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5"/>
  </p:notesMasterIdLst>
  <p:sldIdLst>
    <p:sldId id="257" r:id="rId2"/>
    <p:sldId id="265" r:id="rId3"/>
    <p:sldId id="397" r:id="rId4"/>
    <p:sldId id="398" r:id="rId5"/>
    <p:sldId id="438" r:id="rId6"/>
    <p:sldId id="431" r:id="rId7"/>
    <p:sldId id="401" r:id="rId8"/>
    <p:sldId id="399" r:id="rId9"/>
    <p:sldId id="415" r:id="rId10"/>
    <p:sldId id="436" r:id="rId11"/>
    <p:sldId id="370" r:id="rId12"/>
    <p:sldId id="404" r:id="rId13"/>
    <p:sldId id="448" r:id="rId14"/>
    <p:sldId id="450" r:id="rId15"/>
    <p:sldId id="443" r:id="rId16"/>
    <p:sldId id="446" r:id="rId17"/>
    <p:sldId id="369" r:id="rId18"/>
    <p:sldId id="444" r:id="rId19"/>
    <p:sldId id="405" r:id="rId20"/>
    <p:sldId id="432" r:id="rId21"/>
    <p:sldId id="402" r:id="rId22"/>
    <p:sldId id="430" r:id="rId23"/>
    <p:sldId id="445" r:id="rId24"/>
    <p:sldId id="400" r:id="rId25"/>
    <p:sldId id="423" r:id="rId26"/>
    <p:sldId id="389" r:id="rId27"/>
    <p:sldId id="411" r:id="rId28"/>
    <p:sldId id="412" r:id="rId29"/>
    <p:sldId id="406" r:id="rId30"/>
    <p:sldId id="367" r:id="rId31"/>
    <p:sldId id="407" r:id="rId32"/>
    <p:sldId id="321" r:id="rId33"/>
    <p:sldId id="408" r:id="rId34"/>
    <p:sldId id="409" r:id="rId35"/>
    <p:sldId id="410" r:id="rId36"/>
    <p:sldId id="437" r:id="rId37"/>
    <p:sldId id="371" r:id="rId38"/>
    <p:sldId id="413" r:id="rId39"/>
    <p:sldId id="330" r:id="rId40"/>
    <p:sldId id="416" r:id="rId41"/>
    <p:sldId id="419" r:id="rId42"/>
    <p:sldId id="417" r:id="rId43"/>
    <p:sldId id="422" r:id="rId44"/>
    <p:sldId id="426" r:id="rId45"/>
    <p:sldId id="433" r:id="rId46"/>
    <p:sldId id="421" r:id="rId47"/>
    <p:sldId id="420" r:id="rId48"/>
    <p:sldId id="435" r:id="rId49"/>
    <p:sldId id="434" r:id="rId50"/>
    <p:sldId id="377" r:id="rId51"/>
    <p:sldId id="379" r:id="rId52"/>
    <p:sldId id="441" r:id="rId53"/>
    <p:sldId id="449" r:id="rId54"/>
    <p:sldId id="453" r:id="rId55"/>
    <p:sldId id="447" r:id="rId56"/>
    <p:sldId id="452" r:id="rId57"/>
    <p:sldId id="451" r:id="rId58"/>
    <p:sldId id="378" r:id="rId59"/>
    <p:sldId id="394" r:id="rId60"/>
    <p:sldId id="439" r:id="rId61"/>
    <p:sldId id="424" r:id="rId62"/>
    <p:sldId id="442" r:id="rId63"/>
    <p:sldId id="316" r:id="rId6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ris Lau" initials="" lastIdx="6" clrIdx="0"/>
  <p:cmAuthor id="1" name="Victoria Crimmins" initials="VC" lastIdx="1" clrIdx="1"/>
  <p:cmAuthor id="2" name="凯钱" initials="凯钱" lastIdx="1" clrIdx="2">
    <p:extLst>
      <p:ext uri="{19B8F6BF-5375-455C-9EA6-DF929625EA0E}">
        <p15:presenceInfo xmlns:p15="http://schemas.microsoft.com/office/powerpoint/2012/main" userId="8353cf747d47ceb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主题样式 1 - 强调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75739" autoAdjust="0"/>
  </p:normalViewPr>
  <p:slideViewPr>
    <p:cSldViewPr>
      <p:cViewPr varScale="1">
        <p:scale>
          <a:sx n="86" d="100"/>
          <a:sy n="86" d="100"/>
        </p:scale>
        <p:origin x="762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5" d="100"/>
        <a:sy n="145" d="100"/>
      </p:scale>
      <p:origin x="0" y="257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EC76E-8C03-46B5-9848-4C8DAF436976}" type="datetimeFigureOut">
              <a:rPr lang="en-US" smtClean="0"/>
              <a:t>12/26/2014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8DC147-12D7-4A0A-A5E2-7F9499EBBEC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813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vidia.com/object/enterprise-virtualization-where-to-buy.html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vidia.com/object/enterprise-virtualization-where-to-buy.html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vidia.com/object/enterprise-virtualization-where-to-buy.htm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xenserver.org/partners/developing-products-for-xenserver/19-dev-help/138-xs-dev-perf-turbo.html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chpowerup.com/gpuz/" TargetMode="External"/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ozone3d.net/gpu_caps_viewer/" TargetMode="Externa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ec.org/gwpg/downloadindex.html" TargetMode="External"/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unigine.com/products/heaven/" TargetMode="External"/><Relationship Id="rId4" Type="http://schemas.openxmlformats.org/officeDocument/2006/relationships/hyperlink" Target="http://www.redway3d.com/news/news290609.php" TargetMode="Externa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833D99-1A4B-4BD7-ACC9-723BD8FCBF0B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382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>
                <a:hlinkClick r:id="rId3"/>
              </a:rPr>
              <a:t>http://www.nvidia.com/object/enterprise-virtualization-where-to-buy.html</a:t>
            </a:r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74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hlinkClick r:id="rId3"/>
              </a:rPr>
              <a:t>http://www.nvidia.com/object/enterprise-virtualization-where-to-buy.html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948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hlinkClick r:id="rId3"/>
              </a:rPr>
              <a:t>http://www.nvidia.com/object/enterprise-virtualization-where-to-buy.html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809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注：</a:t>
            </a:r>
            <a:r>
              <a:rPr lang="en-US" altLang="zh-CN" dirty="0" smtClean="0"/>
              <a:t>IBM</a:t>
            </a:r>
            <a:r>
              <a:rPr lang="zh-CN" altLang="en-US" dirty="0" smtClean="0"/>
              <a:t>的</a:t>
            </a:r>
            <a:r>
              <a:rPr lang="en-US" altLang="zh-CN" dirty="0" smtClean="0"/>
              <a:t>DX360M4</a:t>
            </a:r>
            <a:r>
              <a:rPr lang="zh-CN" altLang="en-US" dirty="0" smtClean="0"/>
              <a:t>服务器，相关</a:t>
            </a:r>
            <a:r>
              <a:rPr lang="en-US" altLang="zh-CN" dirty="0" smtClean="0"/>
              <a:t>Bios</a:t>
            </a:r>
            <a:r>
              <a:rPr lang="zh-CN" altLang="en-US" dirty="0" smtClean="0"/>
              <a:t>选项较为复杂，请与</a:t>
            </a:r>
            <a:r>
              <a:rPr lang="en-US" altLang="zh-CN" dirty="0" smtClean="0"/>
              <a:t>IBM</a:t>
            </a:r>
            <a:r>
              <a:rPr lang="zh-CN" altLang="en-US" dirty="0" smtClean="0"/>
              <a:t>工程师联系。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1642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4066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One cable supports two/three card connectors.</a:t>
            </a:r>
          </a:p>
          <a:p>
            <a:r>
              <a:rPr lang="en-US" altLang="zh-CN" dirty="0" smtClean="0"/>
              <a:t>Provides support for cards that require more than 75W power</a:t>
            </a:r>
          </a:p>
          <a:p>
            <a:endParaRPr lang="en-US" altLang="zh-CN" dirty="0" smtClean="0"/>
          </a:p>
          <a:p>
            <a:r>
              <a:rPr lang="zh-CN" altLang="en-US" dirty="0" smtClean="0"/>
              <a:t>部分服务器配套为</a:t>
            </a:r>
            <a:r>
              <a:rPr lang="en-US" altLang="zh-CN" dirty="0" smtClean="0"/>
              <a:t>1200W</a:t>
            </a:r>
            <a:r>
              <a:rPr lang="zh-CN" altLang="en-US" smtClean="0"/>
              <a:t>电源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242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400" dirty="0" smtClean="0">
              <a:solidFill>
                <a:schemeClr val="tx1"/>
              </a:solidFill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100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4395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100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413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4077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2014</a:t>
            </a:r>
            <a:r>
              <a:rPr lang="zh-CN" altLang="en-US" dirty="0" smtClean="0"/>
              <a:t>年</a:t>
            </a:r>
            <a:r>
              <a:rPr lang="en-US" altLang="zh-CN" dirty="0" smtClean="0"/>
              <a:t>3</a:t>
            </a:r>
            <a:r>
              <a:rPr lang="zh-CN" altLang="en-US" dirty="0" smtClean="0"/>
              <a:t>月</a:t>
            </a:r>
            <a:r>
              <a:rPr lang="en-US" altLang="zh-CN" dirty="0" smtClean="0"/>
              <a:t>28</a:t>
            </a:r>
            <a:r>
              <a:rPr lang="zh-CN" altLang="en-US" dirty="0" smtClean="0"/>
              <a:t>日发布的最新</a:t>
            </a:r>
            <a:r>
              <a:rPr lang="en-US" altLang="zh-CN" dirty="0" smtClean="0"/>
              <a:t>NV</a:t>
            </a:r>
            <a:r>
              <a:rPr lang="zh-CN" altLang="en-US" dirty="0" smtClean="0"/>
              <a:t>驱动，需要</a:t>
            </a:r>
            <a:r>
              <a:rPr lang="en-US" altLang="zh-CN" dirty="0" smtClean="0"/>
              <a:t>XenServer6.2SP1+</a:t>
            </a:r>
            <a:r>
              <a:rPr lang="en-US" altLang="zh-CN" dirty="0" smtClean="0">
                <a:solidFill>
                  <a:srgbClr val="FF0000"/>
                </a:solidFill>
                <a:ea typeface="黑体" panose="02010609060101010101" pitchFamily="49" charset="-122"/>
              </a:rPr>
              <a:t>XS62ESP1004</a:t>
            </a:r>
            <a:r>
              <a:rPr lang="en-US" altLang="zh-CN" dirty="0" smtClean="0">
                <a:ea typeface="黑体" panose="02010609060101010101" pitchFamily="49" charset="-122"/>
              </a:rPr>
              <a:t> hotfix</a:t>
            </a:r>
            <a:endParaRPr lang="en-US" altLang="zh-CN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 smtClean="0"/>
              <a:t>建议安装在</a:t>
            </a:r>
            <a:r>
              <a:rPr lang="en-US" altLang="zh-CN" dirty="0" err="1" smtClean="0"/>
              <a:t>XenServer</a:t>
            </a:r>
            <a:r>
              <a:rPr lang="zh-CN" altLang="en-US" dirty="0" smtClean="0"/>
              <a:t>上再安装以下</a:t>
            </a:r>
            <a:r>
              <a:rPr lang="en-US" altLang="zh-CN" dirty="0" smtClean="0"/>
              <a:t>hotfix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XS62ESP1003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XS62ESP1004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XS62ESP1005</a:t>
            </a:r>
          </a:p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5423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确认命令起效可以在</a:t>
            </a:r>
            <a:r>
              <a:rPr lang="en-US" altLang="zh-CN" dirty="0" err="1" smtClean="0"/>
              <a:t>XenSever</a:t>
            </a:r>
            <a:r>
              <a:rPr lang="zh-CN" altLang="en-US" dirty="0" smtClean="0"/>
              <a:t>上运行</a:t>
            </a:r>
            <a:r>
              <a:rPr lang="en-US" altLang="zh-CN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xenpm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get-</a:t>
            </a:r>
            <a:r>
              <a:rPr lang="en-US" altLang="zh-CN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cpuidle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-states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，结果的第一行中，</a:t>
            </a:r>
            <a:r>
              <a:rPr lang="en-US" altLang="zh-CN" dirty="0" smtClean="0"/>
              <a:t>Max C-state: </a:t>
            </a:r>
            <a:r>
              <a:rPr lang="zh-CN" altLang="en-US" dirty="0" smtClean="0"/>
              <a:t>不是</a:t>
            </a:r>
            <a:r>
              <a:rPr lang="en-US" altLang="zh-CN" dirty="0" smtClean="0"/>
              <a:t>C1</a:t>
            </a:r>
            <a:r>
              <a:rPr lang="zh-CN" altLang="en-US" dirty="0" smtClean="0"/>
              <a:t>则是期望结果。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参考资料</a:t>
            </a:r>
            <a:r>
              <a:rPr lang="en-US" altLang="zh-CN" dirty="0" smtClean="0"/>
              <a:t>:</a:t>
            </a:r>
            <a:r>
              <a:rPr lang="en-US" altLang="zh-CN" dirty="0" smtClean="0">
                <a:hlinkClick r:id="rId3"/>
              </a:rPr>
              <a:t>http://www.xenserver.org/partners/developing-products-for-xenserver/19-dev-help/138-xs-dev-perf-turbo.html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0594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err="1" smtClean="0"/>
              <a:t>vGPU</a:t>
            </a:r>
            <a:r>
              <a:rPr lang="zh-CN" altLang="en-US" dirty="0" smtClean="0"/>
              <a:t>和透传所使用的</a:t>
            </a:r>
            <a:r>
              <a:rPr lang="en-US" altLang="zh-CN" dirty="0" smtClean="0"/>
              <a:t>Windows </a:t>
            </a:r>
            <a:r>
              <a:rPr lang="zh-CN" altLang="en-US" dirty="0" smtClean="0"/>
              <a:t>驱动并不相同</a:t>
            </a:r>
            <a:endParaRPr lang="en-US" altLang="zh-CN" dirty="0" smtClean="0"/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422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5743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6910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1757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无</a:t>
            </a:r>
            <a:r>
              <a:rPr lang="en-US" altLang="zh-CN" dirty="0" smtClean="0"/>
              <a:t>Q</a:t>
            </a:r>
            <a:r>
              <a:rPr lang="zh-CN" altLang="en-US" dirty="0" smtClean="0"/>
              <a:t>的</a:t>
            </a:r>
            <a:r>
              <a:rPr lang="en-US" altLang="zh-CN" dirty="0" err="1" smtClean="0"/>
              <a:t>vGPU</a:t>
            </a:r>
            <a:r>
              <a:rPr lang="zh-CN" altLang="en-US" dirty="0" smtClean="0"/>
              <a:t>，代表驱动没有经过</a:t>
            </a:r>
            <a:r>
              <a:rPr lang="en-US" altLang="zh-CN" dirty="0" err="1" smtClean="0"/>
              <a:t>Quadro</a:t>
            </a:r>
            <a:r>
              <a:rPr lang="zh-CN" altLang="en-US" dirty="0" smtClean="0"/>
              <a:t>的认证，加之显存较低，非常影响效果。不建议在生产环境使用，只建议在类似教学场景使用。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请直接使用</a:t>
            </a:r>
            <a:r>
              <a:rPr lang="en-US" altLang="zh-CN" dirty="0" smtClean="0"/>
              <a:t>K120Q/K220Q</a:t>
            </a:r>
            <a:r>
              <a:rPr lang="zh-CN" altLang="en-US" dirty="0" smtClean="0"/>
              <a:t>版本，显存</a:t>
            </a:r>
            <a:r>
              <a:rPr lang="en-US" altLang="zh-CN" dirty="0" smtClean="0"/>
              <a:t>512M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6467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也不能分配为：</a:t>
            </a:r>
            <a:r>
              <a:rPr lang="en-US" altLang="zh-CN" dirty="0" smtClean="0"/>
              <a:t>3</a:t>
            </a:r>
            <a:r>
              <a:rPr lang="zh-CN" altLang="en-US" dirty="0" smtClean="0"/>
              <a:t>个</a:t>
            </a:r>
            <a:r>
              <a:rPr lang="en-US" altLang="zh-CN" dirty="0" smtClean="0"/>
              <a:t>K260Q</a:t>
            </a:r>
            <a:r>
              <a:rPr lang="zh-CN" altLang="en-US" dirty="0" smtClean="0"/>
              <a:t>，</a:t>
            </a:r>
            <a:r>
              <a:rPr lang="en-US" altLang="zh-CN" dirty="0" smtClean="0"/>
              <a:t>1</a:t>
            </a:r>
            <a:r>
              <a:rPr lang="zh-CN" altLang="en-US" dirty="0" smtClean="0"/>
              <a:t>个</a:t>
            </a:r>
            <a:r>
              <a:rPr lang="en-US" altLang="zh-CN" dirty="0" smtClean="0"/>
              <a:t>K240Q</a:t>
            </a:r>
            <a:r>
              <a:rPr lang="zh-CN" altLang="en-US" dirty="0" smtClean="0"/>
              <a:t>。就是说在一个</a:t>
            </a:r>
            <a:r>
              <a:rPr lang="en-US" altLang="zh-CN" dirty="0" smtClean="0"/>
              <a:t>GPU</a:t>
            </a:r>
            <a:r>
              <a:rPr lang="zh-CN" altLang="en-US" dirty="0" smtClean="0"/>
              <a:t>里面只能是一种</a:t>
            </a:r>
            <a:r>
              <a:rPr lang="en-US" altLang="zh-CN" dirty="0" err="1" smtClean="0"/>
              <a:t>vGPU</a:t>
            </a:r>
            <a:r>
              <a:rPr lang="zh-CN" altLang="en-US" dirty="0" smtClean="0"/>
              <a:t>类型，不能多种混用。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2753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100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1377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GPU-Z</a:t>
            </a:r>
          </a:p>
          <a:p>
            <a:r>
              <a:rPr lang="en-US" altLang="zh-CN" dirty="0" smtClean="0">
                <a:hlinkClick r:id="rId3"/>
              </a:rPr>
              <a:t>http://www.techpowerup.com/gpuz/</a:t>
            </a:r>
            <a:endParaRPr lang="en-US" altLang="zh-CN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GPU Caps View</a:t>
            </a:r>
          </a:p>
          <a:p>
            <a:r>
              <a:rPr lang="en-US" altLang="zh-CN" dirty="0" smtClean="0">
                <a:hlinkClick r:id="rId4"/>
              </a:rPr>
              <a:t>http://www.ozone3d.net/gpu_caps_viewer/</a:t>
            </a:r>
            <a:endParaRPr lang="en-US" altLang="zh-CN" dirty="0" smtClean="0"/>
          </a:p>
          <a:p>
            <a:r>
              <a:rPr lang="zh-CN" altLang="en-US" dirty="0" smtClean="0"/>
              <a:t>有多种小测试软件，可点击以后看效果</a:t>
            </a:r>
            <a:endParaRPr lang="en-US" altLang="zh-CN" dirty="0" smtClean="0"/>
          </a:p>
          <a:p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8073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SPECviewperf11win64</a:t>
            </a:r>
          </a:p>
          <a:p>
            <a:r>
              <a:rPr lang="en-US" altLang="zh-CN" dirty="0" smtClean="0">
                <a:hlinkClick r:id="rId3"/>
              </a:rPr>
              <a:t>http://www.spec.org/gwpg/downloadindex.html</a:t>
            </a:r>
            <a:endParaRPr lang="en-US" altLang="zh-CN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err="1" smtClean="0"/>
              <a:t>Redway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TurbineDemo</a:t>
            </a:r>
            <a:endParaRPr lang="en-US" altLang="zh-CN" dirty="0" smtClean="0"/>
          </a:p>
          <a:p>
            <a:r>
              <a:rPr lang="en-US" altLang="zh-CN" dirty="0" smtClean="0">
                <a:hlinkClick r:id="rId4"/>
              </a:rPr>
              <a:t>http://www.redway3d.com/news/news290609.php</a:t>
            </a:r>
            <a:endParaRPr lang="en-US" altLang="zh-CN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Heaven Benchmark</a:t>
            </a:r>
          </a:p>
          <a:p>
            <a:r>
              <a:rPr lang="en-US" altLang="zh-CN" dirty="0" smtClean="0">
                <a:hlinkClick r:id="rId5"/>
              </a:rPr>
              <a:t>http://unigine.com/products/heaven/</a:t>
            </a:r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9589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1864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err="1" smtClean="0"/>
              <a:t>XenCenter</a:t>
            </a:r>
            <a:r>
              <a:rPr lang="zh-CN" altLang="en-US" dirty="0" smtClean="0"/>
              <a:t>需要安装</a:t>
            </a:r>
            <a:r>
              <a:rPr lang="en-US" altLang="zh-CN" dirty="0" err="1" smtClean="0"/>
              <a:t>XenServer</a:t>
            </a:r>
            <a:r>
              <a:rPr lang="en-US" altLang="zh-CN" dirty="0" smtClean="0"/>
              <a:t> 6.2SP1</a:t>
            </a:r>
            <a:r>
              <a:rPr lang="zh-CN" altLang="en-US" dirty="0" smtClean="0"/>
              <a:t>对应版本，</a:t>
            </a:r>
            <a:r>
              <a:rPr lang="en-US" altLang="zh-CN" dirty="0" smtClean="0"/>
              <a:t>XS62ESP1001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2003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3605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4083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6217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“AutoCAD”</a:t>
            </a:r>
            <a:r>
              <a:rPr lang="en-US" baseline="0" dirty="0" smtClean="0"/>
              <a:t> includes various flavors such as AutoCAD Civil 3D, AutoCAD Map 3D, AutoCAD Plant 3D, etc.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4901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7384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4551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26225" cy="3727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364F204-63A7-4FA6-80D7-1F545013CE60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8793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8154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但测试发现一个很奇特的现象，单线程的</a:t>
            </a:r>
            <a:r>
              <a:rPr lang="en-US" altLang="zh-CN" dirty="0" err="1" smtClean="0"/>
              <a:t>Catia</a:t>
            </a:r>
            <a:r>
              <a:rPr lang="zh-CN" altLang="en-US" dirty="0" smtClean="0"/>
              <a:t>能够同时调用</a:t>
            </a:r>
            <a:r>
              <a:rPr lang="en-US" altLang="zh-CN" dirty="0" err="1" smtClean="0"/>
              <a:t>vCPU</a:t>
            </a:r>
            <a:r>
              <a:rPr lang="zh-CN" altLang="en-US" smtClean="0"/>
              <a:t>，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0085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如果是</a:t>
            </a:r>
            <a:r>
              <a:rPr lang="en-US" altLang="zh-CN" dirty="0" smtClean="0"/>
              <a:t>K260</a:t>
            </a:r>
            <a:r>
              <a:rPr lang="zh-CN" altLang="en-US" dirty="0" smtClean="0"/>
              <a:t>，可以考虑使用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E5-2643 v2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，主频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3.5,6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核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6429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在将目标帧速率设定为“</a:t>
            </a:r>
            <a:r>
              <a:rPr lang="en-US" altLang="zh-CN" dirty="0" smtClean="0"/>
              <a:t>60fps</a:t>
            </a:r>
            <a:r>
              <a:rPr lang="zh-CN" altLang="en-US" dirty="0" smtClean="0"/>
              <a:t>”，静态图像，有损压缩设定为“无”后，将会对于网络带宽的消耗量大幅度提升。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36246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5169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1" dirty="0" smtClean="0"/>
              <a:t>解决办法：</a:t>
            </a:r>
            <a:endParaRPr lang="zh-TW" altLang="en-US" sz="1200" dirty="0" smtClean="0"/>
          </a:p>
          <a:p>
            <a:r>
              <a:rPr lang="zh-TW" altLang="en-US" sz="1200" dirty="0" smtClean="0"/>
              <a:t>方法</a:t>
            </a:r>
            <a:r>
              <a:rPr lang="en-US" altLang="zh-TW" sz="1200" dirty="0" smtClean="0"/>
              <a:t>1</a:t>
            </a:r>
            <a:r>
              <a:rPr lang="zh-TW" altLang="en-US" sz="1200" dirty="0" smtClean="0"/>
              <a:t>：修改注册表</a:t>
            </a:r>
          </a:p>
          <a:p>
            <a:r>
              <a:rPr lang="en-US" sz="1200" dirty="0" smtClean="0"/>
              <a:t>32bit: HKEY_LOCAL_MACHINE\SOFTWARE\Wow6432Node\Citrix\HDX3D\</a:t>
            </a:r>
            <a:r>
              <a:rPr lang="en-US" sz="1200" dirty="0" err="1" smtClean="0"/>
              <a:t>BitmapRemotingConfig</a:t>
            </a:r>
            <a:endParaRPr lang="en-US" sz="1200" dirty="0" smtClean="0"/>
          </a:p>
          <a:p>
            <a:r>
              <a:rPr lang="en-US" sz="1200" dirty="0" smtClean="0"/>
              <a:t>64bit: HKEY_LOCAL_MACHINE\SOFTWARE\Citrix\HDX3D\</a:t>
            </a:r>
            <a:r>
              <a:rPr lang="en-US" sz="1200" dirty="0" err="1" smtClean="0"/>
              <a:t>BitmapRemotingConfig</a:t>
            </a:r>
            <a:endParaRPr lang="en-US" sz="1200" dirty="0" smtClean="0"/>
          </a:p>
          <a:p>
            <a:r>
              <a:rPr lang="en-US" sz="1200" dirty="0" err="1" smtClean="0"/>
              <a:t>HKLM_SeamlessCursor（DWORD</a:t>
            </a:r>
            <a:r>
              <a:rPr lang="en-US" sz="1200" dirty="0" smtClean="0"/>
              <a:t>）=1</a:t>
            </a:r>
          </a:p>
          <a:p>
            <a:r>
              <a:rPr lang="zh-TW" altLang="en-US" sz="1200" dirty="0" smtClean="0"/>
              <a:t>结果：</a:t>
            </a:r>
          </a:p>
          <a:p>
            <a:r>
              <a:rPr lang="zh-TW" altLang="en-US" sz="1200" dirty="0" smtClean="0"/>
              <a:t>问题可以得到解决，但是会出现新的问题，比如整体鼠标会变得很慢。用户感觉像虚拟桌面存在很大延迟一样。如果你此时安装</a:t>
            </a:r>
            <a:r>
              <a:rPr lang="en-US" altLang="zh-TW" sz="1200" dirty="0" smtClean="0"/>
              <a:t>007/008/011</a:t>
            </a:r>
            <a:r>
              <a:rPr lang="zh-TW" altLang="en-US" sz="1200" dirty="0" smtClean="0"/>
              <a:t>的</a:t>
            </a:r>
            <a:r>
              <a:rPr lang="en-US" altLang="zh-TW" sz="1200" dirty="0" smtClean="0"/>
              <a:t>VDA</a:t>
            </a:r>
            <a:r>
              <a:rPr lang="zh-TW" altLang="en-US" sz="1200" dirty="0" smtClean="0"/>
              <a:t>补丁的话，会引起新的问题，比如鼠标</a:t>
            </a:r>
            <a:r>
              <a:rPr lang="en-US" altLang="zh-TW" sz="1200" dirty="0" smtClean="0"/>
              <a:t>Cursor</a:t>
            </a:r>
            <a:r>
              <a:rPr lang="zh-TW" altLang="en-US" sz="1200" dirty="0" smtClean="0"/>
              <a:t>会有两个。</a:t>
            </a:r>
          </a:p>
          <a:p>
            <a:r>
              <a:rPr lang="zh-TW" altLang="en-US" sz="1200" dirty="0" smtClean="0"/>
              <a:t> </a:t>
            </a:r>
          </a:p>
          <a:p>
            <a:r>
              <a:rPr lang="zh-TW" altLang="en-US" sz="1200" dirty="0" smtClean="0"/>
              <a:t>方法</a:t>
            </a:r>
            <a:r>
              <a:rPr lang="en-US" altLang="zh-TW" sz="1200" dirty="0" smtClean="0"/>
              <a:t>2</a:t>
            </a:r>
            <a:r>
              <a:rPr lang="zh-TW" altLang="en-US" sz="1200" dirty="0" smtClean="0"/>
              <a:t>：替换文件</a:t>
            </a:r>
          </a:p>
          <a:p>
            <a:r>
              <a:rPr lang="en-US" sz="1200" dirty="0" smtClean="0"/>
              <a:t>备份并替换Hd3dProvidersApollo.dll</a:t>
            </a:r>
          </a:p>
          <a:p>
            <a:r>
              <a:rPr lang="en-US" sz="1200" dirty="0" err="1" smtClean="0"/>
              <a:t>路径：C</a:t>
            </a:r>
            <a:r>
              <a:rPr lang="en-US" sz="1200" dirty="0" smtClean="0"/>
              <a:t>:\Program Files\Citrix\</a:t>
            </a:r>
            <a:r>
              <a:rPr lang="en-US" sz="1200" dirty="0" err="1" smtClean="0"/>
              <a:t>ICAService</a:t>
            </a:r>
            <a:endParaRPr lang="en-US" sz="1200" dirty="0" smtClean="0"/>
          </a:p>
          <a:p>
            <a:r>
              <a:rPr lang="zh-TW" altLang="en-US" sz="1200" dirty="0" smtClean="0"/>
              <a:t>注意</a:t>
            </a:r>
            <a:r>
              <a:rPr lang="en-US" altLang="zh-TW" sz="1200" dirty="0" smtClean="0"/>
              <a:t>: 64</a:t>
            </a:r>
            <a:r>
              <a:rPr lang="zh-TW" altLang="en-US" sz="1200" dirty="0" smtClean="0"/>
              <a:t>位系统需要使用</a:t>
            </a:r>
            <a:r>
              <a:rPr lang="en-US" altLang="zh-TW" sz="1200" dirty="0" smtClean="0"/>
              <a:t>64</a:t>
            </a:r>
            <a:r>
              <a:rPr lang="zh-TW" altLang="en-US" sz="1200" dirty="0" smtClean="0"/>
              <a:t>位的</a:t>
            </a:r>
            <a:r>
              <a:rPr lang="en-US" altLang="zh-TW" sz="1200" dirty="0" smtClean="0"/>
              <a:t>DLL</a:t>
            </a:r>
            <a:r>
              <a:rPr lang="zh-TW" altLang="en-US" sz="1200" dirty="0" smtClean="0"/>
              <a:t>文件。</a:t>
            </a:r>
          </a:p>
          <a:p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56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70573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57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78609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58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312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59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47725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 smtClean="0"/>
              <a:t>如果在安装了</a:t>
            </a:r>
            <a:r>
              <a:rPr lang="en-US" altLang="zh-CN" dirty="0" smtClean="0"/>
              <a:t>004hotfix</a:t>
            </a:r>
            <a:r>
              <a:rPr lang="zh-CN" altLang="en-US" dirty="0" smtClean="0"/>
              <a:t>之后人不能解决此问题，请尝试卸载</a:t>
            </a:r>
            <a:r>
              <a:rPr lang="en-US" altLang="zh-CN" dirty="0" smtClean="0"/>
              <a:t>003 hotfix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DC147-12D7-4A0A-A5E2-7F9499EBBEC7}" type="slidenum">
              <a:rPr lang="en-US" smtClean="0"/>
              <a:t>60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03348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AA692-09C5-4302-AB6D-7700DB5CAE5E}" type="slidenum">
              <a:rPr lang="en-US" smtClean="0"/>
              <a:pPr/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438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oonman\AppData\Local\Temp\vmware-Moonman\VMwareDnD\7523dc2e\ocean-titl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514600" y="3652407"/>
            <a:ext cx="6172200" cy="748143"/>
          </a:xfrm>
          <a:prstGeom prst="rect">
            <a:avLst/>
          </a:prstGeom>
        </p:spPr>
        <p:txBody>
          <a:bodyPr anchor="t"/>
          <a:lstStyle>
            <a:lvl1pPr marL="0" indent="0">
              <a:buFont typeface="Arial" pitchFamily="34" charset="0"/>
              <a:buNone/>
              <a:defRPr sz="1400" b="0" smtClean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 smtClean="0"/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0"/>
          </p:nvPr>
        </p:nvSpPr>
        <p:spPr>
          <a:xfrm>
            <a:off x="2514600" y="1294410"/>
            <a:ext cx="6172200" cy="116378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lang="en-US" sz="3200" b="1" kern="0" dirty="0" smtClean="0">
                <a:solidFill>
                  <a:schemeClr val="bg1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21"/>
          <p:cNvSpPr>
            <a:spLocks noGrp="1"/>
          </p:cNvSpPr>
          <p:nvPr>
            <p:ph type="body" sz="quarter" idx="11"/>
          </p:nvPr>
        </p:nvSpPr>
        <p:spPr>
          <a:xfrm>
            <a:off x="2514600" y="2465876"/>
            <a:ext cx="6172200" cy="384004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buNone/>
              <a:defRPr lang="en-US" sz="2000" b="1" dirty="0" smtClean="0">
                <a:solidFill>
                  <a:schemeClr val="bg1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2" descr="C:\Users\Kirk Mossing\Downloads\Citrix Logo_RGB-01.png"/>
          <p:cNvPicPr>
            <a:picLocks noChangeAspect="1" noChangeArrowheads="1"/>
          </p:cNvPicPr>
          <p:nvPr userDrawn="1"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792743"/>
            <a:ext cx="1126538" cy="5166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s://mail.google.com/mail/ca/u/0/?ui=2&amp;ik=f9c1cb2aac&amp;view=att&amp;th=136a2ee0154ff3f9&amp;attid=0.1&amp;disp=emb&amp;zw&amp;atsh=1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4F53"/>
              </a:solidFill>
              <a:latin typeface="Arial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514600" y="3282488"/>
            <a:ext cx="6172200" cy="304800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99416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ansi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oonman\AppData\Local\Temp\vmware-Moonman\VMwareDnD\65a8edf3\grape-segu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0"/>
            <a:ext cx="2928938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21"/>
          <p:cNvSpPr>
            <a:spLocks noGrp="1"/>
          </p:cNvSpPr>
          <p:nvPr userDrawn="1">
            <p:ph type="body" sz="quarter" idx="10"/>
          </p:nvPr>
        </p:nvSpPr>
        <p:spPr>
          <a:xfrm>
            <a:off x="2514600" y="1294410"/>
            <a:ext cx="6172200" cy="116378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lang="en-US" sz="3200" b="1" kern="0" dirty="0" smtClean="0">
                <a:solidFill>
                  <a:srgbClr val="4D4F53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21"/>
          <p:cNvSpPr>
            <a:spLocks noGrp="1"/>
          </p:cNvSpPr>
          <p:nvPr userDrawn="1">
            <p:ph type="body" sz="quarter" idx="11"/>
          </p:nvPr>
        </p:nvSpPr>
        <p:spPr>
          <a:xfrm>
            <a:off x="2514600" y="2465875"/>
            <a:ext cx="6172200" cy="440838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tabLst/>
              <a:defRPr lang="en-US" sz="2000" b="1" dirty="0" smtClean="0">
                <a:solidFill>
                  <a:srgbClr val="4D4F53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4" name="Picture 2" descr="C:\Users\Kirk Mossing\Downloads\Citrix Logo_RGB-0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599" y="4717103"/>
            <a:ext cx="841928" cy="386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610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tabLst/>
              <a:defRPr>
                <a:solidFill>
                  <a:srgbClr val="4D4F53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396875" y="1323023"/>
            <a:ext cx="8366125" cy="32908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123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4" y="235615"/>
            <a:ext cx="8366760" cy="623888"/>
          </a:xfrm>
        </p:spPr>
        <p:txBody>
          <a:bodyPr anchor="b"/>
          <a:lstStyle>
            <a:lvl1pPr marL="0" indent="0">
              <a:lnSpc>
                <a:spcPts val="3000"/>
              </a:lnSpc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96874" y="768066"/>
            <a:ext cx="8366760" cy="381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396874" y="1323023"/>
            <a:ext cx="8366760" cy="32908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504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7E212-D49F-460A-ADF9-11F744EA8EA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9233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359" y="229900"/>
            <a:ext cx="8346931" cy="623888"/>
          </a:xfrm>
        </p:spPr>
        <p:txBody>
          <a:bodyPr anchor="b"/>
          <a:lstStyle>
            <a:lvl1pPr algn="ctr">
              <a:lnSpc>
                <a:spcPts val="3000"/>
              </a:lnSpc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88359" y="777591"/>
            <a:ext cx="8361363" cy="381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694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7E212-D49F-460A-ADF9-11F744EA8EA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844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poi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6"/>
          <p:cNvSpPr>
            <a:spLocks noGrp="1"/>
          </p:cNvSpPr>
          <p:nvPr>
            <p:ph type="title"/>
          </p:nvPr>
        </p:nvSpPr>
        <p:spPr>
          <a:xfrm>
            <a:off x="396876" y="1588071"/>
            <a:ext cx="8343900" cy="678879"/>
          </a:xfrm>
        </p:spPr>
        <p:txBody>
          <a:bodyPr anchor="t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200" b="1" kern="1200" dirty="0">
                <a:solidFill>
                  <a:srgbClr val="4D4F53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88359" y="2190750"/>
            <a:ext cx="8361363" cy="381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50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398657" y="955282"/>
            <a:ext cx="6346687" cy="1992775"/>
          </a:xfrm>
          <a:prstGeom prst="rect">
            <a:avLst/>
          </a:prstGeom>
        </p:spPr>
        <p:txBody>
          <a:bodyPr/>
          <a:lstStyle>
            <a:lvl1pPr marL="114300" indent="-114300"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lang="en-US" sz="2400" b="0" kern="1200" dirty="0" smtClean="0">
                <a:solidFill>
                  <a:srgbClr val="4D4F53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1650903" y="2955095"/>
            <a:ext cx="6042948" cy="990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lang="en-US" sz="2000" b="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Attribution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099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287338"/>
            <a:ext cx="8366125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396875" y="1338263"/>
            <a:ext cx="4114800" cy="3321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5"/>
          </p:nvPr>
        </p:nvSpPr>
        <p:spPr>
          <a:xfrm>
            <a:off x="4648200" y="1338263"/>
            <a:ext cx="4114800" cy="3321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98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_2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358" y="285316"/>
            <a:ext cx="8357616" cy="6238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93701" y="1320800"/>
            <a:ext cx="4102100" cy="15633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4648835" y="1320801"/>
            <a:ext cx="4105656" cy="156362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396240" y="3028950"/>
            <a:ext cx="4105656" cy="156362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4648200" y="3028950"/>
            <a:ext cx="4105656" cy="156362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735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al column_left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93701" y="1184077"/>
            <a:ext cx="4102099" cy="3292673"/>
          </a:xfrm>
        </p:spPr>
        <p:txBody>
          <a:bodyPr anchor="ctr"/>
          <a:lstStyle>
            <a:lvl1pPr marL="0" indent="0" algn="ctr">
              <a:buNone/>
              <a:defRPr sz="28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4648200" y="1184077"/>
            <a:ext cx="4102735" cy="329184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8358" y="230331"/>
            <a:ext cx="8357616" cy="623888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637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359" y="285316"/>
            <a:ext cx="8346931" cy="6238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93702" y="1320800"/>
            <a:ext cx="2667000" cy="331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6068290" y="1320800"/>
            <a:ext cx="2667000" cy="3295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3230711" y="1314450"/>
            <a:ext cx="2667570" cy="3314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5" name="Straight Connector 4"/>
          <p:cNvCxnSpPr/>
          <p:nvPr userDrawn="1"/>
        </p:nvCxnSpPr>
        <p:spPr bwMode="auto">
          <a:xfrm>
            <a:off x="3154680" y="1352550"/>
            <a:ext cx="0" cy="3276600"/>
          </a:xfrm>
          <a:prstGeom prst="line">
            <a:avLst/>
          </a:prstGeom>
          <a:noFill/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/>
          <p:cNvCxnSpPr/>
          <p:nvPr userDrawn="1"/>
        </p:nvCxnSpPr>
        <p:spPr bwMode="auto">
          <a:xfrm>
            <a:off x="5989320" y="1352550"/>
            <a:ext cx="0" cy="3276600"/>
          </a:xfrm>
          <a:prstGeom prst="line">
            <a:avLst/>
          </a:prstGeom>
          <a:noFill/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633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 column_w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654" y="590550"/>
            <a:ext cx="2670048" cy="623888"/>
          </a:xfrm>
        </p:spPr>
        <p:txBody>
          <a:bodyPr anchor="ctr"/>
          <a:lstStyle>
            <a:lvl1pPr algn="ctr">
              <a:defRPr sz="2000">
                <a:solidFill>
                  <a:srgbClr val="4D4F53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93702" y="1320800"/>
            <a:ext cx="2670048" cy="331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6068290" y="1320800"/>
            <a:ext cx="2670048" cy="3295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3230711" y="1314450"/>
            <a:ext cx="2670048" cy="3314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230711" y="590550"/>
            <a:ext cx="2670048" cy="621792"/>
          </a:xfrm>
        </p:spPr>
        <p:txBody>
          <a:bodyPr anchor="ctr"/>
          <a:lstStyle>
            <a:lvl1pPr marL="0" indent="0" algn="ctr" rtl="0" eaLnBrk="0" fontAlgn="base" hangingPunct="0">
              <a:spcBef>
                <a:spcPct val="0"/>
              </a:spcBef>
              <a:spcAft>
                <a:spcPct val="0"/>
              </a:spcAft>
              <a:buNone/>
              <a:defRPr lang="en-US" sz="2000" b="1" dirty="0" smtClean="0">
                <a:solidFill>
                  <a:srgbClr val="4D4F53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6068290" y="590550"/>
            <a:ext cx="2670048" cy="636588"/>
          </a:xfrm>
        </p:spPr>
        <p:txBody>
          <a:bodyPr anchor="ctr"/>
          <a:lstStyle>
            <a:lvl1pPr marL="0" indent="0" algn="ctr" rtl="0" eaLnBrk="0" fontAlgn="base" hangingPunct="0">
              <a:spcBef>
                <a:spcPct val="0"/>
              </a:spcBef>
              <a:spcAft>
                <a:spcPct val="0"/>
              </a:spcAft>
              <a:buNone/>
              <a:defRPr lang="en-US" sz="2000" b="1" dirty="0" smtClean="0">
                <a:solidFill>
                  <a:srgbClr val="4D4F53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3154680" y="1352550"/>
            <a:ext cx="0" cy="3276600"/>
          </a:xfrm>
          <a:prstGeom prst="line">
            <a:avLst/>
          </a:prstGeom>
          <a:noFill/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 userDrawn="1"/>
        </p:nvCxnSpPr>
        <p:spPr bwMode="auto">
          <a:xfrm>
            <a:off x="5989320" y="1352550"/>
            <a:ext cx="0" cy="3276600"/>
          </a:xfrm>
          <a:prstGeom prst="line">
            <a:avLst/>
          </a:prstGeom>
          <a:noFill/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E8C7BDD-EF70-493B-802D-5E1A4C88F269}" type="slidenum">
              <a:rPr lang="en-US" smtClean="0"/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47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 without a tag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irk Mossing\Downloads\Citrix Logo_RGB-0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011" y="2055824"/>
            <a:ext cx="1251080" cy="5737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702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 with a tag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 userDrawn="1"/>
        </p:nvSpPr>
        <p:spPr>
          <a:xfrm>
            <a:off x="2476500" y="2530376"/>
            <a:ext cx="4191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rPr>
              <a:t>Work </a:t>
            </a:r>
            <a:r>
              <a:rPr lang="en-US" sz="1600" b="1" dirty="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rPr>
              <a:t>better</a:t>
            </a:r>
            <a:r>
              <a:rPr lang="en-US" sz="16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rPr>
              <a:t>. </a:t>
            </a:r>
            <a:r>
              <a:rPr lang="en-US" sz="1600" b="1" kern="1200" dirty="0" smtClean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rPr>
              <a:t>Live better.</a:t>
            </a:r>
            <a:endParaRPr lang="en-US" sz="1600" b="1" dirty="0">
              <a:solidFill>
                <a:schemeClr val="tx2"/>
              </a:solidFill>
              <a:latin typeface="Arial" pitchFamily="34" charset="0"/>
              <a:ea typeface="+mj-ea"/>
              <a:cs typeface="+mj-cs"/>
            </a:endParaRPr>
          </a:p>
        </p:txBody>
      </p:sp>
      <p:pic>
        <p:nvPicPr>
          <p:cNvPr id="7" name="Picture 2" descr="C:\Users\Kirk Mossing\Downloads\Citrix Logo_RGB-0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011" y="2055824"/>
            <a:ext cx="1251080" cy="5737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475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/>
        <p:txBody>
          <a:bodyPr wrap="square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F495D18-87E7-44EC-AA27-DFAC60CAC9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Rectangle 24"/>
          <p:cNvSpPr/>
          <p:nvPr userDrawn="1"/>
        </p:nvSpPr>
        <p:spPr>
          <a:xfrm>
            <a:off x="447592" y="4706095"/>
            <a:ext cx="1918960" cy="169277"/>
          </a:xfrm>
          <a:prstGeom prst="rect">
            <a:avLst/>
          </a:prstGeom>
        </p:spPr>
        <p:txBody>
          <a:bodyPr wrap="none" lIns="0" tIns="0" rIns="68681" bIns="0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dirty="0" smtClean="0">
                <a:solidFill>
                  <a:srgbClr val="4D4F53"/>
                </a:solidFill>
                <a:latin typeface="Arial" pitchFamily="34" charset="0"/>
                <a:ea typeface="ＭＳ Ｐゴシック" pitchFamily="27" charset="-128"/>
                <a:cs typeface="ＭＳ Ｐゴシック" pitchFamily="27" charset="-128"/>
              </a:rPr>
              <a:t>© 2012 Citrix | #CitrixSynergy</a:t>
            </a:r>
            <a:endParaRPr lang="en-US" sz="1100" dirty="0">
              <a:solidFill>
                <a:srgbClr val="4D4F53"/>
              </a:solidFill>
              <a:latin typeface="Arial" pitchFamily="34" charset="0"/>
              <a:ea typeface="ＭＳ Ｐゴシック" pitchFamily="27" charset="-128"/>
              <a:cs typeface="ＭＳ Ｐゴシック" pitchFamily="27" charset="-128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47592" y="1200150"/>
            <a:ext cx="8250010" cy="3371850"/>
          </a:xfrm>
        </p:spPr>
        <p:txBody>
          <a:bodyPr>
            <a:noAutofit/>
          </a:bodyPr>
          <a:lstStyle>
            <a:lvl1pPr>
              <a:lnSpc>
                <a:spcPct val="150000"/>
              </a:lnSpc>
              <a:defRPr/>
            </a:lvl1pPr>
            <a:lvl2pPr>
              <a:lnSpc>
                <a:spcPct val="100000"/>
              </a:lnSpc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6071110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825" y="1180445"/>
            <a:ext cx="8533574" cy="3490722"/>
          </a:xfrm>
          <a:prstGeom prst="rect">
            <a:avLst/>
          </a:prstGeom>
        </p:spPr>
        <p:txBody>
          <a:bodyPr>
            <a:noAutofit/>
          </a:bodyPr>
          <a:lstStyle>
            <a:lvl1pPr>
              <a:spcBef>
                <a:spcPts val="120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SzPct val="100000"/>
              <a:buFont typeface="Arial" pitchFamily="34" charset="0"/>
              <a:buChar char="•"/>
              <a:defRPr sz="2400" b="0" baseline="0">
                <a:solidFill>
                  <a:srgbClr val="4D4F53"/>
                </a:solidFill>
                <a:latin typeface="+mj-lt"/>
              </a:defRPr>
            </a:lvl1pPr>
            <a:lvl2pPr marL="298887" indent="-128605">
              <a:spcBef>
                <a:spcPts val="150"/>
              </a:spcBef>
              <a:buClr>
                <a:schemeClr val="bg1">
                  <a:lumMod val="50000"/>
                </a:schemeClr>
              </a:buClr>
              <a:buSzPct val="100000"/>
              <a:buFont typeface="Arial" pitchFamily="34" charset="0"/>
              <a:buChar char="•"/>
              <a:defRPr sz="1800" b="0" baseline="0">
                <a:solidFill>
                  <a:srgbClr val="4D4F53"/>
                </a:solidFill>
                <a:latin typeface="+mj-lt"/>
              </a:defRPr>
            </a:lvl2pPr>
            <a:lvl3pPr marL="427492" indent="-128605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tabLst>
                <a:tab pos="685891" algn="l"/>
              </a:tabLst>
              <a:defRPr sz="1500" b="0">
                <a:solidFill>
                  <a:srgbClr val="4D4F53"/>
                </a:solidFill>
                <a:latin typeface="Calibri" pitchFamily="34" charset="0"/>
              </a:defRPr>
            </a:lvl3pPr>
            <a:lvl4pPr marL="557287" indent="-129796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defRPr sz="1200" b="0">
                <a:solidFill>
                  <a:srgbClr val="4D4F53"/>
                </a:solidFill>
                <a:latin typeface="Calibri" pitchFamily="34" charset="0"/>
              </a:defRPr>
            </a:lvl4pPr>
            <a:lvl5pPr marL="685891" indent="-128605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defRPr sz="1200" b="0">
                <a:solidFill>
                  <a:srgbClr val="4D4F53"/>
                </a:solidFill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285825" y="464182"/>
            <a:ext cx="8533574" cy="379810"/>
          </a:xfrm>
        </p:spPr>
        <p:txBody>
          <a:bodyPr>
            <a:noAutofit/>
          </a:bodyPr>
          <a:lstStyle>
            <a:lvl1pPr>
              <a:defRPr sz="2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Footer Placeholder 6"/>
          <p:cNvSpPr>
            <a:spLocks noGrp="1"/>
          </p:cNvSpPr>
          <p:nvPr>
            <p:ph type="ftr" sz="quarter" idx="10"/>
          </p:nvPr>
        </p:nvSpPr>
        <p:spPr>
          <a:xfrm>
            <a:off x="3123823" y="4767263"/>
            <a:ext cx="2896354" cy="273844"/>
          </a:xfrm>
          <a:prstGeom prst="rect">
            <a:avLst/>
          </a:prstGeom>
        </p:spPr>
        <p:txBody>
          <a:bodyPr lIns="68589" tIns="34295" rIns="68589" bIns="34295"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Citrix Confidential - Do Not Distribute</a:t>
            </a:r>
          </a:p>
        </p:txBody>
      </p:sp>
    </p:spTree>
    <p:extLst>
      <p:ext uri="{BB962C8B-B14F-4D97-AF65-F5344CB8AC3E}">
        <p14:creationId xmlns:p14="http://schemas.microsoft.com/office/powerpoint/2010/main" val="1348544534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8387518" y="4800600"/>
            <a:ext cx="342989" cy="11541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algn="r">
              <a:defRPr sz="800">
                <a:solidFill>
                  <a:srgbClr val="706F5C"/>
                </a:solidFill>
              </a:defRPr>
            </a:lvl1pPr>
          </a:lstStyle>
          <a:p>
            <a:fld id="{41902414-9A14-4BC8-82FA-CDF2614AD54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3"/>
          </p:nvPr>
        </p:nvSpPr>
        <p:spPr>
          <a:xfrm>
            <a:off x="352483" y="4800600"/>
            <a:ext cx="1705595" cy="123111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</a:bodyPr>
          <a:lstStyle>
            <a:lvl1pPr algn="ctr">
              <a:defRPr sz="800">
                <a:solidFill>
                  <a:srgbClr val="706F5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Citrix Confidential – Do Not Distribute</a:t>
            </a:r>
            <a:endParaRPr lang="en-US"/>
          </a:p>
        </p:txBody>
      </p:sp>
      <p:sp>
        <p:nvSpPr>
          <p:cNvPr id="3" name="Content Placeholder"/>
          <p:cNvSpPr>
            <a:spLocks noGrp="1"/>
          </p:cNvSpPr>
          <p:nvPr>
            <p:ph idx="1" hasCustomPrompt="1"/>
          </p:nvPr>
        </p:nvSpPr>
        <p:spPr>
          <a:xfrm>
            <a:off x="411587" y="1392174"/>
            <a:ext cx="8320921" cy="30861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37178" indent="-137178">
              <a:lnSpc>
                <a:spcPts val="2025"/>
              </a:lnSpc>
              <a:spcBef>
                <a:spcPts val="450"/>
              </a:spcBef>
              <a:spcAft>
                <a:spcPts val="0"/>
              </a:spcAft>
              <a:buClr>
                <a:srgbClr val="706F5C"/>
              </a:buClr>
              <a:buSzPct val="100000"/>
              <a:buFont typeface="Arial" pitchFamily="34" charset="0"/>
              <a:buChar char="•"/>
              <a:defRPr sz="1800" b="0" baseline="0">
                <a:solidFill>
                  <a:srgbClr val="706F5C"/>
                </a:solidFill>
                <a:latin typeface="Arial" pitchFamily="34" charset="0"/>
                <a:cs typeface="Arial" pitchFamily="34" charset="0"/>
              </a:defRPr>
            </a:lvl1pPr>
            <a:lvl2pPr marL="274357" indent="-123460">
              <a:lnSpc>
                <a:spcPts val="1800"/>
              </a:lnSpc>
              <a:spcBef>
                <a:spcPts val="150"/>
              </a:spcBef>
              <a:spcAft>
                <a:spcPts val="0"/>
              </a:spcAft>
              <a:buClr>
                <a:srgbClr val="706F5C"/>
              </a:buClr>
              <a:buSzPct val="120000"/>
              <a:buFont typeface="Arial" pitchFamily="34" charset="0"/>
              <a:buChar char="◦"/>
              <a:defRPr sz="1500" b="0" baseline="0">
                <a:solidFill>
                  <a:srgbClr val="706F5C"/>
                </a:solidFill>
                <a:latin typeface="Arial" pitchFamily="34" charset="0"/>
                <a:cs typeface="Arial" pitchFamily="34" charset="0"/>
              </a:defRPr>
            </a:lvl2pPr>
            <a:lvl3pPr marL="427492" indent="-128605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tabLst>
                <a:tab pos="685891" algn="l"/>
              </a:tabLst>
              <a:defRPr sz="1500" b="0">
                <a:solidFill>
                  <a:srgbClr val="4D4F53"/>
                </a:solidFill>
                <a:latin typeface="Calibri" pitchFamily="34" charset="0"/>
              </a:defRPr>
            </a:lvl3pPr>
            <a:lvl4pPr marL="557287" indent="-129796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defRPr sz="1200" b="0">
                <a:solidFill>
                  <a:srgbClr val="4D4F53"/>
                </a:solidFill>
                <a:latin typeface="Calibri" pitchFamily="34" charset="0"/>
              </a:defRPr>
            </a:lvl4pPr>
            <a:lvl5pPr marL="685891" indent="-128605">
              <a:buClr>
                <a:schemeClr val="bg1">
                  <a:lumMod val="50000"/>
                </a:schemeClr>
              </a:buClr>
              <a:buSzPct val="115000"/>
              <a:buFont typeface="Arial" pitchFamily="34" charset="0"/>
              <a:buChar char="•"/>
              <a:defRPr sz="1200" b="0">
                <a:solidFill>
                  <a:srgbClr val="4D4F53"/>
                </a:solidFill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style</a:t>
            </a:r>
          </a:p>
          <a:p>
            <a:pPr lvl="1"/>
            <a:r>
              <a:rPr lang="en-US" dirty="0" smtClean="0"/>
              <a:t>Click to edit master style</a:t>
            </a:r>
          </a:p>
          <a:p>
            <a:pPr lvl="0"/>
            <a:r>
              <a:rPr lang="en-US" dirty="0" smtClean="0"/>
              <a:t>Click to edit master style</a:t>
            </a:r>
          </a:p>
          <a:p>
            <a:pPr lvl="1"/>
            <a:r>
              <a:rPr lang="en-US" dirty="0" smtClean="0"/>
              <a:t>Click to edit master style</a:t>
            </a:r>
          </a:p>
          <a:p>
            <a:pPr lvl="1"/>
            <a:endParaRPr lang="en-US" dirty="0" smtClean="0"/>
          </a:p>
        </p:txBody>
      </p:sp>
      <p:sp>
        <p:nvSpPr>
          <p:cNvPr id="26" name="Title"/>
          <p:cNvSpPr>
            <a:spLocks noGrp="1"/>
          </p:cNvSpPr>
          <p:nvPr>
            <p:ph type="title"/>
          </p:nvPr>
        </p:nvSpPr>
        <p:spPr>
          <a:xfrm>
            <a:off x="411587" y="411480"/>
            <a:ext cx="8320921" cy="413575"/>
          </a:xfrm>
        </p:spPr>
        <p:txBody>
          <a:bodyPr wrap="square" lIns="0" tIns="0" rIns="0" bIns="0" anchor="t" anchorCtr="0">
            <a:spAutoFit/>
          </a:bodyPr>
          <a:lstStyle>
            <a:lvl1pPr>
              <a:lnSpc>
                <a:spcPts val="3225"/>
              </a:lnSpc>
              <a:defRPr sz="2900" b="1" baseline="0">
                <a:solidFill>
                  <a:srgbClr val="0081C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2901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458" y="1180462"/>
            <a:ext cx="8003084" cy="3562988"/>
          </a:xfrm>
          <a:prstGeom prst="rect">
            <a:avLst/>
          </a:prstGeom>
        </p:spPr>
        <p:txBody>
          <a:bodyPr lIns="91408" tIns="45705" rIns="91408" bIns="45705">
            <a:noAutofit/>
          </a:bodyPr>
          <a:lstStyle>
            <a:lvl1pPr>
              <a:spcBef>
                <a:spcPts val="975"/>
              </a:spcBef>
              <a:spcAft>
                <a:spcPts val="474"/>
              </a:spcAft>
              <a:buClr>
                <a:srgbClr val="0046AD"/>
              </a:buClr>
              <a:defRPr sz="2100" b="0"/>
            </a:lvl1pPr>
            <a:lvl2pPr>
              <a:buClr>
                <a:srgbClr val="0046AD"/>
              </a:buClr>
              <a:defRPr sz="1425" b="0"/>
            </a:lvl2pPr>
            <a:lvl3pPr>
              <a:buClr>
                <a:srgbClr val="0046AD"/>
              </a:buClr>
              <a:defRPr b="0"/>
            </a:lvl3pPr>
            <a:lvl4pPr>
              <a:buClr>
                <a:srgbClr val="0046AD"/>
              </a:buClr>
              <a:defRPr b="0"/>
            </a:lvl4pPr>
            <a:lvl5pPr>
              <a:buClr>
                <a:srgbClr val="0046AD"/>
              </a:buClr>
              <a:defRPr b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4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332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81" y="1103711"/>
            <a:ext cx="7978075" cy="3470672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4" name="Picture 6" descr="C:\Users\Kirk Mossing\Desktop\CURRENT JOBS\Citrix Mar 12\Citrix Logo_RGB-0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066" y="4727332"/>
            <a:ext cx="773250" cy="35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5939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6D3F91E-BCB6-4A91-A5B8-1FD85E2B9A77}" type="datetimeFigureOut">
              <a:rPr lang="en-GB" smtClean="0"/>
              <a:pPr/>
              <a:t>26/12/2014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52E79-2D7E-41A4-BBF5-48A02D1DCD9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015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6875" y="287338"/>
            <a:ext cx="8366125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4781550"/>
            <a:ext cx="457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00" b="0" kern="1200" smtClean="0">
                <a:solidFill>
                  <a:schemeClr val="tx2"/>
                </a:solidFill>
                <a:latin typeface="Arial" pitchFamily="34" charset="0"/>
                <a:ea typeface="ＭＳ Ｐゴシック" pitchFamily="27" charset="-128"/>
                <a:cs typeface="ＭＳ Ｐゴシック" pitchFamily="27" charset="-128"/>
              </a:defRPr>
            </a:lvl1pPr>
          </a:lstStyle>
          <a:p>
            <a:fld id="{27E7E212-D49F-460A-ADF9-11F744EA8EAE}" type="slidenum">
              <a:rPr>
                <a:solidFill>
                  <a:srgbClr val="706F5C"/>
                </a:solidFill>
              </a:rPr>
              <a:pPr/>
              <a:t>‹#›</a:t>
            </a:fld>
            <a:endParaRPr dirty="0">
              <a:solidFill>
                <a:srgbClr val="706F5C"/>
              </a:solidFill>
            </a:endParaRPr>
          </a:p>
        </p:txBody>
      </p:sp>
      <p:pic>
        <p:nvPicPr>
          <p:cNvPr id="7" name="Picture 6" descr="C:\Users\Kirk Mossing\Desktop\CURRENT JOBS\Citrix Mar 12\Citrix Logo_RGB-01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443" y="4717916"/>
            <a:ext cx="836697" cy="3837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3"/>
          <p:cNvSpPr txBox="1">
            <a:spLocks noGrp="1"/>
          </p:cNvSpPr>
          <p:nvPr/>
        </p:nvSpPr>
        <p:spPr bwMode="auto">
          <a:xfrm>
            <a:off x="548571" y="4817197"/>
            <a:ext cx="2888670" cy="1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900" dirty="0">
                <a:solidFill>
                  <a:srgbClr val="4D4F53"/>
                </a:solidFill>
                <a:latin typeface="Arial" pitchFamily="34" charset="0"/>
                <a:ea typeface="ＭＳ Ｐゴシック" pitchFamily="27" charset="-128"/>
                <a:cs typeface="ＭＳ Ｐゴシック" pitchFamily="27" charset="-128"/>
              </a:rPr>
              <a:t>© </a:t>
            </a:r>
            <a:r>
              <a:rPr lang="en-US" sz="900" dirty="0" smtClean="0">
                <a:solidFill>
                  <a:srgbClr val="4D4F53"/>
                </a:solidFill>
                <a:latin typeface="Arial" pitchFamily="34" charset="0"/>
                <a:ea typeface="ＭＳ Ｐゴシック" pitchFamily="27" charset="-128"/>
                <a:cs typeface="ＭＳ Ｐゴシック" pitchFamily="27" charset="-128"/>
              </a:rPr>
              <a:t>2014 </a:t>
            </a:r>
            <a:r>
              <a:rPr lang="en-US" sz="900" dirty="0">
                <a:solidFill>
                  <a:srgbClr val="4D4F53"/>
                </a:solidFill>
                <a:latin typeface="Arial" pitchFamily="34" charset="0"/>
                <a:ea typeface="ＭＳ Ｐゴシック" pitchFamily="27" charset="-128"/>
                <a:cs typeface="ＭＳ Ｐゴシック" pitchFamily="27" charset="-128"/>
              </a:rPr>
              <a:t>Citrix | Confidential – Do Not Distribute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396875" y="1323841"/>
            <a:ext cx="8366760" cy="33940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89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9" r:id="rId17"/>
    <p:sldLayoutId id="2147483680" r:id="rId18"/>
    <p:sldLayoutId id="2147483682" r:id="rId19"/>
    <p:sldLayoutId id="2147483683" r:id="rId20"/>
    <p:sldLayoutId id="2147483684" r:id="rId21"/>
    <p:sldLayoutId id="2147483685" r:id="rId22"/>
  </p:sldLayoutIdLs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spcBef>
          <a:spcPct val="0"/>
        </a:spcBef>
        <a:buNone/>
        <a:defRPr lang="en-US" sz="2800" b="1" kern="1200" dirty="0">
          <a:solidFill>
            <a:srgbClr val="4D4F53"/>
          </a:solidFill>
          <a:latin typeface="Arial" pitchFamily="34" charset="0"/>
          <a:ea typeface="+mj-ea"/>
          <a:cs typeface="+mj-cs"/>
        </a:defRPr>
      </a:lvl1pPr>
    </p:titleStyle>
    <p:bodyStyle>
      <a:lvl1pPr marL="168275" indent="-168275" algn="l" defTabSz="914400" rtl="0" eaLnBrk="1" latinLnBrk="0" hangingPunct="1">
        <a:spcBef>
          <a:spcPts val="600"/>
        </a:spcBef>
        <a:buFont typeface="Arial" pitchFamily="34" charset="0"/>
        <a:buChar char="•"/>
        <a:defRPr lang="en-US" sz="1800" kern="1200" dirty="0" smtClean="0">
          <a:solidFill>
            <a:srgbClr val="4D4F53"/>
          </a:solidFill>
          <a:latin typeface="Arial" pitchFamily="34" charset="0"/>
          <a:ea typeface="+mn-ea"/>
          <a:cs typeface="+mn-cs"/>
        </a:defRPr>
      </a:lvl1pPr>
      <a:lvl2pPr marL="350838" indent="-187325" algn="l" defTabSz="914400" rtl="0" eaLnBrk="1" latinLnBrk="0" hangingPunct="1">
        <a:spcBef>
          <a:spcPts val="0"/>
        </a:spcBef>
        <a:buFont typeface="Arial" pitchFamily="34" charset="0"/>
        <a:buChar char="ᵒ"/>
        <a:defRPr lang="en-US" sz="1600" kern="1200" dirty="0" smtClean="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625475" indent="-161925" algn="l" defTabSz="914400" rtl="0" eaLnBrk="1" latinLnBrk="0" hangingPunct="1">
        <a:spcBef>
          <a:spcPts val="0"/>
        </a:spcBef>
        <a:buFont typeface="Arial" pitchFamily="34" charset="0"/>
        <a:buChar char="•"/>
        <a:defRPr lang="en-US" sz="1400" kern="1200" dirty="0" smtClean="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854075" indent="-165100" algn="l" defTabSz="914400" rtl="0" eaLnBrk="1" latinLnBrk="0" hangingPunct="1">
        <a:spcBef>
          <a:spcPts val="0"/>
        </a:spcBef>
        <a:buFont typeface="Arial" pitchFamily="34" charset="0"/>
        <a:buChar char="-"/>
        <a:defRPr lang="en-US" sz="1400" kern="1200" dirty="0" smtClean="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1082675" indent="-168275" algn="l" defTabSz="914400" rtl="0" eaLnBrk="1" latinLnBrk="0" hangingPunct="1">
        <a:spcBef>
          <a:spcPts val="0"/>
        </a:spcBef>
        <a:buFont typeface="Arial" pitchFamily="34" charset="0"/>
        <a:buChar char="-"/>
        <a:defRPr lang="en-US" sz="1400" kern="1200" dirty="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hcl.xensource.com/GPUPass-throughDeviceList.aspx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support.citrix.com/article/CTX141191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support.citrix.com/article/CTX141472" TargetMode="External"/><Relationship Id="rId4" Type="http://schemas.openxmlformats.org/officeDocument/2006/relationships/hyperlink" Target="http://support.citrix.com/article/CTX140553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upport.citrix.com/article/CTX140362" TargetMode="External"/><Relationship Id="rId2" Type="http://schemas.openxmlformats.org/officeDocument/2006/relationships/hyperlink" Target="http://support.citrix.com/article/CTX140262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support.citrix.com/article/CTX140924" TargetMode="External"/><Relationship Id="rId5" Type="http://schemas.openxmlformats.org/officeDocument/2006/relationships/hyperlink" Target="http://support.citrix.com/article/CTX140737" TargetMode="External"/><Relationship Id="rId4" Type="http://schemas.openxmlformats.org/officeDocument/2006/relationships/hyperlink" Target="http://support.citrix.com/article/CTX140923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support.citrix.com/article/CTX141703" TargetMode="External"/><Relationship Id="rId2" Type="http://schemas.openxmlformats.org/officeDocument/2006/relationships/hyperlink" Target="http://support.citrix.com/article/CTX141702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support.citrix.com/article/CTX14170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support.citrix.com/article/CTX139790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support.citrix.com/article/CTX140553#nvidia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vidia.cn/Download/index.aspx?lang=cn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trix.com/ready/en/search/citrix?cat_ids%5b%5d=472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hyperlink" Target="http://www.prweb.com/releases/GIS/Webinar/prweb8798132.htm" TargetMode="External"/><Relationship Id="rId9" Type="http://schemas.openxmlformats.org/officeDocument/2006/relationships/image" Target="../media/image4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downloadns.citrix.com.edgesuite.net/8193/3DPro_vGPU_cursor_fix.zip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://support.citrix.com/article/CTX140736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support.citrix.com/article/CTX140737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support.citrix.com/proddocs/topic/xenapp65fp2-w2k8/xa-opengl-gpu-sharing.html" TargetMode="External"/><Relationship Id="rId7" Type="http://schemas.openxmlformats.org/officeDocument/2006/relationships/hyperlink" Target="http://blogs.citrix.com/2013/09/10/new-reviewers-guide-for-xendesktop-7-hdx-3d-pro-graphics-on-both-xenserver-and-vsphere/" TargetMode="External"/><Relationship Id="rId2" Type="http://schemas.openxmlformats.org/officeDocument/2006/relationships/hyperlink" Target="http://www.nvidia.com/object/enterprise-virtualization-where-to-buy.html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blogs.citrix.com/2013/10/04/citrix-xenserver-and-xendesktop-platforms-for-cadcaeaec-and-pdmplm-introducing-grid-vgpu-true-hardware-gpu-sharing/" TargetMode="External"/><Relationship Id="rId5" Type="http://schemas.openxmlformats.org/officeDocument/2006/relationships/hyperlink" Target="http://blogs.gartner.com/gunnar-berger/understanding-virtual-desktop-vdi-gpu-technologies/" TargetMode="External"/><Relationship Id="rId4" Type="http://schemas.openxmlformats.org/officeDocument/2006/relationships/hyperlink" Target="http://support.citrix.com/proddocs/topic/xendesktop-71/hdx-sys-reqs.html" TargetMode="Externa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xenserver.org/partners/developing-products-for-xenserver/19-dev-help/138-xs-dev-perf-turbo.html" TargetMode="External"/><Relationship Id="rId2" Type="http://schemas.openxmlformats.org/officeDocument/2006/relationships/hyperlink" Target="http://blogs.citrix.com/2013/12/15/ten-useful-tools-for-optimising-xenserver/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blogs.citrix.com/2014/05/06/optimising-the-performance-of-hdx-3d-pro-lessons-from-the-field-2/" TargetMode="External"/><Relationship Id="rId4" Type="http://schemas.openxmlformats.org/officeDocument/2006/relationships/hyperlink" Target="http://www.citrix.com/wsdm/restServe/skb/attachments/RDY12202/Reviewer%20Guide%20for%20HDX%203D%20Pro%2003%20vGPU%20GA.pdf" TargetMode="Externa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514600" y="1294410"/>
            <a:ext cx="6172200" cy="896340"/>
          </a:xfrm>
        </p:spPr>
        <p:txBody>
          <a:bodyPr/>
          <a:lstStyle/>
          <a:p>
            <a:r>
              <a:rPr lang="en-US" altLang="zh-CN" dirty="0" err="1" smtClean="0"/>
              <a:t>vGPU</a:t>
            </a:r>
            <a:r>
              <a:rPr lang="zh-CN" altLang="en-US" dirty="0" smtClean="0"/>
              <a:t>解决方案注意事项</a:t>
            </a:r>
            <a:endParaRPr lang="en-US" altLang="zh-CN" dirty="0" smtClean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2524932" y="3028950"/>
            <a:ext cx="6172200" cy="384004"/>
          </a:xfrm>
        </p:spPr>
        <p:txBody>
          <a:bodyPr/>
          <a:lstStyle/>
          <a:p>
            <a:r>
              <a:rPr lang="zh-CN" altLang="en-US" dirty="0" smtClean="0"/>
              <a:t>钱凯</a:t>
            </a:r>
            <a:endParaRPr lang="en-US" altLang="zh-CN" dirty="0" smtClean="0"/>
          </a:p>
          <a:p>
            <a:r>
              <a:rPr lang="en-US" altLang="zh-CN" dirty="0" smtClean="0"/>
              <a:t>18621276655</a:t>
            </a:r>
          </a:p>
          <a:p>
            <a:r>
              <a:rPr lang="en-US" altLang="zh-CN" dirty="0" smtClean="0"/>
              <a:t>kai.qian@citrix.com</a:t>
            </a:r>
          </a:p>
        </p:txBody>
      </p:sp>
      <p:sp>
        <p:nvSpPr>
          <p:cNvPr id="9" name="副标题 1"/>
          <p:cNvSpPr>
            <a:spLocks noGrp="1"/>
          </p:cNvSpPr>
          <p:nvPr>
            <p:ph type="subTitle" idx="1"/>
          </p:nvPr>
        </p:nvSpPr>
        <p:spPr>
          <a:xfrm>
            <a:off x="2514600" y="4419544"/>
            <a:ext cx="6172200" cy="304800"/>
          </a:xfrm>
        </p:spPr>
        <p:txBody>
          <a:bodyPr/>
          <a:lstStyle/>
          <a:p>
            <a:r>
              <a:rPr lang="zh-CN" altLang="en-US" dirty="0" smtClean="0"/>
              <a:t>更新日期：</a:t>
            </a:r>
            <a:r>
              <a:rPr lang="en-US" altLang="zh-CN" smtClean="0"/>
              <a:t>2014.12.26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8068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258292" y="1294410"/>
            <a:ext cx="6961908" cy="1163782"/>
          </a:xfrm>
        </p:spPr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硬件相关注意事项</a:t>
            </a:r>
            <a:endParaRPr 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95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GRID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显卡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认证服务器型号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" y="927100"/>
            <a:ext cx="6080125" cy="391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3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黑体" panose="02010609060101010101" pitchFamily="49" charset="-122"/>
              </a:rPr>
              <a:t>GRID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显卡认证服务器型号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" y="927100"/>
            <a:ext cx="7239000" cy="408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40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黑体" panose="02010609060101010101" pitchFamily="49" charset="-122"/>
              </a:rPr>
              <a:t>GRID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显卡认证服务器型号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927100"/>
            <a:ext cx="6581288" cy="417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2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0" dirty="0" smtClean="0">
                <a:solidFill>
                  <a:schemeClr val="tx1"/>
                </a:solidFill>
              </a:rPr>
              <a:t>Bios</a:t>
            </a:r>
            <a:r>
              <a:rPr lang="zh-CN" altLang="en-US" kern="0" dirty="0" smtClean="0">
                <a:solidFill>
                  <a:schemeClr val="tx1"/>
                </a:solidFill>
              </a:rPr>
              <a:t>注意事项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sz="2000" dirty="0" smtClean="0">
                <a:solidFill>
                  <a:schemeClr val="tx1"/>
                </a:solidFill>
              </a:rPr>
              <a:t>部分早期生产的服务器，由于</a:t>
            </a:r>
            <a:r>
              <a:rPr lang="en-US" altLang="zh-CN" sz="2000" dirty="0" smtClean="0">
                <a:solidFill>
                  <a:schemeClr val="tx1"/>
                </a:solidFill>
              </a:rPr>
              <a:t>Bios</a:t>
            </a:r>
            <a:r>
              <a:rPr lang="zh-CN" altLang="en-US" sz="2000" dirty="0" smtClean="0">
                <a:solidFill>
                  <a:schemeClr val="tx1"/>
                </a:solidFill>
              </a:rPr>
              <a:t>相对较旧，故可能出现兼容等问题，建议参考</a:t>
            </a:r>
            <a:r>
              <a:rPr lang="en-US" altLang="zh-CN" sz="2000" dirty="0" smtClean="0">
                <a:solidFill>
                  <a:schemeClr val="tx1"/>
                </a:solidFill>
              </a:rPr>
              <a:t>HCL</a:t>
            </a:r>
            <a:r>
              <a:rPr lang="zh-CN" altLang="en-US" sz="2000" dirty="0" smtClean="0">
                <a:solidFill>
                  <a:schemeClr val="tx1"/>
                </a:solidFill>
              </a:rPr>
              <a:t>列表对照，以确保服务器的</a:t>
            </a:r>
            <a:r>
              <a:rPr lang="en-US" altLang="zh-CN" sz="2000" dirty="0" smtClean="0">
                <a:solidFill>
                  <a:schemeClr val="tx1"/>
                </a:solidFill>
              </a:rPr>
              <a:t>bios</a:t>
            </a:r>
            <a:r>
              <a:rPr lang="zh-CN" altLang="en-US" sz="2000" dirty="0" smtClean="0">
                <a:solidFill>
                  <a:schemeClr val="tx1"/>
                </a:solidFill>
              </a:rPr>
              <a:t>要新于</a:t>
            </a:r>
            <a:r>
              <a:rPr lang="en-US" altLang="zh-CN" sz="2000" dirty="0" smtClean="0">
                <a:solidFill>
                  <a:schemeClr val="tx1"/>
                </a:solidFill>
              </a:rPr>
              <a:t>HCL</a:t>
            </a:r>
            <a:r>
              <a:rPr lang="zh-CN" altLang="en-US" sz="2000" dirty="0" smtClean="0">
                <a:solidFill>
                  <a:schemeClr val="tx1"/>
                </a:solidFill>
              </a:rPr>
              <a:t>列表所列。</a:t>
            </a:r>
            <a:endParaRPr lang="en-US" altLang="zh-CN" sz="2000" dirty="0" smtClean="0">
              <a:solidFill>
                <a:schemeClr val="tx1"/>
              </a:solidFill>
            </a:endParaRPr>
          </a:p>
          <a:p>
            <a:pPr lvl="1"/>
            <a:r>
              <a:rPr lang="en-US" altLang="zh-CN" dirty="0" smtClean="0">
                <a:hlinkClick r:id="rId3"/>
              </a:rPr>
              <a:t>http</a:t>
            </a:r>
            <a:r>
              <a:rPr lang="en-US" altLang="zh-CN" dirty="0">
                <a:hlinkClick r:id="rId3"/>
              </a:rPr>
              <a:t>://</a:t>
            </a:r>
            <a:r>
              <a:rPr lang="en-US" altLang="zh-CN" dirty="0" smtClean="0">
                <a:hlinkClick r:id="rId3"/>
              </a:rPr>
              <a:t>hcl.xensource.com/GPUPass-throughDeviceList.aspx</a:t>
            </a:r>
            <a:endParaRPr lang="en-US" altLang="zh-CN" dirty="0" smtClean="0"/>
          </a:p>
          <a:p>
            <a:r>
              <a:rPr lang="en-US" altLang="zh-CN" sz="2000" dirty="0" smtClean="0"/>
              <a:t>BIOS </a:t>
            </a:r>
            <a:r>
              <a:rPr lang="zh-CN" altLang="en-US" sz="2000" dirty="0" smtClean="0"/>
              <a:t>设定中</a:t>
            </a:r>
            <a:r>
              <a:rPr lang="en-US" altLang="zh-CN" sz="2000" dirty="0" smtClean="0"/>
              <a:t>“Enable &gt;4G Decode”</a:t>
            </a:r>
            <a:r>
              <a:rPr lang="zh-CN" altLang="en-US" sz="2000" dirty="0" smtClean="0"/>
              <a:t>或</a:t>
            </a:r>
            <a:r>
              <a:rPr lang="en-US" altLang="zh-CN" sz="2000" dirty="0" smtClean="0"/>
              <a:t>“Enable 64-bit MMIO”</a:t>
            </a:r>
            <a:r>
              <a:rPr lang="zh-CN" altLang="en-US" sz="2000" dirty="0" smtClean="0"/>
              <a:t>，选择“</a:t>
            </a:r>
            <a:r>
              <a:rPr lang="zh-CN" altLang="en-US" sz="2000" dirty="0"/>
              <a:t>禁用</a:t>
            </a:r>
            <a:r>
              <a:rPr lang="zh-CN" altLang="en-US" sz="2000" dirty="0" smtClean="0"/>
              <a:t>”。（如不禁用会出现对应</a:t>
            </a:r>
            <a:r>
              <a:rPr lang="en-US" altLang="zh-CN" sz="2000" dirty="0" smtClean="0"/>
              <a:t>VM</a:t>
            </a:r>
            <a:r>
              <a:rPr lang="zh-CN" altLang="en-US" sz="2000" dirty="0" smtClean="0"/>
              <a:t>无法正常启动等异常问题）</a:t>
            </a:r>
            <a:endParaRPr lang="en-US" altLang="zh-CN" sz="2000" dirty="0" smtClean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876550"/>
            <a:ext cx="5226050" cy="2064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7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</a:rPr>
              <a:t>K1/K2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卡混插的问题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大多数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GIRD 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认证的服务器都不支持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卡的混插形式。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目前可以确认支持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混插的为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SuperMicro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的服务器，其他品牌暂时无法确认是否支持。如有需求请与对应厂商确认。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984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多屏支持问题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卡，理论上对多屏幕技术提供支持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，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但目前在透传等场景下可能会有问题。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场景由于使用的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Citrix HDX 3DPro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引擎来支持多屏，无此类问题。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如果测试过程中发现问题，请联系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Nvidia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销售然后到当地的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Nvidia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的代理商，以通过更新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卡的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bios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方式修复此问题。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理论上在未来出厂的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卡会修复此问题，不过截至到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2013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年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11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月份拿到的所有卡仍然有此问题。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即使更新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 Bios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之后，多屏也只支持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Windows 7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或更新的操作系统版本，老旧的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Windows XP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仍然不支持。从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Nvidia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获得的信息是，未来支持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Windows XP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的可能性很低。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7020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服务器承板问题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396875" y="1323023"/>
            <a:ext cx="3032125" cy="3290887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由于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卡较大，对应的服务器的承板相比默认的要长。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目前已知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Cisco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有这个问题，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Dell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部分机型可能也有。测试前请与系统集成商进行确认此事项，否则可能会出现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K1/K2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卡无法安装上主板上的情况。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323022"/>
            <a:ext cx="2468165" cy="329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88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供电问题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供电需要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2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路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1100W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电源。</a:t>
            </a:r>
            <a:endParaRPr lang="en-US" altLang="zh-CN" dirty="0" smtClean="0">
              <a:latin typeface="+mj-lt"/>
              <a:ea typeface="黑体" panose="02010609060101010101" pitchFamily="49" charset="-122"/>
              <a:cs typeface="Arial" panose="020B0604020202020204" pitchFamily="34" charset="0"/>
            </a:endParaRPr>
          </a:p>
          <a:p>
            <a:r>
              <a:rPr lang="zh-CN" altLang="en-US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服务器厂商配套的的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8Pin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（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6+2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）电源线</a:t>
            </a:r>
            <a:r>
              <a:rPr lang="zh-CN" altLang="en-US" dirty="0" smtClean="0">
                <a:ea typeface="黑体" panose="02010609060101010101" pitchFamily="49" charset="-122"/>
                <a:cs typeface="Arial" panose="020B0604020202020204" pitchFamily="34" charset="0"/>
              </a:rPr>
              <a:t>。</a:t>
            </a:r>
          </a:p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3042" y="284910"/>
            <a:ext cx="3241265" cy="4329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864" y="2343150"/>
            <a:ext cx="2047619" cy="78095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5105" y="2343150"/>
            <a:ext cx="2002526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软硬件搭配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64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0" dirty="0" err="1">
                <a:ea typeface="Adobe Gothic Std B" panose="020B0800000000000000" pitchFamily="34" charset="-128"/>
                <a:cs typeface="Arial" panose="020B0604020202020204" pitchFamily="34" charset="0"/>
              </a:rPr>
              <a:t>XenServer</a:t>
            </a:r>
            <a:r>
              <a:rPr lang="en-US" altLang="zh-CN" kern="0" dirty="0">
                <a:ea typeface="Adobe Gothic Std B" panose="020B08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kern="0" dirty="0" smtClean="0">
                <a:ea typeface="Adobe Gothic Std B" panose="020B0800000000000000" pitchFamily="34" charset="-128"/>
                <a:cs typeface="Arial" panose="020B0604020202020204" pitchFamily="34" charset="0"/>
              </a:rPr>
              <a:t>for </a:t>
            </a:r>
            <a:r>
              <a:rPr lang="en-US" altLang="zh-CN" kern="0" dirty="0" err="1" smtClean="0">
                <a:ea typeface="Adobe Gothic Std B" panose="020B0800000000000000" pitchFamily="34" charset="-128"/>
                <a:cs typeface="Arial" panose="020B0604020202020204" pitchFamily="34" charset="0"/>
              </a:rPr>
              <a:t>vGPU</a:t>
            </a:r>
            <a:endParaRPr lang="zh-CN" altLang="en-US" dirty="0"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sz="2000" dirty="0" err="1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vGPU</a:t>
            </a:r>
            <a:r>
              <a:rPr lang="zh-CN" altLang="en-US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的解决方案中，服务器虚拟化目前只支持</a:t>
            </a:r>
            <a:r>
              <a:rPr lang="en-US" altLang="zh-CN" sz="2000" dirty="0" err="1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XenServer</a:t>
            </a:r>
            <a:r>
              <a:rPr lang="en-US" altLang="zh-CN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 6.2 SP1</a:t>
            </a:r>
            <a:r>
              <a:rPr lang="zh-CN" altLang="en-US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版本（如果之前</a:t>
            </a:r>
            <a:r>
              <a:rPr lang="en-US" altLang="zh-CN" sz="2000" dirty="0" err="1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XenServer</a:t>
            </a:r>
            <a:r>
              <a:rPr lang="zh-CN" altLang="en-US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有安装过</a:t>
            </a:r>
            <a:r>
              <a:rPr lang="en-US" altLang="zh-CN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XSE62TP001 hotfix</a:t>
            </a:r>
            <a:r>
              <a:rPr lang="zh-CN" altLang="en-US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，请重装</a:t>
            </a:r>
            <a:r>
              <a:rPr lang="en-US" altLang="zh-CN" sz="2000" dirty="0" err="1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XenServer</a:t>
            </a:r>
            <a:r>
              <a:rPr lang="en-US" altLang="zh-CN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 6.2</a:t>
            </a:r>
            <a:r>
              <a:rPr lang="zh-CN" altLang="en-US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）</a:t>
            </a:r>
            <a:endParaRPr lang="en-US" altLang="zh-CN" sz="2000" dirty="0" smtClean="0">
              <a:solidFill>
                <a:schemeClr val="tx1"/>
              </a:solidFill>
              <a:latin typeface="+mj-lt"/>
              <a:ea typeface="黑体" panose="02010609060101010101" pitchFamily="49" charset="-122"/>
              <a:cs typeface="Arial" panose="020B0604020202020204" pitchFamily="34" charset="0"/>
            </a:endParaRPr>
          </a:p>
          <a:p>
            <a:r>
              <a:rPr lang="en-US" altLang="zh-CN" sz="2000" dirty="0" err="1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XenServer</a:t>
            </a:r>
            <a:r>
              <a:rPr lang="en-US" altLang="zh-CN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 6.2SP1</a:t>
            </a:r>
            <a:r>
              <a:rPr lang="zh-CN" altLang="en-US" sz="2000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推荐安装补丁</a:t>
            </a:r>
            <a:endParaRPr lang="en-US" altLang="zh-CN" sz="2000" dirty="0" smtClean="0">
              <a:solidFill>
                <a:schemeClr val="tx1"/>
              </a:solidFill>
              <a:latin typeface="+mj-lt"/>
              <a:ea typeface="黑体" panose="02010609060101010101" pitchFamily="49" charset="-122"/>
              <a:cs typeface="Arial" panose="020B0604020202020204" pitchFamily="34" charset="0"/>
            </a:endParaRPr>
          </a:p>
          <a:p>
            <a:pPr lvl="1"/>
            <a:r>
              <a:rPr lang="en-US" altLang="zh-CN" sz="2000" dirty="0" smtClean="0">
                <a:latin typeface="+mj-lt"/>
                <a:cs typeface="Arial" panose="020B0604020202020204" pitchFamily="34" charset="0"/>
                <a:hlinkClick r:id="rId3"/>
              </a:rPr>
              <a:t>Hotfix XS62ESP1009 - For </a:t>
            </a:r>
            <a:r>
              <a:rPr lang="en-US" altLang="zh-CN" sz="2000" dirty="0" err="1" smtClean="0">
                <a:latin typeface="+mj-lt"/>
                <a:cs typeface="Arial" panose="020B0604020202020204" pitchFamily="34" charset="0"/>
                <a:hlinkClick r:id="rId3"/>
              </a:rPr>
              <a:t>XenServer</a:t>
            </a:r>
            <a:r>
              <a:rPr lang="en-US" altLang="zh-CN" sz="2000" dirty="0" smtClean="0">
                <a:latin typeface="+mj-lt"/>
                <a:cs typeface="Arial" panose="020B0604020202020204" pitchFamily="34" charset="0"/>
                <a:hlinkClick r:id="rId3"/>
              </a:rPr>
              <a:t> 6.2.0 Service Pack 1</a:t>
            </a:r>
            <a:endParaRPr lang="en-US" altLang="zh-CN" sz="2000" dirty="0">
              <a:latin typeface="+mj-lt"/>
              <a:cs typeface="Arial" panose="020B0604020202020204" pitchFamily="34" charset="0"/>
              <a:hlinkClick r:id="rId4"/>
            </a:endParaRPr>
          </a:p>
          <a:p>
            <a:pPr lvl="1"/>
            <a:r>
              <a:rPr lang="en-US" altLang="zh-CN" sz="2000" dirty="0" smtClean="0">
                <a:latin typeface="+mj-lt"/>
                <a:cs typeface="Arial" panose="020B0604020202020204" pitchFamily="34" charset="0"/>
                <a:hlinkClick r:id="rId5"/>
              </a:rPr>
              <a:t>Hotfix XS62ESP1015 - For </a:t>
            </a:r>
            <a:r>
              <a:rPr lang="en-US" altLang="zh-CN" sz="2000" dirty="0" err="1" smtClean="0">
                <a:latin typeface="+mj-lt"/>
                <a:cs typeface="Arial" panose="020B0604020202020204" pitchFamily="34" charset="0"/>
                <a:hlinkClick r:id="rId5"/>
              </a:rPr>
              <a:t>XenServer</a:t>
            </a:r>
            <a:r>
              <a:rPr lang="en-US" altLang="zh-CN" sz="2000" dirty="0" smtClean="0">
                <a:latin typeface="+mj-lt"/>
                <a:cs typeface="Arial" panose="020B0604020202020204" pitchFamily="34" charset="0"/>
                <a:hlinkClick r:id="rId5"/>
              </a:rPr>
              <a:t> 6.2.0 Service Pack 1</a:t>
            </a:r>
            <a:endParaRPr lang="en-US" altLang="zh-CN" sz="1900" dirty="0" smtClean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endParaRPr lang="en-US" altLang="zh-CN" sz="2100" dirty="0" smtClean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020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/>
              <a:t>XenDesktop</a:t>
            </a:r>
            <a:r>
              <a:rPr lang="en-US" altLang="zh-CN" dirty="0" smtClean="0"/>
              <a:t> for </a:t>
            </a:r>
            <a:r>
              <a:rPr lang="en-US" altLang="zh-CN" dirty="0" err="1" smtClean="0"/>
              <a:t>vGPU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168275" lvl="1" indent="-168275"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zh-CN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vGPU</a:t>
            </a:r>
            <a:r>
              <a:rPr lang="zh-CN" altLang="en-US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的解决方案中</a:t>
            </a:r>
            <a:r>
              <a:rPr lang="en-US" altLang="zh-CN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XenDesktop </a:t>
            </a:r>
            <a:r>
              <a:rPr lang="zh-CN" altLang="en-US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版本必须是 </a:t>
            </a:r>
            <a:r>
              <a:rPr lang="en-US" altLang="zh-CN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XenDesktop 7.1</a:t>
            </a:r>
            <a:r>
              <a:rPr lang="zh-CN" altLang="en-US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（</a:t>
            </a:r>
            <a:r>
              <a:rPr lang="en-US" altLang="zh-CN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2013.10.26</a:t>
            </a:r>
            <a:r>
              <a:rPr lang="zh-CN" altLang="en-US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发布版，</a:t>
            </a:r>
            <a:r>
              <a:rPr lang="en-US" altLang="zh-CN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Product version 7.1.0.4033 </a:t>
            </a:r>
            <a:r>
              <a:rPr lang="zh-CN" altLang="en-US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）或</a:t>
            </a:r>
            <a:r>
              <a:rPr lang="en-US" altLang="zh-CN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XenDesktop 7.5</a:t>
            </a:r>
            <a:r>
              <a:rPr lang="zh-CN" altLang="en-US" sz="1800" dirty="0"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版本</a:t>
            </a:r>
            <a:endParaRPr lang="en-US" altLang="zh-CN" sz="1800" dirty="0">
              <a:latin typeface="+mj-lt"/>
              <a:ea typeface="黑体" panose="02010609060101010101" pitchFamily="49" charset="-122"/>
              <a:cs typeface="Arial" panose="020B0604020202020204" pitchFamily="34" charset="0"/>
            </a:endParaRPr>
          </a:p>
          <a:p>
            <a:r>
              <a:rPr lang="en-US" altLang="zh-CN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XenDesktop</a:t>
            </a:r>
            <a:r>
              <a:rPr lang="en-US" altLang="zh-CN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7.1/7.5 VDA</a:t>
            </a:r>
            <a:r>
              <a:rPr lang="zh-CN" altLang="en-US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推荐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安装</a:t>
            </a:r>
            <a:r>
              <a:rPr lang="zh-CN" altLang="en-US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  <a:cs typeface="Arial" panose="020B0604020202020204" pitchFamily="34" charset="0"/>
              </a:rPr>
              <a:t>补丁</a:t>
            </a:r>
            <a:endParaRPr lang="en-US" altLang="zh-CN" dirty="0">
              <a:solidFill>
                <a:schemeClr val="tx1"/>
              </a:solidFill>
              <a:latin typeface="+mj-lt"/>
              <a:ea typeface="黑体" panose="02010609060101010101" pitchFamily="49" charset="-122"/>
              <a:cs typeface="Arial" panose="020B0604020202020204" pitchFamily="34" charset="0"/>
            </a:endParaRPr>
          </a:p>
          <a:p>
            <a:pPr lvl="1"/>
            <a:r>
              <a:rPr lang="en-US" altLang="zh-CN" sz="1800" dirty="0">
                <a:latin typeface="+mj-lt"/>
              </a:rPr>
              <a:t>32 bit:</a:t>
            </a:r>
          </a:p>
          <a:p>
            <a:pPr lvl="4"/>
            <a:r>
              <a:rPr lang="en-US" altLang="zh-CN" sz="1800" dirty="0" smtClean="0">
                <a:latin typeface="+mj-lt"/>
                <a:hlinkClick r:id="rId2"/>
              </a:rPr>
              <a:t>http://support.citrix.com/article/CTX140262</a:t>
            </a:r>
            <a:endParaRPr lang="en-US" altLang="zh-CN" sz="1800" dirty="0" smtClean="0">
              <a:latin typeface="+mj-lt"/>
            </a:endParaRPr>
          </a:p>
          <a:p>
            <a:pPr lvl="4"/>
            <a:r>
              <a:rPr lang="en-US" altLang="zh-CN" sz="1800" dirty="0" smtClean="0">
                <a:latin typeface="+mj-lt"/>
                <a:hlinkClick r:id="rId3"/>
              </a:rPr>
              <a:t>http</a:t>
            </a:r>
            <a:r>
              <a:rPr lang="en-US" altLang="zh-CN" sz="1800" dirty="0">
                <a:latin typeface="+mj-lt"/>
                <a:hlinkClick r:id="rId3"/>
              </a:rPr>
              <a:t>://support.citrix.com/article/CTX140362</a:t>
            </a:r>
            <a:endParaRPr lang="en-US" altLang="zh-CN" sz="1800" dirty="0">
              <a:latin typeface="+mj-lt"/>
            </a:endParaRPr>
          </a:p>
          <a:p>
            <a:pPr lvl="4"/>
            <a:r>
              <a:rPr lang="en-US" altLang="zh-CN" sz="1800" dirty="0" smtClean="0">
                <a:latin typeface="+mj-lt"/>
                <a:hlinkClick r:id="rId4"/>
              </a:rPr>
              <a:t>http://support.citrix.com/article/CTX140923</a:t>
            </a:r>
            <a:endParaRPr lang="en-US" altLang="zh-CN" sz="1800" dirty="0" smtClean="0">
              <a:latin typeface="+mj-lt"/>
            </a:endParaRPr>
          </a:p>
          <a:p>
            <a:pPr lvl="1"/>
            <a:r>
              <a:rPr lang="en-US" altLang="zh-CN" sz="1800" dirty="0" smtClean="0">
                <a:latin typeface="+mj-lt"/>
              </a:rPr>
              <a:t>64 bit: </a:t>
            </a:r>
          </a:p>
          <a:p>
            <a:pPr lvl="4"/>
            <a:r>
              <a:rPr lang="en-US" altLang="zh-CN" sz="1800" dirty="0" smtClean="0">
                <a:latin typeface="+mj-lt"/>
                <a:hlinkClick r:id="rId5"/>
              </a:rPr>
              <a:t>http://support.citrix.com/article/CTX140263</a:t>
            </a:r>
          </a:p>
          <a:p>
            <a:pPr lvl="4"/>
            <a:r>
              <a:rPr lang="en-US" altLang="zh-CN" sz="1800" dirty="0" smtClean="0">
                <a:latin typeface="+mj-lt"/>
                <a:hlinkClick r:id="rId5"/>
              </a:rPr>
              <a:t>http</a:t>
            </a:r>
            <a:r>
              <a:rPr lang="en-US" altLang="zh-CN" sz="1800" dirty="0">
                <a:latin typeface="+mj-lt"/>
                <a:hlinkClick r:id="rId5"/>
              </a:rPr>
              <a:t>://support.citrix.com/article/CTX140363</a:t>
            </a:r>
          </a:p>
          <a:p>
            <a:pPr lvl="4"/>
            <a:r>
              <a:rPr lang="en-US" altLang="zh-CN" sz="1800" dirty="0" smtClean="0">
                <a:latin typeface="+mj-lt"/>
                <a:hlinkClick r:id="rId6"/>
              </a:rPr>
              <a:t>http://support.citrix.com/article/CTX140924</a:t>
            </a:r>
            <a:endParaRPr lang="en-US" altLang="zh-CN" sz="1800" dirty="0" smtClean="0">
              <a:latin typeface="+mj-lt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49643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/>
              <a:t>XenDesktop</a:t>
            </a:r>
            <a:r>
              <a:rPr lang="en-US" altLang="zh-CN" dirty="0" smtClean="0"/>
              <a:t> 7.6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/>
              <a:t>Hotfix ICATS760WX64005 - For VDA Core Services 7.6 for Windows Server OS (64-bit) - English</a:t>
            </a:r>
            <a:endParaRPr lang="zh-CN" altLang="zh-CN" dirty="0"/>
          </a:p>
          <a:p>
            <a:r>
              <a:rPr lang="en-US" altLang="zh-CN" u="sng" dirty="0">
                <a:hlinkClick r:id="rId2"/>
              </a:rPr>
              <a:t>http://support.citrix.com/article/CTX141702</a:t>
            </a:r>
            <a:endParaRPr lang="zh-CN" altLang="zh-CN" dirty="0"/>
          </a:p>
          <a:p>
            <a:r>
              <a:rPr lang="en-US" altLang="zh-CN" dirty="0"/>
              <a:t>Hotfix ICAWS760WX86005 - For VDA Core Services 7.6 for Windows Desktop OS (32-bit) - English</a:t>
            </a:r>
            <a:endParaRPr lang="zh-CN" altLang="zh-CN" dirty="0"/>
          </a:p>
          <a:p>
            <a:r>
              <a:rPr lang="en-US" altLang="zh-CN" u="sng" dirty="0">
                <a:hlinkClick r:id="rId3"/>
              </a:rPr>
              <a:t>http://support.citrix.com/article/CTX141703</a:t>
            </a:r>
            <a:endParaRPr lang="zh-CN" altLang="zh-CN" dirty="0"/>
          </a:p>
          <a:p>
            <a:r>
              <a:rPr lang="en-US" altLang="zh-CN" dirty="0"/>
              <a:t>Hotfix ICAWS760WX64005 - For VDA Core Services 7.6 for Windows Desktop OS (64-bit) - English</a:t>
            </a:r>
            <a:endParaRPr lang="zh-CN" altLang="zh-CN" dirty="0"/>
          </a:p>
          <a:p>
            <a:r>
              <a:rPr lang="en-US" altLang="zh-CN" u="sng" dirty="0">
                <a:hlinkClick r:id="rId4"/>
              </a:rPr>
              <a:t>http://support.citrix.com/article/CTX141704</a:t>
            </a: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58591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</a:rPr>
              <a:t>选择正确</a:t>
            </a:r>
            <a:r>
              <a:rPr lang="en-US" altLang="zh-CN" dirty="0" err="1" smtClean="0">
                <a:latin typeface="+mn-lt"/>
              </a:rPr>
              <a:t>XenCenter</a:t>
            </a:r>
            <a:r>
              <a:rPr lang="zh-CN" altLang="en-US" dirty="0" smtClean="0">
                <a:latin typeface="+mn-lt"/>
              </a:rPr>
              <a:t>版本</a:t>
            </a:r>
            <a:endParaRPr lang="zh-CN" altLang="en-US" dirty="0">
              <a:latin typeface="+mn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管理</a:t>
            </a:r>
            <a:r>
              <a:rPr lang="en-US" altLang="zh-CN" dirty="0" err="1" smtClean="0">
                <a:solidFill>
                  <a:schemeClr val="tx1"/>
                </a:solidFill>
                <a:ea typeface="黑体" panose="02010609060101010101" pitchFamily="49" charset="-122"/>
                <a:cs typeface="Arial" panose="020B0604020202020204" pitchFamily="34" charset="0"/>
              </a:rPr>
              <a:t>XenServer</a:t>
            </a:r>
            <a:r>
              <a:rPr lang="en-US" altLang="zh-CN" dirty="0" smtClean="0">
                <a:solidFill>
                  <a:schemeClr val="tx1"/>
                </a:solidFill>
                <a:ea typeface="黑体" panose="02010609060101010101" pitchFamily="49" charset="-122"/>
                <a:cs typeface="Arial" panose="020B0604020202020204" pitchFamily="34" charset="0"/>
              </a:rPr>
              <a:t> 6.2SP1</a:t>
            </a:r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的环境，请先升级</a:t>
            </a:r>
            <a:r>
              <a:rPr lang="en-US" altLang="zh-CN" dirty="0" err="1" smtClean="0">
                <a:solidFill>
                  <a:schemeClr val="tx1"/>
                </a:solidFill>
                <a:ea typeface="黑体" panose="02010609060101010101" pitchFamily="49" charset="-122"/>
                <a:cs typeface="Arial" panose="020B0604020202020204" pitchFamily="34" charset="0"/>
              </a:rPr>
              <a:t>XenCenter</a:t>
            </a:r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至最新版本，否则无法正常管理此环境。</a:t>
            </a:r>
            <a:r>
              <a:rPr lang="en-US" altLang="zh-CN" dirty="0">
                <a:hlinkClick r:id="rId3"/>
              </a:rPr>
              <a:t> http://support.citrix.com/article/CTX139790</a:t>
            </a:r>
            <a:endParaRPr lang="en-US" altLang="zh-CN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100" dirty="0">
              <a:solidFill>
                <a:schemeClr val="tx1"/>
              </a:solidFill>
            </a:endParaRPr>
          </a:p>
          <a:p>
            <a:endParaRPr lang="en-US" altLang="zh-CN" sz="2100" dirty="0" smtClean="0">
              <a:solidFill>
                <a:schemeClr val="tx1"/>
              </a:solidFill>
            </a:endParaRPr>
          </a:p>
          <a:p>
            <a:endParaRPr lang="en-US" altLang="zh-CN" sz="2100" dirty="0" smtClean="0">
              <a:solidFill>
                <a:schemeClr val="tx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022014"/>
            <a:ext cx="4180952" cy="25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确认</a:t>
            </a:r>
            <a:r>
              <a:rPr lang="en-US" altLang="zh-CN" dirty="0" smtClean="0"/>
              <a:t>NVidia GPU Manager</a:t>
            </a:r>
            <a:r>
              <a:rPr lang="zh-CN" altLang="en-US" dirty="0" smtClean="0"/>
              <a:t>正常工作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在安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装完成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Nvidia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GPU manager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管理控制台的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rpm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包，请重启对应的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XenSever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主机确保组件完成注册工作。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请确认安装完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XenServer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及对应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service Pack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和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Hotfix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之后才安装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Nvidia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 GPU 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manager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，否则会出现无法调用到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的情况发生。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请通过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XenSever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控制台中运行如下命令，确保管理平台版本为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6.2-331.59.i386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  rpm 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-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q NVIDIA-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vgx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-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xenserver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在已部署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的环境中，如果更新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XenServer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hotfix XS62ESP1005/009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 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，请重新安装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GPU manager rpm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包。详情查看：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  <a:hlinkClick r:id="rId3"/>
              </a:rPr>
              <a:t>http</a:t>
            </a:r>
            <a:r>
              <a:rPr lang="en-US" altLang="zh-CN" dirty="0">
                <a:latin typeface="+mn-lt"/>
                <a:ea typeface="黑体" panose="02010609060101010101" pitchFamily="49" charset="-122"/>
                <a:hlinkClick r:id="rId3"/>
              </a:rPr>
              <a:t>://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  <a:hlinkClick r:id="rId3"/>
              </a:rPr>
              <a:t>support.citrix.com/article/CTX140553#nvidia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  <p:pic>
        <p:nvPicPr>
          <p:cNvPr id="6" name="内容占位符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3028950"/>
            <a:ext cx="4438095" cy="7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09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kern="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环境建议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交付可以通过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MCS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完成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，现已支持。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pPr marL="168275" lvl="1" indent="-168275"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zh-CN" sz="1800" dirty="0">
                <a:ea typeface="黑体" panose="02010609060101010101" pitchFamily="49" charset="-122"/>
              </a:rPr>
              <a:t>vGPU</a:t>
            </a:r>
            <a:r>
              <a:rPr lang="zh-CN" altLang="en-US" sz="1800" dirty="0">
                <a:ea typeface="黑体" panose="02010609060101010101" pitchFamily="49" charset="-122"/>
              </a:rPr>
              <a:t>环境搭配建议：</a:t>
            </a:r>
            <a:endParaRPr lang="en-US" altLang="zh-CN" sz="1800" dirty="0">
              <a:ea typeface="黑体" panose="02010609060101010101" pitchFamily="49" charset="-122"/>
            </a:endParaRPr>
          </a:p>
          <a:p>
            <a:pPr lvl="1"/>
            <a:r>
              <a:rPr lang="en-US" altLang="zh-CN" dirty="0" err="1">
                <a:ea typeface="黑体" panose="02010609060101010101" pitchFamily="49" charset="-122"/>
              </a:rPr>
              <a:t>XenServer</a:t>
            </a:r>
            <a:r>
              <a:rPr lang="en-US" altLang="zh-CN" dirty="0">
                <a:ea typeface="黑体" panose="02010609060101010101" pitchFamily="49" charset="-122"/>
              </a:rPr>
              <a:t> 6.2 </a:t>
            </a:r>
            <a:r>
              <a:rPr lang="en-US" altLang="zh-CN" dirty="0" smtClean="0">
                <a:ea typeface="黑体" panose="02010609060101010101" pitchFamily="49" charset="-122"/>
              </a:rPr>
              <a:t>SP1 + </a:t>
            </a:r>
            <a:r>
              <a:rPr lang="en-US" altLang="zh-CN" dirty="0" err="1">
                <a:ea typeface="黑体" panose="02010609060101010101" pitchFamily="49" charset="-122"/>
              </a:rPr>
              <a:t>XenDesktop</a:t>
            </a:r>
            <a:r>
              <a:rPr lang="en-US" altLang="zh-CN" dirty="0">
                <a:ea typeface="黑体" panose="02010609060101010101" pitchFamily="49" charset="-122"/>
              </a:rPr>
              <a:t> </a:t>
            </a:r>
            <a:r>
              <a:rPr lang="en-US" altLang="zh-CN" dirty="0" smtClean="0">
                <a:ea typeface="黑体" panose="02010609060101010101" pitchFamily="49" charset="-122"/>
              </a:rPr>
              <a:t>7.1/7.5 </a:t>
            </a:r>
            <a:r>
              <a:rPr lang="en-US" altLang="zh-CN" dirty="0">
                <a:ea typeface="黑体" panose="02010609060101010101" pitchFamily="49" charset="-122"/>
              </a:rPr>
              <a:t>+ Windows 7 SP1 x64 + Receiver 4.1</a:t>
            </a:r>
          </a:p>
          <a:p>
            <a:r>
              <a:rPr lang="zh-CN" altLang="en-US" dirty="0" smtClean="0">
                <a:ea typeface="黑体" panose="02010609060101010101" pitchFamily="49" charset="-122"/>
              </a:rPr>
              <a:t>请先安装</a:t>
            </a:r>
            <a:r>
              <a:rPr lang="en-US" altLang="zh-CN" dirty="0" smtClean="0">
                <a:ea typeface="黑体" panose="02010609060101010101" pitchFamily="49" charset="-122"/>
              </a:rPr>
              <a:t>NV </a:t>
            </a:r>
            <a:r>
              <a:rPr lang="zh-CN" altLang="en-US" dirty="0" smtClean="0">
                <a:ea typeface="黑体" panose="02010609060101010101" pitchFamily="49" charset="-122"/>
              </a:rPr>
              <a:t>驱动，再安装</a:t>
            </a:r>
            <a:r>
              <a:rPr lang="en-US" altLang="zh-CN" dirty="0" smtClean="0">
                <a:ea typeface="黑体" panose="02010609060101010101" pitchFamily="49" charset="-122"/>
              </a:rPr>
              <a:t>HDX 3D VDA</a:t>
            </a:r>
            <a:r>
              <a:rPr lang="zh-CN" altLang="en-US" dirty="0" smtClean="0">
                <a:ea typeface="黑体" panose="02010609060101010101" pitchFamily="49" charset="-122"/>
              </a:rPr>
              <a:t>。如果安装顺序颠倒，性能最高损耗</a:t>
            </a:r>
            <a:r>
              <a:rPr lang="en-US" altLang="zh-CN" dirty="0" smtClean="0">
                <a:ea typeface="黑体" panose="02010609060101010101" pitchFamily="49" charset="-122"/>
              </a:rPr>
              <a:t>40%</a:t>
            </a:r>
            <a:r>
              <a:rPr lang="zh-CN" altLang="en-US" dirty="0" smtClean="0">
                <a:ea typeface="黑体" panose="02010609060101010101" pitchFamily="49" charset="-122"/>
              </a:rPr>
              <a:t>。</a:t>
            </a:r>
            <a:endParaRPr lang="en-US" altLang="zh-CN" dirty="0"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现阶段官方只支持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Windows 7/8/8.1 X86/X64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系统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marL="442912" lvl="2" indent="-168275">
              <a:spcBef>
                <a:spcPts val="600"/>
              </a:spcBef>
            </a:pP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PoC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阶段，建议配置为不少于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4vCPU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8G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内存。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marL="442912" lvl="2" indent="-168275">
              <a:spcBef>
                <a:spcPts val="600"/>
              </a:spcBef>
            </a:pP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不支持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Windows XP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系统，未来支持可能性也非常低。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带宽需求：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LAN: 100M</a:t>
            </a:r>
          </a:p>
          <a:p>
            <a:pPr lvl="1"/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WAN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: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1.5Mbps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起，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5Mbps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能保证较好效果。同时网络延时不能超过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150ms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50ms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以内为好。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238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/>
              <a:t>XenServer</a:t>
            </a:r>
            <a:r>
              <a:rPr lang="zh-CN" altLang="en-US" dirty="0" smtClean="0"/>
              <a:t>优化</a:t>
            </a:r>
            <a:r>
              <a:rPr lang="en-US" altLang="zh-CN" dirty="0"/>
              <a:t>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参考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确保物理</a:t>
            </a:r>
            <a:r>
              <a:rPr lang="zh-CN" altLang="en-US" dirty="0">
                <a:latin typeface="+mj-lt"/>
                <a:ea typeface="黑体" panose="02010609060101010101" pitchFamily="49" charset="-122"/>
              </a:rPr>
              <a:t>服务器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上，确保前文提到的</a:t>
            </a:r>
            <a:r>
              <a:rPr lang="en-US" altLang="zh-CN" dirty="0">
                <a:latin typeface="+mj-lt"/>
                <a:ea typeface="黑体" panose="02010609060101010101" pitchFamily="49" charset="-122"/>
              </a:rPr>
              <a:t>B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ios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中的“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4G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开关”关闭，</a:t>
            </a:r>
            <a:endParaRPr lang="en-US" altLang="zh-CN" dirty="0" smtClean="0">
              <a:latin typeface="+mj-lt"/>
              <a:ea typeface="黑体" panose="02010609060101010101" pitchFamily="49" charset="-122"/>
            </a:endParaRPr>
          </a:p>
          <a:p>
            <a:r>
              <a:rPr lang="zh-CN" altLang="en-US" dirty="0">
                <a:latin typeface="+mj-lt"/>
                <a:ea typeface="黑体" panose="02010609060101010101" pitchFamily="49" charset="-122"/>
              </a:rPr>
              <a:t>确保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物理</a:t>
            </a:r>
            <a:r>
              <a:rPr lang="zh-CN" altLang="en-US" dirty="0">
                <a:latin typeface="+mj-lt"/>
                <a:ea typeface="黑体" panose="02010609060101010101" pitchFamily="49" charset="-122"/>
              </a:rPr>
              <a:t>服务器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上，性能已经设定为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Max Performance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（每家服务器设定不同，请联系对应厂商）</a:t>
            </a:r>
            <a:endParaRPr lang="en-US" altLang="zh-CN" b="1" i="1" dirty="0" smtClean="0">
              <a:latin typeface="+mj-lt"/>
              <a:ea typeface="黑体" panose="02010609060101010101" pitchFamily="49" charset="-122"/>
            </a:endParaRPr>
          </a:p>
          <a:p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在高负载高密度的场景下，</a:t>
            </a:r>
            <a:r>
              <a:rPr lang="zh-CN" altLang="en-US" b="1" i="1" u="sng" dirty="0" smtClean="0">
                <a:latin typeface="+mj-lt"/>
                <a:ea typeface="黑体" panose="02010609060101010101" pitchFamily="49" charset="-122"/>
              </a:rPr>
              <a:t>请将</a:t>
            </a:r>
            <a:r>
              <a:rPr lang="en-US" altLang="zh-CN" b="1" i="1" u="sng" dirty="0" smtClean="0">
                <a:latin typeface="+mj-lt"/>
                <a:ea typeface="黑体" panose="02010609060101010101" pitchFamily="49" charset="-122"/>
              </a:rPr>
              <a:t>Dom0</a:t>
            </a:r>
            <a:r>
              <a:rPr lang="zh-CN" altLang="en-US" b="1" i="1" u="sng" dirty="0" smtClean="0">
                <a:latin typeface="+mj-lt"/>
                <a:ea typeface="黑体" panose="02010609060101010101" pitchFamily="49" charset="-122"/>
              </a:rPr>
              <a:t>分配</a:t>
            </a:r>
            <a:r>
              <a:rPr lang="en-US" altLang="zh-CN" b="1" i="1" u="sng" dirty="0" smtClean="0">
                <a:latin typeface="+mj-lt"/>
                <a:ea typeface="黑体" panose="02010609060101010101" pitchFamily="49" charset="-122"/>
              </a:rPr>
              <a:t>8</a:t>
            </a:r>
            <a:r>
              <a:rPr lang="zh-CN" altLang="en-US" b="1" i="1" u="sng" dirty="0" smtClean="0">
                <a:latin typeface="+mj-lt"/>
                <a:ea typeface="黑体" panose="02010609060101010101" pitchFamily="49" charset="-122"/>
              </a:rPr>
              <a:t>个</a:t>
            </a:r>
            <a:r>
              <a:rPr lang="en-US" altLang="zh-CN" b="1" i="1" u="sng" dirty="0" err="1" smtClean="0">
                <a:latin typeface="+mj-lt"/>
                <a:ea typeface="黑体" panose="02010609060101010101" pitchFamily="49" charset="-122"/>
              </a:rPr>
              <a:t>vCPU</a:t>
            </a:r>
            <a:r>
              <a:rPr lang="zh-CN" altLang="en-US" b="1" i="1" u="sng" dirty="0" smtClean="0">
                <a:latin typeface="+mj-lt"/>
                <a:ea typeface="黑体" panose="02010609060101010101" pitchFamily="49" charset="-122"/>
              </a:rPr>
              <a:t>确保</a:t>
            </a:r>
            <a:r>
              <a:rPr lang="en-US" altLang="zh-CN" b="1" i="1" u="sng" dirty="0" err="1" smtClean="0">
                <a:latin typeface="+mj-lt"/>
                <a:ea typeface="黑体" panose="02010609060101010101" pitchFamily="49" charset="-122"/>
              </a:rPr>
              <a:t>XenServer</a:t>
            </a:r>
            <a:r>
              <a:rPr lang="zh-CN" altLang="en-US" b="1" i="1" u="sng" dirty="0" smtClean="0">
                <a:latin typeface="+mj-lt"/>
                <a:ea typeface="黑体" panose="02010609060101010101" pitchFamily="49" charset="-122"/>
              </a:rPr>
              <a:t>的稳定性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。</a:t>
            </a:r>
            <a:endParaRPr lang="en-US" altLang="zh-CN" b="1" i="1" dirty="0" smtClean="0">
              <a:latin typeface="+mj-lt"/>
              <a:ea typeface="黑体" panose="02010609060101010101" pitchFamily="49" charset="-122"/>
            </a:endParaRPr>
          </a:p>
          <a:p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在高负载场景下，请将虚拟机的</a:t>
            </a:r>
            <a:r>
              <a:rPr lang="en-US" altLang="zh-CN" b="1" i="1" dirty="0" err="1" smtClean="0">
                <a:latin typeface="+mj-lt"/>
                <a:ea typeface="黑体" panose="02010609060101010101" pitchFamily="49" charset="-122"/>
              </a:rPr>
              <a:t>vCPU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与物理</a:t>
            </a:r>
            <a:r>
              <a:rPr lang="en-US" altLang="zh-CN" b="1" i="1" dirty="0" smtClean="0">
                <a:latin typeface="+mj-lt"/>
                <a:ea typeface="黑体" panose="02010609060101010101" pitchFamily="49" charset="-122"/>
              </a:rPr>
              <a:t>CPU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进行绑定，减少虚拟机中应用程序运算到</a:t>
            </a:r>
            <a:r>
              <a:rPr lang="en-US" altLang="zh-CN" b="1" i="1" dirty="0" smtClean="0">
                <a:latin typeface="+mj-lt"/>
                <a:ea typeface="黑体" panose="02010609060101010101" pitchFamily="49" charset="-122"/>
              </a:rPr>
              <a:t>CPU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与</a:t>
            </a:r>
            <a:r>
              <a:rPr lang="en-US" altLang="zh-CN" b="1" i="1" dirty="0" smtClean="0">
                <a:latin typeface="+mj-lt"/>
                <a:ea typeface="黑体" panose="02010609060101010101" pitchFamily="49" charset="-122"/>
              </a:rPr>
              <a:t>GPU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的调度损耗的时间。（如高清视频编辑）</a:t>
            </a:r>
            <a:endParaRPr lang="en-US" altLang="zh-CN" b="1" i="1" dirty="0" smtClean="0">
              <a:latin typeface="+mj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确保物理服务器上，</a:t>
            </a:r>
            <a:r>
              <a:rPr lang="en-US" altLang="zh-CN" dirty="0">
                <a:latin typeface="+mj-lt"/>
                <a:ea typeface="黑体" panose="02010609060101010101" pitchFamily="49" charset="-122"/>
              </a:rPr>
              <a:t>C-States 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和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Turbo Mode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选项设定为开启。（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请注意此选项暂时只适用于</a:t>
            </a:r>
            <a:r>
              <a:rPr lang="en-US" altLang="zh-CN" b="1" i="1" dirty="0" err="1" smtClean="0">
                <a:latin typeface="+mj-lt"/>
                <a:ea typeface="黑体" panose="02010609060101010101" pitchFamily="49" charset="-122"/>
              </a:rPr>
              <a:t>vGPU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环境，</a:t>
            </a:r>
            <a:r>
              <a:rPr lang="zh-CN" altLang="en-US" b="1" i="1" dirty="0" smtClean="0">
                <a:solidFill>
                  <a:srgbClr val="FF0000"/>
                </a:solidFill>
                <a:latin typeface="+mj-lt"/>
                <a:ea typeface="黑体" panose="02010609060101010101" pitchFamily="49" charset="-122"/>
              </a:rPr>
              <a:t>勿在普通</a:t>
            </a:r>
            <a:r>
              <a:rPr lang="en-US" altLang="zh-CN" b="1" i="1" dirty="0" err="1" smtClean="0">
                <a:solidFill>
                  <a:srgbClr val="FF0000"/>
                </a:solidFill>
                <a:latin typeface="+mj-lt"/>
                <a:ea typeface="黑体" panose="02010609060101010101" pitchFamily="49" charset="-122"/>
              </a:rPr>
              <a:t>XenDesktop</a:t>
            </a:r>
            <a:r>
              <a:rPr lang="zh-CN" altLang="en-US" b="1" i="1" dirty="0" smtClean="0">
                <a:solidFill>
                  <a:srgbClr val="FF0000"/>
                </a:solidFill>
                <a:latin typeface="+mj-lt"/>
                <a:ea typeface="黑体" panose="02010609060101010101" pitchFamily="49" charset="-122"/>
              </a:rPr>
              <a:t>场景中启用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）</a:t>
            </a:r>
            <a:endParaRPr lang="en-US" altLang="zh-CN" dirty="0" smtClean="0">
              <a:latin typeface="+mj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在</a:t>
            </a:r>
            <a:r>
              <a:rPr lang="en-US" altLang="zh-CN" dirty="0" err="1" smtClean="0">
                <a:latin typeface="+mj-lt"/>
                <a:ea typeface="黑体" panose="02010609060101010101" pitchFamily="49" charset="-122"/>
              </a:rPr>
              <a:t>XenServer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上运行如下命令并重启：</a:t>
            </a:r>
            <a:r>
              <a:rPr lang="en-US" altLang="zh-CN" b="1" i="1" dirty="0" smtClean="0">
                <a:latin typeface="+mj-lt"/>
                <a:ea typeface="黑体" panose="02010609060101010101" pitchFamily="49" charset="-122"/>
              </a:rPr>
              <a:t>(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此命令需配合</a:t>
            </a:r>
            <a:r>
              <a:rPr lang="en-US" altLang="zh-CN" b="1" i="1" dirty="0">
                <a:latin typeface="+mj-lt"/>
                <a:ea typeface="黑体" panose="02010609060101010101" pitchFamily="49" charset="-122"/>
              </a:rPr>
              <a:t>C-States and Turbo </a:t>
            </a:r>
            <a:r>
              <a:rPr lang="en-US" altLang="zh-CN" b="1" i="1" dirty="0" smtClean="0">
                <a:latin typeface="+mj-lt"/>
                <a:ea typeface="黑体" panose="02010609060101010101" pitchFamily="49" charset="-122"/>
              </a:rPr>
              <a:t>Mode</a:t>
            </a:r>
            <a:r>
              <a:rPr lang="zh-CN" altLang="en-US" b="1" i="1" dirty="0" smtClean="0">
                <a:latin typeface="+mj-lt"/>
                <a:ea typeface="黑体" panose="02010609060101010101" pitchFamily="49" charset="-122"/>
              </a:rPr>
              <a:t>开关使用，否则将无效）</a:t>
            </a:r>
            <a:endParaRPr lang="en-US" altLang="zh-CN" b="1" i="1" dirty="0" smtClean="0">
              <a:latin typeface="+mj-lt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/</a:t>
            </a:r>
            <a:r>
              <a:rPr lang="en-US" altLang="zh-CN" dirty="0">
                <a:latin typeface="+mj-lt"/>
                <a:ea typeface="黑体" panose="02010609060101010101" pitchFamily="49" charset="-122"/>
              </a:rPr>
              <a:t>opt/xensource/libexec/xen-cmdline --set-xen cpufreq=xen:performance</a:t>
            </a:r>
            <a:endParaRPr lang="en-US" altLang="zh-CN" dirty="0" smtClean="0">
              <a:latin typeface="+mj-lt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197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NVidia 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驱动</a:t>
            </a:r>
            <a:endParaRPr lang="zh-CN" altLang="en-US" dirty="0">
              <a:latin typeface="+mj-lt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请从</a:t>
            </a:r>
            <a:r>
              <a:rPr lang="en-US" altLang="zh-CN" dirty="0" err="1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Nvidia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的官方网站下载最新的驱动（请注意</a:t>
            </a:r>
            <a:r>
              <a:rPr lang="zh-CN" altLang="en-US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，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直接</a:t>
            </a:r>
            <a:r>
              <a:rPr lang="zh-CN" altLang="en-US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透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传和</a:t>
            </a:r>
            <a:r>
              <a:rPr lang="en-US" altLang="zh-CN" dirty="0" err="1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vGPU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所使用的驱动并不</a:t>
            </a:r>
            <a:r>
              <a:rPr lang="zh-CN" altLang="en-US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相同，不能混用）</a:t>
            </a:r>
            <a:endParaRPr lang="en-US" altLang="zh-CN" dirty="0">
              <a:solidFill>
                <a:schemeClr val="tx1"/>
              </a:solidFill>
              <a:latin typeface="+mj-lt"/>
              <a:ea typeface="黑体" panose="02010609060101010101" pitchFamily="49" charset="-122"/>
            </a:endParaRPr>
          </a:p>
          <a:p>
            <a:r>
              <a:rPr lang="en-US" altLang="zh-CN" dirty="0">
                <a:latin typeface="+mn-lt"/>
                <a:ea typeface="黑体" panose="02010609060101010101" pitchFamily="49" charset="-122"/>
                <a:hlinkClick r:id="rId3"/>
              </a:rPr>
              <a:t>http://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  <a:hlinkClick r:id="rId3"/>
              </a:rPr>
              <a:t>www.nvidia.cn/Download/index.aspx?lang=cn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lvl="1">
              <a:defRPr/>
            </a:pP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透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传 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for Windows 7: GRID 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Servies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（截止到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2014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年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11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月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4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日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，最新版本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为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341.05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）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XenApp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 GPU sharing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：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GRID 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Servies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（截止到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2014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年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11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月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4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日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，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最新版本为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341.05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）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选择：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Nvidia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 GRID 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截止到</a:t>
            </a:r>
            <a:r>
              <a:rPr lang="en-US" altLang="zh-CN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2014</a:t>
            </a:r>
            <a:r>
              <a:rPr lang="zh-CN" altLang="en-US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年</a:t>
            </a:r>
            <a:r>
              <a:rPr lang="en-US" altLang="zh-CN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11</a:t>
            </a:r>
            <a:r>
              <a:rPr lang="zh-CN" altLang="en-US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月</a:t>
            </a:r>
            <a:r>
              <a:rPr lang="en-US" altLang="zh-CN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13</a:t>
            </a:r>
            <a:r>
              <a:rPr lang="zh-CN" altLang="en-US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日</a:t>
            </a:r>
            <a:r>
              <a:rPr lang="zh-CN" altLang="en-US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，最新版本</a:t>
            </a:r>
            <a:r>
              <a:rPr lang="zh-CN" altLang="en-US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为</a:t>
            </a:r>
            <a:r>
              <a:rPr lang="en-US" altLang="zh-CN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341.08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）新的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驱动需要和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XenServer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6.2SP1 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安装对应的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hotfix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，否则会出现兼容问题。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endParaRPr lang="en-US" altLang="zh-CN" dirty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68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直接透传和</a:t>
            </a:r>
            <a:r>
              <a:rPr lang="en-US" altLang="zh-CN" dirty="0" err="1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vGPU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所使用的驱动并不</a:t>
            </a:r>
            <a:r>
              <a:rPr lang="zh-CN" altLang="en-US" dirty="0" smtClean="0">
                <a:solidFill>
                  <a:schemeClr val="tx1"/>
                </a:solidFill>
                <a:latin typeface="+mj-lt"/>
                <a:ea typeface="黑体" panose="02010609060101010101" pitchFamily="49" charset="-122"/>
              </a:rPr>
              <a:t>相同</a:t>
            </a:r>
            <a:endParaRPr lang="zh-CN" altLang="en-US" dirty="0">
              <a:latin typeface="+mj-lt"/>
              <a:ea typeface="黑体" panose="02010609060101010101" pitchFamily="49" charset="-122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" y="1296215"/>
            <a:ext cx="4819048" cy="142857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75" y="3002681"/>
            <a:ext cx="4923809" cy="13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67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协议支持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51176486"/>
              </p:ext>
            </p:extLst>
          </p:nvPr>
        </p:nvGraphicFramePr>
        <p:xfrm>
          <a:off x="396874" y="1322388"/>
          <a:ext cx="7223125" cy="238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8726"/>
                <a:gridCol w="2362200"/>
                <a:gridCol w="2362199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GPU </a:t>
                      </a:r>
                      <a:r>
                        <a:rPr lang="en-US" altLang="zh-CN" dirty="0" err="1" smtClean="0">
                          <a:latin typeface="+mn-lt"/>
                          <a:ea typeface="黑体" panose="02010609060101010101" pitchFamily="49" charset="-122"/>
                        </a:rPr>
                        <a:t>Passthrough</a:t>
                      </a:r>
                      <a:endParaRPr lang="zh-CN" altLang="en-US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>
                          <a:latin typeface="+mn-lt"/>
                          <a:ea typeface="黑体" panose="02010609060101010101" pitchFamily="49" charset="-122"/>
                        </a:rPr>
                        <a:t>vGPU</a:t>
                      </a:r>
                      <a:endParaRPr lang="zh-CN" altLang="en-US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GPU Sharing</a:t>
                      </a:r>
                      <a:endParaRPr lang="zh-CN" altLang="en-US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latin typeface="+mn-lt"/>
                          <a:ea typeface="黑体" panose="02010609060101010101" pitchFamily="49" charset="-122"/>
                        </a:rPr>
                        <a:t>驱动版本：</a:t>
                      </a: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341.05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OpenGL 4.4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err="1" smtClean="0">
                          <a:latin typeface="+mn-lt"/>
                          <a:ea typeface="黑体" panose="02010609060101010101" pitchFamily="49" charset="-122"/>
                        </a:rPr>
                        <a:t>OpenCL</a:t>
                      </a: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 1.1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CUDA 6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Direct X 9/10/11</a:t>
                      </a:r>
                      <a:endParaRPr lang="zh-CN" altLang="en-US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latin typeface="+mn-lt"/>
                          <a:ea typeface="黑体" panose="02010609060101010101" pitchFamily="49" charset="-122"/>
                        </a:rPr>
                        <a:t>驱动版本：</a:t>
                      </a: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341.08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OpenGL 4.4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Direct X 9/10/11.1</a:t>
                      </a:r>
                    </a:p>
                    <a:p>
                      <a:endParaRPr lang="en-US" altLang="zh-CN" dirty="0" smtClean="0">
                        <a:latin typeface="+mn-lt"/>
                        <a:ea typeface="黑体" panose="02010609060101010101" pitchFamily="49" charset="-122"/>
                      </a:endParaRPr>
                    </a:p>
                    <a:p>
                      <a:r>
                        <a:rPr lang="en-US" altLang="zh-CN" i="1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</a:rPr>
                        <a:t>CUDA/</a:t>
                      </a:r>
                      <a:r>
                        <a:rPr lang="en-US" altLang="zh-CN" i="1" dirty="0" err="1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</a:rPr>
                        <a:t>OpenCL</a:t>
                      </a:r>
                      <a:r>
                        <a:rPr lang="zh-CN" altLang="en-US" i="1" dirty="0" smtClean="0">
                          <a:solidFill>
                            <a:srgbClr val="FF0000"/>
                          </a:solidFill>
                          <a:latin typeface="+mn-lt"/>
                          <a:ea typeface="黑体" panose="02010609060101010101" pitchFamily="49" charset="-122"/>
                        </a:rPr>
                        <a:t>会在未来支持</a:t>
                      </a:r>
                    </a:p>
                    <a:p>
                      <a:endParaRPr lang="zh-CN" altLang="en-US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latin typeface="+mn-lt"/>
                          <a:ea typeface="黑体" panose="02010609060101010101" pitchFamily="49" charset="-122"/>
                        </a:rPr>
                        <a:t>驱动版本：</a:t>
                      </a: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341.05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OpenGL 4.4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err="1" smtClean="0">
                          <a:latin typeface="+mn-lt"/>
                          <a:ea typeface="黑体" panose="02010609060101010101" pitchFamily="49" charset="-122"/>
                        </a:rPr>
                        <a:t>OpenCL</a:t>
                      </a: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 1.1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CUDA 6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dirty="0" smtClean="0">
                          <a:latin typeface="+mn-lt"/>
                          <a:ea typeface="黑体" panose="02010609060101010101" pitchFamily="49" charset="-122"/>
                        </a:rPr>
                        <a:t>Direct X 9/10/11</a:t>
                      </a:r>
                      <a:endParaRPr lang="zh-CN" altLang="en-US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091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NVIDIA GRID K1/K2 </a:t>
            </a:r>
            <a:r>
              <a:rPr lang="zh-CN" altLang="en-US" dirty="0"/>
              <a:t>规格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6875" y="1123950"/>
            <a:ext cx="6160484" cy="347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0820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NVIDIA </a:t>
            </a:r>
            <a:r>
              <a:rPr lang="en-US" altLang="zh-CN" dirty="0" err="1" smtClean="0"/>
              <a:t>vGPU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与专业显卡规格对照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5beefac5-6bd1-4024-9504-0ffb832175d4" descr="2CD49A78-90FA-4BFB-9A1C-24600119549C@citr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4" y="1103711"/>
            <a:ext cx="6689725" cy="3708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44739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GRID </a:t>
            </a:r>
            <a:r>
              <a:rPr lang="en-US" altLang="zh-CN" dirty="0" err="1" smtClean="0"/>
              <a:t>vGPU</a:t>
            </a:r>
            <a:r>
              <a:rPr lang="en-US" altLang="zh-CN" dirty="0" smtClean="0"/>
              <a:t> Profiles</a:t>
            </a:r>
            <a:endParaRPr lang="zh-CN" altLang="en-US" dirty="0"/>
          </a:p>
        </p:txBody>
      </p:sp>
      <p:pic>
        <p:nvPicPr>
          <p:cNvPr id="1030" name="Picture 6" descr="http://cdn.ws.citrix.com/wp-content/uploads/2014/11/k180-k280-k1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27100"/>
            <a:ext cx="6172200" cy="393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83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GRID </a:t>
            </a:r>
            <a:r>
              <a:rPr lang="en-US" altLang="zh-CN" dirty="0" err="1" smtClean="0"/>
              <a:t>vGPU</a:t>
            </a:r>
            <a:r>
              <a:rPr lang="en-US" altLang="zh-CN" dirty="0" smtClean="0"/>
              <a:t> Profiles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" y="927100"/>
            <a:ext cx="8367746" cy="3417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5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搭配限制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533400" y="1123950"/>
            <a:ext cx="7465437" cy="329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25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性能损耗</a:t>
            </a:r>
            <a:endParaRPr 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75" y="962479"/>
            <a:ext cx="6856810" cy="38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7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性能损耗</a:t>
            </a:r>
            <a:endParaRPr 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75" y="971550"/>
            <a:ext cx="6781800" cy="382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63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Receiver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版本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  <a:ea typeface="黑体" panose="02010609060101010101" pitchFamily="49" charset="-122"/>
              </a:rPr>
              <a:t>在</a:t>
            </a:r>
            <a:r>
              <a:rPr lang="en-US" altLang="zh-CN" dirty="0" smtClean="0">
                <a:solidFill>
                  <a:schemeClr val="tx1"/>
                </a:solidFill>
                <a:ea typeface="黑体" panose="02010609060101010101" pitchFamily="49" charset="-122"/>
              </a:rPr>
              <a:t>XD7.x </a:t>
            </a:r>
            <a:r>
              <a:rPr lang="zh-CN" altLang="en-US" dirty="0">
                <a:solidFill>
                  <a:schemeClr val="tx1"/>
                </a:solidFill>
                <a:ea typeface="黑体" panose="02010609060101010101" pitchFamily="49" charset="-122"/>
              </a:rPr>
              <a:t>图像</a:t>
            </a:r>
            <a:r>
              <a:rPr lang="zh-CN" altLang="en-US" dirty="0" smtClean="0">
                <a:solidFill>
                  <a:schemeClr val="tx1"/>
                </a:solidFill>
                <a:ea typeface="黑体" panose="02010609060101010101" pitchFamily="49" charset="-122"/>
              </a:rPr>
              <a:t>传输协议做了很大的调整，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Windows Receiver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4.2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、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MAC </a:t>
            </a:r>
            <a:r>
              <a:rPr lang="en-US" altLang="zh-CN" dirty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Receiver 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11.9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、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iOS Receiver 5.9.x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、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Android Receiver 3.6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、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Linux Receiver 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13.1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等支持的设备都可以用来作为接入设备访问。</a:t>
            </a:r>
            <a:endParaRPr lang="en-US" altLang="zh-CN" dirty="0" smtClean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ea typeface="黑体" panose="02010609060101010101" pitchFamily="49" charset="-122"/>
              </a:rPr>
              <a:t>测试阶段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推荐使用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Windows </a:t>
            </a:r>
            <a:r>
              <a:rPr lang="zh-CN" altLang="en-US" dirty="0" smtClean="0">
                <a:solidFill>
                  <a:srgbClr val="FF0000"/>
                </a:solidFill>
                <a:ea typeface="黑体" panose="02010609060101010101" pitchFamily="49" charset="-122"/>
              </a:rPr>
              <a:t>版本</a:t>
            </a:r>
            <a:r>
              <a:rPr lang="zh-CN" altLang="en-US" dirty="0" smtClean="0">
                <a:solidFill>
                  <a:schemeClr val="tx1"/>
                </a:solidFill>
                <a:ea typeface="黑体" panose="02010609060101010101" pitchFamily="49" charset="-122"/>
              </a:rPr>
              <a:t>。尤其是局域网可以提供最好的效果和相对最少的</a:t>
            </a:r>
            <a:r>
              <a:rPr lang="en-US" altLang="zh-CN" dirty="0" smtClean="0">
                <a:solidFill>
                  <a:schemeClr val="tx1"/>
                </a:solidFill>
                <a:ea typeface="黑体" panose="02010609060101010101" pitchFamily="49" charset="-122"/>
              </a:rPr>
              <a:t>CPU</a:t>
            </a:r>
            <a:r>
              <a:rPr lang="zh-CN" altLang="en-US" dirty="0" smtClean="0">
                <a:solidFill>
                  <a:schemeClr val="tx1"/>
                </a:solidFill>
                <a:ea typeface="黑体" panose="02010609060101010101" pitchFamily="49" charset="-122"/>
              </a:rPr>
              <a:t>利用率。（截止</a:t>
            </a:r>
            <a:r>
              <a:rPr lang="en-US" altLang="zh-CN" dirty="0" smtClean="0">
                <a:solidFill>
                  <a:schemeClr val="tx1"/>
                </a:solidFill>
                <a:ea typeface="黑体" panose="02010609060101010101" pitchFamily="49" charset="-122"/>
              </a:rPr>
              <a:t>2014</a:t>
            </a:r>
            <a:r>
              <a:rPr lang="zh-CN" altLang="en-US" dirty="0" smtClean="0">
                <a:solidFill>
                  <a:schemeClr val="tx1"/>
                </a:solidFill>
                <a:ea typeface="黑体" panose="02010609060101010101" pitchFamily="49" charset="-122"/>
              </a:rPr>
              <a:t>年</a:t>
            </a:r>
            <a:r>
              <a:rPr lang="en-US" altLang="zh-CN" dirty="0" smtClean="0">
                <a:solidFill>
                  <a:schemeClr val="tx1"/>
                </a:solidFill>
                <a:ea typeface="黑体" panose="02010609060101010101" pitchFamily="49" charset="-122"/>
              </a:rPr>
              <a:t>12</a:t>
            </a:r>
            <a:r>
              <a:rPr lang="zh-CN" altLang="en-US" dirty="0" smtClean="0">
                <a:solidFill>
                  <a:schemeClr val="tx1"/>
                </a:solidFill>
                <a:ea typeface="黑体" panose="02010609060101010101" pitchFamily="49" charset="-122"/>
              </a:rPr>
              <a:t>月，推荐使用</a:t>
            </a:r>
            <a:r>
              <a:rPr lang="en-US" altLang="zh-CN" dirty="0" smtClean="0">
                <a:solidFill>
                  <a:schemeClr val="tx1"/>
                </a:solidFill>
                <a:ea typeface="黑体" panose="02010609060101010101" pitchFamily="49" charset="-122"/>
              </a:rPr>
              <a:t>Windows Receiver 4.2</a:t>
            </a:r>
            <a:r>
              <a:rPr lang="zh-CN" altLang="en-US" dirty="0" smtClean="0">
                <a:solidFill>
                  <a:schemeClr val="tx1"/>
                </a:solidFill>
                <a:ea typeface="黑体" panose="02010609060101010101" pitchFamily="49" charset="-122"/>
              </a:rPr>
              <a:t>）</a:t>
            </a:r>
            <a:endParaRPr lang="en-US" altLang="zh-CN" dirty="0" smtClean="0">
              <a:solidFill>
                <a:schemeClr val="tx1"/>
              </a:solidFill>
              <a:ea typeface="黑体" panose="02010609060101010101" pitchFamily="49" charset="-122"/>
            </a:endParaRPr>
          </a:p>
          <a:p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如果是使用其他设备，只是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CPU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利用率会比使用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Windows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版本要偏高。</a:t>
            </a:r>
            <a:endParaRPr lang="en-US" altLang="zh-CN" dirty="0" smtClean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endParaRPr lang="en-US" altLang="zh-CN" dirty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目前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Receiver for HTML5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已经支持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H.264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334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终端设备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sz="2100" dirty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测试</a:t>
            </a:r>
            <a:r>
              <a:rPr lang="zh-CN" altLang="en-US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阶段，尽量使用普通</a:t>
            </a:r>
            <a:r>
              <a:rPr lang="en-US" altLang="zh-CN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PC/</a:t>
            </a:r>
            <a:r>
              <a:rPr lang="zh-CN" altLang="en-US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笔记本来做测试，机器老点不怕。</a:t>
            </a:r>
            <a:endParaRPr lang="en-US" altLang="zh-CN" sz="2100" dirty="0" smtClean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r>
              <a:rPr lang="zh-CN" altLang="en-US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设备主频最好在双核</a:t>
            </a:r>
            <a:r>
              <a:rPr lang="en-US" altLang="zh-CN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2.0GHZ</a:t>
            </a:r>
            <a:r>
              <a:rPr lang="zh-CN" altLang="en-US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以上，不要少于</a:t>
            </a:r>
            <a:r>
              <a:rPr lang="en-US" altLang="zh-CN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1.6GHZ</a:t>
            </a:r>
            <a:r>
              <a:rPr lang="zh-CN" altLang="en-US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。部分应用程序，终端主频越高所能获得效果也会有所提升。</a:t>
            </a:r>
            <a:endParaRPr lang="en-US" altLang="zh-CN" sz="2100" dirty="0" smtClean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r>
              <a:rPr lang="zh-CN" altLang="en-US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建议使用</a:t>
            </a:r>
            <a:r>
              <a:rPr lang="en-US" altLang="zh-CN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Citrix Ready</a:t>
            </a:r>
            <a:r>
              <a:rPr lang="zh-CN" altLang="en-US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中已经通过</a:t>
            </a:r>
            <a:r>
              <a:rPr lang="en-US" altLang="zh-CN" sz="2100" dirty="0">
                <a:solidFill>
                  <a:srgbClr val="00598C"/>
                </a:solidFill>
                <a:hlinkClick r:id="rId3"/>
              </a:rPr>
              <a:t>HDX Premium</a:t>
            </a:r>
            <a:r>
              <a:rPr lang="zh-CN" altLang="en-US" sz="2100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认证的机器。</a:t>
            </a:r>
            <a:endParaRPr lang="en-US" altLang="zh-CN" sz="2100" dirty="0" smtClean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zh-CN" altLang="en-US" dirty="0" smtClean="0">
                <a:ea typeface="黑体" panose="02010609060101010101" pitchFamily="49" charset="-122"/>
              </a:rPr>
              <a:t>对于 </a:t>
            </a:r>
            <a:r>
              <a:rPr lang="en-US" altLang="zh-CN" dirty="0">
                <a:ea typeface="黑体" panose="02010609060101010101" pitchFamily="49" charset="-122"/>
              </a:rPr>
              <a:t>x86 </a:t>
            </a:r>
            <a:r>
              <a:rPr lang="zh-CN" altLang="en-US" dirty="0">
                <a:ea typeface="黑体" panose="02010609060101010101" pitchFamily="49" charset="-122"/>
              </a:rPr>
              <a:t>设备，处理器速度至少为 </a:t>
            </a:r>
            <a:r>
              <a:rPr lang="en-US" altLang="zh-CN" dirty="0">
                <a:ea typeface="黑体" panose="02010609060101010101" pitchFamily="49" charset="-122"/>
              </a:rPr>
              <a:t>1.6 GHz</a:t>
            </a:r>
            <a:r>
              <a:rPr lang="zh-CN" altLang="en-US" dirty="0">
                <a:ea typeface="黑体" panose="02010609060101010101" pitchFamily="49" charset="-122"/>
              </a:rPr>
              <a:t>，才能在典型分辨率（例如 </a:t>
            </a:r>
            <a:r>
              <a:rPr lang="en-US" altLang="zh-CN" dirty="0">
                <a:ea typeface="黑体" panose="02010609060101010101" pitchFamily="49" charset="-122"/>
              </a:rPr>
              <a:t>1280 x 1024</a:t>
            </a:r>
            <a:r>
              <a:rPr lang="zh-CN" altLang="en-US" dirty="0">
                <a:ea typeface="黑体" panose="02010609060101010101" pitchFamily="49" charset="-122"/>
              </a:rPr>
              <a:t>）下很好地显示单监视器会话。 如果使用 </a:t>
            </a:r>
            <a:r>
              <a:rPr lang="en-US" altLang="zh-CN" dirty="0">
                <a:ea typeface="黑体" panose="02010609060101010101" pitchFamily="49" charset="-122"/>
              </a:rPr>
              <a:t>HDX 3D Pro </a:t>
            </a:r>
            <a:r>
              <a:rPr lang="zh-CN" altLang="en-US" dirty="0">
                <a:ea typeface="黑体" panose="02010609060101010101" pitchFamily="49" charset="-122"/>
              </a:rPr>
              <a:t>功能，需要安装本机硬件加速的图形驱动程序，且处理器的最低速度为 </a:t>
            </a:r>
            <a:r>
              <a:rPr lang="en-US" altLang="zh-CN" dirty="0">
                <a:ea typeface="黑体" panose="02010609060101010101" pitchFamily="49" charset="-122"/>
              </a:rPr>
              <a:t>2 GHz</a:t>
            </a:r>
            <a:r>
              <a:rPr lang="zh-CN" altLang="en-US" dirty="0">
                <a:ea typeface="黑体" panose="02010609060101010101" pitchFamily="49" charset="-122"/>
              </a:rPr>
              <a:t>。</a:t>
            </a:r>
          </a:p>
          <a:p>
            <a:pPr lvl="1"/>
            <a:r>
              <a:rPr lang="zh-CN" altLang="en-US" dirty="0">
                <a:ea typeface="黑体" panose="02010609060101010101" pitchFamily="49" charset="-122"/>
              </a:rPr>
              <a:t>对于 </a:t>
            </a:r>
            <a:r>
              <a:rPr lang="en-US" altLang="zh-CN" dirty="0">
                <a:ea typeface="黑体" panose="02010609060101010101" pitchFamily="49" charset="-122"/>
              </a:rPr>
              <a:t>ARM </a:t>
            </a:r>
            <a:r>
              <a:rPr lang="zh-CN" altLang="en-US" dirty="0">
                <a:ea typeface="黑体" panose="02010609060101010101" pitchFamily="49" charset="-122"/>
              </a:rPr>
              <a:t>设备，需要使用硬件 </a:t>
            </a:r>
            <a:r>
              <a:rPr lang="en-US" altLang="zh-CN" dirty="0">
                <a:ea typeface="黑体" panose="02010609060101010101" pitchFamily="49" charset="-122"/>
              </a:rPr>
              <a:t>H.264 </a:t>
            </a:r>
            <a:r>
              <a:rPr lang="zh-CN" altLang="en-US" dirty="0">
                <a:ea typeface="黑体" panose="02010609060101010101" pitchFamily="49" charset="-122"/>
              </a:rPr>
              <a:t>解码器才能同时实现常规 </a:t>
            </a:r>
            <a:r>
              <a:rPr lang="en-US" altLang="zh-CN" dirty="0">
                <a:ea typeface="黑体" panose="02010609060101010101" pitchFamily="49" charset="-122"/>
              </a:rPr>
              <a:t>H.264 </a:t>
            </a:r>
            <a:r>
              <a:rPr lang="zh-CN" altLang="en-US" dirty="0">
                <a:ea typeface="黑体" panose="02010609060101010101" pitchFamily="49" charset="-122"/>
              </a:rPr>
              <a:t>支持和 </a:t>
            </a:r>
            <a:r>
              <a:rPr lang="en-US" altLang="zh-CN" dirty="0">
                <a:ea typeface="黑体" panose="02010609060101010101" pitchFamily="49" charset="-122"/>
              </a:rPr>
              <a:t>HDX 3D Pro </a:t>
            </a:r>
            <a:r>
              <a:rPr lang="zh-CN" altLang="en-US" dirty="0">
                <a:ea typeface="黑体" panose="02010609060101010101" pitchFamily="49" charset="-122"/>
              </a:rPr>
              <a:t>功能。 此外，处理器时钟速度越快，性能越优异</a:t>
            </a:r>
            <a:r>
              <a:rPr lang="zh-CN" altLang="en-US" dirty="0" smtClean="0">
                <a:ea typeface="黑体" panose="02010609060101010101" pitchFamily="49" charset="-122"/>
              </a:rPr>
              <a:t>。</a:t>
            </a:r>
            <a:endParaRPr lang="en-US" altLang="zh-CN" dirty="0" smtClean="0">
              <a:ea typeface="黑体" panose="02010609060101010101" pitchFamily="49" charset="-122"/>
            </a:endParaRPr>
          </a:p>
          <a:p>
            <a:pPr lvl="1"/>
            <a:r>
              <a:rPr lang="zh-CN" altLang="en-US" dirty="0" smtClean="0">
                <a:ea typeface="黑体" panose="02010609060101010101" pitchFamily="49" charset="-122"/>
              </a:rPr>
              <a:t>内存</a:t>
            </a:r>
            <a:r>
              <a:rPr lang="en-US" altLang="zh-CN" dirty="0" smtClean="0">
                <a:ea typeface="黑体" panose="02010609060101010101" pitchFamily="49" charset="-122"/>
              </a:rPr>
              <a:t>1G</a:t>
            </a:r>
            <a:r>
              <a:rPr lang="zh-CN" altLang="en-US" dirty="0" smtClean="0">
                <a:ea typeface="黑体" panose="02010609060101010101" pitchFamily="49" charset="-122"/>
              </a:rPr>
              <a:t>，支持</a:t>
            </a:r>
            <a:r>
              <a:rPr lang="en-US" altLang="zh-CN" dirty="0" smtClean="0">
                <a:ea typeface="黑体" panose="02010609060101010101" pitchFamily="49" charset="-122"/>
              </a:rPr>
              <a:t>32</a:t>
            </a:r>
            <a:r>
              <a:rPr lang="zh-CN" altLang="en-US" dirty="0" smtClean="0">
                <a:ea typeface="黑体" panose="02010609060101010101" pitchFamily="49" charset="-122"/>
              </a:rPr>
              <a:t>位像素，</a:t>
            </a:r>
            <a:r>
              <a:rPr lang="en-US" altLang="zh-CN" dirty="0" smtClean="0">
                <a:ea typeface="黑体" panose="02010609060101010101" pitchFamily="49" charset="-122"/>
              </a:rPr>
              <a:t>128M</a:t>
            </a:r>
            <a:r>
              <a:rPr lang="zh-CN" altLang="en-US" dirty="0" smtClean="0">
                <a:ea typeface="黑体" panose="02010609060101010101" pitchFamily="49" charset="-122"/>
              </a:rPr>
              <a:t>显存。推荐支持</a:t>
            </a:r>
            <a:r>
              <a:rPr lang="en-US" altLang="zh-CN" dirty="0" smtClean="0">
                <a:ea typeface="黑体" panose="02010609060101010101" pitchFamily="49" charset="-122"/>
              </a:rPr>
              <a:t>DirectX 9</a:t>
            </a:r>
            <a:r>
              <a:rPr lang="zh-CN" altLang="en-US" dirty="0" smtClean="0">
                <a:ea typeface="黑体" panose="02010609060101010101" pitchFamily="49" charset="-122"/>
              </a:rPr>
              <a:t>和</a:t>
            </a:r>
            <a:r>
              <a:rPr lang="en-US" altLang="zh-CN" dirty="0"/>
              <a:t>Pixel </a:t>
            </a:r>
            <a:r>
              <a:rPr lang="en-US" altLang="zh-CN" dirty="0" err="1"/>
              <a:t>Shader</a:t>
            </a:r>
            <a:r>
              <a:rPr lang="en-US" altLang="zh-CN" dirty="0"/>
              <a:t> </a:t>
            </a:r>
            <a:r>
              <a:rPr lang="en-US" altLang="zh-CN" dirty="0" smtClean="0"/>
              <a:t>2.0</a:t>
            </a:r>
            <a:r>
              <a:rPr lang="zh-CN" altLang="en-US" dirty="0" smtClean="0"/>
              <a:t>。</a:t>
            </a:r>
            <a:endParaRPr lang="en-US" altLang="zh-CN" dirty="0" smtClean="0">
              <a:ea typeface="黑体" panose="02010609060101010101" pitchFamily="49" charset="-122"/>
            </a:endParaRPr>
          </a:p>
          <a:p>
            <a:pPr lvl="1"/>
            <a:r>
              <a:rPr lang="en-US" altLang="zh-CN" dirty="0">
                <a:ea typeface="黑体" panose="02010609060101010101" pitchFamily="49" charset="-122"/>
              </a:rPr>
              <a:t>Intel Atom</a:t>
            </a:r>
            <a:r>
              <a:rPr lang="zh-CN" altLang="en-US" dirty="0" smtClean="0">
                <a:ea typeface="黑体" panose="02010609060101010101" pitchFamily="49" charset="-122"/>
              </a:rPr>
              <a:t>芯片貌似测试效果较差，慎重选用。</a:t>
            </a:r>
            <a:endParaRPr lang="en-US" altLang="zh-CN" dirty="0">
              <a:ea typeface="黑体" panose="02010609060101010101" pitchFamily="49" charset="-122"/>
            </a:endParaRPr>
          </a:p>
          <a:p>
            <a:pPr lvl="1"/>
            <a:endParaRPr lang="zh-CN" altLang="en-US" dirty="0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38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工具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2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5825" y="1180445"/>
            <a:ext cx="4438575" cy="3490722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为了验证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的状态是否正常，可以考虑使用如下工具：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GPU-Z</a:t>
            </a:r>
          </a:p>
          <a:p>
            <a:pPr lvl="1"/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GPU Caps View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测试小工具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654087"/>
            <a:ext cx="2971800" cy="366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4803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l" rtl="0">
              <a:spcBef>
                <a:spcPct val="0"/>
              </a:spcBef>
            </a:pPr>
            <a:r>
              <a:rPr lang="en-US" altLang="zh-CN" sz="2600" b="1" dirty="0" smtClean="0">
                <a:latin typeface="+mn-lt"/>
              </a:rPr>
              <a:t>GPU Caps View</a:t>
            </a:r>
            <a:endParaRPr lang="zh-CN" altLang="en-US" sz="2600" b="1" dirty="0">
              <a:latin typeface="+mn-lt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843992"/>
            <a:ext cx="2895600" cy="387819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299" y="863042"/>
            <a:ext cx="38862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1631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85825" y="1180445"/>
            <a:ext cx="3397175" cy="3490722"/>
          </a:xfrm>
        </p:spPr>
        <p:txBody>
          <a:bodyPr/>
          <a:lstStyle/>
          <a:p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Redway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TurbineDemo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(OpenGL)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Heaven 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Benchmark(DX)</a:t>
            </a:r>
            <a:endParaRPr lang="en-US" altLang="zh-CN" dirty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SPECviewperf11win64(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有闪退问题）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3D mark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（有兼容问题）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endParaRPr lang="zh-CN" altLang="en-US" dirty="0">
              <a:latin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Benchmark Tools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3000" y="843992"/>
            <a:ext cx="5287749" cy="396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3274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提高跑分成绩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825" y="1174095"/>
            <a:ext cx="5657776" cy="350768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9755" y="1180445"/>
            <a:ext cx="5085714" cy="35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713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825" y="1180445"/>
            <a:ext cx="3600375" cy="3490722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  <a:cs typeface="Arial" pitchFamily="34" charset="0"/>
              </a:rPr>
              <a:t>可以直接在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  <a:cs typeface="Arial" pitchFamily="34" charset="0"/>
              </a:rPr>
              <a:t>XenCenter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  <a:cs typeface="Arial" pitchFamily="34" charset="0"/>
              </a:rPr>
              <a:t>中看到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  <a:cs typeface="Arial" pitchFamily="34" charset="0"/>
              </a:rPr>
              <a:t>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  <a:cs typeface="Arial" pitchFamily="34" charset="0"/>
              </a:rPr>
              <a:t>的利用率。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查看</a:t>
            </a:r>
            <a:r>
              <a:rPr lang="en-GB" dirty="0" smtClean="0">
                <a:latin typeface="+mn-lt"/>
                <a:ea typeface="黑体" panose="02010609060101010101" pitchFamily="49" charset="-122"/>
              </a:rPr>
              <a:t>GPU 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利用率 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- 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XenCenter</a:t>
            </a:r>
            <a:endParaRPr lang="en-GB" dirty="0">
              <a:latin typeface="+mn-lt"/>
              <a:ea typeface="黑体" panose="02010609060101010101" pitchFamily="49" charset="-122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 l="17404" t="15469" r="23119" b="5156"/>
          <a:stretch>
            <a:fillRect/>
          </a:stretch>
        </p:blipFill>
        <p:spPr bwMode="auto">
          <a:xfrm>
            <a:off x="3886200" y="1172879"/>
            <a:ext cx="4818965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108152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000" dirty="0" smtClean="0">
                <a:latin typeface="+mn-lt"/>
                <a:ea typeface="黑体" panose="02010609060101010101" pitchFamily="49" charset="-122"/>
              </a:rPr>
              <a:t>在使用</a:t>
            </a:r>
            <a:r>
              <a:rPr lang="en-US" altLang="zh-CN" sz="2000" dirty="0" smtClean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sz="2000" dirty="0" smtClean="0">
                <a:latin typeface="+mn-lt"/>
                <a:ea typeface="黑体" panose="02010609060101010101" pitchFamily="49" charset="-122"/>
              </a:rPr>
              <a:t>运行时，在</a:t>
            </a:r>
            <a:r>
              <a:rPr lang="en-US" altLang="zh-CN" sz="2000" dirty="0" smtClean="0">
                <a:latin typeface="+mn-lt"/>
                <a:ea typeface="黑体" panose="02010609060101010101" pitchFamily="49" charset="-122"/>
              </a:rPr>
              <a:t>Windows</a:t>
            </a:r>
            <a:r>
              <a:rPr lang="zh-CN" altLang="en-US" sz="2000" dirty="0" smtClean="0">
                <a:latin typeface="+mn-lt"/>
                <a:ea typeface="黑体" panose="02010609060101010101" pitchFamily="49" charset="-122"/>
              </a:rPr>
              <a:t>系统的</a:t>
            </a:r>
            <a:r>
              <a:rPr lang="en-US" altLang="zh-CN" sz="2000" dirty="0" err="1" smtClean="0">
                <a:latin typeface="+mn-lt"/>
                <a:ea typeface="黑体" panose="02010609060101010101" pitchFamily="49" charset="-122"/>
              </a:rPr>
              <a:t>cmd</a:t>
            </a:r>
            <a:r>
              <a:rPr lang="zh-CN" altLang="en-US" sz="2000" dirty="0" smtClean="0">
                <a:latin typeface="+mn-lt"/>
                <a:ea typeface="黑体" panose="02010609060101010101" pitchFamily="49" charset="-122"/>
              </a:rPr>
              <a:t>下，运行如下命令，可查看</a:t>
            </a:r>
            <a:r>
              <a:rPr lang="en-US" altLang="zh-CN" sz="2000" dirty="0" smtClean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sz="2000" dirty="0" smtClean="0">
                <a:latin typeface="+mn-lt"/>
                <a:ea typeface="黑体" panose="02010609060101010101" pitchFamily="49" charset="-122"/>
              </a:rPr>
              <a:t>的利用率：</a:t>
            </a:r>
            <a:endParaRPr lang="en-US" altLang="zh-CN" sz="2000" dirty="0" smtClean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en-US" altLang="zh-CN" sz="2000" dirty="0" smtClean="0">
                <a:latin typeface="+mn-lt"/>
                <a:ea typeface="黑体" panose="02010609060101010101" pitchFamily="49" charset="-122"/>
              </a:rPr>
              <a:t>C</a:t>
            </a:r>
            <a:r>
              <a:rPr lang="en-US" altLang="zh-CN" sz="2000" dirty="0">
                <a:latin typeface="+mn-lt"/>
                <a:ea typeface="黑体" panose="02010609060101010101" pitchFamily="49" charset="-122"/>
              </a:rPr>
              <a:t>:\Program Files\NVIDIA </a:t>
            </a:r>
            <a:r>
              <a:rPr lang="en-US" altLang="zh-CN" sz="2000" dirty="0" smtClean="0">
                <a:latin typeface="+mn-lt"/>
                <a:ea typeface="黑体" panose="02010609060101010101" pitchFamily="49" charset="-122"/>
              </a:rPr>
              <a:t>Corporation\NVSMI\nvsmi.exe -a </a:t>
            </a:r>
            <a:r>
              <a:rPr lang="en-US" altLang="zh-CN" sz="2000" dirty="0">
                <a:latin typeface="+mn-lt"/>
                <a:ea typeface="黑体" panose="02010609060101010101" pitchFamily="49" charset="-122"/>
              </a:rPr>
              <a:t>-</a:t>
            </a:r>
            <a:r>
              <a:rPr lang="en-US" altLang="zh-CN" sz="2000" dirty="0" smtClean="0">
                <a:latin typeface="+mn-lt"/>
                <a:ea typeface="黑体" panose="02010609060101010101" pitchFamily="49" charset="-122"/>
              </a:rPr>
              <a:t>l </a:t>
            </a:r>
            <a:r>
              <a:rPr lang="en-US" altLang="zh-CN" sz="2000" dirty="0">
                <a:latin typeface="+mn-lt"/>
                <a:ea typeface="黑体" panose="02010609060101010101" pitchFamily="49" charset="-122"/>
              </a:rPr>
              <a:t>-</a:t>
            </a:r>
            <a:r>
              <a:rPr lang="en-US" altLang="zh-CN" sz="2000" dirty="0" smtClean="0">
                <a:latin typeface="+mn-lt"/>
                <a:ea typeface="黑体" panose="02010609060101010101" pitchFamily="49" charset="-122"/>
              </a:rPr>
              <a:t>d </a:t>
            </a:r>
            <a:r>
              <a:rPr lang="en-US" altLang="zh-CN" sz="2000" dirty="0">
                <a:latin typeface="+mn-lt"/>
                <a:ea typeface="黑体" panose="02010609060101010101" pitchFamily="49" charset="-122"/>
              </a:rPr>
              <a:t>utilization</a:t>
            </a:r>
          </a:p>
          <a:p>
            <a:r>
              <a:rPr lang="zh-CN" altLang="en-US" sz="2000" dirty="0">
                <a:latin typeface="+mn-lt"/>
                <a:ea typeface="黑体" panose="02010609060101010101" pitchFamily="49" charset="-122"/>
              </a:rPr>
              <a:t>此命令同样适用于在</a:t>
            </a:r>
            <a:r>
              <a:rPr lang="en-US" altLang="zh-CN" sz="2000" dirty="0" err="1">
                <a:latin typeface="+mn-lt"/>
                <a:ea typeface="黑体" panose="02010609060101010101" pitchFamily="49" charset="-122"/>
              </a:rPr>
              <a:t>XenServer</a:t>
            </a:r>
            <a:r>
              <a:rPr lang="zh-CN" altLang="en-US" sz="2000" dirty="0">
                <a:latin typeface="+mn-lt"/>
                <a:ea typeface="黑体" panose="02010609060101010101" pitchFamily="49" charset="-122"/>
              </a:rPr>
              <a:t>上查看</a:t>
            </a:r>
            <a:r>
              <a:rPr lang="en-US" altLang="zh-CN" sz="2000" dirty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sz="2000" dirty="0" smtClean="0">
                <a:latin typeface="+mn-lt"/>
                <a:ea typeface="黑体" panose="02010609060101010101" pitchFamily="49" charset="-122"/>
              </a:rPr>
              <a:t>的利用率</a:t>
            </a:r>
            <a:r>
              <a:rPr lang="zh-CN" altLang="en-US" sz="2000" dirty="0">
                <a:latin typeface="+mn-lt"/>
                <a:ea typeface="黑体" panose="02010609060101010101" pitchFamily="49" charset="-122"/>
              </a:rPr>
              <a:t>，</a:t>
            </a:r>
            <a:r>
              <a:rPr lang="en-US" altLang="zh-CN" sz="2000" dirty="0">
                <a:latin typeface="+mn-lt"/>
                <a:ea typeface="黑体" panose="02010609060101010101" pitchFamily="49" charset="-122"/>
              </a:rPr>
              <a:t>nvsmi.exe</a:t>
            </a:r>
            <a:r>
              <a:rPr lang="zh-CN" altLang="en-US" sz="2000" dirty="0">
                <a:latin typeface="+mn-lt"/>
                <a:ea typeface="黑体" panose="02010609060101010101" pitchFamily="49" charset="-122"/>
              </a:rPr>
              <a:t>更改为</a:t>
            </a:r>
            <a:r>
              <a:rPr lang="en-US" altLang="zh-CN" sz="2000" dirty="0" err="1">
                <a:latin typeface="+mn-lt"/>
                <a:ea typeface="黑体" panose="02010609060101010101" pitchFamily="49" charset="-122"/>
              </a:rPr>
              <a:t>nvidia-smi</a:t>
            </a:r>
            <a:r>
              <a:rPr lang="zh-CN" altLang="en-US" sz="2000" dirty="0">
                <a:latin typeface="+mn-lt"/>
                <a:ea typeface="黑体" panose="02010609060101010101" pitchFamily="49" charset="-122"/>
              </a:rPr>
              <a:t>即</a:t>
            </a:r>
            <a:r>
              <a:rPr lang="zh-CN" altLang="en-US" sz="2000" dirty="0" smtClean="0">
                <a:latin typeface="+mn-lt"/>
                <a:ea typeface="黑体" panose="02010609060101010101" pitchFamily="49" charset="-122"/>
              </a:rPr>
              <a:t>可</a:t>
            </a:r>
            <a:endParaRPr lang="en-US" altLang="zh-CN" sz="2000" dirty="0" smtClean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zh-CN" altLang="en-US" dirty="0">
                <a:latin typeface="+mn-lt"/>
                <a:ea typeface="黑体" panose="02010609060101010101" pitchFamily="49" charset="-122"/>
              </a:rPr>
              <a:t>在既有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GPU 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透传、又有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分配的场景中，当分配有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透传的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VM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保持在运行状态下，此时在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XenServer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上运行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nvidia-smi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 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命令将会导致主机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hang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死，目前只能通过硬重启主机解决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查看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利用率 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– NVSMI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命令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1878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黑体" panose="02010609060101010101" pitchFamily="49" charset="-122"/>
              </a:rPr>
              <a:t>查看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利用率 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- 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Processhacker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939704"/>
            <a:ext cx="5004953" cy="3731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379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vGPU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应用、图纸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场景比对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545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常见使用专业显卡的领域</a:t>
            </a:r>
            <a:endParaRPr lang="en-US" dirty="0">
              <a:latin typeface="+mn-lt"/>
              <a:ea typeface="黑体" panose="02010609060101010101" pitchFamily="49" charset="-122"/>
            </a:endParaRPr>
          </a:p>
        </p:txBody>
      </p:sp>
      <p:pic>
        <p:nvPicPr>
          <p:cNvPr id="2053" name="Picture 5" descr="C:\Users\yvonned\AppData\Local\Microsoft\Windows\Temporary Internet Files\Content.IE5\J73XB0G3\MP9004331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523" y="1345098"/>
            <a:ext cx="1334742" cy="106680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yvonned\AppData\Local\Microsoft\Windows\Temporary Internet Files\Content.IE5\BNP9X6Z3\MP9004331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720" y="1325399"/>
            <a:ext cx="1375505" cy="913311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yvonned\AppData\Local\Microsoft\Windows\Temporary Internet Files\Content.IE5\4490ZHQX\MP90043735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938" y="1340303"/>
            <a:ext cx="1222892" cy="95887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yvonned\AppData\Local\Microsoft\Windows\Temporary Internet Files\Content.IE5\J73XB0G3\MP90031635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316" y="2957571"/>
            <a:ext cx="1675964" cy="113157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yvonned\AppData\Local\Microsoft\Windows\Temporary Internet Files\Content.IE5\BKNZ00XH\MP90044421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119" y="2977687"/>
            <a:ext cx="1463107" cy="979691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yvonned\AppData\Local\Microsoft\Windows\Temporary Internet Files\Content.IE5\BNP9X6Z3\MP90031398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946" y="2945719"/>
            <a:ext cx="1142702" cy="114191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yvonned\AppData\Local\Microsoft\Windows\Temporary Internet Files\Content.IE5\BKNZ00XH\MP90040042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79" y="2925731"/>
            <a:ext cx="1323860" cy="119525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93980" y="2323671"/>
            <a:ext cx="1599785" cy="300062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r>
              <a:rPr lang="zh-CN" altLang="en-US" sz="1350" dirty="0">
                <a:latin typeface="Arial" pitchFamily="34" charset="0"/>
                <a:cs typeface="Arial" pitchFamily="34" charset="0"/>
              </a:rPr>
              <a:t>   航天航空</a:t>
            </a:r>
            <a:endParaRPr lang="en-US" sz="13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77316" y="2316359"/>
            <a:ext cx="1599785" cy="300062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r>
              <a:rPr lang="zh-CN" altLang="en-US" sz="1350" dirty="0">
                <a:latin typeface="Arial" pitchFamily="34" charset="0"/>
                <a:cs typeface="Arial" pitchFamily="34" charset="0"/>
              </a:rPr>
              <a:t>   汽车行业</a:t>
            </a:r>
            <a:endParaRPr lang="en-US" sz="13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09446" y="2325425"/>
            <a:ext cx="1599785" cy="300062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r>
              <a:rPr lang="zh-CN" altLang="en-US" sz="1350" dirty="0">
                <a:latin typeface="Arial" pitchFamily="34" charset="0"/>
                <a:cs typeface="Arial" pitchFamily="34" charset="0"/>
              </a:rPr>
              <a:t>     建筑</a:t>
            </a:r>
            <a:endParaRPr lang="en-US" sz="13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38307" y="2303945"/>
            <a:ext cx="1599785" cy="300062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r>
              <a:rPr lang="zh-CN" altLang="en-US" sz="1350" dirty="0">
                <a:latin typeface="Arial" pitchFamily="34" charset="0"/>
                <a:cs typeface="Arial" pitchFamily="34" charset="0"/>
              </a:rPr>
              <a:t>  能源</a:t>
            </a:r>
            <a:endParaRPr lang="en-US" sz="13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4451" y="4141001"/>
            <a:ext cx="1599785" cy="300062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pPr algn="ctr"/>
            <a:r>
              <a:rPr lang="zh-CN" altLang="en-US" sz="1350" dirty="0">
                <a:latin typeface="Arial" pitchFamily="34" charset="0"/>
                <a:cs typeface="Arial" pitchFamily="34" charset="0"/>
              </a:rPr>
              <a:t>工程项目</a:t>
            </a:r>
            <a:endParaRPr lang="en-US" sz="13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667496" y="4141002"/>
            <a:ext cx="1599785" cy="507811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pPr algn="ctr"/>
            <a:r>
              <a:rPr lang="zh-CN" altLang="en-US" sz="1350" dirty="0">
                <a:latin typeface="Arial" pitchFamily="34" charset="0"/>
                <a:cs typeface="Arial" pitchFamily="34" charset="0"/>
              </a:rPr>
              <a:t>高科技、</a:t>
            </a:r>
            <a:endParaRPr lang="en-US" altLang="zh-CN" sz="135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zh-CN" altLang="en-US" sz="1350" dirty="0">
                <a:latin typeface="Arial" pitchFamily="34" charset="0"/>
                <a:cs typeface="Arial" pitchFamily="34" charset="0"/>
              </a:rPr>
              <a:t>电子芯片</a:t>
            </a:r>
            <a:endParaRPr lang="en-US" sz="13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24361" y="4087633"/>
            <a:ext cx="1599785" cy="300062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pPr algn="ctr"/>
            <a:r>
              <a:rPr lang="zh-CN" altLang="en-US" sz="1350" dirty="0">
                <a:latin typeface="Arial" pitchFamily="34" charset="0"/>
                <a:cs typeface="Arial" pitchFamily="34" charset="0"/>
              </a:rPr>
              <a:t>工业设备</a:t>
            </a:r>
            <a:endParaRPr lang="en-US" sz="13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57404" y="4141001"/>
            <a:ext cx="1599785" cy="300062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pPr algn="ctr"/>
            <a:r>
              <a:rPr lang="zh-CN" altLang="en-US" sz="1350" dirty="0">
                <a:latin typeface="Arial" pitchFamily="34" charset="0"/>
                <a:cs typeface="Arial" pitchFamily="34" charset="0"/>
              </a:rPr>
              <a:t>医疗设备</a:t>
            </a:r>
            <a:endParaRPr lang="en-US" sz="135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yvonned\AppData\Local\Microsoft\Windows\Temporary Internet Files\Content.IE5\KV179MA9\MP90044249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54" y="1325402"/>
            <a:ext cx="1323860" cy="973831"/>
          </a:xfrm>
          <a:prstGeom prst="rect">
            <a:avLst/>
          </a:prstGeom>
          <a:noFill/>
          <a:ln cap="rnd">
            <a:noFill/>
            <a:round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49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常见专业图形应用</a:t>
            </a:r>
            <a:endParaRPr 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以下的例子来自</a:t>
            </a:r>
            <a:r>
              <a:rPr lang="en-US" dirty="0" err="1" smtClean="0">
                <a:latin typeface="+mn-lt"/>
                <a:ea typeface="黑体" panose="02010609060101010101" pitchFamily="49" charset="-122"/>
              </a:rPr>
              <a:t>autodeskandcitrix.com</a:t>
            </a:r>
            <a:r>
              <a:rPr lang="en-US" dirty="0" smtClean="0">
                <a:latin typeface="+mn-lt"/>
                <a:ea typeface="黑体" panose="02010609060101010101" pitchFamily="49" charset="-122"/>
              </a:rPr>
              <a:t>, Citrix Ready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站点</a:t>
            </a:r>
            <a:r>
              <a:rPr lang="en-US" dirty="0" smtClean="0">
                <a:latin typeface="+mn-lt"/>
                <a:ea typeface="黑体" panose="02010609060101010101" pitchFamily="49" charset="-122"/>
              </a:rPr>
              <a:t>, 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等</a:t>
            </a:r>
            <a:r>
              <a:rPr lang="en-US" dirty="0" smtClean="0">
                <a:latin typeface="+mn-lt"/>
                <a:ea typeface="黑体" panose="02010609060101010101" pitchFamily="49" charset="-122"/>
              </a:rPr>
              <a:t>.</a:t>
            </a:r>
            <a:endParaRPr lang="en-US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4"/>
          </p:nvPr>
        </p:nvSpPr>
        <p:spPr>
          <a:xfrm>
            <a:off x="397963" y="1323024"/>
            <a:ext cx="4097732" cy="1699830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大多数的</a:t>
            </a:r>
            <a:r>
              <a:rPr lang="en-US" dirty="0" smtClean="0">
                <a:latin typeface="+mn-lt"/>
                <a:ea typeface="黑体" panose="02010609060101010101" pitchFamily="49" charset="-122"/>
              </a:rPr>
              <a:t>Autodesk apps, 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其中包括</a:t>
            </a:r>
            <a:r>
              <a:rPr lang="en-US" dirty="0" smtClean="0">
                <a:latin typeface="+mn-lt"/>
                <a:ea typeface="黑体" panose="02010609060101010101" pitchFamily="49" charset="-122"/>
              </a:rPr>
              <a:t>: </a:t>
            </a:r>
          </a:p>
          <a:p>
            <a:pPr lvl="1"/>
            <a:r>
              <a:rPr lang="en-US" dirty="0" smtClean="0">
                <a:latin typeface="+mn-lt"/>
                <a:ea typeface="黑体" panose="02010609060101010101" pitchFamily="49" charset="-122"/>
              </a:rPr>
              <a:t>AutoCAD</a:t>
            </a:r>
          </a:p>
          <a:p>
            <a:pPr lvl="1"/>
            <a:r>
              <a:rPr lang="en-US" dirty="0" smtClean="0">
                <a:latin typeface="+mn-lt"/>
                <a:ea typeface="黑体" panose="02010609060101010101" pitchFamily="49" charset="-122"/>
              </a:rPr>
              <a:t>Inventor</a:t>
            </a:r>
          </a:p>
          <a:p>
            <a:pPr lvl="1"/>
            <a:r>
              <a:rPr lang="en-US" dirty="0" smtClean="0">
                <a:latin typeface="+mn-lt"/>
                <a:ea typeface="黑体" panose="02010609060101010101" pitchFamily="49" charset="-122"/>
              </a:rPr>
              <a:t>Revit</a:t>
            </a:r>
          </a:p>
          <a:p>
            <a:pPr lvl="1"/>
            <a:r>
              <a:rPr lang="en-US" dirty="0" err="1" smtClean="0">
                <a:latin typeface="+mn-lt"/>
                <a:ea typeface="黑体" panose="02010609060101010101" pitchFamily="49" charset="-122"/>
              </a:rPr>
              <a:t>Navisworks</a:t>
            </a:r>
            <a:endParaRPr lang="en-US" dirty="0" smtClean="0">
              <a:latin typeface="+mn-lt"/>
              <a:ea typeface="黑体" panose="02010609060101010101" pitchFamily="49" charset="-122"/>
            </a:endParaRPr>
          </a:p>
          <a:p>
            <a:r>
              <a:rPr lang="en-US" dirty="0" smtClean="0">
                <a:latin typeface="+mn-lt"/>
                <a:ea typeface="黑体" panose="02010609060101010101" pitchFamily="49" charset="-122"/>
              </a:rPr>
              <a:t>Bentley </a:t>
            </a:r>
            <a:r>
              <a:rPr lang="en-US" dirty="0" err="1" smtClean="0">
                <a:latin typeface="+mn-lt"/>
                <a:ea typeface="黑体" panose="02010609060101010101" pitchFamily="49" charset="-122"/>
              </a:rPr>
              <a:t>MicroStation</a:t>
            </a:r>
            <a:endParaRPr lang="en-US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87870" y="1338263"/>
            <a:ext cx="3793138" cy="1645443"/>
          </a:xfrm>
          <a:prstGeom prst="rect">
            <a:avLst/>
          </a:prstGeom>
        </p:spPr>
        <p:txBody>
          <a:bodyPr vert="horz" lIns="91424" tIns="45712" rIns="91424" bIns="45712" rtlCol="0">
            <a:noAutofit/>
          </a:bodyPr>
          <a:lstStyle>
            <a:lvl1pPr marL="168275" indent="-168275" algn="l" defTabSz="914400" rtl="0" eaLnBrk="1" latinLnBrk="0" hangingPunct="1">
              <a:spcBef>
                <a:spcPts val="600"/>
              </a:spcBef>
              <a:buFont typeface="Arial" pitchFamily="34" charset="0"/>
              <a:buChar char="•"/>
              <a:defRPr lang="en-US" sz="1800" kern="1200" dirty="0" smtClean="0">
                <a:solidFill>
                  <a:srgbClr val="4D4F53"/>
                </a:solidFill>
                <a:latin typeface="Arial" pitchFamily="34" charset="0"/>
                <a:ea typeface="+mn-ea"/>
                <a:cs typeface="+mn-cs"/>
              </a:defRPr>
            </a:lvl1pPr>
            <a:lvl2pPr marL="350838" indent="-187325" algn="l" defTabSz="914400" rtl="0" eaLnBrk="1" latinLnBrk="0" hangingPunct="1">
              <a:spcBef>
                <a:spcPts val="0"/>
              </a:spcBef>
              <a:buFont typeface="Arial" pitchFamily="34" charset="0"/>
              <a:buChar char="ᵒ"/>
              <a:defRPr lang="en-US" sz="16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625475" indent="-161925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854075" indent="-165100" algn="l" defTabSz="914400" rtl="0" eaLnBrk="1" latinLnBrk="0" hangingPunct="1">
              <a:spcBef>
                <a:spcPts val="0"/>
              </a:spcBef>
              <a:buFont typeface="Arial" pitchFamily="34" charset="0"/>
              <a:buChar char="-"/>
              <a:defRPr lang="en-US" sz="14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082675" indent="-168275" algn="l" defTabSz="914400" rtl="0" eaLnBrk="1" latinLnBrk="0" hangingPunct="1">
              <a:spcBef>
                <a:spcPts val="0"/>
              </a:spcBef>
              <a:buFont typeface="Arial" pitchFamily="34" charset="0"/>
              <a:buChar char="-"/>
              <a:defRPr lang="en-US" sz="1400" kern="1200" dirty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50" dirty="0">
                <a:latin typeface="+mn-lt"/>
              </a:rPr>
              <a:t>ESRI ArcGIS</a:t>
            </a:r>
          </a:p>
          <a:p>
            <a:r>
              <a:rPr lang="en-US" sz="1350" dirty="0">
                <a:latin typeface="+mn-lt"/>
              </a:rPr>
              <a:t>Intergraph </a:t>
            </a:r>
            <a:r>
              <a:rPr lang="en-US" sz="1350" dirty="0" err="1">
                <a:latin typeface="+mn-lt"/>
              </a:rPr>
              <a:t>SmartPlant</a:t>
            </a:r>
            <a:r>
              <a:rPr lang="en-US" sz="1350" dirty="0">
                <a:latin typeface="+mn-lt"/>
              </a:rPr>
              <a:t> 3D</a:t>
            </a:r>
          </a:p>
          <a:p>
            <a:r>
              <a:rPr lang="en-US" sz="1350" dirty="0">
                <a:latin typeface="+mn-lt"/>
              </a:rPr>
              <a:t>Adobe </a:t>
            </a:r>
            <a:r>
              <a:rPr lang="en-US" sz="1350" dirty="0" err="1">
                <a:latin typeface="+mn-lt"/>
              </a:rPr>
              <a:t>PhotoShop</a:t>
            </a:r>
            <a:r>
              <a:rPr lang="en-US" sz="1350" dirty="0">
                <a:latin typeface="+mn-lt"/>
              </a:rPr>
              <a:t> </a:t>
            </a:r>
          </a:p>
          <a:p>
            <a:r>
              <a:rPr lang="en-US" sz="1350" dirty="0" err="1">
                <a:latin typeface="+mn-lt"/>
              </a:rPr>
              <a:t>Dassault</a:t>
            </a:r>
            <a:r>
              <a:rPr lang="en-US" sz="1350" dirty="0">
                <a:latin typeface="+mn-lt"/>
              </a:rPr>
              <a:t> SolidWorks, </a:t>
            </a:r>
            <a:r>
              <a:rPr lang="en-US" sz="1350" dirty="0" smtClean="0">
                <a:latin typeface="+mn-lt"/>
              </a:rPr>
              <a:t>CATIA</a:t>
            </a:r>
            <a:endParaRPr lang="en-US" sz="1350" dirty="0">
              <a:latin typeface="+mn-lt"/>
            </a:endParaRPr>
          </a:p>
          <a:p>
            <a:r>
              <a:rPr lang="en-US" altLang="zh-CN" sz="1350" dirty="0" smtClean="0">
                <a:latin typeface="+mn-lt"/>
              </a:rPr>
              <a:t>PTC cero</a:t>
            </a:r>
          </a:p>
          <a:p>
            <a:r>
              <a:rPr lang="en-US" sz="1350" dirty="0" smtClean="0">
                <a:latin typeface="+mn-lt"/>
              </a:rPr>
              <a:t>Siemens PLM</a:t>
            </a:r>
            <a:endParaRPr lang="en-US" sz="1350" dirty="0">
              <a:latin typeface="+mn-lt"/>
            </a:endParaRPr>
          </a:p>
          <a:p>
            <a:endParaRPr lang="en-US" sz="135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055" y="1885951"/>
            <a:ext cx="1904504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http://ww1.prweb.com/prfiles/2011/09/14/8798132/tN_74861_Esri_logo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9" t="32149" r="20472" b="39590"/>
          <a:stretch/>
        </p:blipFill>
        <p:spPr bwMode="auto">
          <a:xfrm>
            <a:off x="5018249" y="3114243"/>
            <a:ext cx="1462676" cy="5760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imageshack.us/a/img405/351/erdasintergraphlogohori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81" r="46234" b="24142"/>
          <a:stretch/>
        </p:blipFill>
        <p:spPr bwMode="auto">
          <a:xfrm>
            <a:off x="915354" y="3949449"/>
            <a:ext cx="1863635" cy="4511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693" y="2524126"/>
            <a:ext cx="939587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751" y="3943717"/>
            <a:ext cx="2308259" cy="651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720" y="3089796"/>
            <a:ext cx="2009137" cy="624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365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</a:rPr>
              <a:t>K2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认证的应用程序列表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149973"/>
            <a:ext cx="3886200" cy="3636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9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</a:rPr>
              <a:t>GRID </a:t>
            </a:r>
            <a:r>
              <a:rPr lang="en-US" altLang="zh-CN" dirty="0" err="1" smtClean="0">
                <a:latin typeface="+mn-lt"/>
              </a:rPr>
              <a:t>vGPU</a:t>
            </a:r>
            <a:r>
              <a:rPr lang="en-US" altLang="zh-CN" dirty="0" smtClean="0">
                <a:latin typeface="+mn-lt"/>
              </a:rPr>
              <a:t> Profiles</a:t>
            </a:r>
            <a:endParaRPr lang="zh-CN" altLang="en-US" dirty="0">
              <a:latin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" y="927100"/>
            <a:ext cx="7747367" cy="353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42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</a:rPr>
              <a:t>GRID </a:t>
            </a:r>
            <a:r>
              <a:rPr lang="en-US" altLang="zh-CN" dirty="0" err="1" smtClean="0">
                <a:latin typeface="+mn-lt"/>
              </a:rPr>
              <a:t>vGPU</a:t>
            </a:r>
            <a:r>
              <a:rPr lang="en-US" altLang="zh-CN" dirty="0" smtClean="0">
                <a:latin typeface="+mn-lt"/>
              </a:rPr>
              <a:t> Profiles</a:t>
            </a:r>
            <a:endParaRPr lang="zh-CN" altLang="en-US" dirty="0">
              <a:latin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" y="927100"/>
            <a:ext cx="7742857" cy="35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1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3222" y="206379"/>
            <a:ext cx="8719588" cy="492443"/>
          </a:xfrm>
        </p:spPr>
        <p:txBody>
          <a:bodyPr/>
          <a:lstStyle/>
          <a:p>
            <a:r>
              <a:rPr lang="en-US" altLang="zh-CN" sz="3000" dirty="0">
                <a:solidFill>
                  <a:srgbClr val="0075B0"/>
                </a:solidFill>
              </a:rPr>
              <a:t>Citrix 3D </a:t>
            </a:r>
            <a:r>
              <a:rPr lang="zh-CN" altLang="en-US" sz="3000" dirty="0">
                <a:solidFill>
                  <a:srgbClr val="0075B0"/>
                </a:solidFill>
              </a:rPr>
              <a:t>解决方案一览</a:t>
            </a:r>
            <a:endParaRPr lang="en-US" sz="3000" dirty="0">
              <a:solidFill>
                <a:srgbClr val="0075B0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4136122" y="1593673"/>
            <a:ext cx="1402445" cy="1373720"/>
          </a:xfrm>
          <a:prstGeom prst="roundRect">
            <a:avLst>
              <a:gd name="adj" fmla="val 4986"/>
            </a:avLst>
          </a:prstGeom>
          <a:gradFill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16200000" scaled="1"/>
          </a:gradFill>
          <a:ln w="9525" algn="ctr">
            <a:solidFill>
              <a:schemeClr val="tx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3000000"/>
            </a:lightRig>
          </a:scene3d>
          <a:sp3d>
            <a:bevelT w="38100" h="19050"/>
            <a:contourClr>
              <a:schemeClr val="tx2">
                <a:lumMod val="75000"/>
              </a:schemeClr>
            </a:contourClr>
          </a:sp3d>
        </p:spPr>
        <p:txBody>
          <a:bodyPr wrap="square" lIns="76186" tIns="38093" rIns="76186" bIns="38093" anchor="ctr"/>
          <a:lstStyle/>
          <a:p>
            <a:pPr algn="ctr" defTabSz="913962">
              <a:lnSpc>
                <a:spcPct val="90000"/>
              </a:lnSpc>
            </a:pPr>
            <a:endParaRPr lang="en-US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Citrix HDX </a:t>
            </a:r>
          </a:p>
          <a:p>
            <a:pPr algn="ctr" defTabSz="913962">
              <a:lnSpc>
                <a:spcPct val="90000"/>
              </a:lnSpc>
            </a:pPr>
            <a:r>
              <a:rPr 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3D </a:t>
            </a:r>
            <a:r>
              <a:rPr lang="en-US" altLang="zh-CN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Pro</a:t>
            </a:r>
            <a:endParaRPr lang="en-US" sz="120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sz="1200" dirty="0" err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XenServer</a:t>
            </a:r>
            <a:r>
              <a:rPr 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 6.x</a:t>
            </a:r>
          </a:p>
          <a:p>
            <a:pPr algn="ctr" defTabSz="913962">
              <a:lnSpc>
                <a:spcPct val="90000"/>
              </a:lnSpc>
            </a:pPr>
            <a:r>
              <a:rPr lang="en-US" altLang="zh-CN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GPU </a:t>
            </a:r>
            <a:r>
              <a:rPr lang="en-US" altLang="zh-CN" sz="1200" dirty="0" err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Passthrough</a:t>
            </a:r>
            <a:endParaRPr lang="en-US" altLang="zh-CN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endParaRPr lang="en-US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zh-CN" alt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每用户独占</a:t>
            </a:r>
            <a:endParaRPr lang="en-US" altLang="zh-CN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zh-CN" alt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透传</a:t>
            </a:r>
            <a:r>
              <a:rPr 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GPU</a:t>
            </a:r>
          </a:p>
          <a:p>
            <a:pPr algn="ctr" defTabSz="913962">
              <a:lnSpc>
                <a:spcPct val="90000"/>
              </a:lnSpc>
            </a:pPr>
            <a:endParaRPr lang="en-US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endParaRPr lang="en-US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194" y="1113945"/>
            <a:ext cx="1709222" cy="3768661"/>
            <a:chOff x="4" y="1485260"/>
            <a:chExt cx="2839706" cy="5024881"/>
          </a:xfrm>
        </p:grpSpPr>
        <p:pic>
          <p:nvPicPr>
            <p:cNvPr id="2050" name="Picture 2" descr="C:\Users\cpeterson\Desktop\TABLET_USER_PPT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99"/>
            <a:stretch/>
          </p:blipFill>
          <p:spPr bwMode="auto">
            <a:xfrm>
              <a:off x="1143" y="4825301"/>
              <a:ext cx="2418366" cy="160268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4" descr="\\netapp-hqmktg\creative\PRESENTATIONS\2013_PRESENTATIONS\2013_Jan_GRID_Sales\Assets\Healthcare_PowerUser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5" t="866"/>
            <a:stretch/>
          </p:blipFill>
          <p:spPr bwMode="auto">
            <a:xfrm>
              <a:off x="4" y="3177477"/>
              <a:ext cx="2412565" cy="1564822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" name="Picture 3" descr="\\netapp-hqmktg\creative\PRESENTATIONS\2012_PRESENTATIONS\2012_May_Analyst_Day\Assets\DUAL_MONITOR_3ds_MAX_LR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" y="1485260"/>
              <a:ext cx="2419504" cy="160922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3" name="Rectangle 52"/>
            <p:cNvSpPr/>
            <p:nvPr/>
          </p:nvSpPr>
          <p:spPr>
            <a:xfrm>
              <a:off x="1143" y="2328808"/>
              <a:ext cx="2418366" cy="765786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tx1">
                    <a:alpha val="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6186" tIns="38093" rIns="76186" bIns="38093" rtlCol="0" anchor="ctr"/>
            <a:lstStyle/>
            <a:p>
              <a:pPr algn="ctr"/>
              <a:endParaRPr lang="en-US" sz="135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0424" y="2797175"/>
              <a:ext cx="1908747" cy="287239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lIns="76186" tIns="38093" rIns="76186" bIns="38093" rtlCol="0" anchor="ctr">
              <a:spAutoFit/>
            </a:bodyPr>
            <a:lstStyle/>
            <a:p>
              <a:pPr defTabSz="761855"/>
              <a:r>
                <a:rPr lang="en-US" sz="900" dirty="0">
                  <a:solidFill>
                    <a:schemeClr val="tx1"/>
                  </a:solidFill>
                  <a:latin typeface="Trebuchet MS" pitchFamily="34" charset="0"/>
                </a:rPr>
                <a:t>DESIGNER</a:t>
              </a:r>
              <a:endParaRPr lang="en-US" sz="975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1143" y="3972677"/>
              <a:ext cx="2418366" cy="765786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tx1">
                    <a:alpha val="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6186" tIns="38093" rIns="76186" bIns="38093" rtlCol="0" anchor="ctr"/>
            <a:lstStyle/>
            <a:p>
              <a:pPr algn="ctr"/>
              <a:endParaRPr lang="en-US" sz="135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0424" y="4441041"/>
              <a:ext cx="1908747" cy="287239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lIns="76186" tIns="38093" rIns="76186" bIns="38093" rtlCol="0" anchor="ctr">
              <a:spAutoFit/>
            </a:bodyPr>
            <a:lstStyle/>
            <a:p>
              <a:pPr defTabSz="761855"/>
              <a:r>
                <a:rPr lang="en-US" sz="900" dirty="0">
                  <a:solidFill>
                    <a:schemeClr val="tx1"/>
                  </a:solidFill>
                  <a:latin typeface="Trebuchet MS" pitchFamily="34" charset="0"/>
                </a:rPr>
                <a:t>POWER USER</a:t>
              </a:r>
              <a:endParaRPr lang="en-US" sz="975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1143" y="5662198"/>
              <a:ext cx="2418366" cy="765786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tx1">
                    <a:alpha val="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6186" tIns="38093" rIns="76186" bIns="38093" rtlCol="0" anchor="ctr"/>
            <a:lstStyle/>
            <a:p>
              <a:pPr algn="ctr"/>
              <a:endParaRPr lang="en-US" sz="135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0424" y="6038236"/>
              <a:ext cx="1908747" cy="47190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lIns="76186" tIns="38093" rIns="76186" bIns="38093" rtlCol="0" anchor="ctr">
              <a:spAutoFit/>
            </a:bodyPr>
            <a:lstStyle/>
            <a:p>
              <a:pPr defTabSz="761855"/>
              <a:r>
                <a:rPr lang="en-US" sz="900" dirty="0">
                  <a:solidFill>
                    <a:schemeClr val="tx1"/>
                  </a:solidFill>
                  <a:latin typeface="Trebuchet MS" pitchFamily="34" charset="0"/>
                </a:rPr>
                <a:t>KNOWLEDGE WORKER</a:t>
              </a:r>
              <a:endParaRPr lang="en-US" sz="975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 rot="16200000">
              <a:off x="1660084" y="2347838"/>
              <a:ext cx="2041300" cy="317953"/>
            </a:xfrm>
            <a:prstGeom prst="rect">
              <a:avLst/>
            </a:prstGeom>
            <a:gradFill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16200000" scaled="1"/>
            </a:gradFill>
            <a:ln w="9525" algn="ctr">
              <a:solidFill>
                <a:schemeClr val="bg2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3000000"/>
              </a:lightRig>
            </a:scene3d>
            <a:sp3d>
              <a:bevelT w="38100" h="19050"/>
              <a:contourClr>
                <a:schemeClr val="tx2">
                  <a:lumMod val="75000"/>
                </a:schemeClr>
              </a:contourClr>
            </a:sp3d>
          </p:spPr>
          <p:txBody>
            <a:bodyPr wrap="square" lIns="76186" tIns="38093" rIns="76186" bIns="38093" anchor="ctr"/>
            <a:lstStyle>
              <a:defPPr>
                <a:defRPr lang="en-US"/>
              </a:defPPr>
              <a:lvl1pPr defTabSz="1096963">
                <a:lnSpc>
                  <a:spcPct val="90000"/>
                </a:lnSpc>
                <a:defRPr sz="1400" b="1">
                  <a:solidFill>
                    <a:srgbClr val="FFFFFF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rebuchet MS" pitchFamily="34" charset="0"/>
                  <a:ea typeface="MS PGothic" pitchFamily="34" charset="-128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sz="975" dirty="0"/>
                <a:t>Virtual Workstation</a:t>
              </a:r>
            </a:p>
          </p:txBody>
        </p:sp>
        <p:sp>
          <p:nvSpPr>
            <p:cNvPr id="67" name="TextBox 66"/>
            <p:cNvSpPr txBox="1"/>
            <p:nvPr/>
          </p:nvSpPr>
          <p:spPr>
            <a:xfrm rot="16200000">
              <a:off x="1259383" y="4862306"/>
              <a:ext cx="2842712" cy="287183"/>
            </a:xfrm>
            <a:prstGeom prst="rect">
              <a:avLst/>
            </a:prstGeom>
            <a:gradFill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16200000" scaled="1"/>
            </a:gradFill>
            <a:ln w="9525" algn="ctr">
              <a:solidFill>
                <a:schemeClr val="bg2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3000000"/>
              </a:lightRig>
            </a:scene3d>
            <a:sp3d>
              <a:bevelT w="38100" h="19050"/>
              <a:contourClr>
                <a:schemeClr val="tx2">
                  <a:lumMod val="75000"/>
                </a:schemeClr>
              </a:contourClr>
            </a:sp3d>
          </p:spPr>
          <p:txBody>
            <a:bodyPr wrap="square" lIns="76186" tIns="38093" rIns="76186" bIns="38093" anchor="ctr"/>
            <a:lstStyle>
              <a:defPPr>
                <a:defRPr lang="en-US"/>
              </a:defPPr>
              <a:lvl1pPr algn="ctr" defTabSz="1096963">
                <a:lnSpc>
                  <a:spcPct val="90000"/>
                </a:lnSpc>
                <a:defRPr sz="1200" b="1">
                  <a:solidFill>
                    <a:srgbClr val="FFFFFF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Trebuchet MS" pitchFamily="34" charset="0"/>
                  <a:ea typeface="MS PGothic" pitchFamily="34" charset="-128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r>
                <a:rPr lang="en-US" sz="900" dirty="0"/>
                <a:t>VDI</a:t>
              </a:r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3465877" y="1010959"/>
            <a:ext cx="2293964" cy="284679"/>
          </a:xfrm>
          <a:prstGeom prst="rect">
            <a:avLst/>
          </a:prstGeom>
          <a:noFill/>
        </p:spPr>
        <p:txBody>
          <a:bodyPr wrap="square" lIns="76186" tIns="38093" rIns="76186" bIns="38093" rtlCol="0">
            <a:spAutoFit/>
          </a:bodyPr>
          <a:lstStyle/>
          <a:p>
            <a:pPr algn="ctr"/>
            <a:r>
              <a:rPr lang="zh-CN" altLang="en-US" sz="1350" b="1" dirty="0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已有</a:t>
            </a:r>
            <a:endParaRPr lang="en-US" sz="1350" b="1" dirty="0">
              <a:solidFill>
                <a:schemeClr val="accent4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917169" y="1049339"/>
            <a:ext cx="2216928" cy="263904"/>
          </a:xfrm>
          <a:prstGeom prst="rect">
            <a:avLst/>
          </a:prstGeom>
          <a:noFill/>
        </p:spPr>
        <p:txBody>
          <a:bodyPr wrap="square" lIns="76186" tIns="38093" rIns="76186" bIns="38093" rtlCol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1350" b="1" dirty="0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2013</a:t>
            </a:r>
            <a:r>
              <a:rPr lang="zh-CN" altLang="en-US" sz="1350" b="1" dirty="0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年底</a:t>
            </a:r>
            <a:endParaRPr lang="en-US" sz="1350" b="1" dirty="0">
              <a:solidFill>
                <a:schemeClr val="accent4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7365626" y="1971625"/>
            <a:ext cx="1490761" cy="2840015"/>
          </a:xfrm>
          <a:prstGeom prst="roundRect">
            <a:avLst>
              <a:gd name="adj" fmla="val 6926"/>
            </a:avLst>
          </a:prstGeom>
          <a:gradFill>
            <a:gsLst>
              <a:gs pos="0">
                <a:schemeClr val="tx2">
                  <a:lumMod val="62000"/>
                </a:schemeClr>
              </a:gs>
              <a:gs pos="100000">
                <a:schemeClr val="tx2">
                  <a:lumMod val="15000"/>
                </a:schemeClr>
              </a:gs>
            </a:gsLst>
            <a:path path="circle">
              <a:fillToRect l="50000" t="50000" r="50000" b="50000"/>
            </a:path>
          </a:gradFill>
          <a:ln w="12700" algn="ctr">
            <a:solidFill>
              <a:schemeClr val="tx2">
                <a:alpha val="49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3000000"/>
            </a:lightRig>
          </a:scene3d>
          <a:sp3d>
            <a:contourClr>
              <a:schemeClr val="tx2">
                <a:lumMod val="75000"/>
              </a:schemeClr>
            </a:contourClr>
          </a:sp3d>
        </p:spPr>
        <p:txBody>
          <a:bodyPr wrap="square" lIns="76186" tIns="38093" rIns="76186" bIns="38093" anchor="t"/>
          <a:lstStyle/>
          <a:p>
            <a:pPr algn="ctr" defTabSz="913962">
              <a:lnSpc>
                <a:spcPct val="90000"/>
              </a:lnSpc>
            </a:pPr>
            <a:endParaRPr lang="en-US" altLang="zh-CN" sz="150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altLang="zh-CN" sz="1500" b="1" dirty="0" err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Nvidia</a:t>
            </a:r>
            <a:r>
              <a:rPr lang="en-US" altLang="zh-CN" sz="15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 VGX</a:t>
            </a:r>
          </a:p>
          <a:p>
            <a:pPr algn="ctr" defTabSz="913962">
              <a:lnSpc>
                <a:spcPct val="90000"/>
              </a:lnSpc>
            </a:pPr>
            <a:r>
              <a:rPr lang="en-US" sz="15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Citrix HDX 3D</a:t>
            </a:r>
          </a:p>
          <a:p>
            <a:pPr algn="ctr" defTabSz="913962">
              <a:lnSpc>
                <a:spcPct val="90000"/>
              </a:lnSpc>
            </a:pPr>
            <a:endParaRPr lang="en-US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sz="1350" b="1" dirty="0" err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XenDesktop</a:t>
            </a:r>
            <a:r>
              <a:rPr 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 </a:t>
            </a:r>
            <a:r>
              <a:rPr lang="en-US" sz="1350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7.1</a:t>
            </a:r>
            <a:endParaRPr lang="en-US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sz="1350" dirty="0" err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XenServer</a:t>
            </a:r>
            <a:r>
              <a:rPr lang="en-US" sz="135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 </a:t>
            </a:r>
            <a:r>
              <a:rPr lang="en-US" sz="1350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6.2</a:t>
            </a:r>
          </a:p>
          <a:p>
            <a:pPr algn="ctr" defTabSz="913962">
              <a:lnSpc>
                <a:spcPct val="90000"/>
              </a:lnSpc>
            </a:pPr>
            <a:endParaRPr lang="en-US" sz="135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zh-CN" alt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虚拟</a:t>
            </a:r>
            <a:r>
              <a:rPr lang="en-US" altLang="zh-CN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GPU</a:t>
            </a:r>
            <a:endParaRPr lang="en-US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538568" y="2511084"/>
            <a:ext cx="1447233" cy="2300555"/>
          </a:xfrm>
          <a:prstGeom prst="roundRect">
            <a:avLst>
              <a:gd name="adj" fmla="val 4986"/>
            </a:avLst>
          </a:prstGeom>
          <a:gradFill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16200000" scaled="1"/>
          </a:gradFill>
          <a:ln w="9525" algn="ctr">
            <a:solidFill>
              <a:schemeClr val="tx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3000000"/>
            </a:lightRig>
          </a:scene3d>
          <a:sp3d>
            <a:bevelT w="38100" h="19050"/>
            <a:contourClr>
              <a:schemeClr val="tx2">
                <a:lumMod val="75000"/>
              </a:schemeClr>
            </a:contourClr>
          </a:sp3d>
        </p:spPr>
        <p:txBody>
          <a:bodyPr wrap="square" lIns="76186" tIns="38093" rIns="76186" bIns="38093" anchor="ctr"/>
          <a:lstStyle/>
          <a:p>
            <a:pPr algn="ctr" defTabSz="913962">
              <a:lnSpc>
                <a:spcPct val="90000"/>
              </a:lnSpc>
            </a:pPr>
            <a:endParaRPr lang="en-US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Citrix HDX 3D</a:t>
            </a:r>
          </a:p>
          <a:p>
            <a:pPr algn="ctr" defTabSz="913962">
              <a:lnSpc>
                <a:spcPct val="90000"/>
              </a:lnSpc>
            </a:pPr>
            <a:endParaRPr lang="en-US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XenApp 6.5 </a:t>
            </a:r>
            <a:endParaRPr lang="en-US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endParaRPr lang="en-US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GPU sharing for </a:t>
            </a:r>
          </a:p>
          <a:p>
            <a:pPr algn="ctr" defTabSz="913962">
              <a:lnSpc>
                <a:spcPct val="90000"/>
              </a:lnSpc>
            </a:pPr>
            <a:r>
              <a:rPr 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OpenGL 4.2 &amp; DirectX 11</a:t>
            </a:r>
          </a:p>
          <a:p>
            <a:pPr algn="ctr" defTabSz="913962">
              <a:lnSpc>
                <a:spcPct val="90000"/>
              </a:lnSpc>
            </a:pPr>
            <a:endParaRPr lang="en-US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zh-CN" altLang="en-US" sz="12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应用虚拟化</a:t>
            </a:r>
            <a:endParaRPr lang="en-US" altLang="zh-CN" sz="120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en-US" sz="12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(</a:t>
            </a:r>
            <a:r>
              <a:rPr lang="zh-CN" altLang="en-US" sz="12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会话级共享</a:t>
            </a:r>
            <a:r>
              <a:rPr lang="en-US" altLang="zh-CN" sz="12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GPU</a:t>
            </a:r>
            <a:r>
              <a:rPr lang="en-US" sz="12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)</a:t>
            </a:r>
          </a:p>
          <a:p>
            <a:pPr algn="ctr" defTabSz="913962">
              <a:lnSpc>
                <a:spcPct val="90000"/>
              </a:lnSpc>
            </a:pPr>
            <a:endParaRPr lang="en-US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955407" y="1320441"/>
            <a:ext cx="1180715" cy="1552312"/>
          </a:xfrm>
          <a:prstGeom prst="roundRect">
            <a:avLst>
              <a:gd name="adj" fmla="val 4986"/>
            </a:avLst>
          </a:prstGeom>
          <a:gradFill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16200000" scaled="1"/>
          </a:gradFill>
          <a:ln w="9525" algn="ctr">
            <a:solidFill>
              <a:schemeClr val="tx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3000000"/>
            </a:lightRig>
          </a:scene3d>
          <a:sp3d>
            <a:bevelT w="38100" h="19050"/>
            <a:contourClr>
              <a:schemeClr val="tx2">
                <a:lumMod val="75000"/>
              </a:schemeClr>
            </a:contourClr>
          </a:sp3d>
        </p:spPr>
        <p:txBody>
          <a:bodyPr wrap="square" lIns="76186" tIns="38093" rIns="76186" bIns="38093" anchor="ctr"/>
          <a:lstStyle/>
          <a:p>
            <a:pPr algn="ctr" defTabSz="913962">
              <a:lnSpc>
                <a:spcPct val="90000"/>
              </a:lnSpc>
            </a:pPr>
            <a:r>
              <a:rPr 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Citrix HDX 3D </a:t>
            </a:r>
            <a:r>
              <a:rPr lang="en-US" altLang="zh-CN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Pro</a:t>
            </a:r>
            <a:endParaRPr lang="en-US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zh-CN" alt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发布物理机</a:t>
            </a:r>
            <a:endParaRPr lang="en-US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endParaRPr lang="en-US" sz="120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zh-CN" alt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每用户独占</a:t>
            </a:r>
            <a:endParaRPr lang="en-US" altLang="zh-CN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zh-CN" alt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图形工作站</a:t>
            </a:r>
            <a:endParaRPr lang="en-US" altLang="zh-CN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710417" y="1105255"/>
            <a:ext cx="1244990" cy="1767497"/>
          </a:xfrm>
          <a:prstGeom prst="roundRect">
            <a:avLst>
              <a:gd name="adj" fmla="val 4986"/>
            </a:avLst>
          </a:prstGeom>
          <a:gradFill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16200000" scaled="1"/>
          </a:gradFill>
          <a:ln w="9525" algn="ctr">
            <a:solidFill>
              <a:schemeClr val="tx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3000000"/>
            </a:lightRig>
          </a:scene3d>
          <a:sp3d>
            <a:bevelT w="38100" h="19050"/>
            <a:contourClr>
              <a:schemeClr val="tx2">
                <a:lumMod val="75000"/>
              </a:schemeClr>
            </a:contourClr>
          </a:sp3d>
        </p:spPr>
        <p:txBody>
          <a:bodyPr wrap="square" lIns="76186" tIns="38093" rIns="76186" bIns="38093" anchor="ctr"/>
          <a:lstStyle/>
          <a:p>
            <a:pPr algn="ctr" defTabSz="913962">
              <a:lnSpc>
                <a:spcPct val="90000"/>
              </a:lnSpc>
            </a:pPr>
            <a:r>
              <a:rPr lang="en-US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Citrix </a:t>
            </a:r>
            <a:r>
              <a:rPr lang="en-US" altLang="zh-CN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Provisioning</a:t>
            </a:r>
          </a:p>
          <a:p>
            <a:pPr algn="ctr" defTabSz="913962">
              <a:lnSpc>
                <a:spcPct val="90000"/>
              </a:lnSpc>
            </a:pPr>
            <a:r>
              <a:rPr lang="en-US" altLang="zh-CN" sz="135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Service</a:t>
            </a:r>
          </a:p>
          <a:p>
            <a:pPr algn="ctr" defTabSz="913962">
              <a:lnSpc>
                <a:spcPct val="90000"/>
              </a:lnSpc>
            </a:pPr>
            <a:endParaRPr lang="en-US" altLang="zh-CN" sz="135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  <a:p>
            <a:pPr algn="ctr" defTabSz="913962">
              <a:lnSpc>
                <a:spcPct val="90000"/>
              </a:lnSpc>
            </a:pPr>
            <a:r>
              <a:rPr lang="zh-CN" altLang="en-US" sz="1200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</a:rPr>
              <a:t>无盘工作站</a:t>
            </a:r>
            <a:endParaRPr lang="en-US" altLang="zh-CN" sz="1200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7186616" y="728004"/>
            <a:ext cx="0" cy="4336366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42960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4616472"/>
              </p:ext>
            </p:extLst>
          </p:nvPr>
        </p:nvGraphicFramePr>
        <p:xfrm>
          <a:off x="571500" y="1179910"/>
          <a:ext cx="6134100" cy="224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2100"/>
                <a:gridCol w="1792000"/>
              </a:tblGrid>
              <a:tr h="5620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场景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技术选型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  <a:tr h="562040">
                <a:tc>
                  <a:txBody>
                    <a:bodyPr/>
                    <a:lstStyle/>
                    <a:p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查图、看图，中、轻量级图形编辑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GPU Sharing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  <a:tr h="562040">
                <a:tc>
                  <a:txBody>
                    <a:bodyPr/>
                    <a:lstStyle/>
                    <a:p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中、重度，大规模的图形编辑、影像处理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vGPU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  <a:tr h="562040">
                <a:tc>
                  <a:txBody>
                    <a:bodyPr/>
                    <a:lstStyle/>
                    <a:p>
                      <a:pPr marL="0" marR="0" indent="0" algn="l" defTabSz="91329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极重度图形编辑、影像处理</a:t>
                      </a:r>
                    </a:p>
                    <a:p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GPU Pass Through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场景定义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11138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8907278"/>
              </p:ext>
            </p:extLst>
          </p:nvPr>
        </p:nvGraphicFramePr>
        <p:xfrm>
          <a:off x="571501" y="1179910"/>
          <a:ext cx="8039099" cy="338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5520"/>
                <a:gridCol w="2614579"/>
                <a:gridCol w="3429000"/>
              </a:tblGrid>
              <a:tr h="562040">
                <a:tc>
                  <a:txBody>
                    <a:bodyPr/>
                    <a:lstStyle/>
                    <a:p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应用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备注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  <a:tr h="562040"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GPU Sharing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K5000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）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AutoCAD, </a:t>
                      </a:r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Catia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以</a:t>
                      </a:r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Catia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 v5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为例，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1G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以内的图，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6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并发。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  <a:tr h="572560">
                <a:tc>
                  <a:txBody>
                    <a:bodyPr/>
                    <a:lstStyle/>
                    <a:p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vGPU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 –</a:t>
                      </a:r>
                      <a:r>
                        <a:rPr lang="en-US" altLang="zh-CN" sz="1400" baseline="0" dirty="0" smtClean="0">
                          <a:latin typeface="+mn-lt"/>
                          <a:ea typeface="黑体" panose="02010609060101010101" pitchFamily="49" charset="-122"/>
                        </a:rPr>
                        <a:t> K2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Catia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, </a:t>
                      </a:r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Solidwork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, Maya, Revit, 3D MAX,</a:t>
                      </a:r>
                      <a:r>
                        <a:rPr lang="en-US" altLang="zh-CN" sz="1400" baseline="0" dirty="0" smtClean="0">
                          <a:latin typeface="+mn-lt"/>
                          <a:ea typeface="黑体" panose="02010609060101010101" pitchFamily="49" charset="-122"/>
                        </a:rPr>
                        <a:t> PTC </a:t>
                      </a:r>
                      <a:r>
                        <a:rPr lang="en-US" altLang="zh-CN" sz="1400" baseline="0" dirty="0" err="1" smtClean="0">
                          <a:latin typeface="+mn-lt"/>
                          <a:ea typeface="黑体" panose="02010609060101010101" pitchFamily="49" charset="-122"/>
                        </a:rPr>
                        <a:t>Creo</a:t>
                      </a:r>
                      <a:r>
                        <a:rPr lang="en-US" altLang="zh-CN" sz="1400" baseline="0" dirty="0" smtClean="0">
                          <a:latin typeface="+mn-lt"/>
                          <a:ea typeface="黑体" panose="02010609060101010101" pitchFamily="49" charset="-122"/>
                        </a:rPr>
                        <a:t>, Inventor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以</a:t>
                      </a:r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Catia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 v5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为例，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1G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的图纸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K240Q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无压力，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2G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以内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K260Q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无压力。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  <a:tr h="562040">
                <a:tc>
                  <a:txBody>
                    <a:bodyPr/>
                    <a:lstStyle/>
                    <a:p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vGPU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 – K1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AutoCAD</a:t>
                      </a:r>
                      <a:r>
                        <a:rPr lang="en-US" altLang="zh-CN" sz="1400" baseline="0" dirty="0" smtClean="0">
                          <a:latin typeface="+mn-lt"/>
                          <a:ea typeface="黑体" panose="02010609060101010101" pitchFamily="49" charset="-122"/>
                        </a:rPr>
                        <a:t>, </a:t>
                      </a:r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SolidWork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  <a:tr h="562040"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GPU Pass Through – K2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Maya,</a:t>
                      </a:r>
                      <a:r>
                        <a:rPr lang="en-US" altLang="zh-CN" sz="1400" baseline="0" dirty="0" smtClean="0">
                          <a:latin typeface="+mn-lt"/>
                          <a:ea typeface="黑体" panose="02010609060101010101" pitchFamily="49" charset="-122"/>
                        </a:rPr>
                        <a:t> Cero,</a:t>
                      </a:r>
                      <a:endParaRPr lang="zh-CN" altLang="en-US" sz="1400" b="1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以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Maya</a:t>
                      </a:r>
                      <a:r>
                        <a:rPr lang="zh-CN" altLang="en-US" sz="1400" dirty="0" smtClean="0">
                          <a:latin typeface="+mn-lt"/>
                          <a:ea typeface="黑体" panose="02010609060101010101" pitchFamily="49" charset="-122"/>
                        </a:rPr>
                        <a:t>为例，电影、动画级别只能用透传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  <a:tr h="562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GPU Pass Through – K1</a:t>
                      </a:r>
                      <a:endParaRPr lang="zh-CN" altLang="en-US" sz="1400" dirty="0" smtClean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AutoCAD-3D, </a:t>
                      </a:r>
                      <a:r>
                        <a:rPr lang="en-US" altLang="zh-CN" sz="1400" dirty="0" err="1" smtClean="0">
                          <a:latin typeface="+mn-lt"/>
                          <a:ea typeface="黑体" panose="02010609060101010101" pitchFamily="49" charset="-122"/>
                        </a:rPr>
                        <a:t>SolidWork</a:t>
                      </a:r>
                      <a:r>
                        <a:rPr lang="en-US" altLang="zh-CN" sz="1400" dirty="0" smtClean="0">
                          <a:latin typeface="+mn-lt"/>
                          <a:ea typeface="黑体" panose="02010609060101010101" pitchFamily="49" charset="-122"/>
                        </a:rPr>
                        <a:t>, </a:t>
                      </a:r>
                      <a:r>
                        <a:rPr lang="en-US" altLang="zh-CN" sz="1400" baseline="0" dirty="0" smtClean="0">
                          <a:latin typeface="+mn-lt"/>
                          <a:ea typeface="黑体" panose="02010609060101010101" pitchFamily="49" charset="-122"/>
                        </a:rPr>
                        <a:t>3D MAX, PTC </a:t>
                      </a:r>
                      <a:r>
                        <a:rPr lang="en-US" altLang="zh-CN" sz="1400" baseline="0" dirty="0" err="1" smtClean="0">
                          <a:latin typeface="+mn-lt"/>
                          <a:ea typeface="黑体" panose="02010609060101010101" pitchFamily="49" charset="-122"/>
                        </a:rPr>
                        <a:t>Creo</a:t>
                      </a:r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CN" altLang="en-US" sz="1400" dirty="0">
                        <a:latin typeface="+mn-lt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场景、应用选型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仅供参考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494677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虚拟机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资源规划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目前大部分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3D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制图软件，仍然是</a:t>
            </a:r>
            <a:r>
              <a:rPr lang="zh-CN" altLang="en-US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靠</a:t>
            </a:r>
            <a:r>
              <a:rPr lang="en-US" altLang="zh-CN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CPU</a:t>
            </a:r>
            <a:r>
              <a:rPr lang="zh-CN" altLang="en-US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完成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解码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。所以在配置物理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之后，</a:t>
            </a:r>
            <a:r>
              <a:rPr lang="en-US" altLang="zh-CN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CPU</a:t>
            </a:r>
            <a:r>
              <a:rPr lang="zh-CN" altLang="en-US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性能的</a:t>
            </a:r>
            <a:r>
              <a:rPr lang="zh-CN" altLang="en-US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高低</a:t>
            </a:r>
            <a:r>
              <a:rPr lang="zh-CN" altLang="en-US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与</a:t>
            </a:r>
            <a:r>
              <a:rPr lang="en-US" altLang="zh-CN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GPU</a:t>
            </a:r>
            <a:r>
              <a:rPr lang="zh-CN" altLang="en-US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一起决定着</a:t>
            </a:r>
            <a:r>
              <a:rPr lang="en-US" altLang="zh-CN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3D</a:t>
            </a:r>
            <a:r>
              <a:rPr lang="zh-CN" altLang="en-US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场景的体验效果。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CPU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主频勿低于</a:t>
            </a:r>
            <a:r>
              <a:rPr lang="en-US" altLang="zh-CN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2.5GHZ</a:t>
            </a:r>
            <a:r>
              <a:rPr lang="zh-CN" altLang="en-US" dirty="0" smtClean="0">
                <a:solidFill>
                  <a:schemeClr val="tx1"/>
                </a:solidFill>
                <a:latin typeface="+mn-lt"/>
                <a:ea typeface="黑体" panose="02010609060101010101" pitchFamily="49" charset="-122"/>
              </a:rPr>
              <a:t>。</a:t>
            </a:r>
            <a:endParaRPr lang="en-US" altLang="zh-CN" dirty="0" smtClean="0">
              <a:solidFill>
                <a:schemeClr val="tx1"/>
              </a:solidFill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目前绝大多数的制图软件仍然是单线程程序，所以服务器端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CPU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的主频高低也直接影响操作、出图效果。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过多的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vCPU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并不一定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都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能起到更好的效果，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VDI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场景个人建议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4vCPU~6vCPU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GPU Sharing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使用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8vCPU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。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8vCPU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以上，从目前测试结果看效果不明显。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由于目前支持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vGPU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的服务器多以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路服务器为主，故最多只能有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16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个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core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。在高性能的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3D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的场景建议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个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core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对应一个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VM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。所以在不考虑超线程的情况下，建议在一台服务器就承载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16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个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VM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，正好对应的就是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块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分为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K240Q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789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5432764"/>
              </p:ext>
            </p:extLst>
          </p:nvPr>
        </p:nvGraphicFramePr>
        <p:xfrm>
          <a:off x="533401" y="955398"/>
          <a:ext cx="7772399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6985"/>
                <a:gridCol w="2988814"/>
                <a:gridCol w="3276600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服务器配置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中、轻量</a:t>
                      </a:r>
                      <a:r>
                        <a:rPr lang="en-US" altLang="zh-CN" dirty="0" err="1" smtClean="0"/>
                        <a:t>vGPU</a:t>
                      </a:r>
                      <a:r>
                        <a:rPr lang="zh-CN" altLang="en-US" dirty="0" smtClean="0"/>
                        <a:t>交付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中、重度</a:t>
                      </a:r>
                      <a:r>
                        <a:rPr lang="en-US" altLang="zh-CN" dirty="0" err="1" smtClean="0"/>
                        <a:t>vGPU</a:t>
                      </a:r>
                      <a:r>
                        <a:rPr lang="zh-CN" altLang="en-US" dirty="0" smtClean="0"/>
                        <a:t>交付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CPU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Intel E5-2650</a:t>
                      </a:r>
                      <a:r>
                        <a:rPr lang="en-US" altLang="zh-CN" baseline="0" dirty="0" smtClean="0"/>
                        <a:t> v2</a:t>
                      </a:r>
                      <a:r>
                        <a:rPr lang="en-US" altLang="zh-CN" dirty="0" smtClean="0"/>
                        <a:t> </a:t>
                      </a:r>
                      <a:r>
                        <a:rPr lang="zh-CN" altLang="en-US" dirty="0" smtClean="0"/>
                        <a:t>* </a:t>
                      </a:r>
                      <a:r>
                        <a:rPr lang="en-US" altLang="zh-CN" dirty="0" smtClean="0"/>
                        <a:t>2</a:t>
                      </a:r>
                      <a:r>
                        <a:rPr lang="en-US" altLang="zh-CN" baseline="0" dirty="0" smtClean="0"/>
                        <a:t> </a:t>
                      </a:r>
                      <a:r>
                        <a:rPr lang="en-US" altLang="zh-CN" baseline="0" smtClean="0"/>
                        <a:t>(2.6G </a:t>
                      </a:r>
                      <a:r>
                        <a:rPr lang="en-US" altLang="zh-CN" baseline="0" dirty="0" smtClean="0"/>
                        <a:t>8</a:t>
                      </a:r>
                      <a:r>
                        <a:rPr lang="zh-CN" altLang="en-US" baseline="0" dirty="0" smtClean="0"/>
                        <a:t>核</a:t>
                      </a:r>
                      <a:r>
                        <a:rPr lang="en-US" altLang="zh-CN" baseline="0" dirty="0" smtClean="0"/>
                        <a:t>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Intel E5-2690 v2</a:t>
                      </a:r>
                      <a:r>
                        <a:rPr lang="zh-CN" altLang="en-US" dirty="0" smtClean="0"/>
                        <a:t>* </a:t>
                      </a:r>
                      <a:r>
                        <a:rPr lang="en-US" altLang="zh-CN" dirty="0" smtClean="0"/>
                        <a:t>2 (3.0G</a:t>
                      </a:r>
                      <a:r>
                        <a:rPr lang="en-US" altLang="zh-CN" baseline="0" dirty="0" smtClean="0"/>
                        <a:t> 10</a:t>
                      </a:r>
                      <a:r>
                        <a:rPr lang="zh-CN" altLang="en-US" baseline="0" dirty="0" smtClean="0"/>
                        <a:t>核</a:t>
                      </a:r>
                      <a:r>
                        <a:rPr lang="en-US" altLang="zh-CN" baseline="0" dirty="0" smtClean="0"/>
                        <a:t>)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RAM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160G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160</a:t>
                      </a:r>
                      <a:r>
                        <a:rPr lang="en-US" altLang="zh-CN" baseline="0" dirty="0" smtClean="0"/>
                        <a:t>G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GPU</a:t>
                      </a:r>
                      <a:r>
                        <a:rPr lang="zh-CN" altLang="en-US" dirty="0" smtClean="0"/>
                        <a:t>类型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2* K1</a:t>
                      </a:r>
                      <a:r>
                        <a:rPr lang="en-US" altLang="zh-CN" baseline="0" dirty="0" smtClean="0"/>
                        <a:t> ( 32 K140Q)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 * K2 ( 16 K240Q)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电源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1100W *2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1100W</a:t>
                      </a:r>
                      <a:r>
                        <a:rPr lang="en-US" altLang="zh-CN" baseline="0" dirty="0" smtClean="0"/>
                        <a:t> *2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/>
              <a:t>vGPU</a:t>
            </a:r>
            <a:r>
              <a:rPr lang="zh-CN" altLang="en-US" dirty="0" smtClean="0"/>
              <a:t>软硬件配置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参考</a:t>
            </a:r>
            <a:endParaRPr lang="zh-CN" altLang="en-US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209923"/>
              </p:ext>
            </p:extLst>
          </p:nvPr>
        </p:nvGraphicFramePr>
        <p:xfrm>
          <a:off x="533400" y="3181350"/>
          <a:ext cx="76962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2494"/>
                <a:gridCol w="3003306"/>
                <a:gridCol w="3200400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虚拟机配置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vCPU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4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RAM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4G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8G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vGPU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K140Q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K240Q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17762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/>
              <a:t>优化、资料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26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策略优化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XenDesktop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7.x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对于视频、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2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维、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3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维本身做了大量的优化，所以默认不用做太多的优化。如果在局域网内，并且网络条件较好，建议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1000M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可以尝试通过以下的策略提升效果。（请注意，如果网络条件较差或广域网，勿开启以下策略，否则</a:t>
            </a:r>
            <a:r>
              <a:rPr lang="zh-CN" altLang="en-US" dirty="0">
                <a:latin typeface="+mn-lt"/>
                <a:ea typeface="黑体" panose="02010609060101010101" pitchFamily="49" charset="-122"/>
              </a:rPr>
              <a:t>反而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会导致性能降低）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lvl="1"/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565256"/>
              </p:ext>
            </p:extLst>
          </p:nvPr>
        </p:nvGraphicFramePr>
        <p:xfrm>
          <a:off x="685800" y="2571750"/>
          <a:ext cx="5283200" cy="1885950"/>
        </p:xfrm>
        <a:graphic>
          <a:graphicData uri="http://schemas.openxmlformats.org/drawingml/2006/table">
            <a:tbl>
              <a:tblPr bandRow="1">
                <a:tableStyleId>{775DCB02-9BB8-47FD-8907-85C794F793BA}</a:tableStyleId>
              </a:tblPr>
              <a:tblGrid>
                <a:gridCol w="1129621"/>
                <a:gridCol w="2008568"/>
                <a:gridCol w="1066159"/>
                <a:gridCol w="1078852"/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图像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允许最大颜色深度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32</a:t>
                      </a:r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位</a:t>
                      </a:r>
                      <a:r>
                        <a:rPr lang="en-US" altLang="zh-CN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/</a:t>
                      </a:r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像素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开启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视频显示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目标帧速率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60fps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开启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0955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静态图像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有损压缩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无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开启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超级压缩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禁用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额外颜色压缩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禁用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0955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移动图像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最低图像质量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超高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开启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目标最低帧速率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20fps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开启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渐进式压缩级别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无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开启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移动图像压缩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禁用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702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远程接入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参考策略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1"/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如下策略</a:t>
            </a:r>
            <a:r>
              <a:rPr lang="zh-CN" altLang="en-US" dirty="0" smtClean="0">
                <a:ea typeface="黑体" panose="02010609060101010101" pitchFamily="49" charset="-122"/>
              </a:rPr>
              <a:t>还</a:t>
            </a:r>
            <a:r>
              <a:rPr lang="zh-CN" altLang="en-US" dirty="0">
                <a:ea typeface="黑体" panose="02010609060101010101" pitchFamily="49" charset="-122"/>
              </a:rPr>
              <a:t>未大规模</a:t>
            </a:r>
            <a:r>
              <a:rPr lang="zh-CN" altLang="en-US" dirty="0" smtClean="0">
                <a:ea typeface="黑体" panose="02010609060101010101" pitchFamily="49" charset="-122"/>
              </a:rPr>
              <a:t>验证，仅供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请参考。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561209"/>
              </p:ext>
            </p:extLst>
          </p:nvPr>
        </p:nvGraphicFramePr>
        <p:xfrm>
          <a:off x="685800" y="1885950"/>
          <a:ext cx="5867400" cy="1796144"/>
        </p:xfrm>
        <a:graphic>
          <a:graphicData uri="http://schemas.openxmlformats.org/drawingml/2006/table">
            <a:tbl>
              <a:tblPr bandRow="1">
                <a:tableStyleId>{3C2FFA5D-87B4-456A-9821-1D502468CF0F}</a:tableStyleId>
              </a:tblPr>
              <a:tblGrid>
                <a:gridCol w="1254531"/>
                <a:gridCol w="2230669"/>
                <a:gridCol w="1184052"/>
                <a:gridCol w="1198148"/>
              </a:tblGrid>
              <a:tr h="25659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</a:rPr>
                        <a:t>视频显示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</a:rPr>
                        <a:t>目标帧速率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 smtClean="0">
                          <a:effectLst/>
                        </a:rPr>
                        <a:t>15fps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启用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56592">
                <a:tc vMerge="1">
                  <a:txBody>
                    <a:bodyPr/>
                    <a:lstStyle/>
                    <a:p>
                      <a:pPr algn="l" fontAlgn="ctr"/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额外颜色压缩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启用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56592">
                <a:tc row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CN" altLang="en-US" sz="1100" u="none" strike="noStrike" kern="1200" dirty="0" smtClean="0">
                          <a:effectLst/>
                        </a:rPr>
                        <a:t>禁止图像</a:t>
                      </a:r>
                      <a:endParaRPr lang="zh-CN" altLang="en-US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</a:rPr>
                        <a:t>超级压缩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</a:rPr>
                        <a:t>禁用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5659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</a:rPr>
                        <a:t>额外颜色压缩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>
                          <a:effectLst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启用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5659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音频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音频质量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低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5659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桌面</a:t>
                      </a:r>
                      <a:r>
                        <a:rPr lang="en-US" altLang="zh-CN" sz="1100" u="none" strike="noStrike" dirty="0" smtClean="0">
                          <a:effectLst/>
                        </a:rPr>
                        <a:t>UI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拖动时查看窗口内容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禁止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  <a:tr h="256592">
                <a:tc vMerge="1">
                  <a:txBody>
                    <a:bodyPr/>
                    <a:lstStyle/>
                    <a:p>
                      <a:pPr algn="l" fontAlgn="ctr"/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菜单动画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100" u="none" strike="noStrike" dirty="0" smtClean="0">
                          <a:effectLst/>
                        </a:rPr>
                        <a:t>禁止</a:t>
                      </a:r>
                      <a:endParaRPr lang="zh-CN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91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Inventor </a:t>
            </a:r>
            <a:r>
              <a:rPr lang="zh-CN" altLang="en-US" dirty="0" smtClean="0"/>
              <a:t>优化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定位到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Inventor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如下目录的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C:\Program Files\</a:t>
            </a:r>
            <a:r>
              <a:rPr lang="en-US" altLang="zh-CN" dirty="0" err="1" smtClean="0">
                <a:latin typeface="+mj-lt"/>
                <a:ea typeface="黑体" panose="02010609060101010101" pitchFamily="49" charset="-122"/>
              </a:rPr>
              <a:t>AutoDesk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\Inventor 2014\Configuration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文件夹</a:t>
            </a:r>
            <a:endParaRPr lang="en-US" altLang="zh-CN" dirty="0" smtClean="0">
              <a:latin typeface="+mj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用文本编辑器编辑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HardwareLibraryDM.xml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文件</a:t>
            </a:r>
            <a:endParaRPr lang="en-US" altLang="zh-CN" dirty="0" smtClean="0">
              <a:latin typeface="+mj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在</a:t>
            </a:r>
            <a:r>
              <a:rPr lang="en-US" altLang="zh-CN" dirty="0">
                <a:latin typeface="+mj-lt"/>
                <a:ea typeface="黑体" panose="02010609060101010101" pitchFamily="49" charset="-122"/>
              </a:rPr>
              <a:t>&lt;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SETTINGS</a:t>
            </a:r>
            <a:r>
              <a:rPr lang="en-US" altLang="zh-CN" dirty="0">
                <a:latin typeface="+mj-lt"/>
                <a:ea typeface="黑体" panose="02010609060101010101" pitchFamily="49" charset="-122"/>
              </a:rPr>
              <a:t> 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FeatureLevelLimit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=“50” /&gt;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下增加如下条目：（注：</a:t>
            </a:r>
            <a:r>
              <a:rPr lang="en-US" altLang="zh-CN" dirty="0" smtClean="0">
                <a:latin typeface="+mj-lt"/>
                <a:ea typeface="黑体" panose="02010609060101010101" pitchFamily="49" charset="-122"/>
              </a:rPr>
              <a:t>OS value=xx</a:t>
            </a:r>
            <a:r>
              <a:rPr lang="zh-CN" altLang="en-US" dirty="0" smtClean="0">
                <a:latin typeface="+mj-lt"/>
                <a:ea typeface="黑体" panose="02010609060101010101" pitchFamily="49" charset="-122"/>
              </a:rPr>
              <a:t>有多个，请每个下面都按此方式添加。</a:t>
            </a:r>
            <a:endParaRPr lang="en-US" altLang="zh-CN" dirty="0" smtClean="0">
              <a:latin typeface="+mj-lt"/>
              <a:ea typeface="黑体" panose="02010609060101010101" pitchFamily="49" charset="-122"/>
            </a:endParaRPr>
          </a:p>
          <a:p>
            <a:pPr marL="457200" lvl="2" indent="0">
              <a:buNone/>
            </a:pPr>
            <a:r>
              <a:rPr lang="en-US" altLang="zh-CN" dirty="0">
                <a:latin typeface="+mj-lt"/>
              </a:rPr>
              <a:t>&lt;SYSVENDOR value="Citrix.*"&gt;</a:t>
            </a:r>
          </a:p>
          <a:p>
            <a:pPr marL="457200" lvl="2" indent="0">
              <a:buNone/>
            </a:pPr>
            <a:r>
              <a:rPr lang="en-US" altLang="zh-CN" dirty="0" smtClean="0">
                <a:latin typeface="+mj-lt"/>
              </a:rPr>
              <a:t>&lt;! </a:t>
            </a:r>
            <a:r>
              <a:rPr lang="en-US" altLang="zh-CN" dirty="0">
                <a:latin typeface="+mj-lt"/>
              </a:rPr>
              <a:t>--</a:t>
            </a:r>
            <a:r>
              <a:rPr lang="en-US" altLang="zh-CN" dirty="0" smtClean="0">
                <a:latin typeface="+mj-lt"/>
              </a:rPr>
              <a:t>Citrix Virtual </a:t>
            </a:r>
            <a:r>
              <a:rPr lang="en-US" altLang="zh-CN" dirty="0">
                <a:latin typeface="+mj-lt"/>
              </a:rPr>
              <a:t>OS Systems--&gt;</a:t>
            </a:r>
          </a:p>
          <a:p>
            <a:pPr marL="457200" lvl="2" indent="0">
              <a:buNone/>
            </a:pPr>
            <a:r>
              <a:rPr lang="en-US" altLang="zh-CN" dirty="0" smtClean="0">
                <a:latin typeface="+mj-lt"/>
              </a:rPr>
              <a:t>&lt;</a:t>
            </a:r>
            <a:r>
              <a:rPr lang="en-US" altLang="zh-CN" dirty="0">
                <a:latin typeface="+mj-lt"/>
              </a:rPr>
              <a:t>SETTINGS </a:t>
            </a:r>
            <a:r>
              <a:rPr lang="en-US" altLang="zh-CN" dirty="0" err="1">
                <a:latin typeface="+mj-lt"/>
              </a:rPr>
              <a:t>FeatureLevelLimit</a:t>
            </a:r>
            <a:r>
              <a:rPr lang="en-US" altLang="zh-CN" dirty="0">
                <a:latin typeface="+mj-lt"/>
              </a:rPr>
              <a:t>="50" /&gt;</a:t>
            </a:r>
          </a:p>
          <a:p>
            <a:pPr marL="457200" lvl="2" indent="0">
              <a:buNone/>
            </a:pPr>
            <a:r>
              <a:rPr lang="en-US" altLang="zh-CN" dirty="0" smtClean="0">
                <a:latin typeface="+mj-lt"/>
              </a:rPr>
              <a:t>&lt;/</a:t>
            </a:r>
            <a:r>
              <a:rPr lang="en-US" altLang="zh-CN" dirty="0">
                <a:latin typeface="+mj-lt"/>
              </a:rPr>
              <a:t>SYSVENDOR&gt;</a:t>
            </a:r>
            <a:endParaRPr lang="en-US" altLang="zh-CN" dirty="0" smtClean="0">
              <a:latin typeface="+mj-lt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3105150"/>
            <a:ext cx="3600000" cy="10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28553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Revit</a:t>
            </a:r>
            <a:r>
              <a:rPr lang="zh-CN" altLang="en-US" dirty="0" smtClean="0"/>
              <a:t> </a:t>
            </a:r>
            <a:r>
              <a:rPr lang="en-US" altLang="zh-CN" dirty="0" smtClean="0"/>
              <a:t>2014</a:t>
            </a:r>
            <a:r>
              <a:rPr lang="zh-CN" altLang="en-US" dirty="0" smtClean="0"/>
              <a:t> 安装的时候建议断网（否则由于联网下载组件的问题导致安装时间非常长）</a:t>
            </a:r>
            <a:endParaRPr lang="en-US" altLang="zh-CN" dirty="0" smtClean="0"/>
          </a:p>
          <a:p>
            <a:r>
              <a:rPr lang="en-US" altLang="zh-CN" dirty="0" smtClean="0"/>
              <a:t>AutoCAD</a:t>
            </a:r>
            <a:r>
              <a:rPr lang="zh-CN" altLang="en-US" dirty="0" smtClean="0"/>
              <a:t>安装的时候不要选择安装补丁，来提高安装速度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AutoDesk</a:t>
            </a:r>
            <a:r>
              <a:rPr lang="en-US" dirty="0" smtClean="0"/>
              <a:t> 相关软件安装问题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788044"/>
      </p:ext>
    </p:extLst>
  </p:cSld>
  <p:clrMapOvr>
    <a:masterClrMapping/>
  </p:clrMapOvr>
  <p:transition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AutoCAD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396875" y="1323023"/>
            <a:ext cx="4403725" cy="3290887"/>
          </a:xfrm>
        </p:spPr>
        <p:txBody>
          <a:bodyPr/>
          <a:lstStyle/>
          <a:p>
            <a:r>
              <a:rPr lang="zh-CN" altLang="en-US" dirty="0" smtClean="0"/>
              <a:t>在</a:t>
            </a:r>
            <a:r>
              <a:rPr lang="en-US" altLang="zh-CN" dirty="0" smtClean="0"/>
              <a:t>AutoCAD</a:t>
            </a:r>
            <a:r>
              <a:rPr lang="zh-CN" altLang="en-US" dirty="0" smtClean="0"/>
              <a:t>中运行</a:t>
            </a:r>
            <a:r>
              <a:rPr lang="en-US" altLang="zh-CN" dirty="0" smtClean="0"/>
              <a:t>3dconfig</a:t>
            </a:r>
            <a:r>
              <a:rPr lang="zh-CN" altLang="en-US" dirty="0" smtClean="0"/>
              <a:t>命令，确保在“手动调节”选项中的“启用硬件加速”都勾选。</a:t>
            </a:r>
            <a:endParaRPr lang="en-US" altLang="zh-CN" dirty="0" smtClean="0"/>
          </a:p>
          <a:p>
            <a:r>
              <a:rPr lang="en-US" altLang="zh-CN" dirty="0" smtClean="0"/>
              <a:t>AutoCAD</a:t>
            </a:r>
            <a:r>
              <a:rPr lang="zh-CN" altLang="en-US" dirty="0" smtClean="0"/>
              <a:t>请使用</a:t>
            </a:r>
            <a:r>
              <a:rPr lang="en-US" altLang="zh-CN" dirty="0" smtClean="0"/>
              <a:t>2012</a:t>
            </a:r>
            <a:r>
              <a:rPr lang="zh-CN" altLang="en-US" dirty="0" smtClean="0"/>
              <a:t>以后的版本，过久的版本效果较差。</a:t>
            </a:r>
            <a:endParaRPr lang="en-US" altLang="zh-CN" dirty="0" smtClean="0"/>
          </a:p>
          <a:p>
            <a:r>
              <a:rPr lang="en-US" altLang="zh-CN" dirty="0" smtClean="0"/>
              <a:t>AutoCAD 2008</a:t>
            </a:r>
            <a:r>
              <a:rPr lang="zh-CN" altLang="en-US" dirty="0" smtClean="0"/>
              <a:t>之前的版本请不用在</a:t>
            </a:r>
            <a:r>
              <a:rPr lang="en-US" altLang="zh-CN" dirty="0" err="1" smtClean="0"/>
              <a:t>vGPU</a:t>
            </a:r>
            <a:r>
              <a:rPr lang="zh-CN" altLang="en-US" dirty="0" smtClean="0"/>
              <a:t>场景中测试，其</a:t>
            </a:r>
            <a:r>
              <a:rPr lang="en-US" altLang="zh-CN" dirty="0" smtClean="0"/>
              <a:t>Windows XP</a:t>
            </a:r>
            <a:r>
              <a:rPr lang="zh-CN" altLang="en-US" dirty="0" smtClean="0"/>
              <a:t>平台不在支持之列。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600" y="514350"/>
            <a:ext cx="2514600" cy="422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63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AutoCAD鼠标指针的问题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TW" altLang="en-US" sz="1400" b="1" dirty="0">
                <a:latin typeface="宋体"/>
                <a:ea typeface="宋体"/>
                <a:cs typeface="宋体"/>
              </a:rPr>
              <a:t>问题描述</a:t>
            </a:r>
            <a:r>
              <a:rPr lang="en-US" altLang="zh-TW" sz="1400" b="1" dirty="0">
                <a:latin typeface="宋体"/>
                <a:ea typeface="宋体"/>
                <a:cs typeface="宋体"/>
              </a:rPr>
              <a:t>:</a:t>
            </a:r>
            <a:endParaRPr lang="zh-TW" altLang="en-US" sz="1400" dirty="0">
              <a:latin typeface="宋体"/>
              <a:ea typeface="宋体"/>
              <a:cs typeface="宋体"/>
            </a:endParaRPr>
          </a:p>
          <a:p>
            <a:pPr marL="0" indent="0">
              <a:buNone/>
            </a:pPr>
            <a:r>
              <a:rPr lang="zh-TW" altLang="en-US" sz="1400" dirty="0">
                <a:ea typeface="宋体"/>
                <a:cs typeface="Arial" panose="020B0604020202020204" pitchFamily="34" charset="0"/>
              </a:rPr>
              <a:t>当在应用程序使用非标准的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Windows Cursor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时会出现显示不正常。典型的应用如：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Autodesk AutoCAD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，它在非工作区时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Cursor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是箭头，工作区是十字架，拖动时是手型。在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PC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机中，这些鼠标变化都是正常的，但是在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XenDesktop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中会出现鼠标显示不正常的状态。这种情况会严重影响专业人员作图和设计</a:t>
            </a:r>
            <a:r>
              <a:rPr lang="zh-TW" altLang="en-US" sz="1400" dirty="0" smtClean="0">
                <a:ea typeface="宋体"/>
                <a:cs typeface="Arial" panose="020B0604020202020204" pitchFamily="34" charset="0"/>
              </a:rPr>
              <a:t>。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 </a:t>
            </a:r>
          </a:p>
          <a:p>
            <a:r>
              <a:rPr lang="zh-TW" altLang="en-US" sz="1400" b="1" dirty="0">
                <a:ea typeface="宋体"/>
                <a:cs typeface="Arial" panose="020B0604020202020204" pitchFamily="34" charset="0"/>
              </a:rPr>
              <a:t>环境：</a:t>
            </a:r>
            <a:endParaRPr lang="zh-TW" altLang="en-US" sz="1400" dirty="0">
              <a:ea typeface="宋体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a-DK" sz="1400" dirty="0" smtClean="0">
                <a:ea typeface="宋体"/>
                <a:cs typeface="Arial" panose="020B0604020202020204" pitchFamily="34" charset="0"/>
              </a:rPr>
              <a:t> </a:t>
            </a:r>
            <a:r>
              <a:rPr lang="da-DK" sz="1400" dirty="0" err="1">
                <a:ea typeface="宋体"/>
                <a:cs typeface="Arial" panose="020B0604020202020204" pitchFamily="34" charset="0"/>
              </a:rPr>
              <a:t>XenDesktop</a:t>
            </a:r>
            <a:r>
              <a:rPr lang="da-DK" sz="1400" dirty="0">
                <a:ea typeface="宋体"/>
                <a:cs typeface="Arial" panose="020B0604020202020204" pitchFamily="34" charset="0"/>
              </a:rPr>
              <a:t> </a:t>
            </a:r>
            <a:r>
              <a:rPr lang="da-DK" sz="1400" dirty="0" smtClean="0">
                <a:ea typeface="宋体"/>
                <a:cs typeface="Arial" panose="020B0604020202020204" pitchFamily="34" charset="0"/>
              </a:rPr>
              <a:t>7.5\</a:t>
            </a:r>
            <a:r>
              <a:rPr lang="de-DE" sz="1400" dirty="0" smtClean="0">
                <a:ea typeface="宋体"/>
                <a:cs typeface="Arial" panose="020B0604020202020204" pitchFamily="34" charset="0"/>
              </a:rPr>
              <a:t>AutoCAD 201X\</a:t>
            </a:r>
            <a:r>
              <a:rPr lang="tr-TR" sz="1400" dirty="0" err="1" smtClean="0">
                <a:ea typeface="宋体"/>
                <a:cs typeface="Arial" panose="020B0604020202020204" pitchFamily="34" charset="0"/>
              </a:rPr>
              <a:t>Sobey</a:t>
            </a:r>
            <a:endParaRPr lang="tr-TR" sz="1400" dirty="0">
              <a:ea typeface="宋体"/>
              <a:cs typeface="Arial" panose="020B0604020202020204" pitchFamily="34" charset="0"/>
            </a:endParaRPr>
          </a:p>
          <a:p>
            <a:r>
              <a:rPr lang="en-US" altLang="zh-TW" sz="1400" b="1" dirty="0">
                <a:ea typeface="宋体"/>
                <a:cs typeface="Arial" panose="020B0604020202020204" pitchFamily="34" charset="0"/>
              </a:rPr>
              <a:t>VDA</a:t>
            </a:r>
            <a:r>
              <a:rPr lang="zh-TW" altLang="en-US" sz="1400" b="1" dirty="0">
                <a:ea typeface="宋体"/>
                <a:cs typeface="Arial" panose="020B0604020202020204" pitchFamily="34" charset="0"/>
              </a:rPr>
              <a:t>补丁建议：</a:t>
            </a:r>
            <a:endParaRPr lang="zh-TW" altLang="en-US" sz="1400" dirty="0">
              <a:ea typeface="宋体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zh-TW" altLang="en-US" sz="1400" dirty="0" smtClean="0">
                <a:ea typeface="宋体"/>
                <a:cs typeface="Arial" panose="020B0604020202020204" pitchFamily="34" charset="0"/>
              </a:rPr>
              <a:t>建议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VDA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安装 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004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、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005 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（可以修补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vGPU/GPU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鼠标黑框问题</a:t>
            </a:r>
            <a:r>
              <a:rPr lang="en-US" altLang="zh-TW" sz="1400" dirty="0">
                <a:ea typeface="宋体"/>
                <a:cs typeface="Arial" panose="020B0604020202020204" pitchFamily="34" charset="0"/>
              </a:rPr>
              <a:t>,Blank Box,</a:t>
            </a:r>
            <a:r>
              <a:rPr lang="zh-TW" altLang="en-US" sz="1400" dirty="0">
                <a:ea typeface="宋体"/>
                <a:cs typeface="Arial" panose="020B0604020202020204" pitchFamily="34" charset="0"/>
              </a:rPr>
              <a:t>如上图所示</a:t>
            </a:r>
            <a:r>
              <a:rPr lang="zh-TW" altLang="en-US" sz="1400" dirty="0" smtClean="0">
                <a:ea typeface="宋体"/>
                <a:cs typeface="Arial" panose="020B0604020202020204" pitchFamily="34" charset="0"/>
              </a:rPr>
              <a:t>）</a:t>
            </a:r>
            <a:endParaRPr lang="zh-TW" altLang="en-US" sz="1400" dirty="0">
              <a:ea typeface="宋体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 smtClean="0">
              <a:ea typeface="宋体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zh-CN" altLang="en-US" sz="1400" dirty="0" smtClean="0">
                <a:ea typeface="宋体"/>
                <a:cs typeface="Arial" panose="020B0604020202020204" pitchFamily="34" charset="0"/>
              </a:rPr>
              <a:t>解决方法</a:t>
            </a:r>
            <a:r>
              <a:rPr lang="en-US" sz="1400" dirty="0" smtClean="0">
                <a:ea typeface="宋体"/>
                <a:cs typeface="Arial" panose="020B0604020202020204" pitchFamily="34" charset="0"/>
              </a:rPr>
              <a:t>详细文档下</a:t>
            </a:r>
            <a:r>
              <a:rPr lang="en-US" sz="1400" dirty="0">
                <a:ea typeface="宋体"/>
                <a:cs typeface="Arial" panose="020B0604020202020204" pitchFamily="34" charset="0"/>
              </a:rPr>
              <a:t>载：链接: http://</a:t>
            </a:r>
            <a:r>
              <a:rPr lang="en-US" sz="1400" dirty="0" err="1">
                <a:ea typeface="宋体"/>
                <a:cs typeface="Arial" panose="020B0604020202020204" pitchFamily="34" charset="0"/>
              </a:rPr>
              <a:t>pan.baidu.com</a:t>
            </a:r>
            <a:r>
              <a:rPr lang="en-US" sz="1400" dirty="0">
                <a:ea typeface="宋体"/>
                <a:cs typeface="Arial" panose="020B0604020202020204" pitchFamily="34" charset="0"/>
              </a:rPr>
              <a:t>/s/1kTBm6ZP 密码: o5ij</a:t>
            </a:r>
          </a:p>
        </p:txBody>
      </p:sp>
    </p:spTree>
    <p:extLst>
      <p:ext uri="{BB962C8B-B14F-4D97-AF65-F5344CB8AC3E}">
        <p14:creationId xmlns:p14="http://schemas.microsoft.com/office/powerpoint/2010/main" val="283255199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AutoCAD在Shared</a:t>
            </a:r>
            <a:r>
              <a:rPr lang="en-US" dirty="0" smtClean="0"/>
              <a:t> </a:t>
            </a:r>
            <a:r>
              <a:rPr lang="en-US" dirty="0" err="1" smtClean="0"/>
              <a:t>desktop环境中的优化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sz="1600" dirty="0"/>
              <a:t>Solution 1:</a:t>
            </a:r>
          </a:p>
          <a:p>
            <a:pPr marL="0" indent="0">
              <a:buNone/>
            </a:pPr>
            <a:r>
              <a:rPr lang="en-US" sz="1600" dirty="0"/>
              <a:t>On AutoCAD, go to 3D Config and enable h/w accelerator (Tick the box)</a:t>
            </a:r>
          </a:p>
          <a:p>
            <a:pPr marL="0" indent="0">
              <a:buNone/>
            </a:pPr>
            <a:r>
              <a:rPr lang="en-US" sz="1600" dirty="0"/>
              <a:t> </a:t>
            </a:r>
          </a:p>
          <a:p>
            <a:r>
              <a:rPr lang="en-US" sz="1600" dirty="0"/>
              <a:t>Solution 2:</a:t>
            </a:r>
          </a:p>
          <a:p>
            <a:pPr marL="0" indent="0">
              <a:buNone/>
            </a:pPr>
            <a:r>
              <a:rPr lang="en-US" sz="1600" dirty="0"/>
              <a:t>On both Windows Server 2008 R2 and Windows Server 2012 create EnableWPFHook:</a:t>
            </a:r>
          </a:p>
          <a:p>
            <a:pPr marL="0" indent="0">
              <a:buNone/>
            </a:pPr>
            <a:r>
              <a:rPr lang="en-US" sz="1600" dirty="0"/>
              <a:t>[HKEY_LOCAL_MACHINE\SOFTWARE\Citrix\CtxHook\AppInit_Dlls\ Multiple Monitor Hook] "EnableWPFHook"=dword:00000001</a:t>
            </a:r>
          </a:p>
          <a:p>
            <a:pPr marL="0" indent="0">
              <a:buNone/>
            </a:pPr>
            <a:r>
              <a:rPr lang="en-US" sz="1600" dirty="0"/>
              <a:t>[HKEY_LOCAL_MACHINE\SOFTWARE\Wow6432Node\Citrix\CtxHook\AppInit_Dlls\ Multiple Monitor Hook] "EnableWPFHook"=dword:00000001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3221042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>
                <a:latin typeface="黑体" panose="02010609060101010101" pitchFamily="49" charset="-122"/>
                <a:ea typeface="黑体" panose="02010609060101010101" pitchFamily="49" charset="-122"/>
              </a:rPr>
              <a:t>Catia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V5</a:t>
            </a:r>
            <a:r>
              <a:rPr lang="zh-CN" altLang="en-US" smtClean="0">
                <a:latin typeface="黑体" panose="02010609060101010101" pitchFamily="49" charset="-122"/>
                <a:ea typeface="黑体" panose="02010609060101010101" pitchFamily="49" charset="-122"/>
              </a:rPr>
              <a:t>优化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>
          <a:xfrm>
            <a:off x="396875" y="1323023"/>
            <a:ext cx="2955925" cy="3290887"/>
          </a:xfrm>
        </p:spPr>
        <p:txBody>
          <a:bodyPr/>
          <a:lstStyle/>
          <a:p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Catia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v5</a:t>
            </a:r>
          </a:p>
          <a:p>
            <a:r>
              <a:rPr lang="zh-CN" altLang="zh-CN" dirty="0" smtClean="0">
                <a:latin typeface="+mn-lt"/>
                <a:ea typeface="黑体" panose="02010609060101010101" pitchFamily="49" charset="-122"/>
              </a:rPr>
              <a:t>添加</a:t>
            </a:r>
            <a:r>
              <a:rPr lang="zh-CN" altLang="zh-CN" dirty="0">
                <a:latin typeface="+mn-lt"/>
                <a:ea typeface="黑体" panose="02010609060101010101" pitchFamily="49" charset="-122"/>
              </a:rPr>
              <a:t>系统环境变量，参数：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CAT_VBO_ALLOWED</a:t>
            </a:r>
            <a:r>
              <a:rPr lang="zh-CN" altLang="zh-CN" dirty="0">
                <a:latin typeface="+mn-lt"/>
                <a:ea typeface="黑体" panose="02010609060101010101" pitchFamily="49" charset="-122"/>
              </a:rPr>
              <a:t>，数值为：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1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  <p:pic>
        <p:nvPicPr>
          <p:cNvPr id="7" name="图片 6" descr="C:\Users\David\Desktop\cisco相关\cisco相关\Tips\CAT_VBO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438150"/>
            <a:ext cx="4057650" cy="4419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534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应用已知问题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Catia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 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v6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可能会遇到光标消失的问题。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定位到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C:\Program Files\Citrix\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ICAService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将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Hd3dProvidersApollo.dll 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更名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Hd3dProvidersApollo_backup.dll</a:t>
            </a:r>
          </a:p>
          <a:p>
            <a:pPr lvl="1"/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从如下地址下载替换的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HDX 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DLL 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文件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  <a:hlinkClick r:id="rId3"/>
              </a:rPr>
              <a:t>http</a:t>
            </a:r>
            <a:r>
              <a:rPr lang="en-US" altLang="zh-CN" dirty="0">
                <a:latin typeface="+mn-lt"/>
                <a:ea typeface="黑体" panose="02010609060101010101" pitchFamily="49" charset="-122"/>
                <a:hlinkClick r:id="rId3"/>
              </a:rPr>
              <a:t>://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  <a:hlinkClick r:id="rId3"/>
              </a:rPr>
              <a:t>downloadns.citrix.com.edgesuite.net/8193/3DPro_vGPU_cursor_fix.zip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zh-CN" altLang="en-US" dirty="0">
                <a:latin typeface="+mn-lt"/>
                <a:ea typeface="黑体" panose="02010609060101010101" pitchFamily="49" charset="-122"/>
              </a:rPr>
              <a:t>将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Hd3dProvidersApollo.dll 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放置到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C:\Program Files\Citrix\</a:t>
            </a:r>
            <a:r>
              <a:rPr lang="en-US" altLang="zh-CN" dirty="0" err="1">
                <a:latin typeface="+mn-lt"/>
                <a:ea typeface="黑体" panose="02010609060101010101" pitchFamily="49" charset="-122"/>
              </a:rPr>
              <a:t>ICAService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打开注册表并定位到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pPr marL="163513" lvl="1" indent="0">
              <a:buNone/>
            </a:pPr>
            <a:r>
              <a:rPr lang="en-US" altLang="zh-CN" dirty="0">
                <a:latin typeface="+mn-lt"/>
                <a:ea typeface="黑体" panose="02010609060101010101" pitchFamily="49" charset="-122"/>
              </a:rPr>
              <a:t>	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HKLM\Software\Citrix\HDX3D\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BitMapRemotingConfig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创建一个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</a:t>
            </a:r>
            <a:r>
              <a:rPr lang="en-US" altLang="zh-CN" dirty="0">
                <a:latin typeface="+mn-lt"/>
                <a:ea typeface="黑体" panose="02010609060101010101" pitchFamily="49" charset="-122"/>
              </a:rPr>
              <a:t>DWORD: HKLM_CatiaV6Cursor</a:t>
            </a:r>
          </a:p>
          <a:p>
            <a:pPr lvl="1"/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设置数值为：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1</a:t>
            </a:r>
            <a:endParaRPr lang="en-US" altLang="zh-CN" dirty="0">
              <a:latin typeface="+mn-lt"/>
              <a:ea typeface="黑体" panose="02010609060101010101" pitchFamily="49" charset="-122"/>
            </a:endParaRPr>
          </a:p>
          <a:p>
            <a:pPr lvl="1"/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将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VM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重启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535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光标显示黑色方块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在使用部分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3D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软件时，鼠标键的光标会显示为黑色的方块。</a:t>
            </a:r>
            <a:endParaRPr lang="zh-CN" altLang="en-US" dirty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已经验证出现此问题并解决的有：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ProE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PTC 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Creo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2.0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</a:t>
            </a:r>
            <a:r>
              <a:rPr lang="en-US" altLang="zh-CN" dirty="0" err="1" smtClean="0">
                <a:latin typeface="+mn-lt"/>
                <a:ea typeface="黑体" panose="02010609060101010101" pitchFamily="49" charset="-122"/>
              </a:rPr>
              <a:t>AutoDesk</a:t>
            </a:r>
            <a:r>
              <a:rPr lang="en-US" altLang="zh-CN" dirty="0" smtClean="0">
                <a:latin typeface="+mn-lt"/>
                <a:ea typeface="黑体" panose="02010609060101010101" pitchFamily="49" charset="-122"/>
              </a:rPr>
              <a:t> Inventor</a:t>
            </a:r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，方正排版软件。</a:t>
            </a:r>
            <a:endParaRPr lang="en-US" altLang="zh-CN" dirty="0" smtClean="0">
              <a:latin typeface="+mn-lt"/>
              <a:ea typeface="黑体" panose="02010609060101010101" pitchFamily="49" charset="-122"/>
            </a:endParaRPr>
          </a:p>
          <a:p>
            <a:r>
              <a:rPr lang="zh-CN" altLang="en-US" dirty="0" smtClean="0">
                <a:latin typeface="+mn-lt"/>
                <a:ea typeface="黑体" panose="02010609060101010101" pitchFamily="49" charset="-122"/>
              </a:rPr>
              <a:t>请安装</a:t>
            </a:r>
            <a:r>
              <a:rPr lang="en-US" altLang="zh-CN" dirty="0">
                <a:latin typeface="+mj-lt"/>
              </a:rPr>
              <a:t>Hotfix </a:t>
            </a:r>
            <a:r>
              <a:rPr lang="en-US" altLang="zh-CN" dirty="0" smtClean="0">
                <a:latin typeface="+mj-lt"/>
              </a:rPr>
              <a:t>XD710ICAWSWX--007 </a:t>
            </a:r>
            <a:r>
              <a:rPr lang="zh-CN" altLang="en-US" smtClean="0">
                <a:latin typeface="+mj-lt"/>
              </a:rPr>
              <a:t>（）</a:t>
            </a:r>
            <a:endParaRPr lang="en-US" altLang="zh-CN" dirty="0" smtClean="0">
              <a:latin typeface="+mj-lt"/>
            </a:endParaRPr>
          </a:p>
          <a:p>
            <a:pPr lvl="1"/>
            <a:r>
              <a:rPr lang="en-US" altLang="zh-CN" dirty="0">
                <a:hlinkClick r:id="rId3"/>
              </a:rPr>
              <a:t>http://</a:t>
            </a:r>
            <a:r>
              <a:rPr lang="en-US" altLang="zh-CN" dirty="0" smtClean="0">
                <a:hlinkClick r:id="rId3"/>
              </a:rPr>
              <a:t>support.citrix.com/article/CTX140736</a:t>
            </a:r>
            <a:endParaRPr lang="en-US" altLang="zh-CN" dirty="0" smtClean="0"/>
          </a:p>
          <a:p>
            <a:pPr lvl="1"/>
            <a:r>
              <a:rPr lang="en-US" altLang="zh-CN" dirty="0" smtClean="0">
                <a:hlinkClick r:id="rId4"/>
              </a:rPr>
              <a:t>http://support.citrix.com/article/CTX140737</a:t>
            </a:r>
            <a:r>
              <a:rPr lang="en-US" altLang="zh-CN" dirty="0" smtClean="0"/>
              <a:t> </a:t>
            </a:r>
            <a:r>
              <a:rPr lang="en-US" altLang="zh-CN" dirty="0"/>
              <a:t>	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8598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参考</a:t>
            </a:r>
            <a:r>
              <a:rPr lang="en-US" altLang="zh-CN" dirty="0" smtClean="0"/>
              <a:t>LINK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>
                <a:latin typeface="+mn-lt"/>
                <a:hlinkClick r:id="rId2"/>
              </a:rPr>
              <a:t>http://</a:t>
            </a:r>
            <a:r>
              <a:rPr lang="en-US" altLang="zh-CN" dirty="0" smtClean="0">
                <a:latin typeface="+mn-lt"/>
                <a:hlinkClick r:id="rId2"/>
              </a:rPr>
              <a:t>www.nvidia.com/object/enterprise-virtualization-where-to-buy.html</a:t>
            </a:r>
            <a:endParaRPr lang="en-US" altLang="zh-CN" dirty="0" smtClean="0">
              <a:latin typeface="+mn-lt"/>
            </a:endParaRPr>
          </a:p>
          <a:p>
            <a:r>
              <a:rPr lang="en-US" altLang="zh-CN" dirty="0">
                <a:latin typeface="+mn-lt"/>
                <a:hlinkClick r:id="rId3"/>
              </a:rPr>
              <a:t>http://</a:t>
            </a:r>
            <a:r>
              <a:rPr lang="en-US" altLang="zh-CN" dirty="0" smtClean="0">
                <a:latin typeface="+mn-lt"/>
                <a:hlinkClick r:id="rId3"/>
              </a:rPr>
              <a:t>support.citrix.com/proddocs/topic/xenapp65fp2-w2k8/xa-opengl-gpu-sharing.html</a:t>
            </a:r>
            <a:endParaRPr lang="en-US" altLang="zh-CN" dirty="0" smtClean="0">
              <a:latin typeface="+mn-lt"/>
            </a:endParaRPr>
          </a:p>
          <a:p>
            <a:r>
              <a:rPr lang="en-US" altLang="zh-CN" dirty="0">
                <a:latin typeface="+mn-lt"/>
                <a:hlinkClick r:id="rId4"/>
              </a:rPr>
              <a:t>http://</a:t>
            </a:r>
            <a:r>
              <a:rPr lang="en-US" altLang="zh-CN" dirty="0" smtClean="0">
                <a:latin typeface="+mn-lt"/>
                <a:hlinkClick r:id="rId4"/>
              </a:rPr>
              <a:t>support.citrix.com/proddocs/topic/xendesktop-71/hdx-sys-reqs.html</a:t>
            </a:r>
            <a:endParaRPr lang="en-US" altLang="zh-CN" dirty="0" smtClean="0">
              <a:latin typeface="+mn-lt"/>
            </a:endParaRPr>
          </a:p>
          <a:p>
            <a:r>
              <a:rPr lang="en-US" altLang="zh-CN" dirty="0">
                <a:latin typeface="+mn-lt"/>
                <a:hlinkClick r:id="rId5"/>
              </a:rPr>
              <a:t>http://blogs.gartner.com/gunnar-berger/understanding-virtual-desktop-vdi-gpu-technologies</a:t>
            </a:r>
            <a:r>
              <a:rPr lang="en-US" altLang="zh-CN" dirty="0" smtClean="0">
                <a:latin typeface="+mn-lt"/>
                <a:hlinkClick r:id="rId5"/>
              </a:rPr>
              <a:t>/</a:t>
            </a:r>
            <a:endParaRPr lang="en-US" altLang="zh-CN" dirty="0" smtClean="0">
              <a:latin typeface="+mn-lt"/>
            </a:endParaRPr>
          </a:p>
          <a:p>
            <a:r>
              <a:rPr lang="en-US" altLang="zh-CN" dirty="0">
                <a:latin typeface="+mn-lt"/>
                <a:hlinkClick r:id="rId6"/>
              </a:rPr>
              <a:t>http://blogs.citrix.com/2013/10/04/citrix-xenserver-and-xendesktop-platforms-for-cadcaeaec-and-pdmplm-introducing-grid-vgpu-true-hardware-gpu-sharing</a:t>
            </a:r>
            <a:r>
              <a:rPr lang="en-US" altLang="zh-CN" dirty="0" smtClean="0">
                <a:latin typeface="+mn-lt"/>
                <a:hlinkClick r:id="rId6"/>
              </a:rPr>
              <a:t>/</a:t>
            </a:r>
            <a:endParaRPr lang="en-US" altLang="zh-CN" dirty="0" smtClean="0">
              <a:latin typeface="+mn-lt"/>
            </a:endParaRPr>
          </a:p>
          <a:p>
            <a:r>
              <a:rPr lang="en-US" altLang="zh-CN" dirty="0">
                <a:latin typeface="+mn-lt"/>
                <a:hlinkClick r:id="rId7"/>
              </a:rPr>
              <a:t>http://blogs.citrix.com/2013/09/10/new-reviewers-guide-for-xendesktop-7-hdx-3d-pro-graphics-on-both-xenserver-and-vsphere/</a:t>
            </a:r>
            <a:endParaRPr lang="zh-CN" alt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447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参考</a:t>
            </a:r>
            <a:r>
              <a:rPr lang="en-US" altLang="zh-CN" dirty="0"/>
              <a:t>LINK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>
                <a:hlinkClick r:id="rId2"/>
              </a:rPr>
              <a:t>http://</a:t>
            </a:r>
            <a:r>
              <a:rPr lang="en-US" altLang="zh-CN" dirty="0" smtClean="0">
                <a:hlinkClick r:id="rId2"/>
              </a:rPr>
              <a:t>blogs.citrix.com/2013/12/15/ten-useful-tools-for-optimising-xenserver/</a:t>
            </a:r>
            <a:endParaRPr lang="en-US" altLang="zh-CN" dirty="0" smtClean="0"/>
          </a:p>
          <a:p>
            <a:r>
              <a:rPr lang="en-US" altLang="zh-CN" dirty="0">
                <a:hlinkClick r:id="rId3"/>
              </a:rPr>
              <a:t>http://</a:t>
            </a:r>
            <a:r>
              <a:rPr lang="en-US" altLang="zh-CN" dirty="0" smtClean="0">
                <a:hlinkClick r:id="rId3"/>
              </a:rPr>
              <a:t>www.xenserver.org/partners/developing-products-for-xenserver/19-dev-help/138-xs-dev-perf-turbo.html</a:t>
            </a:r>
            <a:endParaRPr lang="en-US" altLang="zh-CN" dirty="0" smtClean="0"/>
          </a:p>
          <a:p>
            <a:r>
              <a:rPr lang="en-US" altLang="zh-CN" u="sng" dirty="0">
                <a:hlinkClick r:id="rId4"/>
              </a:rPr>
              <a:t>http://www.citrix.com/wsdm/restServe/skb/attachments/RDY12202/Reviewer%20Guide%20for%20HDX%203D%20Pro%2003%20vGPU%20GA.pdf</a:t>
            </a:r>
            <a:endParaRPr lang="zh-CN" altLang="zh-CN" dirty="0"/>
          </a:p>
          <a:p>
            <a:r>
              <a:rPr lang="en-US" altLang="zh-CN" u="sng" dirty="0">
                <a:hlinkClick r:id="rId5"/>
              </a:rPr>
              <a:t>http://blogs.citrix.com/2014/04/29/are-you-in-the-bandwidth-know-with-hdx-3d-pro/ </a:t>
            </a:r>
            <a:endParaRPr lang="en-US" altLang="zh-CN" u="sng" dirty="0" smtClean="0">
              <a:hlinkClick r:id="rId5"/>
            </a:endParaRPr>
          </a:p>
          <a:p>
            <a:r>
              <a:rPr lang="en-US" altLang="zh-CN" u="sng" dirty="0">
                <a:hlinkClick r:id="rId5"/>
              </a:rPr>
              <a:t>http://blogs.citrix.com/2014/03/11/citrix-xenserver-setting-more-than-one-vcpu-per-vm-to-improve-application-performance-and-server-consolidation-e-g-for-cad3-d-graphical-applications/</a:t>
            </a:r>
            <a:endParaRPr lang="en-US" altLang="zh-CN" u="sng" dirty="0" smtClean="0">
              <a:hlinkClick r:id="rId5"/>
            </a:endParaRPr>
          </a:p>
          <a:p>
            <a:r>
              <a:rPr lang="en-US" altLang="zh-CN" u="sng" dirty="0" smtClean="0">
                <a:hlinkClick r:id="rId5"/>
              </a:rPr>
              <a:t>http</a:t>
            </a:r>
            <a:r>
              <a:rPr lang="en-US" altLang="zh-CN" u="sng" dirty="0">
                <a:hlinkClick r:id="rId5"/>
              </a:rPr>
              <a:t>://blogs.citrix.com/2014/05/06/optimising-the-performance-of-hdx-3d-pro-lessons-from-the-field-2/</a:t>
            </a: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193531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028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trix Ocean Template _Breakout Sessions 2013">
  <a:themeElements>
    <a:clrScheme name="Custom 49">
      <a:dk1>
        <a:srgbClr val="4D4F53"/>
      </a:dk1>
      <a:lt1>
        <a:sysClr val="window" lastClr="FFFFFF"/>
      </a:lt1>
      <a:dk2>
        <a:srgbClr val="706F5C"/>
      </a:dk2>
      <a:lt2>
        <a:srgbClr val="D6D5CC"/>
      </a:lt2>
      <a:accent1>
        <a:srgbClr val="0079BD"/>
      </a:accent1>
      <a:accent2>
        <a:srgbClr val="70963E"/>
      </a:accent2>
      <a:accent3>
        <a:srgbClr val="844CB0"/>
      </a:accent3>
      <a:accent4>
        <a:srgbClr val="0079BD"/>
      </a:accent4>
      <a:accent5>
        <a:srgbClr val="70963E"/>
      </a:accent5>
      <a:accent6>
        <a:srgbClr val="844CB0"/>
      </a:accent6>
      <a:hlink>
        <a:srgbClr val="00598C"/>
      </a:hlink>
      <a:folHlink>
        <a:srgbClr val="56317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algn="ctr">
          <a:noFill/>
          <a:miter lim="800000"/>
          <a:headEnd/>
          <a:tailEnd/>
        </a:ln>
        <a:effectLst/>
        <a:extLst/>
      </a:spPr>
      <a:bodyPr rtlCol="0" anchor="ctr"/>
      <a:lstStyle>
        <a:defPPr algn="ctr" eaLnBrk="0" fontAlgn="base" hangingPunct="0">
          <a:spcBef>
            <a:spcPct val="0"/>
          </a:spcBef>
          <a:spcAft>
            <a:spcPct val="0"/>
          </a:spcAft>
          <a:defRPr sz="1600" dirty="0" err="1" smtClean="0">
            <a:solidFill>
              <a:srgbClr val="FFFFFF"/>
            </a:solidFill>
            <a:latin typeface="Arial" pitchFamily="34" charset="0"/>
            <a:cs typeface="Arial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none" rtlCol="0">
        <a:spAutoFit/>
      </a:bodyPr>
      <a:lstStyle>
        <a:defPPr>
          <a:defRPr dirty="0" err="1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49">
    <a:dk1>
      <a:srgbClr val="4D4F53"/>
    </a:dk1>
    <a:lt1>
      <a:sysClr val="window" lastClr="FFFFFF"/>
    </a:lt1>
    <a:dk2>
      <a:srgbClr val="706F5C"/>
    </a:dk2>
    <a:lt2>
      <a:srgbClr val="D6D5CC"/>
    </a:lt2>
    <a:accent1>
      <a:srgbClr val="0079BD"/>
    </a:accent1>
    <a:accent2>
      <a:srgbClr val="70963E"/>
    </a:accent2>
    <a:accent3>
      <a:srgbClr val="844CB0"/>
    </a:accent3>
    <a:accent4>
      <a:srgbClr val="0079BD"/>
    </a:accent4>
    <a:accent5>
      <a:srgbClr val="70963E"/>
    </a:accent5>
    <a:accent6>
      <a:srgbClr val="844CB0"/>
    </a:accent6>
    <a:hlink>
      <a:srgbClr val="00598C"/>
    </a:hlink>
    <a:folHlink>
      <a:srgbClr val="56317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5869</TotalTime>
  <Words>3229</Words>
  <Application>Microsoft Office PowerPoint</Application>
  <PresentationFormat>全屏显示(16:9)</PresentationFormat>
  <Paragraphs>491</Paragraphs>
  <Slides>63</Slides>
  <Notes>41</Notes>
  <HiddenSlides>1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63</vt:i4>
      </vt:variant>
    </vt:vector>
  </HeadingPairs>
  <TitlesOfParts>
    <vt:vector size="73" baseType="lpstr">
      <vt:lpstr>Adobe Gothic Std B</vt:lpstr>
      <vt:lpstr>ＭＳ Ｐゴシック</vt:lpstr>
      <vt:lpstr>ＭＳ Ｐゴシック</vt:lpstr>
      <vt:lpstr>新細明體</vt:lpstr>
      <vt:lpstr>黑体</vt:lpstr>
      <vt:lpstr>宋体</vt:lpstr>
      <vt:lpstr>Arial</vt:lpstr>
      <vt:lpstr>Calibri</vt:lpstr>
      <vt:lpstr>Trebuchet MS</vt:lpstr>
      <vt:lpstr>Citrix Ocean Template _Breakout Sessions 2013</vt:lpstr>
      <vt:lpstr>PowerPoint 演示文稿</vt:lpstr>
      <vt:lpstr>PowerPoint 演示文稿</vt:lpstr>
      <vt:lpstr>GRID显卡认证服务器型号</vt:lpstr>
      <vt:lpstr>GRID显卡认证服务器型号</vt:lpstr>
      <vt:lpstr>GRID显卡认证服务器型号</vt:lpstr>
      <vt:lpstr>Bios注意事项</vt:lpstr>
      <vt:lpstr>K1/K2卡混插的问题</vt:lpstr>
      <vt:lpstr>K1/K2多屏支持问题</vt:lpstr>
      <vt:lpstr>服务器承板问题</vt:lpstr>
      <vt:lpstr>供电问题</vt:lpstr>
      <vt:lpstr>PowerPoint 演示文稿</vt:lpstr>
      <vt:lpstr>XenServer for vGPU</vt:lpstr>
      <vt:lpstr>XenDesktop for vGPU</vt:lpstr>
      <vt:lpstr>XenDesktop 7.6</vt:lpstr>
      <vt:lpstr>选择正确XenCenter版本</vt:lpstr>
      <vt:lpstr>确认NVidia GPU Manager正常工作</vt:lpstr>
      <vt:lpstr>环境建议</vt:lpstr>
      <vt:lpstr>XenServer优化 – 参考</vt:lpstr>
      <vt:lpstr>NVidia 驱动</vt:lpstr>
      <vt:lpstr>直接透传和vGPU所使用的驱动并不相同</vt:lpstr>
      <vt:lpstr>协议支持</vt:lpstr>
      <vt:lpstr>NVIDIA GRID K1/K2 规格</vt:lpstr>
      <vt:lpstr>NVIDIA vGPU与专业显卡规格对照</vt:lpstr>
      <vt:lpstr>GRID vGPU Profiles</vt:lpstr>
      <vt:lpstr>GRID vGPU Profiles</vt:lpstr>
      <vt:lpstr>vGPU搭配限制</vt:lpstr>
      <vt:lpstr>性能损耗</vt:lpstr>
      <vt:lpstr>性能损耗</vt:lpstr>
      <vt:lpstr>Receiver版本</vt:lpstr>
      <vt:lpstr>终端设备</vt:lpstr>
      <vt:lpstr>PowerPoint 演示文稿</vt:lpstr>
      <vt:lpstr>测试小工具</vt:lpstr>
      <vt:lpstr>GPU Caps View</vt:lpstr>
      <vt:lpstr>Benchmark Tools</vt:lpstr>
      <vt:lpstr>提高跑分成绩</vt:lpstr>
      <vt:lpstr>查看GPU 利用率 - XenCenter</vt:lpstr>
      <vt:lpstr>查看GPU利用率 – NVSMI命令</vt:lpstr>
      <vt:lpstr>查看GPU利用率 - Processhacker</vt:lpstr>
      <vt:lpstr>PowerPoint 演示文稿</vt:lpstr>
      <vt:lpstr>常见使用专业显卡的领域</vt:lpstr>
      <vt:lpstr>常见专业图形应用</vt:lpstr>
      <vt:lpstr>K2认证的应用程序列表</vt:lpstr>
      <vt:lpstr>GRID vGPU Profiles</vt:lpstr>
      <vt:lpstr>GRID vGPU Profiles</vt:lpstr>
      <vt:lpstr>Citrix 3D 解决方案一览</vt:lpstr>
      <vt:lpstr>场景定义</vt:lpstr>
      <vt:lpstr>场景、应用选型 – 仅供参考</vt:lpstr>
      <vt:lpstr>虚拟机资源规划</vt:lpstr>
      <vt:lpstr>vGPU软硬件配置 – 参考</vt:lpstr>
      <vt:lpstr>PowerPoint 演示文稿</vt:lpstr>
      <vt:lpstr>策略优化</vt:lpstr>
      <vt:lpstr>远程接入-参考策略</vt:lpstr>
      <vt:lpstr>Inventor 优化</vt:lpstr>
      <vt:lpstr>AutoDesk 相关软件安装问题</vt:lpstr>
      <vt:lpstr>AutoCAD</vt:lpstr>
      <vt:lpstr>AutoCAD鼠标指针的问题</vt:lpstr>
      <vt:lpstr>AutoCAD在Shared desktop环境中的优化</vt:lpstr>
      <vt:lpstr>Catia V5优化</vt:lpstr>
      <vt:lpstr>应用已知问题</vt:lpstr>
      <vt:lpstr>光标显示黑色方块</vt:lpstr>
      <vt:lpstr>参考LINK</vt:lpstr>
      <vt:lpstr>参考LINK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Gabrielle Tabios</dc:creator>
  <cp:lastModifiedBy>凯钱</cp:lastModifiedBy>
  <cp:revision>536</cp:revision>
  <dcterms:created xsi:type="dcterms:W3CDTF">2013-05-10T23:37:07Z</dcterms:created>
  <dcterms:modified xsi:type="dcterms:W3CDTF">2014-12-26T03:12:22Z</dcterms:modified>
</cp:coreProperties>
</file>