
<file path=[Content_Types].xml><?xml version="1.0" encoding="utf-8"?>
<Types xmlns="http://schemas.openxmlformats.org/package/2006/content-types">
  <Override PartName="/ppt/slides/slide47.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Default Extension="png" ContentType="image/png"/>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customXml/itemProps2.xml" ContentType="application/vnd.openxmlformats-officedocument.customXmlProperties+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s/slide33.xml" ContentType="application/vnd.openxmlformats-officedocument.presentationml.slide+xml"/>
  <Override PartName="/ppt/slides/slide44.xml" ContentType="application/vnd.openxmlformats-officedocument.presentationml.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Default Extension="wdp" ContentType="image/vnd.ms-photo"/>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Default Extension="rels" ContentType="application/vnd.openxmlformats-package.relationships+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Default Extension="jfif" ContentType="image/jpeg"/>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48.xml" ContentType="application/vnd.openxmlformats-officedocument.presentationml.notesSlide+xml"/>
  <Default Extension="jpeg" ContentType="image/jpeg"/>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Default Extension="jpg" ContentType="image/jpeg"/>
  <Override PartName="/ppt/slides/slide8.xml" ContentType="application/vnd.openxmlformats-officedocument.presentationml.slide+xml"/>
  <Override PartName="/ppt/diagrams/data1.xml" ContentType="application/vnd.openxmlformats-officedocument.drawingml.diagramData+xml"/>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customXml/itemProps1.xml" ContentType="application/vnd.openxmlformats-officedocument.customXmlProperties+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Default Extension="bin" ContentType="application/vnd.openxmlformats-officedocument.presentationml.printerSettings"/>
  <Override PartName="/ppt/slides/slide48.xml" ContentType="application/vnd.openxmlformats-officedocument.presentationml.slide+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Lst>
  <p:notesMasterIdLst>
    <p:notesMasterId r:id="rId58"/>
  </p:notesMasterIdLst>
  <p:handoutMasterIdLst>
    <p:handoutMasterId r:id="rId59"/>
  </p:handoutMasterIdLst>
  <p:sldIdLst>
    <p:sldId id="261" r:id="rId2"/>
    <p:sldId id="430" r:id="rId3"/>
    <p:sldId id="264" r:id="rId4"/>
    <p:sldId id="333" r:id="rId5"/>
    <p:sldId id="334" r:id="rId6"/>
    <p:sldId id="431" r:id="rId7"/>
    <p:sldId id="355" r:id="rId8"/>
    <p:sldId id="353" r:id="rId9"/>
    <p:sldId id="332" r:id="rId10"/>
    <p:sldId id="343" r:id="rId11"/>
    <p:sldId id="427" r:id="rId12"/>
    <p:sldId id="352" r:id="rId13"/>
    <p:sldId id="356" r:id="rId14"/>
    <p:sldId id="357" r:id="rId15"/>
    <p:sldId id="358" r:id="rId16"/>
    <p:sldId id="377" r:id="rId17"/>
    <p:sldId id="379" r:id="rId18"/>
    <p:sldId id="428" r:id="rId19"/>
    <p:sldId id="383" r:id="rId20"/>
    <p:sldId id="386" r:id="rId21"/>
    <p:sldId id="408" r:id="rId22"/>
    <p:sldId id="410" r:id="rId23"/>
    <p:sldId id="345" r:id="rId24"/>
    <p:sldId id="351" r:id="rId25"/>
    <p:sldId id="342" r:id="rId26"/>
    <p:sldId id="337" r:id="rId27"/>
    <p:sldId id="341" r:id="rId28"/>
    <p:sldId id="338" r:id="rId29"/>
    <p:sldId id="339" r:id="rId30"/>
    <p:sldId id="340" r:id="rId31"/>
    <p:sldId id="407" r:id="rId32"/>
    <p:sldId id="411" r:id="rId33"/>
    <p:sldId id="412" r:id="rId34"/>
    <p:sldId id="413" r:id="rId35"/>
    <p:sldId id="414" r:id="rId36"/>
    <p:sldId id="415" r:id="rId37"/>
    <p:sldId id="416" r:id="rId38"/>
    <p:sldId id="417" r:id="rId39"/>
    <p:sldId id="418" r:id="rId40"/>
    <p:sldId id="419" r:id="rId41"/>
    <p:sldId id="420" r:id="rId42"/>
    <p:sldId id="406" r:id="rId43"/>
    <p:sldId id="436" r:id="rId44"/>
    <p:sldId id="437" r:id="rId45"/>
    <p:sldId id="424" r:id="rId46"/>
    <p:sldId id="426" r:id="rId47"/>
    <p:sldId id="390" r:id="rId48"/>
    <p:sldId id="396" r:id="rId49"/>
    <p:sldId id="432" r:id="rId50"/>
    <p:sldId id="398" r:id="rId51"/>
    <p:sldId id="399" r:id="rId52"/>
    <p:sldId id="400" r:id="rId53"/>
    <p:sldId id="401" r:id="rId54"/>
    <p:sldId id="435" r:id="rId55"/>
    <p:sldId id="438" r:id="rId56"/>
    <p:sldId id="275" r:id="rId57"/>
  </p:sldIdLst>
  <p:sldSz cx="12188825" cy="6858000"/>
  <p:notesSz cx="6858000" cy="9144000"/>
  <p:custDataLst>
    <p:tags r:id="rId6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88AEE524-6651-284F-9A51-72CB75D9BEEE}">
          <p14:sldIdLst>
            <p14:sldId id="261"/>
            <p14:sldId id="430"/>
          </p14:sldIdLst>
        </p14:section>
        <p14:section name="Platform" id="{00CFFAC6-84FE-C241-96FA-8D10F87704A6}">
          <p14:sldIdLst>
            <p14:sldId id="264"/>
            <p14:sldId id="333"/>
            <p14:sldId id="334"/>
            <p14:sldId id="431"/>
            <p14:sldId id="355"/>
            <p14:sldId id="353"/>
          </p14:sldIdLst>
        </p14:section>
        <p14:section name="vCenter" id="{3E1C16C7-4346-C04C-AE75-9CB11C1E0DA7}">
          <p14:sldIdLst>
            <p14:sldId id="332"/>
            <p14:sldId id="343"/>
            <p14:sldId id="427"/>
            <p14:sldId id="352"/>
            <p14:sldId id="356"/>
            <p14:sldId id="357"/>
            <p14:sldId id="358"/>
            <p14:sldId id="377"/>
            <p14:sldId id="379"/>
            <p14:sldId id="428"/>
            <p14:sldId id="383"/>
            <p14:sldId id="386"/>
            <p14:sldId id="408"/>
            <p14:sldId id="410"/>
            <p14:sldId id="345"/>
            <p14:sldId id="351"/>
            <p14:sldId id="342"/>
            <p14:sldId id="337"/>
            <p14:sldId id="341"/>
          </p14:sldIdLst>
        </p14:section>
        <p14:section name="Networking" id="{8CFA154B-8F1E-45AB-957B-4375378C8601}">
          <p14:sldIdLst>
            <p14:sldId id="338"/>
            <p14:sldId id="339"/>
          </p14:sldIdLst>
        </p14:section>
        <p14:section name="Storage and Availability" id="{2424D66D-CE27-438F-B633-5C80A0B0E618}">
          <p14:sldIdLst>
            <p14:sldId id="340"/>
            <p14:sldId id="407"/>
            <p14:sldId id="411"/>
            <p14:sldId id="412"/>
            <p14:sldId id="413"/>
            <p14:sldId id="414"/>
            <p14:sldId id="415"/>
            <p14:sldId id="416"/>
            <p14:sldId id="417"/>
            <p14:sldId id="418"/>
            <p14:sldId id="419"/>
            <p14:sldId id="420"/>
            <p14:sldId id="406"/>
            <p14:sldId id="436"/>
            <p14:sldId id="437"/>
            <p14:sldId id="424"/>
            <p14:sldId id="426"/>
            <p14:sldId id="390"/>
            <p14:sldId id="396"/>
            <p14:sldId id="432"/>
            <p14:sldId id="398"/>
            <p14:sldId id="399"/>
            <p14:sldId id="400"/>
            <p14:sldId id="401"/>
            <p14:sldId id="435"/>
          </p14:sldIdLst>
        </p14:section>
        <p14:section name="Outro" id="{40A0F119-DCFB-2D4A-BA42-F5A287126C22}">
          <p14:sldIdLst>
            <p14:sldId id="438"/>
            <p14:sldId id="275"/>
          </p14:sldIdLst>
        </p14:section>
      </p14:sectionLst>
    </p:ext>
    <p:ext uri="{EFAFB233-063F-42B5-8137-9DF3F51BA10A}">
      <p15:sldGuideLst xmlns:p15="http://schemas.microsoft.com/office/powerpoint/2012/main" xmlns="">
        <p15:guide id="1" orient="horz" pos="2160">
          <p15:clr>
            <a:srgbClr val="A4A3A4"/>
          </p15:clr>
        </p15:guide>
        <p15:guide id="2" orient="horz" pos="864">
          <p15:clr>
            <a:srgbClr val="A4A3A4"/>
          </p15:clr>
        </p15:guide>
        <p15:guide id="3" orient="horz" pos="3792">
          <p15:clr>
            <a:srgbClr val="A4A3A4"/>
          </p15:clr>
        </p15:guide>
        <p15:guide id="4" pos="3839">
          <p15:clr>
            <a:srgbClr val="A4A3A4"/>
          </p15:clr>
        </p15:guide>
        <p15:guide id="5" pos="384">
          <p15:clr>
            <a:srgbClr val="A4A3A4"/>
          </p15:clr>
        </p15:guide>
        <p15:guide id="6" pos="7294">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546"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981D"/>
    <a:srgbClr val="AAE6FF"/>
    <a:srgbClr val="C6C6C6"/>
    <a:srgbClr val="F9F9F9"/>
    <a:srgbClr val="FFFFFF"/>
    <a:srgbClr val="EAF5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EB9631B5-78F2-41C9-869B-9F39066F8104}">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74707" autoAdjust="0"/>
  </p:normalViewPr>
  <p:slideViewPr>
    <p:cSldViewPr>
      <p:cViewPr varScale="1">
        <p:scale>
          <a:sx n="78" d="100"/>
          <a:sy n="78" d="100"/>
        </p:scale>
        <p:origin x="-1640" y="-104"/>
      </p:cViewPr>
      <p:guideLst>
        <p:guide orient="horz" pos="2160"/>
        <p:guide orient="horz" pos="864"/>
        <p:guide orient="horz" pos="3792"/>
        <p:guide pos="3839"/>
        <p:guide pos="384"/>
        <p:guide pos="7294"/>
      </p:guideLst>
    </p:cSldViewPr>
  </p:slideViewPr>
  <p:outlineViewPr>
    <p:cViewPr>
      <p:scale>
        <a:sx n="33" d="100"/>
        <a:sy n="33" d="100"/>
      </p:scale>
      <p:origin x="0" y="1632"/>
    </p:cViewPr>
  </p:outlineViewPr>
  <p:notesTextViewPr>
    <p:cViewPr>
      <p:scale>
        <a:sx n="1" d="1"/>
        <a:sy n="1" d="1"/>
      </p:scale>
      <p:origin x="0" y="0"/>
    </p:cViewPr>
  </p:notesTextViewPr>
  <p:sorterViewPr>
    <p:cViewPr>
      <p:scale>
        <a:sx n="80" d="100"/>
        <a:sy n="80" d="100"/>
      </p:scale>
      <p:origin x="0" y="0"/>
    </p:cViewPr>
  </p:sorterViewPr>
  <p:notesViewPr>
    <p:cSldViewPr showGuides="1">
      <p:cViewPr varScale="1">
        <p:scale>
          <a:sx n="81" d="100"/>
          <a:sy n="81" d="100"/>
        </p:scale>
        <p:origin x="-94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63" Type="http://schemas.openxmlformats.org/officeDocument/2006/relationships/presProps" Target="presProps.xml"/><Relationship Id="rId42" Type="http://schemas.openxmlformats.org/officeDocument/2006/relationships/slide" Target="slides/slide41.xml"/><Relationship Id="rId47" Type="http://schemas.openxmlformats.org/officeDocument/2006/relationships/slide" Target="slides/slide46.xml"/><Relationship Id="rId21" Type="http://schemas.openxmlformats.org/officeDocument/2006/relationships/slide" Target="slides/slide20.xml"/><Relationship Id="rId68" Type="http://schemas.openxmlformats.org/officeDocument/2006/relationships/customXml" Target="../customXml/item2.xml"/><Relationship Id="rId7" Type="http://schemas.openxmlformats.org/officeDocument/2006/relationships/slide" Target="slides/slide6.xml"/><Relationship Id="rId16" Type="http://schemas.openxmlformats.org/officeDocument/2006/relationships/slide" Target="slides/slide15.xml"/><Relationship Id="rId2" Type="http://schemas.openxmlformats.org/officeDocument/2006/relationships/slide" Target="slides/slide1.xml"/><Relationship Id="rId29" Type="http://schemas.openxmlformats.org/officeDocument/2006/relationships/slide" Target="slides/slide28.xml"/><Relationship Id="rId66" Type="http://schemas.openxmlformats.org/officeDocument/2006/relationships/tableStyles" Target="tableStyles.xml"/><Relationship Id="rId53" Type="http://schemas.openxmlformats.org/officeDocument/2006/relationships/slide" Target="slides/slide52.xml"/><Relationship Id="rId58" Type="http://schemas.openxmlformats.org/officeDocument/2006/relationships/notesMaster" Target="notesMasters/notesMaster1.xml"/><Relationship Id="rId40" Type="http://schemas.openxmlformats.org/officeDocument/2006/relationships/slide" Target="slides/slide39.xml"/><Relationship Id="rId45" Type="http://schemas.openxmlformats.org/officeDocument/2006/relationships/slide" Target="slides/slide44.xml"/><Relationship Id="rId32" Type="http://schemas.openxmlformats.org/officeDocument/2006/relationships/slide" Target="slides/slide31.xml"/><Relationship Id="rId37" Type="http://schemas.openxmlformats.org/officeDocument/2006/relationships/slide" Target="slides/slide36.xml"/><Relationship Id="rId24" Type="http://schemas.openxmlformats.org/officeDocument/2006/relationships/slide" Target="slides/slide23.xml"/><Relationship Id="rId11" Type="http://schemas.openxmlformats.org/officeDocument/2006/relationships/slide" Target="slides/slide10.xml"/><Relationship Id="rId5" Type="http://schemas.openxmlformats.org/officeDocument/2006/relationships/slide" Target="slides/slide4.xml"/><Relationship Id="rId61"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64" Type="http://schemas.openxmlformats.org/officeDocument/2006/relationships/viewProps" Target="viewProps.xml"/><Relationship Id="rId56" Type="http://schemas.openxmlformats.org/officeDocument/2006/relationships/slide" Target="slides/slide55.xml"/><Relationship Id="rId43" Type="http://schemas.openxmlformats.org/officeDocument/2006/relationships/slide" Target="slides/slide42.xml"/><Relationship Id="rId48" Type="http://schemas.openxmlformats.org/officeDocument/2006/relationships/slide" Target="slides/slide47.xml"/><Relationship Id="rId30" Type="http://schemas.openxmlformats.org/officeDocument/2006/relationships/slide" Target="slides/slide29.xml"/><Relationship Id="rId35" Type="http://schemas.openxmlformats.org/officeDocument/2006/relationships/slide" Target="slides/slide34.xml"/><Relationship Id="rId22" Type="http://schemas.openxmlformats.org/officeDocument/2006/relationships/slide" Target="slides/slide21.xml"/><Relationship Id="rId27" Type="http://schemas.openxmlformats.org/officeDocument/2006/relationships/slide" Target="slides/slide26.xml"/><Relationship Id="rId69" Type="http://schemas.openxmlformats.org/officeDocument/2006/relationships/customXml" Target="../customXml/item3.xml"/><Relationship Id="rId51" Type="http://schemas.openxmlformats.org/officeDocument/2006/relationships/slide" Target="slides/slide50.xml"/><Relationship Id="rId8" Type="http://schemas.openxmlformats.org/officeDocument/2006/relationships/slide" Target="slides/slide7.xml"/><Relationship Id="rId3" Type="http://schemas.openxmlformats.org/officeDocument/2006/relationships/slide" Target="slides/slide2.xml"/><Relationship Id="rId17" Type="http://schemas.openxmlformats.org/officeDocument/2006/relationships/slide" Target="slides/slide16.xml"/><Relationship Id="rId59" Type="http://schemas.openxmlformats.org/officeDocument/2006/relationships/handoutMaster" Target="handoutMasters/handoutMaster1.xml"/><Relationship Id="rId46" Type="http://schemas.openxmlformats.org/officeDocument/2006/relationships/slide" Target="slides/slide45.xml"/><Relationship Id="rId33" Type="http://schemas.openxmlformats.org/officeDocument/2006/relationships/slide" Target="slides/slide32.xml"/><Relationship Id="rId38" Type="http://schemas.openxmlformats.org/officeDocument/2006/relationships/slide" Target="slides/slide37.xml"/><Relationship Id="rId25" Type="http://schemas.openxmlformats.org/officeDocument/2006/relationships/slide" Target="slides/slide24.xml"/><Relationship Id="rId12" Type="http://schemas.openxmlformats.org/officeDocument/2006/relationships/slide" Target="slides/slide11.xml"/><Relationship Id="rId67" Type="http://schemas.openxmlformats.org/officeDocument/2006/relationships/customXml" Target="../customXml/item1.xml"/><Relationship Id="rId54" Type="http://schemas.openxmlformats.org/officeDocument/2006/relationships/slide" Target="slides/slide53.xml"/><Relationship Id="rId41" Type="http://schemas.openxmlformats.org/officeDocument/2006/relationships/slide" Target="slides/slide40.xml"/><Relationship Id="rId20" Type="http://schemas.openxmlformats.org/officeDocument/2006/relationships/slide" Target="slides/slide19.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57" Type="http://schemas.openxmlformats.org/officeDocument/2006/relationships/slide" Target="slides/slide56.xml"/><Relationship Id="rId49" Type="http://schemas.openxmlformats.org/officeDocument/2006/relationships/slide" Target="slides/slide48.xml"/><Relationship Id="rId36" Type="http://schemas.openxmlformats.org/officeDocument/2006/relationships/slide" Target="slides/slide35.xml"/><Relationship Id="rId23" Type="http://schemas.openxmlformats.org/officeDocument/2006/relationships/slide" Target="slides/slide22.xml"/><Relationship Id="rId28" Type="http://schemas.openxmlformats.org/officeDocument/2006/relationships/slide" Target="slides/slide27.xml"/><Relationship Id="rId65" Type="http://schemas.openxmlformats.org/officeDocument/2006/relationships/theme" Target="theme/theme1.xml"/><Relationship Id="rId52" Type="http://schemas.openxmlformats.org/officeDocument/2006/relationships/slide" Target="slides/slide51.xml"/><Relationship Id="rId44" Type="http://schemas.openxmlformats.org/officeDocument/2006/relationships/slide" Target="slides/slide43.xml"/><Relationship Id="rId31" Type="http://schemas.openxmlformats.org/officeDocument/2006/relationships/slide" Target="slides/slide30.xml"/><Relationship Id="rId60" Type="http://schemas.openxmlformats.org/officeDocument/2006/relationships/printerSettings" Target="printerSettings/printerSettings1.bin"/><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55" Type="http://schemas.openxmlformats.org/officeDocument/2006/relationships/slide" Target="slides/slide54.xml"/><Relationship Id="rId34" Type="http://schemas.openxmlformats.org/officeDocument/2006/relationships/slide" Target="slides/slide33.xml"/></Relationships>
</file>

<file path=ppt/charts/_rels/chart1.xml.rels><?xml version="1.0" encoding="UTF-8" standalone="yes"?>
<Relationships xmlns="http://schemas.openxmlformats.org/package/2006/relationships"><Relationship Id="rId1" Type="http://schemas.openxmlformats.org/officeDocument/2006/relationships/oleObject" Target="file:///C:\Users\xyu\Desktop\NGC_perf_data_0806_Update_latestversi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842286196875233"/>
          <c:y val="0.0315186246418338"/>
          <c:w val="0.831521753787086"/>
          <c:h val="0.703247298242448"/>
        </c:manualLayout>
      </c:layout>
      <c:barChart>
        <c:barDir val="col"/>
        <c:grouping val="clustered"/>
        <c:varyColors val="0"/>
        <c:ser>
          <c:idx val="0"/>
          <c:order val="0"/>
          <c:tx>
            <c:strRef>
              <c:f>largeSetup!$D$24</c:f>
              <c:strCache>
                <c:ptCount val="1"/>
                <c:pt idx="0">
                  <c:v>Previous </c:v>
                </c:pt>
              </c:strCache>
            </c:strRef>
          </c:tx>
          <c:spPr>
            <a:ln>
              <a:solidFill>
                <a:schemeClr val="bg1"/>
              </a:solidFill>
            </a:ln>
          </c:spPr>
          <c:invertIfNegative val="0"/>
          <c:cat>
            <c:strRef>
              <c:f>largeSetup!$C$25:$C$54</c:f>
              <c:strCache>
                <c:ptCount val="30"/>
                <c:pt idx="0">
                  <c:v>RO DC</c:v>
                </c:pt>
                <c:pt idx="1">
                  <c:v>Top level Objects </c:v>
                </c:pt>
                <c:pt idx="2">
                  <c:v>Clusters </c:v>
                </c:pt>
                <c:pt idx="3">
                  <c:v>Host</c:v>
                </c:pt>
                <c:pt idx="4">
                  <c:v>Vms</c:v>
                </c:pt>
                <c:pt idx="5">
                  <c:v>Datastores</c:v>
                </c:pt>
                <c:pt idx="6">
                  <c:v>Network</c:v>
                </c:pt>
                <c:pt idx="7">
                  <c:v>DSwitch</c:v>
                </c:pt>
                <c:pt idx="8">
                  <c:v>DPortgroup</c:v>
                </c:pt>
                <c:pt idx="9">
                  <c:v>RO Cluster </c:v>
                </c:pt>
                <c:pt idx="10">
                  <c:v>Toplevel</c:v>
                </c:pt>
                <c:pt idx="11">
                  <c:v>Hosts</c:v>
                </c:pt>
                <c:pt idx="12">
                  <c:v>VMs</c:v>
                </c:pt>
                <c:pt idx="13">
                  <c:v>Datastores</c:v>
                </c:pt>
                <c:pt idx="14">
                  <c:v>Network</c:v>
                </c:pt>
                <c:pt idx="15">
                  <c:v>DSwitch</c:v>
                </c:pt>
                <c:pt idx="16">
                  <c:v>RO Host</c:v>
                </c:pt>
                <c:pt idx="17">
                  <c:v>Vms.</c:v>
                </c:pt>
                <c:pt idx="18">
                  <c:v>Network</c:v>
                </c:pt>
                <c:pt idx="19">
                  <c:v>DSwitch </c:v>
                </c:pt>
                <c:pt idx="20">
                  <c:v>Datastores</c:v>
                </c:pt>
                <c:pt idx="21">
                  <c:v>RO VMs</c:v>
                </c:pt>
                <c:pt idx="22">
                  <c:v>Network,</c:v>
                </c:pt>
                <c:pt idx="23">
                  <c:v>datastores</c:v>
                </c:pt>
                <c:pt idx="24">
                  <c:v>RO dSwitch </c:v>
                </c:pt>
                <c:pt idx="25">
                  <c:v>Hosts</c:v>
                </c:pt>
                <c:pt idx="26">
                  <c:v>Vms</c:v>
                </c:pt>
                <c:pt idx="27">
                  <c:v>VmTemplate</c:v>
                </c:pt>
                <c:pt idx="28">
                  <c:v>DPortgroup</c:v>
                </c:pt>
                <c:pt idx="29">
                  <c:v>UplinkPortgroup </c:v>
                </c:pt>
              </c:strCache>
            </c:strRef>
          </c:cat>
          <c:val>
            <c:numRef>
              <c:f>largeSetup!$D$25:$D$54</c:f>
              <c:numCache>
                <c:formatCode>General</c:formatCode>
                <c:ptCount val="30"/>
                <c:pt idx="1">
                  <c:v>7742.0</c:v>
                </c:pt>
                <c:pt idx="2">
                  <c:v>18442.0</c:v>
                </c:pt>
                <c:pt idx="3">
                  <c:v>11312.0</c:v>
                </c:pt>
                <c:pt idx="4">
                  <c:v>15552.0</c:v>
                </c:pt>
                <c:pt idx="5">
                  <c:v>9457.0</c:v>
                </c:pt>
                <c:pt idx="6">
                  <c:v>4054.0</c:v>
                </c:pt>
                <c:pt idx="7">
                  <c:v>4086.0</c:v>
                </c:pt>
                <c:pt idx="8">
                  <c:v>10363.0</c:v>
                </c:pt>
                <c:pt idx="10">
                  <c:v>1983.0</c:v>
                </c:pt>
                <c:pt idx="11">
                  <c:v>4848.0</c:v>
                </c:pt>
                <c:pt idx="12">
                  <c:v>4626.0</c:v>
                </c:pt>
                <c:pt idx="13">
                  <c:v>3018.0</c:v>
                </c:pt>
                <c:pt idx="14">
                  <c:v>4310.0</c:v>
                </c:pt>
                <c:pt idx="15">
                  <c:v>1354.0</c:v>
                </c:pt>
                <c:pt idx="17">
                  <c:v>3296.0</c:v>
                </c:pt>
                <c:pt idx="18">
                  <c:v>3830.0</c:v>
                </c:pt>
                <c:pt idx="19">
                  <c:v>474.0</c:v>
                </c:pt>
                <c:pt idx="20">
                  <c:v>2954.0</c:v>
                </c:pt>
                <c:pt idx="22">
                  <c:v>2299.0</c:v>
                </c:pt>
                <c:pt idx="23">
                  <c:v>1563.0</c:v>
                </c:pt>
                <c:pt idx="25">
                  <c:v>8788.0</c:v>
                </c:pt>
                <c:pt idx="26">
                  <c:v>9743.0</c:v>
                </c:pt>
                <c:pt idx="27">
                  <c:v>4615.0</c:v>
                </c:pt>
                <c:pt idx="28">
                  <c:v>7849.0</c:v>
                </c:pt>
                <c:pt idx="29">
                  <c:v>4450.0</c:v>
                </c:pt>
              </c:numCache>
            </c:numRef>
          </c:val>
        </c:ser>
        <c:ser>
          <c:idx val="1"/>
          <c:order val="1"/>
          <c:tx>
            <c:strRef>
              <c:f>largeSetup!$E$24</c:f>
              <c:strCache>
                <c:ptCount val="1"/>
                <c:pt idx="0">
                  <c:v>Latest</c:v>
                </c:pt>
              </c:strCache>
            </c:strRef>
          </c:tx>
          <c:spPr>
            <a:solidFill>
              <a:schemeClr val="accent4"/>
            </a:solidFill>
            <a:ln>
              <a:solidFill>
                <a:schemeClr val="bg1"/>
              </a:solidFill>
            </a:ln>
          </c:spPr>
          <c:invertIfNegative val="0"/>
          <c:cat>
            <c:strRef>
              <c:f>largeSetup!$C$25:$C$54</c:f>
              <c:strCache>
                <c:ptCount val="30"/>
                <c:pt idx="0">
                  <c:v>RO DC</c:v>
                </c:pt>
                <c:pt idx="1">
                  <c:v>Top level Objects </c:v>
                </c:pt>
                <c:pt idx="2">
                  <c:v>Clusters </c:v>
                </c:pt>
                <c:pt idx="3">
                  <c:v>Host</c:v>
                </c:pt>
                <c:pt idx="4">
                  <c:v>Vms</c:v>
                </c:pt>
                <c:pt idx="5">
                  <c:v>Datastores</c:v>
                </c:pt>
                <c:pt idx="6">
                  <c:v>Network</c:v>
                </c:pt>
                <c:pt idx="7">
                  <c:v>DSwitch</c:v>
                </c:pt>
                <c:pt idx="8">
                  <c:v>DPortgroup</c:v>
                </c:pt>
                <c:pt idx="9">
                  <c:v>RO Cluster </c:v>
                </c:pt>
                <c:pt idx="10">
                  <c:v>Toplevel</c:v>
                </c:pt>
                <c:pt idx="11">
                  <c:v>Hosts</c:v>
                </c:pt>
                <c:pt idx="12">
                  <c:v>VMs</c:v>
                </c:pt>
                <c:pt idx="13">
                  <c:v>Datastores</c:v>
                </c:pt>
                <c:pt idx="14">
                  <c:v>Network</c:v>
                </c:pt>
                <c:pt idx="15">
                  <c:v>DSwitch</c:v>
                </c:pt>
                <c:pt idx="16">
                  <c:v>RO Host</c:v>
                </c:pt>
                <c:pt idx="17">
                  <c:v>Vms.</c:v>
                </c:pt>
                <c:pt idx="18">
                  <c:v>Network</c:v>
                </c:pt>
                <c:pt idx="19">
                  <c:v>DSwitch </c:v>
                </c:pt>
                <c:pt idx="20">
                  <c:v>Datastores</c:v>
                </c:pt>
                <c:pt idx="21">
                  <c:v>RO VMs</c:v>
                </c:pt>
                <c:pt idx="22">
                  <c:v>Network,</c:v>
                </c:pt>
                <c:pt idx="23">
                  <c:v>datastores</c:v>
                </c:pt>
                <c:pt idx="24">
                  <c:v>RO dSwitch </c:v>
                </c:pt>
                <c:pt idx="25">
                  <c:v>Hosts</c:v>
                </c:pt>
                <c:pt idx="26">
                  <c:v>Vms</c:v>
                </c:pt>
                <c:pt idx="27">
                  <c:v>VmTemplate</c:v>
                </c:pt>
                <c:pt idx="28">
                  <c:v>DPortgroup</c:v>
                </c:pt>
                <c:pt idx="29">
                  <c:v>UplinkPortgroup </c:v>
                </c:pt>
              </c:strCache>
            </c:strRef>
          </c:cat>
          <c:val>
            <c:numRef>
              <c:f>largeSetup!$E$25:$E$54</c:f>
              <c:numCache>
                <c:formatCode>General</c:formatCode>
                <c:ptCount val="30"/>
                <c:pt idx="1">
                  <c:v>2893.0</c:v>
                </c:pt>
                <c:pt idx="2">
                  <c:v>4528.0</c:v>
                </c:pt>
                <c:pt idx="3">
                  <c:v>3212.0</c:v>
                </c:pt>
                <c:pt idx="4">
                  <c:v>5712.0</c:v>
                </c:pt>
                <c:pt idx="5">
                  <c:v>1992.0</c:v>
                </c:pt>
                <c:pt idx="6">
                  <c:v>1166.0</c:v>
                </c:pt>
                <c:pt idx="7">
                  <c:v>490.0</c:v>
                </c:pt>
                <c:pt idx="8">
                  <c:v>3475.0</c:v>
                </c:pt>
                <c:pt idx="10">
                  <c:v>1666.0</c:v>
                </c:pt>
                <c:pt idx="11">
                  <c:v>1975.0</c:v>
                </c:pt>
                <c:pt idx="12">
                  <c:v>2674.0</c:v>
                </c:pt>
                <c:pt idx="13">
                  <c:v>3193.0</c:v>
                </c:pt>
                <c:pt idx="14">
                  <c:v>2449.0</c:v>
                </c:pt>
                <c:pt idx="15">
                  <c:v>1366.0</c:v>
                </c:pt>
                <c:pt idx="17">
                  <c:v>3091.0</c:v>
                </c:pt>
                <c:pt idx="18">
                  <c:v>2536.0</c:v>
                </c:pt>
                <c:pt idx="19">
                  <c:v>227.0</c:v>
                </c:pt>
                <c:pt idx="20">
                  <c:v>1789.0</c:v>
                </c:pt>
                <c:pt idx="22">
                  <c:v>1072.0</c:v>
                </c:pt>
                <c:pt idx="23">
                  <c:v>1663.0</c:v>
                </c:pt>
                <c:pt idx="25">
                  <c:v>3232.0</c:v>
                </c:pt>
                <c:pt idx="26">
                  <c:v>4936.0</c:v>
                </c:pt>
                <c:pt idx="27">
                  <c:v>1434.0</c:v>
                </c:pt>
                <c:pt idx="28">
                  <c:v>3712.0</c:v>
                </c:pt>
                <c:pt idx="29">
                  <c:v>1517.0</c:v>
                </c:pt>
              </c:numCache>
            </c:numRef>
          </c:val>
        </c:ser>
        <c:dLbls>
          <c:showLegendKey val="0"/>
          <c:showVal val="0"/>
          <c:showCatName val="0"/>
          <c:showSerName val="0"/>
          <c:showPercent val="0"/>
          <c:showBubbleSize val="0"/>
        </c:dLbls>
        <c:gapWidth val="78"/>
        <c:axId val="2132148024"/>
        <c:axId val="2136104376"/>
      </c:barChart>
      <c:catAx>
        <c:axId val="2132148024"/>
        <c:scaling>
          <c:orientation val="minMax"/>
        </c:scaling>
        <c:delete val="0"/>
        <c:axPos val="b"/>
        <c:numFmt formatCode="General" sourceLinked="0"/>
        <c:majorTickMark val="out"/>
        <c:minorTickMark val="none"/>
        <c:tickLblPos val="nextTo"/>
        <c:txPr>
          <a:bodyPr/>
          <a:lstStyle/>
          <a:p>
            <a:pPr>
              <a:defRPr>
                <a:solidFill>
                  <a:schemeClr val="tx1">
                    <a:lumMod val="50000"/>
                  </a:schemeClr>
                </a:solidFill>
              </a:defRPr>
            </a:pPr>
            <a:endParaRPr lang="en-US"/>
          </a:p>
        </c:txPr>
        <c:crossAx val="2136104376"/>
        <c:crosses val="autoZero"/>
        <c:auto val="1"/>
        <c:lblAlgn val="ctr"/>
        <c:lblOffset val="100"/>
        <c:noMultiLvlLbl val="0"/>
      </c:catAx>
      <c:valAx>
        <c:axId val="2136104376"/>
        <c:scaling>
          <c:orientation val="minMax"/>
        </c:scaling>
        <c:delete val="0"/>
        <c:axPos val="l"/>
        <c:majorGridlines>
          <c:spPr>
            <a:ln>
              <a:solidFill>
                <a:schemeClr val="bg2">
                  <a:alpha val="15000"/>
                </a:schemeClr>
              </a:solidFill>
            </a:ln>
          </c:spPr>
        </c:majorGridlines>
        <c:numFmt formatCode="General" sourceLinked="1"/>
        <c:majorTickMark val="out"/>
        <c:minorTickMark val="none"/>
        <c:tickLblPos val="nextTo"/>
        <c:crossAx val="2132148024"/>
        <c:crosses val="autoZero"/>
        <c:crossBetween val="between"/>
        <c:dispUnits>
          <c:builtInUnit val="thousands"/>
          <c:dispUnitsLbl>
            <c:layout/>
          </c:dispUnitsLbl>
        </c:dispUnits>
      </c:valAx>
      <c:spPr>
        <a:noFill/>
        <a:ln w="25400">
          <a:noFill/>
        </a:ln>
      </c:spPr>
    </c:plotArea>
    <c:legend>
      <c:legendPos val="r"/>
      <c:layout>
        <c:manualLayout>
          <c:xMode val="edge"/>
          <c:yMode val="edge"/>
          <c:x val="0.42724203638583"/>
          <c:y val="0.0528274259413848"/>
          <c:w val="0.104078378215341"/>
          <c:h val="0.0977835435327031"/>
        </c:manualLayout>
      </c:layout>
      <c:overlay val="0"/>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5ED9B5-04F1-49B4-98F4-69A1E507832B}" type="doc">
      <dgm:prSet loTypeId="urn:microsoft.com/office/officeart/2005/8/layout/hList1" loCatId="list" qsTypeId="urn:microsoft.com/office/officeart/2005/8/quickstyle/simple4" qsCatId="simple" csTypeId="urn:microsoft.com/office/officeart/2005/8/colors/colorful3" csCatId="colorful" phldr="1"/>
      <dgm:spPr/>
      <dgm:t>
        <a:bodyPr/>
        <a:lstStyle/>
        <a:p>
          <a:endParaRPr lang="en-US"/>
        </a:p>
      </dgm:t>
    </dgm:pt>
    <dgm:pt modelId="{A79BFC15-F8A0-42D7-8840-4EAB48788FBB}">
      <dgm:prSet phldrT="[Text]" custT="1"/>
      <dgm:spPr>
        <a:solidFill>
          <a:schemeClr val="accent1"/>
        </a:solidFill>
        <a:ln>
          <a:noFill/>
        </a:ln>
      </dgm:spPr>
      <dgm:t>
        <a:bodyPr/>
        <a:lstStyle/>
        <a:p>
          <a:r>
            <a:rPr lang="en-US" sz="2000" b="1" dirty="0" smtClean="0">
              <a:latin typeface="Arial"/>
              <a:cs typeface="Arial"/>
            </a:rPr>
            <a:t>Root CA</a:t>
          </a:r>
          <a:endParaRPr lang="en-US" sz="2000" dirty="0">
            <a:latin typeface="Arial"/>
            <a:cs typeface="Arial"/>
          </a:endParaRPr>
        </a:p>
      </dgm:t>
    </dgm:pt>
    <dgm:pt modelId="{0A9AE6F8-232F-43C3-B4DB-6D5F5CA555EA}" type="parTrans" cxnId="{1E7FF0B4-F4C6-49FF-A429-DF6974BC59D3}">
      <dgm:prSet/>
      <dgm:spPr/>
      <dgm:t>
        <a:bodyPr/>
        <a:lstStyle/>
        <a:p>
          <a:endParaRPr lang="en-US"/>
        </a:p>
      </dgm:t>
    </dgm:pt>
    <dgm:pt modelId="{D019BA69-E72A-483C-8C21-C1038CC0DDBB}" type="sibTrans" cxnId="{1E7FF0B4-F4C6-49FF-A429-DF6974BC59D3}">
      <dgm:prSet/>
      <dgm:spPr/>
      <dgm:t>
        <a:bodyPr/>
        <a:lstStyle/>
        <a:p>
          <a:endParaRPr lang="en-US"/>
        </a:p>
      </dgm:t>
    </dgm:pt>
    <dgm:pt modelId="{DC6D6BD7-B9FC-4E65-8F7B-4E34A05F4333}">
      <dgm:prSet phldrT="[Text]" custT="1"/>
      <dgm:spPr>
        <a:solidFill>
          <a:schemeClr val="bg2">
            <a:lumMod val="20000"/>
            <a:lumOff val="80000"/>
            <a:alpha val="52000"/>
          </a:schemeClr>
        </a:solidFill>
        <a:ln w="15875">
          <a:noFill/>
        </a:ln>
      </dgm:spPr>
      <dgm:t>
        <a:bodyPr/>
        <a:lstStyle/>
        <a:p>
          <a:pPr>
            <a:lnSpc>
              <a:spcPct val="100000"/>
            </a:lnSpc>
          </a:pPr>
          <a:r>
            <a:rPr lang="en-US" sz="2000" dirty="0" smtClean="0">
              <a:solidFill>
                <a:schemeClr val="tx2">
                  <a:lumMod val="65000"/>
                  <a:lumOff val="35000"/>
                </a:schemeClr>
              </a:solidFill>
            </a:rPr>
            <a:t>During installation, VMCA automatically </a:t>
          </a:r>
          <a:r>
            <a:rPr lang="en-US" sz="2000" b="1" dirty="0" smtClean="0">
              <a:solidFill>
                <a:schemeClr val="tx2">
                  <a:lumMod val="65000"/>
                  <a:lumOff val="35000"/>
                </a:schemeClr>
              </a:solidFill>
            </a:rPr>
            <a:t>creates a self-signed certificate</a:t>
          </a:r>
          <a:endParaRPr lang="en-US" sz="2000" dirty="0">
            <a:solidFill>
              <a:schemeClr val="tx2">
                <a:lumMod val="65000"/>
                <a:lumOff val="35000"/>
              </a:schemeClr>
            </a:solidFill>
          </a:endParaRPr>
        </a:p>
      </dgm:t>
    </dgm:pt>
    <dgm:pt modelId="{DD4A8B35-D786-4D65-974A-45674E8DA9C4}" type="parTrans" cxnId="{AA2C6BC9-071A-4921-9623-96921C2EBCDF}">
      <dgm:prSet/>
      <dgm:spPr/>
      <dgm:t>
        <a:bodyPr/>
        <a:lstStyle/>
        <a:p>
          <a:endParaRPr lang="en-US"/>
        </a:p>
      </dgm:t>
    </dgm:pt>
    <dgm:pt modelId="{83903D85-89BA-406B-A58C-ADAB6FC94058}" type="sibTrans" cxnId="{AA2C6BC9-071A-4921-9623-96921C2EBCDF}">
      <dgm:prSet/>
      <dgm:spPr/>
      <dgm:t>
        <a:bodyPr/>
        <a:lstStyle/>
        <a:p>
          <a:endParaRPr lang="en-US"/>
        </a:p>
      </dgm:t>
    </dgm:pt>
    <dgm:pt modelId="{3C275021-4B94-4E15-B571-1D56E0DF17F7}">
      <dgm:prSet phldrT="[Text]" custT="1"/>
      <dgm:spPr>
        <a:ln w="15875">
          <a:noFill/>
        </a:ln>
      </dgm:spPr>
      <dgm:t>
        <a:bodyPr/>
        <a:lstStyle/>
        <a:p>
          <a:r>
            <a:rPr lang="en-US" sz="2000" b="1" dirty="0" smtClean="0">
              <a:latin typeface="Arial"/>
              <a:cs typeface="Arial"/>
            </a:rPr>
            <a:t>Issuer CA</a:t>
          </a:r>
          <a:endParaRPr lang="en-US" sz="2000" dirty="0">
            <a:latin typeface="Arial"/>
            <a:cs typeface="Arial"/>
          </a:endParaRPr>
        </a:p>
      </dgm:t>
    </dgm:pt>
    <dgm:pt modelId="{242B89D7-9D0F-43E2-939F-A428B25D468A}" type="parTrans" cxnId="{DC436F91-D3F6-4BA2-8198-E6E06BBED9D1}">
      <dgm:prSet/>
      <dgm:spPr/>
      <dgm:t>
        <a:bodyPr/>
        <a:lstStyle/>
        <a:p>
          <a:endParaRPr lang="en-US"/>
        </a:p>
      </dgm:t>
    </dgm:pt>
    <dgm:pt modelId="{62DA1BB9-E2FA-4327-93BB-6F777752824B}" type="sibTrans" cxnId="{DC436F91-D3F6-4BA2-8198-E6E06BBED9D1}">
      <dgm:prSet/>
      <dgm:spPr/>
      <dgm:t>
        <a:bodyPr/>
        <a:lstStyle/>
        <a:p>
          <a:endParaRPr lang="en-US"/>
        </a:p>
      </dgm:t>
    </dgm:pt>
    <dgm:pt modelId="{AD7098AA-0D12-41BD-854A-44A390ADF4AA}">
      <dgm:prSet phldrT="[Text]" custT="1"/>
      <dgm:spPr>
        <a:solidFill>
          <a:srgbClr val="F9F9F9"/>
        </a:solidFill>
        <a:ln w="19050">
          <a:noFill/>
        </a:ln>
      </dgm:spPr>
      <dgm:t>
        <a:bodyPr/>
        <a:lstStyle/>
        <a:p>
          <a:pPr>
            <a:lnSpc>
              <a:spcPct val="100000"/>
            </a:lnSpc>
          </a:pPr>
          <a:r>
            <a:rPr lang="en-US" sz="2000" dirty="0" smtClean="0">
              <a:solidFill>
                <a:schemeClr val="tx2">
                  <a:lumMod val="65000"/>
                  <a:lumOff val="35000"/>
                </a:schemeClr>
              </a:solidFill>
            </a:rPr>
            <a:t>Can </a:t>
          </a:r>
          <a:r>
            <a:rPr lang="en-US" sz="2000" b="1" dirty="0" smtClean="0">
              <a:solidFill>
                <a:schemeClr val="tx2">
                  <a:lumMod val="65000"/>
                  <a:lumOff val="35000"/>
                </a:schemeClr>
              </a:solidFill>
            </a:rPr>
            <a:t>replace</a:t>
          </a:r>
          <a:r>
            <a:rPr lang="en-US" sz="2000" dirty="0" smtClean="0">
              <a:solidFill>
                <a:schemeClr val="tx2">
                  <a:lumMod val="65000"/>
                  <a:lumOff val="35000"/>
                </a:schemeClr>
              </a:solidFill>
            </a:rPr>
            <a:t> the default self-signed CA certificate created during installation</a:t>
          </a:r>
          <a:endParaRPr lang="en-US" sz="2000" dirty="0">
            <a:solidFill>
              <a:schemeClr val="tx2">
                <a:lumMod val="65000"/>
                <a:lumOff val="35000"/>
              </a:schemeClr>
            </a:solidFill>
          </a:endParaRPr>
        </a:p>
      </dgm:t>
    </dgm:pt>
    <dgm:pt modelId="{F93ACC00-1E41-4ADB-84FB-AA2184D6AEA5}" type="parTrans" cxnId="{CAD81B0B-BD83-4B1E-A842-025EFD1B7C2A}">
      <dgm:prSet/>
      <dgm:spPr/>
      <dgm:t>
        <a:bodyPr/>
        <a:lstStyle/>
        <a:p>
          <a:endParaRPr lang="en-US"/>
        </a:p>
      </dgm:t>
    </dgm:pt>
    <dgm:pt modelId="{BBFB9CE6-103F-4FC7-A0FF-34058B3E9197}" type="sibTrans" cxnId="{CAD81B0B-BD83-4B1E-A842-025EFD1B7C2A}">
      <dgm:prSet/>
      <dgm:spPr/>
      <dgm:t>
        <a:bodyPr/>
        <a:lstStyle/>
        <a:p>
          <a:endParaRPr lang="en-US"/>
        </a:p>
      </dgm:t>
    </dgm:pt>
    <dgm:pt modelId="{69EE9C2D-8E13-4746-9060-A077B4FB0129}">
      <dgm:prSet phldrT="[Text]" custT="1"/>
      <dgm:spPr>
        <a:solidFill>
          <a:srgbClr val="F9F9F9"/>
        </a:solidFill>
        <a:ln w="19050">
          <a:noFill/>
        </a:ln>
      </dgm:spPr>
      <dgm:t>
        <a:bodyPr/>
        <a:lstStyle/>
        <a:p>
          <a:pPr>
            <a:lnSpc>
              <a:spcPct val="100000"/>
            </a:lnSpc>
          </a:pPr>
          <a:r>
            <a:rPr lang="en-US" sz="2000" dirty="0" smtClean="0">
              <a:solidFill>
                <a:schemeClr val="tx2">
                  <a:lumMod val="65000"/>
                  <a:lumOff val="35000"/>
                </a:schemeClr>
              </a:solidFill>
            </a:rPr>
            <a:t>Requires a </a:t>
          </a:r>
          <a:r>
            <a:rPr lang="en-US" sz="2000" b="1" dirty="0" smtClean="0">
              <a:solidFill>
                <a:schemeClr val="tx2">
                  <a:lumMod val="65000"/>
                  <a:lumOff val="35000"/>
                </a:schemeClr>
              </a:solidFill>
            </a:rPr>
            <a:t>CSR</a:t>
          </a:r>
          <a:r>
            <a:rPr lang="en-US" sz="2000" dirty="0" smtClean="0">
              <a:solidFill>
                <a:schemeClr val="tx2">
                  <a:lumMod val="65000"/>
                  <a:lumOff val="35000"/>
                </a:schemeClr>
              </a:solidFill>
            </a:rPr>
            <a:t> issued from VMCA to be used in an Enterprise/Commercial CA to generate a new Issuing Certificate</a:t>
          </a:r>
          <a:endParaRPr lang="en-US" sz="2000" dirty="0">
            <a:solidFill>
              <a:schemeClr val="tx2">
                <a:lumMod val="65000"/>
                <a:lumOff val="35000"/>
              </a:schemeClr>
            </a:solidFill>
          </a:endParaRPr>
        </a:p>
      </dgm:t>
    </dgm:pt>
    <dgm:pt modelId="{BC15C53B-C1F7-4F6B-917C-9ED84EB3ADFE}" type="parTrans" cxnId="{0BC7DF19-3AFB-40EB-834F-440E9324B8C9}">
      <dgm:prSet/>
      <dgm:spPr/>
      <dgm:t>
        <a:bodyPr/>
        <a:lstStyle/>
        <a:p>
          <a:endParaRPr lang="en-US"/>
        </a:p>
      </dgm:t>
    </dgm:pt>
    <dgm:pt modelId="{CF0274FC-423B-4DF0-BFD7-7CD913AECF2A}" type="sibTrans" cxnId="{0BC7DF19-3AFB-40EB-834F-440E9324B8C9}">
      <dgm:prSet/>
      <dgm:spPr/>
      <dgm:t>
        <a:bodyPr/>
        <a:lstStyle/>
        <a:p>
          <a:endParaRPr lang="en-US"/>
        </a:p>
      </dgm:t>
    </dgm:pt>
    <dgm:pt modelId="{82AFCFBB-504F-4ADF-9FDA-E710E1340439}">
      <dgm:prSet phldrT="[Text]" custT="1"/>
      <dgm:spPr>
        <a:solidFill>
          <a:schemeClr val="bg2">
            <a:lumMod val="20000"/>
            <a:lumOff val="80000"/>
            <a:alpha val="52000"/>
          </a:schemeClr>
        </a:solidFill>
        <a:ln w="15875">
          <a:noFill/>
        </a:ln>
      </dgm:spPr>
      <dgm:t>
        <a:bodyPr/>
        <a:lstStyle/>
        <a:p>
          <a:pPr>
            <a:lnSpc>
              <a:spcPct val="100000"/>
            </a:lnSpc>
          </a:pPr>
          <a:r>
            <a:rPr lang="en-US" sz="2000" dirty="0" smtClean="0">
              <a:solidFill>
                <a:schemeClr val="tx2">
                  <a:lumMod val="65000"/>
                  <a:lumOff val="35000"/>
                </a:schemeClr>
              </a:solidFill>
            </a:rPr>
            <a:t>This is a </a:t>
          </a:r>
          <a:r>
            <a:rPr lang="en-US" sz="2000" b="1" dirty="0" smtClean="0">
              <a:solidFill>
                <a:schemeClr val="tx2">
                  <a:lumMod val="65000"/>
                  <a:lumOff val="35000"/>
                </a:schemeClr>
              </a:solidFill>
            </a:rPr>
            <a:t>CA certificate</a:t>
          </a:r>
          <a:r>
            <a:rPr lang="en-US" sz="2000" dirty="0" smtClean="0">
              <a:solidFill>
                <a:schemeClr val="tx2">
                  <a:lumMod val="65000"/>
                  <a:lumOff val="35000"/>
                </a:schemeClr>
              </a:solidFill>
            </a:rPr>
            <a:t>, capable of issuing other certificates</a:t>
          </a:r>
          <a:endParaRPr lang="en-US" sz="2000" dirty="0">
            <a:solidFill>
              <a:schemeClr val="tx2">
                <a:lumMod val="65000"/>
                <a:lumOff val="35000"/>
              </a:schemeClr>
            </a:solidFill>
          </a:endParaRPr>
        </a:p>
      </dgm:t>
    </dgm:pt>
    <dgm:pt modelId="{60C23A5F-3B61-497E-B414-458F209B1CF7}" type="parTrans" cxnId="{461BFFED-F91A-44B2-99AD-CAFEBA732F03}">
      <dgm:prSet/>
      <dgm:spPr/>
      <dgm:t>
        <a:bodyPr/>
        <a:lstStyle/>
        <a:p>
          <a:endParaRPr lang="en-US"/>
        </a:p>
      </dgm:t>
    </dgm:pt>
    <dgm:pt modelId="{D204A549-2782-4578-A681-70543DEEA8C6}" type="sibTrans" cxnId="{461BFFED-F91A-44B2-99AD-CAFEBA732F03}">
      <dgm:prSet/>
      <dgm:spPr/>
      <dgm:t>
        <a:bodyPr/>
        <a:lstStyle/>
        <a:p>
          <a:endParaRPr lang="en-US"/>
        </a:p>
      </dgm:t>
    </dgm:pt>
    <dgm:pt modelId="{37AFCDC7-9B1D-41AF-8495-6AA25CAE2516}">
      <dgm:prSet phldrT="[Text]" custT="1"/>
      <dgm:spPr>
        <a:solidFill>
          <a:schemeClr val="bg2">
            <a:lumMod val="20000"/>
            <a:lumOff val="80000"/>
            <a:alpha val="52000"/>
          </a:schemeClr>
        </a:solidFill>
        <a:ln w="15875">
          <a:noFill/>
        </a:ln>
      </dgm:spPr>
      <dgm:t>
        <a:bodyPr/>
        <a:lstStyle/>
        <a:p>
          <a:pPr>
            <a:lnSpc>
              <a:spcPct val="100000"/>
            </a:lnSpc>
          </a:pPr>
          <a:r>
            <a:rPr lang="en-US" sz="2000" dirty="0" smtClean="0">
              <a:solidFill>
                <a:schemeClr val="tx2">
                  <a:lumMod val="65000"/>
                  <a:lumOff val="35000"/>
                </a:schemeClr>
              </a:solidFill>
            </a:rPr>
            <a:t>All </a:t>
          </a:r>
          <a:r>
            <a:rPr lang="en-US" sz="2000" b="1" dirty="0" smtClean="0">
              <a:solidFill>
                <a:schemeClr val="tx2">
                  <a:lumMod val="65000"/>
                  <a:lumOff val="35000"/>
                </a:schemeClr>
              </a:solidFill>
            </a:rPr>
            <a:t>solutions </a:t>
          </a:r>
          <a:r>
            <a:rPr lang="en-US" sz="2000" dirty="0" smtClean="0">
              <a:solidFill>
                <a:schemeClr val="tx2">
                  <a:lumMod val="65000"/>
                  <a:lumOff val="35000"/>
                </a:schemeClr>
              </a:solidFill>
            </a:rPr>
            <a:t>and </a:t>
          </a:r>
          <a:r>
            <a:rPr lang="en-US" sz="2000" b="1" dirty="0" smtClean="0">
              <a:solidFill>
                <a:schemeClr val="tx2">
                  <a:lumMod val="65000"/>
                  <a:lumOff val="35000"/>
                </a:schemeClr>
              </a:solidFill>
            </a:rPr>
            <a:t>endpoint</a:t>
          </a:r>
          <a:r>
            <a:rPr lang="en-US" sz="2000" dirty="0" smtClean="0">
              <a:solidFill>
                <a:schemeClr val="tx2">
                  <a:lumMod val="65000"/>
                  <a:lumOff val="35000"/>
                </a:schemeClr>
              </a:solidFill>
            </a:rPr>
            <a:t> </a:t>
          </a:r>
          <a:r>
            <a:rPr lang="en-US" sz="2000" b="1" dirty="0" smtClean="0">
              <a:solidFill>
                <a:schemeClr val="tx2">
                  <a:lumMod val="65000"/>
                  <a:lumOff val="35000"/>
                </a:schemeClr>
              </a:solidFill>
            </a:rPr>
            <a:t>certificates</a:t>
          </a:r>
          <a:r>
            <a:rPr lang="en-US" sz="2000" dirty="0" smtClean="0">
              <a:solidFill>
                <a:schemeClr val="tx2">
                  <a:lumMod val="65000"/>
                  <a:lumOff val="35000"/>
                </a:schemeClr>
              </a:solidFill>
            </a:rPr>
            <a:t> are created (and trusted) from this self-signed CA certificate</a:t>
          </a:r>
          <a:endParaRPr lang="en-US" sz="2000" dirty="0">
            <a:solidFill>
              <a:schemeClr val="tx2">
                <a:lumMod val="65000"/>
                <a:lumOff val="35000"/>
              </a:schemeClr>
            </a:solidFill>
          </a:endParaRPr>
        </a:p>
      </dgm:t>
    </dgm:pt>
    <dgm:pt modelId="{DF66E2DD-65D9-412F-A02A-61762D037CBA}" type="parTrans" cxnId="{C6F53FD7-7546-4FDE-9226-C05F03607A61}">
      <dgm:prSet/>
      <dgm:spPr/>
      <dgm:t>
        <a:bodyPr/>
        <a:lstStyle/>
        <a:p>
          <a:endParaRPr lang="en-US"/>
        </a:p>
      </dgm:t>
    </dgm:pt>
    <dgm:pt modelId="{F767AD48-EEC0-4CE0-BF08-6A253F25CC53}" type="sibTrans" cxnId="{C6F53FD7-7546-4FDE-9226-C05F03607A61}">
      <dgm:prSet/>
      <dgm:spPr/>
      <dgm:t>
        <a:bodyPr/>
        <a:lstStyle/>
        <a:p>
          <a:endParaRPr lang="en-US"/>
        </a:p>
      </dgm:t>
    </dgm:pt>
    <dgm:pt modelId="{7485139E-BBB0-4A89-8A1A-8C1BA0731DA4}">
      <dgm:prSet phldrT="[Text]" custT="1"/>
      <dgm:spPr>
        <a:solidFill>
          <a:srgbClr val="F9F9F9"/>
        </a:solidFill>
        <a:ln w="19050">
          <a:noFill/>
        </a:ln>
      </dgm:spPr>
      <dgm:t>
        <a:bodyPr/>
        <a:lstStyle/>
        <a:p>
          <a:pPr>
            <a:lnSpc>
              <a:spcPct val="100000"/>
            </a:lnSpc>
          </a:pPr>
          <a:r>
            <a:rPr lang="en-US" sz="2000" dirty="0" smtClean="0">
              <a:solidFill>
                <a:schemeClr val="tx2">
                  <a:lumMod val="65000"/>
                  <a:lumOff val="35000"/>
                </a:schemeClr>
              </a:solidFill>
            </a:rPr>
            <a:t>Requires </a:t>
          </a:r>
          <a:r>
            <a:rPr lang="en-US" sz="2000" b="1" dirty="0" smtClean="0">
              <a:solidFill>
                <a:schemeClr val="tx2">
                  <a:lumMod val="65000"/>
                  <a:lumOff val="35000"/>
                </a:schemeClr>
              </a:solidFill>
            </a:rPr>
            <a:t>replacement of all issued default certificates </a:t>
          </a:r>
          <a:r>
            <a:rPr lang="en-US" sz="2000" dirty="0" smtClean="0">
              <a:solidFill>
                <a:schemeClr val="tx2">
                  <a:lumMod val="65000"/>
                  <a:lumOff val="35000"/>
                </a:schemeClr>
              </a:solidFill>
            </a:rPr>
            <a:t>after implementation</a:t>
          </a:r>
          <a:endParaRPr lang="en-US" sz="2000" dirty="0">
            <a:solidFill>
              <a:schemeClr val="tx2">
                <a:lumMod val="65000"/>
                <a:lumOff val="35000"/>
              </a:schemeClr>
            </a:solidFill>
          </a:endParaRPr>
        </a:p>
      </dgm:t>
    </dgm:pt>
    <dgm:pt modelId="{3E177B18-EAA8-46E3-8A69-A2A5F1802CAA}" type="parTrans" cxnId="{3FDADFB6-CC9B-49D9-9DBD-0A760C85385F}">
      <dgm:prSet/>
      <dgm:spPr/>
      <dgm:t>
        <a:bodyPr/>
        <a:lstStyle/>
        <a:p>
          <a:endParaRPr lang="en-US"/>
        </a:p>
      </dgm:t>
    </dgm:pt>
    <dgm:pt modelId="{C1F8A01C-0897-4B68-A385-E86C91BDCC38}" type="sibTrans" cxnId="{3FDADFB6-CC9B-49D9-9DBD-0A760C85385F}">
      <dgm:prSet/>
      <dgm:spPr/>
      <dgm:t>
        <a:bodyPr/>
        <a:lstStyle/>
        <a:p>
          <a:endParaRPr lang="en-US"/>
        </a:p>
      </dgm:t>
    </dgm:pt>
    <dgm:pt modelId="{E564EFBF-1419-4665-9982-6A45FE64AA19}" type="pres">
      <dgm:prSet presAssocID="{7C5ED9B5-04F1-49B4-98F4-69A1E507832B}" presName="Name0" presStyleCnt="0">
        <dgm:presLayoutVars>
          <dgm:dir/>
          <dgm:animLvl val="lvl"/>
          <dgm:resizeHandles val="exact"/>
        </dgm:presLayoutVars>
      </dgm:prSet>
      <dgm:spPr/>
      <dgm:t>
        <a:bodyPr/>
        <a:lstStyle/>
        <a:p>
          <a:endParaRPr lang="en-US"/>
        </a:p>
      </dgm:t>
    </dgm:pt>
    <dgm:pt modelId="{6A753647-479D-45FE-86F0-F5D4EA379262}" type="pres">
      <dgm:prSet presAssocID="{A79BFC15-F8A0-42D7-8840-4EAB48788FBB}" presName="composite" presStyleCnt="0"/>
      <dgm:spPr/>
    </dgm:pt>
    <dgm:pt modelId="{56864D80-3C4A-41C7-9922-634CCB6F593F}" type="pres">
      <dgm:prSet presAssocID="{A79BFC15-F8A0-42D7-8840-4EAB48788FBB}" presName="parTx" presStyleLbl="alignNode1" presStyleIdx="0" presStyleCnt="2" custLinFactNeighborX="644" custLinFactNeighborY="-71716">
        <dgm:presLayoutVars>
          <dgm:chMax val="0"/>
          <dgm:chPref val="0"/>
          <dgm:bulletEnabled val="1"/>
        </dgm:presLayoutVars>
      </dgm:prSet>
      <dgm:spPr/>
      <dgm:t>
        <a:bodyPr/>
        <a:lstStyle/>
        <a:p>
          <a:endParaRPr lang="en-US"/>
        </a:p>
      </dgm:t>
    </dgm:pt>
    <dgm:pt modelId="{C5BB0D45-2543-4E6A-8657-BDBDAA0460F2}" type="pres">
      <dgm:prSet presAssocID="{A79BFC15-F8A0-42D7-8840-4EAB48788FBB}" presName="desTx" presStyleLbl="alignAccFollowNode1" presStyleIdx="0" presStyleCnt="2" custLinFactNeighborX="-1" custLinFactNeighborY="523">
        <dgm:presLayoutVars>
          <dgm:bulletEnabled val="1"/>
        </dgm:presLayoutVars>
      </dgm:prSet>
      <dgm:spPr/>
      <dgm:t>
        <a:bodyPr/>
        <a:lstStyle/>
        <a:p>
          <a:endParaRPr lang="en-US"/>
        </a:p>
      </dgm:t>
    </dgm:pt>
    <dgm:pt modelId="{96234D07-7CA7-4EC3-9197-6A344CC442E7}" type="pres">
      <dgm:prSet presAssocID="{D019BA69-E72A-483C-8C21-C1038CC0DDBB}" presName="space" presStyleCnt="0"/>
      <dgm:spPr/>
    </dgm:pt>
    <dgm:pt modelId="{36DC1828-9E7A-4616-AE0D-EE621ECAA05C}" type="pres">
      <dgm:prSet presAssocID="{3C275021-4B94-4E15-B571-1D56E0DF17F7}" presName="composite" presStyleCnt="0"/>
      <dgm:spPr/>
    </dgm:pt>
    <dgm:pt modelId="{D977536D-0C3A-4D5F-8283-65FF3B54C9B1}" type="pres">
      <dgm:prSet presAssocID="{3C275021-4B94-4E15-B571-1D56E0DF17F7}" presName="parTx" presStyleLbl="alignNode1" presStyleIdx="1" presStyleCnt="2" custLinFactNeighborX="645" custLinFactNeighborY="-48457">
        <dgm:presLayoutVars>
          <dgm:chMax val="0"/>
          <dgm:chPref val="0"/>
          <dgm:bulletEnabled val="1"/>
        </dgm:presLayoutVars>
      </dgm:prSet>
      <dgm:spPr/>
      <dgm:t>
        <a:bodyPr/>
        <a:lstStyle/>
        <a:p>
          <a:endParaRPr lang="en-US"/>
        </a:p>
      </dgm:t>
    </dgm:pt>
    <dgm:pt modelId="{9C268B8E-9F95-49C6-BCAE-6022641475D6}" type="pres">
      <dgm:prSet presAssocID="{3C275021-4B94-4E15-B571-1D56E0DF17F7}" presName="desTx" presStyleLbl="alignAccFollowNode1" presStyleIdx="1" presStyleCnt="2">
        <dgm:presLayoutVars>
          <dgm:bulletEnabled val="1"/>
        </dgm:presLayoutVars>
      </dgm:prSet>
      <dgm:spPr/>
      <dgm:t>
        <a:bodyPr/>
        <a:lstStyle/>
        <a:p>
          <a:endParaRPr lang="en-US"/>
        </a:p>
      </dgm:t>
    </dgm:pt>
  </dgm:ptLst>
  <dgm:cxnLst>
    <dgm:cxn modelId="{C6F53FD7-7546-4FDE-9226-C05F03607A61}" srcId="{A79BFC15-F8A0-42D7-8840-4EAB48788FBB}" destId="{37AFCDC7-9B1D-41AF-8495-6AA25CAE2516}" srcOrd="2" destOrd="0" parTransId="{DF66E2DD-65D9-412F-A02A-61762D037CBA}" sibTransId="{F767AD48-EEC0-4CE0-BF08-6A253F25CC53}"/>
    <dgm:cxn modelId="{933723A9-B1FA-DB4B-89B9-3C0B6187E575}" type="presOf" srcId="{A79BFC15-F8A0-42D7-8840-4EAB48788FBB}" destId="{56864D80-3C4A-41C7-9922-634CCB6F593F}" srcOrd="0" destOrd="0" presId="urn:microsoft.com/office/officeart/2005/8/layout/hList1"/>
    <dgm:cxn modelId="{461BFFED-F91A-44B2-99AD-CAFEBA732F03}" srcId="{A79BFC15-F8A0-42D7-8840-4EAB48788FBB}" destId="{82AFCFBB-504F-4ADF-9FDA-E710E1340439}" srcOrd="1" destOrd="0" parTransId="{60C23A5F-3B61-497E-B414-458F209B1CF7}" sibTransId="{D204A549-2782-4578-A681-70543DEEA8C6}"/>
    <dgm:cxn modelId="{E2EDA4CE-E100-4848-B763-9526DB8BDF13}" type="presOf" srcId="{7C5ED9B5-04F1-49B4-98F4-69A1E507832B}" destId="{E564EFBF-1419-4665-9982-6A45FE64AA19}" srcOrd="0" destOrd="0" presId="urn:microsoft.com/office/officeart/2005/8/layout/hList1"/>
    <dgm:cxn modelId="{AA2C6BC9-071A-4921-9623-96921C2EBCDF}" srcId="{A79BFC15-F8A0-42D7-8840-4EAB48788FBB}" destId="{DC6D6BD7-B9FC-4E65-8F7B-4E34A05F4333}" srcOrd="0" destOrd="0" parTransId="{DD4A8B35-D786-4D65-974A-45674E8DA9C4}" sibTransId="{83903D85-89BA-406B-A58C-ADAB6FC94058}"/>
    <dgm:cxn modelId="{1E7FF0B4-F4C6-49FF-A429-DF6974BC59D3}" srcId="{7C5ED9B5-04F1-49B4-98F4-69A1E507832B}" destId="{A79BFC15-F8A0-42D7-8840-4EAB48788FBB}" srcOrd="0" destOrd="0" parTransId="{0A9AE6F8-232F-43C3-B4DB-6D5F5CA555EA}" sibTransId="{D019BA69-E72A-483C-8C21-C1038CC0DDBB}"/>
    <dgm:cxn modelId="{BB366097-ACED-9543-B81C-FD632A61046A}" type="presOf" srcId="{AD7098AA-0D12-41BD-854A-44A390ADF4AA}" destId="{9C268B8E-9F95-49C6-BCAE-6022641475D6}" srcOrd="0" destOrd="0" presId="urn:microsoft.com/office/officeart/2005/8/layout/hList1"/>
    <dgm:cxn modelId="{B3A53A2C-F43F-384A-9840-601FD05E569A}" type="presOf" srcId="{7485139E-BBB0-4A89-8A1A-8C1BA0731DA4}" destId="{9C268B8E-9F95-49C6-BCAE-6022641475D6}" srcOrd="0" destOrd="2" presId="urn:microsoft.com/office/officeart/2005/8/layout/hList1"/>
    <dgm:cxn modelId="{0C50ACDF-E345-2846-B022-15D39E256FBD}" type="presOf" srcId="{69EE9C2D-8E13-4746-9060-A077B4FB0129}" destId="{9C268B8E-9F95-49C6-BCAE-6022641475D6}" srcOrd="0" destOrd="1" presId="urn:microsoft.com/office/officeart/2005/8/layout/hList1"/>
    <dgm:cxn modelId="{3FDADFB6-CC9B-49D9-9DBD-0A760C85385F}" srcId="{3C275021-4B94-4E15-B571-1D56E0DF17F7}" destId="{7485139E-BBB0-4A89-8A1A-8C1BA0731DA4}" srcOrd="2" destOrd="0" parTransId="{3E177B18-EAA8-46E3-8A69-A2A5F1802CAA}" sibTransId="{C1F8A01C-0897-4B68-A385-E86C91BDCC38}"/>
    <dgm:cxn modelId="{CAD81B0B-BD83-4B1E-A842-025EFD1B7C2A}" srcId="{3C275021-4B94-4E15-B571-1D56E0DF17F7}" destId="{AD7098AA-0D12-41BD-854A-44A390ADF4AA}" srcOrd="0" destOrd="0" parTransId="{F93ACC00-1E41-4ADB-84FB-AA2184D6AEA5}" sibTransId="{BBFB9CE6-103F-4FC7-A0FF-34058B3E9197}"/>
    <dgm:cxn modelId="{DC436F91-D3F6-4BA2-8198-E6E06BBED9D1}" srcId="{7C5ED9B5-04F1-49B4-98F4-69A1E507832B}" destId="{3C275021-4B94-4E15-B571-1D56E0DF17F7}" srcOrd="1" destOrd="0" parTransId="{242B89D7-9D0F-43E2-939F-A428B25D468A}" sibTransId="{62DA1BB9-E2FA-4327-93BB-6F777752824B}"/>
    <dgm:cxn modelId="{82801D5E-E27C-F145-A5F5-B33BEC8D0053}" type="presOf" srcId="{82AFCFBB-504F-4ADF-9FDA-E710E1340439}" destId="{C5BB0D45-2543-4E6A-8657-BDBDAA0460F2}" srcOrd="0" destOrd="1" presId="urn:microsoft.com/office/officeart/2005/8/layout/hList1"/>
    <dgm:cxn modelId="{E89FFA9A-0E70-DB46-9B75-2EAE911CA991}" type="presOf" srcId="{37AFCDC7-9B1D-41AF-8495-6AA25CAE2516}" destId="{C5BB0D45-2543-4E6A-8657-BDBDAA0460F2}" srcOrd="0" destOrd="2" presId="urn:microsoft.com/office/officeart/2005/8/layout/hList1"/>
    <dgm:cxn modelId="{4CCFDDF9-D0E1-C94E-B23F-57F2060E0800}" type="presOf" srcId="{3C275021-4B94-4E15-B571-1D56E0DF17F7}" destId="{D977536D-0C3A-4D5F-8283-65FF3B54C9B1}" srcOrd="0" destOrd="0" presId="urn:microsoft.com/office/officeart/2005/8/layout/hList1"/>
    <dgm:cxn modelId="{0BC7DF19-3AFB-40EB-834F-440E9324B8C9}" srcId="{3C275021-4B94-4E15-B571-1D56E0DF17F7}" destId="{69EE9C2D-8E13-4746-9060-A077B4FB0129}" srcOrd="1" destOrd="0" parTransId="{BC15C53B-C1F7-4F6B-917C-9ED84EB3ADFE}" sibTransId="{CF0274FC-423B-4DF0-BFD7-7CD913AECF2A}"/>
    <dgm:cxn modelId="{B1F9A1B6-3D5B-DB48-B445-EA003C4583D2}" type="presOf" srcId="{DC6D6BD7-B9FC-4E65-8F7B-4E34A05F4333}" destId="{C5BB0D45-2543-4E6A-8657-BDBDAA0460F2}" srcOrd="0" destOrd="0" presId="urn:microsoft.com/office/officeart/2005/8/layout/hList1"/>
    <dgm:cxn modelId="{D10EC83D-3552-F64F-81D0-3889EA3A447F}" type="presParOf" srcId="{E564EFBF-1419-4665-9982-6A45FE64AA19}" destId="{6A753647-479D-45FE-86F0-F5D4EA379262}" srcOrd="0" destOrd="0" presId="urn:microsoft.com/office/officeart/2005/8/layout/hList1"/>
    <dgm:cxn modelId="{D2009100-BC72-B846-A092-365B273B6988}" type="presParOf" srcId="{6A753647-479D-45FE-86F0-F5D4EA379262}" destId="{56864D80-3C4A-41C7-9922-634CCB6F593F}" srcOrd="0" destOrd="0" presId="urn:microsoft.com/office/officeart/2005/8/layout/hList1"/>
    <dgm:cxn modelId="{0A23B0C1-560D-2547-A9AD-0FFEF49848C9}" type="presParOf" srcId="{6A753647-479D-45FE-86F0-F5D4EA379262}" destId="{C5BB0D45-2543-4E6A-8657-BDBDAA0460F2}" srcOrd="1" destOrd="0" presId="urn:microsoft.com/office/officeart/2005/8/layout/hList1"/>
    <dgm:cxn modelId="{71694BB0-95AB-454C-BA17-36FF1ECD3AB1}" type="presParOf" srcId="{E564EFBF-1419-4665-9982-6A45FE64AA19}" destId="{96234D07-7CA7-4EC3-9197-6A344CC442E7}" srcOrd="1" destOrd="0" presId="urn:microsoft.com/office/officeart/2005/8/layout/hList1"/>
    <dgm:cxn modelId="{EB98B33E-2A72-CA4F-A57D-EB2E54C10950}" type="presParOf" srcId="{E564EFBF-1419-4665-9982-6A45FE64AA19}" destId="{36DC1828-9E7A-4616-AE0D-EE621ECAA05C}" srcOrd="2" destOrd="0" presId="urn:microsoft.com/office/officeart/2005/8/layout/hList1"/>
    <dgm:cxn modelId="{E21528CC-8BDA-3748-BE55-DD733C2B44A3}" type="presParOf" srcId="{36DC1828-9E7A-4616-AE0D-EE621ECAA05C}" destId="{D977536D-0C3A-4D5F-8283-65FF3B54C9B1}" srcOrd="0" destOrd="0" presId="urn:microsoft.com/office/officeart/2005/8/layout/hList1"/>
    <dgm:cxn modelId="{22292510-84E2-9E4E-9D97-6E1DB73FA058}" type="presParOf" srcId="{36DC1828-9E7A-4616-AE0D-EE621ECAA05C}" destId="{9C268B8E-9F95-49C6-BCAE-6022641475D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ED009A-8E0E-414C-AC4D-FB6D26033882}" type="doc">
      <dgm:prSet loTypeId="urn:microsoft.com/office/officeart/2005/8/layout/hList1" loCatId="list" qsTypeId="urn:microsoft.com/office/officeart/2005/8/quickstyle/simple4" qsCatId="simple" csTypeId="urn:microsoft.com/office/officeart/2005/8/colors/colorful3" csCatId="colorful" phldr="1"/>
      <dgm:spPr/>
      <dgm:t>
        <a:bodyPr/>
        <a:lstStyle/>
        <a:p>
          <a:endParaRPr lang="en-US"/>
        </a:p>
      </dgm:t>
    </dgm:pt>
    <dgm:pt modelId="{6B1DA865-382D-4136-95FF-4C46D385C36C}">
      <dgm:prSet phldrT="[Text]" custT="1"/>
      <dgm:spPr>
        <a:solidFill>
          <a:schemeClr val="accent1"/>
        </a:solidFill>
        <a:ln>
          <a:solidFill>
            <a:schemeClr val="bg1"/>
          </a:solidFill>
        </a:ln>
        <a:effectLst/>
      </dgm:spPr>
      <dgm:t>
        <a:bodyPr/>
        <a:lstStyle/>
        <a:p>
          <a:r>
            <a:rPr lang="en-US" sz="2000" dirty="0" smtClean="0"/>
            <a:t>VMCA Default</a:t>
          </a:r>
          <a:endParaRPr lang="en-US" sz="2000" dirty="0"/>
        </a:p>
      </dgm:t>
    </dgm:pt>
    <dgm:pt modelId="{9015A77F-D980-4AA7-93C0-B5CD37853BB8}" type="parTrans" cxnId="{587428C4-0588-4757-9E40-68E301FA077F}">
      <dgm:prSet/>
      <dgm:spPr/>
      <dgm:t>
        <a:bodyPr/>
        <a:lstStyle/>
        <a:p>
          <a:endParaRPr lang="en-US"/>
        </a:p>
      </dgm:t>
    </dgm:pt>
    <dgm:pt modelId="{B9527978-8085-4A2C-881A-B6B80369E128}" type="sibTrans" cxnId="{587428C4-0588-4757-9E40-68E301FA077F}">
      <dgm:prSet/>
      <dgm:spPr/>
      <dgm:t>
        <a:bodyPr/>
        <a:lstStyle/>
        <a:p>
          <a:endParaRPr lang="en-US"/>
        </a:p>
      </dgm:t>
    </dgm:pt>
    <dgm:pt modelId="{8614FC80-4BA7-4973-B7E5-928CF28FF93B}">
      <dgm:prSet phldrT="[Text]" custT="1"/>
      <dgm:spPr>
        <a:noFill/>
        <a:ln>
          <a:solidFill>
            <a:schemeClr val="accent1">
              <a:alpha val="76000"/>
            </a:schemeClr>
          </a:solidFill>
        </a:ln>
      </dgm:spPr>
      <dgm:t>
        <a:bodyPr/>
        <a:lstStyle/>
        <a:p>
          <a:pPr>
            <a:lnSpc>
              <a:spcPct val="110000"/>
            </a:lnSpc>
            <a:spcAft>
              <a:spcPts val="0"/>
            </a:spcAft>
          </a:pPr>
          <a:r>
            <a:rPr lang="en-US" sz="1800" b="1" dirty="0" smtClean="0">
              <a:solidFill>
                <a:schemeClr val="tx2">
                  <a:lumMod val="65000"/>
                  <a:lumOff val="35000"/>
                </a:schemeClr>
              </a:solidFill>
            </a:rPr>
            <a:t>Default</a:t>
          </a:r>
          <a:r>
            <a:rPr lang="en-US" sz="1800" dirty="0" smtClean="0">
              <a:solidFill>
                <a:schemeClr val="tx2">
                  <a:lumMod val="65000"/>
                  <a:lumOff val="35000"/>
                </a:schemeClr>
              </a:solidFill>
            </a:rPr>
            <a:t> installed certificates</a:t>
          </a:r>
          <a:endParaRPr lang="en-US" sz="1800" dirty="0">
            <a:solidFill>
              <a:schemeClr val="tx2">
                <a:lumMod val="65000"/>
                <a:lumOff val="35000"/>
              </a:schemeClr>
            </a:solidFill>
          </a:endParaRPr>
        </a:p>
      </dgm:t>
    </dgm:pt>
    <dgm:pt modelId="{08095CFD-0966-4250-B86B-84A19D3FAD9B}" type="parTrans" cxnId="{63CDE64A-5A69-4CDE-A0C8-FF43CA6B3E27}">
      <dgm:prSet/>
      <dgm:spPr/>
      <dgm:t>
        <a:bodyPr/>
        <a:lstStyle/>
        <a:p>
          <a:endParaRPr lang="en-US"/>
        </a:p>
      </dgm:t>
    </dgm:pt>
    <dgm:pt modelId="{8E3CF4E7-73EA-4BB4-B4BF-CFFA19513C34}" type="sibTrans" cxnId="{63CDE64A-5A69-4CDE-A0C8-FF43CA6B3E27}">
      <dgm:prSet/>
      <dgm:spPr/>
      <dgm:t>
        <a:bodyPr/>
        <a:lstStyle/>
        <a:p>
          <a:endParaRPr lang="en-US"/>
        </a:p>
      </dgm:t>
    </dgm:pt>
    <dgm:pt modelId="{7629C9F7-AD9D-443B-816F-D80AFFD4F1FE}">
      <dgm:prSet phldrT="[Text]" custT="1"/>
      <dgm:spPr>
        <a:noFill/>
        <a:ln>
          <a:solidFill>
            <a:schemeClr val="accent1">
              <a:alpha val="76000"/>
            </a:schemeClr>
          </a:solidFill>
        </a:ln>
      </dgm:spPr>
      <dgm:t>
        <a:bodyPr/>
        <a:lstStyle/>
        <a:p>
          <a:pPr>
            <a:lnSpc>
              <a:spcPct val="110000"/>
            </a:lnSpc>
            <a:spcAft>
              <a:spcPts val="0"/>
            </a:spcAft>
          </a:pPr>
          <a:r>
            <a:rPr lang="en-US" sz="1800" dirty="0" smtClean="0">
              <a:solidFill>
                <a:schemeClr val="tx2">
                  <a:lumMod val="65000"/>
                  <a:lumOff val="35000"/>
                </a:schemeClr>
              </a:solidFill>
            </a:rPr>
            <a:t>Possible to regenerate these on demand </a:t>
          </a:r>
          <a:r>
            <a:rPr lang="en-US" sz="1800" b="1" dirty="0" smtClean="0">
              <a:solidFill>
                <a:schemeClr val="tx2">
                  <a:lumMod val="65000"/>
                  <a:lumOff val="35000"/>
                </a:schemeClr>
              </a:solidFill>
            </a:rPr>
            <a:t>easily</a:t>
          </a:r>
          <a:endParaRPr lang="en-US" sz="1800" b="1" dirty="0">
            <a:solidFill>
              <a:schemeClr val="tx2">
                <a:lumMod val="65000"/>
                <a:lumOff val="35000"/>
              </a:schemeClr>
            </a:solidFill>
          </a:endParaRPr>
        </a:p>
      </dgm:t>
    </dgm:pt>
    <dgm:pt modelId="{EF380FB1-92D8-46B5-801A-9FED06A76D15}" type="parTrans" cxnId="{030C2412-D9C5-4E8C-B5EC-995579CBDF20}">
      <dgm:prSet/>
      <dgm:spPr/>
      <dgm:t>
        <a:bodyPr/>
        <a:lstStyle/>
        <a:p>
          <a:endParaRPr lang="en-US"/>
        </a:p>
      </dgm:t>
    </dgm:pt>
    <dgm:pt modelId="{C74BCBC6-08C8-4FC2-B50F-242D3C57BEE9}" type="sibTrans" cxnId="{030C2412-D9C5-4E8C-B5EC-995579CBDF20}">
      <dgm:prSet/>
      <dgm:spPr/>
      <dgm:t>
        <a:bodyPr/>
        <a:lstStyle/>
        <a:p>
          <a:endParaRPr lang="en-US"/>
        </a:p>
      </dgm:t>
    </dgm:pt>
    <dgm:pt modelId="{AEE813F4-6023-4720-B441-7DD4B646E241}">
      <dgm:prSet phldrT="[Text]" custT="1"/>
      <dgm:spPr>
        <a:solidFill>
          <a:srgbClr val="F8981D"/>
        </a:solidFill>
        <a:ln>
          <a:solidFill>
            <a:schemeClr val="bg1"/>
          </a:solidFill>
        </a:ln>
        <a:effectLst/>
      </dgm:spPr>
      <dgm:t>
        <a:bodyPr/>
        <a:lstStyle/>
        <a:p>
          <a:r>
            <a:rPr lang="en-US" sz="2000" dirty="0" smtClean="0"/>
            <a:t>VMCA Enterprise</a:t>
          </a:r>
          <a:endParaRPr lang="en-US" sz="2000" dirty="0"/>
        </a:p>
      </dgm:t>
    </dgm:pt>
    <dgm:pt modelId="{081CC237-3741-4A50-B4D1-FE0A2AA420D8}" type="parTrans" cxnId="{9652CAC6-F70B-4429-83B3-581BB2A5CA6D}">
      <dgm:prSet/>
      <dgm:spPr/>
      <dgm:t>
        <a:bodyPr/>
        <a:lstStyle/>
        <a:p>
          <a:endParaRPr lang="en-US"/>
        </a:p>
      </dgm:t>
    </dgm:pt>
    <dgm:pt modelId="{CACEDD95-AE81-4638-B2FE-895ADEB51811}" type="sibTrans" cxnId="{9652CAC6-F70B-4429-83B3-581BB2A5CA6D}">
      <dgm:prSet/>
      <dgm:spPr/>
      <dgm:t>
        <a:bodyPr/>
        <a:lstStyle/>
        <a:p>
          <a:endParaRPr lang="en-US"/>
        </a:p>
      </dgm:t>
    </dgm:pt>
    <dgm:pt modelId="{05F6BA3F-7524-49E3-9FB7-7B78A67E118D}">
      <dgm:prSet phldrT="[Text]" custT="1"/>
      <dgm:spPr>
        <a:noFill/>
        <a:ln>
          <a:solidFill>
            <a:srgbClr val="F8981D">
              <a:alpha val="54000"/>
            </a:srgbClr>
          </a:solidFill>
        </a:ln>
      </dgm:spPr>
      <dgm:t>
        <a:bodyPr/>
        <a:lstStyle/>
        <a:p>
          <a:pPr>
            <a:lnSpc>
              <a:spcPct val="110000"/>
            </a:lnSpc>
            <a:spcAft>
              <a:spcPts val="0"/>
            </a:spcAft>
          </a:pPr>
          <a:r>
            <a:rPr lang="en-US" sz="1800" b="1" dirty="0" smtClean="0">
              <a:solidFill>
                <a:schemeClr val="tx2">
                  <a:lumMod val="65000"/>
                  <a:lumOff val="35000"/>
                </a:schemeClr>
              </a:solidFill>
            </a:rPr>
            <a:t>Replace</a:t>
          </a:r>
          <a:r>
            <a:rPr lang="en-US" sz="1800" dirty="0" smtClean="0">
              <a:solidFill>
                <a:schemeClr val="tx2">
                  <a:lumMod val="65000"/>
                  <a:lumOff val="35000"/>
                </a:schemeClr>
              </a:solidFill>
            </a:rPr>
            <a:t> VMCA CA certificates with a new CA certificate from the Enterprise PKI</a:t>
          </a:r>
          <a:endParaRPr lang="en-US" sz="1800" dirty="0">
            <a:solidFill>
              <a:schemeClr val="tx2">
                <a:lumMod val="65000"/>
                <a:lumOff val="35000"/>
              </a:schemeClr>
            </a:solidFill>
          </a:endParaRPr>
        </a:p>
      </dgm:t>
    </dgm:pt>
    <dgm:pt modelId="{F534A843-3B97-4F08-8247-0A1197B4B1C4}" type="parTrans" cxnId="{A422F9BE-609D-40FD-A5BC-7D929DA2F6AE}">
      <dgm:prSet/>
      <dgm:spPr/>
      <dgm:t>
        <a:bodyPr/>
        <a:lstStyle/>
        <a:p>
          <a:endParaRPr lang="en-US"/>
        </a:p>
      </dgm:t>
    </dgm:pt>
    <dgm:pt modelId="{F454B5DA-918A-448A-B1C5-2286E77AF76D}" type="sibTrans" cxnId="{A422F9BE-609D-40FD-A5BC-7D929DA2F6AE}">
      <dgm:prSet/>
      <dgm:spPr/>
      <dgm:t>
        <a:bodyPr/>
        <a:lstStyle/>
        <a:p>
          <a:endParaRPr lang="en-US"/>
        </a:p>
      </dgm:t>
    </dgm:pt>
    <dgm:pt modelId="{0E97123C-BE7F-4729-90E5-4F40CAC136AA}">
      <dgm:prSet phldrT="[Text]" custT="1"/>
      <dgm:spPr>
        <a:noFill/>
        <a:ln>
          <a:solidFill>
            <a:srgbClr val="F8981D">
              <a:alpha val="54000"/>
            </a:srgbClr>
          </a:solidFill>
        </a:ln>
      </dgm:spPr>
      <dgm:t>
        <a:bodyPr/>
        <a:lstStyle/>
        <a:p>
          <a:pPr>
            <a:lnSpc>
              <a:spcPct val="110000"/>
            </a:lnSpc>
            <a:spcAft>
              <a:spcPts val="0"/>
            </a:spcAft>
          </a:pPr>
          <a:r>
            <a:rPr lang="en-US" sz="1800" dirty="0" smtClean="0">
              <a:solidFill>
                <a:schemeClr val="tx2">
                  <a:lumMod val="65000"/>
                  <a:lumOff val="35000"/>
                </a:schemeClr>
              </a:solidFill>
            </a:rPr>
            <a:t>On </a:t>
          </a:r>
          <a:r>
            <a:rPr lang="en-US" sz="1800" b="1" dirty="0" smtClean="0">
              <a:solidFill>
                <a:schemeClr val="tx2">
                  <a:lumMod val="65000"/>
                  <a:lumOff val="35000"/>
                </a:schemeClr>
              </a:solidFill>
            </a:rPr>
            <a:t>removal of</a:t>
          </a:r>
          <a:r>
            <a:rPr lang="en-US" sz="1800" dirty="0" smtClean="0">
              <a:solidFill>
                <a:schemeClr val="tx2">
                  <a:lumMod val="65000"/>
                  <a:lumOff val="35000"/>
                </a:schemeClr>
              </a:solidFill>
            </a:rPr>
            <a:t> the old VMCA CA certificate, all old certificates must be </a:t>
          </a:r>
          <a:r>
            <a:rPr lang="en-US" sz="1800" b="1" dirty="0" smtClean="0">
              <a:solidFill>
                <a:schemeClr val="tx2">
                  <a:lumMod val="65000"/>
                  <a:lumOff val="35000"/>
                </a:schemeClr>
              </a:solidFill>
            </a:rPr>
            <a:t>regenerate</a:t>
          </a:r>
          <a:endParaRPr lang="en-US" sz="1800" dirty="0">
            <a:solidFill>
              <a:schemeClr val="tx2">
                <a:lumMod val="65000"/>
                <a:lumOff val="35000"/>
              </a:schemeClr>
            </a:solidFill>
          </a:endParaRPr>
        </a:p>
      </dgm:t>
    </dgm:pt>
    <dgm:pt modelId="{96127F6A-4AC7-4562-8C4E-07255C4AB038}" type="parTrans" cxnId="{1CD78BD3-C8BF-45B5-8008-DC605E72E346}">
      <dgm:prSet/>
      <dgm:spPr/>
      <dgm:t>
        <a:bodyPr/>
        <a:lstStyle/>
        <a:p>
          <a:endParaRPr lang="en-US"/>
        </a:p>
      </dgm:t>
    </dgm:pt>
    <dgm:pt modelId="{E870E656-FEC3-4A1E-92B7-809680431E6A}" type="sibTrans" cxnId="{1CD78BD3-C8BF-45B5-8008-DC605E72E346}">
      <dgm:prSet/>
      <dgm:spPr/>
      <dgm:t>
        <a:bodyPr/>
        <a:lstStyle/>
        <a:p>
          <a:endParaRPr lang="en-US"/>
        </a:p>
      </dgm:t>
    </dgm:pt>
    <dgm:pt modelId="{4CDD73BB-FA80-4A78-8880-C8D9DB1DBDE3}">
      <dgm:prSet phldrT="[Text]" custT="1"/>
      <dgm:spPr>
        <a:solidFill>
          <a:schemeClr val="accent4"/>
        </a:solidFill>
        <a:ln>
          <a:solidFill>
            <a:schemeClr val="bg1"/>
          </a:solidFill>
        </a:ln>
        <a:effectLst/>
      </dgm:spPr>
      <dgm:t>
        <a:bodyPr/>
        <a:lstStyle/>
        <a:p>
          <a:r>
            <a:rPr lang="en-US" sz="2000" dirty="0" smtClean="0"/>
            <a:t>Custom</a:t>
          </a:r>
          <a:endParaRPr lang="en-US" sz="2000" dirty="0"/>
        </a:p>
      </dgm:t>
    </dgm:pt>
    <dgm:pt modelId="{D870F766-9613-47E7-8C81-32092C824506}" type="parTrans" cxnId="{C49F06C3-9477-4D70-B7D4-3780FCC36029}">
      <dgm:prSet/>
      <dgm:spPr/>
      <dgm:t>
        <a:bodyPr/>
        <a:lstStyle/>
        <a:p>
          <a:endParaRPr lang="en-US"/>
        </a:p>
      </dgm:t>
    </dgm:pt>
    <dgm:pt modelId="{CC456475-1AE3-421E-9174-CA1B9A38C345}" type="sibTrans" cxnId="{C49F06C3-9477-4D70-B7D4-3780FCC36029}">
      <dgm:prSet/>
      <dgm:spPr/>
      <dgm:t>
        <a:bodyPr/>
        <a:lstStyle/>
        <a:p>
          <a:endParaRPr lang="en-US"/>
        </a:p>
      </dgm:t>
    </dgm:pt>
    <dgm:pt modelId="{BDA47E9B-CE3A-4C26-AA42-0BAB01F19506}">
      <dgm:prSet phldrT="[Text]" custT="1"/>
      <dgm:spPr>
        <a:noFill/>
        <a:ln>
          <a:solidFill>
            <a:schemeClr val="accent4">
              <a:alpha val="58000"/>
            </a:schemeClr>
          </a:solidFill>
        </a:ln>
      </dgm:spPr>
      <dgm:t>
        <a:bodyPr/>
        <a:lstStyle/>
        <a:p>
          <a:pPr>
            <a:lnSpc>
              <a:spcPct val="110000"/>
            </a:lnSpc>
            <a:spcAft>
              <a:spcPts val="0"/>
            </a:spcAft>
          </a:pPr>
          <a:r>
            <a:rPr lang="en-US" sz="1800" b="1" dirty="0" smtClean="0">
              <a:solidFill>
                <a:schemeClr val="tx2">
                  <a:lumMod val="65000"/>
                  <a:lumOff val="35000"/>
                </a:schemeClr>
              </a:solidFill>
            </a:rPr>
            <a:t>Disable VMCA </a:t>
          </a:r>
          <a:r>
            <a:rPr lang="en-US" sz="1800" dirty="0" smtClean="0">
              <a:solidFill>
                <a:schemeClr val="tx2">
                  <a:lumMod val="65000"/>
                  <a:lumOff val="35000"/>
                </a:schemeClr>
              </a:solidFill>
            </a:rPr>
            <a:t>as CA</a:t>
          </a:r>
          <a:endParaRPr lang="en-US" sz="1800" dirty="0">
            <a:solidFill>
              <a:schemeClr val="tx2">
                <a:lumMod val="65000"/>
                <a:lumOff val="35000"/>
              </a:schemeClr>
            </a:solidFill>
          </a:endParaRPr>
        </a:p>
      </dgm:t>
    </dgm:pt>
    <dgm:pt modelId="{BA983226-4162-4ABB-A784-BB0F5EC00D73}" type="parTrans" cxnId="{BBBB1AF5-4189-4FF4-8D66-0B208213E65D}">
      <dgm:prSet/>
      <dgm:spPr/>
      <dgm:t>
        <a:bodyPr/>
        <a:lstStyle/>
        <a:p>
          <a:endParaRPr lang="en-US"/>
        </a:p>
      </dgm:t>
    </dgm:pt>
    <dgm:pt modelId="{52EE7773-BB8B-40A6-B8C3-D63B053C7A04}" type="sibTrans" cxnId="{BBBB1AF5-4189-4FF4-8D66-0B208213E65D}">
      <dgm:prSet/>
      <dgm:spPr/>
      <dgm:t>
        <a:bodyPr/>
        <a:lstStyle/>
        <a:p>
          <a:endParaRPr lang="en-US"/>
        </a:p>
      </dgm:t>
    </dgm:pt>
    <dgm:pt modelId="{1EB8E3C5-B239-4C4B-B3E7-B8C9BAE4D34A}">
      <dgm:prSet phldrT="[Text]" custT="1"/>
      <dgm:spPr>
        <a:noFill/>
        <a:ln>
          <a:solidFill>
            <a:schemeClr val="accent4">
              <a:alpha val="58000"/>
            </a:schemeClr>
          </a:solidFill>
        </a:ln>
      </dgm:spPr>
      <dgm:t>
        <a:bodyPr/>
        <a:lstStyle/>
        <a:p>
          <a:pPr>
            <a:lnSpc>
              <a:spcPct val="110000"/>
            </a:lnSpc>
            <a:spcAft>
              <a:spcPts val="0"/>
            </a:spcAft>
          </a:pPr>
          <a:r>
            <a:rPr lang="en-US" sz="1800" dirty="0" smtClean="0">
              <a:solidFill>
                <a:schemeClr val="tx2">
                  <a:lumMod val="65000"/>
                  <a:lumOff val="35000"/>
                </a:schemeClr>
              </a:solidFill>
            </a:rPr>
            <a:t>Provision </a:t>
          </a:r>
          <a:r>
            <a:rPr lang="en-US" sz="1800" b="1" dirty="0" smtClean="0">
              <a:solidFill>
                <a:schemeClr val="tx2">
                  <a:lumMod val="65000"/>
                  <a:lumOff val="35000"/>
                </a:schemeClr>
              </a:solidFill>
            </a:rPr>
            <a:t>custom</a:t>
          </a:r>
          <a:r>
            <a:rPr lang="en-US" sz="1800" dirty="0" smtClean="0">
              <a:solidFill>
                <a:schemeClr val="tx2">
                  <a:lumMod val="65000"/>
                  <a:lumOff val="35000"/>
                </a:schemeClr>
              </a:solidFill>
            </a:rPr>
            <a:t> leaf certificates for each solution, user and endpoint</a:t>
          </a:r>
          <a:endParaRPr lang="en-US" sz="1800" dirty="0">
            <a:solidFill>
              <a:schemeClr val="tx2">
                <a:lumMod val="65000"/>
                <a:lumOff val="35000"/>
              </a:schemeClr>
            </a:solidFill>
          </a:endParaRPr>
        </a:p>
      </dgm:t>
    </dgm:pt>
    <dgm:pt modelId="{C518B6F2-9615-4EA9-8A5B-554BF0B0401F}" type="parTrans" cxnId="{2EB6115F-9D73-4D8A-8BCE-E92B43F8A6F5}">
      <dgm:prSet/>
      <dgm:spPr/>
      <dgm:t>
        <a:bodyPr/>
        <a:lstStyle/>
        <a:p>
          <a:endParaRPr lang="en-US"/>
        </a:p>
      </dgm:t>
    </dgm:pt>
    <dgm:pt modelId="{46BEC901-9788-4D55-B228-46C1FD0FB518}" type="sibTrans" cxnId="{2EB6115F-9D73-4D8A-8BCE-E92B43F8A6F5}">
      <dgm:prSet/>
      <dgm:spPr/>
      <dgm:t>
        <a:bodyPr/>
        <a:lstStyle/>
        <a:p>
          <a:endParaRPr lang="en-US"/>
        </a:p>
      </dgm:t>
    </dgm:pt>
    <dgm:pt modelId="{94AFCECB-1E88-4264-A701-91308B212351}">
      <dgm:prSet phldrT="[Text]" custT="1"/>
      <dgm:spPr>
        <a:noFill/>
        <a:ln>
          <a:solidFill>
            <a:schemeClr val="accent1">
              <a:alpha val="76000"/>
            </a:schemeClr>
          </a:solidFill>
        </a:ln>
      </dgm:spPr>
      <dgm:t>
        <a:bodyPr/>
        <a:lstStyle/>
        <a:p>
          <a:pPr>
            <a:lnSpc>
              <a:spcPct val="110000"/>
            </a:lnSpc>
            <a:spcAft>
              <a:spcPts val="0"/>
            </a:spcAft>
          </a:pPr>
          <a:r>
            <a:rPr lang="en-US" sz="1800" dirty="0" smtClean="0">
              <a:solidFill>
                <a:schemeClr val="tx2">
                  <a:lumMod val="65000"/>
                  <a:lumOff val="35000"/>
                </a:schemeClr>
              </a:solidFill>
            </a:rPr>
            <a:t>Self-signed VMCA CA certificate as </a:t>
          </a:r>
          <a:r>
            <a:rPr lang="en-US" sz="1800" b="1" dirty="0" smtClean="0">
              <a:solidFill>
                <a:schemeClr val="tx2">
                  <a:lumMod val="65000"/>
                  <a:lumOff val="35000"/>
                </a:schemeClr>
              </a:solidFill>
            </a:rPr>
            <a:t>Root</a:t>
          </a:r>
          <a:endParaRPr lang="en-US" sz="1800" b="1" dirty="0">
            <a:solidFill>
              <a:schemeClr val="tx2">
                <a:lumMod val="65000"/>
                <a:lumOff val="35000"/>
              </a:schemeClr>
            </a:solidFill>
          </a:endParaRPr>
        </a:p>
      </dgm:t>
    </dgm:pt>
    <dgm:pt modelId="{101E2308-7EFD-4415-8C70-031149095268}" type="parTrans" cxnId="{138E3070-B68B-49EC-BEA9-5B530107AD2F}">
      <dgm:prSet/>
      <dgm:spPr/>
      <dgm:t>
        <a:bodyPr/>
        <a:lstStyle/>
        <a:p>
          <a:endParaRPr lang="en-US"/>
        </a:p>
      </dgm:t>
    </dgm:pt>
    <dgm:pt modelId="{18B356A5-1818-4044-BF31-7139575881DC}" type="sibTrans" cxnId="{138E3070-B68B-49EC-BEA9-5B530107AD2F}">
      <dgm:prSet/>
      <dgm:spPr/>
      <dgm:t>
        <a:bodyPr/>
        <a:lstStyle/>
        <a:p>
          <a:endParaRPr lang="en-US"/>
        </a:p>
      </dgm:t>
    </dgm:pt>
    <dgm:pt modelId="{03D9C3D0-85A8-424E-AEB3-5B59FCD10050}">
      <dgm:prSet phldrT="[Text]"/>
      <dgm:spPr>
        <a:noFill/>
        <a:ln>
          <a:solidFill>
            <a:srgbClr val="F8981D">
              <a:alpha val="54000"/>
            </a:srgbClr>
          </a:solidFill>
        </a:ln>
      </dgm:spPr>
      <dgm:t>
        <a:bodyPr/>
        <a:lstStyle/>
        <a:p>
          <a:pPr>
            <a:lnSpc>
              <a:spcPct val="90000"/>
            </a:lnSpc>
            <a:spcAft>
              <a:spcPct val="15000"/>
            </a:spcAft>
          </a:pPr>
          <a:endParaRPr lang="en-US" sz="2000" dirty="0">
            <a:solidFill>
              <a:schemeClr val="tx2">
                <a:lumMod val="65000"/>
                <a:lumOff val="35000"/>
              </a:schemeClr>
            </a:solidFill>
          </a:endParaRPr>
        </a:p>
      </dgm:t>
    </dgm:pt>
    <dgm:pt modelId="{DE0423D8-8145-49B2-870D-CD4150EC8BC8}" type="parTrans" cxnId="{EC3A1ED1-1246-45E7-BC3B-BB47ABEEC2EF}">
      <dgm:prSet/>
      <dgm:spPr/>
      <dgm:t>
        <a:bodyPr/>
        <a:lstStyle/>
        <a:p>
          <a:endParaRPr lang="en-US"/>
        </a:p>
      </dgm:t>
    </dgm:pt>
    <dgm:pt modelId="{45B8CF83-E328-431B-A890-DC8F8DD5E84E}" type="sibTrans" cxnId="{EC3A1ED1-1246-45E7-BC3B-BB47ABEEC2EF}">
      <dgm:prSet/>
      <dgm:spPr/>
      <dgm:t>
        <a:bodyPr/>
        <a:lstStyle/>
        <a:p>
          <a:endParaRPr lang="en-US"/>
        </a:p>
      </dgm:t>
    </dgm:pt>
    <dgm:pt modelId="{E463BF0D-9C16-436F-88D3-DD6AA51CD18F}">
      <dgm:prSet phldrT="[Text]" custT="1"/>
      <dgm:spPr>
        <a:noFill/>
        <a:ln>
          <a:solidFill>
            <a:schemeClr val="accent4">
              <a:alpha val="58000"/>
            </a:schemeClr>
          </a:solidFill>
        </a:ln>
      </dgm:spPr>
      <dgm:t>
        <a:bodyPr/>
        <a:lstStyle/>
        <a:p>
          <a:pPr>
            <a:lnSpc>
              <a:spcPct val="110000"/>
            </a:lnSpc>
            <a:spcAft>
              <a:spcPts val="0"/>
            </a:spcAft>
          </a:pPr>
          <a:r>
            <a:rPr lang="en-US" sz="1800" dirty="0" smtClean="0">
              <a:solidFill>
                <a:schemeClr val="tx2">
                  <a:lumMod val="65000"/>
                  <a:lumOff val="35000"/>
                </a:schemeClr>
              </a:solidFill>
            </a:rPr>
            <a:t>More </a:t>
          </a:r>
          <a:r>
            <a:rPr lang="en-US" sz="1800" b="1" dirty="0" smtClean="0">
              <a:solidFill>
                <a:schemeClr val="tx2">
                  <a:lumMod val="65000"/>
                  <a:lumOff val="35000"/>
                </a:schemeClr>
              </a:solidFill>
            </a:rPr>
            <a:t>complicated</a:t>
          </a:r>
          <a:r>
            <a:rPr lang="en-US" sz="1800" dirty="0" smtClean="0">
              <a:solidFill>
                <a:schemeClr val="tx2">
                  <a:lumMod val="65000"/>
                  <a:lumOff val="35000"/>
                </a:schemeClr>
              </a:solidFill>
            </a:rPr>
            <a:t>, for highly security conscious customers</a:t>
          </a:r>
          <a:endParaRPr lang="en-US" sz="1800" dirty="0">
            <a:solidFill>
              <a:schemeClr val="tx2">
                <a:lumMod val="65000"/>
                <a:lumOff val="35000"/>
              </a:schemeClr>
            </a:solidFill>
          </a:endParaRPr>
        </a:p>
      </dgm:t>
    </dgm:pt>
    <dgm:pt modelId="{7262753A-534A-4436-A98C-5AE1F7C4FE24}" type="parTrans" cxnId="{29C77B5E-A509-4C39-8C92-1937C71AA20F}">
      <dgm:prSet/>
      <dgm:spPr/>
      <dgm:t>
        <a:bodyPr/>
        <a:lstStyle/>
        <a:p>
          <a:endParaRPr lang="en-US"/>
        </a:p>
      </dgm:t>
    </dgm:pt>
    <dgm:pt modelId="{54BE2B6C-9BD5-4FAE-A0FD-04E193C2534A}" type="sibTrans" cxnId="{29C77B5E-A509-4C39-8C92-1937C71AA20F}">
      <dgm:prSet/>
      <dgm:spPr/>
      <dgm:t>
        <a:bodyPr/>
        <a:lstStyle/>
        <a:p>
          <a:endParaRPr lang="en-US"/>
        </a:p>
      </dgm:t>
    </dgm:pt>
    <dgm:pt modelId="{93035579-B1C3-4AFE-B5E2-8A2FFD7184EA}" type="pres">
      <dgm:prSet presAssocID="{1BED009A-8E0E-414C-AC4D-FB6D26033882}" presName="Name0" presStyleCnt="0">
        <dgm:presLayoutVars>
          <dgm:dir/>
          <dgm:animLvl val="lvl"/>
          <dgm:resizeHandles val="exact"/>
        </dgm:presLayoutVars>
      </dgm:prSet>
      <dgm:spPr/>
      <dgm:t>
        <a:bodyPr/>
        <a:lstStyle/>
        <a:p>
          <a:endParaRPr lang="en-US"/>
        </a:p>
      </dgm:t>
    </dgm:pt>
    <dgm:pt modelId="{5BE75D8B-E353-4C57-98BC-A4A939681FBD}" type="pres">
      <dgm:prSet presAssocID="{6B1DA865-382D-4136-95FF-4C46D385C36C}" presName="composite" presStyleCnt="0"/>
      <dgm:spPr/>
    </dgm:pt>
    <dgm:pt modelId="{1B9B12FB-E798-4771-A635-A9CDCA3BE6A0}" type="pres">
      <dgm:prSet presAssocID="{6B1DA865-382D-4136-95FF-4C46D385C36C}" presName="parTx" presStyleLbl="alignNode1" presStyleIdx="0" presStyleCnt="3" custScaleY="86091">
        <dgm:presLayoutVars>
          <dgm:chMax val="0"/>
          <dgm:chPref val="0"/>
          <dgm:bulletEnabled val="1"/>
        </dgm:presLayoutVars>
      </dgm:prSet>
      <dgm:spPr>
        <a:prstGeom prst="roundRect">
          <a:avLst/>
        </a:prstGeom>
      </dgm:spPr>
      <dgm:t>
        <a:bodyPr/>
        <a:lstStyle/>
        <a:p>
          <a:endParaRPr lang="en-US"/>
        </a:p>
      </dgm:t>
    </dgm:pt>
    <dgm:pt modelId="{C7833587-4317-4ADC-B7A1-DBE3E49EE1C8}" type="pres">
      <dgm:prSet presAssocID="{6B1DA865-382D-4136-95FF-4C46D385C36C}" presName="desTx" presStyleLbl="alignAccFollowNode1" presStyleIdx="0" presStyleCnt="3" custLinFactNeighborX="214" custLinFactNeighborY="2006">
        <dgm:presLayoutVars>
          <dgm:bulletEnabled val="1"/>
        </dgm:presLayoutVars>
      </dgm:prSet>
      <dgm:spPr/>
      <dgm:t>
        <a:bodyPr/>
        <a:lstStyle/>
        <a:p>
          <a:endParaRPr lang="en-US"/>
        </a:p>
      </dgm:t>
    </dgm:pt>
    <dgm:pt modelId="{B3E44137-6275-4090-BDF1-5C99927D82C3}" type="pres">
      <dgm:prSet presAssocID="{B9527978-8085-4A2C-881A-B6B80369E128}" presName="space" presStyleCnt="0"/>
      <dgm:spPr/>
    </dgm:pt>
    <dgm:pt modelId="{D623A8F0-DBE6-4780-8E26-21A052F321DA}" type="pres">
      <dgm:prSet presAssocID="{AEE813F4-6023-4720-B441-7DD4B646E241}" presName="composite" presStyleCnt="0"/>
      <dgm:spPr/>
    </dgm:pt>
    <dgm:pt modelId="{3B59B10C-066B-41AA-8F10-23D241BF5367}" type="pres">
      <dgm:prSet presAssocID="{AEE813F4-6023-4720-B441-7DD4B646E241}" presName="parTx" presStyleLbl="alignNode1" presStyleIdx="1" presStyleCnt="3" custScaleY="86091">
        <dgm:presLayoutVars>
          <dgm:chMax val="0"/>
          <dgm:chPref val="0"/>
          <dgm:bulletEnabled val="1"/>
        </dgm:presLayoutVars>
      </dgm:prSet>
      <dgm:spPr>
        <a:prstGeom prst="roundRect">
          <a:avLst/>
        </a:prstGeom>
      </dgm:spPr>
      <dgm:t>
        <a:bodyPr/>
        <a:lstStyle/>
        <a:p>
          <a:endParaRPr lang="en-US"/>
        </a:p>
      </dgm:t>
    </dgm:pt>
    <dgm:pt modelId="{2C9FCA0D-8463-4A22-B105-6DB67800F221}" type="pres">
      <dgm:prSet presAssocID="{AEE813F4-6023-4720-B441-7DD4B646E241}" presName="desTx" presStyleLbl="alignAccFollowNode1" presStyleIdx="1" presStyleCnt="3" custLinFactNeighborY="1528">
        <dgm:presLayoutVars>
          <dgm:bulletEnabled val="1"/>
        </dgm:presLayoutVars>
      </dgm:prSet>
      <dgm:spPr/>
      <dgm:t>
        <a:bodyPr/>
        <a:lstStyle/>
        <a:p>
          <a:endParaRPr lang="en-US"/>
        </a:p>
      </dgm:t>
    </dgm:pt>
    <dgm:pt modelId="{180D7424-2636-4F2A-8794-7674B85D22AA}" type="pres">
      <dgm:prSet presAssocID="{CACEDD95-AE81-4638-B2FE-895ADEB51811}" presName="space" presStyleCnt="0"/>
      <dgm:spPr/>
    </dgm:pt>
    <dgm:pt modelId="{D0B06AFE-6710-416A-A307-14D35D9588EE}" type="pres">
      <dgm:prSet presAssocID="{4CDD73BB-FA80-4A78-8880-C8D9DB1DBDE3}" presName="composite" presStyleCnt="0"/>
      <dgm:spPr/>
    </dgm:pt>
    <dgm:pt modelId="{96DBC8CB-0D2C-4108-AFCD-D0C44523DDC5}" type="pres">
      <dgm:prSet presAssocID="{4CDD73BB-FA80-4A78-8880-C8D9DB1DBDE3}" presName="parTx" presStyleLbl="alignNode1" presStyleIdx="2" presStyleCnt="3" custScaleY="86091">
        <dgm:presLayoutVars>
          <dgm:chMax val="0"/>
          <dgm:chPref val="0"/>
          <dgm:bulletEnabled val="1"/>
        </dgm:presLayoutVars>
      </dgm:prSet>
      <dgm:spPr>
        <a:prstGeom prst="roundRect">
          <a:avLst/>
        </a:prstGeom>
      </dgm:spPr>
      <dgm:t>
        <a:bodyPr/>
        <a:lstStyle/>
        <a:p>
          <a:endParaRPr lang="en-US"/>
        </a:p>
      </dgm:t>
    </dgm:pt>
    <dgm:pt modelId="{A8EF77A6-0852-473D-938A-DA66BE1C0023}" type="pres">
      <dgm:prSet presAssocID="{4CDD73BB-FA80-4A78-8880-C8D9DB1DBDE3}" presName="desTx" presStyleLbl="alignAccFollowNode1" presStyleIdx="2" presStyleCnt="3" custLinFactNeighborX="-410" custLinFactNeighborY="1755">
        <dgm:presLayoutVars>
          <dgm:bulletEnabled val="1"/>
        </dgm:presLayoutVars>
      </dgm:prSet>
      <dgm:spPr/>
      <dgm:t>
        <a:bodyPr/>
        <a:lstStyle/>
        <a:p>
          <a:endParaRPr lang="en-US"/>
        </a:p>
      </dgm:t>
    </dgm:pt>
  </dgm:ptLst>
  <dgm:cxnLst>
    <dgm:cxn modelId="{138E3070-B68B-49EC-BEA9-5B530107AD2F}" srcId="{6B1DA865-382D-4136-95FF-4C46D385C36C}" destId="{94AFCECB-1E88-4264-A701-91308B212351}" srcOrd="1" destOrd="0" parTransId="{101E2308-7EFD-4415-8C70-031149095268}" sibTransId="{18B356A5-1818-4044-BF31-7139575881DC}"/>
    <dgm:cxn modelId="{D456AD18-AF0A-A64F-ADB5-6D629419DD28}" type="presOf" srcId="{0E97123C-BE7F-4729-90E5-4F40CAC136AA}" destId="{2C9FCA0D-8463-4A22-B105-6DB67800F221}" srcOrd="0" destOrd="1" presId="urn:microsoft.com/office/officeart/2005/8/layout/hList1"/>
    <dgm:cxn modelId="{BBBB1AF5-4189-4FF4-8D66-0B208213E65D}" srcId="{4CDD73BB-FA80-4A78-8880-C8D9DB1DBDE3}" destId="{BDA47E9B-CE3A-4C26-AA42-0BAB01F19506}" srcOrd="0" destOrd="0" parTransId="{BA983226-4162-4ABB-A784-BB0F5EC00D73}" sibTransId="{52EE7773-BB8B-40A6-B8C3-D63B053C7A04}"/>
    <dgm:cxn modelId="{587428C4-0588-4757-9E40-68E301FA077F}" srcId="{1BED009A-8E0E-414C-AC4D-FB6D26033882}" destId="{6B1DA865-382D-4136-95FF-4C46D385C36C}" srcOrd="0" destOrd="0" parTransId="{9015A77F-D980-4AA7-93C0-B5CD37853BB8}" sibTransId="{B9527978-8085-4A2C-881A-B6B80369E128}"/>
    <dgm:cxn modelId="{2E9B3F8C-D926-AF40-B1F0-526E249CE06B}" type="presOf" srcId="{1BED009A-8E0E-414C-AC4D-FB6D26033882}" destId="{93035579-B1C3-4AFE-B5E2-8A2FFD7184EA}" srcOrd="0" destOrd="0" presId="urn:microsoft.com/office/officeart/2005/8/layout/hList1"/>
    <dgm:cxn modelId="{756FF150-E4A9-2742-92D5-EB5432D89512}" type="presOf" srcId="{BDA47E9B-CE3A-4C26-AA42-0BAB01F19506}" destId="{A8EF77A6-0852-473D-938A-DA66BE1C0023}" srcOrd="0" destOrd="0" presId="urn:microsoft.com/office/officeart/2005/8/layout/hList1"/>
    <dgm:cxn modelId="{1CD78BD3-C8BF-45B5-8008-DC605E72E346}" srcId="{AEE813F4-6023-4720-B441-7DD4B646E241}" destId="{0E97123C-BE7F-4729-90E5-4F40CAC136AA}" srcOrd="1" destOrd="0" parTransId="{96127F6A-4AC7-4562-8C4E-07255C4AB038}" sibTransId="{E870E656-FEC3-4A1E-92B7-809680431E6A}"/>
    <dgm:cxn modelId="{030C2412-D9C5-4E8C-B5EC-995579CBDF20}" srcId="{6B1DA865-382D-4136-95FF-4C46D385C36C}" destId="{7629C9F7-AD9D-443B-816F-D80AFFD4F1FE}" srcOrd="2" destOrd="0" parTransId="{EF380FB1-92D8-46B5-801A-9FED06A76D15}" sibTransId="{C74BCBC6-08C8-4FC2-B50F-242D3C57BEE9}"/>
    <dgm:cxn modelId="{29C77B5E-A509-4C39-8C92-1937C71AA20F}" srcId="{4CDD73BB-FA80-4A78-8880-C8D9DB1DBDE3}" destId="{E463BF0D-9C16-436F-88D3-DD6AA51CD18F}" srcOrd="2" destOrd="0" parTransId="{7262753A-534A-4436-A98C-5AE1F7C4FE24}" sibTransId="{54BE2B6C-9BD5-4FAE-A0FD-04E193C2534A}"/>
    <dgm:cxn modelId="{04E1135B-FF7E-DA4B-8C78-5974A22B4DD1}" type="presOf" srcId="{94AFCECB-1E88-4264-A701-91308B212351}" destId="{C7833587-4317-4ADC-B7A1-DBE3E49EE1C8}" srcOrd="0" destOrd="1" presId="urn:microsoft.com/office/officeart/2005/8/layout/hList1"/>
    <dgm:cxn modelId="{A422F9BE-609D-40FD-A5BC-7D929DA2F6AE}" srcId="{AEE813F4-6023-4720-B441-7DD4B646E241}" destId="{05F6BA3F-7524-49E3-9FB7-7B78A67E118D}" srcOrd="0" destOrd="0" parTransId="{F534A843-3B97-4F08-8247-0A1197B4B1C4}" sibTransId="{F454B5DA-918A-448A-B1C5-2286E77AF76D}"/>
    <dgm:cxn modelId="{59A7A70C-136B-674F-B4AA-C52528775C30}" type="presOf" srcId="{8614FC80-4BA7-4973-B7E5-928CF28FF93B}" destId="{C7833587-4317-4ADC-B7A1-DBE3E49EE1C8}" srcOrd="0" destOrd="0" presId="urn:microsoft.com/office/officeart/2005/8/layout/hList1"/>
    <dgm:cxn modelId="{D72A171D-82EA-ED4F-855C-9959180BA783}" type="presOf" srcId="{6B1DA865-382D-4136-95FF-4C46D385C36C}" destId="{1B9B12FB-E798-4771-A635-A9CDCA3BE6A0}" srcOrd="0" destOrd="0" presId="urn:microsoft.com/office/officeart/2005/8/layout/hList1"/>
    <dgm:cxn modelId="{9984790F-9C52-6B43-B64B-3A52089480FF}" type="presOf" srcId="{1EB8E3C5-B239-4C4B-B3E7-B8C9BAE4D34A}" destId="{A8EF77A6-0852-473D-938A-DA66BE1C0023}" srcOrd="0" destOrd="1" presId="urn:microsoft.com/office/officeart/2005/8/layout/hList1"/>
    <dgm:cxn modelId="{C49F06C3-9477-4D70-B7D4-3780FCC36029}" srcId="{1BED009A-8E0E-414C-AC4D-FB6D26033882}" destId="{4CDD73BB-FA80-4A78-8880-C8D9DB1DBDE3}" srcOrd="2" destOrd="0" parTransId="{D870F766-9613-47E7-8C81-32092C824506}" sibTransId="{CC456475-1AE3-421E-9174-CA1B9A38C345}"/>
    <dgm:cxn modelId="{BA9B2CD2-1DAC-2246-AD25-DF64B43D051B}" type="presOf" srcId="{05F6BA3F-7524-49E3-9FB7-7B78A67E118D}" destId="{2C9FCA0D-8463-4A22-B105-6DB67800F221}" srcOrd="0" destOrd="0" presId="urn:microsoft.com/office/officeart/2005/8/layout/hList1"/>
    <dgm:cxn modelId="{63CDE64A-5A69-4CDE-A0C8-FF43CA6B3E27}" srcId="{6B1DA865-382D-4136-95FF-4C46D385C36C}" destId="{8614FC80-4BA7-4973-B7E5-928CF28FF93B}" srcOrd="0" destOrd="0" parTransId="{08095CFD-0966-4250-B86B-84A19D3FAD9B}" sibTransId="{8E3CF4E7-73EA-4BB4-B4BF-CFFA19513C34}"/>
    <dgm:cxn modelId="{0AAD6CEF-C5FE-5447-B8F5-FC420A6E7462}" type="presOf" srcId="{E463BF0D-9C16-436F-88D3-DD6AA51CD18F}" destId="{A8EF77A6-0852-473D-938A-DA66BE1C0023}" srcOrd="0" destOrd="2" presId="urn:microsoft.com/office/officeart/2005/8/layout/hList1"/>
    <dgm:cxn modelId="{2EB6115F-9D73-4D8A-8BCE-E92B43F8A6F5}" srcId="{4CDD73BB-FA80-4A78-8880-C8D9DB1DBDE3}" destId="{1EB8E3C5-B239-4C4B-B3E7-B8C9BAE4D34A}" srcOrd="1" destOrd="0" parTransId="{C518B6F2-9615-4EA9-8A5B-554BF0B0401F}" sibTransId="{46BEC901-9788-4D55-B228-46C1FD0FB518}"/>
    <dgm:cxn modelId="{2F9E9828-119A-AB45-B216-B74545D37A52}" type="presOf" srcId="{7629C9F7-AD9D-443B-816F-D80AFFD4F1FE}" destId="{C7833587-4317-4ADC-B7A1-DBE3E49EE1C8}" srcOrd="0" destOrd="2" presId="urn:microsoft.com/office/officeart/2005/8/layout/hList1"/>
    <dgm:cxn modelId="{2A2FCCCE-7098-A24C-9F42-86A902504240}" type="presOf" srcId="{AEE813F4-6023-4720-B441-7DD4B646E241}" destId="{3B59B10C-066B-41AA-8F10-23D241BF5367}" srcOrd="0" destOrd="0" presId="urn:microsoft.com/office/officeart/2005/8/layout/hList1"/>
    <dgm:cxn modelId="{C68E4E30-786B-1C45-A628-3DB255ECEE2B}" type="presOf" srcId="{4CDD73BB-FA80-4A78-8880-C8D9DB1DBDE3}" destId="{96DBC8CB-0D2C-4108-AFCD-D0C44523DDC5}" srcOrd="0" destOrd="0" presId="urn:microsoft.com/office/officeart/2005/8/layout/hList1"/>
    <dgm:cxn modelId="{9652CAC6-F70B-4429-83B3-581BB2A5CA6D}" srcId="{1BED009A-8E0E-414C-AC4D-FB6D26033882}" destId="{AEE813F4-6023-4720-B441-7DD4B646E241}" srcOrd="1" destOrd="0" parTransId="{081CC237-3741-4A50-B4D1-FE0A2AA420D8}" sibTransId="{CACEDD95-AE81-4638-B2FE-895ADEB51811}"/>
    <dgm:cxn modelId="{EC3A1ED1-1246-45E7-BC3B-BB47ABEEC2EF}" srcId="{AEE813F4-6023-4720-B441-7DD4B646E241}" destId="{03D9C3D0-85A8-424E-AEB3-5B59FCD10050}" srcOrd="2" destOrd="0" parTransId="{DE0423D8-8145-49B2-870D-CD4150EC8BC8}" sibTransId="{45B8CF83-E328-431B-A890-DC8F8DD5E84E}"/>
    <dgm:cxn modelId="{E0187651-6852-9547-A5B4-B4925E0A5C67}" type="presOf" srcId="{03D9C3D0-85A8-424E-AEB3-5B59FCD10050}" destId="{2C9FCA0D-8463-4A22-B105-6DB67800F221}" srcOrd="0" destOrd="2" presId="urn:microsoft.com/office/officeart/2005/8/layout/hList1"/>
    <dgm:cxn modelId="{BCC0BF80-558D-B748-AC9E-110D78465CDC}" type="presParOf" srcId="{93035579-B1C3-4AFE-B5E2-8A2FFD7184EA}" destId="{5BE75D8B-E353-4C57-98BC-A4A939681FBD}" srcOrd="0" destOrd="0" presId="urn:microsoft.com/office/officeart/2005/8/layout/hList1"/>
    <dgm:cxn modelId="{BB7FD074-165C-E545-94CA-28B9D30BB0E8}" type="presParOf" srcId="{5BE75D8B-E353-4C57-98BC-A4A939681FBD}" destId="{1B9B12FB-E798-4771-A635-A9CDCA3BE6A0}" srcOrd="0" destOrd="0" presId="urn:microsoft.com/office/officeart/2005/8/layout/hList1"/>
    <dgm:cxn modelId="{2296F266-0399-354B-838E-773AEE58DE31}" type="presParOf" srcId="{5BE75D8B-E353-4C57-98BC-A4A939681FBD}" destId="{C7833587-4317-4ADC-B7A1-DBE3E49EE1C8}" srcOrd="1" destOrd="0" presId="urn:microsoft.com/office/officeart/2005/8/layout/hList1"/>
    <dgm:cxn modelId="{1D3EAFFB-CE49-CF4E-AF3D-C8B8E48179BC}" type="presParOf" srcId="{93035579-B1C3-4AFE-B5E2-8A2FFD7184EA}" destId="{B3E44137-6275-4090-BDF1-5C99927D82C3}" srcOrd="1" destOrd="0" presId="urn:microsoft.com/office/officeart/2005/8/layout/hList1"/>
    <dgm:cxn modelId="{CC582389-3944-124E-95B3-457D9F17406D}" type="presParOf" srcId="{93035579-B1C3-4AFE-B5E2-8A2FFD7184EA}" destId="{D623A8F0-DBE6-4780-8E26-21A052F321DA}" srcOrd="2" destOrd="0" presId="urn:microsoft.com/office/officeart/2005/8/layout/hList1"/>
    <dgm:cxn modelId="{C905E602-79E5-2842-9DBF-EF03FFBDB81D}" type="presParOf" srcId="{D623A8F0-DBE6-4780-8E26-21A052F321DA}" destId="{3B59B10C-066B-41AA-8F10-23D241BF5367}" srcOrd="0" destOrd="0" presId="urn:microsoft.com/office/officeart/2005/8/layout/hList1"/>
    <dgm:cxn modelId="{5AFB0177-8502-F84D-B7FF-6ADAA5DB841E}" type="presParOf" srcId="{D623A8F0-DBE6-4780-8E26-21A052F321DA}" destId="{2C9FCA0D-8463-4A22-B105-6DB67800F221}" srcOrd="1" destOrd="0" presId="urn:microsoft.com/office/officeart/2005/8/layout/hList1"/>
    <dgm:cxn modelId="{56B8ECC3-BE4E-7340-8BF4-4C2B073A3883}" type="presParOf" srcId="{93035579-B1C3-4AFE-B5E2-8A2FFD7184EA}" destId="{180D7424-2636-4F2A-8794-7674B85D22AA}" srcOrd="3" destOrd="0" presId="urn:microsoft.com/office/officeart/2005/8/layout/hList1"/>
    <dgm:cxn modelId="{5E9E3E3F-2AB0-1E4F-A791-EFA7EBBC7958}" type="presParOf" srcId="{93035579-B1C3-4AFE-B5E2-8A2FFD7184EA}" destId="{D0B06AFE-6710-416A-A307-14D35D9588EE}" srcOrd="4" destOrd="0" presId="urn:microsoft.com/office/officeart/2005/8/layout/hList1"/>
    <dgm:cxn modelId="{3828078A-3A3E-B64F-BF1B-98BC26C44BDB}" type="presParOf" srcId="{D0B06AFE-6710-416A-A307-14D35D9588EE}" destId="{96DBC8CB-0D2C-4108-AFCD-D0C44523DDC5}" srcOrd="0" destOrd="0" presId="urn:microsoft.com/office/officeart/2005/8/layout/hList1"/>
    <dgm:cxn modelId="{F514E0E5-B252-784A-9CE1-5C50057E9F4A}" type="presParOf" srcId="{D0B06AFE-6710-416A-A307-14D35D9588EE}" destId="{A8EF77A6-0852-473D-938A-DA66BE1C002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864D80-3C4A-41C7-9922-634CCB6F593F}">
      <dsp:nvSpPr>
        <dsp:cNvPr id="0" name=""/>
        <dsp:cNvSpPr/>
      </dsp:nvSpPr>
      <dsp:spPr>
        <a:xfrm>
          <a:off x="30003" y="0"/>
          <a:ext cx="4651453" cy="57600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smtClean="0">
              <a:latin typeface="Arial"/>
              <a:cs typeface="Arial"/>
            </a:rPr>
            <a:t>Root CA</a:t>
          </a:r>
          <a:endParaRPr lang="en-US" sz="2000" kern="1200" dirty="0">
            <a:latin typeface="Arial"/>
            <a:cs typeface="Arial"/>
          </a:endParaRPr>
        </a:p>
      </dsp:txBody>
      <dsp:txXfrm>
        <a:off x="30003" y="0"/>
        <a:ext cx="4651453" cy="576000"/>
      </dsp:txXfrm>
    </dsp:sp>
    <dsp:sp modelId="{C5BB0D45-2543-4E6A-8657-BDBDAA0460F2}">
      <dsp:nvSpPr>
        <dsp:cNvPr id="0" name=""/>
        <dsp:cNvSpPr/>
      </dsp:nvSpPr>
      <dsp:spPr>
        <a:xfrm>
          <a:off x="2" y="613864"/>
          <a:ext cx="4651453" cy="3422671"/>
        </a:xfrm>
        <a:prstGeom prst="rect">
          <a:avLst/>
        </a:prstGeom>
        <a:solidFill>
          <a:schemeClr val="bg2">
            <a:lumMod val="20000"/>
            <a:lumOff val="80000"/>
            <a:alpha val="52000"/>
          </a:schemeClr>
        </a:solidFill>
        <a:ln w="15875" cap="flat" cmpd="sng" algn="ctr">
          <a:no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100000"/>
            </a:lnSpc>
            <a:spcBef>
              <a:spcPct val="0"/>
            </a:spcBef>
            <a:spcAft>
              <a:spcPct val="15000"/>
            </a:spcAft>
            <a:buChar char="••"/>
          </a:pPr>
          <a:r>
            <a:rPr lang="en-US" sz="2000" kern="1200" dirty="0" smtClean="0">
              <a:solidFill>
                <a:schemeClr val="tx2">
                  <a:lumMod val="65000"/>
                  <a:lumOff val="35000"/>
                </a:schemeClr>
              </a:solidFill>
            </a:rPr>
            <a:t>During installation, VMCA automatically </a:t>
          </a:r>
          <a:r>
            <a:rPr lang="en-US" sz="2000" b="1" kern="1200" dirty="0" smtClean="0">
              <a:solidFill>
                <a:schemeClr val="tx2">
                  <a:lumMod val="65000"/>
                  <a:lumOff val="35000"/>
                </a:schemeClr>
              </a:solidFill>
            </a:rPr>
            <a:t>creates a self-signed certificate</a:t>
          </a:r>
          <a:endParaRPr lang="en-US" sz="2000" kern="1200" dirty="0">
            <a:solidFill>
              <a:schemeClr val="tx2">
                <a:lumMod val="65000"/>
                <a:lumOff val="35000"/>
              </a:schemeClr>
            </a:solidFill>
          </a:endParaRPr>
        </a:p>
        <a:p>
          <a:pPr marL="228600" lvl="1" indent="-228600" algn="l" defTabSz="889000">
            <a:lnSpc>
              <a:spcPct val="100000"/>
            </a:lnSpc>
            <a:spcBef>
              <a:spcPct val="0"/>
            </a:spcBef>
            <a:spcAft>
              <a:spcPct val="15000"/>
            </a:spcAft>
            <a:buChar char="••"/>
          </a:pPr>
          <a:r>
            <a:rPr lang="en-US" sz="2000" kern="1200" dirty="0" smtClean="0">
              <a:solidFill>
                <a:schemeClr val="tx2">
                  <a:lumMod val="65000"/>
                  <a:lumOff val="35000"/>
                </a:schemeClr>
              </a:solidFill>
            </a:rPr>
            <a:t>This is a </a:t>
          </a:r>
          <a:r>
            <a:rPr lang="en-US" sz="2000" b="1" kern="1200" dirty="0" smtClean="0">
              <a:solidFill>
                <a:schemeClr val="tx2">
                  <a:lumMod val="65000"/>
                  <a:lumOff val="35000"/>
                </a:schemeClr>
              </a:solidFill>
            </a:rPr>
            <a:t>CA certificate</a:t>
          </a:r>
          <a:r>
            <a:rPr lang="en-US" sz="2000" kern="1200" dirty="0" smtClean="0">
              <a:solidFill>
                <a:schemeClr val="tx2">
                  <a:lumMod val="65000"/>
                  <a:lumOff val="35000"/>
                </a:schemeClr>
              </a:solidFill>
            </a:rPr>
            <a:t>, capable of issuing other certificates</a:t>
          </a:r>
          <a:endParaRPr lang="en-US" sz="2000" kern="1200" dirty="0">
            <a:solidFill>
              <a:schemeClr val="tx2">
                <a:lumMod val="65000"/>
                <a:lumOff val="35000"/>
              </a:schemeClr>
            </a:solidFill>
          </a:endParaRPr>
        </a:p>
        <a:p>
          <a:pPr marL="228600" lvl="1" indent="-228600" algn="l" defTabSz="889000">
            <a:lnSpc>
              <a:spcPct val="100000"/>
            </a:lnSpc>
            <a:spcBef>
              <a:spcPct val="0"/>
            </a:spcBef>
            <a:spcAft>
              <a:spcPct val="15000"/>
            </a:spcAft>
            <a:buChar char="••"/>
          </a:pPr>
          <a:r>
            <a:rPr lang="en-US" sz="2000" kern="1200" dirty="0" smtClean="0">
              <a:solidFill>
                <a:schemeClr val="tx2">
                  <a:lumMod val="65000"/>
                  <a:lumOff val="35000"/>
                </a:schemeClr>
              </a:solidFill>
            </a:rPr>
            <a:t>All </a:t>
          </a:r>
          <a:r>
            <a:rPr lang="en-US" sz="2000" b="1" kern="1200" dirty="0" smtClean="0">
              <a:solidFill>
                <a:schemeClr val="tx2">
                  <a:lumMod val="65000"/>
                  <a:lumOff val="35000"/>
                </a:schemeClr>
              </a:solidFill>
            </a:rPr>
            <a:t>solutions </a:t>
          </a:r>
          <a:r>
            <a:rPr lang="en-US" sz="2000" kern="1200" dirty="0" smtClean="0">
              <a:solidFill>
                <a:schemeClr val="tx2">
                  <a:lumMod val="65000"/>
                  <a:lumOff val="35000"/>
                </a:schemeClr>
              </a:solidFill>
            </a:rPr>
            <a:t>and </a:t>
          </a:r>
          <a:r>
            <a:rPr lang="en-US" sz="2000" b="1" kern="1200" dirty="0" smtClean="0">
              <a:solidFill>
                <a:schemeClr val="tx2">
                  <a:lumMod val="65000"/>
                  <a:lumOff val="35000"/>
                </a:schemeClr>
              </a:solidFill>
            </a:rPr>
            <a:t>endpoint</a:t>
          </a:r>
          <a:r>
            <a:rPr lang="en-US" sz="2000" kern="1200" dirty="0" smtClean="0">
              <a:solidFill>
                <a:schemeClr val="tx2">
                  <a:lumMod val="65000"/>
                  <a:lumOff val="35000"/>
                </a:schemeClr>
              </a:solidFill>
            </a:rPr>
            <a:t> </a:t>
          </a:r>
          <a:r>
            <a:rPr lang="en-US" sz="2000" b="1" kern="1200" dirty="0" smtClean="0">
              <a:solidFill>
                <a:schemeClr val="tx2">
                  <a:lumMod val="65000"/>
                  <a:lumOff val="35000"/>
                </a:schemeClr>
              </a:solidFill>
            </a:rPr>
            <a:t>certificates</a:t>
          </a:r>
          <a:r>
            <a:rPr lang="en-US" sz="2000" kern="1200" dirty="0" smtClean="0">
              <a:solidFill>
                <a:schemeClr val="tx2">
                  <a:lumMod val="65000"/>
                  <a:lumOff val="35000"/>
                </a:schemeClr>
              </a:solidFill>
            </a:rPr>
            <a:t> are created (and trusted) from this self-signed CA certificate</a:t>
          </a:r>
          <a:endParaRPr lang="en-US" sz="2000" kern="1200" dirty="0">
            <a:solidFill>
              <a:schemeClr val="tx2">
                <a:lumMod val="65000"/>
                <a:lumOff val="35000"/>
              </a:schemeClr>
            </a:solidFill>
          </a:endParaRPr>
        </a:p>
      </dsp:txBody>
      <dsp:txXfrm>
        <a:off x="2" y="613864"/>
        <a:ext cx="4651453" cy="3422671"/>
      </dsp:txXfrm>
    </dsp:sp>
    <dsp:sp modelId="{D977536D-0C3A-4D5F-8283-65FF3B54C9B1}">
      <dsp:nvSpPr>
        <dsp:cNvPr id="0" name=""/>
        <dsp:cNvSpPr/>
      </dsp:nvSpPr>
      <dsp:spPr>
        <a:xfrm>
          <a:off x="5302753" y="0"/>
          <a:ext cx="4651453" cy="576000"/>
        </a:xfrm>
        <a:prstGeom prst="rect">
          <a:avLst/>
        </a:prstGeom>
        <a:gradFill rotWithShape="0">
          <a:gsLst>
            <a:gs pos="0">
              <a:schemeClr val="accent3">
                <a:hueOff val="-6002585"/>
                <a:satOff val="-52067"/>
                <a:lumOff val="19217"/>
                <a:alphaOff val="0"/>
                <a:shade val="51000"/>
                <a:satMod val="130000"/>
              </a:schemeClr>
            </a:gs>
            <a:gs pos="80000">
              <a:schemeClr val="accent3">
                <a:hueOff val="-6002585"/>
                <a:satOff val="-52067"/>
                <a:lumOff val="19217"/>
                <a:alphaOff val="0"/>
                <a:shade val="93000"/>
                <a:satMod val="130000"/>
              </a:schemeClr>
            </a:gs>
            <a:gs pos="100000">
              <a:schemeClr val="accent3">
                <a:hueOff val="-6002585"/>
                <a:satOff val="-52067"/>
                <a:lumOff val="19217"/>
                <a:alphaOff val="0"/>
                <a:shade val="94000"/>
                <a:satMod val="135000"/>
              </a:schemeClr>
            </a:gs>
          </a:gsLst>
          <a:lin ang="16200000" scaled="0"/>
        </a:gradFill>
        <a:ln w="15875" cap="flat" cmpd="sng" algn="ctr">
          <a:no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smtClean="0">
              <a:latin typeface="Arial"/>
              <a:cs typeface="Arial"/>
            </a:rPr>
            <a:t>Issuer CA</a:t>
          </a:r>
          <a:endParaRPr lang="en-US" sz="2000" kern="1200" dirty="0">
            <a:latin typeface="Arial"/>
            <a:cs typeface="Arial"/>
          </a:endParaRPr>
        </a:p>
      </dsp:txBody>
      <dsp:txXfrm>
        <a:off x="5302753" y="0"/>
        <a:ext cx="4651453" cy="576000"/>
      </dsp:txXfrm>
    </dsp:sp>
    <dsp:sp modelId="{9C268B8E-9F95-49C6-BCAE-6022641475D6}">
      <dsp:nvSpPr>
        <dsp:cNvPr id="0" name=""/>
        <dsp:cNvSpPr/>
      </dsp:nvSpPr>
      <dsp:spPr>
        <a:xfrm>
          <a:off x="5302705" y="595964"/>
          <a:ext cx="4651453" cy="3422671"/>
        </a:xfrm>
        <a:prstGeom prst="rect">
          <a:avLst/>
        </a:prstGeom>
        <a:solidFill>
          <a:srgbClr val="F9F9F9"/>
        </a:solidFill>
        <a:ln w="19050" cap="flat" cmpd="sng" algn="ctr">
          <a:no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100000"/>
            </a:lnSpc>
            <a:spcBef>
              <a:spcPct val="0"/>
            </a:spcBef>
            <a:spcAft>
              <a:spcPct val="15000"/>
            </a:spcAft>
            <a:buChar char="••"/>
          </a:pPr>
          <a:r>
            <a:rPr lang="en-US" sz="2000" kern="1200" dirty="0" smtClean="0">
              <a:solidFill>
                <a:schemeClr val="tx2">
                  <a:lumMod val="65000"/>
                  <a:lumOff val="35000"/>
                </a:schemeClr>
              </a:solidFill>
            </a:rPr>
            <a:t>Can </a:t>
          </a:r>
          <a:r>
            <a:rPr lang="en-US" sz="2000" b="1" kern="1200" dirty="0" smtClean="0">
              <a:solidFill>
                <a:schemeClr val="tx2">
                  <a:lumMod val="65000"/>
                  <a:lumOff val="35000"/>
                </a:schemeClr>
              </a:solidFill>
            </a:rPr>
            <a:t>replace</a:t>
          </a:r>
          <a:r>
            <a:rPr lang="en-US" sz="2000" kern="1200" dirty="0" smtClean="0">
              <a:solidFill>
                <a:schemeClr val="tx2">
                  <a:lumMod val="65000"/>
                  <a:lumOff val="35000"/>
                </a:schemeClr>
              </a:solidFill>
            </a:rPr>
            <a:t> the default self-signed CA certificate created during installation</a:t>
          </a:r>
          <a:endParaRPr lang="en-US" sz="2000" kern="1200" dirty="0">
            <a:solidFill>
              <a:schemeClr val="tx2">
                <a:lumMod val="65000"/>
                <a:lumOff val="35000"/>
              </a:schemeClr>
            </a:solidFill>
          </a:endParaRPr>
        </a:p>
        <a:p>
          <a:pPr marL="228600" lvl="1" indent="-228600" algn="l" defTabSz="889000">
            <a:lnSpc>
              <a:spcPct val="100000"/>
            </a:lnSpc>
            <a:spcBef>
              <a:spcPct val="0"/>
            </a:spcBef>
            <a:spcAft>
              <a:spcPct val="15000"/>
            </a:spcAft>
            <a:buChar char="••"/>
          </a:pPr>
          <a:r>
            <a:rPr lang="en-US" sz="2000" kern="1200" dirty="0" smtClean="0">
              <a:solidFill>
                <a:schemeClr val="tx2">
                  <a:lumMod val="65000"/>
                  <a:lumOff val="35000"/>
                </a:schemeClr>
              </a:solidFill>
            </a:rPr>
            <a:t>Requires a </a:t>
          </a:r>
          <a:r>
            <a:rPr lang="en-US" sz="2000" b="1" kern="1200" dirty="0" smtClean="0">
              <a:solidFill>
                <a:schemeClr val="tx2">
                  <a:lumMod val="65000"/>
                  <a:lumOff val="35000"/>
                </a:schemeClr>
              </a:solidFill>
            </a:rPr>
            <a:t>CSR</a:t>
          </a:r>
          <a:r>
            <a:rPr lang="en-US" sz="2000" kern="1200" dirty="0" smtClean="0">
              <a:solidFill>
                <a:schemeClr val="tx2">
                  <a:lumMod val="65000"/>
                  <a:lumOff val="35000"/>
                </a:schemeClr>
              </a:solidFill>
            </a:rPr>
            <a:t> issued from VMCA to be used in an Enterprise/Commercial CA to generate a new Issuing Certificate</a:t>
          </a:r>
          <a:endParaRPr lang="en-US" sz="2000" kern="1200" dirty="0">
            <a:solidFill>
              <a:schemeClr val="tx2">
                <a:lumMod val="65000"/>
                <a:lumOff val="35000"/>
              </a:schemeClr>
            </a:solidFill>
          </a:endParaRPr>
        </a:p>
        <a:p>
          <a:pPr marL="228600" lvl="1" indent="-228600" algn="l" defTabSz="889000">
            <a:lnSpc>
              <a:spcPct val="100000"/>
            </a:lnSpc>
            <a:spcBef>
              <a:spcPct val="0"/>
            </a:spcBef>
            <a:spcAft>
              <a:spcPct val="15000"/>
            </a:spcAft>
            <a:buChar char="••"/>
          </a:pPr>
          <a:r>
            <a:rPr lang="en-US" sz="2000" kern="1200" dirty="0" smtClean="0">
              <a:solidFill>
                <a:schemeClr val="tx2">
                  <a:lumMod val="65000"/>
                  <a:lumOff val="35000"/>
                </a:schemeClr>
              </a:solidFill>
            </a:rPr>
            <a:t>Requires </a:t>
          </a:r>
          <a:r>
            <a:rPr lang="en-US" sz="2000" b="1" kern="1200" dirty="0" smtClean="0">
              <a:solidFill>
                <a:schemeClr val="tx2">
                  <a:lumMod val="65000"/>
                  <a:lumOff val="35000"/>
                </a:schemeClr>
              </a:solidFill>
            </a:rPr>
            <a:t>replacement of all issued default certificates </a:t>
          </a:r>
          <a:r>
            <a:rPr lang="en-US" sz="2000" kern="1200" dirty="0" smtClean="0">
              <a:solidFill>
                <a:schemeClr val="tx2">
                  <a:lumMod val="65000"/>
                  <a:lumOff val="35000"/>
                </a:schemeClr>
              </a:solidFill>
            </a:rPr>
            <a:t>after implementation</a:t>
          </a:r>
          <a:endParaRPr lang="en-US" sz="2000" kern="1200" dirty="0">
            <a:solidFill>
              <a:schemeClr val="tx2">
                <a:lumMod val="65000"/>
                <a:lumOff val="35000"/>
              </a:schemeClr>
            </a:solidFill>
          </a:endParaRPr>
        </a:p>
      </dsp:txBody>
      <dsp:txXfrm>
        <a:off x="5302705" y="595964"/>
        <a:ext cx="4651453" cy="34226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B12FB-E798-4771-A635-A9CDCA3BE6A0}">
      <dsp:nvSpPr>
        <dsp:cNvPr id="0" name=""/>
        <dsp:cNvSpPr/>
      </dsp:nvSpPr>
      <dsp:spPr>
        <a:xfrm>
          <a:off x="3047" y="151053"/>
          <a:ext cx="2971026" cy="588051"/>
        </a:xfrm>
        <a:prstGeom prst="roundRect">
          <a:avLst/>
        </a:prstGeom>
        <a:solidFill>
          <a:schemeClr val="accent1"/>
        </a:solidFill>
        <a:ln w="9525" cap="flat" cmpd="sng" algn="ctr">
          <a:solidFill>
            <a:schemeClr val="bg1"/>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dirty="0" smtClean="0"/>
            <a:t>VMCA Default</a:t>
          </a:r>
          <a:endParaRPr lang="en-US" sz="2000" kern="1200" dirty="0"/>
        </a:p>
      </dsp:txBody>
      <dsp:txXfrm>
        <a:off x="31753" y="179759"/>
        <a:ext cx="2913614" cy="530639"/>
      </dsp:txXfrm>
    </dsp:sp>
    <dsp:sp modelId="{C7833587-4317-4ADC-B7A1-DBE3E49EE1C8}">
      <dsp:nvSpPr>
        <dsp:cNvPr id="0" name=""/>
        <dsp:cNvSpPr/>
      </dsp:nvSpPr>
      <dsp:spPr>
        <a:xfrm>
          <a:off x="9405" y="751126"/>
          <a:ext cx="2971026" cy="2967345"/>
        </a:xfrm>
        <a:prstGeom prst="rect">
          <a:avLst/>
        </a:prstGeom>
        <a:noFill/>
        <a:ln w="9525" cap="flat" cmpd="sng" algn="ctr">
          <a:solidFill>
            <a:schemeClr val="accent1">
              <a:alpha val="76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110000"/>
            </a:lnSpc>
            <a:spcBef>
              <a:spcPct val="0"/>
            </a:spcBef>
            <a:spcAft>
              <a:spcPts val="0"/>
            </a:spcAft>
            <a:buChar char="••"/>
          </a:pPr>
          <a:r>
            <a:rPr lang="en-US" sz="1800" b="1" kern="1200" dirty="0" smtClean="0">
              <a:solidFill>
                <a:schemeClr val="tx2">
                  <a:lumMod val="65000"/>
                  <a:lumOff val="35000"/>
                </a:schemeClr>
              </a:solidFill>
            </a:rPr>
            <a:t>Default</a:t>
          </a:r>
          <a:r>
            <a:rPr lang="en-US" sz="1800" kern="1200" dirty="0" smtClean="0">
              <a:solidFill>
                <a:schemeClr val="tx2">
                  <a:lumMod val="65000"/>
                  <a:lumOff val="35000"/>
                </a:schemeClr>
              </a:solidFill>
            </a:rPr>
            <a:t> installed certificates</a:t>
          </a:r>
          <a:endParaRPr lang="en-US" sz="1800" kern="1200" dirty="0">
            <a:solidFill>
              <a:schemeClr val="tx2">
                <a:lumMod val="65000"/>
                <a:lumOff val="35000"/>
              </a:schemeClr>
            </a:solidFill>
          </a:endParaRPr>
        </a:p>
        <a:p>
          <a:pPr marL="171450" lvl="1" indent="-171450" algn="l" defTabSz="800100">
            <a:lnSpc>
              <a:spcPct val="110000"/>
            </a:lnSpc>
            <a:spcBef>
              <a:spcPct val="0"/>
            </a:spcBef>
            <a:spcAft>
              <a:spcPts val="0"/>
            </a:spcAft>
            <a:buChar char="••"/>
          </a:pPr>
          <a:r>
            <a:rPr lang="en-US" sz="1800" kern="1200" dirty="0" smtClean="0">
              <a:solidFill>
                <a:schemeClr val="tx2">
                  <a:lumMod val="65000"/>
                  <a:lumOff val="35000"/>
                </a:schemeClr>
              </a:solidFill>
            </a:rPr>
            <a:t>Self-signed VMCA CA certificate as </a:t>
          </a:r>
          <a:r>
            <a:rPr lang="en-US" sz="1800" b="1" kern="1200" dirty="0" smtClean="0">
              <a:solidFill>
                <a:schemeClr val="tx2">
                  <a:lumMod val="65000"/>
                  <a:lumOff val="35000"/>
                </a:schemeClr>
              </a:solidFill>
            </a:rPr>
            <a:t>Root</a:t>
          </a:r>
          <a:endParaRPr lang="en-US" sz="1800" b="1" kern="1200" dirty="0">
            <a:solidFill>
              <a:schemeClr val="tx2">
                <a:lumMod val="65000"/>
                <a:lumOff val="35000"/>
              </a:schemeClr>
            </a:solidFill>
          </a:endParaRPr>
        </a:p>
        <a:p>
          <a:pPr marL="171450" lvl="1" indent="-171450" algn="l" defTabSz="800100">
            <a:lnSpc>
              <a:spcPct val="110000"/>
            </a:lnSpc>
            <a:spcBef>
              <a:spcPct val="0"/>
            </a:spcBef>
            <a:spcAft>
              <a:spcPts val="0"/>
            </a:spcAft>
            <a:buChar char="••"/>
          </a:pPr>
          <a:r>
            <a:rPr lang="en-US" sz="1800" kern="1200" dirty="0" smtClean="0">
              <a:solidFill>
                <a:schemeClr val="tx2">
                  <a:lumMod val="65000"/>
                  <a:lumOff val="35000"/>
                </a:schemeClr>
              </a:solidFill>
            </a:rPr>
            <a:t>Possible to regenerate these on demand </a:t>
          </a:r>
          <a:r>
            <a:rPr lang="en-US" sz="1800" b="1" kern="1200" dirty="0" smtClean="0">
              <a:solidFill>
                <a:schemeClr val="tx2">
                  <a:lumMod val="65000"/>
                  <a:lumOff val="35000"/>
                </a:schemeClr>
              </a:solidFill>
            </a:rPr>
            <a:t>easily</a:t>
          </a:r>
          <a:endParaRPr lang="en-US" sz="1800" b="1" kern="1200" dirty="0">
            <a:solidFill>
              <a:schemeClr val="tx2">
                <a:lumMod val="65000"/>
                <a:lumOff val="35000"/>
              </a:schemeClr>
            </a:solidFill>
          </a:endParaRPr>
        </a:p>
      </dsp:txBody>
      <dsp:txXfrm>
        <a:off x="9405" y="751126"/>
        <a:ext cx="2971026" cy="2967345"/>
      </dsp:txXfrm>
    </dsp:sp>
    <dsp:sp modelId="{3B59B10C-066B-41AA-8F10-23D241BF5367}">
      <dsp:nvSpPr>
        <dsp:cNvPr id="0" name=""/>
        <dsp:cNvSpPr/>
      </dsp:nvSpPr>
      <dsp:spPr>
        <a:xfrm>
          <a:off x="3390016" y="151053"/>
          <a:ext cx="2971026" cy="588051"/>
        </a:xfrm>
        <a:prstGeom prst="roundRect">
          <a:avLst/>
        </a:prstGeom>
        <a:solidFill>
          <a:srgbClr val="F8981D"/>
        </a:solidFill>
        <a:ln w="9525" cap="flat" cmpd="sng" algn="ctr">
          <a:solidFill>
            <a:schemeClr val="bg1"/>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dirty="0" smtClean="0"/>
            <a:t>VMCA Enterprise</a:t>
          </a:r>
          <a:endParaRPr lang="en-US" sz="2000" kern="1200" dirty="0"/>
        </a:p>
      </dsp:txBody>
      <dsp:txXfrm>
        <a:off x="3418722" y="179759"/>
        <a:ext cx="2913614" cy="530639"/>
      </dsp:txXfrm>
    </dsp:sp>
    <dsp:sp modelId="{2C9FCA0D-8463-4A22-B105-6DB67800F221}">
      <dsp:nvSpPr>
        <dsp:cNvPr id="0" name=""/>
        <dsp:cNvSpPr/>
      </dsp:nvSpPr>
      <dsp:spPr>
        <a:xfrm>
          <a:off x="3390016" y="736942"/>
          <a:ext cx="2971026" cy="2967345"/>
        </a:xfrm>
        <a:prstGeom prst="rect">
          <a:avLst/>
        </a:prstGeom>
        <a:noFill/>
        <a:ln w="9525" cap="flat" cmpd="sng" algn="ctr">
          <a:solidFill>
            <a:srgbClr val="F8981D">
              <a:alpha val="5400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110000"/>
            </a:lnSpc>
            <a:spcBef>
              <a:spcPct val="0"/>
            </a:spcBef>
            <a:spcAft>
              <a:spcPts val="0"/>
            </a:spcAft>
            <a:buChar char="••"/>
          </a:pPr>
          <a:r>
            <a:rPr lang="en-US" sz="1800" b="1" kern="1200" dirty="0" smtClean="0">
              <a:solidFill>
                <a:schemeClr val="tx2">
                  <a:lumMod val="65000"/>
                  <a:lumOff val="35000"/>
                </a:schemeClr>
              </a:solidFill>
            </a:rPr>
            <a:t>Replace</a:t>
          </a:r>
          <a:r>
            <a:rPr lang="en-US" sz="1800" kern="1200" dirty="0" smtClean="0">
              <a:solidFill>
                <a:schemeClr val="tx2">
                  <a:lumMod val="65000"/>
                  <a:lumOff val="35000"/>
                </a:schemeClr>
              </a:solidFill>
            </a:rPr>
            <a:t> VMCA CA certificates with a new CA certificate from the Enterprise PKI</a:t>
          </a:r>
          <a:endParaRPr lang="en-US" sz="1800" kern="1200" dirty="0">
            <a:solidFill>
              <a:schemeClr val="tx2">
                <a:lumMod val="65000"/>
                <a:lumOff val="35000"/>
              </a:schemeClr>
            </a:solidFill>
          </a:endParaRPr>
        </a:p>
        <a:p>
          <a:pPr marL="171450" lvl="1" indent="-171450" algn="l" defTabSz="800100">
            <a:lnSpc>
              <a:spcPct val="110000"/>
            </a:lnSpc>
            <a:spcBef>
              <a:spcPct val="0"/>
            </a:spcBef>
            <a:spcAft>
              <a:spcPts val="0"/>
            </a:spcAft>
            <a:buChar char="••"/>
          </a:pPr>
          <a:r>
            <a:rPr lang="en-US" sz="1800" kern="1200" dirty="0" smtClean="0">
              <a:solidFill>
                <a:schemeClr val="tx2">
                  <a:lumMod val="65000"/>
                  <a:lumOff val="35000"/>
                </a:schemeClr>
              </a:solidFill>
            </a:rPr>
            <a:t>On </a:t>
          </a:r>
          <a:r>
            <a:rPr lang="en-US" sz="1800" b="1" kern="1200" dirty="0" smtClean="0">
              <a:solidFill>
                <a:schemeClr val="tx2">
                  <a:lumMod val="65000"/>
                  <a:lumOff val="35000"/>
                </a:schemeClr>
              </a:solidFill>
            </a:rPr>
            <a:t>removal of</a:t>
          </a:r>
          <a:r>
            <a:rPr lang="en-US" sz="1800" kern="1200" dirty="0" smtClean="0">
              <a:solidFill>
                <a:schemeClr val="tx2">
                  <a:lumMod val="65000"/>
                  <a:lumOff val="35000"/>
                </a:schemeClr>
              </a:solidFill>
            </a:rPr>
            <a:t> the old VMCA CA certificate, all old certificates must be </a:t>
          </a:r>
          <a:r>
            <a:rPr lang="en-US" sz="1800" b="1" kern="1200" dirty="0" smtClean="0">
              <a:solidFill>
                <a:schemeClr val="tx2">
                  <a:lumMod val="65000"/>
                  <a:lumOff val="35000"/>
                </a:schemeClr>
              </a:solidFill>
            </a:rPr>
            <a:t>regenerate</a:t>
          </a:r>
          <a:endParaRPr lang="en-US" sz="1800" kern="1200" dirty="0">
            <a:solidFill>
              <a:schemeClr val="tx2">
                <a:lumMod val="65000"/>
                <a:lumOff val="35000"/>
              </a:schemeClr>
            </a:solidFill>
          </a:endParaRPr>
        </a:p>
        <a:p>
          <a:pPr marL="228600" lvl="1" indent="-228600" algn="l" defTabSz="889000">
            <a:lnSpc>
              <a:spcPct val="90000"/>
            </a:lnSpc>
            <a:spcBef>
              <a:spcPct val="0"/>
            </a:spcBef>
            <a:spcAft>
              <a:spcPct val="15000"/>
            </a:spcAft>
            <a:buChar char="••"/>
          </a:pPr>
          <a:endParaRPr lang="en-US" sz="2000" kern="1200" dirty="0">
            <a:solidFill>
              <a:schemeClr val="tx2">
                <a:lumMod val="65000"/>
                <a:lumOff val="35000"/>
              </a:schemeClr>
            </a:solidFill>
          </a:endParaRPr>
        </a:p>
      </dsp:txBody>
      <dsp:txXfrm>
        <a:off x="3390016" y="736942"/>
        <a:ext cx="2971026" cy="2967345"/>
      </dsp:txXfrm>
    </dsp:sp>
    <dsp:sp modelId="{96DBC8CB-0D2C-4108-AFCD-D0C44523DDC5}">
      <dsp:nvSpPr>
        <dsp:cNvPr id="0" name=""/>
        <dsp:cNvSpPr/>
      </dsp:nvSpPr>
      <dsp:spPr>
        <a:xfrm>
          <a:off x="6776986" y="151053"/>
          <a:ext cx="2971026" cy="588051"/>
        </a:xfrm>
        <a:prstGeom prst="roundRect">
          <a:avLst/>
        </a:prstGeom>
        <a:solidFill>
          <a:schemeClr val="accent4"/>
        </a:solidFill>
        <a:ln w="9525" cap="flat" cmpd="sng" algn="ctr">
          <a:solidFill>
            <a:schemeClr val="bg1"/>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dirty="0" smtClean="0"/>
            <a:t>Custom</a:t>
          </a:r>
          <a:endParaRPr lang="en-US" sz="2000" kern="1200" dirty="0"/>
        </a:p>
      </dsp:txBody>
      <dsp:txXfrm>
        <a:off x="6805692" y="179759"/>
        <a:ext cx="2913614" cy="530639"/>
      </dsp:txXfrm>
    </dsp:sp>
    <dsp:sp modelId="{A8EF77A6-0852-473D-938A-DA66BE1C0023}">
      <dsp:nvSpPr>
        <dsp:cNvPr id="0" name=""/>
        <dsp:cNvSpPr/>
      </dsp:nvSpPr>
      <dsp:spPr>
        <a:xfrm>
          <a:off x="6764805" y="743678"/>
          <a:ext cx="2971026" cy="2967345"/>
        </a:xfrm>
        <a:prstGeom prst="rect">
          <a:avLst/>
        </a:prstGeom>
        <a:noFill/>
        <a:ln w="9525" cap="flat" cmpd="sng" algn="ctr">
          <a:solidFill>
            <a:schemeClr val="accent4">
              <a:alpha val="58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110000"/>
            </a:lnSpc>
            <a:spcBef>
              <a:spcPct val="0"/>
            </a:spcBef>
            <a:spcAft>
              <a:spcPts val="0"/>
            </a:spcAft>
            <a:buChar char="••"/>
          </a:pPr>
          <a:r>
            <a:rPr lang="en-US" sz="1800" b="1" kern="1200" dirty="0" smtClean="0">
              <a:solidFill>
                <a:schemeClr val="tx2">
                  <a:lumMod val="65000"/>
                  <a:lumOff val="35000"/>
                </a:schemeClr>
              </a:solidFill>
            </a:rPr>
            <a:t>Disable VMCA </a:t>
          </a:r>
          <a:r>
            <a:rPr lang="en-US" sz="1800" kern="1200" dirty="0" smtClean="0">
              <a:solidFill>
                <a:schemeClr val="tx2">
                  <a:lumMod val="65000"/>
                  <a:lumOff val="35000"/>
                </a:schemeClr>
              </a:solidFill>
            </a:rPr>
            <a:t>as CA</a:t>
          </a:r>
          <a:endParaRPr lang="en-US" sz="1800" kern="1200" dirty="0">
            <a:solidFill>
              <a:schemeClr val="tx2">
                <a:lumMod val="65000"/>
                <a:lumOff val="35000"/>
              </a:schemeClr>
            </a:solidFill>
          </a:endParaRPr>
        </a:p>
        <a:p>
          <a:pPr marL="171450" lvl="1" indent="-171450" algn="l" defTabSz="800100">
            <a:lnSpc>
              <a:spcPct val="110000"/>
            </a:lnSpc>
            <a:spcBef>
              <a:spcPct val="0"/>
            </a:spcBef>
            <a:spcAft>
              <a:spcPts val="0"/>
            </a:spcAft>
            <a:buChar char="••"/>
          </a:pPr>
          <a:r>
            <a:rPr lang="en-US" sz="1800" kern="1200" dirty="0" smtClean="0">
              <a:solidFill>
                <a:schemeClr val="tx2">
                  <a:lumMod val="65000"/>
                  <a:lumOff val="35000"/>
                </a:schemeClr>
              </a:solidFill>
            </a:rPr>
            <a:t>Provision </a:t>
          </a:r>
          <a:r>
            <a:rPr lang="en-US" sz="1800" b="1" kern="1200" dirty="0" smtClean="0">
              <a:solidFill>
                <a:schemeClr val="tx2">
                  <a:lumMod val="65000"/>
                  <a:lumOff val="35000"/>
                </a:schemeClr>
              </a:solidFill>
            </a:rPr>
            <a:t>custom</a:t>
          </a:r>
          <a:r>
            <a:rPr lang="en-US" sz="1800" kern="1200" dirty="0" smtClean="0">
              <a:solidFill>
                <a:schemeClr val="tx2">
                  <a:lumMod val="65000"/>
                  <a:lumOff val="35000"/>
                </a:schemeClr>
              </a:solidFill>
            </a:rPr>
            <a:t> leaf certificates for each solution, user and endpoint</a:t>
          </a:r>
          <a:endParaRPr lang="en-US" sz="1800" kern="1200" dirty="0">
            <a:solidFill>
              <a:schemeClr val="tx2">
                <a:lumMod val="65000"/>
                <a:lumOff val="35000"/>
              </a:schemeClr>
            </a:solidFill>
          </a:endParaRPr>
        </a:p>
        <a:p>
          <a:pPr marL="171450" lvl="1" indent="-171450" algn="l" defTabSz="800100">
            <a:lnSpc>
              <a:spcPct val="110000"/>
            </a:lnSpc>
            <a:spcBef>
              <a:spcPct val="0"/>
            </a:spcBef>
            <a:spcAft>
              <a:spcPts val="0"/>
            </a:spcAft>
            <a:buChar char="••"/>
          </a:pPr>
          <a:r>
            <a:rPr lang="en-US" sz="1800" kern="1200" dirty="0" smtClean="0">
              <a:solidFill>
                <a:schemeClr val="tx2">
                  <a:lumMod val="65000"/>
                  <a:lumOff val="35000"/>
                </a:schemeClr>
              </a:solidFill>
            </a:rPr>
            <a:t>More </a:t>
          </a:r>
          <a:r>
            <a:rPr lang="en-US" sz="1800" b="1" kern="1200" dirty="0" smtClean="0">
              <a:solidFill>
                <a:schemeClr val="tx2">
                  <a:lumMod val="65000"/>
                  <a:lumOff val="35000"/>
                </a:schemeClr>
              </a:solidFill>
            </a:rPr>
            <a:t>complicated</a:t>
          </a:r>
          <a:r>
            <a:rPr lang="en-US" sz="1800" kern="1200" dirty="0" smtClean="0">
              <a:solidFill>
                <a:schemeClr val="tx2">
                  <a:lumMod val="65000"/>
                  <a:lumOff val="35000"/>
                </a:schemeClr>
              </a:solidFill>
            </a:rPr>
            <a:t>, for highly security conscious customers</a:t>
          </a:r>
          <a:endParaRPr lang="en-US" sz="1800" kern="1200" dirty="0">
            <a:solidFill>
              <a:schemeClr val="tx2">
                <a:lumMod val="65000"/>
                <a:lumOff val="35000"/>
              </a:schemeClr>
            </a:solidFill>
          </a:endParaRPr>
        </a:p>
      </dsp:txBody>
      <dsp:txXfrm>
        <a:off x="6764805" y="743678"/>
        <a:ext cx="2971026" cy="296734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B004553-04C5-4BB3-AD4E-8B2EF3CDDAF9}" type="datetimeFigureOut">
              <a:rPr lang="en-US" smtClean="0"/>
              <a:t>12/12/14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E6A881F-0910-47D3-BD01-4F68834EC353}" type="slidenum">
              <a:rPr lang="en-US" smtClean="0"/>
              <a:t>‹#›</a:t>
            </a:fld>
            <a:endParaRPr lang="en-US"/>
          </a:p>
        </p:txBody>
      </p:sp>
    </p:spTree>
    <p:extLst>
      <p:ext uri="{BB962C8B-B14F-4D97-AF65-F5344CB8AC3E}">
        <p14:creationId xmlns:p14="http://schemas.microsoft.com/office/powerpoint/2010/main" val="3268667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B6F0DB-E055-41D0-9102-627A646E4242}" type="datetimeFigureOut">
              <a:rPr lang="en-US" smtClean="0"/>
              <a:t>12/12/14</a:t>
            </a:fld>
            <a:endParaRPr lang="en-US"/>
          </a:p>
        </p:txBody>
      </p:sp>
      <p:sp>
        <p:nvSpPr>
          <p:cNvPr id="4" name="Slide Image Placeholder 3"/>
          <p:cNvSpPr>
            <a:spLocks noGrp="1" noRot="1" noChangeAspect="1"/>
          </p:cNvSpPr>
          <p:nvPr>
            <p:ph type="sldImg" idx="2"/>
          </p:nvPr>
        </p:nvSpPr>
        <p:spPr>
          <a:xfrm>
            <a:off x="788988" y="609600"/>
            <a:ext cx="5280025" cy="29718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457200" y="3810000"/>
            <a:ext cx="5943600" cy="4876800"/>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4FBC3A-A12C-40F9-BB8D-BC30C7901396}" type="slidenum">
              <a:rPr lang="en-US" smtClean="0"/>
              <a:t>‹#›</a:t>
            </a:fld>
            <a:endParaRPr lang="en-US"/>
          </a:p>
        </p:txBody>
      </p:sp>
    </p:spTree>
    <p:extLst>
      <p:ext uri="{BB962C8B-B14F-4D97-AF65-F5344CB8AC3E}">
        <p14:creationId xmlns:p14="http://schemas.microsoft.com/office/powerpoint/2010/main" val="2012909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vSphere 6.0, the industry leading virtualization platform, empowers users to virtualize scale-up and scale-out applications with confidence, redefines availability, and simplifies the virtual data center.  The result is a highly available, resilient, on-demand infrastructure that is the ideal foundation for any cloud environment.</a:t>
            </a:r>
            <a:r>
              <a:rPr lang="en-US" dirty="0" smtClean="0">
                <a:effectLst/>
              </a:rPr>
              <a:t> </a:t>
            </a: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1</a:t>
            </a:fld>
            <a:endParaRPr lang="en-US"/>
          </a:p>
        </p:txBody>
      </p:sp>
    </p:spTree>
    <p:extLst>
      <p:ext uri="{BB962C8B-B14F-4D97-AF65-F5344CB8AC3E}">
        <p14:creationId xmlns:p14="http://schemas.microsoft.com/office/powerpoint/2010/main" val="337535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4FBC3A-A12C-40F9-BB8D-BC30C7901396}" type="slidenum">
              <a:rPr lang="en-US" smtClean="0"/>
              <a:t>2</a:t>
            </a:fld>
            <a:endParaRPr lang="en-US"/>
          </a:p>
        </p:txBody>
      </p:sp>
    </p:spTree>
    <p:extLst>
      <p:ext uri="{BB962C8B-B14F-4D97-AF65-F5344CB8AC3E}">
        <p14:creationId xmlns:p14="http://schemas.microsoft.com/office/powerpoint/2010/main" val="3986911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4FBC3A-A12C-40F9-BB8D-BC30C7901396}" type="slidenum">
              <a:rPr lang="en-US" smtClean="0"/>
              <a:t>3</a:t>
            </a:fld>
            <a:endParaRPr lang="en-US"/>
          </a:p>
        </p:txBody>
      </p:sp>
    </p:spTree>
    <p:extLst>
      <p:ext uri="{BB962C8B-B14F-4D97-AF65-F5344CB8AC3E}">
        <p14:creationId xmlns:p14="http://schemas.microsoft.com/office/powerpoint/2010/main" val="2336364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r>
              <a:rPr lang="en-US" dirty="0" smtClean="0"/>
              <a:t>We’ve increased</a:t>
            </a:r>
            <a:r>
              <a:rPr lang="en-US" baseline="0" dirty="0" smtClean="0"/>
              <a:t> the maximums again with this release. </a:t>
            </a:r>
          </a:p>
          <a:p>
            <a:r>
              <a:rPr lang="en-US" baseline="0" dirty="0" smtClean="0"/>
              <a:t>vSphere 6 clusters can now support 64 hosts with 6000 virtual machines. This is up from 32 hosts and 4000 virtual machines.</a:t>
            </a:r>
          </a:p>
          <a:p>
            <a:r>
              <a:rPr lang="en-US" baseline="0" dirty="0" smtClean="0"/>
              <a:t>vSphere 6 Hosts can now support 480 physical CPU’s and 12 TB of RAM, each host can now also support up to 1000 virtual machines.</a:t>
            </a:r>
          </a:p>
          <a:p>
            <a:endParaRPr lang="en-US" dirty="0" smtClean="0"/>
          </a:p>
          <a:p>
            <a:r>
              <a:rPr lang="en-US" b="1" dirty="0" smtClean="0"/>
              <a:t>Use Case: </a:t>
            </a:r>
          </a:p>
          <a:p>
            <a:pPr marL="171450" lvl="0" indent="-171450">
              <a:buFont typeface="Arial"/>
              <a:buChar char="•"/>
            </a:pPr>
            <a:r>
              <a:rPr lang="en-US" sz="1200" b="0" kern="1200" dirty="0" err="1" smtClean="0">
                <a:solidFill>
                  <a:schemeClr val="tx1"/>
                </a:solidFill>
                <a:effectLst/>
                <a:latin typeface="+mn-lt"/>
                <a:ea typeface="+mn-ea"/>
                <a:cs typeface="+mn-cs"/>
              </a:rPr>
              <a:t>Hadoop</a:t>
            </a:r>
            <a:r>
              <a:rPr lang="en-US" sz="1200" b="0" kern="1200" dirty="0" smtClean="0">
                <a:solidFill>
                  <a:schemeClr val="tx1"/>
                </a:solidFill>
                <a:effectLst/>
                <a:latin typeface="+mn-lt"/>
                <a:ea typeface="+mn-ea"/>
                <a:cs typeface="+mn-cs"/>
              </a:rPr>
              <a:t>/Big Data Workloads</a:t>
            </a:r>
            <a:endParaRPr lang="en-US" sz="1200" b="1" kern="1200" dirty="0" smtClean="0">
              <a:solidFill>
                <a:schemeClr val="tx1"/>
              </a:solidFill>
              <a:effectLst/>
              <a:latin typeface="+mn-lt"/>
              <a:ea typeface="+mn-ea"/>
              <a:cs typeface="+mn-cs"/>
            </a:endParaRPr>
          </a:p>
          <a:p>
            <a:pPr marL="171450" lvl="0" indent="-171450">
              <a:buFont typeface="Arial"/>
              <a:buChar char="•"/>
            </a:pPr>
            <a:r>
              <a:rPr lang="en-US" sz="1200" b="0" kern="1200" dirty="0" smtClean="0">
                <a:solidFill>
                  <a:schemeClr val="tx1"/>
                </a:solidFill>
                <a:effectLst/>
                <a:latin typeface="+mn-lt"/>
                <a:ea typeface="+mn-ea"/>
                <a:cs typeface="+mn-cs"/>
              </a:rPr>
              <a:t>Scale-out applications will see greater consolidation ratios and improved performance with larger cluster sizes and greater virtual machine densities</a:t>
            </a:r>
            <a:endParaRPr lang="en-US" sz="1200" b="1" kern="1200" dirty="0" smtClean="0">
              <a:solidFill>
                <a:schemeClr val="tx1"/>
              </a:solidFill>
              <a:effectLst/>
              <a:latin typeface="+mn-lt"/>
              <a:ea typeface="+mn-ea"/>
              <a:cs typeface="+mn-cs"/>
            </a:endParaRPr>
          </a:p>
          <a:p>
            <a:pPr marL="171450" lvl="0" indent="-171450">
              <a:buFont typeface="Arial"/>
              <a:buChar char="•"/>
            </a:pPr>
            <a:r>
              <a:rPr lang="en-US" sz="1200" b="0" kern="1200" dirty="0" smtClean="0">
                <a:solidFill>
                  <a:schemeClr val="tx1"/>
                </a:solidFill>
                <a:effectLst/>
                <a:latin typeface="+mn-lt"/>
                <a:ea typeface="+mn-ea"/>
                <a:cs typeface="+mn-cs"/>
              </a:rPr>
              <a:t>vSphere Big Data Extensions simplifies and automates the process of provisioning and configuring production </a:t>
            </a:r>
            <a:r>
              <a:rPr lang="en-US" sz="1200" b="0" kern="1200" dirty="0" err="1" smtClean="0">
                <a:solidFill>
                  <a:schemeClr val="tx1"/>
                </a:solidFill>
                <a:effectLst/>
                <a:latin typeface="+mn-lt"/>
                <a:ea typeface="+mn-ea"/>
                <a:cs typeface="+mn-cs"/>
              </a:rPr>
              <a:t>Hadoop</a:t>
            </a:r>
            <a:r>
              <a:rPr lang="en-US" sz="1200" b="0" kern="1200" dirty="0" smtClean="0">
                <a:solidFill>
                  <a:schemeClr val="tx1"/>
                </a:solidFill>
                <a:effectLst/>
                <a:latin typeface="+mn-lt"/>
                <a:ea typeface="+mn-ea"/>
                <a:cs typeface="+mn-cs"/>
              </a:rPr>
              <a:t> clusters</a:t>
            </a:r>
            <a:endParaRPr lang="en-US" sz="1200" b="1" kern="1200" dirty="0" smtClean="0">
              <a:solidFill>
                <a:schemeClr val="tx1"/>
              </a:solidFill>
              <a:effectLst/>
              <a:latin typeface="+mn-lt"/>
              <a:ea typeface="+mn-ea"/>
              <a:cs typeface="+mn-cs"/>
            </a:endParaRPr>
          </a:p>
          <a:p>
            <a:endParaRPr lang="en-US" b="1" dirty="0"/>
          </a:p>
        </p:txBody>
      </p:sp>
      <p:sp>
        <p:nvSpPr>
          <p:cNvPr id="4" name="Slide Number Placeholder 3"/>
          <p:cNvSpPr>
            <a:spLocks noGrp="1"/>
          </p:cNvSpPr>
          <p:nvPr>
            <p:ph type="sldNum" sz="quarter" idx="10"/>
          </p:nvPr>
        </p:nvSpPr>
        <p:spPr/>
        <p:txBody>
          <a:bodyPr/>
          <a:lstStyle/>
          <a:p>
            <a:fld id="{9F4FBC3A-A12C-40F9-BB8D-BC30C7901396}" type="slidenum">
              <a:rPr lang="en-US" smtClean="0"/>
              <a:t>4</a:t>
            </a:fld>
            <a:endParaRPr lang="en-US"/>
          </a:p>
        </p:txBody>
      </p:sp>
    </p:spTree>
    <p:extLst>
      <p:ext uri="{BB962C8B-B14F-4D97-AF65-F5344CB8AC3E}">
        <p14:creationId xmlns:p14="http://schemas.microsoft.com/office/powerpoint/2010/main" val="2929374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pPr marL="171450" indent="-171450">
              <a:buFont typeface="Arial"/>
              <a:buChar char="•"/>
            </a:pPr>
            <a:r>
              <a:rPr lang="en-US" dirty="0" smtClean="0"/>
              <a:t>With 128 </a:t>
            </a:r>
            <a:r>
              <a:rPr lang="en-US" dirty="0" err="1" smtClean="0"/>
              <a:t>vCPUs</a:t>
            </a:r>
            <a:r>
              <a:rPr lang="en-US" baseline="0" dirty="0" smtClean="0"/>
              <a:t> and 4 TB of RAM, vSphere 6 is capable of virtualizing even the most demanding applications.</a:t>
            </a:r>
            <a:endParaRPr lang="en-US" dirty="0" smtClean="0"/>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dirty="0" smtClean="0">
                <a:solidFill>
                  <a:schemeClr val="tx1"/>
                </a:solidFill>
                <a:latin typeface="+mn-lt"/>
                <a:ea typeface="+mn-ea"/>
                <a:cs typeface="+mn-cs"/>
              </a:rPr>
              <a:t>Complete </a:t>
            </a:r>
            <a:r>
              <a:rPr lang="en-US" sz="1200" kern="1200" dirty="0" err="1" smtClean="0">
                <a:solidFill>
                  <a:schemeClr val="tx1"/>
                </a:solidFill>
                <a:latin typeface="+mn-lt"/>
                <a:ea typeface="+mn-ea"/>
                <a:cs typeface="+mn-cs"/>
              </a:rPr>
              <a:t>vNUMA</a:t>
            </a:r>
            <a:r>
              <a:rPr lang="en-US" sz="1200" kern="1200" dirty="0" smtClean="0">
                <a:solidFill>
                  <a:schemeClr val="tx1"/>
                </a:solidFill>
                <a:latin typeface="+mn-lt"/>
                <a:ea typeface="+mn-ea"/>
                <a:cs typeface="+mn-cs"/>
              </a:rPr>
              <a:t> support, including </a:t>
            </a:r>
            <a:r>
              <a:rPr lang="en-US" sz="1200" kern="1200" dirty="0" err="1" smtClean="0">
                <a:solidFill>
                  <a:schemeClr val="tx1"/>
                </a:solidFill>
                <a:latin typeface="+mn-lt"/>
                <a:ea typeface="+mn-ea"/>
                <a:cs typeface="+mn-cs"/>
              </a:rPr>
              <a:t>hotplug</a:t>
            </a:r>
            <a:r>
              <a:rPr lang="en-US" sz="1200" kern="1200" dirty="0" smtClean="0">
                <a:solidFill>
                  <a:schemeClr val="tx1"/>
                </a:solidFill>
                <a:latin typeface="+mn-lt"/>
                <a:ea typeface="+mn-ea"/>
                <a:cs typeface="+mn-cs"/>
              </a:rPr>
              <a:t> support. Currently, hot-add memory only</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gets added to region 0. This is changed to</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distributed the newly added memory according to the </a:t>
            </a:r>
            <a:r>
              <a:rPr lang="en-US" sz="1200" kern="1200" dirty="0" err="1" smtClean="0">
                <a:solidFill>
                  <a:schemeClr val="tx1"/>
                </a:solidFill>
                <a:latin typeface="+mn-lt"/>
                <a:ea typeface="+mn-ea"/>
                <a:cs typeface="+mn-cs"/>
              </a:rPr>
              <a:t>numa</a:t>
            </a:r>
            <a:r>
              <a:rPr lang="en-US" sz="1200" kern="1200" dirty="0" smtClean="0">
                <a:solidFill>
                  <a:schemeClr val="tx1"/>
                </a:solidFill>
                <a:latin typeface="+mn-lt"/>
                <a:ea typeface="+mn-ea"/>
                <a:cs typeface="+mn-cs"/>
              </a:rPr>
              <a:t> architecture.</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dirty="0" smtClean="0"/>
              <a:t>WDDM 1.1 - </a:t>
            </a:r>
            <a:r>
              <a:rPr lang="en-US" sz="1200" kern="1200" dirty="0" smtClean="0">
                <a:solidFill>
                  <a:schemeClr val="tx1"/>
                </a:solidFill>
                <a:latin typeface="+mn-lt"/>
                <a:ea typeface="+mn-ea"/>
                <a:cs typeface="+mn-cs"/>
              </a:rPr>
              <a:t>Hardware acceleration of operations helps reduce memory footprint in Windows, because the Desktop Window</a:t>
            </a:r>
            <a:r>
              <a:rPr lang="en-US" sz="1200" kern="1200" baseline="0" dirty="0" smtClean="0">
                <a:solidFill>
                  <a:schemeClr val="tx1"/>
                </a:solidFill>
                <a:latin typeface="+mn-lt"/>
                <a:ea typeface="+mn-ea"/>
                <a:cs typeface="+mn-cs"/>
              </a:rPr>
              <a:t> Manager</a:t>
            </a:r>
            <a:r>
              <a:rPr lang="en-US" sz="1200" kern="1200" dirty="0" smtClean="0">
                <a:solidFill>
                  <a:schemeClr val="tx1"/>
                </a:solidFill>
                <a:latin typeface="+mn-lt"/>
                <a:ea typeface="+mn-ea"/>
                <a:cs typeface="+mn-cs"/>
              </a:rPr>
              <a:t> compositing engine no longer needs to keep a system memory copy of all surfaces used by GDI/GDI+, as</a:t>
            </a:r>
            <a:r>
              <a:rPr lang="en-US" sz="1200" kern="1200" baseline="0" dirty="0" smtClean="0">
                <a:solidFill>
                  <a:schemeClr val="tx1"/>
                </a:solidFill>
                <a:latin typeface="+mn-lt"/>
                <a:ea typeface="+mn-ea"/>
                <a:cs typeface="+mn-cs"/>
              </a:rPr>
              <a:t> it did in WDDM 1.0. WDM 1.1 is supported on Windows 7 and above.</a:t>
            </a:r>
            <a:endParaRPr lang="en-US" dirty="0" smtClean="0"/>
          </a:p>
          <a:p>
            <a:pPr marL="171450" indent="-171450">
              <a:buFont typeface="Arial"/>
              <a:buChar char="•"/>
            </a:pPr>
            <a:r>
              <a:rPr lang="en-US" dirty="0" err="1" smtClean="0"/>
              <a:t>xHCI</a:t>
            </a:r>
            <a:r>
              <a:rPr lang="en-US" dirty="0" smtClean="0"/>
              <a:t> 1.0</a:t>
            </a:r>
            <a:r>
              <a:rPr lang="en-US" baseline="0" dirty="0" smtClean="0"/>
              <a:t> allows USB 3 devices to run at full speed.</a:t>
            </a:r>
            <a:endParaRPr lang="en-US" dirty="0" smtClean="0"/>
          </a:p>
          <a:p>
            <a:pPr marL="171450" indent="-171450">
              <a:buFont typeface="Arial"/>
              <a:buChar char="•"/>
            </a:pPr>
            <a:r>
              <a:rPr lang="en-US" sz="1200" kern="1200" dirty="0" smtClean="0">
                <a:solidFill>
                  <a:schemeClr val="tx1"/>
                </a:solidFill>
                <a:latin typeface="+mn-lt"/>
                <a:ea typeface="+mn-ea"/>
                <a:cs typeface="+mn-cs"/>
              </a:rPr>
              <a:t>Many customers</a:t>
            </a:r>
            <a:r>
              <a:rPr lang="en-US" sz="1200" kern="1200" baseline="0" dirty="0" smtClean="0">
                <a:solidFill>
                  <a:schemeClr val="tx1"/>
                </a:solidFill>
                <a:latin typeface="+mn-lt"/>
                <a:ea typeface="+mn-ea"/>
                <a:cs typeface="+mn-cs"/>
              </a:rPr>
              <a:t> wish to remove all unused devices from virtual machines, utilizing vHW11 customers can now remove serial and parallel ports. In addition customers can now add up to 32 serial ports to a virtual machine.</a:t>
            </a:r>
          </a:p>
          <a:p>
            <a:endParaRPr lang="en-US" sz="1200" kern="1200" baseline="0" dirty="0" smtClean="0">
              <a:solidFill>
                <a:schemeClr val="tx1"/>
              </a:solidFill>
              <a:latin typeface="+mn-lt"/>
              <a:ea typeface="+mn-ea"/>
              <a:cs typeface="+mn-cs"/>
            </a:endParaRPr>
          </a:p>
          <a:p>
            <a:pPr lvl="0"/>
            <a:r>
              <a:rPr lang="en-US" sz="1200" b="1" kern="1200" dirty="0" smtClean="0">
                <a:solidFill>
                  <a:schemeClr val="tx1"/>
                </a:solidFill>
                <a:effectLst/>
                <a:latin typeface="+mn-lt"/>
                <a:ea typeface="+mn-ea"/>
                <a:cs typeface="+mn-cs"/>
              </a:rPr>
              <a:t>Use Case</a:t>
            </a:r>
            <a:r>
              <a:rPr lang="en-US" sz="1200" b="0" kern="1200" dirty="0" smtClean="0">
                <a:solidFill>
                  <a:schemeClr val="tx1"/>
                </a:solidFill>
                <a:effectLst/>
                <a:latin typeface="+mn-lt"/>
                <a:ea typeface="+mn-ea"/>
                <a:cs typeface="+mn-cs"/>
              </a:rPr>
              <a:t>: </a:t>
            </a:r>
          </a:p>
          <a:p>
            <a:pPr marL="171450" lvl="0" indent="-171450">
              <a:buFont typeface="Arial"/>
              <a:buChar char="•"/>
            </a:pPr>
            <a:r>
              <a:rPr lang="en-US" sz="1200" b="0" kern="1200" dirty="0" smtClean="0">
                <a:solidFill>
                  <a:schemeClr val="tx1"/>
                </a:solidFill>
                <a:effectLst/>
                <a:latin typeface="+mn-lt"/>
                <a:ea typeface="+mn-ea"/>
                <a:cs typeface="+mn-cs"/>
              </a:rPr>
              <a:t>Business-Critical Applications (e.g. Oracle, SQL Server, Exchange, SAP HANA) </a:t>
            </a:r>
            <a:endParaRPr lang="en-US" sz="1200" b="1" kern="1200" dirty="0" smtClean="0">
              <a:solidFill>
                <a:schemeClr val="tx1"/>
              </a:solidFill>
              <a:effectLst/>
              <a:latin typeface="+mn-lt"/>
              <a:ea typeface="+mn-ea"/>
              <a:cs typeface="+mn-cs"/>
            </a:endParaRPr>
          </a:p>
          <a:p>
            <a:pPr marL="171450" lvl="0" indent="-171450">
              <a:buFont typeface="Arial"/>
              <a:buChar char="•"/>
            </a:pPr>
            <a:r>
              <a:rPr lang="en-US" sz="1200" b="0" kern="1200" dirty="0" smtClean="0">
                <a:solidFill>
                  <a:schemeClr val="tx1"/>
                </a:solidFill>
                <a:effectLst/>
                <a:latin typeface="+mn-lt"/>
                <a:ea typeface="+mn-ea"/>
                <a:cs typeface="+mn-cs"/>
              </a:rPr>
              <a:t>Virtualized scale-up applications will see greater performance as a result of the increased scale and configuration maximums</a:t>
            </a:r>
            <a:endParaRPr lang="en-US" sz="1200" b="1" kern="1200" dirty="0" smtClean="0">
              <a:solidFill>
                <a:schemeClr val="tx1"/>
              </a:solidFill>
              <a:effectLst/>
              <a:latin typeface="+mn-lt"/>
              <a:ea typeface="+mn-ea"/>
              <a:cs typeface="+mn-cs"/>
            </a:endParaRPr>
          </a:p>
          <a:p>
            <a:pPr marL="171450" lvl="0" indent="-171450">
              <a:buFont typeface="Arial"/>
              <a:buChar char="•"/>
            </a:pPr>
            <a:r>
              <a:rPr lang="en-US" sz="1200" b="0" kern="1200" dirty="0" smtClean="0">
                <a:solidFill>
                  <a:schemeClr val="tx1"/>
                </a:solidFill>
                <a:effectLst/>
                <a:latin typeface="+mn-lt"/>
                <a:ea typeface="+mn-ea"/>
                <a:cs typeface="+mn-cs"/>
              </a:rPr>
              <a:t>In virtualized SAP HANA environments, customers have seen 400% performance gains over RDBMS and 9x gains in planning load times as well as significant </a:t>
            </a:r>
            <a:r>
              <a:rPr lang="en-US" sz="1200" b="0" kern="1200" dirty="0" err="1" smtClean="0">
                <a:solidFill>
                  <a:schemeClr val="tx1"/>
                </a:solidFill>
                <a:effectLst/>
                <a:latin typeface="+mn-lt"/>
                <a:ea typeface="+mn-ea"/>
                <a:cs typeface="+mn-cs"/>
              </a:rPr>
              <a:t>CapEx</a:t>
            </a:r>
            <a:r>
              <a:rPr lang="en-US" sz="1200" b="0" kern="1200" dirty="0" smtClean="0">
                <a:solidFill>
                  <a:schemeClr val="tx1"/>
                </a:solidFill>
                <a:effectLst/>
                <a:latin typeface="+mn-lt"/>
                <a:ea typeface="+mn-ea"/>
                <a:cs typeface="+mn-cs"/>
              </a:rPr>
              <a:t> and </a:t>
            </a:r>
            <a:r>
              <a:rPr lang="en-US" sz="1200" b="0" kern="1200" dirty="0" err="1" smtClean="0">
                <a:solidFill>
                  <a:schemeClr val="tx1"/>
                </a:solidFill>
                <a:effectLst/>
                <a:latin typeface="+mn-lt"/>
                <a:ea typeface="+mn-ea"/>
                <a:cs typeface="+mn-cs"/>
              </a:rPr>
              <a:t>OpEx</a:t>
            </a:r>
            <a:r>
              <a:rPr lang="en-US" sz="1200" b="0" kern="1200" dirty="0" smtClean="0">
                <a:solidFill>
                  <a:schemeClr val="tx1"/>
                </a:solidFill>
                <a:effectLst/>
                <a:latin typeface="+mn-lt"/>
                <a:ea typeface="+mn-ea"/>
                <a:cs typeface="+mn-cs"/>
              </a:rPr>
              <a:t> savings versus non-virtualized environments.  The Increased memory size made it possible to house the SAP HANA’s in- memory database in its entirety </a:t>
            </a:r>
            <a:endParaRPr lang="en-US" sz="1200" b="1" kern="1200" dirty="0" smtClean="0">
              <a:solidFill>
                <a:schemeClr val="tx1"/>
              </a:solidFill>
              <a:effectLst/>
              <a:latin typeface="+mn-lt"/>
              <a:ea typeface="+mn-ea"/>
              <a:cs typeface="+mn-cs"/>
            </a:endParaRPr>
          </a:p>
          <a:p>
            <a:pPr marL="171450" indent="-171450">
              <a:buFont typeface="Arial"/>
              <a:buChar char="•"/>
            </a:pP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5</a:t>
            </a:fld>
            <a:endParaRPr lang="en-US"/>
          </a:p>
        </p:txBody>
      </p:sp>
    </p:spTree>
    <p:extLst>
      <p:ext uri="{BB962C8B-B14F-4D97-AF65-F5344CB8AC3E}">
        <p14:creationId xmlns:p14="http://schemas.microsoft.com/office/powerpoint/2010/main" val="2929374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sz="1200" kern="1200" dirty="0" smtClean="0">
                <a:solidFill>
                  <a:schemeClr val="tx1"/>
                </a:solidFill>
                <a:latin typeface="+mn-lt"/>
                <a:ea typeface="+mn-ea"/>
                <a:cs typeface="+mn-cs"/>
              </a:rPr>
              <a:t>There are a bunch of</a:t>
            </a:r>
            <a:r>
              <a:rPr lang="en-US" sz="1200" kern="1200" baseline="0" dirty="0" smtClean="0">
                <a:solidFill>
                  <a:schemeClr val="tx1"/>
                </a:solidFill>
                <a:latin typeface="+mn-lt"/>
                <a:ea typeface="+mn-ea"/>
                <a:cs typeface="+mn-cs"/>
              </a:rPr>
              <a:t> enhancements to ESXi account management.</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New ESXCLI Commands:</a:t>
            </a:r>
          </a:p>
          <a:p>
            <a:r>
              <a:rPr lang="en-US" sz="1200" kern="1200" dirty="0" smtClean="0">
                <a:solidFill>
                  <a:schemeClr val="tx1"/>
                </a:solidFill>
                <a:latin typeface="+mn-lt"/>
                <a:ea typeface="+mn-ea"/>
                <a:cs typeface="+mn-cs"/>
              </a:rPr>
              <a:t>   - CLI interface for managing ESXi local user accounts and permissions</a:t>
            </a:r>
          </a:p>
          <a:p>
            <a:r>
              <a:rPr lang="en-US" sz="1200" kern="1200" dirty="0" smtClean="0">
                <a:solidFill>
                  <a:schemeClr val="tx1"/>
                </a:solidFill>
                <a:latin typeface="+mn-lt"/>
                <a:ea typeface="+mn-ea"/>
                <a:cs typeface="+mn-cs"/>
              </a:rPr>
              <a:t>   - Coarse grained permission management</a:t>
            </a:r>
          </a:p>
          <a:p>
            <a:r>
              <a:rPr lang="en-US" sz="1200" kern="1200" dirty="0" smtClean="0">
                <a:solidFill>
                  <a:schemeClr val="tx1"/>
                </a:solidFill>
                <a:latin typeface="+mn-lt"/>
                <a:ea typeface="+mn-ea"/>
                <a:cs typeface="+mn-cs"/>
              </a:rPr>
              <a:t>   - ESXCLI can be invoked against vCenter instead of directly accessing the ESXi host.</a:t>
            </a:r>
          </a:p>
          <a:p>
            <a:r>
              <a:rPr lang="en-US" sz="1200" kern="1200" dirty="0" smtClean="0">
                <a:solidFill>
                  <a:schemeClr val="tx1"/>
                </a:solidFill>
                <a:latin typeface="+mn-lt"/>
                <a:ea typeface="+mn-ea"/>
                <a:cs typeface="+mn-cs"/>
              </a:rPr>
              <a:t>   - Previously, the account and permission management functionality for ESXi hosts was available only with direct host connections.</a:t>
            </a:r>
          </a:p>
          <a:p>
            <a:r>
              <a:rPr lang="en-US"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 The help for these ESXCLI commands has more details.</a:t>
            </a:r>
          </a:p>
          <a:p>
            <a:r>
              <a:rPr lang="en-US" sz="1200" kern="1200" dirty="0" smtClean="0">
                <a:solidFill>
                  <a:schemeClr val="tx1"/>
                </a:solidFill>
                <a:latin typeface="+mn-lt"/>
                <a:ea typeface="+mn-ea"/>
                <a:cs typeface="+mn-cs"/>
              </a:rPr>
              <a:t>The help can be seen by running the command with the option "--help".</a:t>
            </a:r>
          </a:p>
          <a:p>
            <a:r>
              <a:rPr lang="en-US"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Password Complexity:</a:t>
            </a:r>
          </a:p>
          <a:p>
            <a:pPr marL="171450" indent="-171450">
              <a:buFontTx/>
              <a:buChar char="-"/>
            </a:pPr>
            <a:r>
              <a:rPr lang="en-US" sz="1200" kern="1200" dirty="0" smtClean="0">
                <a:solidFill>
                  <a:schemeClr val="tx1"/>
                </a:solidFill>
                <a:latin typeface="+mn-lt"/>
                <a:ea typeface="+mn-ea"/>
                <a:cs typeface="+mn-cs"/>
              </a:rPr>
              <a:t>Previously customers had to manually edit by hand the file /</a:t>
            </a:r>
            <a:r>
              <a:rPr lang="en-US" sz="1200" kern="1200" dirty="0" err="1" smtClean="0">
                <a:solidFill>
                  <a:schemeClr val="tx1"/>
                </a:solidFill>
                <a:latin typeface="+mn-lt"/>
                <a:ea typeface="+mn-ea"/>
                <a:cs typeface="+mn-cs"/>
              </a:rPr>
              <a:t>etc</a:t>
            </a:r>
            <a:r>
              <a:rPr lang="en-US" sz="1200" kern="1200" dirty="0" smtClean="0">
                <a:solidFill>
                  <a:schemeClr val="tx1"/>
                </a:solidFill>
                <a:latin typeface="+mn-lt"/>
                <a:ea typeface="+mn-ea"/>
                <a:cs typeface="+mn-cs"/>
              </a:rPr>
              <a:t>/</a:t>
            </a:r>
            <a:r>
              <a:rPr lang="en-US" sz="1200" kern="1200" dirty="0" err="1" smtClean="0">
                <a:solidFill>
                  <a:schemeClr val="tx1"/>
                </a:solidFill>
                <a:latin typeface="+mn-lt"/>
                <a:ea typeface="+mn-ea"/>
                <a:cs typeface="+mn-cs"/>
              </a:rPr>
              <a:t>pam.d</a:t>
            </a:r>
            <a:r>
              <a:rPr lang="en-US" sz="1200" kern="1200" dirty="0" smtClean="0">
                <a:solidFill>
                  <a:schemeClr val="tx1"/>
                </a:solidFill>
                <a:latin typeface="+mn-lt"/>
                <a:ea typeface="+mn-ea"/>
                <a:cs typeface="+mn-cs"/>
              </a:rPr>
              <a:t>/</a:t>
            </a:r>
            <a:r>
              <a:rPr lang="en-US" sz="1200" kern="1200" dirty="0" err="1" smtClean="0">
                <a:solidFill>
                  <a:schemeClr val="tx1"/>
                </a:solidFill>
                <a:latin typeface="+mn-lt"/>
                <a:ea typeface="+mn-ea"/>
                <a:cs typeface="+mn-cs"/>
              </a:rPr>
              <a:t>passwd</a:t>
            </a:r>
            <a:r>
              <a:rPr lang="en-US" sz="1200" kern="1200" dirty="0" smtClean="0">
                <a:solidFill>
                  <a:schemeClr val="tx1"/>
                </a:solidFill>
                <a:latin typeface="+mn-lt"/>
                <a:ea typeface="+mn-ea"/>
                <a:cs typeface="+mn-cs"/>
              </a:rPr>
              <a:t>, now they can do it from VIM API </a:t>
            </a:r>
            <a:r>
              <a:rPr lang="en-US" sz="1200" kern="1200" dirty="0" err="1" smtClean="0">
                <a:solidFill>
                  <a:schemeClr val="tx1"/>
                </a:solidFill>
                <a:latin typeface="+mn-lt"/>
                <a:ea typeface="+mn-ea"/>
                <a:cs typeface="+mn-cs"/>
              </a:rPr>
              <a:t>OptionManager.updateValues</a:t>
            </a:r>
            <a:r>
              <a:rPr lang="en-US" sz="1200" kern="1200" dirty="0" smtClean="0">
                <a:solidFill>
                  <a:schemeClr val="tx1"/>
                </a:solidFill>
                <a:latin typeface="+mn-lt"/>
                <a:ea typeface="+mn-ea"/>
                <a:cs typeface="+mn-cs"/>
              </a:rPr>
              <a:t>(). </a:t>
            </a:r>
          </a:p>
          <a:p>
            <a:pPr marL="171450" indent="-171450">
              <a:buFontTx/>
              <a:buChar char="-"/>
            </a:pPr>
            <a:r>
              <a:rPr lang="en-US" sz="1200" kern="1200" dirty="0" smtClean="0">
                <a:solidFill>
                  <a:schemeClr val="tx1"/>
                </a:solidFill>
                <a:latin typeface="+mn-lt"/>
                <a:ea typeface="+mn-ea"/>
                <a:cs typeface="+mn-cs"/>
              </a:rPr>
              <a:t>Advanced options can also be accessed through vCenter, so there is not need to make a direct host connection.</a:t>
            </a:r>
          </a:p>
          <a:p>
            <a:pPr marL="171450" indent="-171450">
              <a:buFontTx/>
              <a:buChar char="-"/>
            </a:pPr>
            <a:r>
              <a:rPr lang="en-US" sz="1200" kern="1200" dirty="0" err="1" smtClean="0">
                <a:solidFill>
                  <a:schemeClr val="tx1"/>
                </a:solidFill>
                <a:latin typeface="+mn-lt"/>
                <a:ea typeface="+mn-ea"/>
                <a:cs typeface="+mn-cs"/>
              </a:rPr>
              <a:t>PowerCLI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cmdlet</a:t>
            </a:r>
            <a:r>
              <a:rPr lang="en-US" sz="1200" kern="1200" baseline="0" dirty="0" smtClean="0">
                <a:solidFill>
                  <a:schemeClr val="tx1"/>
                </a:solidFill>
                <a:latin typeface="+mn-lt"/>
                <a:ea typeface="+mn-ea"/>
                <a:cs typeface="+mn-cs"/>
              </a:rPr>
              <a:t> allows setting host advanced configuration options</a:t>
            </a:r>
          </a:p>
          <a:p>
            <a:pPr marL="274320" lvl="1" indent="0">
              <a:buNone/>
            </a:pP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Account Lockout:</a:t>
            </a:r>
          </a:p>
          <a:p>
            <a:pPr marL="171450" indent="-171450">
              <a:buFontTx/>
              <a:buChar char="-"/>
            </a:pPr>
            <a:r>
              <a:rPr lang="en-US" sz="1200" kern="1200" dirty="0" err="1" smtClean="0">
                <a:solidFill>
                  <a:schemeClr val="tx1"/>
                </a:solidFill>
                <a:latin typeface="+mn-lt"/>
                <a:ea typeface="+mn-ea"/>
                <a:cs typeface="+mn-cs"/>
              </a:rPr>
              <a:t>Security.AccountLockFailures</a:t>
            </a:r>
            <a:r>
              <a:rPr lang="en-US" sz="1200" kern="1200" dirty="0" smtClean="0">
                <a:solidFill>
                  <a:schemeClr val="tx1"/>
                </a:solidFill>
                <a:latin typeface="+mn-lt"/>
                <a:ea typeface="+mn-ea"/>
                <a:cs typeface="+mn-cs"/>
              </a:rPr>
              <a:t> - "Maximum allowed failed login attempts before locking out a user's account. Zero disables account locking.”</a:t>
            </a:r>
          </a:p>
          <a:p>
            <a:pPr marL="628650" lvl="1" indent="-171450">
              <a:buFontTx/>
              <a:buChar char="-"/>
            </a:pPr>
            <a:r>
              <a:rPr lang="en-US" sz="1200" kern="1200" dirty="0" smtClean="0">
                <a:solidFill>
                  <a:schemeClr val="tx1"/>
                </a:solidFill>
                <a:latin typeface="+mn-lt"/>
                <a:ea typeface="+mn-ea"/>
                <a:cs typeface="+mn-cs"/>
              </a:rPr>
              <a:t>Default: 10 tries</a:t>
            </a:r>
          </a:p>
          <a:p>
            <a:pPr marL="171450" indent="-171450">
              <a:buFontTx/>
              <a:buChar char="-"/>
            </a:pPr>
            <a:r>
              <a:rPr lang="en-US" sz="1200" kern="1200" dirty="0" err="1" smtClean="0">
                <a:solidFill>
                  <a:schemeClr val="tx1"/>
                </a:solidFill>
                <a:latin typeface="+mn-lt"/>
                <a:ea typeface="+mn-ea"/>
                <a:cs typeface="+mn-cs"/>
              </a:rPr>
              <a:t>Security.AccountUnlockTime</a:t>
            </a:r>
            <a:r>
              <a:rPr lang="en-US" sz="1200" kern="1200" dirty="0" smtClean="0">
                <a:solidFill>
                  <a:schemeClr val="tx1"/>
                </a:solidFill>
                <a:latin typeface="+mn-lt"/>
                <a:ea typeface="+mn-ea"/>
                <a:cs typeface="+mn-cs"/>
              </a:rPr>
              <a:t> - "Duration in seconds to lock out a user's account after exceeding the maximum allowed failed login attempts.”</a:t>
            </a:r>
          </a:p>
          <a:p>
            <a:pPr marL="628650" lvl="1" indent="-171450">
              <a:buFontTx/>
              <a:buChar char="-"/>
            </a:pPr>
            <a:r>
              <a:rPr lang="en-US" sz="1200" kern="1200" dirty="0" smtClean="0">
                <a:solidFill>
                  <a:schemeClr val="tx1"/>
                </a:solidFill>
                <a:latin typeface="+mn-lt"/>
                <a:ea typeface="+mn-ea"/>
                <a:cs typeface="+mn-cs"/>
              </a:rPr>
              <a:t>Default: 2 minutes</a:t>
            </a:r>
          </a:p>
          <a:p>
            <a:pPr marL="171450" indent="-171450">
              <a:buFontTx/>
              <a:buChar char="-"/>
            </a:pPr>
            <a:endParaRPr lang="en-US" sz="1200" kern="1200" dirty="0">
              <a:solidFill>
                <a:schemeClr val="tx1"/>
              </a:solidFill>
              <a:latin typeface="+mn-lt"/>
              <a:ea typeface="+mn-ea"/>
              <a:cs typeface="+mn-cs"/>
            </a:endParaRPr>
          </a:p>
          <a:p>
            <a:pPr marL="171450" indent="-171450">
              <a:buFontTx/>
              <a:buChar char="-"/>
            </a:pPr>
            <a:endParaRPr lang="en-US" sz="1200" kern="1200" dirty="0">
              <a:solidFill>
                <a:schemeClr val="tx1"/>
              </a:solidFill>
              <a:latin typeface="+mn-lt"/>
              <a:ea typeface="+mn-ea"/>
              <a:cs typeface="+mn-cs"/>
            </a:endParaRPr>
          </a:p>
          <a:p>
            <a:pPr marL="0" indent="0">
              <a:buFontTx/>
              <a:buNone/>
            </a:pPr>
            <a:r>
              <a:rPr lang="en-US" sz="1200" kern="1200" dirty="0" smtClean="0">
                <a:solidFill>
                  <a:schemeClr val="tx1"/>
                </a:solidFill>
                <a:latin typeface="+mn-lt"/>
                <a:ea typeface="+mn-ea"/>
                <a:cs typeface="+mn-cs"/>
              </a:rPr>
              <a:t>Takeaways:</a:t>
            </a:r>
            <a:r>
              <a:rPr lang="en-US" sz="1200" kern="1200" baseline="0" dirty="0" smtClean="0">
                <a:solidFill>
                  <a:schemeClr val="tx1"/>
                </a:solidFill>
                <a:latin typeface="+mn-lt"/>
                <a:ea typeface="+mn-ea"/>
                <a:cs typeface="+mn-cs"/>
              </a:rPr>
              <a:t> While it’s still preferred that you </a:t>
            </a:r>
          </a:p>
          <a:p>
            <a:pPr marL="0" indent="0">
              <a:buFontTx/>
              <a:buNone/>
            </a:pPr>
            <a:r>
              <a:rPr lang="en-US" sz="1200" kern="1200" baseline="0" dirty="0" smtClean="0">
                <a:solidFill>
                  <a:schemeClr val="tx1"/>
                </a:solidFill>
                <a:latin typeface="+mn-lt"/>
                <a:ea typeface="+mn-ea"/>
                <a:cs typeface="+mn-cs"/>
              </a:rPr>
              <a:t>1. limit who can access ESXi</a:t>
            </a:r>
          </a:p>
          <a:p>
            <a:pPr marL="0" indent="0">
              <a:buFontTx/>
              <a:buNone/>
            </a:pPr>
            <a:r>
              <a:rPr lang="en-US" sz="1200" kern="1200" baseline="0" dirty="0" smtClean="0">
                <a:solidFill>
                  <a:schemeClr val="tx1"/>
                </a:solidFill>
                <a:latin typeface="+mn-lt"/>
                <a:ea typeface="+mn-ea"/>
                <a:cs typeface="+mn-cs"/>
              </a:rPr>
              <a:t>2. limit what they can do when they access ESXi (via Roles and Permissions)</a:t>
            </a:r>
          </a:p>
          <a:p>
            <a:pPr marL="0" indent="0">
              <a:buFontTx/>
              <a:buNone/>
            </a:pPr>
            <a:r>
              <a:rPr lang="en-US" sz="1200" kern="1200" baseline="0" dirty="0" smtClean="0">
                <a:solidFill>
                  <a:schemeClr val="tx1"/>
                </a:solidFill>
                <a:latin typeface="+mn-lt"/>
                <a:ea typeface="+mn-ea"/>
                <a:cs typeface="+mn-cs"/>
              </a:rPr>
              <a:t>3. treat logging into ESXi as a break-glass scenario</a:t>
            </a:r>
          </a:p>
          <a:p>
            <a:pPr marL="0" indent="0">
              <a:buFontTx/>
              <a:buNone/>
            </a:pPr>
            <a:r>
              <a:rPr lang="en-US" sz="1200" kern="1200" baseline="0" dirty="0" smtClean="0">
                <a:solidFill>
                  <a:schemeClr val="tx1"/>
                </a:solidFill>
                <a:latin typeface="+mn-lt"/>
                <a:ea typeface="+mn-ea"/>
                <a:cs typeface="+mn-cs"/>
              </a:rPr>
              <a:t>there will still be cases where a customer can’t use AD and must use local accounts. These changes make managing the policies of these local accounts much easier.</a:t>
            </a:r>
          </a:p>
          <a:p>
            <a:pPr marL="0" indent="0">
              <a:buFontTx/>
              <a:buNone/>
            </a:pPr>
            <a:endParaRPr lang="en-US" sz="1200" kern="1200" baseline="0" dirty="0" smtClean="0">
              <a:solidFill>
                <a:schemeClr val="tx1"/>
              </a:solidFill>
              <a:latin typeface="+mn-lt"/>
              <a:ea typeface="+mn-ea"/>
              <a:cs typeface="+mn-cs"/>
            </a:endParaRPr>
          </a:p>
          <a:p>
            <a:pPr marL="0" indent="0">
              <a:buFontTx/>
              <a:buNone/>
            </a:pPr>
            <a:endParaRPr lang="en-US" sz="1200" kern="1200" baseline="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major customer pain points have been handled/fixed/addressed</a:t>
            </a:r>
          </a:p>
          <a:p>
            <a:pPr marL="685800" lvl="1" indent="-228600">
              <a:buFont typeface="+mj-lt"/>
              <a:buAutoNum type="alphaLcPeriod"/>
            </a:pPr>
            <a:r>
              <a:rPr lang="en-US" sz="1200" kern="1200" dirty="0" smtClean="0">
                <a:solidFill>
                  <a:schemeClr val="tx1"/>
                </a:solidFill>
                <a:latin typeface="+mn-lt"/>
                <a:ea typeface="+mn-ea"/>
                <a:cs typeface="+mn-cs"/>
              </a:rPr>
              <a:t>Local User management capabilities enhanced</a:t>
            </a:r>
          </a:p>
          <a:p>
            <a:pPr marL="685800" lvl="1" indent="-228600">
              <a:buFont typeface="+mj-lt"/>
              <a:buAutoNum type="alphaLcPeriod"/>
            </a:pPr>
            <a:r>
              <a:rPr lang="en-US" sz="1200" kern="1200" dirty="0" smtClean="0">
                <a:solidFill>
                  <a:schemeClr val="tx1"/>
                </a:solidFill>
                <a:latin typeface="+mn-lt"/>
                <a:ea typeface="+mn-ea"/>
                <a:cs typeface="+mn-cs"/>
              </a:rPr>
              <a:t>Easier management of password policies</a:t>
            </a:r>
            <a:r>
              <a:rPr lang="en-US" sz="1200" kern="1200" baseline="0" dirty="0" smtClean="0">
                <a:solidFill>
                  <a:schemeClr val="tx1"/>
                </a:solidFill>
                <a:latin typeface="+mn-lt"/>
                <a:ea typeface="+mn-ea"/>
                <a:cs typeface="+mn-cs"/>
              </a:rPr>
              <a:t> for local users (AD user password policies not affected. They are managed by AD)</a:t>
            </a:r>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new capabilities are introduced and what do they do</a:t>
            </a:r>
          </a:p>
          <a:p>
            <a:pPr marL="685800" lvl="1" indent="-228600">
              <a:buFont typeface="+mj-lt"/>
              <a:buAutoNum type="alphaLcPeriod"/>
            </a:pPr>
            <a:r>
              <a:rPr lang="en-US" sz="1200" kern="1200" dirty="0" smtClean="0">
                <a:solidFill>
                  <a:schemeClr val="tx1"/>
                </a:solidFill>
                <a:latin typeface="+mn-lt"/>
                <a:ea typeface="+mn-ea"/>
                <a:cs typeface="+mn-cs"/>
              </a:rPr>
              <a:t>Account lockout</a:t>
            </a:r>
          </a:p>
          <a:p>
            <a:pPr marL="685800" lvl="1" indent="-228600">
              <a:buFont typeface="+mj-lt"/>
              <a:buAutoNum type="alphaLcPeriod"/>
            </a:pPr>
            <a:r>
              <a:rPr lang="en-US" sz="1200" kern="1200" dirty="0" smtClean="0">
                <a:solidFill>
                  <a:schemeClr val="tx1"/>
                </a:solidFill>
                <a:latin typeface="+mn-lt"/>
                <a:ea typeface="+mn-ea"/>
                <a:cs typeface="+mn-cs"/>
              </a:rPr>
              <a:t>Aforementioned password policies</a:t>
            </a:r>
            <a:r>
              <a:rPr lang="en-US" sz="1200" kern="1200" baseline="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business issues are now handled better</a:t>
            </a:r>
          </a:p>
          <a:p>
            <a:pPr marL="685800" lvl="1" indent="-228600">
              <a:buFont typeface="+mj-lt"/>
              <a:buAutoNum type="alphaLcPeriod"/>
            </a:pPr>
            <a:r>
              <a:rPr lang="en-US" sz="1200" kern="1200" baseline="0" dirty="0" smtClean="0">
                <a:solidFill>
                  <a:schemeClr val="tx1"/>
                </a:solidFill>
                <a:latin typeface="+mn-lt"/>
                <a:ea typeface="+mn-ea"/>
                <a:cs typeface="+mn-cs"/>
              </a:rPr>
              <a:t>Easier compliance to local security policies</a:t>
            </a:r>
          </a:p>
          <a:p>
            <a:pPr marL="228600" indent="-228600">
              <a:buFont typeface="+mj-lt"/>
              <a:buAutoNum type="arabicPeriod"/>
            </a:pPr>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9F4FBC3A-A12C-40F9-BB8D-BC30C7901396}" type="slidenum">
              <a:rPr lang="en-US" smtClean="0"/>
              <a:t>6</a:t>
            </a:fld>
            <a:endParaRPr lang="en-US"/>
          </a:p>
        </p:txBody>
      </p:sp>
    </p:spTree>
    <p:extLst>
      <p:ext uri="{BB962C8B-B14F-4D97-AF65-F5344CB8AC3E}">
        <p14:creationId xmlns:p14="http://schemas.microsoft.com/office/powerpoint/2010/main" val="942434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quick one. Prior to V6.0</a:t>
            </a:r>
            <a:r>
              <a:rPr lang="en-US" baseline="0" dirty="0" smtClean="0"/>
              <a:t> when an administrator ran an action from vCenter against an ESXi server, the administrators username would not be logged in the ESXi logs. The action would be logged as “vpxuser”.</a:t>
            </a:r>
          </a:p>
          <a:p>
            <a:endParaRPr lang="en-US" baseline="0" dirty="0" smtClean="0"/>
          </a:p>
          <a:p>
            <a:r>
              <a:rPr lang="en-US" baseline="0" dirty="0" smtClean="0"/>
              <a:t>In V6.0 the username that the administrator is logged into vCenter as will now be included in the logs of the action that runs on ESXi. </a:t>
            </a:r>
          </a:p>
          <a:p>
            <a:endParaRPr lang="en-US" baseline="0" dirty="0" smtClean="0"/>
          </a:p>
          <a:p>
            <a:r>
              <a:rPr lang="en-US" baseline="0" dirty="0" smtClean="0"/>
              <a:t>See the examples in the slides.</a:t>
            </a:r>
          </a:p>
          <a:p>
            <a:endParaRPr lang="en-US" baseline="0" dirty="0" smtClean="0"/>
          </a:p>
          <a:p>
            <a:r>
              <a:rPr lang="en-US" baseline="0" dirty="0" smtClean="0"/>
              <a:t>Key Takeaway: This has been done in order to provide better forensics and auditing. Now all actions, including parent actions taken on vCenter and child actions run on ESXi hosts for user CORP\MFOLEY (for example) can be tracked in Log Insight and other logging solutions. Matching usernames to actions provides accountability, auditing and forensics and is a key requirement of compliance objectives.</a:t>
            </a:r>
          </a:p>
          <a:p>
            <a:endParaRPr lang="en-US" dirty="0" smtClean="0"/>
          </a:p>
          <a:p>
            <a:pPr marL="228600" indent="-228600">
              <a:buFont typeface="+mj-lt"/>
              <a:buAutoNum type="arabicPeriod"/>
            </a:pPr>
            <a:r>
              <a:rPr lang="en-US" sz="1200" kern="1200" dirty="0" smtClean="0">
                <a:solidFill>
                  <a:schemeClr val="tx1"/>
                </a:solidFill>
                <a:latin typeface="+mn-lt"/>
                <a:ea typeface="+mn-ea"/>
                <a:cs typeface="+mn-cs"/>
              </a:rPr>
              <a:t>What major customer pain points have been handled/fixed/addressed</a:t>
            </a:r>
          </a:p>
          <a:p>
            <a:pPr marL="685800" lvl="1" indent="-228600">
              <a:buFont typeface="+mj-lt"/>
              <a:buAutoNum type="alphaLcPeriod"/>
            </a:pPr>
            <a:r>
              <a:rPr lang="en-US" sz="1200" kern="1200" dirty="0" smtClean="0">
                <a:solidFill>
                  <a:schemeClr val="tx1"/>
                </a:solidFill>
                <a:latin typeface="+mn-lt"/>
                <a:ea typeface="+mn-ea"/>
                <a:cs typeface="+mn-cs"/>
              </a:rPr>
              <a:t>The ability</a:t>
            </a:r>
            <a:r>
              <a:rPr lang="en-US" sz="1200" kern="1200" baseline="0" dirty="0" smtClean="0">
                <a:solidFill>
                  <a:schemeClr val="tx1"/>
                </a:solidFill>
                <a:latin typeface="+mn-lt"/>
                <a:ea typeface="+mn-ea"/>
                <a:cs typeface="+mn-cs"/>
              </a:rPr>
              <a:t> to track all actions of users has been fixed</a:t>
            </a:r>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new capabilities are introduced and what do they do</a:t>
            </a:r>
          </a:p>
          <a:p>
            <a:pPr marL="685800" lvl="1" indent="-228600">
              <a:buFont typeface="+mj-lt"/>
              <a:buAutoNum type="alphaLcPeriod"/>
            </a:pPr>
            <a:r>
              <a:rPr lang="en-US" sz="1200" kern="1200" dirty="0" smtClean="0">
                <a:solidFill>
                  <a:schemeClr val="tx1"/>
                </a:solidFill>
                <a:latin typeface="+mn-lt"/>
                <a:ea typeface="+mn-ea"/>
                <a:cs typeface="+mn-cs"/>
              </a:rPr>
              <a:t>No “net new” capabilities</a:t>
            </a:r>
          </a:p>
          <a:p>
            <a:pPr marL="228600" indent="-228600">
              <a:buFont typeface="+mj-lt"/>
              <a:buAutoNum type="arabicPeriod"/>
            </a:pPr>
            <a:r>
              <a:rPr lang="en-US" sz="1200" kern="1200" dirty="0" smtClean="0">
                <a:solidFill>
                  <a:schemeClr val="tx1"/>
                </a:solidFill>
                <a:latin typeface="+mn-lt"/>
                <a:ea typeface="+mn-ea"/>
                <a:cs typeface="+mn-cs"/>
              </a:rPr>
              <a:t>What business issues are now handled better</a:t>
            </a:r>
          </a:p>
          <a:p>
            <a:pPr marL="685800" lvl="1" indent="-228600">
              <a:buFont typeface="+mj-lt"/>
              <a:buAutoNum type="alphaLcPeriod"/>
            </a:pPr>
            <a:r>
              <a:rPr lang="en-US" dirty="0" smtClean="0"/>
              <a:t>Easier compliance to security</a:t>
            </a:r>
            <a:r>
              <a:rPr lang="en-US" baseline="0" dirty="0" smtClean="0"/>
              <a:t> policies</a:t>
            </a: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7</a:t>
            </a:fld>
            <a:endParaRPr lang="en-US"/>
          </a:p>
        </p:txBody>
      </p:sp>
    </p:spTree>
    <p:extLst>
      <p:ext uri="{BB962C8B-B14F-4D97-AF65-F5344CB8AC3E}">
        <p14:creationId xmlns:p14="http://schemas.microsoft.com/office/powerpoint/2010/main" val="2585518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With this release we build</a:t>
            </a:r>
            <a:r>
              <a:rPr lang="en-US" baseline="0" dirty="0" smtClean="0"/>
              <a:t> on the enhancements made in vSphere 5.5. </a:t>
            </a:r>
          </a:p>
          <a:p>
            <a:endParaRPr lang="en-US" baseline="0" dirty="0" smtClean="0"/>
          </a:p>
          <a:p>
            <a:pPr marL="171450" indent="-171450">
              <a:buFont typeface="Arial"/>
              <a:buChar char="•"/>
            </a:pPr>
            <a:r>
              <a:rPr lang="en-US" baseline="0" dirty="0" smtClean="0"/>
              <a:t>We’ve added support for Windows 2012 R2 and SQL 2012 running both in failover cluster mode as well as utilizing </a:t>
            </a:r>
            <a:r>
              <a:rPr lang="en-US" baseline="0" dirty="0" err="1" smtClean="0"/>
              <a:t>AlwaysOn</a:t>
            </a:r>
            <a:r>
              <a:rPr lang="en-US" baseline="0" dirty="0" smtClean="0"/>
              <a:t> Availability Groups.</a:t>
            </a:r>
          </a:p>
          <a:p>
            <a:pPr marL="171450" indent="-171450">
              <a:buFont typeface="Arial"/>
              <a:buChar char="•"/>
            </a:pPr>
            <a:r>
              <a:rPr lang="en-US" baseline="0" dirty="0" smtClean="0"/>
              <a:t>IPV6 is now supported.</a:t>
            </a:r>
          </a:p>
          <a:p>
            <a:pPr marL="171450" indent="-171450">
              <a:buFont typeface="Arial"/>
              <a:buChar char="•"/>
            </a:pPr>
            <a:r>
              <a:rPr lang="en-US" baseline="0" dirty="0" smtClean="0"/>
              <a:t>Users can now use our faster PVSCSI adapter when uses MSCS.</a:t>
            </a:r>
          </a:p>
          <a:p>
            <a:pPr marL="171450" indent="-171450">
              <a:buFont typeface="Arial"/>
              <a:buChar char="•"/>
            </a:pPr>
            <a:r>
              <a:rPr lang="en-US" baseline="0" dirty="0" smtClean="0"/>
              <a:t>And we introduce vMotion support. It is now supported to vMotion MSCS virtual machines when using Windows 2008 and newer OS’s that are clustered across physical hosts using physical RDM’s.</a:t>
            </a:r>
          </a:p>
          <a:p>
            <a:pPr marL="171450" indent="-171450">
              <a:buFont typeface="Arial"/>
              <a:buChar char="•"/>
            </a:pPr>
            <a:endParaRPr lang="en-US" baseline="0" dirty="0" smtClean="0"/>
          </a:p>
          <a:p>
            <a:pPr marL="0" indent="0">
              <a:buFont typeface="Arial"/>
              <a:buNone/>
            </a:pPr>
            <a:r>
              <a:rPr lang="en-US" b="1" baseline="0" dirty="0" smtClean="0"/>
              <a:t>Use Case:</a:t>
            </a:r>
          </a:p>
          <a:p>
            <a:pPr marL="171450" indent="-171450">
              <a:buFont typeface="Arial"/>
              <a:buChar char="•"/>
            </a:pPr>
            <a:r>
              <a:rPr lang="en-US" b="0" dirty="0" smtClean="0"/>
              <a:t>Customers</a:t>
            </a:r>
            <a:r>
              <a:rPr lang="en-US" b="0" baseline="0" dirty="0" smtClean="0"/>
              <a:t> who require pure IPV6 support can now virtualize MSCS on vSphere</a:t>
            </a:r>
          </a:p>
          <a:p>
            <a:pPr marL="171450" indent="-171450">
              <a:buFont typeface="Arial"/>
              <a:buChar char="•"/>
            </a:pPr>
            <a:r>
              <a:rPr lang="en-US" b="0" baseline="0" dirty="0" smtClean="0"/>
              <a:t>Virtual machines running MSCS are no longer required to run on a single host, </a:t>
            </a:r>
            <a:r>
              <a:rPr lang="en-US" b="0" baseline="0" dirty="0" err="1" smtClean="0"/>
              <a:t>vMotion</a:t>
            </a:r>
            <a:r>
              <a:rPr lang="en-US" b="0" baseline="0" dirty="0" smtClean="0"/>
              <a:t> support allows vSphere DRS to place the MSCS virtual machines in the vSphere cluster depending on their needs.</a:t>
            </a:r>
          </a:p>
          <a:p>
            <a:pPr marL="171450" indent="-171450">
              <a:buFont typeface="Arial"/>
              <a:buChar char="•"/>
            </a:pPr>
            <a:r>
              <a:rPr lang="en-US" b="0" baseline="0" dirty="0" smtClean="0"/>
              <a:t>Performance, the PVSCSI adapter provides superior performance over the standard SCSI adapter.</a:t>
            </a:r>
            <a:endParaRPr lang="en-US" b="0" dirty="0"/>
          </a:p>
        </p:txBody>
      </p:sp>
      <p:sp>
        <p:nvSpPr>
          <p:cNvPr id="4" name="Slide Number Placeholder 3"/>
          <p:cNvSpPr>
            <a:spLocks noGrp="1"/>
          </p:cNvSpPr>
          <p:nvPr>
            <p:ph type="sldNum" sz="quarter" idx="10"/>
          </p:nvPr>
        </p:nvSpPr>
        <p:spPr/>
        <p:txBody>
          <a:bodyPr/>
          <a:lstStyle/>
          <a:p>
            <a:fld id="{9F4FBC3A-A12C-40F9-BB8D-BC30C7901396}" type="slidenum">
              <a:rPr lang="en-US" smtClean="0"/>
              <a:t>8</a:t>
            </a:fld>
            <a:endParaRPr lang="en-US"/>
          </a:p>
        </p:txBody>
      </p:sp>
    </p:spTree>
    <p:extLst>
      <p:ext uri="{BB962C8B-B14F-4D97-AF65-F5344CB8AC3E}">
        <p14:creationId xmlns:p14="http://schemas.microsoft.com/office/powerpoint/2010/main" val="3959294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4FBC3A-A12C-40F9-BB8D-BC30C7901396}" type="slidenum">
              <a:rPr lang="en-US" smtClean="0"/>
              <a:t>9</a:t>
            </a:fld>
            <a:endParaRPr lang="en-US"/>
          </a:p>
        </p:txBody>
      </p:sp>
    </p:spTree>
    <p:extLst>
      <p:ext uri="{BB962C8B-B14F-4D97-AF65-F5344CB8AC3E}">
        <p14:creationId xmlns:p14="http://schemas.microsoft.com/office/powerpoint/2010/main" val="2336364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Both the classic Windows installation and the vCenter Server appliance support all the new</a:t>
            </a:r>
            <a:r>
              <a:rPr lang="en-US" baseline="0" dirty="0" smtClean="0"/>
              <a:t> vCenter Server 6 scale numbers.  </a:t>
            </a:r>
          </a:p>
          <a:p>
            <a:pPr marL="171450" indent="-171450">
              <a:buFont typeface="Arial"/>
              <a:buChar char="•"/>
            </a:pPr>
            <a:r>
              <a:rPr lang="en-US" b="1" baseline="0" dirty="0" smtClean="0"/>
              <a:t>There is no longer a difference in scale between Windows and the Appliance!</a:t>
            </a:r>
          </a:p>
          <a:p>
            <a:pPr marL="171450" indent="-171450">
              <a:buFont typeface="Arial"/>
              <a:buChar char="•"/>
            </a:pPr>
            <a:endParaRPr lang="en-US" baseline="0" dirty="0" smtClean="0"/>
          </a:p>
          <a:p>
            <a:pPr marL="171450" indent="-171450">
              <a:buFont typeface="Arial"/>
              <a:buChar char="•"/>
            </a:pPr>
            <a:r>
              <a:rPr lang="en-US" baseline="0" dirty="0" smtClean="0"/>
              <a:t>Windows installs support embedded </a:t>
            </a:r>
            <a:r>
              <a:rPr lang="en-US" baseline="0" dirty="0" err="1" smtClean="0"/>
              <a:t>Postgres</a:t>
            </a:r>
            <a:r>
              <a:rPr lang="en-US" baseline="0" dirty="0" smtClean="0"/>
              <a:t>, external SQL, and external Oracle Databases. Full scale is still supported when running the embedded </a:t>
            </a:r>
            <a:r>
              <a:rPr lang="en-US" baseline="0" dirty="0" err="1" smtClean="0"/>
              <a:t>Postgres</a:t>
            </a:r>
            <a:r>
              <a:rPr lang="en-US" baseline="0" dirty="0" smtClean="0"/>
              <a:t> database.</a:t>
            </a:r>
          </a:p>
          <a:p>
            <a:pPr marL="171450" indent="-171450">
              <a:buFont typeface="Arial"/>
              <a:buChar char="•"/>
            </a:pPr>
            <a:endParaRPr lang="en-US" baseline="0" dirty="0" smtClean="0"/>
          </a:p>
          <a:p>
            <a:pPr marL="171450" indent="-171450">
              <a:buFont typeface="Arial"/>
              <a:buChar char="•"/>
            </a:pPr>
            <a:r>
              <a:rPr lang="en-US" baseline="0" dirty="0" smtClean="0"/>
              <a:t>The Appliance supports embedded </a:t>
            </a:r>
            <a:r>
              <a:rPr lang="en-US" baseline="0" dirty="0" err="1" smtClean="0"/>
              <a:t>Postgres</a:t>
            </a:r>
            <a:r>
              <a:rPr lang="en-US" baseline="0" dirty="0" smtClean="0"/>
              <a:t>  or external Oracle Databases. Full scale is still supported when running the embedded </a:t>
            </a:r>
            <a:r>
              <a:rPr lang="en-US" baseline="0" dirty="0" err="1" smtClean="0"/>
              <a:t>Postgres</a:t>
            </a:r>
            <a:r>
              <a:rPr lang="en-US" baseline="0" dirty="0" smtClean="0"/>
              <a:t> database.</a:t>
            </a:r>
          </a:p>
          <a:p>
            <a:endParaRPr lang="en-US" baseline="0" dirty="0" smtClean="0"/>
          </a:p>
          <a:p>
            <a:r>
              <a:rPr lang="en-US" b="1" baseline="0" dirty="0" smtClean="0"/>
              <a:t>Use Case:</a:t>
            </a:r>
          </a:p>
          <a:p>
            <a:pPr marL="171450" indent="-171450">
              <a:buFont typeface="Arial"/>
              <a:buChar char="•"/>
            </a:pPr>
            <a:r>
              <a:rPr lang="en-US" b="0" baseline="0" dirty="0" smtClean="0"/>
              <a:t>Customers can now deploy the version that makes sense for their business without worrying about sacrificing stability or scalability.</a:t>
            </a:r>
          </a:p>
          <a:p>
            <a:pPr marL="171450" indent="-171450">
              <a:buFont typeface="Arial"/>
              <a:buChar char="•"/>
            </a:pPr>
            <a:r>
              <a:rPr lang="en-US" b="0" baseline="0" dirty="0" smtClean="0"/>
              <a:t>Customers can begin to move to the Appliance at their own pace while still having full interoperability between the Windows and Appliance vCenter Servers.</a:t>
            </a:r>
            <a:endParaRPr lang="en-US" b="0" dirty="0"/>
          </a:p>
        </p:txBody>
      </p:sp>
      <p:sp>
        <p:nvSpPr>
          <p:cNvPr id="4" name="Slide Number Placeholder 3"/>
          <p:cNvSpPr>
            <a:spLocks noGrp="1"/>
          </p:cNvSpPr>
          <p:nvPr>
            <p:ph type="sldNum" sz="quarter" idx="10"/>
          </p:nvPr>
        </p:nvSpPr>
        <p:spPr/>
        <p:txBody>
          <a:bodyPr/>
          <a:lstStyle/>
          <a:p>
            <a:fld id="{9F4FBC3A-A12C-40F9-BB8D-BC30C7901396}" type="slidenum">
              <a:rPr lang="en-US" smtClean="0"/>
              <a:t>10</a:t>
            </a:fld>
            <a:endParaRPr lang="en-US"/>
          </a:p>
        </p:txBody>
      </p:sp>
    </p:spTree>
    <p:extLst>
      <p:ext uri="{BB962C8B-B14F-4D97-AF65-F5344CB8AC3E}">
        <p14:creationId xmlns:p14="http://schemas.microsoft.com/office/powerpoint/2010/main" val="3842685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171450" indent="-171450">
              <a:buFont typeface="Arial"/>
              <a:buChar char="•"/>
            </a:pPr>
            <a:r>
              <a:rPr lang="en-US" dirty="0" smtClean="0"/>
              <a:t>The Platform Services Controller (PSC) includes common services that are used across</a:t>
            </a:r>
            <a:r>
              <a:rPr lang="en-US" baseline="0" dirty="0" smtClean="0"/>
              <a:t> the suite. </a:t>
            </a:r>
          </a:p>
          <a:p>
            <a:pPr marL="171450" indent="-171450">
              <a:buFont typeface="Arial"/>
              <a:buChar char="•"/>
            </a:pPr>
            <a:endParaRPr lang="en-US" baseline="0" dirty="0" smtClean="0"/>
          </a:p>
          <a:p>
            <a:pPr marL="171450" indent="-171450">
              <a:buFont typeface="Arial"/>
              <a:buChar char="•"/>
            </a:pPr>
            <a:r>
              <a:rPr lang="en-US" baseline="0" dirty="0" smtClean="0"/>
              <a:t>These include SSO, Licensing and the VMware Certificate Authority (VMCA)</a:t>
            </a:r>
          </a:p>
          <a:p>
            <a:pPr marL="171450" indent="-171450">
              <a:buFont typeface="Arial"/>
              <a:buChar char="•"/>
            </a:pPr>
            <a:r>
              <a:rPr lang="en-US" dirty="0" smtClean="0"/>
              <a:t>The PSC is</a:t>
            </a:r>
            <a:r>
              <a:rPr lang="en-US" baseline="0" dirty="0" smtClean="0"/>
              <a:t> the first piece that is either installed or upgraded. When upgrading a SSO instance becomes a PSC.</a:t>
            </a:r>
          </a:p>
          <a:p>
            <a:pPr marL="171450" indent="-171450">
              <a:buFont typeface="Arial"/>
              <a:buChar char="•"/>
            </a:pPr>
            <a:endParaRPr lang="en-US" baseline="0" dirty="0" smtClean="0"/>
          </a:p>
          <a:p>
            <a:pPr marL="171450" indent="-171450">
              <a:buFont typeface="Arial"/>
              <a:buChar char="•"/>
            </a:pPr>
            <a:r>
              <a:rPr lang="en-US" baseline="0" dirty="0" smtClean="0"/>
              <a:t>There are two models of deployment, embedded and centralized.</a:t>
            </a:r>
          </a:p>
          <a:p>
            <a:pPr marL="171450" indent="-171450">
              <a:buFont typeface="Arial"/>
              <a:buChar char="•"/>
            </a:pPr>
            <a:endParaRPr lang="en-US" baseline="0" dirty="0" smtClean="0"/>
          </a:p>
          <a:p>
            <a:pPr marL="171450" indent="-171450">
              <a:buFont typeface="Arial"/>
              <a:buChar char="•"/>
            </a:pPr>
            <a:r>
              <a:rPr lang="en-US" baseline="0" dirty="0" smtClean="0"/>
              <a:t>Embedded means the PSC and vCenter Server are installed on a single virtual machine. – Embedded is recommended for sites with a single SSO solution such as a single vCenter.</a:t>
            </a:r>
          </a:p>
          <a:p>
            <a:pPr marL="171450" indent="-171450">
              <a:buFont typeface="Arial"/>
              <a:buChar char="•"/>
            </a:pPr>
            <a:endParaRPr lang="en-US" baseline="0" dirty="0" smtClean="0"/>
          </a:p>
          <a:p>
            <a:pPr marL="171450" indent="-171450">
              <a:buFont typeface="Arial"/>
              <a:buChar char="•"/>
            </a:pPr>
            <a:r>
              <a:rPr lang="en-US" baseline="0" dirty="0" smtClean="0"/>
              <a:t>Centralized means the PSC and vCenter Server are installed on different virtual machines. – Centralized is recommended for sites with two or more SSO solutions such as multiple vCenter Servers, vRealize Automation, etc.  When deploying in the centralized model it is recommended to make the PSC highly available as to not have a single point of failure, in addition to utilizing vSphere HA a load balancer can be placed in front of two or more PSC’s to create a highly available PSC architecture. </a:t>
            </a:r>
          </a:p>
          <a:p>
            <a:pPr marL="171450" indent="-171450">
              <a:buFont typeface="Arial"/>
              <a:buChar char="•"/>
            </a:pPr>
            <a:endParaRPr lang="en-US" baseline="0" dirty="0" smtClean="0"/>
          </a:p>
          <a:p>
            <a:pPr marL="171450" indent="-171450">
              <a:buFont typeface="Arial"/>
              <a:buChar char="•"/>
            </a:pPr>
            <a:r>
              <a:rPr lang="en-US" baseline="0" dirty="0" smtClean="0"/>
              <a:t>The PSC and vCenter servers can be mixed and matched, meaning you can deploy Appliance PSC’s along with Windows PSC’s with Windows and Appliance based vCenter Servers. Any combination uses the PSC’s built in replication.</a:t>
            </a:r>
          </a:p>
          <a:p>
            <a:pPr marL="171450" indent="-171450">
              <a:buFont typeface="Arial"/>
              <a:buChar char="•"/>
            </a:pPr>
            <a:endParaRPr lang="en-US" baseline="0" dirty="0" smtClean="0"/>
          </a:p>
          <a:p>
            <a:endParaRPr lang="en-US" baseline="0" dirty="0" smtClean="0"/>
          </a:p>
          <a:p>
            <a:r>
              <a:rPr lang="en-US" b="1" baseline="0" dirty="0" smtClean="0"/>
              <a:t>Use Case:</a:t>
            </a:r>
          </a:p>
          <a:p>
            <a:pPr marL="171450" indent="-171450">
              <a:buFont typeface="Arial"/>
              <a:buChar char="•"/>
            </a:pPr>
            <a:r>
              <a:rPr lang="en-US" b="0" baseline="0" dirty="0" smtClean="0"/>
              <a:t>The PSC removes services from vCenter and makes them centralized across the vCloud Suite. </a:t>
            </a:r>
          </a:p>
          <a:p>
            <a:pPr marL="171450" indent="-171450">
              <a:buFont typeface="Arial"/>
              <a:buChar char="•"/>
            </a:pPr>
            <a:r>
              <a:rPr lang="en-US" b="0" baseline="0" dirty="0" smtClean="0"/>
              <a:t>This gives customers a single point to manage all their vSphere roles and permissions along with licensing.</a:t>
            </a:r>
            <a:endParaRPr lang="en-US" b="0" dirty="0" smtClean="0"/>
          </a:p>
          <a:p>
            <a:pPr marL="171450" indent="-171450">
              <a:buFont typeface="Arial"/>
              <a:buChar char="•"/>
            </a:pPr>
            <a:r>
              <a:rPr lang="en-US" b="0" dirty="0" smtClean="0"/>
              <a:t>Reducing</a:t>
            </a:r>
            <a:r>
              <a:rPr lang="en-US" b="0" baseline="0" dirty="0" smtClean="0"/>
              <a:t> vCenter Server installation complexity allows customers to install or upgrade to vSphere 6 faster.</a:t>
            </a:r>
          </a:p>
          <a:p>
            <a:pPr marL="171450" lvl="0" indent="-171450">
              <a:buFont typeface="Arial"/>
              <a:buChar char="•"/>
            </a:pPr>
            <a:r>
              <a:rPr lang="en-US" b="0" baseline="0" dirty="0" smtClean="0"/>
              <a:t>There are only two installs options: </a:t>
            </a:r>
          </a:p>
          <a:p>
            <a:pPr marL="628650" lvl="1" indent="-171450">
              <a:buFont typeface="Arial"/>
              <a:buChar char="•"/>
            </a:pPr>
            <a:r>
              <a:rPr lang="en-US" b="0" baseline="0" dirty="0" smtClean="0"/>
              <a:t>Embedded PSC which installs all components on al single virtual machine</a:t>
            </a:r>
          </a:p>
          <a:p>
            <a:pPr marL="628650" lvl="1" indent="-171450">
              <a:buFont typeface="Arial"/>
              <a:buChar char="•"/>
            </a:pPr>
            <a:r>
              <a:rPr lang="en-US" b="0" baseline="0" dirty="0" smtClean="0"/>
              <a:t>Centralized, the customer must install the PSC and vCenter Server separately</a:t>
            </a:r>
          </a:p>
          <a:p>
            <a:pPr marL="628650" lvl="1" indent="-171450">
              <a:buFont typeface="Arial"/>
              <a:buChar char="•"/>
            </a:pPr>
            <a:r>
              <a:rPr lang="en-US" b="0" baseline="0" dirty="0" smtClean="0"/>
              <a:t>In either installation model all vCenter Server services are installed on the vCenter Server reducing the complexity of planning and installing vCenter Server. </a:t>
            </a:r>
          </a:p>
          <a:p>
            <a:pPr marL="628650" lvl="1" indent="-171450">
              <a:buFont typeface="Arial"/>
              <a:buChar char="•"/>
            </a:pPr>
            <a:r>
              <a:rPr lang="en-US" b="0" baseline="0" dirty="0" smtClean="0"/>
              <a:t>vSphere Update Manager (VUM) is the only stand-alone product installer.</a:t>
            </a:r>
          </a:p>
          <a:p>
            <a:pPr marL="0" indent="0">
              <a:buFont typeface="Arial"/>
              <a:buNone/>
            </a:pPr>
            <a:endParaRPr lang="en-US" b="0"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11</a:t>
            </a:fld>
            <a:endParaRPr lang="en-US"/>
          </a:p>
        </p:txBody>
      </p:sp>
    </p:spTree>
    <p:extLst>
      <p:ext uri="{BB962C8B-B14F-4D97-AF65-F5344CB8AC3E}">
        <p14:creationId xmlns:p14="http://schemas.microsoft.com/office/powerpoint/2010/main" val="3994990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Linked mode in previous versions was restricted</a:t>
            </a:r>
            <a:r>
              <a:rPr lang="en-US" baseline="0" dirty="0" smtClean="0"/>
              <a:t> to the Windows installation of vCenter Server only. This is no longer the case in vSphere 6.</a:t>
            </a:r>
          </a:p>
          <a:p>
            <a:pPr marL="171450" indent="-171450">
              <a:buFont typeface="Arial"/>
              <a:buChar char="•"/>
            </a:pPr>
            <a:endParaRPr lang="en-US" baseline="0" dirty="0" smtClean="0"/>
          </a:p>
          <a:p>
            <a:pPr marL="171450" indent="-171450">
              <a:buFont typeface="Arial"/>
              <a:buChar char="•"/>
            </a:pPr>
            <a:r>
              <a:rPr lang="en-US" baseline="0" dirty="0" smtClean="0"/>
              <a:t>By using the PSC’s built in replication Windows and Appliance based vCenter Servers joined to the same SSO domain will be in vSphere 6 enhanced linked mode. Yes, the Appliance and Windows based vCenter Servers will be in enhanced linked mode simply by joining the same SSO domain.</a:t>
            </a:r>
          </a:p>
          <a:p>
            <a:pPr marL="171450" indent="-171450">
              <a:buFont typeface="Arial"/>
              <a:buChar char="•"/>
            </a:pPr>
            <a:endParaRPr lang="en-US" baseline="0" dirty="0" smtClean="0"/>
          </a:p>
          <a:p>
            <a:pPr marL="171450" indent="-171450">
              <a:buFont typeface="Arial"/>
              <a:buChar char="•"/>
            </a:pPr>
            <a:r>
              <a:rPr lang="en-US" baseline="0" dirty="0" smtClean="0"/>
              <a:t>This differs from what we had previously when pointing vCenter Servers at the same SSO server, in that scenario we only had a single pane of glass view, with vSphere 6 enhanced linked mode we have full replication of roles and permissions, licensing, tags, and policies.</a:t>
            </a:r>
          </a:p>
          <a:p>
            <a:endParaRPr lang="en-US" baseline="0" dirty="0" smtClean="0"/>
          </a:p>
          <a:p>
            <a:r>
              <a:rPr lang="en-US" b="1" dirty="0" smtClean="0"/>
              <a:t>Use Case:</a:t>
            </a:r>
          </a:p>
          <a:p>
            <a:pPr marL="171450" indent="-171450">
              <a:buFont typeface="Arial"/>
              <a:buChar char="•"/>
            </a:pPr>
            <a:r>
              <a:rPr lang="en-US" b="0" dirty="0" smtClean="0"/>
              <a:t>Enhanced Linked Mode</a:t>
            </a:r>
            <a:r>
              <a:rPr lang="en-US" b="0" baseline="0" dirty="0" smtClean="0"/>
              <a:t> </a:t>
            </a:r>
            <a:r>
              <a:rPr lang="en-US" sz="1200" i="0" kern="1200" dirty="0" smtClean="0">
                <a:solidFill>
                  <a:schemeClr val="tx1"/>
                </a:solidFill>
                <a:effectLst/>
                <a:latin typeface="+mn-lt"/>
                <a:ea typeface="+mn-ea"/>
                <a:cs typeface="+mn-cs"/>
              </a:rPr>
              <a:t>Delivers a simple and efficient way to manage your virtual data center.</a:t>
            </a:r>
          </a:p>
          <a:p>
            <a:pPr marL="171450" indent="-171450">
              <a:buFont typeface="Arial"/>
              <a:buChar char="•"/>
            </a:pPr>
            <a:r>
              <a:rPr lang="en-US" sz="1200" i="0" kern="1200" dirty="0" smtClean="0">
                <a:solidFill>
                  <a:schemeClr val="tx1"/>
                </a:solidFill>
                <a:effectLst/>
                <a:latin typeface="+mn-lt"/>
                <a:ea typeface="+mn-ea"/>
                <a:cs typeface="+mn-cs"/>
              </a:rPr>
              <a:t>Customers have</a:t>
            </a:r>
            <a:r>
              <a:rPr lang="en-US" sz="1200" i="0" kern="1200" baseline="0" dirty="0" smtClean="0">
                <a:solidFill>
                  <a:schemeClr val="tx1"/>
                </a:solidFill>
                <a:effectLst/>
                <a:latin typeface="+mn-lt"/>
                <a:ea typeface="+mn-ea"/>
                <a:cs typeface="+mn-cs"/>
              </a:rPr>
              <a:t> a single pane of glass for managing all vCenter Server instances along with roles and permissions and licensing across both Windows and Appliance based deployments.</a:t>
            </a:r>
            <a:endParaRPr lang="en-US" sz="1200" i="0" kern="1200" dirty="0" smtClean="0">
              <a:solidFill>
                <a:schemeClr val="tx1"/>
              </a:solidFill>
              <a:effectLst/>
              <a:latin typeface="+mn-lt"/>
              <a:ea typeface="+mn-ea"/>
              <a:cs typeface="+mn-cs"/>
            </a:endParaRPr>
          </a:p>
          <a:p>
            <a:endParaRPr lang="en-US" b="0" i="0" dirty="0"/>
          </a:p>
        </p:txBody>
      </p:sp>
      <p:sp>
        <p:nvSpPr>
          <p:cNvPr id="4" name="Slide Number Placeholder 3"/>
          <p:cNvSpPr>
            <a:spLocks noGrp="1"/>
          </p:cNvSpPr>
          <p:nvPr>
            <p:ph type="sldNum" sz="quarter" idx="10"/>
          </p:nvPr>
        </p:nvSpPr>
        <p:spPr/>
        <p:txBody>
          <a:bodyPr/>
          <a:lstStyle/>
          <a:p>
            <a:fld id="{9F4FBC3A-A12C-40F9-BB8D-BC30C7901396}" type="slidenum">
              <a:rPr lang="en-US" smtClean="0"/>
              <a:t>12</a:t>
            </a:fld>
            <a:endParaRPr lang="en-US"/>
          </a:p>
        </p:txBody>
      </p:sp>
    </p:spTree>
    <p:extLst>
      <p:ext uri="{BB962C8B-B14F-4D97-AF65-F5344CB8AC3E}">
        <p14:creationId xmlns:p14="http://schemas.microsoft.com/office/powerpoint/2010/main" val="1168407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This slide introduces the two new components of certificate management.</a:t>
            </a:r>
          </a:p>
          <a:p>
            <a:r>
              <a:rPr lang="en-US" sz="1200" kern="1200" dirty="0" smtClean="0">
                <a:solidFill>
                  <a:schemeClr val="tx1"/>
                </a:solidFill>
                <a:latin typeface="+mn-lt"/>
                <a:ea typeface="+mn-ea"/>
                <a:cs typeface="+mn-cs"/>
              </a:rPr>
              <a:t>The VMware certificate authority also known as VMCA and the VMware endpoint certificates services also known as VECS.</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One of the key things to remember is that certificates are now stored within VECS and no longer stored in the filesystem of vCenter. Even if you are using third party certificates you will still need to store them in VECS.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For ESXi the certificates are still stored locally on the host this has not changed.</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VMCA provisions each vCenter server and Service with certificates that are signed by VMCA. We will go into further detail in the next couple of slides.</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Key take away: VMCA and VECS provide a common platform for managing certificates</a:t>
            </a:r>
          </a:p>
          <a:p>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major customer pain points have been handled/fixed/addressed</a:t>
            </a:r>
          </a:p>
          <a:p>
            <a:pPr marL="685800" lvl="1" indent="-228600">
              <a:buFont typeface="+mj-lt"/>
              <a:buAutoNum type="alphaLcPeriod"/>
            </a:pPr>
            <a:r>
              <a:rPr lang="en-US" sz="1200" kern="1200" dirty="0" smtClean="0">
                <a:solidFill>
                  <a:schemeClr val="tx1"/>
                </a:solidFill>
                <a:latin typeface="+mn-lt"/>
                <a:ea typeface="+mn-ea"/>
                <a:cs typeface="+mn-cs"/>
              </a:rPr>
              <a:t>Certificate management </a:t>
            </a:r>
          </a:p>
          <a:p>
            <a:pPr marL="228600" lvl="0" indent="-228600">
              <a:buFont typeface="+mj-lt"/>
              <a:buAutoNum type="arabicPeriod"/>
            </a:pPr>
            <a:r>
              <a:rPr lang="en-US" sz="1200" kern="1200" dirty="0" smtClean="0">
                <a:solidFill>
                  <a:schemeClr val="tx1"/>
                </a:solidFill>
                <a:latin typeface="+mn-lt"/>
                <a:ea typeface="+mn-ea"/>
                <a:cs typeface="+mn-cs"/>
              </a:rPr>
              <a:t>What new capabilities are introduced and what do they do</a:t>
            </a:r>
          </a:p>
          <a:p>
            <a:pPr marL="685800" lvl="1" indent="-228600">
              <a:buFont typeface="+mj-lt"/>
              <a:buAutoNum type="alphaLcPeriod"/>
            </a:pPr>
            <a:r>
              <a:rPr lang="en-US" sz="1200" kern="1200" dirty="0" smtClean="0">
                <a:solidFill>
                  <a:schemeClr val="tx1"/>
                </a:solidFill>
                <a:latin typeface="+mn-lt"/>
                <a:ea typeface="+mn-ea"/>
                <a:cs typeface="+mn-cs"/>
              </a:rPr>
              <a:t>VMCA</a:t>
            </a:r>
            <a:r>
              <a:rPr lang="en-US" sz="1200" kern="1200" baseline="0" dirty="0" smtClean="0">
                <a:solidFill>
                  <a:schemeClr val="tx1"/>
                </a:solidFill>
                <a:latin typeface="+mn-lt"/>
                <a:ea typeface="+mn-ea"/>
                <a:cs typeface="+mn-cs"/>
              </a:rPr>
              <a:t> certificate authority. See above</a:t>
            </a:r>
          </a:p>
          <a:p>
            <a:pPr marL="685800" lvl="1" indent="-228600">
              <a:buFont typeface="+mj-lt"/>
              <a:buAutoNum type="alphaLcPeriod"/>
            </a:pPr>
            <a:r>
              <a:rPr lang="en-US" sz="1200" kern="1200" baseline="0" dirty="0" smtClean="0">
                <a:solidFill>
                  <a:schemeClr val="tx1"/>
                </a:solidFill>
                <a:latin typeface="+mn-lt"/>
                <a:ea typeface="+mn-ea"/>
                <a:cs typeface="+mn-cs"/>
              </a:rPr>
              <a:t>VECS certificate storage. See above</a:t>
            </a:r>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business issues are now handled better</a:t>
            </a:r>
          </a:p>
          <a:p>
            <a:pPr marL="685800" lvl="1" indent="-228600">
              <a:buFont typeface="+mj-lt"/>
              <a:buAutoNum type="alphaLcPeriod"/>
            </a:pPr>
            <a:r>
              <a:rPr lang="en-US" kern="1200" dirty="0" smtClean="0">
                <a:solidFill>
                  <a:schemeClr val="tx1"/>
                </a:solidFill>
                <a:latin typeface="+mn-lt"/>
                <a:ea typeface="+mn-ea"/>
                <a:cs typeface="+mn-cs"/>
              </a:rPr>
              <a:t>Compliance with security</a:t>
            </a:r>
            <a:r>
              <a:rPr lang="en-US" kern="1200" baseline="0" dirty="0" smtClean="0">
                <a:solidFill>
                  <a:schemeClr val="tx1"/>
                </a:solidFill>
                <a:latin typeface="+mn-lt"/>
                <a:ea typeface="+mn-ea"/>
                <a:cs typeface="+mn-cs"/>
              </a:rPr>
              <a:t> policies </a:t>
            </a: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13</a:t>
            </a:fld>
            <a:endParaRPr lang="en-US"/>
          </a:p>
        </p:txBody>
      </p:sp>
    </p:spTree>
    <p:extLst>
      <p:ext uri="{BB962C8B-B14F-4D97-AF65-F5344CB8AC3E}">
        <p14:creationId xmlns:p14="http://schemas.microsoft.com/office/powerpoint/2010/main" val="1968143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171450" indent="-171450">
              <a:buFont typeface="Arial" panose="020B0604020202020204" pitchFamily="34" charset="0"/>
              <a:buChar char="•"/>
            </a:pPr>
            <a:r>
              <a:rPr lang="en-US" dirty="0" smtClean="0"/>
              <a:t>VMCA can operate in two modes:</a:t>
            </a:r>
          </a:p>
          <a:p>
            <a:pPr marL="628650" marR="0" lvl="1"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US" b="1" dirty="0" smtClean="0"/>
              <a:t>Root CA</a:t>
            </a:r>
            <a:r>
              <a:rPr lang="en-US" dirty="0" smtClean="0"/>
              <a:t>: VMCA is initialized with a self signed certificate. This is a similar form of certificate that the old vCenter 5.x solutions created for themselves, except those were not CA certs. It is normal practice that a CA will have a self-signed certificate</a:t>
            </a:r>
            <a:r>
              <a:rPr lang="en-US" baseline="0" dirty="0" smtClean="0"/>
              <a:t> at the root, especially if is the first one created in a new domain.</a:t>
            </a:r>
            <a:endParaRPr lang="en-US" dirty="0" smtClean="0"/>
          </a:p>
          <a:p>
            <a:pPr marL="628650" lvl="1" indent="-171450">
              <a:buFont typeface="Arial" panose="020B0604020202020204" pitchFamily="34" charset="0"/>
              <a:buChar char="•"/>
            </a:pPr>
            <a:r>
              <a:rPr lang="en-US" b="1" dirty="0" smtClean="0"/>
              <a:t>Issuer </a:t>
            </a:r>
            <a:r>
              <a:rPr lang="en-US" b="1" baseline="0" dirty="0" smtClean="0"/>
              <a:t>CA</a:t>
            </a:r>
            <a:r>
              <a:rPr lang="en-US" baseline="0" dirty="0" smtClean="0"/>
              <a:t>: </a:t>
            </a:r>
            <a:r>
              <a:rPr lang="en-US" dirty="0" smtClean="0"/>
              <a:t>An Enterprise CA signs the Certificate Signing Request (CSR) that the VMCA generates and the administrator configures VMCA to use this certificate and keys. </a:t>
            </a:r>
          </a:p>
          <a:p>
            <a:pPr marL="628650" lvl="1" indent="-171450">
              <a:buFont typeface="Arial" panose="020B0604020202020204" pitchFamily="34" charset="0"/>
              <a:buChar char="•"/>
            </a:pPr>
            <a:endParaRPr lang="en-US" dirty="0" smtClean="0"/>
          </a:p>
          <a:p>
            <a:pPr marL="628650" lvl="1" indent="-171450">
              <a:buFont typeface="Arial" panose="020B0604020202020204" pitchFamily="34" charset="0"/>
              <a:buChar char="•"/>
            </a:pPr>
            <a:endParaRPr lang="en-US" dirty="0" smtClean="0"/>
          </a:p>
          <a:p>
            <a:r>
              <a:rPr lang="en-US" sz="1200" kern="1200" dirty="0" smtClean="0">
                <a:solidFill>
                  <a:schemeClr val="tx1"/>
                </a:solidFill>
                <a:latin typeface="+mn-lt"/>
                <a:ea typeface="+mn-ea"/>
                <a:cs typeface="+mn-cs"/>
              </a:rPr>
              <a:t>Takeaways: you should understand the two modes of operation for VMCA. </a:t>
            </a:r>
          </a:p>
          <a:p>
            <a:endParaRPr lang="en-US" sz="1200" kern="1200" dirty="0" smtClean="0">
              <a:solidFill>
                <a:schemeClr val="tx1"/>
              </a:solidFill>
              <a:latin typeface="+mn-lt"/>
              <a:ea typeface="+mn-ea"/>
              <a:cs typeface="+mn-cs"/>
            </a:endParaRPr>
          </a:p>
          <a:p>
            <a:pPr marL="228600" indent="-228600">
              <a:buAutoNum type="arabicPeriod"/>
            </a:pPr>
            <a:r>
              <a:rPr lang="en-US" sz="1200" kern="1200" dirty="0" smtClean="0">
                <a:solidFill>
                  <a:schemeClr val="tx1"/>
                </a:solidFill>
                <a:latin typeface="+mn-lt"/>
                <a:ea typeface="+mn-ea"/>
                <a:cs typeface="+mn-cs"/>
              </a:rPr>
              <a:t>When used as a root certificate authority VMCA uses a self signed root certificate. Installation of that root certificate can be put on browsers and other endpoints</a:t>
            </a:r>
            <a:r>
              <a:rPr lang="en-US" sz="1200" kern="1200" baseline="0" dirty="0" smtClean="0">
                <a:solidFill>
                  <a:schemeClr val="tx1"/>
                </a:solidFill>
                <a:latin typeface="+mn-lt"/>
                <a:ea typeface="+mn-ea"/>
                <a:cs typeface="+mn-cs"/>
              </a:rPr>
              <a:t> to avoid additional dialog boxes.</a:t>
            </a:r>
            <a:endParaRPr lang="en-US" sz="1200" kern="1200" dirty="0" smtClean="0">
              <a:solidFill>
                <a:schemeClr val="tx1"/>
              </a:solidFill>
              <a:latin typeface="+mn-lt"/>
              <a:ea typeface="+mn-ea"/>
              <a:cs typeface="+mn-cs"/>
            </a:endParaRPr>
          </a:p>
          <a:p>
            <a:pPr marL="228600" indent="-228600">
              <a:buAutoNum type="arabicPeriod"/>
            </a:pPr>
            <a:r>
              <a:rPr lang="en-US" sz="1200" kern="1200" dirty="0" smtClean="0">
                <a:solidFill>
                  <a:schemeClr val="tx1"/>
                </a:solidFill>
                <a:latin typeface="+mn-lt"/>
                <a:ea typeface="+mn-ea"/>
                <a:cs typeface="+mn-cs"/>
              </a:rPr>
              <a:t>When using VMCA the issuer certificate authority mode a signing certificate is created on the root certificate authority and installed on VMCA. VMCA can now issue certificates that are trusted up to the root certificate authority. </a:t>
            </a:r>
          </a:p>
          <a:p>
            <a:pPr marL="228600" indent="-228600">
              <a:buAutoNum type="arabicPeriod"/>
            </a:pPr>
            <a:endParaRPr lang="en-US" sz="1200" kern="1200" dirty="0" smtClean="0">
              <a:solidFill>
                <a:schemeClr val="tx1"/>
              </a:solidFill>
              <a:latin typeface="+mn-lt"/>
              <a:ea typeface="+mn-ea"/>
              <a:cs typeface="+mn-cs"/>
            </a:endParaRPr>
          </a:p>
          <a:p>
            <a:pPr marL="0" indent="0">
              <a:buNone/>
            </a:pPr>
            <a:r>
              <a:rPr lang="en-US" sz="1200" kern="1200" dirty="0" smtClean="0">
                <a:solidFill>
                  <a:schemeClr val="tx1"/>
                </a:solidFill>
                <a:latin typeface="+mn-lt"/>
                <a:ea typeface="+mn-ea"/>
                <a:cs typeface="+mn-cs"/>
              </a:rPr>
              <a:t>------------</a:t>
            </a:r>
          </a:p>
          <a:p>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major customer pain points have been handled/fixed/addressed</a:t>
            </a:r>
          </a:p>
          <a:p>
            <a:pPr marL="685800" lvl="1" indent="-228600">
              <a:buFont typeface="+mj-lt"/>
              <a:buAutoNum type="alphaLcPeriod"/>
            </a:pPr>
            <a:r>
              <a:rPr lang="en-US" sz="1200" kern="1200" dirty="0" smtClean="0">
                <a:solidFill>
                  <a:schemeClr val="tx1"/>
                </a:solidFill>
                <a:latin typeface="+mn-lt"/>
                <a:ea typeface="+mn-ea"/>
                <a:cs typeface="+mn-cs"/>
              </a:rPr>
              <a:t>Certificate management </a:t>
            </a:r>
          </a:p>
          <a:p>
            <a:pPr marL="228600" lvl="0" indent="-228600">
              <a:buFont typeface="+mj-lt"/>
              <a:buAutoNum type="arabicPeriod"/>
            </a:pPr>
            <a:r>
              <a:rPr lang="en-US" sz="1200" kern="1200" dirty="0" smtClean="0">
                <a:solidFill>
                  <a:schemeClr val="tx1"/>
                </a:solidFill>
                <a:latin typeface="+mn-lt"/>
                <a:ea typeface="+mn-ea"/>
                <a:cs typeface="+mn-cs"/>
              </a:rPr>
              <a:t>What new capabilities are introduced and what do they do</a:t>
            </a:r>
          </a:p>
          <a:p>
            <a:pPr marL="685800" lvl="1" indent="-228600">
              <a:buFont typeface="+mj-lt"/>
              <a:buAutoNum type="alphaLcPeriod"/>
            </a:pPr>
            <a:r>
              <a:rPr lang="en-US" sz="1200" kern="1200" dirty="0" smtClean="0">
                <a:solidFill>
                  <a:schemeClr val="tx1"/>
                </a:solidFill>
                <a:latin typeface="+mn-lt"/>
                <a:ea typeface="+mn-ea"/>
                <a:cs typeface="+mn-cs"/>
              </a:rPr>
              <a:t>VMCA</a:t>
            </a:r>
            <a:r>
              <a:rPr lang="en-US" sz="1200" kern="1200" baseline="0" dirty="0" smtClean="0">
                <a:solidFill>
                  <a:schemeClr val="tx1"/>
                </a:solidFill>
                <a:latin typeface="+mn-lt"/>
                <a:ea typeface="+mn-ea"/>
                <a:cs typeface="+mn-cs"/>
              </a:rPr>
              <a:t> certificate authority. Use as a Root CA or a subordinate or “Issuer” CA</a:t>
            </a:r>
          </a:p>
          <a:p>
            <a:pPr marL="228600" indent="-228600">
              <a:buFont typeface="+mj-lt"/>
              <a:buAutoNum type="arabicPeriod"/>
            </a:pPr>
            <a:r>
              <a:rPr lang="en-US" sz="1200" kern="1200" dirty="0" smtClean="0">
                <a:solidFill>
                  <a:schemeClr val="tx1"/>
                </a:solidFill>
                <a:latin typeface="+mn-lt"/>
                <a:ea typeface="+mn-ea"/>
                <a:cs typeface="+mn-cs"/>
              </a:rPr>
              <a:t>What business issues are now handled better</a:t>
            </a:r>
          </a:p>
          <a:p>
            <a:pPr marL="685800" lvl="1" indent="-228600">
              <a:buFont typeface="+mj-lt"/>
              <a:buAutoNum type="alphaLcPeriod"/>
            </a:pPr>
            <a:r>
              <a:rPr lang="en-US" kern="1200" dirty="0" smtClean="0">
                <a:solidFill>
                  <a:schemeClr val="tx1"/>
                </a:solidFill>
                <a:latin typeface="+mn-lt"/>
                <a:ea typeface="+mn-ea"/>
                <a:cs typeface="+mn-cs"/>
              </a:rPr>
              <a:t>Compliance with security</a:t>
            </a:r>
            <a:r>
              <a:rPr lang="en-US" kern="1200" baseline="0" dirty="0" smtClean="0">
                <a:solidFill>
                  <a:schemeClr val="tx1"/>
                </a:solidFill>
                <a:latin typeface="+mn-lt"/>
                <a:ea typeface="+mn-ea"/>
                <a:cs typeface="+mn-cs"/>
              </a:rPr>
              <a:t> policies </a:t>
            </a:r>
          </a:p>
          <a:p>
            <a:pPr marL="685800" lvl="1" indent="-228600">
              <a:buFont typeface="+mj-lt"/>
              <a:buAutoNum type="alphaLcPeriod"/>
            </a:pPr>
            <a:r>
              <a:rPr lang="en-US" kern="1200" baseline="0" dirty="0" smtClean="0">
                <a:solidFill>
                  <a:schemeClr val="tx1"/>
                </a:solidFill>
                <a:latin typeface="+mn-lt"/>
                <a:ea typeface="+mn-ea"/>
                <a:cs typeface="+mn-cs"/>
              </a:rPr>
              <a:t>Easier management of vSphere certificates</a:t>
            </a:r>
            <a:endParaRPr lang="en-US" dirty="0" smtClean="0"/>
          </a:p>
          <a:p>
            <a:endParaRPr lang="en-US" sz="1200" kern="1200" dirty="0" smtClean="0">
              <a:solidFill>
                <a:schemeClr val="tx1"/>
              </a:solidFill>
              <a:latin typeface="+mn-lt"/>
              <a:ea typeface="+mn-ea"/>
              <a:cs typeface="+mn-cs"/>
            </a:endParaRPr>
          </a:p>
          <a:p>
            <a:pPr marL="228600" indent="-228600">
              <a:buAutoNum type="arabicPeriod"/>
            </a:pPr>
            <a:endParaRPr lang="en-US" sz="1200" kern="1200" dirty="0" smtClean="0">
              <a:solidFill>
                <a:schemeClr val="tx1"/>
              </a:solidFill>
              <a:latin typeface="+mn-lt"/>
              <a:ea typeface="+mn-ea"/>
              <a:cs typeface="+mn-cs"/>
            </a:endParaRPr>
          </a:p>
          <a:p>
            <a:pPr marL="0" indent="0">
              <a:buNone/>
            </a:pPr>
            <a:endParaRPr lang="en-US" sz="1200" kern="1200" dirty="0" smtClean="0">
              <a:solidFill>
                <a:schemeClr val="tx1"/>
              </a:solidFill>
              <a:latin typeface="+mn-lt"/>
              <a:ea typeface="+mn-ea"/>
              <a:cs typeface="+mn-cs"/>
            </a:endParaRPr>
          </a:p>
          <a:p>
            <a:pPr marL="0" indent="0">
              <a:buNone/>
            </a:pPr>
            <a:endParaRPr lang="en-US" sz="1200" kern="1200" dirty="0" smtClean="0">
              <a:solidFill>
                <a:schemeClr val="tx1"/>
              </a:solidFill>
              <a:latin typeface="+mn-lt"/>
              <a:ea typeface="+mn-ea"/>
              <a:cs typeface="+mn-cs"/>
            </a:endParaRPr>
          </a:p>
          <a:p>
            <a:pPr marL="228600" indent="-228600">
              <a:buFont typeface="+mj-lt"/>
              <a:buAutoNum type="arabicPeriod"/>
            </a:pPr>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B38E75A7-E48D-B144-B81C-C5CE746FB147}" type="slidenum">
              <a:rPr lang="en-US" smtClean="0"/>
              <a:pPr>
                <a:defRPr/>
              </a:pPr>
              <a:t>14</a:t>
            </a:fld>
            <a:endParaRPr lang="en-US"/>
          </a:p>
        </p:txBody>
      </p:sp>
    </p:spTree>
    <p:extLst>
      <p:ext uri="{BB962C8B-B14F-4D97-AF65-F5344CB8AC3E}">
        <p14:creationId xmlns:p14="http://schemas.microsoft.com/office/powerpoint/2010/main" val="21737923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There are three certificate replacement options for vCenter.</a:t>
            </a:r>
          </a:p>
          <a:p>
            <a:endParaRPr lang="en-US" dirty="0" smtClean="0"/>
          </a:p>
          <a:p>
            <a:r>
              <a:rPr lang="en-US" dirty="0" smtClean="0"/>
              <a:t>When using VMCA</a:t>
            </a:r>
            <a:r>
              <a:rPr lang="en-US" baseline="0" dirty="0" smtClean="0"/>
              <a:t> In the default mode VMCA Creates a self signed root certificate. These root certificates can be regenerated on demand As necessary.</a:t>
            </a:r>
          </a:p>
          <a:p>
            <a:endParaRPr lang="en-US" baseline="0" dirty="0" smtClean="0"/>
          </a:p>
          <a:p>
            <a:r>
              <a:rPr lang="en-US" dirty="0" smtClean="0"/>
              <a:t>When using VMCA In enterprise mode VMCA</a:t>
            </a:r>
            <a:r>
              <a:rPr lang="en-US" baseline="0" dirty="0" smtClean="0"/>
              <a:t> has been issued a signing certificate from the enterprise certificate authority. If you have already used VMCA In default mode and issued certificates from the VMCA root certificate authority and wish to migrate to the enterprise mode then you will need to regenerate all of the old certificates. </a:t>
            </a:r>
          </a:p>
          <a:p>
            <a:endParaRPr lang="en-US" baseline="0" dirty="0"/>
          </a:p>
          <a:p>
            <a:r>
              <a:rPr lang="en-US" baseline="0" dirty="0" smtClean="0"/>
              <a:t>When the customer wants to use his own certificate authority or third party certificates then you will be disabling VMCA as the certificate authority for the vCenter. You will manually install the custom certificates for each solution user and endpoint. These certificates will be installed into VECS. Procedures for making this easier are being worked on and will be available after GA. </a:t>
            </a:r>
          </a:p>
          <a:p>
            <a:endParaRPr lang="en-US" baseline="0" dirty="0" smtClean="0"/>
          </a:p>
          <a:p>
            <a:r>
              <a:rPr lang="en-US" baseline="0" dirty="0" smtClean="0"/>
              <a:t>Key takeaways: </a:t>
            </a:r>
          </a:p>
          <a:p>
            <a:r>
              <a:rPr lang="en-US" baseline="0" dirty="0" smtClean="0"/>
              <a:t>The easiest method is to use VMCA in default mode. </a:t>
            </a:r>
          </a:p>
          <a:p>
            <a:r>
              <a:rPr lang="en-US" baseline="0" dirty="0" smtClean="0"/>
              <a:t>If you’re going to use VMCA in enterprise mode consider planning out those steps and not using VMCA in default mode and migrating from one mode to another.</a:t>
            </a:r>
          </a:p>
          <a:p>
            <a:endParaRPr lang="en-US" baseline="0" dirty="0" smtClean="0"/>
          </a:p>
          <a:p>
            <a:r>
              <a:rPr lang="en-US" baseline="0" dirty="0" smtClean="0"/>
              <a:t>If your customer Is going to use third party certificates or their own certificate of authority and they don’t want to Issue a signing certificate to VMCA then they should work with GSS to ensure that all steps are correctly done. The certificate replacement steps are very different from version 5.5. As mentioned procedures for making this easier are being worked on and will be available after GA.</a:t>
            </a:r>
          </a:p>
          <a:p>
            <a:endParaRPr lang="en-US" baseline="0" dirty="0" smtClean="0"/>
          </a:p>
          <a:p>
            <a:pPr marL="228600" indent="-228600">
              <a:buFont typeface="+mj-lt"/>
              <a:buAutoNum type="arabicPeriod"/>
            </a:pPr>
            <a:r>
              <a:rPr lang="en-US" sz="1200" kern="1200" dirty="0" smtClean="0">
                <a:solidFill>
                  <a:schemeClr val="tx1"/>
                </a:solidFill>
                <a:latin typeface="+mn-lt"/>
                <a:ea typeface="+mn-ea"/>
                <a:cs typeface="+mn-cs"/>
              </a:rPr>
              <a:t>What major customer pain points have been handled/fixed/addressed</a:t>
            </a:r>
          </a:p>
          <a:p>
            <a:pPr marL="685800" lvl="1" indent="-228600">
              <a:buFont typeface="+mj-lt"/>
              <a:buAutoNum type="alphaLcPeriod"/>
            </a:pPr>
            <a:r>
              <a:rPr lang="en-US" sz="1200" kern="1200" dirty="0" smtClean="0">
                <a:solidFill>
                  <a:schemeClr val="tx1"/>
                </a:solidFill>
                <a:latin typeface="+mn-lt"/>
                <a:ea typeface="+mn-ea"/>
                <a:cs typeface="+mn-cs"/>
              </a:rPr>
              <a:t>Certificate management </a:t>
            </a:r>
          </a:p>
          <a:p>
            <a:pPr marL="228600" lvl="0" indent="-228600">
              <a:buFont typeface="+mj-lt"/>
              <a:buAutoNum type="arabicPeriod"/>
            </a:pPr>
            <a:r>
              <a:rPr lang="en-US" sz="1200" kern="1200" dirty="0" smtClean="0">
                <a:solidFill>
                  <a:schemeClr val="tx1"/>
                </a:solidFill>
                <a:latin typeface="+mn-lt"/>
                <a:ea typeface="+mn-ea"/>
                <a:cs typeface="+mn-cs"/>
              </a:rPr>
              <a:t>What new capabilities are introduced and what do they do</a:t>
            </a:r>
          </a:p>
          <a:p>
            <a:pPr marL="685800" lvl="1" indent="-228600">
              <a:buFont typeface="+mj-lt"/>
              <a:buAutoNum type="alphaLcPeriod"/>
            </a:pPr>
            <a:r>
              <a:rPr lang="en-US" sz="1200" kern="1200" baseline="0" dirty="0" smtClean="0">
                <a:solidFill>
                  <a:schemeClr val="tx1"/>
                </a:solidFill>
                <a:latin typeface="+mn-lt"/>
                <a:ea typeface="+mn-ea"/>
                <a:cs typeface="+mn-cs"/>
              </a:rPr>
              <a:t>VMCA as a Root CA or a subordinate or “Issuer</a:t>
            </a:r>
            <a:r>
              <a:rPr lang="en-US" sz="1200" kern="1200" baseline="0" smtClean="0">
                <a:solidFill>
                  <a:schemeClr val="tx1"/>
                </a:solidFill>
                <a:latin typeface="+mn-lt"/>
                <a:ea typeface="+mn-ea"/>
                <a:cs typeface="+mn-cs"/>
              </a:rPr>
              <a:t>” CA</a:t>
            </a:r>
            <a:endParaRPr lang="en-US" sz="1200" kern="1200" baseline="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What business issues are now handled better</a:t>
            </a:r>
          </a:p>
          <a:p>
            <a:pPr marL="685800" lvl="1" indent="-228600">
              <a:buFont typeface="+mj-lt"/>
              <a:buAutoNum type="alphaLcPeriod"/>
            </a:pPr>
            <a:r>
              <a:rPr lang="en-US" kern="1200" dirty="0" smtClean="0">
                <a:solidFill>
                  <a:schemeClr val="tx1"/>
                </a:solidFill>
                <a:latin typeface="+mn-lt"/>
                <a:ea typeface="+mn-ea"/>
                <a:cs typeface="+mn-cs"/>
              </a:rPr>
              <a:t>Compliance with security</a:t>
            </a:r>
            <a:r>
              <a:rPr lang="en-US" kern="1200" baseline="0" dirty="0" smtClean="0">
                <a:solidFill>
                  <a:schemeClr val="tx1"/>
                </a:solidFill>
                <a:latin typeface="+mn-lt"/>
                <a:ea typeface="+mn-ea"/>
                <a:cs typeface="+mn-cs"/>
              </a:rPr>
              <a:t> policies </a:t>
            </a:r>
          </a:p>
          <a:p>
            <a:pPr marL="685800" lvl="1" indent="-228600">
              <a:buFont typeface="+mj-lt"/>
              <a:buAutoNum type="alphaLcPeriod"/>
            </a:pPr>
            <a:r>
              <a:rPr lang="en-US" kern="1200" baseline="0" dirty="0" smtClean="0">
                <a:solidFill>
                  <a:schemeClr val="tx1"/>
                </a:solidFill>
                <a:latin typeface="+mn-lt"/>
                <a:ea typeface="+mn-ea"/>
                <a:cs typeface="+mn-cs"/>
              </a:rPr>
              <a:t>Easier management of vSphere certificates</a:t>
            </a:r>
          </a:p>
          <a:p>
            <a:pPr marL="685800" lvl="1" indent="-228600">
              <a:buFont typeface="+mj-lt"/>
              <a:buAutoNum type="alphaLcPeriod"/>
            </a:pPr>
            <a:r>
              <a:rPr lang="en-US" kern="1200" baseline="0" dirty="0" smtClean="0">
                <a:solidFill>
                  <a:schemeClr val="tx1"/>
                </a:solidFill>
                <a:latin typeface="+mn-lt"/>
                <a:ea typeface="+mn-ea"/>
                <a:cs typeface="+mn-cs"/>
              </a:rPr>
              <a:t>Ability to still use 3</a:t>
            </a:r>
            <a:r>
              <a:rPr lang="en-US" kern="1200" baseline="30000" dirty="0" smtClean="0">
                <a:solidFill>
                  <a:schemeClr val="tx1"/>
                </a:solidFill>
                <a:latin typeface="+mn-lt"/>
                <a:ea typeface="+mn-ea"/>
                <a:cs typeface="+mn-cs"/>
              </a:rPr>
              <a:t>rd</a:t>
            </a:r>
            <a:r>
              <a:rPr lang="en-US" kern="1200" baseline="0" dirty="0" smtClean="0">
                <a:solidFill>
                  <a:schemeClr val="tx1"/>
                </a:solidFill>
                <a:latin typeface="+mn-lt"/>
                <a:ea typeface="+mn-ea"/>
                <a:cs typeface="+mn-cs"/>
              </a:rPr>
              <a:t> party certificates if necessary</a:t>
            </a:r>
            <a:endParaRPr lang="en-US" dirty="0" smtClean="0"/>
          </a:p>
          <a:p>
            <a:endParaRPr lang="en-US" baseline="0" dirty="0" smtClean="0"/>
          </a:p>
        </p:txBody>
      </p:sp>
      <p:sp>
        <p:nvSpPr>
          <p:cNvPr id="4" name="Slide Number Placeholder 3"/>
          <p:cNvSpPr>
            <a:spLocks noGrp="1"/>
          </p:cNvSpPr>
          <p:nvPr>
            <p:ph type="sldNum" sz="quarter" idx="10"/>
          </p:nvPr>
        </p:nvSpPr>
        <p:spPr/>
        <p:txBody>
          <a:bodyPr/>
          <a:lstStyle/>
          <a:p>
            <a:pPr>
              <a:defRPr/>
            </a:pPr>
            <a:fld id="{B38E75A7-E48D-B144-B81C-C5CE746FB147}" type="slidenum">
              <a:rPr lang="en-US" smtClean="0"/>
              <a:pPr>
                <a:defRPr/>
              </a:pPr>
              <a:t>15</a:t>
            </a:fld>
            <a:endParaRPr lang="en-US"/>
          </a:p>
        </p:txBody>
      </p:sp>
    </p:spTree>
    <p:extLst>
      <p:ext uri="{BB962C8B-B14F-4D97-AF65-F5344CB8AC3E}">
        <p14:creationId xmlns:p14="http://schemas.microsoft.com/office/powerpoint/2010/main" val="325189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normAutofit lnSpcReduction="10000"/>
          </a:bodyPr>
          <a:lstStyle/>
          <a:p>
            <a:pPr marL="0" indent="0">
              <a:buFont typeface="Arial"/>
              <a:buNone/>
            </a:pPr>
            <a:r>
              <a:rPr lang="en-US" baseline="0" dirty="0" smtClean="0"/>
              <a:t>Cross </a:t>
            </a:r>
            <a:r>
              <a:rPr lang="en-US" baseline="0" dirty="0" err="1" smtClean="0"/>
              <a:t>vSwitch</a:t>
            </a:r>
            <a:r>
              <a:rPr lang="en-US" baseline="0" dirty="0" smtClean="0"/>
              <a:t> </a:t>
            </a:r>
            <a:r>
              <a:rPr lang="en-US" baseline="0" dirty="0" err="1" smtClean="0"/>
              <a:t>vMotion</a:t>
            </a:r>
            <a:r>
              <a:rPr lang="en-US" baseline="0" dirty="0" smtClean="0"/>
              <a:t> allows you to seamless migrate a VM across different virtual switches while performing a </a:t>
            </a:r>
            <a:r>
              <a:rPr lang="en-US" baseline="0" dirty="0" err="1" smtClean="0"/>
              <a:t>vMotion</a:t>
            </a:r>
            <a:r>
              <a:rPr lang="en-US" baseline="0" dirty="0" smtClean="0"/>
              <a:t>.</a:t>
            </a:r>
          </a:p>
          <a:p>
            <a:pPr marL="171450" indent="-171450">
              <a:buFont typeface="Arial"/>
              <a:buChar char="•"/>
            </a:pPr>
            <a:endParaRPr lang="en-US" baseline="0" dirty="0" smtClean="0"/>
          </a:p>
          <a:p>
            <a:pPr marL="171450" indent="-171450">
              <a:buFont typeface="Arial"/>
              <a:buChar char="•"/>
            </a:pPr>
            <a:r>
              <a:rPr lang="en-US" baseline="0" dirty="0" smtClean="0"/>
              <a:t>No longer restricted by the network you created on the </a:t>
            </a:r>
            <a:r>
              <a:rPr lang="en-US" baseline="0" dirty="0" err="1" smtClean="0"/>
              <a:t>vSwitches</a:t>
            </a:r>
            <a:r>
              <a:rPr lang="en-US" baseline="0" dirty="0" smtClean="0"/>
              <a:t> in order to </a:t>
            </a:r>
            <a:r>
              <a:rPr lang="en-US" baseline="0" dirty="0" err="1" smtClean="0"/>
              <a:t>vMotion</a:t>
            </a:r>
            <a:r>
              <a:rPr lang="en-US" baseline="0" dirty="0" smtClean="0"/>
              <a:t> a virtual machine.</a:t>
            </a:r>
          </a:p>
          <a:p>
            <a:pPr marL="171450" indent="-171450">
              <a:buFont typeface="Arial"/>
              <a:buChar char="•"/>
            </a:pPr>
            <a:r>
              <a:rPr lang="en-US" baseline="0" dirty="0" smtClean="0"/>
              <a:t>Requires the source and destination </a:t>
            </a:r>
            <a:r>
              <a:rPr lang="en-US" baseline="0" dirty="0" err="1" smtClean="0"/>
              <a:t>portgroups</a:t>
            </a:r>
            <a:r>
              <a:rPr lang="en-US" baseline="0" dirty="0" smtClean="0"/>
              <a:t> to share the same L2.  The IP address within the VM will not change.</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baseline="0" dirty="0" err="1" smtClean="0"/>
              <a:t>vMotion</a:t>
            </a:r>
            <a:r>
              <a:rPr lang="en-US" baseline="0" dirty="0" smtClean="0"/>
              <a:t> will work across a mix of switches (standard and distributed). Previously, you could only </a:t>
            </a:r>
            <a:r>
              <a:rPr lang="en-US" baseline="0" dirty="0" err="1" smtClean="0"/>
              <a:t>vMotion</a:t>
            </a:r>
            <a:r>
              <a:rPr lang="en-US" baseline="0" dirty="0" smtClean="0"/>
              <a:t> from </a:t>
            </a:r>
            <a:r>
              <a:rPr lang="en-US" baseline="0" dirty="0" err="1" smtClean="0"/>
              <a:t>vSS</a:t>
            </a:r>
            <a:r>
              <a:rPr lang="en-US" baseline="0" dirty="0" smtClean="0"/>
              <a:t> to </a:t>
            </a:r>
            <a:r>
              <a:rPr lang="en-US" baseline="0" dirty="0" err="1" smtClean="0"/>
              <a:t>vSS</a:t>
            </a:r>
            <a:r>
              <a:rPr lang="en-US" baseline="0" dirty="0" smtClean="0"/>
              <a:t> or within a single </a:t>
            </a:r>
            <a:r>
              <a:rPr lang="en-US" baseline="0" dirty="0" err="1" smtClean="0"/>
              <a:t>vDS</a:t>
            </a:r>
            <a:r>
              <a:rPr lang="en-US" baseline="0" dirty="0" smtClean="0"/>
              <a:t>.  This limitation has been removed.</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baseline="0" dirty="0" smtClean="0"/>
              <a:t>The following Cross </a:t>
            </a:r>
            <a:r>
              <a:rPr lang="en-US" baseline="0" dirty="0" err="1" smtClean="0"/>
              <a:t>vSwitch</a:t>
            </a:r>
            <a:r>
              <a:rPr lang="en-US" baseline="0" dirty="0" smtClean="0"/>
              <a:t> </a:t>
            </a:r>
            <a:r>
              <a:rPr lang="en-US" baseline="0" dirty="0" err="1" smtClean="0"/>
              <a:t>vMotion</a:t>
            </a:r>
            <a:r>
              <a:rPr lang="en-US" baseline="0" dirty="0" smtClean="0"/>
              <a:t> migrations are possible:</a:t>
            </a:r>
          </a:p>
          <a:p>
            <a:pPr marL="628650" marR="0" lvl="1" indent="-171450" algn="l" defTabSz="914400" rtl="0" eaLnBrk="1" fontAlgn="auto" latinLnBrk="0" hangingPunct="1">
              <a:lnSpc>
                <a:spcPct val="100000"/>
              </a:lnSpc>
              <a:spcBef>
                <a:spcPts val="0"/>
              </a:spcBef>
              <a:spcAft>
                <a:spcPts val="0"/>
              </a:spcAft>
              <a:buClrTx/>
              <a:buSzTx/>
              <a:buFont typeface="Arial"/>
              <a:buChar char="•"/>
              <a:tabLst/>
              <a:defRPr/>
            </a:pPr>
            <a:r>
              <a:rPr lang="en-US" baseline="0" dirty="0" err="1" smtClean="0"/>
              <a:t>vSS</a:t>
            </a:r>
            <a:r>
              <a:rPr lang="en-US" baseline="0" dirty="0" smtClean="0"/>
              <a:t> to </a:t>
            </a:r>
            <a:r>
              <a:rPr lang="en-US" baseline="0" dirty="0" err="1" smtClean="0"/>
              <a:t>vSS</a:t>
            </a:r>
            <a:endParaRPr lang="en-US" baseline="0" dirty="0" smtClean="0"/>
          </a:p>
          <a:p>
            <a:pPr marL="628650" marR="0" lvl="1" indent="-171450" algn="l" defTabSz="914400" rtl="0" eaLnBrk="1" fontAlgn="auto" latinLnBrk="0" hangingPunct="1">
              <a:lnSpc>
                <a:spcPct val="100000"/>
              </a:lnSpc>
              <a:spcBef>
                <a:spcPts val="0"/>
              </a:spcBef>
              <a:spcAft>
                <a:spcPts val="0"/>
              </a:spcAft>
              <a:buClrTx/>
              <a:buSzTx/>
              <a:buFont typeface="Arial"/>
              <a:buChar char="•"/>
              <a:tabLst/>
              <a:defRPr/>
            </a:pPr>
            <a:r>
              <a:rPr lang="en-US" baseline="0" dirty="0" err="1" smtClean="0"/>
              <a:t>vSS</a:t>
            </a:r>
            <a:r>
              <a:rPr lang="en-US" baseline="0" dirty="0" smtClean="0"/>
              <a:t> to </a:t>
            </a:r>
            <a:r>
              <a:rPr lang="en-US" baseline="0" dirty="0" err="1" smtClean="0"/>
              <a:t>vDS</a:t>
            </a:r>
            <a:endParaRPr lang="en-US" baseline="0" dirty="0" smtClean="0"/>
          </a:p>
          <a:p>
            <a:pPr marL="628650" marR="0" lvl="1" indent="-171450" algn="l" defTabSz="914400" rtl="0" eaLnBrk="1" fontAlgn="auto" latinLnBrk="0" hangingPunct="1">
              <a:lnSpc>
                <a:spcPct val="100000"/>
              </a:lnSpc>
              <a:spcBef>
                <a:spcPts val="0"/>
              </a:spcBef>
              <a:spcAft>
                <a:spcPts val="0"/>
              </a:spcAft>
              <a:buClrTx/>
              <a:buSzTx/>
              <a:buFont typeface="Arial"/>
              <a:buChar char="•"/>
              <a:tabLst/>
              <a:defRPr/>
            </a:pPr>
            <a:r>
              <a:rPr lang="en-US" baseline="0" dirty="0" err="1" smtClean="0"/>
              <a:t>vDS</a:t>
            </a:r>
            <a:r>
              <a:rPr lang="en-US" baseline="0" dirty="0" smtClean="0"/>
              <a:t> to </a:t>
            </a:r>
            <a:r>
              <a:rPr lang="en-US" baseline="0" dirty="0" err="1" smtClean="0"/>
              <a:t>vDS</a:t>
            </a:r>
            <a:endParaRPr lang="en-US" baseline="0" dirty="0" smtClean="0"/>
          </a:p>
          <a:p>
            <a:pPr marL="628650" marR="0" lvl="1" indent="-171450" algn="l" defTabSz="914400" rtl="0" eaLnBrk="1" fontAlgn="auto" latinLnBrk="0" hangingPunct="1">
              <a:lnSpc>
                <a:spcPct val="100000"/>
              </a:lnSpc>
              <a:spcBef>
                <a:spcPts val="0"/>
              </a:spcBef>
              <a:spcAft>
                <a:spcPts val="0"/>
              </a:spcAft>
              <a:buClrTx/>
              <a:buSzTx/>
              <a:buFont typeface="Arial"/>
              <a:buChar char="•"/>
              <a:tabLst/>
              <a:defRPr/>
            </a:pPr>
            <a:r>
              <a:rPr lang="en-US" b="1" i="1" baseline="0" dirty="0" err="1" smtClean="0"/>
              <a:t>vDS</a:t>
            </a:r>
            <a:r>
              <a:rPr lang="en-US" b="1" i="1" baseline="0" dirty="0" smtClean="0"/>
              <a:t> to VSS is not allowed</a:t>
            </a:r>
          </a:p>
          <a:p>
            <a:pPr marL="171450" indent="-171450">
              <a:buFont typeface="Arial"/>
              <a:buChar char="•"/>
            </a:pPr>
            <a:r>
              <a:rPr lang="en-US" baseline="0" dirty="0" smtClean="0"/>
              <a:t>Transfers the </a:t>
            </a:r>
            <a:r>
              <a:rPr lang="en-US" baseline="0" dirty="0" err="1" smtClean="0"/>
              <a:t>vDS</a:t>
            </a:r>
            <a:r>
              <a:rPr lang="en-US" baseline="0" dirty="0" smtClean="0"/>
              <a:t> metadata to the destination </a:t>
            </a:r>
            <a:r>
              <a:rPr lang="en-US" baseline="0" dirty="0" err="1" smtClean="0"/>
              <a:t>vDS</a:t>
            </a:r>
            <a:r>
              <a:rPr lang="en-US" baseline="0" dirty="0" smtClean="0"/>
              <a:t> (network statistics)</a:t>
            </a:r>
            <a:endParaRPr lang="en-US" dirty="0" smtClean="0"/>
          </a:p>
          <a:p>
            <a:pPr marL="171450" indent="-171450">
              <a:buFont typeface="Arial"/>
              <a:buChar char="•"/>
            </a:pPr>
            <a:endParaRPr lang="en-US" dirty="0" smtClean="0"/>
          </a:p>
          <a:p>
            <a:pPr marL="0" indent="0">
              <a:buFont typeface="Arial"/>
              <a:buNone/>
            </a:pPr>
            <a:r>
              <a:rPr lang="en-US" b="1" dirty="0" smtClean="0"/>
              <a:t>Use Cases:</a:t>
            </a:r>
            <a:endParaRPr lang="en-US" dirty="0" smtClean="0"/>
          </a:p>
          <a:p>
            <a:pPr marL="171450" indent="-171450">
              <a:buFont typeface="Arial"/>
              <a:buChar char="•"/>
            </a:pPr>
            <a:r>
              <a:rPr lang="en-US" baseline="0" dirty="0" smtClean="0"/>
              <a:t>Datacenter Migrations – Migrate a VM to a new cluster with a separate </a:t>
            </a:r>
            <a:r>
              <a:rPr lang="en-US" baseline="0" dirty="0" err="1" smtClean="0"/>
              <a:t>vDS</a:t>
            </a:r>
            <a:r>
              <a:rPr lang="en-US" baseline="0" dirty="0" smtClean="0"/>
              <a:t> without interruption.</a:t>
            </a:r>
            <a:endParaRPr lang="en-US" sz="1200" kern="1200" baseline="0" dirty="0" smtClean="0">
              <a:solidFill>
                <a:schemeClr val="tx1"/>
              </a:solidFill>
              <a:latin typeface="+mn-lt"/>
              <a:ea typeface="+mn-ea"/>
              <a:cs typeface="+mn-cs"/>
            </a:endParaRPr>
          </a:p>
          <a:p>
            <a:endParaRPr lang="en-US" sz="1200" kern="1200" baseline="0" dirty="0" smtClean="0">
              <a:solidFill>
                <a:schemeClr val="tx1"/>
              </a:solidFill>
              <a:latin typeface="+mn-lt"/>
              <a:ea typeface="+mn-ea"/>
              <a:cs typeface="+mn-cs"/>
            </a:endParaRPr>
          </a:p>
          <a:p>
            <a:pPr marL="0" indent="0">
              <a:buFont typeface="Arial"/>
              <a:buNone/>
            </a:pPr>
            <a:r>
              <a:rPr lang="en-US" sz="1200" b="1" kern="1200" baseline="0" dirty="0" smtClean="0">
                <a:solidFill>
                  <a:schemeClr val="tx1"/>
                </a:solidFill>
                <a:latin typeface="+mn-lt"/>
                <a:ea typeface="+mn-ea"/>
                <a:cs typeface="+mn-cs"/>
              </a:rPr>
              <a:t>Business Benefits:</a:t>
            </a:r>
          </a:p>
          <a:p>
            <a:pPr marL="171450" indent="-171450">
              <a:buFont typeface="Arial"/>
              <a:buChar char="•"/>
            </a:pPr>
            <a:r>
              <a:rPr lang="en-US" sz="1200" kern="1200" baseline="0" dirty="0" smtClean="0">
                <a:solidFill>
                  <a:schemeClr val="tx1"/>
                </a:solidFill>
                <a:latin typeface="+mn-lt"/>
                <a:ea typeface="+mn-ea"/>
                <a:cs typeface="+mn-cs"/>
              </a:rPr>
              <a:t>Increased agility</a:t>
            </a:r>
          </a:p>
          <a:p>
            <a:pPr marL="628650" lvl="1" indent="-171450">
              <a:buFont typeface="Arial"/>
              <a:buChar char="•"/>
            </a:pPr>
            <a:r>
              <a:rPr lang="en-US" sz="1200" kern="1200" baseline="0" dirty="0" smtClean="0">
                <a:solidFill>
                  <a:schemeClr val="tx1"/>
                </a:solidFill>
                <a:latin typeface="+mn-lt"/>
                <a:ea typeface="+mn-ea"/>
                <a:cs typeface="+mn-cs"/>
              </a:rPr>
              <a:t>Reducing the time it takes to replace/refresh hardware.</a:t>
            </a:r>
          </a:p>
          <a:p>
            <a:pPr marL="171450" indent="-171450">
              <a:buFont typeface="Arial"/>
              <a:buChar char="•"/>
            </a:pPr>
            <a:r>
              <a:rPr lang="en-US" sz="1200" kern="1200" baseline="0" dirty="0" smtClean="0">
                <a:solidFill>
                  <a:schemeClr val="tx1"/>
                </a:solidFill>
                <a:latin typeface="+mn-lt"/>
                <a:ea typeface="+mn-ea"/>
                <a:cs typeface="+mn-cs"/>
              </a:rPr>
              <a:t>Increased reliability</a:t>
            </a:r>
          </a:p>
          <a:p>
            <a:pPr marL="628650" lvl="1" indent="-171450">
              <a:buFont typeface="Arial"/>
              <a:buChar char="•"/>
            </a:pPr>
            <a:r>
              <a:rPr lang="en-US" sz="1200" kern="1200" baseline="0" dirty="0" smtClean="0">
                <a:solidFill>
                  <a:schemeClr val="tx1"/>
                </a:solidFill>
                <a:latin typeface="+mn-lt"/>
                <a:ea typeface="+mn-ea"/>
                <a:cs typeface="+mn-cs"/>
              </a:rPr>
              <a:t>Increased availability of business applications.</a:t>
            </a:r>
          </a:p>
          <a:p>
            <a:pPr marL="628650" lvl="1" indent="-171450">
              <a:buFont typeface="Arial"/>
              <a:buChar char="•"/>
            </a:pPr>
            <a:r>
              <a:rPr lang="en-US" sz="1200" kern="1200" baseline="0" dirty="0" smtClean="0">
                <a:solidFill>
                  <a:schemeClr val="tx1"/>
                </a:solidFill>
                <a:latin typeface="+mn-lt"/>
                <a:ea typeface="+mn-ea"/>
                <a:cs typeface="+mn-cs"/>
              </a:rPr>
              <a:t>Increased availability during planned maintenance activities.</a:t>
            </a:r>
            <a:endParaRPr lang="en-US"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16</a:t>
            </a:fld>
            <a:endParaRPr lang="en-US"/>
          </a:p>
        </p:txBody>
      </p:sp>
    </p:spTree>
    <p:extLst>
      <p:ext uri="{BB962C8B-B14F-4D97-AF65-F5344CB8AC3E}">
        <p14:creationId xmlns:p14="http://schemas.microsoft.com/office/powerpoint/2010/main" val="4052854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normAutofit fontScale="85000" lnSpcReduction="20000"/>
          </a:bodyPr>
          <a:lstStyle/>
          <a:p>
            <a:pPr marL="0" indent="0">
              <a:buFont typeface="Arial"/>
              <a:buNone/>
            </a:pPr>
            <a:r>
              <a:rPr lang="en-US" baseline="0" dirty="0" smtClean="0"/>
              <a:t>Expanding on the Cross </a:t>
            </a:r>
            <a:r>
              <a:rPr lang="en-US" baseline="0" dirty="0" err="1" smtClean="0"/>
              <a:t>vSwitch</a:t>
            </a:r>
            <a:r>
              <a:rPr lang="en-US" baseline="0" dirty="0" smtClean="0"/>
              <a:t> </a:t>
            </a:r>
            <a:r>
              <a:rPr lang="en-US" baseline="0" dirty="0" err="1" smtClean="0"/>
              <a:t>vMotion</a:t>
            </a:r>
            <a:r>
              <a:rPr lang="en-US" baseline="0" dirty="0" smtClean="0"/>
              <a:t> enhancement, we are also excited to announce support for Cross </a:t>
            </a:r>
            <a:r>
              <a:rPr lang="en-US" baseline="0" dirty="0" err="1" smtClean="0"/>
              <a:t>vCenter</a:t>
            </a:r>
            <a:r>
              <a:rPr lang="en-US" baseline="0" dirty="0" smtClean="0"/>
              <a:t> </a:t>
            </a:r>
            <a:r>
              <a:rPr lang="en-US" baseline="0" dirty="0" err="1" smtClean="0"/>
              <a:t>vMotion</a:t>
            </a:r>
            <a:r>
              <a:rPr lang="en-US" baseline="0" dirty="0" smtClean="0"/>
              <a:t>.</a:t>
            </a:r>
          </a:p>
          <a:p>
            <a:pPr marL="0" indent="0">
              <a:buFont typeface="Arial"/>
              <a:buNone/>
            </a:pPr>
            <a:endParaRPr lang="en-US" baseline="0" dirty="0" smtClean="0"/>
          </a:p>
          <a:p>
            <a:pPr marL="0" indent="0">
              <a:buFont typeface="Arial"/>
              <a:buNone/>
            </a:pPr>
            <a:r>
              <a:rPr lang="en-US" baseline="0" dirty="0" err="1" smtClean="0"/>
              <a:t>vMotion</a:t>
            </a:r>
            <a:r>
              <a:rPr lang="en-US" baseline="0" dirty="0" smtClean="0"/>
              <a:t> can now perform the following changes simultaneously.</a:t>
            </a:r>
          </a:p>
          <a:p>
            <a:pPr marL="171450" indent="-171450">
              <a:buFont typeface="Arial"/>
              <a:buChar char="•"/>
            </a:pPr>
            <a:endParaRPr lang="en-US" baseline="0" dirty="0" smtClean="0"/>
          </a:p>
          <a:p>
            <a:pPr marL="171450" indent="-171450">
              <a:buFont typeface="Arial"/>
              <a:buChar char="•"/>
            </a:pPr>
            <a:r>
              <a:rPr lang="en-US" baseline="0" dirty="0" smtClean="0"/>
              <a:t>Change compute (</a:t>
            </a:r>
            <a:r>
              <a:rPr lang="en-US" baseline="0" dirty="0" err="1" smtClean="0"/>
              <a:t>vMotion</a:t>
            </a:r>
            <a:r>
              <a:rPr lang="en-US" baseline="0" dirty="0" smtClean="0"/>
              <a:t>) - Performs the migration of virtual machines across compute hosts</a:t>
            </a:r>
          </a:p>
          <a:p>
            <a:pPr marL="171450" indent="-171450">
              <a:buFont typeface="Arial"/>
              <a:buChar char="•"/>
            </a:pPr>
            <a:r>
              <a:rPr lang="en-US" baseline="0" dirty="0" smtClean="0"/>
              <a:t>Change storage (Storage </a:t>
            </a:r>
            <a:r>
              <a:rPr lang="en-US" baseline="0" dirty="0" err="1" smtClean="0"/>
              <a:t>vMotion</a:t>
            </a:r>
            <a:r>
              <a:rPr lang="en-US" baseline="0" dirty="0" smtClean="0"/>
              <a:t>) - Performs the migration of the virtual machine disks across </a:t>
            </a:r>
            <a:r>
              <a:rPr lang="en-US" baseline="0" dirty="0" err="1" smtClean="0"/>
              <a:t>datastores</a:t>
            </a:r>
            <a:endParaRPr lang="en-US" baseline="0" dirty="0" smtClean="0"/>
          </a:p>
          <a:p>
            <a:pPr marL="171450" indent="-171450">
              <a:buFont typeface="Arial"/>
              <a:buChar char="•"/>
            </a:pPr>
            <a:r>
              <a:rPr lang="en-US" baseline="0" dirty="0" smtClean="0"/>
              <a:t>Change network (Cross </a:t>
            </a:r>
            <a:r>
              <a:rPr lang="en-US" baseline="0" dirty="0" err="1" smtClean="0"/>
              <a:t>vSwitch</a:t>
            </a:r>
            <a:r>
              <a:rPr lang="en-US" baseline="0" dirty="0" smtClean="0"/>
              <a:t> </a:t>
            </a:r>
            <a:r>
              <a:rPr lang="en-US" baseline="0" dirty="0" err="1" smtClean="0"/>
              <a:t>vMotion</a:t>
            </a:r>
            <a:r>
              <a:rPr lang="en-US" baseline="0" dirty="0" smtClean="0"/>
              <a:t>) - Performs the migration of a VM across different virtual switches</a:t>
            </a:r>
          </a:p>
          <a:p>
            <a:pPr marL="0" indent="0">
              <a:buFont typeface="Arial"/>
              <a:buNone/>
            </a:pPr>
            <a:r>
              <a:rPr lang="en-US" i="1" baseline="0" dirty="0" smtClean="0"/>
              <a:t>and finally…</a:t>
            </a:r>
          </a:p>
          <a:p>
            <a:pPr marL="171450" indent="-171450">
              <a:buFont typeface="Arial"/>
              <a:buChar char="•"/>
            </a:pPr>
            <a:r>
              <a:rPr lang="en-US" baseline="0" dirty="0" smtClean="0"/>
              <a:t>Change </a:t>
            </a:r>
            <a:r>
              <a:rPr lang="en-US" baseline="0" dirty="0" err="1" smtClean="0"/>
              <a:t>vCenter</a:t>
            </a:r>
            <a:r>
              <a:rPr lang="en-US" baseline="0" dirty="0" smtClean="0"/>
              <a:t> (Cross </a:t>
            </a:r>
            <a:r>
              <a:rPr lang="en-US" baseline="0" dirty="0" err="1" smtClean="0"/>
              <a:t>vCenter</a:t>
            </a:r>
            <a:r>
              <a:rPr lang="en-US" baseline="0" dirty="0" smtClean="0"/>
              <a:t> </a:t>
            </a:r>
            <a:r>
              <a:rPr lang="en-US" baseline="0" dirty="0" err="1" smtClean="0"/>
              <a:t>vMotion</a:t>
            </a:r>
            <a:r>
              <a:rPr lang="en-US" baseline="0" dirty="0" smtClean="0"/>
              <a:t>) - Performs the migration of the </a:t>
            </a:r>
            <a:r>
              <a:rPr lang="en-US" baseline="0" dirty="0" err="1" smtClean="0"/>
              <a:t>vCenter</a:t>
            </a:r>
            <a:r>
              <a:rPr lang="en-US" baseline="0" dirty="0" smtClean="0"/>
              <a:t> which manages the VM.</a:t>
            </a:r>
          </a:p>
          <a:p>
            <a:pPr marL="0" indent="0">
              <a:buFont typeface="Arial"/>
              <a:buNone/>
            </a:pPr>
            <a:endParaRPr lang="en-US" baseline="0" dirty="0" smtClean="0"/>
          </a:p>
          <a:p>
            <a:pPr marL="0" indent="0">
              <a:buFont typeface="Arial"/>
              <a:buNone/>
            </a:pPr>
            <a:r>
              <a:rPr lang="en-US" baseline="0" dirty="0" smtClean="0"/>
              <a:t>All of these types of </a:t>
            </a:r>
            <a:r>
              <a:rPr lang="en-US" baseline="0" dirty="0" err="1" smtClean="0"/>
              <a:t>vMotion</a:t>
            </a:r>
            <a:r>
              <a:rPr lang="en-US" baseline="0" dirty="0" smtClean="0"/>
              <a:t> are seamless to the guest OS.</a:t>
            </a:r>
          </a:p>
          <a:p>
            <a:r>
              <a:rPr lang="en-US" baseline="0" dirty="0" smtClean="0"/>
              <a:t>Like with </a:t>
            </a:r>
            <a:r>
              <a:rPr lang="en-US" baseline="0" dirty="0" err="1" smtClean="0"/>
              <a:t>vSwitch</a:t>
            </a:r>
            <a:r>
              <a:rPr lang="en-US" baseline="0" dirty="0" smtClean="0"/>
              <a:t> </a:t>
            </a:r>
            <a:r>
              <a:rPr lang="en-US" baseline="0" dirty="0" err="1" smtClean="0"/>
              <a:t>vMotion</a:t>
            </a:r>
            <a:r>
              <a:rPr lang="en-US" baseline="0" dirty="0" smtClean="0"/>
              <a:t>, Cross </a:t>
            </a:r>
            <a:r>
              <a:rPr lang="en-US" baseline="0" dirty="0" err="1" smtClean="0"/>
              <a:t>vCenter</a:t>
            </a:r>
            <a:r>
              <a:rPr lang="en-US" baseline="0" dirty="0" smtClean="0"/>
              <a:t> </a:t>
            </a:r>
            <a:r>
              <a:rPr lang="en-US" baseline="0" dirty="0" err="1" smtClean="0"/>
              <a:t>vMotion</a:t>
            </a:r>
            <a:r>
              <a:rPr lang="en-US" baseline="0" dirty="0" smtClean="0"/>
              <a:t> re</a:t>
            </a:r>
            <a:r>
              <a:rPr lang="en-US" dirty="0" smtClean="0"/>
              <a:t>quires L2 network </a:t>
            </a:r>
            <a:r>
              <a:rPr lang="en-US" dirty="0" err="1" smtClean="0"/>
              <a:t>connectiviy</a:t>
            </a:r>
            <a:r>
              <a:rPr lang="en-US" baseline="0" dirty="0" smtClean="0"/>
              <a:t> since the IP of the VM will not be changed.</a:t>
            </a:r>
          </a:p>
          <a:p>
            <a:r>
              <a:rPr lang="en-US" baseline="0" dirty="0" smtClean="0"/>
              <a:t>This functionality builds upon Enhanced </a:t>
            </a:r>
            <a:r>
              <a:rPr lang="en-US" baseline="0" dirty="0" err="1" smtClean="0"/>
              <a:t>vMotion</a:t>
            </a:r>
            <a:r>
              <a:rPr lang="en-US" baseline="0" dirty="0" smtClean="0"/>
              <a:t> and shared storage is not required.</a:t>
            </a:r>
          </a:p>
          <a:p>
            <a:r>
              <a:rPr lang="en-US" baseline="0" dirty="0" smtClean="0"/>
              <a:t>Target support for local (single site), metro (multiple well-connected sites), and cross-continental sites.</a:t>
            </a:r>
          </a:p>
          <a:p>
            <a:pPr marL="171450" indent="-171450">
              <a:buFont typeface="Arial"/>
              <a:buChar char="•"/>
            </a:pPr>
            <a:endParaRPr lang="en-US" dirty="0" smtClean="0"/>
          </a:p>
          <a:p>
            <a:pPr marL="0" indent="0">
              <a:buFont typeface="Arial"/>
              <a:buNone/>
            </a:pPr>
            <a:r>
              <a:rPr lang="en-US" b="1" dirty="0" smtClean="0"/>
              <a:t>Use Cases:</a:t>
            </a:r>
            <a:endParaRPr lang="en-US" dirty="0" smtClean="0"/>
          </a:p>
          <a:p>
            <a:pPr marL="171450" indent="-171450">
              <a:buFont typeface="Arial"/>
              <a:buChar char="•"/>
            </a:pPr>
            <a:r>
              <a:rPr lang="en-US" sz="1200" kern="1200" baseline="0" dirty="0" smtClean="0">
                <a:solidFill>
                  <a:schemeClr val="tx1"/>
                </a:solidFill>
                <a:latin typeface="+mn-lt"/>
                <a:ea typeface="+mn-ea"/>
                <a:cs typeface="+mn-cs"/>
              </a:rPr>
              <a:t>Migrate from a VCSA to a Windows version of </a:t>
            </a:r>
            <a:r>
              <a:rPr lang="en-US" sz="1200" kern="1200" baseline="0" dirty="0" err="1" smtClean="0">
                <a:solidFill>
                  <a:schemeClr val="tx1"/>
                </a:solidFill>
                <a:latin typeface="+mn-lt"/>
                <a:ea typeface="+mn-ea"/>
                <a:cs typeface="+mn-cs"/>
              </a:rPr>
              <a:t>vCenter</a:t>
            </a:r>
            <a:r>
              <a:rPr lang="en-US" sz="1200" kern="1200" baseline="0" dirty="0" smtClean="0">
                <a:solidFill>
                  <a:schemeClr val="tx1"/>
                </a:solidFill>
                <a:latin typeface="+mn-lt"/>
                <a:ea typeface="+mn-ea"/>
                <a:cs typeface="+mn-cs"/>
              </a:rPr>
              <a:t> </a:t>
            </a:r>
            <a:r>
              <a:rPr lang="en-US" sz="1200" i="1" kern="1200" baseline="0" dirty="0" smtClean="0">
                <a:solidFill>
                  <a:schemeClr val="tx1"/>
                </a:solidFill>
                <a:latin typeface="+mn-lt"/>
                <a:ea typeface="+mn-ea"/>
                <a:cs typeface="+mn-cs"/>
              </a:rPr>
              <a:t>&amp; vice versa</a:t>
            </a:r>
          </a:p>
          <a:p>
            <a:pPr marL="171450" indent="-171450">
              <a:buFont typeface="Arial"/>
              <a:buChar char="•"/>
            </a:pPr>
            <a:r>
              <a:rPr lang="en-US" sz="1200" b="0" i="0" kern="1200" baseline="0" dirty="0" smtClean="0">
                <a:solidFill>
                  <a:schemeClr val="tx1"/>
                </a:solidFill>
                <a:latin typeface="+mn-lt"/>
                <a:ea typeface="+mn-ea"/>
                <a:cs typeface="+mn-cs"/>
              </a:rPr>
              <a:t>Replace/retire </a:t>
            </a:r>
            <a:r>
              <a:rPr lang="en-US" sz="1200" b="0" i="0" kern="1200" baseline="0" dirty="0" err="1" smtClean="0">
                <a:solidFill>
                  <a:schemeClr val="tx1"/>
                </a:solidFill>
                <a:latin typeface="+mn-lt"/>
                <a:ea typeface="+mn-ea"/>
                <a:cs typeface="+mn-cs"/>
              </a:rPr>
              <a:t>vCenter</a:t>
            </a:r>
            <a:r>
              <a:rPr lang="en-US" sz="1200" b="0" i="0" kern="1200" baseline="0" dirty="0" smtClean="0">
                <a:solidFill>
                  <a:schemeClr val="tx1"/>
                </a:solidFill>
                <a:latin typeface="+mn-lt"/>
                <a:ea typeface="+mn-ea"/>
                <a:cs typeface="+mn-cs"/>
              </a:rPr>
              <a:t> server without </a:t>
            </a:r>
            <a:r>
              <a:rPr lang="en-US" sz="1200" b="0" i="0" kern="1200" baseline="0" dirty="0" err="1" smtClean="0">
                <a:solidFill>
                  <a:schemeClr val="tx1"/>
                </a:solidFill>
                <a:latin typeface="+mn-lt"/>
                <a:ea typeface="+mn-ea"/>
                <a:cs typeface="+mn-cs"/>
              </a:rPr>
              <a:t>distruption</a:t>
            </a:r>
            <a:endParaRPr lang="en-US" sz="1200" b="0" i="0" kern="1200" baseline="0" dirty="0" smtClean="0">
              <a:solidFill>
                <a:schemeClr val="tx1"/>
              </a:solidFill>
              <a:latin typeface="+mn-lt"/>
              <a:ea typeface="+mn-ea"/>
              <a:cs typeface="+mn-cs"/>
            </a:endParaRPr>
          </a:p>
          <a:p>
            <a:pPr marL="171450" indent="-171450">
              <a:buFont typeface="Arial"/>
              <a:buChar char="•"/>
            </a:pPr>
            <a:r>
              <a:rPr lang="en-US" sz="1200" kern="1200" baseline="0" dirty="0" smtClean="0">
                <a:solidFill>
                  <a:schemeClr val="tx1"/>
                </a:solidFill>
                <a:latin typeface="+mn-lt"/>
                <a:ea typeface="+mn-ea"/>
                <a:cs typeface="+mn-cs"/>
              </a:rPr>
              <a:t>Resource pooling across </a:t>
            </a:r>
            <a:r>
              <a:rPr lang="en-US" sz="1200" kern="1200" baseline="0" dirty="0" err="1" smtClean="0">
                <a:solidFill>
                  <a:schemeClr val="tx1"/>
                </a:solidFill>
                <a:latin typeface="+mn-lt"/>
                <a:ea typeface="+mn-ea"/>
                <a:cs typeface="+mn-cs"/>
              </a:rPr>
              <a:t>vCenters</a:t>
            </a:r>
            <a:r>
              <a:rPr lang="en-US" sz="1200" kern="1200" baseline="0" dirty="0" smtClean="0">
                <a:solidFill>
                  <a:schemeClr val="tx1"/>
                </a:solidFill>
                <a:latin typeface="+mn-lt"/>
                <a:ea typeface="+mn-ea"/>
                <a:cs typeface="+mn-cs"/>
              </a:rPr>
              <a:t> where additional </a:t>
            </a:r>
            <a:r>
              <a:rPr lang="en-US" sz="1200" kern="1200" baseline="0" dirty="0" err="1" smtClean="0">
                <a:solidFill>
                  <a:schemeClr val="tx1"/>
                </a:solidFill>
                <a:latin typeface="+mn-lt"/>
                <a:ea typeface="+mn-ea"/>
                <a:cs typeface="+mn-cs"/>
              </a:rPr>
              <a:t>vCenters</a:t>
            </a:r>
            <a:r>
              <a:rPr lang="en-US" sz="1200" kern="1200" baseline="0" dirty="0" smtClean="0">
                <a:solidFill>
                  <a:schemeClr val="tx1"/>
                </a:solidFill>
                <a:latin typeface="+mn-lt"/>
                <a:ea typeface="+mn-ea"/>
                <a:cs typeface="+mn-cs"/>
              </a:rPr>
              <a:t> were used due to </a:t>
            </a:r>
            <a:r>
              <a:rPr lang="en-US" sz="1200" kern="1200" baseline="0" dirty="0" err="1" smtClean="0">
                <a:solidFill>
                  <a:schemeClr val="tx1"/>
                </a:solidFill>
                <a:latin typeface="+mn-lt"/>
                <a:ea typeface="+mn-ea"/>
                <a:cs typeface="+mn-cs"/>
              </a:rPr>
              <a:t>vCenter</a:t>
            </a:r>
            <a:r>
              <a:rPr lang="en-US" sz="1200" kern="1200" baseline="0" dirty="0" smtClean="0">
                <a:solidFill>
                  <a:schemeClr val="tx1"/>
                </a:solidFill>
                <a:latin typeface="+mn-lt"/>
                <a:ea typeface="+mn-ea"/>
                <a:cs typeface="+mn-cs"/>
              </a:rPr>
              <a:t> scalability limits</a:t>
            </a:r>
          </a:p>
          <a:p>
            <a:pPr marL="171450" indent="-171450">
              <a:buFont typeface="Arial"/>
              <a:buChar char="•"/>
            </a:pPr>
            <a:r>
              <a:rPr lang="en-US" sz="1200" kern="1200" baseline="0" dirty="0" smtClean="0">
                <a:solidFill>
                  <a:schemeClr val="tx1"/>
                </a:solidFill>
                <a:latin typeface="+mn-lt"/>
                <a:ea typeface="+mn-ea"/>
                <a:cs typeface="+mn-cs"/>
              </a:rPr>
              <a:t>Migrate VMs across local, metro, and continental distances</a:t>
            </a:r>
          </a:p>
          <a:p>
            <a:pPr marL="171450" indent="-171450">
              <a:buFont typeface="Arial"/>
              <a:buChar char="•"/>
            </a:pPr>
            <a:r>
              <a:rPr lang="en-US" sz="1200" kern="1200" baseline="0" dirty="0" smtClean="0">
                <a:solidFill>
                  <a:schemeClr val="tx1"/>
                </a:solidFill>
                <a:latin typeface="+mn-lt"/>
                <a:ea typeface="+mn-ea"/>
                <a:cs typeface="+mn-cs"/>
              </a:rPr>
              <a:t>Public/Private cloud environments with several </a:t>
            </a:r>
            <a:r>
              <a:rPr lang="en-US" sz="1200" kern="1200" baseline="0" dirty="0" err="1" smtClean="0">
                <a:solidFill>
                  <a:schemeClr val="tx1"/>
                </a:solidFill>
                <a:latin typeface="+mn-lt"/>
                <a:ea typeface="+mn-ea"/>
                <a:cs typeface="+mn-cs"/>
              </a:rPr>
              <a:t>vCenters</a:t>
            </a:r>
            <a:endParaRPr lang="en-US" sz="1200" kern="1200" baseline="0" dirty="0" smtClean="0">
              <a:solidFill>
                <a:schemeClr val="tx1"/>
              </a:solidFill>
              <a:latin typeface="+mn-lt"/>
              <a:ea typeface="+mn-ea"/>
              <a:cs typeface="+mn-cs"/>
            </a:endParaRPr>
          </a:p>
          <a:p>
            <a:endParaRPr lang="en-US" sz="1200" kern="1200" baseline="0" dirty="0" smtClean="0">
              <a:solidFill>
                <a:schemeClr val="tx1"/>
              </a:solidFill>
              <a:latin typeface="+mn-lt"/>
              <a:ea typeface="+mn-ea"/>
              <a:cs typeface="+mn-cs"/>
            </a:endParaRPr>
          </a:p>
          <a:p>
            <a:pPr marL="0" indent="0">
              <a:buFont typeface="Arial"/>
              <a:buNone/>
            </a:pPr>
            <a:r>
              <a:rPr lang="en-US" sz="1200" b="1" kern="1200" baseline="0" dirty="0" smtClean="0">
                <a:solidFill>
                  <a:schemeClr val="tx1"/>
                </a:solidFill>
                <a:latin typeface="+mn-lt"/>
                <a:ea typeface="+mn-ea"/>
                <a:cs typeface="+mn-cs"/>
              </a:rPr>
              <a:t>Business Benefits:</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Reduce cost</a:t>
            </a:r>
          </a:p>
          <a:p>
            <a:pPr marL="628650" marR="0" lvl="1"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Migration to a VCSA eliminates Windows and SQL licenses</a:t>
            </a:r>
          </a:p>
          <a:p>
            <a:pPr marL="171450" indent="-171450">
              <a:buFont typeface="Arial"/>
              <a:buChar char="•"/>
            </a:pPr>
            <a:r>
              <a:rPr lang="en-US" sz="1200" kern="1200" baseline="0" dirty="0" smtClean="0">
                <a:solidFill>
                  <a:schemeClr val="tx1"/>
                </a:solidFill>
                <a:latin typeface="+mn-lt"/>
                <a:ea typeface="+mn-ea"/>
                <a:cs typeface="+mn-cs"/>
              </a:rPr>
              <a:t>Increased reliability</a:t>
            </a:r>
          </a:p>
          <a:p>
            <a:pPr marL="628650" lvl="1" indent="-171450">
              <a:buFont typeface="Arial"/>
              <a:buChar char="•"/>
            </a:pPr>
            <a:r>
              <a:rPr lang="en-US" sz="1200" kern="1200" baseline="0" dirty="0" smtClean="0">
                <a:solidFill>
                  <a:schemeClr val="tx1"/>
                </a:solidFill>
                <a:latin typeface="+mn-lt"/>
                <a:ea typeface="+mn-ea"/>
                <a:cs typeface="+mn-cs"/>
              </a:rPr>
              <a:t>Migration to a Windows </a:t>
            </a:r>
            <a:r>
              <a:rPr lang="en-US" sz="1200" kern="1200" baseline="0" dirty="0" err="1" smtClean="0">
                <a:solidFill>
                  <a:schemeClr val="tx1"/>
                </a:solidFill>
                <a:latin typeface="+mn-lt"/>
                <a:ea typeface="+mn-ea"/>
                <a:cs typeface="+mn-cs"/>
              </a:rPr>
              <a:t>vCenter</a:t>
            </a:r>
            <a:r>
              <a:rPr lang="en-US" sz="1200" kern="1200" baseline="0" dirty="0" smtClean="0">
                <a:solidFill>
                  <a:schemeClr val="tx1"/>
                </a:solidFill>
                <a:latin typeface="+mn-lt"/>
                <a:ea typeface="+mn-ea"/>
                <a:cs typeface="+mn-cs"/>
              </a:rPr>
              <a:t> with a SQL cluster can increase availability of </a:t>
            </a:r>
            <a:r>
              <a:rPr lang="en-US" sz="1200" kern="1200" baseline="0" dirty="0" err="1" smtClean="0">
                <a:solidFill>
                  <a:schemeClr val="tx1"/>
                </a:solidFill>
                <a:latin typeface="+mn-lt"/>
                <a:ea typeface="+mn-ea"/>
                <a:cs typeface="+mn-cs"/>
              </a:rPr>
              <a:t>vCenter</a:t>
            </a:r>
            <a:r>
              <a:rPr lang="en-US" sz="1200" kern="1200" baseline="0" dirty="0" smtClean="0">
                <a:solidFill>
                  <a:schemeClr val="tx1"/>
                </a:solidFill>
                <a:latin typeface="+mn-lt"/>
                <a:ea typeface="+mn-ea"/>
                <a:cs typeface="+mn-cs"/>
              </a:rPr>
              <a:t> services.</a:t>
            </a:r>
          </a:p>
          <a:p>
            <a:pPr marL="628650" lvl="1" indent="-171450">
              <a:buFont typeface="Arial"/>
              <a:buChar char="•"/>
            </a:pPr>
            <a:r>
              <a:rPr lang="en-US" sz="1200" kern="1200" baseline="0" dirty="0" smtClean="0">
                <a:solidFill>
                  <a:schemeClr val="tx1"/>
                </a:solidFill>
                <a:latin typeface="+mn-lt"/>
                <a:ea typeface="+mn-ea"/>
                <a:cs typeface="+mn-cs"/>
              </a:rPr>
              <a:t>Increased availability during planned maintenance activities.</a:t>
            </a:r>
          </a:p>
          <a:p>
            <a:pPr marL="1085850" lvl="2" indent="-171450">
              <a:buFont typeface="Lucida Grande"/>
              <a:buChar char="-"/>
            </a:pPr>
            <a:r>
              <a:rPr lang="en-US" sz="1200" kern="1200" baseline="0" dirty="0" err="1" smtClean="0">
                <a:solidFill>
                  <a:schemeClr val="tx1"/>
                </a:solidFill>
                <a:latin typeface="+mn-lt"/>
                <a:ea typeface="+mn-ea"/>
                <a:cs typeface="+mn-cs"/>
              </a:rPr>
              <a:t>vCenters</a:t>
            </a:r>
            <a:r>
              <a:rPr lang="en-US" sz="1200" kern="1200" baseline="0" dirty="0" smtClean="0">
                <a:solidFill>
                  <a:schemeClr val="tx1"/>
                </a:solidFill>
                <a:latin typeface="+mn-lt"/>
                <a:ea typeface="+mn-ea"/>
                <a:cs typeface="+mn-cs"/>
              </a:rPr>
              <a:t> can be drained and upgraded without impacting managed virtual machines.</a:t>
            </a:r>
            <a:endParaRPr lang="en-US" baseline="0"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17</a:t>
            </a:fld>
            <a:endParaRPr lang="en-US"/>
          </a:p>
        </p:txBody>
      </p:sp>
    </p:spTree>
    <p:extLst>
      <p:ext uri="{BB962C8B-B14F-4D97-AF65-F5344CB8AC3E}">
        <p14:creationId xmlns:p14="http://schemas.microsoft.com/office/powerpoint/2010/main" val="1112625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indent="0">
              <a:buFont typeface="Arial"/>
              <a:buNone/>
            </a:pPr>
            <a:r>
              <a:rPr lang="en-US" b="1" dirty="0" smtClean="0"/>
              <a:t>Requirements: </a:t>
            </a:r>
            <a:r>
              <a:rPr lang="en-US" dirty="0" smtClean="0"/>
              <a:t>There are several requirements for Cross</a:t>
            </a:r>
            <a:r>
              <a:rPr lang="en-US" baseline="0" dirty="0" smtClean="0"/>
              <a:t> vCenter </a:t>
            </a:r>
            <a:r>
              <a:rPr lang="en-US" baseline="0" dirty="0" err="1" smtClean="0"/>
              <a:t>vMotion</a:t>
            </a:r>
            <a:r>
              <a:rPr lang="en-US" baseline="0" dirty="0" smtClean="0"/>
              <a:t> to work.</a:t>
            </a:r>
          </a:p>
          <a:p>
            <a:pPr marL="0" indent="0">
              <a:buFont typeface="Arial"/>
              <a:buNone/>
            </a:pPr>
            <a:endParaRPr lang="en-US" baseline="0" dirty="0" smtClean="0"/>
          </a:p>
          <a:p>
            <a:pPr marL="171450" indent="-171450">
              <a:buFont typeface="Arial"/>
              <a:buChar char="•"/>
            </a:pPr>
            <a:r>
              <a:rPr lang="en-US" baseline="0" dirty="0" smtClean="0"/>
              <a:t>Only vCenter 6.0 and greater will be supported.  All instances of vCenter prior to version 6.0 will need to be upgraded before this this feature will work.  For example, an instance of  vCenter 5.5 and 6.0 will not work.</a:t>
            </a:r>
          </a:p>
          <a:p>
            <a:pPr marL="171450" lvl="0" indent="-171450">
              <a:buFont typeface="Arial"/>
              <a:buChar char="•"/>
            </a:pPr>
            <a:r>
              <a:rPr lang="en-US" baseline="0" dirty="0" smtClean="0"/>
              <a:t>Both the source and the destination vCenter servers will need to be joined to the same SSO domain if you want to perform the </a:t>
            </a:r>
            <a:r>
              <a:rPr lang="en-US" baseline="0" dirty="0" err="1" smtClean="0"/>
              <a:t>vMotion</a:t>
            </a:r>
            <a:r>
              <a:rPr lang="en-US" baseline="0" dirty="0" smtClean="0"/>
              <a:t> using the vSphere Web Client.  If the vCenter servers are joined to different SSO domains, it’s still possible to perform a Cross vCenter </a:t>
            </a:r>
            <a:r>
              <a:rPr lang="en-US" baseline="0" dirty="0" err="1" smtClean="0"/>
              <a:t>vMotion</a:t>
            </a:r>
            <a:r>
              <a:rPr lang="en-US" baseline="0" dirty="0" smtClean="0"/>
              <a:t>, but you must use the API.</a:t>
            </a:r>
          </a:p>
          <a:p>
            <a:pPr marL="171450" lvl="0" indent="-171450">
              <a:buFont typeface="Arial"/>
              <a:buChar char="•"/>
            </a:pPr>
            <a:r>
              <a:rPr lang="en-US" baseline="0" dirty="0" smtClean="0"/>
              <a:t>You will need at least 250 Mbps of available network bandwidth per </a:t>
            </a:r>
            <a:r>
              <a:rPr lang="en-US" baseline="0" dirty="0" err="1" smtClean="0"/>
              <a:t>vMotion</a:t>
            </a:r>
            <a:r>
              <a:rPr lang="en-US" baseline="0" dirty="0" smtClean="0"/>
              <a:t> operation.</a:t>
            </a:r>
          </a:p>
          <a:p>
            <a:pPr marL="171450" lvl="0" indent="-171450">
              <a:buFont typeface="Arial"/>
              <a:buChar char="•"/>
            </a:pPr>
            <a:r>
              <a:rPr lang="en-US" baseline="0" dirty="0" smtClean="0"/>
              <a:t>Lastly, although not technically required for the </a:t>
            </a:r>
            <a:r>
              <a:rPr lang="en-US" baseline="0" dirty="0" err="1" smtClean="0"/>
              <a:t>vMotion</a:t>
            </a:r>
            <a:r>
              <a:rPr lang="en-US" baseline="0" dirty="0" smtClean="0"/>
              <a:t> to successfully complete, L2 connectivity is required on the source and destination </a:t>
            </a:r>
            <a:r>
              <a:rPr lang="en-US" baseline="0" dirty="0" err="1" smtClean="0"/>
              <a:t>portgroups</a:t>
            </a:r>
            <a:r>
              <a:rPr lang="en-US" baseline="0" dirty="0" smtClean="0"/>
              <a:t>.  When a Cross vCenter </a:t>
            </a:r>
            <a:r>
              <a:rPr lang="en-US" baseline="0" dirty="0" err="1" smtClean="0"/>
              <a:t>vMotion</a:t>
            </a:r>
            <a:r>
              <a:rPr lang="en-US" baseline="0" dirty="0" smtClean="0"/>
              <a:t> is performed, a Cross </a:t>
            </a:r>
            <a:r>
              <a:rPr lang="en-US" baseline="0" dirty="0" err="1" smtClean="0"/>
              <a:t>vSwitch</a:t>
            </a:r>
            <a:r>
              <a:rPr lang="en-US" baseline="0" dirty="0" smtClean="0"/>
              <a:t> </a:t>
            </a:r>
            <a:r>
              <a:rPr lang="en-US" baseline="0" dirty="0" err="1" smtClean="0"/>
              <a:t>vMotion</a:t>
            </a:r>
            <a:r>
              <a:rPr lang="en-US" baseline="0" dirty="0" smtClean="0"/>
              <a:t> is done as well.  The virtual machine </a:t>
            </a:r>
            <a:r>
              <a:rPr lang="en-US" baseline="0" dirty="0" err="1" smtClean="0"/>
              <a:t>portgroups</a:t>
            </a:r>
            <a:r>
              <a:rPr lang="en-US" baseline="0" dirty="0" smtClean="0"/>
              <a:t> for the VM will need the share an L2 network because the IP will within the guest OS will not be updated.</a:t>
            </a:r>
            <a:endParaRPr lang="en-US" dirty="0" smtClean="0"/>
          </a:p>
          <a:p>
            <a:endParaRPr lang="en-US" dirty="0" smtClean="0"/>
          </a:p>
          <a:p>
            <a:r>
              <a:rPr lang="en-US" b="1" dirty="0" smtClean="0"/>
              <a:t>Features:</a:t>
            </a:r>
          </a:p>
          <a:p>
            <a:endParaRPr lang="en-US" b="1" dirty="0" smtClean="0"/>
          </a:p>
          <a:p>
            <a:pPr marL="0" indent="0">
              <a:buFont typeface="Arial"/>
              <a:buNone/>
            </a:pPr>
            <a:r>
              <a:rPr lang="en-US" dirty="0" smtClean="0"/>
              <a:t>These are some of the features with</a:t>
            </a:r>
            <a:r>
              <a:rPr lang="en-US" baseline="0" dirty="0" smtClean="0"/>
              <a:t> </a:t>
            </a:r>
            <a:r>
              <a:rPr lang="en-US" dirty="0" smtClean="0"/>
              <a:t>Cross vCenter </a:t>
            </a:r>
            <a:r>
              <a:rPr lang="en-US" dirty="0" err="1" smtClean="0"/>
              <a:t>vMotion</a:t>
            </a:r>
            <a:r>
              <a:rPr lang="en-US" dirty="0" smtClean="0"/>
              <a:t>.</a:t>
            </a:r>
          </a:p>
          <a:p>
            <a:pPr marL="0" indent="0">
              <a:buFont typeface="Arial"/>
              <a:buNone/>
            </a:pPr>
            <a:endParaRPr lang="en-US" dirty="0" smtClean="0"/>
          </a:p>
          <a:p>
            <a:pPr marL="171450" indent="-171450">
              <a:buFont typeface="Arial"/>
              <a:buChar char="•"/>
            </a:pPr>
            <a:r>
              <a:rPr lang="en-US" dirty="0" smtClean="0"/>
              <a:t>The VM UUID or VM Instance ID will always remain the same across all vCenter servers in the environment.  This is not the same as the Managed ID, </a:t>
            </a:r>
            <a:r>
              <a:rPr lang="en-US" dirty="0" err="1" smtClean="0"/>
              <a:t>MoRef</a:t>
            </a:r>
            <a:r>
              <a:rPr lang="en-US" dirty="0" smtClean="0"/>
              <a:t>, or BIOS UUID. UUID location is found in the </a:t>
            </a:r>
            <a:r>
              <a:rPr lang="en-US" dirty="0" err="1" smtClean="0"/>
              <a:t>vmx</a:t>
            </a:r>
            <a:r>
              <a:rPr lang="en-US" dirty="0" smtClean="0"/>
              <a:t> file under the title “</a:t>
            </a:r>
            <a:r>
              <a:rPr lang="en-US" dirty="0" err="1" smtClean="0"/>
              <a:t>vc.uuid</a:t>
            </a:r>
            <a:r>
              <a:rPr lang="en-US" dirty="0" smtClean="0"/>
              <a:t>”</a:t>
            </a:r>
          </a:p>
          <a:p>
            <a:pPr marL="171450" indent="-171450">
              <a:buFont typeface="Arial"/>
              <a:buChar char="•"/>
            </a:pPr>
            <a:r>
              <a:rPr lang="en-US" dirty="0" smtClean="0"/>
              <a:t>The historical data and settings for the VM are retained when it’s migrated using Cross vCenter </a:t>
            </a:r>
            <a:r>
              <a:rPr lang="en-US" dirty="0" err="1" smtClean="0"/>
              <a:t>vMotion</a:t>
            </a:r>
            <a:r>
              <a:rPr lang="en-US" dirty="0" smtClean="0"/>
              <a:t>.  This includes Events, Alarms and Task history.  Performance data is only kept on the source vCenter server.</a:t>
            </a:r>
          </a:p>
          <a:p>
            <a:pPr marL="171450" indent="-171450">
              <a:buFont typeface="Arial"/>
              <a:buChar char="•"/>
            </a:pPr>
            <a:r>
              <a:rPr lang="en-US" dirty="0" smtClean="0"/>
              <a:t>Additionally HA/DRS settings that</a:t>
            </a:r>
            <a:r>
              <a:rPr lang="en-US" baseline="0" dirty="0" smtClean="0"/>
              <a:t> will persist after the </a:t>
            </a:r>
            <a:r>
              <a:rPr lang="en-US" baseline="0" dirty="0" err="1" smtClean="0"/>
              <a:t>vMotion</a:t>
            </a:r>
            <a:r>
              <a:rPr lang="en-US" baseline="0" dirty="0" smtClean="0"/>
              <a:t> are:</a:t>
            </a:r>
            <a:endParaRPr lang="en-US" dirty="0" smtClean="0"/>
          </a:p>
          <a:p>
            <a:pPr marL="628650" lvl="1" indent="-171450">
              <a:buFont typeface="Arial"/>
              <a:buChar char="•"/>
            </a:pPr>
            <a:r>
              <a:rPr lang="en-US" dirty="0" smtClean="0"/>
              <a:t>Affinity/Anti</a:t>
            </a:r>
            <a:r>
              <a:rPr lang="en-US" baseline="0" dirty="0" smtClean="0"/>
              <a:t> Affinity </a:t>
            </a:r>
            <a:r>
              <a:rPr lang="en-US" dirty="0" smtClean="0"/>
              <a:t>Rules</a:t>
            </a:r>
          </a:p>
          <a:p>
            <a:pPr marL="628650" lvl="1" indent="-171450">
              <a:buFont typeface="Arial"/>
              <a:buChar char="•"/>
            </a:pPr>
            <a:r>
              <a:rPr lang="en-US" dirty="0" smtClean="0"/>
              <a:t>Automation level</a:t>
            </a:r>
          </a:p>
          <a:p>
            <a:pPr marL="628650" lvl="1" indent="-171450">
              <a:buFont typeface="Arial"/>
              <a:buChar char="•"/>
            </a:pPr>
            <a:r>
              <a:rPr lang="en-US" dirty="0" smtClean="0"/>
              <a:t>Start-up priority</a:t>
            </a:r>
          </a:p>
          <a:p>
            <a:pPr marL="628650" lvl="1" indent="-171450">
              <a:buFont typeface="Arial"/>
              <a:buChar char="•"/>
            </a:pPr>
            <a:r>
              <a:rPr lang="en-US" dirty="0" smtClean="0"/>
              <a:t>Host isolation response</a:t>
            </a:r>
          </a:p>
          <a:p>
            <a:pPr marL="171450" indent="-171450">
              <a:buFont typeface="Arial"/>
              <a:buChar char="•"/>
            </a:pPr>
            <a:r>
              <a:rPr lang="en-US" dirty="0" smtClean="0"/>
              <a:t>These</a:t>
            </a:r>
            <a:r>
              <a:rPr lang="en-US" baseline="0" dirty="0" smtClean="0"/>
              <a:t> are the resource settings that be migrated:</a:t>
            </a:r>
            <a:endParaRPr lang="en-US" dirty="0" smtClean="0"/>
          </a:p>
          <a:p>
            <a:pPr marL="628650" lvl="1" indent="-171450">
              <a:buFont typeface="Arial"/>
              <a:buChar char="•"/>
            </a:pPr>
            <a:r>
              <a:rPr lang="en-US" dirty="0" smtClean="0"/>
              <a:t>Resource Settings</a:t>
            </a:r>
          </a:p>
          <a:p>
            <a:pPr marL="628650" lvl="1" indent="-171450">
              <a:buFont typeface="Arial"/>
              <a:buChar char="•"/>
            </a:pPr>
            <a:r>
              <a:rPr lang="en-US" dirty="0" smtClean="0"/>
              <a:t>Shares</a:t>
            </a:r>
          </a:p>
          <a:p>
            <a:pPr marL="628650" lvl="1" indent="-171450">
              <a:buFont typeface="Arial"/>
              <a:buChar char="•"/>
            </a:pPr>
            <a:r>
              <a:rPr lang="en-US" dirty="0" smtClean="0"/>
              <a:t>Reservations</a:t>
            </a:r>
          </a:p>
          <a:p>
            <a:pPr marL="628650" lvl="1" indent="-171450">
              <a:buFont typeface="Arial"/>
              <a:buChar char="•"/>
            </a:pPr>
            <a:r>
              <a:rPr lang="en-US" dirty="0" smtClean="0"/>
              <a:t>Limits</a:t>
            </a:r>
          </a:p>
          <a:p>
            <a:pPr marL="171450" indent="-171450">
              <a:buFont typeface="Arial"/>
              <a:buChar char="•"/>
            </a:pPr>
            <a:r>
              <a:rPr lang="en-US" dirty="0" smtClean="0"/>
              <a:t>MAC Address are </a:t>
            </a:r>
            <a:r>
              <a:rPr lang="en-US" baseline="0" dirty="0" smtClean="0"/>
              <a:t>generated in such a way they are guaranteed to be unique to that vCenter server.  When a VM is migrated off a vCenter server it will keep the same MAC address at the destination vCenter.  Additionally, that MAC address is added to a local blacklist on the source vCenter server to guarantee that server does not reuse that MAC address in case it happens to generate the same MAC for a new VM.</a:t>
            </a:r>
            <a:endParaRPr lang="en-US" dirty="0" smtClean="0"/>
          </a:p>
          <a:p>
            <a:endParaRPr lang="en-US" b="1" dirty="0"/>
          </a:p>
        </p:txBody>
      </p:sp>
      <p:sp>
        <p:nvSpPr>
          <p:cNvPr id="4" name="Slide Number Placeholder 3"/>
          <p:cNvSpPr>
            <a:spLocks noGrp="1"/>
          </p:cNvSpPr>
          <p:nvPr>
            <p:ph type="sldNum" sz="quarter" idx="10"/>
          </p:nvPr>
        </p:nvSpPr>
        <p:spPr/>
        <p:txBody>
          <a:bodyPr/>
          <a:lstStyle/>
          <a:p>
            <a:fld id="{9F4FBC3A-A12C-40F9-BB8D-BC30C7901396}" type="slidenum">
              <a:rPr lang="en-US" smtClean="0"/>
              <a:t>18</a:t>
            </a:fld>
            <a:endParaRPr lang="en-US"/>
          </a:p>
        </p:txBody>
      </p:sp>
    </p:spTree>
    <p:extLst>
      <p:ext uri="{BB962C8B-B14F-4D97-AF65-F5344CB8AC3E}">
        <p14:creationId xmlns:p14="http://schemas.microsoft.com/office/powerpoint/2010/main" val="3857781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normAutofit fontScale="85000" lnSpcReduction="10000"/>
          </a:bodyPr>
          <a:lstStyle/>
          <a:p>
            <a:r>
              <a:rPr lang="en-US" dirty="0" smtClean="0"/>
              <a:t>Long Distance</a:t>
            </a:r>
            <a:r>
              <a:rPr lang="en-US" baseline="0" dirty="0" smtClean="0"/>
              <a:t> </a:t>
            </a:r>
            <a:r>
              <a:rPr lang="en-US" baseline="0" dirty="0" err="1" smtClean="0"/>
              <a:t>vMotion</a:t>
            </a:r>
            <a:r>
              <a:rPr lang="en-US" baseline="0" dirty="0" smtClean="0"/>
              <a:t> is an extension of Cross </a:t>
            </a:r>
            <a:r>
              <a:rPr lang="en-US" baseline="0" dirty="0" err="1" smtClean="0"/>
              <a:t>vCenter</a:t>
            </a:r>
            <a:r>
              <a:rPr lang="en-US" baseline="0" dirty="0" smtClean="0"/>
              <a:t> </a:t>
            </a:r>
            <a:r>
              <a:rPr lang="en-US" baseline="0" dirty="0" err="1" smtClean="0"/>
              <a:t>vMotion</a:t>
            </a:r>
            <a:r>
              <a:rPr lang="en-US" baseline="0" dirty="0" smtClean="0"/>
              <a:t> however targeted for environments where </a:t>
            </a:r>
            <a:r>
              <a:rPr lang="en-US" baseline="0" dirty="0" err="1" smtClean="0"/>
              <a:t>vCenter</a:t>
            </a:r>
            <a:r>
              <a:rPr lang="en-US" baseline="0" dirty="0" smtClean="0"/>
              <a:t> servers are spread across large geographic distances and where the latency across sites is 100ms or less.</a:t>
            </a:r>
          </a:p>
          <a:p>
            <a:r>
              <a:rPr lang="en-US" baseline="0" dirty="0" smtClean="0"/>
              <a:t>Although spread across a long distance, all the standard </a:t>
            </a:r>
            <a:r>
              <a:rPr lang="en-US" baseline="0" dirty="0" err="1" smtClean="0"/>
              <a:t>vMotion</a:t>
            </a:r>
            <a:r>
              <a:rPr lang="en-US" baseline="0" dirty="0" smtClean="0"/>
              <a:t> guarantees are honored.</a:t>
            </a:r>
          </a:p>
          <a:p>
            <a:r>
              <a:rPr lang="en-US" baseline="0" dirty="0" smtClean="0"/>
              <a:t>This does not require VVOLs to work.  A VMFS/NFS system will work also.</a:t>
            </a:r>
            <a:endParaRPr lang="en-US" dirty="0" smtClean="0"/>
          </a:p>
          <a:p>
            <a:endParaRPr lang="en-US" sz="1200" kern="1200" baseline="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Use Cases</a:t>
            </a:r>
            <a:r>
              <a:rPr lang="en-US" sz="1200" b="0" kern="1200" dirty="0" smtClean="0">
                <a:solidFill>
                  <a:schemeClr val="tx1"/>
                </a:solidFill>
                <a:effectLst/>
                <a:latin typeface="+mn-lt"/>
                <a:ea typeface="+mn-ea"/>
                <a:cs typeface="+mn-cs"/>
              </a:rPr>
              <a:t>:</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Migrate VMs across physical servers that spread across a large geographic distance without interruption to applications</a:t>
            </a:r>
            <a:endParaRPr lang="en-US" sz="1200" b="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Perform a permanent migration for VMs in another datacenter.</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Migrate VMs to another site to avoid imminent disaster.</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Distribute VMs across sites to balance system load.</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200" kern="1200" baseline="0" dirty="0" smtClean="0">
                <a:solidFill>
                  <a:schemeClr val="tx1"/>
                </a:solidFill>
                <a:latin typeface="+mn-lt"/>
                <a:ea typeface="+mn-ea"/>
                <a:cs typeface="+mn-cs"/>
              </a:rPr>
              <a:t>Follow the sun support.</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endParaRPr lang="en-US" sz="1200" kern="1200" baseline="0" dirty="0" smtClean="0">
              <a:solidFill>
                <a:schemeClr val="tx1"/>
              </a:solidFill>
              <a:latin typeface="+mn-lt"/>
              <a:ea typeface="+mn-ea"/>
              <a:cs typeface="+mn-cs"/>
            </a:endParaRPr>
          </a:p>
          <a:p>
            <a:pPr marL="0" indent="0">
              <a:buFont typeface="Arial"/>
              <a:buNone/>
            </a:pPr>
            <a:r>
              <a:rPr lang="en-US" sz="1200" b="1" kern="1200" baseline="0" dirty="0" smtClean="0">
                <a:solidFill>
                  <a:schemeClr val="tx1"/>
                </a:solidFill>
                <a:latin typeface="+mn-lt"/>
                <a:ea typeface="+mn-ea"/>
                <a:cs typeface="+mn-cs"/>
              </a:rPr>
              <a:t>Business Benefits:</a:t>
            </a:r>
          </a:p>
          <a:p>
            <a:pPr marL="171450" indent="-171450">
              <a:buFont typeface="Arial"/>
              <a:buChar char="•"/>
            </a:pPr>
            <a:r>
              <a:rPr lang="en-US" sz="1200" kern="1200" baseline="0" dirty="0" smtClean="0">
                <a:solidFill>
                  <a:schemeClr val="tx1"/>
                </a:solidFill>
                <a:latin typeface="+mn-lt"/>
                <a:ea typeface="+mn-ea"/>
                <a:cs typeface="+mn-cs"/>
              </a:rPr>
              <a:t>Increased reliability</a:t>
            </a:r>
          </a:p>
          <a:p>
            <a:pPr marL="628650" lvl="1" indent="-171450">
              <a:buFont typeface="Arial"/>
              <a:buChar char="•"/>
            </a:pPr>
            <a:r>
              <a:rPr lang="en-US" sz="1200" kern="1200" baseline="0" dirty="0" smtClean="0">
                <a:solidFill>
                  <a:schemeClr val="tx1"/>
                </a:solidFill>
                <a:latin typeface="+mn-lt"/>
                <a:ea typeface="+mn-ea"/>
                <a:cs typeface="+mn-cs"/>
              </a:rPr>
              <a:t>Increased availability of business applications.</a:t>
            </a:r>
          </a:p>
          <a:p>
            <a:pPr marL="628650" lvl="1" indent="-171450">
              <a:buFont typeface="Arial"/>
              <a:buChar char="•"/>
            </a:pPr>
            <a:r>
              <a:rPr lang="en-US" sz="1200" kern="1200" baseline="0" dirty="0" smtClean="0">
                <a:solidFill>
                  <a:schemeClr val="tx1"/>
                </a:solidFill>
                <a:latin typeface="+mn-lt"/>
                <a:ea typeface="+mn-ea"/>
                <a:cs typeface="+mn-cs"/>
              </a:rPr>
              <a:t>Increased availability during a disaster avoidance situation.</a:t>
            </a:r>
          </a:p>
          <a:p>
            <a:pPr marL="457200" marR="0" lvl="1" indent="0" algn="l" defTabSz="914400" rtl="0" eaLnBrk="1" fontAlgn="auto" latinLnBrk="0" hangingPunct="1">
              <a:lnSpc>
                <a:spcPct val="100000"/>
              </a:lnSpc>
              <a:spcBef>
                <a:spcPts val="0"/>
              </a:spcBef>
              <a:spcAft>
                <a:spcPts val="0"/>
              </a:spcAft>
              <a:buClrTx/>
              <a:buSzTx/>
              <a:buFont typeface="Arial"/>
              <a:buNone/>
              <a:tabLst/>
              <a:defRPr/>
            </a:pPr>
            <a:endParaRPr lang="en-US" sz="1200" b="0" kern="1200" baseline="0" dirty="0" smtClean="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 typeface="Arial"/>
              <a:buNone/>
              <a:tabLst/>
              <a:defRPr/>
            </a:pPr>
            <a:r>
              <a:rPr lang="en-US" sz="1200" b="1" kern="1200" baseline="0" dirty="0" smtClean="0">
                <a:solidFill>
                  <a:schemeClr val="tx1"/>
                </a:solidFill>
                <a:latin typeface="+mn-lt"/>
                <a:ea typeface="+mn-ea"/>
                <a:cs typeface="+mn-cs"/>
              </a:rPr>
              <a:t>Requirements:</a:t>
            </a:r>
          </a:p>
          <a:p>
            <a:pPr marL="628650" lvl="1" indent="-171450">
              <a:buFont typeface="Arial"/>
              <a:buChar char="•"/>
            </a:pPr>
            <a:endParaRPr lang="en-US" sz="1200" kern="1200" baseline="0" dirty="0" smtClean="0">
              <a:solidFill>
                <a:schemeClr val="tx1"/>
              </a:solidFill>
              <a:latin typeface="+mn-lt"/>
              <a:ea typeface="+mn-ea"/>
              <a:cs typeface="+mn-cs"/>
            </a:endParaRPr>
          </a:p>
          <a:p>
            <a:pPr marL="171450" indent="-171450">
              <a:buFont typeface="Arial"/>
              <a:buChar char="•"/>
            </a:pPr>
            <a:r>
              <a:rPr lang="en-US" b="0" dirty="0" smtClean="0"/>
              <a:t>The requirements for Long Distance </a:t>
            </a:r>
            <a:r>
              <a:rPr lang="en-US" b="0" dirty="0" err="1" smtClean="0"/>
              <a:t>vMotion</a:t>
            </a:r>
            <a:r>
              <a:rPr lang="en-US" b="0" dirty="0" smtClean="0"/>
              <a:t> are the same as Cross</a:t>
            </a:r>
            <a:r>
              <a:rPr lang="en-US" b="0" baseline="0" dirty="0" smtClean="0"/>
              <a:t> vCenter </a:t>
            </a:r>
            <a:r>
              <a:rPr lang="en-US" b="0" baseline="0" dirty="0" err="1" smtClean="0"/>
              <a:t>vMotion</a:t>
            </a:r>
            <a:r>
              <a:rPr lang="en-US" b="0" baseline="0" dirty="0" smtClean="0"/>
              <a:t>, except with the addition of the maximum latency between the source and destination sites must be 100 </a:t>
            </a:r>
            <a:r>
              <a:rPr lang="en-US" b="0" baseline="0" dirty="0" err="1" smtClean="0"/>
              <a:t>ms</a:t>
            </a:r>
            <a:r>
              <a:rPr lang="en-US" b="0" baseline="0" dirty="0" smtClean="0"/>
              <a:t> or less, and there is 250 Mbps of available bandwidth.</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b="0" baseline="0" dirty="0" smtClean="0"/>
              <a:t>To stress the point: The VM network will need to be a stretched L2 because the IP of the guest OS will not change. </a:t>
            </a:r>
            <a:r>
              <a:rPr lang="en-US" baseline="0" dirty="0" smtClean="0"/>
              <a:t>If the destination </a:t>
            </a:r>
            <a:r>
              <a:rPr lang="en-US" baseline="0" dirty="0" err="1" smtClean="0"/>
              <a:t>portgroup</a:t>
            </a:r>
            <a:r>
              <a:rPr lang="en-US" baseline="0" dirty="0" smtClean="0"/>
              <a:t> is not in the same L2 domain as the source, you will lose network connectivity to the guest OS. This means in some topologies, such as metro or cross-continental, you will need a stretched L2 technology in place. The stretched L2 technologies are not specified.  Any technology that can present the L2 network to the vSphere hosts will work, as it’s unbeknown to ESX how the physical network is configured.  Some examples of technologies that would work are VXLAN, NSX L2 Gateway Services, or GIF/GRE tunnels.</a:t>
            </a:r>
            <a:endParaRPr lang="en-US" b="0" baseline="0" dirty="0" smtClean="0"/>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b="0" baseline="0" dirty="0" smtClean="0"/>
              <a:t>There is no defined maximum distance that will be supported as long as the network meets these requirements.  Your mileage may vary, but are eventually constrained by the laws of physics.</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b="0" baseline="0" dirty="0" smtClean="0"/>
              <a:t>The </a:t>
            </a:r>
            <a:r>
              <a:rPr lang="en-US" b="0" baseline="0" dirty="0" err="1" smtClean="0"/>
              <a:t>vMotion</a:t>
            </a:r>
            <a:r>
              <a:rPr lang="en-US" b="0" baseline="0" dirty="0" smtClean="0"/>
              <a:t> network can now be configured to operate over an L3 connection.  More details on this are in the next slide.</a:t>
            </a:r>
          </a:p>
          <a:p>
            <a:pPr marL="628650" lvl="1" indent="-171450">
              <a:buFont typeface="Arial"/>
              <a:buChar char="•"/>
            </a:pPr>
            <a:endParaRPr lang="en-US" sz="1200" kern="1200" baseline="0" dirty="0" smtClean="0">
              <a:solidFill>
                <a:schemeClr val="tx1"/>
              </a:solidFill>
              <a:latin typeface="+mn-lt"/>
              <a:ea typeface="+mn-ea"/>
              <a:cs typeface="+mn-cs"/>
            </a:endParaRPr>
          </a:p>
          <a:p>
            <a:pPr marL="628650" lvl="1" indent="-171450">
              <a:buFont typeface="Arial"/>
              <a:buChar char="•"/>
            </a:pPr>
            <a:endParaRPr lang="en-US"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9F4FBC3A-A12C-40F9-BB8D-BC30C7901396}" type="slidenum">
              <a:rPr lang="en-US" smtClean="0"/>
              <a:t>19</a:t>
            </a:fld>
            <a:endParaRPr lang="en-US"/>
          </a:p>
        </p:txBody>
      </p:sp>
    </p:spTree>
    <p:extLst>
      <p:ext uri="{BB962C8B-B14F-4D97-AF65-F5344CB8AC3E}">
        <p14:creationId xmlns:p14="http://schemas.microsoft.com/office/powerpoint/2010/main" val="111262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addition to a multiple network stack, NFC traffic can be isolated from other traffic.  This allows operations such as cloning from a template to be sent over a dedicated network rather than sharing the management network as in previous versions.  This allows more fine tuned control of network resources.</a:t>
            </a:r>
          </a:p>
          <a:p>
            <a:endParaRPr lang="en-US" baseline="0" dirty="0" smtClean="0"/>
          </a:p>
          <a:p>
            <a:r>
              <a:rPr lang="en-US" dirty="0" smtClean="0"/>
              <a:t>The</a:t>
            </a:r>
            <a:r>
              <a:rPr lang="en-US" baseline="0" dirty="0" smtClean="0"/>
              <a:t> next version of ESXi will have multiple TCP/IP stacks.</a:t>
            </a:r>
          </a:p>
          <a:p>
            <a:endParaRPr lang="en-US" baseline="0" dirty="0" smtClean="0"/>
          </a:p>
          <a:p>
            <a:r>
              <a:rPr lang="en-US" baseline="0" dirty="0" smtClean="0"/>
              <a:t>This allows the vSphere services to operate with their own</a:t>
            </a:r>
          </a:p>
          <a:p>
            <a:pPr marL="171450" indent="-171450">
              <a:buFont typeface="Arial"/>
              <a:buChar char="•"/>
            </a:pPr>
            <a:r>
              <a:rPr lang="en-US" baseline="0" dirty="0" smtClean="0"/>
              <a:t>Memory Heap</a:t>
            </a:r>
          </a:p>
          <a:p>
            <a:pPr marL="171450" indent="-171450">
              <a:buFont typeface="Arial"/>
              <a:buChar char="•"/>
            </a:pPr>
            <a:r>
              <a:rPr lang="en-US" baseline="0" dirty="0" smtClean="0"/>
              <a:t>ARP Tables</a:t>
            </a:r>
          </a:p>
          <a:p>
            <a:pPr marL="171450" indent="-171450">
              <a:buFont typeface="Arial"/>
              <a:buChar char="•"/>
            </a:pPr>
            <a:r>
              <a:rPr lang="en-US" baseline="0" dirty="0" smtClean="0"/>
              <a:t>Routing Table</a:t>
            </a:r>
          </a:p>
          <a:p>
            <a:pPr marL="171450" indent="-171450">
              <a:buFont typeface="Arial"/>
              <a:buChar char="•"/>
            </a:pPr>
            <a:r>
              <a:rPr lang="en-US" baseline="0" dirty="0" smtClean="0"/>
              <a:t>Default Gateway</a:t>
            </a:r>
          </a:p>
          <a:p>
            <a:endParaRPr lang="en-US" baseline="0" dirty="0" smtClean="0"/>
          </a:p>
          <a:p>
            <a:r>
              <a:rPr lang="en-US" baseline="0" dirty="0" smtClean="0"/>
              <a:t>Previously ESX had only one networking stack.  This improves scalability and offers flexibility by isolating vSphere services to their own stack.  This also allows </a:t>
            </a:r>
            <a:r>
              <a:rPr lang="en-US" baseline="0" dirty="0" err="1" smtClean="0"/>
              <a:t>vMotion</a:t>
            </a:r>
            <a:r>
              <a:rPr lang="en-US" baseline="0" dirty="0" smtClean="0"/>
              <a:t> to work over dedicated Layer 3 network.</a:t>
            </a:r>
            <a:endParaRPr lang="en-US"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20</a:t>
            </a:fld>
            <a:endParaRPr lang="en-US"/>
          </a:p>
        </p:txBody>
      </p:sp>
    </p:spTree>
    <p:extLst>
      <p:ext uri="{BB962C8B-B14F-4D97-AF65-F5344CB8AC3E}">
        <p14:creationId xmlns:p14="http://schemas.microsoft.com/office/powerpoint/2010/main" val="1597192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normAutofit fontScale="850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Many organizations have several </a:t>
            </a:r>
            <a:r>
              <a:rPr lang="en-US" dirty="0" err="1" smtClean="0"/>
              <a:t>vCenters</a:t>
            </a:r>
            <a:r>
              <a:rPr lang="en-US" dirty="0" smtClean="0"/>
              <a:t> servers across diverse geographic</a:t>
            </a:r>
            <a:r>
              <a:rPr lang="en-US" baseline="0" dirty="0" smtClean="0"/>
              <a:t> locations, and on these </a:t>
            </a:r>
            <a:r>
              <a:rPr lang="en-US" baseline="0" dirty="0" err="1" smtClean="0"/>
              <a:t>vCenters</a:t>
            </a:r>
            <a:r>
              <a:rPr lang="en-US" baseline="0" dirty="0" smtClean="0"/>
              <a:t> there is most likely a collection of templates and ISOs.  Currently there is function within </a:t>
            </a:r>
            <a:r>
              <a:rPr lang="en-US" baseline="0" dirty="0" err="1" smtClean="0"/>
              <a:t>vCenter</a:t>
            </a:r>
            <a:r>
              <a:rPr lang="en-US" baseline="0" dirty="0" smtClean="0"/>
              <a:t> to centrally manage the templates and distribute them to all locations. The Content Catalog provides the ability to centrally manage content and ensure it’s distributed across the infrastructure.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vCenter’s</a:t>
            </a:r>
            <a:r>
              <a:rPr lang="en-US" dirty="0" smtClean="0"/>
              <a:t> Content Library provides simple and effective management for:</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dirty="0" smtClean="0"/>
              <a:t>VM templates</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dirty="0" err="1" smtClean="0"/>
              <a:t>vApps</a:t>
            </a:r>
            <a:endParaRPr lang="en-US" dirty="0" smtClean="0"/>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dirty="0" smtClean="0"/>
              <a:t>ISO images</a:t>
            </a:r>
          </a:p>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US" dirty="0" smtClean="0"/>
              <a:t>Scripts</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r>
              <a:rPr lang="en-US" b="1" baseline="0" dirty="0" smtClean="0"/>
              <a:t>Use Cases:</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Centrally manage VM templates</a:t>
            </a:r>
          </a:p>
          <a:p>
            <a:r>
              <a:rPr lang="en-US" baseline="0" dirty="0" smtClean="0"/>
              <a:t>Distribute templates globally</a:t>
            </a:r>
          </a:p>
          <a:p>
            <a:r>
              <a:rPr lang="en-US" baseline="0" dirty="0" smtClean="0"/>
              <a:t>Guarantee identical versions of templates/ISOs are available to all locations</a:t>
            </a:r>
          </a:p>
          <a:p>
            <a:r>
              <a:rPr lang="en-US" baseline="0" dirty="0" smtClean="0"/>
              <a:t>Accomplish automatic VM template lifecycle.  New templates are automatically distributed and old templates are deleted.</a:t>
            </a:r>
          </a:p>
          <a:p>
            <a:endParaRPr lang="en-US" baseline="0" dirty="0" smtClean="0"/>
          </a:p>
          <a:p>
            <a:r>
              <a:rPr lang="en-US" dirty="0" smtClean="0"/>
              <a:t>The Content Library breaks down into</a:t>
            </a:r>
            <a:r>
              <a:rPr lang="en-US" baseline="0" dirty="0" smtClean="0"/>
              <a:t> three main features.  </a:t>
            </a:r>
            <a:r>
              <a:rPr lang="en-US" dirty="0" smtClean="0"/>
              <a:t>Here is a summary of those features.</a:t>
            </a:r>
          </a:p>
          <a:p>
            <a:endParaRPr lang="en-US" dirty="0" smtClean="0"/>
          </a:p>
          <a:p>
            <a:pPr marL="171450" indent="-171450">
              <a:buFont typeface="Arial"/>
              <a:buChar char="•"/>
            </a:pPr>
            <a:r>
              <a:rPr lang="en-US" baseline="0" dirty="0" smtClean="0"/>
              <a:t>Store and manage content</a:t>
            </a:r>
          </a:p>
          <a:p>
            <a:pPr marL="171450" indent="-171450">
              <a:buFont typeface="Arial"/>
              <a:buChar char="•"/>
            </a:pPr>
            <a:r>
              <a:rPr lang="en-US" baseline="0" dirty="0" smtClean="0"/>
              <a:t>Share content</a:t>
            </a:r>
          </a:p>
          <a:p>
            <a:pPr marL="171450" indent="-171450">
              <a:buFont typeface="Arial"/>
              <a:buChar char="•"/>
            </a:pPr>
            <a:r>
              <a:rPr lang="en-US" baseline="0" dirty="0" smtClean="0"/>
              <a:t>Consume content</a:t>
            </a:r>
          </a:p>
          <a:p>
            <a:pPr marL="171450" indent="-171450">
              <a:buFont typeface="Arial"/>
              <a:buChar char="•"/>
            </a:pPr>
            <a:endParaRPr lang="en-US" baseline="0" dirty="0" smtClean="0"/>
          </a:p>
          <a:p>
            <a:pPr marL="0" indent="0">
              <a:buFont typeface="Arial"/>
              <a:buNone/>
            </a:pPr>
            <a:r>
              <a:rPr lang="en-US" dirty="0" smtClean="0"/>
              <a:t>As stated previously, the Content Library</a:t>
            </a:r>
            <a:r>
              <a:rPr lang="en-US" baseline="0" dirty="0" smtClean="0"/>
              <a:t> provides the ability to store and manage content.  This ensures that the latest versions of the templates are available across the infrastructure.</a:t>
            </a:r>
          </a:p>
          <a:p>
            <a:pPr marL="0" indent="0">
              <a:buFont typeface="Arial"/>
              <a:buNone/>
            </a:pPr>
            <a:r>
              <a:rPr lang="en-US" baseline="0" dirty="0" smtClean="0"/>
              <a:t>In addition to virtual machine templates, vApp templates, ISO files, and scripts can also be stored within a Content Library.</a:t>
            </a:r>
          </a:p>
          <a:p>
            <a:pPr marL="0" indent="0">
              <a:buFont typeface="Arial"/>
              <a:buNone/>
            </a:pPr>
            <a:endParaRPr lang="en-US" baseline="0" dirty="0" smtClean="0"/>
          </a:p>
          <a:p>
            <a:pPr marL="0" indent="0">
              <a:buFont typeface="Arial"/>
              <a:buNone/>
            </a:pPr>
            <a:r>
              <a:rPr lang="en-US" baseline="0" dirty="0" smtClean="0"/>
              <a:t>There are three types of Catalog Libraries</a:t>
            </a:r>
          </a:p>
          <a:p>
            <a:pPr marL="171450" indent="-171450">
              <a:buFont typeface="Arial"/>
              <a:buChar char="•"/>
            </a:pPr>
            <a:r>
              <a:rPr lang="en-US" baseline="0" dirty="0" smtClean="0"/>
              <a:t>Local Catalog – Local only to the local vCenter</a:t>
            </a:r>
          </a:p>
          <a:p>
            <a:pPr marL="171450" indent="-171450">
              <a:buFont typeface="Arial"/>
              <a:buChar char="•"/>
            </a:pPr>
            <a:r>
              <a:rPr lang="en-US" baseline="0" dirty="0" smtClean="0"/>
              <a:t>Published Catalog – A local library that is published for catalog subscribers</a:t>
            </a:r>
          </a:p>
          <a:p>
            <a:pPr marL="171450" indent="-171450">
              <a:buFont typeface="Arial"/>
              <a:buChar char="•"/>
            </a:pPr>
            <a:r>
              <a:rPr lang="en-US" baseline="0" dirty="0" smtClean="0"/>
              <a:t>Subscribed Catalog – A library that syncs with a published library</a:t>
            </a:r>
          </a:p>
          <a:p>
            <a:pPr marL="0" indent="0">
              <a:buFont typeface="Arial"/>
              <a:buNone/>
            </a:pPr>
            <a:endParaRPr lang="en-US" baseline="0" dirty="0" smtClean="0"/>
          </a:p>
          <a:p>
            <a:pPr marL="0" indent="0">
              <a:buFont typeface="Arial"/>
              <a:buNone/>
            </a:pPr>
            <a:r>
              <a:rPr lang="en-US" baseline="0" dirty="0" smtClean="0"/>
              <a:t>There are also two types of subscriptions to a published catalog.</a:t>
            </a:r>
          </a:p>
          <a:p>
            <a:pPr marL="171450" indent="-171450">
              <a:buFont typeface="Arial"/>
              <a:buChar char="•"/>
            </a:pPr>
            <a:r>
              <a:rPr lang="en-US" baseline="0" dirty="0" smtClean="0"/>
              <a:t>Immediate Download (aka Automatic Subscription) – The entire contents of the published catalog are copied to the subscriber.</a:t>
            </a:r>
          </a:p>
          <a:p>
            <a:pPr marL="171450" indent="-171450">
              <a:buFont typeface="Arial"/>
              <a:buChar char="•"/>
            </a:pPr>
            <a:r>
              <a:rPr lang="en-US" baseline="0" dirty="0" smtClean="0"/>
              <a:t>On-Demand - Instead of downloading all the data at once, only the metadata is downloaded as a reference to the content on the published library.  This allows the administrator to download full catalog items only when needed by synchronizing individual items of within the catalog.</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21</a:t>
            </a:fld>
            <a:endParaRPr lang="en-US"/>
          </a:p>
        </p:txBody>
      </p:sp>
    </p:spTree>
    <p:extLst>
      <p:ext uri="{BB962C8B-B14F-4D97-AF65-F5344CB8AC3E}">
        <p14:creationId xmlns:p14="http://schemas.microsoft.com/office/powerpoint/2010/main" val="111262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normAutofit fontScale="92500" lnSpcReduction="20000"/>
          </a:bodyPr>
          <a:lstStyle/>
          <a:p>
            <a:r>
              <a:rPr lang="en-US" dirty="0" smtClean="0"/>
              <a:t>Here are some of the technical details for the Content Library</a:t>
            </a:r>
          </a:p>
          <a:p>
            <a:endParaRPr lang="en-US" dirty="0" smtClean="0"/>
          </a:p>
          <a:p>
            <a:pPr marL="171450" indent="-171450">
              <a:buFont typeface="Arial"/>
              <a:buChar char="•"/>
            </a:pPr>
            <a:r>
              <a:rPr lang="en-US" baseline="0" dirty="0" smtClean="0"/>
              <a:t>The Content Library and Transfer service are the main services and are included as part of </a:t>
            </a:r>
            <a:r>
              <a:rPr lang="en-US" baseline="0" dirty="0" err="1" smtClean="0"/>
              <a:t>vmware-vdcs</a:t>
            </a:r>
            <a:r>
              <a:rPr lang="en-US" baseline="0" dirty="0" smtClean="0"/>
              <a:t> which is the Virtual Datacenter Service that is installed as part of the </a:t>
            </a:r>
            <a:r>
              <a:rPr lang="en-US" baseline="0" dirty="0" err="1" smtClean="0"/>
              <a:t>vCenter</a:t>
            </a:r>
            <a:r>
              <a:rPr lang="en-US" baseline="0" dirty="0" smtClean="0"/>
              <a:t> Management Node.</a:t>
            </a:r>
          </a:p>
          <a:p>
            <a:pPr marL="171450" indent="-171450">
              <a:buFont typeface="Arial"/>
              <a:buChar char="•"/>
            </a:pPr>
            <a:r>
              <a:rPr lang="en-US" baseline="0" dirty="0" smtClean="0"/>
              <a:t>The Content Library Service is responsible for keeping track of the metadata of all the Content Libraries it is in charge of as well as checking for updates on a publisher.</a:t>
            </a:r>
          </a:p>
          <a:p>
            <a:pPr marL="171450" indent="-171450">
              <a:buFont typeface="Arial"/>
              <a:buChar char="•"/>
            </a:pPr>
            <a:r>
              <a:rPr lang="en-US" baseline="0" dirty="0" smtClean="0"/>
              <a:t>The Transfer Service does most of the heavy lifting and is called by the Content Library Service to copy content between libraries</a:t>
            </a:r>
          </a:p>
          <a:p>
            <a:endParaRPr lang="en-US" baseline="0" dirty="0" smtClean="0"/>
          </a:p>
          <a:p>
            <a:pPr marL="171450" indent="-171450">
              <a:buFont typeface="Arial"/>
              <a:buChar char="•"/>
            </a:pPr>
            <a:r>
              <a:rPr lang="en-US" dirty="0" smtClean="0"/>
              <a:t>The Content Library also utilizes the same database as </a:t>
            </a:r>
            <a:r>
              <a:rPr lang="en-US" dirty="0" err="1" smtClean="0"/>
              <a:t>vCenter</a:t>
            </a:r>
            <a:r>
              <a:rPr lang="en-US" dirty="0" smtClean="0"/>
              <a:t>, that is the VCDB.</a:t>
            </a:r>
          </a:p>
          <a:p>
            <a:pPr marL="171450" indent="-171450">
              <a:buFont typeface="Arial"/>
              <a:buChar char="•"/>
            </a:pPr>
            <a:r>
              <a:rPr lang="en-US" dirty="0" smtClean="0"/>
              <a:t>The information related to the Content Library Service can be seen in tables with the prefix of cl_</a:t>
            </a:r>
          </a:p>
          <a:p>
            <a:endParaRPr lang="en-US" dirty="0" smtClean="0"/>
          </a:p>
          <a:p>
            <a:pPr marL="171450" indent="-171450">
              <a:buFont typeface="Arial"/>
              <a:buChar char="•"/>
            </a:pPr>
            <a:r>
              <a:rPr lang="en-US" dirty="0" err="1" smtClean="0"/>
              <a:t>vCenter</a:t>
            </a:r>
            <a:r>
              <a:rPr lang="en-US" dirty="0" smtClean="0"/>
              <a:t> users need to have Content Library Administrator privileges set Globally to fully manage Content Libraries, a subset of these can be applied based on the tasks they need to complete</a:t>
            </a:r>
          </a:p>
          <a:p>
            <a:pPr marL="171450" indent="-171450">
              <a:buFont typeface="Arial"/>
              <a:buChar char="•"/>
            </a:pPr>
            <a:r>
              <a:rPr lang="en-US" dirty="0" smtClean="0"/>
              <a:t>The Global Permissions have been added in the </a:t>
            </a:r>
            <a:r>
              <a:rPr lang="en-US" dirty="0" err="1" smtClean="0"/>
              <a:t>vSphere</a:t>
            </a:r>
            <a:r>
              <a:rPr lang="en-US" dirty="0" smtClean="0"/>
              <a:t> 6.0 release and spans across </a:t>
            </a:r>
            <a:r>
              <a:rPr lang="en-US" dirty="0" err="1" smtClean="0"/>
              <a:t>vCenters</a:t>
            </a:r>
            <a:r>
              <a:rPr lang="en-US" dirty="0" smtClean="0"/>
              <a:t>.</a:t>
            </a:r>
          </a:p>
          <a:p>
            <a:pPr marL="171450" indent="-171450">
              <a:buFont typeface="Arial"/>
              <a:buChar char="•"/>
            </a:pPr>
            <a:endParaRPr lang="en-US" dirty="0" smtClean="0"/>
          </a:p>
          <a:p>
            <a:pPr marL="171450" indent="-171450">
              <a:buFont typeface="Arial"/>
              <a:buChar char="•"/>
            </a:pPr>
            <a:r>
              <a:rPr lang="en-US" dirty="0" smtClean="0"/>
              <a:t>Regardless of the option chosen the Content Library can only be backed by a single </a:t>
            </a:r>
            <a:r>
              <a:rPr lang="en-US" dirty="0" err="1" smtClean="0"/>
              <a:t>filesystemmount</a:t>
            </a:r>
            <a:r>
              <a:rPr lang="en-US" dirty="0" smtClean="0"/>
              <a:t> or </a:t>
            </a:r>
            <a:r>
              <a:rPr lang="en-US" dirty="0" err="1" smtClean="0"/>
              <a:t>datastore</a:t>
            </a:r>
            <a:r>
              <a:rPr lang="en-US" dirty="0" smtClean="0"/>
              <a:t>. Its backing can’t be changed after creation.</a:t>
            </a:r>
          </a:p>
          <a:p>
            <a:pPr marL="171450" indent="-171450">
              <a:buFont typeface="Arial"/>
              <a:buChar char="•"/>
            </a:pPr>
            <a:r>
              <a:rPr lang="en-US" dirty="0" smtClean="0"/>
              <a:t>If this storage is a </a:t>
            </a:r>
            <a:r>
              <a:rPr lang="en-US" dirty="0" err="1" smtClean="0"/>
              <a:t>Datastore</a:t>
            </a:r>
            <a:r>
              <a:rPr lang="en-US" dirty="0" smtClean="0"/>
              <a:t>, the max supported capacity is 64 Terabytes</a:t>
            </a:r>
          </a:p>
          <a:p>
            <a:pPr marL="171450" indent="-171450">
              <a:buFont typeface="Arial"/>
              <a:buChar char="•"/>
            </a:pPr>
            <a:endParaRPr lang="en-US" dirty="0" smtClean="0"/>
          </a:p>
          <a:p>
            <a:pPr marL="171450" indent="-171450">
              <a:buFont typeface="Arial"/>
              <a:buChar char="•"/>
            </a:pPr>
            <a:r>
              <a:rPr lang="en-US" sz="1200" b="0" i="0" u="none" strike="noStrike" kern="1200" baseline="0" dirty="0" smtClean="0">
                <a:solidFill>
                  <a:schemeClr val="tx1"/>
                </a:solidFill>
                <a:latin typeface="+mn-lt"/>
                <a:ea typeface="+mn-ea"/>
                <a:cs typeface="+mn-cs"/>
              </a:rPr>
              <a:t>Once created, a Content </a:t>
            </a:r>
            <a:r>
              <a:rPr lang="en-US" sz="1200" b="0" i="0" u="none" strike="noStrike" kern="1200" baseline="0" dirty="0" err="1" smtClean="0">
                <a:solidFill>
                  <a:schemeClr val="tx1"/>
                </a:solidFill>
                <a:latin typeface="+mn-lt"/>
                <a:ea typeface="+mn-ea"/>
                <a:cs typeface="+mn-cs"/>
              </a:rPr>
              <a:t>Libraryhas</a:t>
            </a:r>
            <a:r>
              <a:rPr lang="en-US" sz="1200" b="0" i="0" u="none" strike="noStrike" kern="1200" baseline="0" dirty="0" smtClean="0">
                <a:solidFill>
                  <a:schemeClr val="tx1"/>
                </a:solidFill>
                <a:latin typeface="+mn-lt"/>
                <a:ea typeface="+mn-ea"/>
                <a:cs typeface="+mn-cs"/>
              </a:rPr>
              <a:t> the ability to hold a maximum of 256 pieces of Content</a:t>
            </a:r>
          </a:p>
          <a:p>
            <a:pPr marL="171450" indent="-171450">
              <a:buFont typeface="Arial"/>
              <a:buChar char="•"/>
            </a:pPr>
            <a:endParaRPr lang="en-US" sz="1200" b="0" i="0" u="none" strike="noStrike" kern="1200" baseline="0" dirty="0" smtClean="0">
              <a:solidFill>
                <a:schemeClr val="tx1"/>
              </a:solidFill>
              <a:latin typeface="+mn-lt"/>
              <a:ea typeface="+mn-ea"/>
              <a:cs typeface="+mn-cs"/>
            </a:endParaRPr>
          </a:p>
          <a:p>
            <a:pPr marL="171450" indent="-171450">
              <a:buFont typeface="Arial"/>
              <a:buChar char="•"/>
            </a:pPr>
            <a:r>
              <a:rPr lang="en-US" sz="1200" b="0" i="0" u="none" strike="noStrike" kern="1200" baseline="0" dirty="0" smtClean="0">
                <a:solidFill>
                  <a:schemeClr val="tx1"/>
                </a:solidFill>
                <a:latin typeface="+mn-lt"/>
                <a:ea typeface="+mn-ea"/>
                <a:cs typeface="+mn-cs"/>
              </a:rPr>
              <a:t>The maximum number of simultaneous syncs or copies that can occur between a subscriber and a publisher is 10.  This is not configurable.</a:t>
            </a:r>
          </a:p>
          <a:p>
            <a:pPr marL="171450" indent="-171450">
              <a:buFont typeface="Arial"/>
              <a:buChar char="•"/>
            </a:pPr>
            <a:endParaRPr lang="en-US" sz="1200" b="0" i="0" u="none" strike="noStrike" kern="1200" baseline="0" dirty="0" smtClean="0">
              <a:solidFill>
                <a:schemeClr val="tx1"/>
              </a:solidFill>
              <a:latin typeface="+mn-lt"/>
              <a:ea typeface="+mn-ea"/>
              <a:cs typeface="+mn-cs"/>
            </a:endParaRPr>
          </a:p>
          <a:p>
            <a:pPr marL="171450" indent="-171450">
              <a:buFont typeface="Arial"/>
              <a:buChar char="•"/>
            </a:pPr>
            <a:r>
              <a:rPr lang="en-US" sz="1200" b="0" i="0" u="none" strike="noStrike" kern="1200" baseline="0" dirty="0" smtClean="0">
                <a:solidFill>
                  <a:schemeClr val="tx1"/>
                </a:solidFill>
                <a:latin typeface="+mn-lt"/>
                <a:ea typeface="+mn-ea"/>
                <a:cs typeface="+mn-cs"/>
              </a:rPr>
              <a:t>Automatic synchronization happens once a day by default but the time and frequency of this is configurable through the API.</a:t>
            </a:r>
          </a:p>
          <a:p>
            <a:pPr marL="171450" indent="-171450">
              <a:buFont typeface="Arial"/>
              <a:buChar char="•"/>
            </a:pPr>
            <a:r>
              <a:rPr lang="en-US" sz="1200" b="0" i="0" u="none" strike="noStrike" kern="1200" baseline="0" dirty="0" smtClean="0">
                <a:solidFill>
                  <a:schemeClr val="tx1"/>
                </a:solidFill>
                <a:latin typeface="+mn-lt"/>
                <a:ea typeface="+mn-ea"/>
                <a:cs typeface="+mn-cs"/>
              </a:rPr>
              <a:t>The administrator can synchronize an entire Content Library or an individual item at any time through the </a:t>
            </a:r>
            <a:r>
              <a:rPr lang="en-US" sz="1200" b="0" i="0" u="none" strike="noStrike" kern="1200" baseline="0" dirty="0" err="1" smtClean="0">
                <a:solidFill>
                  <a:schemeClr val="tx1"/>
                </a:solidFill>
                <a:latin typeface="+mn-lt"/>
                <a:ea typeface="+mn-ea"/>
                <a:cs typeface="+mn-cs"/>
              </a:rPr>
              <a:t>vSphere</a:t>
            </a:r>
            <a:r>
              <a:rPr lang="en-US" sz="1200" b="0" i="0" u="none" strike="noStrike" kern="1200" baseline="0" dirty="0" smtClean="0">
                <a:solidFill>
                  <a:schemeClr val="tx1"/>
                </a:solidFill>
                <a:latin typeface="+mn-lt"/>
                <a:ea typeface="+mn-ea"/>
                <a:cs typeface="+mn-cs"/>
              </a:rPr>
              <a:t> Web Client</a:t>
            </a:r>
            <a:endParaRPr lang="en-US" dirty="0" smtClean="0"/>
          </a:p>
          <a:p>
            <a:pPr marL="171450" indent="-171450">
              <a:buFont typeface="Arial"/>
              <a:buChar char="•"/>
            </a:pP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22</a:t>
            </a:fld>
            <a:endParaRPr lang="en-US"/>
          </a:p>
        </p:txBody>
      </p:sp>
    </p:spTree>
    <p:extLst>
      <p:ext uri="{BB962C8B-B14F-4D97-AF65-F5344CB8AC3E}">
        <p14:creationId xmlns:p14="http://schemas.microsoft.com/office/powerpoint/2010/main" val="1112625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Windows installable vSphere Client now has the ability to manage virtual hardware 10 and 11 virtual</a:t>
            </a:r>
            <a:r>
              <a:rPr lang="en-US" baseline="0" dirty="0" smtClean="0"/>
              <a:t> machines. Any new feature to virtual hardware 10 and 11 are read only.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23</a:t>
            </a:fld>
            <a:endParaRPr lang="en-US"/>
          </a:p>
        </p:txBody>
      </p:sp>
    </p:spTree>
    <p:extLst>
      <p:ext uri="{BB962C8B-B14F-4D97-AF65-F5344CB8AC3E}">
        <p14:creationId xmlns:p14="http://schemas.microsoft.com/office/powerpoint/2010/main" val="18540786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pPr marL="171450" indent="-171450">
              <a:buFont typeface="Arial"/>
              <a:buChar char="•"/>
            </a:pPr>
            <a:r>
              <a:rPr lang="en-US" dirty="0" smtClean="0"/>
              <a:t>Yes, the vSphere Client is still here,</a:t>
            </a:r>
            <a:r>
              <a:rPr lang="en-US" baseline="0" dirty="0" smtClean="0"/>
              <a:t> no major updates.</a:t>
            </a:r>
          </a:p>
          <a:p>
            <a:pPr marL="171450" indent="-171450">
              <a:buFont typeface="Arial"/>
              <a:buChar char="•"/>
            </a:pPr>
            <a:endParaRPr lang="en-US" baseline="0" dirty="0" smtClean="0"/>
          </a:p>
          <a:p>
            <a:pPr marL="0" marR="0" indent="0" algn="l" defTabSz="914400" rtl="0" eaLnBrk="1" fontAlgn="auto" latinLnBrk="0" hangingPunct="1">
              <a:lnSpc>
                <a:spcPct val="100000"/>
              </a:lnSpc>
              <a:spcBef>
                <a:spcPts val="0"/>
              </a:spcBef>
              <a:spcAft>
                <a:spcPts val="0"/>
              </a:spcAft>
              <a:buClrTx/>
              <a:buSzTx/>
              <a:buFont typeface="Arial"/>
              <a:buNone/>
              <a:tabLst/>
              <a:defRPr/>
            </a:pPr>
            <a:r>
              <a:rPr lang="en-US" b="1" baseline="0" dirty="0" smtClean="0"/>
              <a:t>Use Case:</a:t>
            </a:r>
            <a:endParaRPr lang="en-US" dirty="0" smtClean="0"/>
          </a:p>
          <a:p>
            <a:pPr marL="171450" indent="-171450">
              <a:buFont typeface="Arial"/>
              <a:buChar char="•"/>
            </a:pPr>
            <a:r>
              <a:rPr lang="en-US" dirty="0" smtClean="0"/>
              <a:t>Direct access to hosts,</a:t>
            </a:r>
            <a:r>
              <a:rPr lang="en-US" baseline="0" dirty="0" smtClean="0"/>
              <a:t> allows administrators to troubleshoot ESXi in the event vCenter Server is unavailable.</a:t>
            </a:r>
          </a:p>
          <a:p>
            <a:pPr marL="171450" indent="-171450">
              <a:buFont typeface="Arial"/>
              <a:buChar char="•"/>
            </a:pPr>
            <a:r>
              <a:rPr lang="en-US" baseline="0" dirty="0" smtClean="0"/>
              <a:t>vSphere Update Manager (VUM) remediation. Administrators love VUM and currently the vSphere client is the only way to perform a remediation task.</a:t>
            </a:r>
          </a:p>
          <a:p>
            <a:pPr marL="171450" indent="-171450">
              <a:buFont typeface="Arial"/>
              <a:buChar char="•"/>
            </a:pPr>
            <a:r>
              <a:rPr lang="en-US" baseline="0" dirty="0" smtClean="0"/>
              <a:t>Able to troubleshoot virtual machines with hardware version 10 and 11, this allows the vCenter Server virtual machine to take advantage of the latest improvements in virtual hardware while still allowing an administrator to have access to the virtual machine for maintenance tasks.</a:t>
            </a: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24</a:t>
            </a:fld>
            <a:endParaRPr lang="en-US"/>
          </a:p>
        </p:txBody>
      </p:sp>
    </p:spTree>
    <p:extLst>
      <p:ext uri="{BB962C8B-B14F-4D97-AF65-F5344CB8AC3E}">
        <p14:creationId xmlns:p14="http://schemas.microsoft.com/office/powerpoint/2010/main" val="29293748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vSphere Web Client went through extensive optimization</a:t>
            </a:r>
            <a:r>
              <a:rPr lang="en-US" baseline="0" dirty="0" smtClean="0"/>
              <a:t> around both performance and usability.</a:t>
            </a: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25</a:t>
            </a:fld>
            <a:endParaRPr lang="en-US"/>
          </a:p>
        </p:txBody>
      </p:sp>
    </p:spTree>
    <p:extLst>
      <p:ext uri="{BB962C8B-B14F-4D97-AF65-F5344CB8AC3E}">
        <p14:creationId xmlns:p14="http://schemas.microsoft.com/office/powerpoint/2010/main" val="2453107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r>
              <a:rPr lang="en-US" dirty="0" smtClean="0"/>
              <a:t>On the performance side:</a:t>
            </a:r>
          </a:p>
          <a:p>
            <a:pPr marL="171450" indent="-171450">
              <a:buFont typeface="Arial"/>
              <a:buChar char="•"/>
            </a:pPr>
            <a:r>
              <a:rPr lang="en-US" dirty="0" smtClean="0"/>
              <a:t>Engineering went screen by screen optimizing every query being made bac</a:t>
            </a:r>
            <a:r>
              <a:rPr lang="en-US" baseline="0" dirty="0" smtClean="0"/>
              <a:t>k to the Inventory Service, and SSO.</a:t>
            </a:r>
          </a:p>
          <a:p>
            <a:pPr marL="171450" indent="-171450">
              <a:buFont typeface="Arial"/>
              <a:buChar char="•"/>
            </a:pPr>
            <a:endParaRPr lang="en-US" baseline="0" dirty="0" smtClean="0"/>
          </a:p>
          <a:p>
            <a:pPr marL="171450" indent="-171450">
              <a:buFont typeface="Arial"/>
              <a:buChar char="•"/>
            </a:pPr>
            <a:r>
              <a:rPr lang="en-US" baseline="0" dirty="0" smtClean="0"/>
              <a:t>This resulted in 13 times faster login. Right click menus appear and are useable 4 times faster. And most tasks are now at least 50% faster.</a:t>
            </a:r>
          </a:p>
          <a:p>
            <a:pPr marL="171450" indent="-171450">
              <a:buFont typeface="Arial"/>
              <a:buChar char="•"/>
            </a:pPr>
            <a:endParaRPr lang="en-US" baseline="0" dirty="0" smtClean="0"/>
          </a:p>
          <a:p>
            <a:pPr marL="171450" indent="-171450">
              <a:buFont typeface="Arial"/>
              <a:buChar char="•"/>
            </a:pPr>
            <a:r>
              <a:rPr lang="en-US" baseline="0" dirty="0" smtClean="0"/>
              <a:t>Performance charts now render and are usable in less then half the time.</a:t>
            </a:r>
          </a:p>
          <a:p>
            <a:pPr marL="171450" indent="-171450">
              <a:buFont typeface="Arial"/>
              <a:buChar char="•"/>
            </a:pPr>
            <a:endParaRPr lang="en-US" baseline="0" dirty="0" smtClean="0"/>
          </a:p>
          <a:p>
            <a:pPr marL="171450" indent="-171450">
              <a:buFont typeface="Arial"/>
              <a:buChar char="•"/>
            </a:pPr>
            <a:r>
              <a:rPr lang="en-US" baseline="0" dirty="0" smtClean="0"/>
              <a:t>VMRC has also been integrated, now administrators can perform the same actions from a virtual machine console as they did in the Windows client. (performing power operations, adding and removing removable media)</a:t>
            </a:r>
          </a:p>
          <a:p>
            <a:pPr marL="171450" indent="-171450">
              <a:buFont typeface="Arial"/>
              <a:buChar char="•"/>
            </a:pPr>
            <a:endParaRPr lang="en-US" baseline="0" dirty="0" smtClean="0"/>
          </a:p>
          <a:p>
            <a:pPr marL="171450" indent="-171450">
              <a:buFont typeface="Arial"/>
              <a:buChar char="•"/>
            </a:pPr>
            <a:r>
              <a:rPr lang="en-US" baseline="0" dirty="0" smtClean="0"/>
              <a:t>Looking at the chart the blue lines represent the time in milliseconds an operation took in previous web client versions, the red lines represent the time in milliseconds the vSphere 6 web client takes to perform the same actions. </a:t>
            </a:r>
          </a:p>
          <a:p>
            <a:pPr marL="171450" indent="-171450">
              <a:buFont typeface="Arial"/>
              <a:buChar char="•"/>
            </a:pPr>
            <a:endParaRPr lang="en-US" baseline="0" dirty="0" smtClean="0"/>
          </a:p>
          <a:p>
            <a:pPr marL="171450" indent="-171450">
              <a:buFont typeface="Arial"/>
              <a:buChar char="•"/>
            </a:pPr>
            <a:r>
              <a:rPr lang="en-US" baseline="0" dirty="0" smtClean="0"/>
              <a:t>Firefox is still a supported browser but the performance when using it is 3-4 times slower compared to using Chrome or Internet Explorer, </a:t>
            </a:r>
            <a:r>
              <a:rPr lang="en-US" b="1" baseline="0" dirty="0" smtClean="0"/>
              <a:t>DON’T USE FIREFOX</a:t>
            </a:r>
            <a:r>
              <a:rPr lang="en-US" baseline="0" dirty="0" smtClean="0"/>
              <a:t>.</a:t>
            </a:r>
          </a:p>
          <a:p>
            <a:pPr marL="171450" indent="-171450">
              <a:buFont typeface="Arial"/>
              <a:buChar char="•"/>
            </a:pPr>
            <a:endParaRPr lang="en-US" baseline="0" dirty="0" smtClean="0"/>
          </a:p>
          <a:p>
            <a:pPr marL="0" indent="0">
              <a:buFont typeface="Arial"/>
              <a:buNone/>
            </a:pPr>
            <a:r>
              <a:rPr lang="en-US" b="1" baseline="0" dirty="0" smtClean="0"/>
              <a:t>Use Cases:</a:t>
            </a:r>
          </a:p>
          <a:p>
            <a:pPr marL="0" indent="0">
              <a:buFont typeface="Arial"/>
              <a:buNone/>
            </a:pPr>
            <a:r>
              <a:rPr lang="en-US" b="0" baseline="0" dirty="0" smtClean="0"/>
              <a:t>The vSphere Web Client is the client going forward. In this release we’ve made significant gains in performance bringing it on-par with the Windows Client.</a:t>
            </a:r>
            <a:endParaRPr lang="en-US" b="0" dirty="0"/>
          </a:p>
        </p:txBody>
      </p:sp>
      <p:sp>
        <p:nvSpPr>
          <p:cNvPr id="4" name="Slide Number Placeholder 3"/>
          <p:cNvSpPr>
            <a:spLocks noGrp="1"/>
          </p:cNvSpPr>
          <p:nvPr>
            <p:ph type="sldNum" sz="quarter" idx="10"/>
          </p:nvPr>
        </p:nvSpPr>
        <p:spPr/>
        <p:txBody>
          <a:bodyPr/>
          <a:lstStyle/>
          <a:p>
            <a:fld id="{9F4FBC3A-A12C-40F9-BB8D-BC30C7901396}" type="slidenum">
              <a:rPr lang="en-US" smtClean="0"/>
              <a:t>26</a:t>
            </a:fld>
            <a:endParaRPr lang="en-US"/>
          </a:p>
        </p:txBody>
      </p:sp>
    </p:spTree>
    <p:extLst>
      <p:ext uri="{BB962C8B-B14F-4D97-AF65-F5344CB8AC3E}">
        <p14:creationId xmlns:p14="http://schemas.microsoft.com/office/powerpoint/2010/main" val="29293748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r>
              <a:rPr lang="en-US" dirty="0" smtClean="0"/>
              <a:t>Usability improvements</a:t>
            </a:r>
            <a:r>
              <a:rPr lang="en-US" baseline="0" dirty="0" smtClean="0"/>
              <a:t> include:</a:t>
            </a:r>
          </a:p>
          <a:p>
            <a:r>
              <a:rPr lang="en-US" baseline="0" dirty="0" smtClean="0"/>
              <a:t>An enhanced “Home” button. Simply hover over it and you can get to any area in the Web Client in a single click.</a:t>
            </a:r>
          </a:p>
          <a:p>
            <a:endParaRPr lang="en-US" baseline="0" dirty="0" smtClean="0"/>
          </a:p>
          <a:p>
            <a:r>
              <a:rPr lang="en-US" baseline="0" dirty="0" smtClean="0"/>
              <a:t>The Right Click Menu has been flattened and to make getting to where you need as fast and easy as it was in the vSphere Client.</a:t>
            </a:r>
          </a:p>
          <a:p>
            <a:endParaRPr lang="en-US" baseline="0" dirty="0" smtClean="0"/>
          </a:p>
          <a:p>
            <a:r>
              <a:rPr lang="en-US" baseline="0" dirty="0" smtClean="0"/>
              <a:t>We’ve moved the recent tasks list back to the bottom, allowing for more information to be displayed and a more consistent feel when compared to the vSphere Client.</a:t>
            </a:r>
          </a:p>
          <a:p>
            <a:endParaRPr lang="en-US" baseline="0" dirty="0" smtClean="0"/>
          </a:p>
          <a:p>
            <a:r>
              <a:rPr lang="en-US" baseline="0" dirty="0" smtClean="0"/>
              <a:t>And lastly the UI is </a:t>
            </a:r>
            <a:r>
              <a:rPr lang="en-US" baseline="0" dirty="0" err="1" smtClean="0"/>
              <a:t>dockable</a:t>
            </a:r>
            <a:r>
              <a:rPr lang="en-US" baseline="0" dirty="0" smtClean="0"/>
              <a:t>. You can re-arrange your screen layout in anyway you want.</a:t>
            </a:r>
          </a:p>
          <a:p>
            <a:endParaRPr lang="en-US" baseline="0" dirty="0" smtClean="0"/>
          </a:p>
          <a:p>
            <a:r>
              <a:rPr lang="en-US" b="1" baseline="0" dirty="0" smtClean="0"/>
              <a:t>Use Cases:</a:t>
            </a:r>
          </a:p>
          <a:p>
            <a:pPr marL="171450" indent="-171450">
              <a:buFont typeface="Arial"/>
              <a:buChar char="•"/>
            </a:pPr>
            <a:r>
              <a:rPr lang="en-US" b="0" dirty="0" smtClean="0"/>
              <a:t>The vSphere</a:t>
            </a:r>
            <a:r>
              <a:rPr lang="en-US" b="0" baseline="0" dirty="0" smtClean="0"/>
              <a:t> Web Client should be a familiar interface to those who are familiar with the Windows installable client.</a:t>
            </a:r>
          </a:p>
          <a:p>
            <a:pPr marL="171450" indent="-171450">
              <a:buFont typeface="Arial"/>
              <a:buChar char="•"/>
            </a:pPr>
            <a:r>
              <a:rPr lang="en-US" b="0" baseline="0" dirty="0" smtClean="0"/>
              <a:t>The UI improvements allow administrators to get to where they need to go in the interface and perform the tasks they need to much faster.</a:t>
            </a:r>
          </a:p>
          <a:p>
            <a:endParaRPr lang="en-US" b="0" dirty="0" smtClean="0"/>
          </a:p>
          <a:p>
            <a:r>
              <a:rPr lang="en-US" b="1" dirty="0" smtClean="0"/>
              <a:t>The key takeaway is the vSphere</a:t>
            </a:r>
            <a:r>
              <a:rPr lang="en-US" b="1" baseline="0" dirty="0" smtClean="0"/>
              <a:t> Web Client is interface we want our customers using, the performance improvements and UI enhancements made will ensure even the most demanding administrators feel comfortable in the interface and notice no performance differences between the Windows and Web Clients.</a:t>
            </a:r>
            <a:endParaRPr lang="en-US" b="1"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27</a:t>
            </a:fld>
            <a:endParaRPr lang="en-US"/>
          </a:p>
        </p:txBody>
      </p:sp>
    </p:spTree>
    <p:extLst>
      <p:ext uri="{BB962C8B-B14F-4D97-AF65-F5344CB8AC3E}">
        <p14:creationId xmlns:p14="http://schemas.microsoft.com/office/powerpoint/2010/main" val="29293748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28</a:t>
            </a:fld>
            <a:endParaRPr lang="en-US"/>
          </a:p>
        </p:txBody>
      </p:sp>
    </p:spTree>
    <p:extLst>
      <p:ext uri="{BB962C8B-B14F-4D97-AF65-F5344CB8AC3E}">
        <p14:creationId xmlns:p14="http://schemas.microsoft.com/office/powerpoint/2010/main" val="23363646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r>
              <a:rPr lang="en-US" dirty="0" smtClean="0"/>
              <a:t>Network I/O Control Version 3 allows</a:t>
            </a:r>
            <a:r>
              <a:rPr lang="en-US" baseline="0" dirty="0" smtClean="0"/>
              <a:t> administrators or service providers to reserve or guarantee bandwidth to a </a:t>
            </a:r>
            <a:r>
              <a:rPr lang="en-US" baseline="0" dirty="0" err="1" smtClean="0"/>
              <a:t>vNIC</a:t>
            </a:r>
            <a:r>
              <a:rPr lang="en-US" baseline="0" dirty="0" smtClean="0"/>
              <a:t> in a virtual machine or at a higher level the Distributed Port Group.</a:t>
            </a:r>
          </a:p>
          <a:p>
            <a:endParaRPr lang="en-US" baseline="0" dirty="0" smtClean="0"/>
          </a:p>
          <a:p>
            <a:r>
              <a:rPr lang="en-US" baseline="0" dirty="0" smtClean="0"/>
              <a:t>This ensures that other virtual machines or tenants in a multi-tenancy environment don’t impact the SLA of other virtual machines or tenants sharing the same upstream links. </a:t>
            </a:r>
          </a:p>
          <a:p>
            <a:endParaRPr lang="en-US" baseline="0" dirty="0" smtClean="0"/>
          </a:p>
          <a:p>
            <a:r>
              <a:rPr lang="en-US" b="1" baseline="0" dirty="0" smtClean="0"/>
              <a:t>Use Cases:</a:t>
            </a:r>
          </a:p>
          <a:p>
            <a:pPr marL="171450" indent="-171450">
              <a:buFont typeface="Arial"/>
              <a:buChar char="•"/>
            </a:pPr>
            <a:r>
              <a:rPr lang="en-US" b="0" baseline="0" dirty="0" smtClean="0"/>
              <a:t>Allows private or public cloud administrators to guarantee bandwidth to business units or tenants. </a:t>
            </a:r>
            <a:r>
              <a:rPr lang="en-US" b="0" baseline="0" dirty="0" smtClean="0">
                <a:sym typeface="Wingdings"/>
              </a:rPr>
              <a:t> This is done at the VDS port group level.</a:t>
            </a:r>
            <a:endParaRPr lang="en-US" b="0" baseline="0" dirty="0" smtClean="0"/>
          </a:p>
          <a:p>
            <a:pPr marL="171450" indent="-171450">
              <a:buFont typeface="Arial"/>
              <a:buChar char="•"/>
            </a:pPr>
            <a:r>
              <a:rPr lang="en-US" b="0" baseline="0" dirty="0" smtClean="0"/>
              <a:t>Allows vSphere administrators to guarantee bandwidth to mission critical virtual machines. </a:t>
            </a:r>
            <a:r>
              <a:rPr lang="en-US" b="0" baseline="0" dirty="0" smtClean="0">
                <a:sym typeface="Wingdings"/>
              </a:rPr>
              <a:t> This is done at the VMNIC level.</a:t>
            </a:r>
            <a:r>
              <a:rPr lang="en-US" b="0" baseline="0" dirty="0" smtClean="0"/>
              <a:t> </a:t>
            </a:r>
            <a:endParaRPr lang="en-US" b="0" dirty="0"/>
          </a:p>
        </p:txBody>
      </p:sp>
      <p:sp>
        <p:nvSpPr>
          <p:cNvPr id="4" name="Slide Number Placeholder 3"/>
          <p:cNvSpPr>
            <a:spLocks noGrp="1"/>
          </p:cNvSpPr>
          <p:nvPr>
            <p:ph type="sldNum" sz="quarter" idx="10"/>
          </p:nvPr>
        </p:nvSpPr>
        <p:spPr/>
        <p:txBody>
          <a:bodyPr/>
          <a:lstStyle/>
          <a:p>
            <a:fld id="{9F4FBC3A-A12C-40F9-BB8D-BC30C7901396}" type="slidenum">
              <a:rPr lang="en-US" smtClean="0"/>
              <a:t>29</a:t>
            </a:fld>
            <a:endParaRPr lang="en-US"/>
          </a:p>
        </p:txBody>
      </p:sp>
    </p:spTree>
    <p:extLst>
      <p:ext uri="{BB962C8B-B14F-4D97-AF65-F5344CB8AC3E}">
        <p14:creationId xmlns:p14="http://schemas.microsoft.com/office/powerpoint/2010/main" val="2929374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4FBC3A-A12C-40F9-BB8D-BC30C7901396}" type="slidenum">
              <a:rPr lang="en-US" smtClean="0"/>
              <a:t>30</a:t>
            </a:fld>
            <a:endParaRPr lang="en-US"/>
          </a:p>
        </p:txBody>
      </p:sp>
    </p:spTree>
    <p:extLst>
      <p:ext uri="{BB962C8B-B14F-4D97-AF65-F5344CB8AC3E}">
        <p14:creationId xmlns:p14="http://schemas.microsoft.com/office/powerpoint/2010/main" val="23363646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Simply put, the goal of Virtual Volumes</a:t>
            </a:r>
            <a:r>
              <a:rPr lang="en-US" baseline="0" dirty="0" smtClean="0"/>
              <a:t> is to bring the benefits of the SDDC to storage.  For the vSphere Admin, Virtual Volumes enables on-demand access to exactly the right kind of storage and storage services needed for applications, and for the storage admin it provides a more efficient way to provision and manage storage for vSphere environments.  </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32</a:t>
            </a:fld>
            <a:endParaRPr lang="en-US"/>
          </a:p>
        </p:txBody>
      </p:sp>
    </p:spTree>
    <p:extLst>
      <p:ext uri="{BB962C8B-B14F-4D97-AF65-F5344CB8AC3E}">
        <p14:creationId xmlns:p14="http://schemas.microsoft.com/office/powerpoint/2010/main" val="36023855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300"/>
              </a:spcBef>
            </a:pPr>
            <a:r>
              <a:rPr lang="en-US" sz="1200" dirty="0" err="1" smtClean="0"/>
              <a:t>Vvols</a:t>
            </a:r>
            <a:r>
              <a:rPr lang="en-US" sz="1200" baseline="0" dirty="0" smtClean="0"/>
              <a:t> changes the way storage is architected and consumed.  Using external arrays without </a:t>
            </a:r>
            <a:r>
              <a:rPr lang="en-US" sz="1200" baseline="0" dirty="0" err="1" smtClean="0"/>
              <a:t>Vvols</a:t>
            </a:r>
            <a:r>
              <a:rPr lang="en-US" sz="1200" baseline="0" dirty="0" smtClean="0"/>
              <a:t>, typically the LUN is the unit of both capacity and policy.  In other words, you create LUNs with fixed capacity and fixed data services.  Then, VMs are assigned to LUNs based on their data service needs.  This can result in problems when a LUN with a certain data service runs out of capacity, while other LUNs still have plenty of room to spare.  The effect of this is that typically admins overprovision their storage arrays, just to be on the safe side.</a:t>
            </a:r>
          </a:p>
          <a:p>
            <a:pPr>
              <a:lnSpc>
                <a:spcPct val="100000"/>
              </a:lnSpc>
              <a:spcBef>
                <a:spcPts val="300"/>
              </a:spcBef>
            </a:pPr>
            <a:endParaRPr lang="en-US" sz="1200" baseline="0" dirty="0" smtClean="0"/>
          </a:p>
          <a:p>
            <a:pPr>
              <a:lnSpc>
                <a:spcPct val="100000"/>
              </a:lnSpc>
              <a:spcBef>
                <a:spcPts val="300"/>
              </a:spcBef>
            </a:pPr>
            <a:r>
              <a:rPr lang="en-US" sz="1200" baseline="0" dirty="0" smtClean="0"/>
              <a:t>With </a:t>
            </a:r>
            <a:r>
              <a:rPr lang="en-US" sz="1200" baseline="0" dirty="0" err="1" smtClean="0"/>
              <a:t>Vvols</a:t>
            </a:r>
            <a:r>
              <a:rPr lang="en-US" sz="1200" baseline="0" dirty="0" smtClean="0"/>
              <a:t>, it is totally different.  Each VM is assigned its own storage policy, and all VMs use storage from the same common pool.  Storage architects need only provision for the total capacity of all VMs, without worrying about different buckets with different policies.  Moreover, the policy of a VM can be changed, and this doesn’t require that it be moved to a different LUN.</a:t>
            </a:r>
          </a:p>
          <a:p>
            <a:pPr>
              <a:lnSpc>
                <a:spcPct val="100000"/>
              </a:lnSpc>
              <a:spcBef>
                <a:spcPts val="300"/>
              </a:spcBef>
            </a:pPr>
            <a:endParaRPr lang="en-US" sz="1200" dirty="0" smtClean="0"/>
          </a:p>
          <a:p>
            <a:pPr>
              <a:lnSpc>
                <a:spcPct val="100000"/>
              </a:lnSpc>
              <a:spcBef>
                <a:spcPts val="300"/>
              </a:spcBef>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pPr/>
              <a:t>33</a:t>
            </a:fld>
            <a:endParaRPr lang="en-US"/>
          </a:p>
        </p:txBody>
      </p:sp>
    </p:spTree>
    <p:extLst>
      <p:ext uri="{BB962C8B-B14F-4D97-AF65-F5344CB8AC3E}">
        <p14:creationId xmlns:p14="http://schemas.microsoft.com/office/powerpoint/2010/main" val="2386660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a:t>
            </a:r>
            <a:r>
              <a:rPr lang="en-US" baseline="0" dirty="0" smtClean="0"/>
              <a:t> walks through the architecture of </a:t>
            </a:r>
            <a:r>
              <a:rPr lang="en-US" baseline="0" dirty="0" err="1" smtClean="0"/>
              <a:t>Vvols</a:t>
            </a:r>
            <a:r>
              <a:rPr lang="en-US" baseline="0" dirty="0" smtClean="0"/>
              <a:t> at a high level. Subsequent slides will dive into individual components in a bit more detail.</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34</a:t>
            </a:fld>
            <a:endParaRPr lang="en-US"/>
          </a:p>
        </p:txBody>
      </p:sp>
    </p:spTree>
    <p:extLst>
      <p:ext uri="{BB962C8B-B14F-4D97-AF65-F5344CB8AC3E}">
        <p14:creationId xmlns:p14="http://schemas.microsoft.com/office/powerpoint/2010/main" val="5841112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VASA Provider</a:t>
            </a:r>
            <a:r>
              <a:rPr lang="en-US" baseline="0" dirty="0" smtClean="0"/>
              <a:t> is the component that exposes the storage services which a </a:t>
            </a:r>
            <a:r>
              <a:rPr lang="en-US" baseline="0" dirty="0" err="1" smtClean="0"/>
              <a:t>Vvols</a:t>
            </a:r>
            <a:r>
              <a:rPr lang="en-US" baseline="0" dirty="0" smtClean="0"/>
              <a:t> array can provide.  It also understands VASA APIs for operations such as the creation of virtual volume files.  It can be thought of as the “control plane” element of </a:t>
            </a:r>
            <a:r>
              <a:rPr lang="en-US" baseline="0" dirty="0" err="1" smtClean="0"/>
              <a:t>Vvols</a:t>
            </a:r>
            <a:r>
              <a:rPr lang="en-US" baseline="0" dirty="0" smtClean="0"/>
              <a:t>.  A VASA provider can be implemented in the firmware of an array, or it can be in a separate VM that runs on the cluster which is accessing the </a:t>
            </a:r>
            <a:r>
              <a:rPr lang="en-US" baseline="0" dirty="0" err="1" smtClean="0"/>
              <a:t>Vvols</a:t>
            </a:r>
            <a:r>
              <a:rPr lang="en-US" baseline="0" dirty="0" smtClean="0"/>
              <a:t> storage (e.g., as a part of the array’s management server virtual appliance)</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35</a:t>
            </a:fld>
            <a:endParaRPr lang="en-US"/>
          </a:p>
        </p:txBody>
      </p:sp>
    </p:spTree>
    <p:extLst>
      <p:ext uri="{BB962C8B-B14F-4D97-AF65-F5344CB8AC3E}">
        <p14:creationId xmlns:p14="http://schemas.microsoft.com/office/powerpoint/2010/main" val="33596938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Protocol Endpoints are the channel through</a:t>
            </a:r>
            <a:r>
              <a:rPr lang="en-US" baseline="0" dirty="0" smtClean="0"/>
              <a:t> which data is sent between the VM’s and the arrays.  They can be thought of as the “data plane” component of </a:t>
            </a:r>
            <a:r>
              <a:rPr lang="en-US" baseline="0" dirty="0" err="1" smtClean="0"/>
              <a:t>Vvols</a:t>
            </a:r>
            <a:r>
              <a:rPr lang="en-US" baseline="0" dirty="0" smtClean="0"/>
              <a:t>.  PE’s are configured as a part of the physical storage fabric, and are accessed by standard storage protocols, such as </a:t>
            </a:r>
            <a:r>
              <a:rPr lang="en-US" baseline="0" dirty="0" err="1" smtClean="0"/>
              <a:t>iSCSI</a:t>
            </a:r>
            <a:r>
              <a:rPr lang="en-US" baseline="0" dirty="0" smtClean="0"/>
              <a:t>, NFS v3, and FC.  By having a separate data channel, </a:t>
            </a:r>
            <a:r>
              <a:rPr lang="en-US" baseline="0" dirty="0" err="1" smtClean="0"/>
              <a:t>Vvols</a:t>
            </a:r>
            <a:r>
              <a:rPr lang="en-US" baseline="0" dirty="0" smtClean="0"/>
              <a:t> performance is not affected by the policy management activities.</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36</a:t>
            </a:fld>
            <a:endParaRPr lang="en-US"/>
          </a:p>
        </p:txBody>
      </p:sp>
    </p:spTree>
    <p:extLst>
      <p:ext uri="{BB962C8B-B14F-4D97-AF65-F5344CB8AC3E}">
        <p14:creationId xmlns:p14="http://schemas.microsoft.com/office/powerpoint/2010/main" val="15413765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storage container</a:t>
            </a:r>
            <a:r>
              <a:rPr lang="en-US" baseline="0" dirty="0" smtClean="0"/>
              <a:t> is a logical construct for grouping Virtual Volumes.  It is set up by the storage admin, and the capacity of the container can be defined. As mentioned before, </a:t>
            </a:r>
            <a:r>
              <a:rPr lang="en-US" baseline="0" dirty="0" err="1" smtClean="0"/>
              <a:t>Vvols</a:t>
            </a:r>
            <a:r>
              <a:rPr lang="en-US" baseline="0" dirty="0" smtClean="0"/>
              <a:t> allows you to separate capacity management from policy management.  Containers provide the ability to isolate or partition storage according to whatever need or requirement you may have.  If you don’t want to have any partitioning, you could simply have one storage container for the entire array.  The maximum number of containers depends upon the particular array model.  </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37</a:t>
            </a:fld>
            <a:endParaRPr lang="en-US"/>
          </a:p>
        </p:txBody>
      </p:sp>
    </p:spTree>
    <p:extLst>
      <p:ext uri="{BB962C8B-B14F-4D97-AF65-F5344CB8AC3E}">
        <p14:creationId xmlns:p14="http://schemas.microsoft.com/office/powerpoint/2010/main" val="35650590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main thing to note about storage containers is, a storage container maps to a vSphere Datastore. The concept of </a:t>
            </a:r>
            <a:r>
              <a:rPr lang="en-US" baseline="0" dirty="0" err="1" smtClean="0"/>
              <a:t>datastores</a:t>
            </a:r>
            <a:r>
              <a:rPr lang="en-US" baseline="0" dirty="0" smtClean="0"/>
              <a:t> is deeply embedded within vSphere and all associated products, and they are used for various purposes, such as administrative access control. </a:t>
            </a:r>
            <a:r>
              <a:rPr lang="en-US" baseline="0" dirty="0" err="1" smtClean="0"/>
              <a:t>Vvols</a:t>
            </a:r>
            <a:r>
              <a:rPr lang="en-US" baseline="0" dirty="0" smtClean="0"/>
              <a:t> provides a corresponding object so that you can continue to logically manage storage as you do with traditional arrays.  Once again, the storage policies do NOT have to be tied to a </a:t>
            </a:r>
            <a:r>
              <a:rPr lang="en-US" baseline="0" dirty="0" err="1" smtClean="0"/>
              <a:t>datastore</a:t>
            </a:r>
            <a:r>
              <a:rPr lang="en-US" baseline="0" dirty="0" smtClean="0"/>
              <a:t> or storage container.</a:t>
            </a:r>
            <a:endParaRPr lang="en-US" dirty="0" smtClean="0"/>
          </a:p>
        </p:txBody>
      </p:sp>
      <p:sp>
        <p:nvSpPr>
          <p:cNvPr id="4" name="Slide Number Placeholder 3"/>
          <p:cNvSpPr>
            <a:spLocks noGrp="1"/>
          </p:cNvSpPr>
          <p:nvPr>
            <p:ph type="sldNum" sz="quarter" idx="10"/>
          </p:nvPr>
        </p:nvSpPr>
        <p:spPr/>
        <p:txBody>
          <a:bodyPr/>
          <a:lstStyle/>
          <a:p>
            <a:fld id="{92795530-9D57-D34B-B6AA-CE67F243B057}" type="slidenum">
              <a:rPr lang="en-US" smtClean="0"/>
              <a:t>38</a:t>
            </a:fld>
            <a:endParaRPr lang="en-US"/>
          </a:p>
        </p:txBody>
      </p:sp>
    </p:spTree>
    <p:extLst>
      <p:ext uri="{BB962C8B-B14F-4D97-AF65-F5344CB8AC3E}">
        <p14:creationId xmlns:p14="http://schemas.microsoft.com/office/powerpoint/2010/main" val="13078973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Instead of being based on static, per-LUN assignment,</a:t>
            </a:r>
            <a:r>
              <a:rPr lang="en-US" baseline="0" dirty="0" smtClean="0"/>
              <a:t> storage policies with </a:t>
            </a:r>
            <a:r>
              <a:rPr lang="en-US" baseline="0" dirty="0" err="1" smtClean="0"/>
              <a:t>Vvols</a:t>
            </a:r>
            <a:r>
              <a:rPr lang="en-US" baseline="0" dirty="0" smtClean="0"/>
              <a:t> are managed through the Storage Policy-Based Management framework of vSphere.  This framework uses the VASA APIs to query the storage array about what data services it offers, and then exposes them to vSphere as capabilities.  These capabilities can then be grouped together into rules and </a:t>
            </a:r>
            <a:r>
              <a:rPr lang="en-US" baseline="0" dirty="0" err="1" smtClean="0"/>
              <a:t>rulesets</a:t>
            </a:r>
            <a:r>
              <a:rPr lang="en-US" baseline="0" dirty="0" smtClean="0"/>
              <a:t>, which are then assigned to VMs when they get deployed.  When configuring the array, the storage admin can choose which capabilities to expose or not expose to vSphere.</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39</a:t>
            </a:fld>
            <a:endParaRPr lang="en-US"/>
          </a:p>
        </p:txBody>
      </p:sp>
    </p:spTree>
    <p:extLst>
      <p:ext uri="{BB962C8B-B14F-4D97-AF65-F5344CB8AC3E}">
        <p14:creationId xmlns:p14="http://schemas.microsoft.com/office/powerpoint/2010/main" val="2546689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picture</a:t>
            </a:r>
            <a:r>
              <a:rPr lang="en-US" baseline="0" dirty="0" smtClean="0"/>
              <a:t> illustrates two views of </a:t>
            </a:r>
            <a:r>
              <a:rPr lang="en-US" baseline="0" dirty="0" err="1" smtClean="0"/>
              <a:t>Vvols</a:t>
            </a:r>
            <a:r>
              <a:rPr lang="en-US" baseline="0" dirty="0" smtClean="0"/>
              <a:t>: one from the storage admin and one from the vSphere Admin.  As you can see, </a:t>
            </a:r>
            <a:r>
              <a:rPr lang="en-US" baseline="0" dirty="0" err="1" smtClean="0"/>
              <a:t>Vvols</a:t>
            </a:r>
            <a:r>
              <a:rPr lang="en-US" baseline="0" dirty="0" smtClean="0"/>
              <a:t> provides a way for a storage admin to understand and manage objects that vSphere admins have long used, such as </a:t>
            </a:r>
            <a:r>
              <a:rPr lang="en-US" baseline="0" dirty="0" err="1" smtClean="0"/>
              <a:t>datastores</a:t>
            </a:r>
            <a:r>
              <a:rPr lang="en-US" baseline="0" dirty="0" smtClean="0"/>
              <a:t> and VM files.  Storage policies, on the other hand, provide vSphere Admins with an easy way to consume capabilities that the storage admin has had to up until now keep hidden behind the construct of a “LUN”.  It’s a win-win for everyone!</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40</a:t>
            </a:fld>
            <a:endParaRPr lang="en-US"/>
          </a:p>
        </p:txBody>
      </p:sp>
    </p:spTree>
    <p:extLst>
      <p:ext uri="{BB962C8B-B14F-4D97-AF65-F5344CB8AC3E}">
        <p14:creationId xmlns:p14="http://schemas.microsoft.com/office/powerpoint/2010/main" val="186098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a:t>
            </a:r>
            <a:r>
              <a:rPr lang="en-US" baseline="0" dirty="0" smtClean="0"/>
              <a:t> vSphere environments, </a:t>
            </a:r>
            <a:r>
              <a:rPr lang="en-US" baseline="0" dirty="0" err="1" smtClean="0"/>
              <a:t>Vvols</a:t>
            </a:r>
            <a:r>
              <a:rPr lang="en-US" baseline="0" dirty="0" smtClean="0"/>
              <a:t> is the logical extension of virtualization into the storage world.  </a:t>
            </a:r>
            <a:r>
              <a:rPr lang="en-US" baseline="0" dirty="0" err="1" smtClean="0"/>
              <a:t>Vvols</a:t>
            </a:r>
            <a:r>
              <a:rPr lang="en-US" baseline="0" dirty="0" smtClean="0"/>
              <a:t>, along with Virtual SAN, provides the foundation for software-defined storage in the SDDC.</a:t>
            </a:r>
            <a:endParaRPr lang="en-US" dirty="0"/>
          </a:p>
        </p:txBody>
      </p:sp>
      <p:sp>
        <p:nvSpPr>
          <p:cNvPr id="4" name="Slide Number Placeholder 3"/>
          <p:cNvSpPr>
            <a:spLocks noGrp="1"/>
          </p:cNvSpPr>
          <p:nvPr>
            <p:ph type="sldNum" sz="quarter" idx="10"/>
          </p:nvPr>
        </p:nvSpPr>
        <p:spPr/>
        <p:txBody>
          <a:bodyPr/>
          <a:lstStyle/>
          <a:p>
            <a:fld id="{92795530-9D57-D34B-B6AA-CE67F243B057}" type="slidenum">
              <a:rPr lang="en-US" smtClean="0"/>
              <a:t>41</a:t>
            </a:fld>
            <a:endParaRPr lang="en-US"/>
          </a:p>
        </p:txBody>
      </p:sp>
    </p:spTree>
    <p:extLst>
      <p:ext uri="{BB962C8B-B14F-4D97-AF65-F5344CB8AC3E}">
        <p14:creationId xmlns:p14="http://schemas.microsoft.com/office/powerpoint/2010/main" val="3106367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US" sz="1200" kern="1200" dirty="0" smtClean="0">
                <a:solidFill>
                  <a:schemeClr val="tx1"/>
                </a:solidFill>
                <a:latin typeface="+mn-lt"/>
                <a:ea typeface="+mn-ea"/>
                <a:cs typeface="+mn-cs"/>
              </a:rPr>
              <a:t>The benefits of Fault Tolerance are:</a:t>
            </a:r>
          </a:p>
          <a:p>
            <a:endParaRPr lang="en-US" sz="1200" kern="1200" dirty="0" smtClean="0">
              <a:solidFill>
                <a:schemeClr val="tx1"/>
              </a:solidFill>
              <a:latin typeface="+mn-lt"/>
              <a:ea typeface="+mn-ea"/>
              <a:cs typeface="+mn-cs"/>
            </a:endParaRPr>
          </a:p>
          <a:p>
            <a:pPr marL="285750" indent="-285750" algn="l">
              <a:buClr>
                <a:schemeClr val="accent1">
                  <a:lumMod val="75000"/>
                </a:schemeClr>
              </a:buClr>
              <a:buFont typeface="Wingdings" pitchFamily="2" charset="2"/>
              <a:buChar char="§"/>
            </a:pPr>
            <a:r>
              <a:rPr lang="en-US" sz="1200" dirty="0" smtClean="0">
                <a:solidFill>
                  <a:srgbClr val="333333"/>
                </a:solidFill>
              </a:rPr>
              <a:t>Protect mission critical, high performance applications regardless of OS</a:t>
            </a:r>
          </a:p>
          <a:p>
            <a:pPr marL="285750" indent="-285750" algn="l">
              <a:buClr>
                <a:schemeClr val="accent1">
                  <a:lumMod val="75000"/>
                </a:schemeClr>
              </a:buClr>
              <a:buFont typeface="Wingdings" pitchFamily="2" charset="2"/>
              <a:buChar char="§"/>
            </a:pPr>
            <a:r>
              <a:rPr lang="en-US" sz="1200" dirty="0" smtClean="0">
                <a:solidFill>
                  <a:srgbClr val="333333"/>
                </a:solidFill>
              </a:rPr>
              <a:t>Continuous availability - Zero downtime, zero data loss for infrastructure failures</a:t>
            </a:r>
          </a:p>
          <a:p>
            <a:pPr marL="285750" indent="-285750" algn="l">
              <a:buClr>
                <a:schemeClr val="accent1">
                  <a:lumMod val="75000"/>
                </a:schemeClr>
              </a:buClr>
              <a:buFont typeface="Wingdings" pitchFamily="2" charset="2"/>
              <a:buChar char="§"/>
            </a:pPr>
            <a:r>
              <a:rPr lang="en-US" sz="1200" dirty="0" smtClean="0">
                <a:solidFill>
                  <a:srgbClr val="333333"/>
                </a:solidFill>
              </a:rPr>
              <a:t>Fully automated response</a:t>
            </a:r>
          </a:p>
          <a:p>
            <a:endParaRPr lang="en-US" dirty="0" smtClean="0"/>
          </a:p>
          <a:p>
            <a:r>
              <a:rPr lang="en-US" dirty="0" smtClean="0"/>
              <a:t>Use cases</a:t>
            </a:r>
          </a:p>
          <a:p>
            <a:endParaRPr lang="en-US" dirty="0" smtClean="0"/>
          </a:p>
          <a:p>
            <a:r>
              <a:rPr lang="en-US" dirty="0" smtClean="0"/>
              <a:t>Any workload that has up to 4 </a:t>
            </a:r>
            <a:r>
              <a:rPr lang="en-US" dirty="0" err="1" smtClean="0"/>
              <a:t>vCPUs</a:t>
            </a:r>
            <a:r>
              <a:rPr lang="en-US" dirty="0" smtClean="0"/>
              <a:t> and 64GB</a:t>
            </a:r>
            <a:r>
              <a:rPr lang="en-US" baseline="0" dirty="0" smtClean="0"/>
              <a:t> Memory that is not latency sensitive (</a:t>
            </a:r>
            <a:r>
              <a:rPr lang="en-US" baseline="0" dirty="0" err="1" smtClean="0"/>
              <a:t>eg</a:t>
            </a:r>
            <a:r>
              <a:rPr lang="en-US" baseline="0" dirty="0" smtClean="0"/>
              <a:t>. VOIP, High-Frequency trading). </a:t>
            </a:r>
          </a:p>
          <a:p>
            <a:endParaRPr lang="en-US" baseline="0" dirty="0" smtClean="0"/>
          </a:p>
          <a:p>
            <a:r>
              <a:rPr lang="en-US" baseline="0" dirty="0" smtClean="0"/>
              <a:t>There is VM/Application overhead to using FT and that will depend on a number of factors like the application, number of </a:t>
            </a:r>
            <a:r>
              <a:rPr lang="en-US" baseline="0" dirty="0" err="1" smtClean="0"/>
              <a:t>vCPUs</a:t>
            </a:r>
            <a:r>
              <a:rPr lang="en-US" baseline="0" dirty="0" smtClean="0"/>
              <a:t>, number of FT protected VMs on a host, Host processor type, etc. We will release a performance paper around launch that will get into more specifics, for now the recommendation to customers is to test out using FT and see if it works for their workloads/use cases.</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rgbClr val="333333"/>
                </a:solidFill>
              </a:rPr>
              <a:t>The</a:t>
            </a:r>
            <a:r>
              <a:rPr lang="en-US" sz="1200" baseline="0" dirty="0" smtClean="0">
                <a:solidFill>
                  <a:srgbClr val="333333"/>
                </a:solidFill>
              </a:rPr>
              <a:t> new version of Fault Tolerance greatly expands the use cases for FT to approximately 90% of workloads.</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benefits of Fault Tolerance are:</a:t>
            </a:r>
          </a:p>
          <a:p>
            <a:endParaRPr lang="en-US" sz="1200" kern="1200" dirty="0" smtClean="0">
              <a:solidFill>
                <a:schemeClr val="tx1"/>
              </a:solidFill>
              <a:latin typeface="+mn-lt"/>
              <a:ea typeface="+mn-ea"/>
              <a:cs typeface="+mn-cs"/>
            </a:endParaRPr>
          </a:p>
          <a:p>
            <a:pPr marL="285750" indent="-285750" algn="l">
              <a:buClr>
                <a:schemeClr val="accent1">
                  <a:lumMod val="75000"/>
                </a:schemeClr>
              </a:buClr>
              <a:buFont typeface="Wingdings" pitchFamily="2" charset="2"/>
              <a:buChar char="§"/>
            </a:pPr>
            <a:r>
              <a:rPr lang="en-US" sz="1200" dirty="0" smtClean="0">
                <a:solidFill>
                  <a:srgbClr val="333333"/>
                </a:solidFill>
              </a:rPr>
              <a:t>Protect mission critical, high performance applications regardless of OS</a:t>
            </a:r>
          </a:p>
          <a:p>
            <a:pPr marL="285750" indent="-285750" algn="l">
              <a:buClr>
                <a:schemeClr val="accent1">
                  <a:lumMod val="75000"/>
                </a:schemeClr>
              </a:buClr>
              <a:buFont typeface="Wingdings" pitchFamily="2" charset="2"/>
              <a:buChar char="§"/>
            </a:pPr>
            <a:r>
              <a:rPr lang="en-US" sz="1200" dirty="0" smtClean="0">
                <a:solidFill>
                  <a:srgbClr val="333333"/>
                </a:solidFill>
              </a:rPr>
              <a:t>Continuous availability - Zero downtime, zero data loss for infrastructure failures</a:t>
            </a:r>
          </a:p>
          <a:p>
            <a:pPr marL="285750" indent="-285750" algn="l">
              <a:buClr>
                <a:schemeClr val="accent1">
                  <a:lumMod val="75000"/>
                </a:schemeClr>
              </a:buClr>
              <a:buFont typeface="Wingdings" pitchFamily="2" charset="2"/>
              <a:buChar char="§"/>
            </a:pPr>
            <a:r>
              <a:rPr lang="en-US" sz="1200" dirty="0" smtClean="0">
                <a:solidFill>
                  <a:srgbClr val="333333"/>
                </a:solidFill>
              </a:rPr>
              <a:t>Fully automated response</a:t>
            </a:r>
          </a:p>
          <a:p>
            <a:pPr marL="0" indent="0" algn="l">
              <a:buClr>
                <a:schemeClr val="accent1">
                  <a:lumMod val="75000"/>
                </a:schemeClr>
              </a:buClr>
              <a:buFont typeface="Wingdings" pitchFamily="2" charset="2"/>
              <a:buNone/>
            </a:pPr>
            <a:endParaRPr lang="en-US" sz="1200" baseline="0" dirty="0" smtClean="0">
              <a:solidFill>
                <a:srgbClr val="333333"/>
              </a:solidFill>
            </a:endParaRPr>
          </a:p>
          <a:p>
            <a:pPr marL="0" indent="0" algn="l">
              <a:buClr>
                <a:schemeClr val="accent1">
                  <a:lumMod val="75000"/>
                </a:schemeClr>
              </a:buClr>
              <a:buFont typeface="Wingdings" pitchFamily="2" charset="2"/>
              <a:buNone/>
            </a:pPr>
            <a:r>
              <a:rPr lang="en-US" sz="1200" baseline="0" dirty="0" smtClean="0">
                <a:solidFill>
                  <a:srgbClr val="333333"/>
                </a:solidFill>
              </a:rPr>
              <a:t>The new technology used by FT is called Fast </a:t>
            </a:r>
            <a:r>
              <a:rPr lang="en-US" sz="1200" baseline="0" dirty="0" err="1" smtClean="0">
                <a:solidFill>
                  <a:srgbClr val="333333"/>
                </a:solidFill>
              </a:rPr>
              <a:t>Checkpointing</a:t>
            </a:r>
            <a:r>
              <a:rPr lang="en-US" sz="1200" baseline="0" dirty="0" smtClean="0">
                <a:solidFill>
                  <a:srgbClr val="333333"/>
                </a:solidFill>
              </a:rPr>
              <a:t> and is basically a heavily modified version of an </a:t>
            </a:r>
            <a:r>
              <a:rPr lang="en-US" sz="1200" baseline="0" dirty="0" err="1" smtClean="0">
                <a:solidFill>
                  <a:srgbClr val="333333"/>
                </a:solidFill>
              </a:rPr>
              <a:t>xvMotion</a:t>
            </a:r>
            <a:r>
              <a:rPr lang="en-US" sz="1200" baseline="0" dirty="0" smtClean="0">
                <a:solidFill>
                  <a:srgbClr val="333333"/>
                </a:solidFill>
              </a:rPr>
              <a:t> that never ends and executes many more checkpoints (multiple/sec).</a:t>
            </a:r>
            <a:endParaRPr lang="en-US" sz="1200" dirty="0" smtClean="0">
              <a:solidFill>
                <a:srgbClr val="333333"/>
              </a:solidFill>
            </a:endParaRPr>
          </a:p>
          <a:p>
            <a:endParaRPr lang="en-US" dirty="0" smtClean="0">
              <a:latin typeface="Arial" pitchFamily="34" charset="0"/>
              <a:ea typeface="ＭＳ Ｐゴシック" pitchFamily="34" charset="-128"/>
            </a:endParaRPr>
          </a:p>
          <a:p>
            <a:pPr defTabSz="900044" eaLnBrk="0" fontAlgn="base" hangingPunct="0">
              <a:spcBef>
                <a:spcPct val="30000"/>
              </a:spcBef>
              <a:spcAft>
                <a:spcPct val="0"/>
              </a:spcAft>
              <a:defRPr/>
            </a:pPr>
            <a:r>
              <a:rPr lang="en-US" dirty="0" smtClean="0">
                <a:latin typeface="Arial" charset="0"/>
                <a:ea typeface="ＭＳ Ｐゴシック" pitchFamily="34" charset="-128"/>
              </a:rPr>
              <a:t>FT logging (traffic between hosts</a:t>
            </a:r>
            <a:r>
              <a:rPr lang="en-US" baseline="0" dirty="0" smtClean="0">
                <a:latin typeface="Arial" charset="0"/>
                <a:ea typeface="ＭＳ Ｐゴシック" pitchFamily="34" charset="-128"/>
              </a:rPr>
              <a:t> where primary and secondary are running)</a:t>
            </a:r>
            <a:r>
              <a:rPr lang="en-US" dirty="0" smtClean="0">
                <a:latin typeface="Arial" charset="0"/>
                <a:ea typeface="ＭＳ Ｐゴシック" pitchFamily="34" charset="-128"/>
              </a:rPr>
              <a:t> is very bandwidth intensive</a:t>
            </a:r>
            <a:r>
              <a:rPr lang="en-US" baseline="0" dirty="0" smtClean="0">
                <a:latin typeface="Arial" charset="0"/>
                <a:ea typeface="ＭＳ Ｐゴシック" pitchFamily="34" charset="-128"/>
              </a:rPr>
              <a:t> and </a:t>
            </a:r>
            <a:r>
              <a:rPr lang="en-US" dirty="0" smtClean="0">
                <a:latin typeface="Arial" charset="0"/>
                <a:ea typeface="ＭＳ Ｐゴシック" pitchFamily="34" charset="-128"/>
              </a:rPr>
              <a:t>will use a</a:t>
            </a:r>
            <a:r>
              <a:rPr lang="en-US" baseline="0" dirty="0" smtClean="0">
                <a:latin typeface="Arial" charset="0"/>
                <a:ea typeface="ＭＳ Ｐゴシック" pitchFamily="34" charset="-128"/>
              </a:rPr>
              <a:t> dedicated 10G </a:t>
            </a:r>
            <a:r>
              <a:rPr lang="en-US" baseline="0" dirty="0" err="1" smtClean="0">
                <a:latin typeface="Arial" charset="0"/>
                <a:ea typeface="ＭＳ Ｐゴシック" pitchFamily="34" charset="-128"/>
              </a:rPr>
              <a:t>nic</a:t>
            </a:r>
            <a:r>
              <a:rPr lang="en-US" baseline="0" dirty="0" smtClean="0">
                <a:latin typeface="Arial" charset="0"/>
                <a:ea typeface="ＭＳ Ｐゴシック" pitchFamily="34" charset="-128"/>
              </a:rPr>
              <a:t> on each host. This isn’t required, but highly recommended as at a minimum an FT protected VM will use more . If FT doesn’t get the bandwidth it needs the impact is that the protected VM will run slower.</a:t>
            </a:r>
          </a:p>
          <a:p>
            <a:pPr defTabSz="900044" eaLnBrk="0" fontAlgn="base" hangingPunct="0">
              <a:spcBef>
                <a:spcPct val="30000"/>
              </a:spcBef>
              <a:spcAft>
                <a:spcPct val="0"/>
              </a:spcAft>
              <a:defRPr/>
            </a:pPr>
            <a:endParaRPr lang="en-US" baseline="0" dirty="0" smtClean="0">
              <a:latin typeface="Arial" charset="0"/>
              <a:ea typeface="ＭＳ Ｐゴシック" pitchFamily="34" charset="-128"/>
            </a:endParaRPr>
          </a:p>
          <a:p>
            <a:pPr defTabSz="900044" eaLnBrk="0" fontAlgn="base" hangingPunct="0">
              <a:spcBef>
                <a:spcPct val="30000"/>
              </a:spcBef>
              <a:spcAft>
                <a:spcPct val="0"/>
              </a:spcAft>
              <a:defRPr/>
            </a:pPr>
            <a:r>
              <a:rPr lang="en-US" baseline="0" dirty="0" smtClean="0">
                <a:latin typeface="Arial" charset="0"/>
                <a:ea typeface="ＭＳ Ｐゴシック" pitchFamily="34" charset="-128"/>
              </a:rPr>
              <a:t>Limits: either 8 </a:t>
            </a:r>
            <a:r>
              <a:rPr lang="en-US" baseline="0" dirty="0" err="1" smtClean="0">
                <a:latin typeface="Arial" charset="0"/>
                <a:ea typeface="ＭＳ Ｐゴシック" pitchFamily="34" charset="-128"/>
              </a:rPr>
              <a:t>vCPUs</a:t>
            </a:r>
            <a:r>
              <a:rPr lang="en-US" baseline="0" dirty="0" smtClean="0">
                <a:latin typeface="Arial" charset="0"/>
                <a:ea typeface="ＭＳ Ｐゴシック" pitchFamily="34" charset="-128"/>
              </a:rPr>
              <a:t> or 4 FT protected VMs per host – whichever limit is reached first</a:t>
            </a:r>
          </a:p>
          <a:p>
            <a:pPr marL="171450" indent="-171450" defTabSz="900044" eaLnBrk="0" fontAlgn="base" hangingPunct="0">
              <a:spcBef>
                <a:spcPct val="30000"/>
              </a:spcBef>
              <a:spcAft>
                <a:spcPct val="0"/>
              </a:spcAft>
              <a:buFont typeface="Arial"/>
              <a:buChar char="•"/>
              <a:defRPr/>
            </a:pPr>
            <a:r>
              <a:rPr lang="en-US" baseline="0" dirty="0" smtClean="0">
                <a:latin typeface="Arial" charset="0"/>
                <a:ea typeface="ＭＳ Ｐゴシック" pitchFamily="34" charset="-128"/>
              </a:rPr>
              <a:t>x2 VMs w/4 </a:t>
            </a:r>
            <a:r>
              <a:rPr lang="en-US" baseline="0" dirty="0" err="1" smtClean="0">
                <a:latin typeface="Arial" charset="0"/>
                <a:ea typeface="ＭＳ Ｐゴシック" pitchFamily="34" charset="-128"/>
              </a:rPr>
              <a:t>vCPU</a:t>
            </a:r>
            <a:r>
              <a:rPr lang="en-US" baseline="0" dirty="0" smtClean="0">
                <a:latin typeface="Arial" charset="0"/>
                <a:ea typeface="ＭＳ Ｐゴシック" pitchFamily="34" charset="-128"/>
              </a:rPr>
              <a:t> each (total 8 </a:t>
            </a:r>
            <a:r>
              <a:rPr lang="en-US" baseline="0" dirty="0" err="1" smtClean="0">
                <a:latin typeface="Arial" charset="0"/>
                <a:ea typeface="ＭＳ Ｐゴシック" pitchFamily="34" charset="-128"/>
              </a:rPr>
              <a:t>vCPUs</a:t>
            </a:r>
            <a:r>
              <a:rPr lang="en-US" baseline="0" dirty="0" smtClean="0">
                <a:latin typeface="Arial" charset="0"/>
                <a:ea typeface="ＭＳ Ｐゴシック" pitchFamily="34" charset="-128"/>
              </a:rPr>
              <a:t>)</a:t>
            </a:r>
          </a:p>
          <a:p>
            <a:pPr marL="171450" indent="-171450" defTabSz="900044" eaLnBrk="0" fontAlgn="base" hangingPunct="0">
              <a:spcBef>
                <a:spcPct val="30000"/>
              </a:spcBef>
              <a:spcAft>
                <a:spcPct val="0"/>
              </a:spcAft>
              <a:buFont typeface="Arial"/>
              <a:buChar char="•"/>
              <a:defRPr/>
            </a:pPr>
            <a:r>
              <a:rPr lang="en-US" baseline="0" dirty="0" smtClean="0">
                <a:latin typeface="Arial" charset="0"/>
                <a:ea typeface="ＭＳ Ｐゴシック" pitchFamily="34" charset="-128"/>
              </a:rPr>
              <a:t>x4 VMs w/2 </a:t>
            </a:r>
            <a:r>
              <a:rPr lang="en-US" baseline="0" dirty="0" err="1" smtClean="0">
                <a:latin typeface="Arial" charset="0"/>
                <a:ea typeface="ＭＳ Ｐゴシック" pitchFamily="34" charset="-128"/>
              </a:rPr>
              <a:t>vCPU</a:t>
            </a:r>
            <a:r>
              <a:rPr lang="en-US" baseline="0" dirty="0" smtClean="0">
                <a:latin typeface="Arial" charset="0"/>
                <a:ea typeface="ＭＳ Ｐゴシック" pitchFamily="34" charset="-128"/>
              </a:rPr>
              <a:t> each (total 8 </a:t>
            </a:r>
            <a:r>
              <a:rPr lang="en-US" baseline="0" dirty="0" err="1" smtClean="0">
                <a:latin typeface="Arial" charset="0"/>
                <a:ea typeface="ＭＳ Ｐゴシック" pitchFamily="34" charset="-128"/>
              </a:rPr>
              <a:t>vCPUs</a:t>
            </a:r>
            <a:r>
              <a:rPr lang="en-US" baseline="0" dirty="0" smtClean="0">
                <a:latin typeface="Arial" charset="0"/>
                <a:ea typeface="ＭＳ Ｐゴシック" pitchFamily="34" charset="-128"/>
              </a:rPr>
              <a:t>)</a:t>
            </a:r>
          </a:p>
          <a:p>
            <a:pPr marL="171450" indent="-171450" defTabSz="900044" eaLnBrk="0" fontAlgn="base" hangingPunct="0">
              <a:spcBef>
                <a:spcPct val="30000"/>
              </a:spcBef>
              <a:spcAft>
                <a:spcPct val="0"/>
              </a:spcAft>
              <a:buFont typeface="Arial"/>
              <a:buChar char="•"/>
              <a:defRPr/>
            </a:pPr>
            <a:r>
              <a:rPr lang="en-US" baseline="0" dirty="0" smtClean="0">
                <a:latin typeface="Arial" charset="0"/>
                <a:ea typeface="ＭＳ Ｐゴシック" pitchFamily="34" charset="-128"/>
              </a:rPr>
              <a:t>x4 VMs w/1 </a:t>
            </a:r>
            <a:r>
              <a:rPr lang="en-US" baseline="0" dirty="0" err="1" smtClean="0">
                <a:latin typeface="Arial" charset="0"/>
                <a:ea typeface="ＭＳ Ｐゴシック" pitchFamily="34" charset="-128"/>
              </a:rPr>
              <a:t>vCPU</a:t>
            </a:r>
            <a:r>
              <a:rPr lang="en-US" baseline="0" dirty="0" smtClean="0">
                <a:latin typeface="Arial" charset="0"/>
                <a:ea typeface="ＭＳ Ｐゴシック" pitchFamily="34" charset="-128"/>
              </a:rPr>
              <a:t> each (total 4 </a:t>
            </a:r>
            <a:r>
              <a:rPr lang="en-US" baseline="0" dirty="0" err="1" smtClean="0">
                <a:latin typeface="Arial" charset="0"/>
                <a:ea typeface="ＭＳ Ｐゴシック" pitchFamily="34" charset="-128"/>
              </a:rPr>
              <a:t>vCPUs</a:t>
            </a:r>
            <a:r>
              <a:rPr lang="en-US" baseline="0" dirty="0" smtClean="0">
                <a:latin typeface="Arial" charset="0"/>
                <a:ea typeface="ＭＳ Ｐゴシック" pitchFamily="34" charset="-128"/>
              </a:rPr>
              <a:t>)</a:t>
            </a:r>
            <a:endParaRPr lang="en-US" dirty="0" smtClean="0">
              <a:latin typeface="Arial" charset="0"/>
              <a:ea typeface="ＭＳ Ｐゴシック" pitchFamily="34" charset="-128"/>
            </a:endParaRPr>
          </a:p>
          <a:p>
            <a:pPr defTabSz="900044" eaLnBrk="0" fontAlgn="base" hangingPunct="0">
              <a:spcBef>
                <a:spcPct val="30000"/>
              </a:spcBef>
              <a:spcAft>
                <a:spcPct val="0"/>
              </a:spcAft>
              <a:defRPr/>
            </a:pPr>
            <a:endParaRPr lang="en-US" dirty="0" smtClean="0">
              <a:latin typeface="Arial" charset="0"/>
              <a:ea typeface="ＭＳ Ｐゴシック" pitchFamily="34" charset="-128"/>
            </a:endParaRPr>
          </a:p>
          <a:p>
            <a:pPr defTabSz="900044" eaLnBrk="0" fontAlgn="base" hangingPunct="0">
              <a:spcBef>
                <a:spcPct val="30000"/>
              </a:spcBef>
              <a:spcAft>
                <a:spcPct val="0"/>
              </a:spcAft>
              <a:defRPr/>
            </a:pPr>
            <a:r>
              <a:rPr lang="en-US" dirty="0" smtClean="0">
                <a:latin typeface="Arial" charset="0"/>
                <a:ea typeface="ＭＳ Ｐゴシック" pitchFamily="34" charset="-128"/>
              </a:rPr>
              <a:t>Questions/Answers</a:t>
            </a:r>
          </a:p>
          <a:p>
            <a:pPr defTabSz="900044" eaLnBrk="0" fontAlgn="base" hangingPunct="0">
              <a:spcBef>
                <a:spcPct val="30000"/>
              </a:spcBef>
              <a:spcAft>
                <a:spcPct val="0"/>
              </a:spcAft>
              <a:defRPr/>
            </a:pPr>
            <a:r>
              <a:rPr lang="en-US" dirty="0" smtClean="0">
                <a:latin typeface="Arial" charset="0"/>
                <a:ea typeface="ＭＳ Ｐゴシック" pitchFamily="34" charset="-128"/>
              </a:rPr>
              <a:t>------------</a:t>
            </a:r>
          </a:p>
          <a:p>
            <a:pPr defTabSz="900044" eaLnBrk="0" fontAlgn="base" hangingPunct="0">
              <a:spcBef>
                <a:spcPct val="30000"/>
              </a:spcBef>
              <a:spcAft>
                <a:spcPct val="0"/>
              </a:spcAft>
              <a:defRPr/>
            </a:pPr>
            <a:endParaRPr lang="en-US" dirty="0" smtClean="0">
              <a:latin typeface="Arial" charset="0"/>
              <a:ea typeface="ＭＳ Ｐゴシック" pitchFamily="34" charset="-128"/>
            </a:endParaRPr>
          </a:p>
          <a:p>
            <a:pPr marL="228600" indent="-228600" defTabSz="900044" eaLnBrk="0" fontAlgn="base" hangingPunct="0">
              <a:spcBef>
                <a:spcPct val="30000"/>
              </a:spcBef>
              <a:spcAft>
                <a:spcPct val="0"/>
              </a:spcAft>
              <a:buFont typeface="+mj-lt"/>
              <a:buAutoNum type="arabicPeriod"/>
              <a:defRPr/>
            </a:pPr>
            <a:r>
              <a:rPr lang="en-US" dirty="0" smtClean="0">
                <a:latin typeface="Arial" charset="0"/>
                <a:ea typeface="ＭＳ Ｐゴシック" pitchFamily="34" charset="-128"/>
              </a:rPr>
              <a:t>Will there be a performance impact?</a:t>
            </a:r>
            <a:r>
              <a:rPr lang="en-US" baseline="0" dirty="0" smtClean="0">
                <a:latin typeface="Arial" charset="0"/>
                <a:ea typeface="ＭＳ Ｐゴシック" pitchFamily="34" charset="-128"/>
              </a:rPr>
              <a:t> - </a:t>
            </a:r>
            <a:r>
              <a:rPr lang="en-US" dirty="0" smtClean="0">
                <a:latin typeface="Arial" charset="0"/>
                <a:ea typeface="ＭＳ Ｐゴシック" pitchFamily="34" charset="-128"/>
              </a:rPr>
              <a:t>Yes, compared to non SMP FT VMs, there will be some % of performance degradation. This overhead will be experienced by the VM, not the host. The</a:t>
            </a:r>
            <a:r>
              <a:rPr lang="en-US" baseline="0" dirty="0" smtClean="0">
                <a:latin typeface="Arial" charset="0"/>
                <a:ea typeface="ＭＳ Ｐゴシック" pitchFamily="34" charset="-128"/>
              </a:rPr>
              <a:t> amount</a:t>
            </a:r>
            <a:r>
              <a:rPr lang="en-US" dirty="0" smtClean="0">
                <a:latin typeface="Arial" charset="0"/>
                <a:ea typeface="ＭＳ Ｐゴシック" pitchFamily="34" charset="-128"/>
              </a:rPr>
              <a:t> depends on the workload and it’s characteristics. We will be posting some performance information and</a:t>
            </a:r>
            <a:r>
              <a:rPr lang="en-US" baseline="0" dirty="0" smtClean="0">
                <a:latin typeface="Arial" charset="0"/>
                <a:ea typeface="ＭＳ Ｐゴシック" pitchFamily="34" charset="-128"/>
              </a:rPr>
              <a:t> the recommendation is to test before using in production.</a:t>
            </a:r>
            <a:endParaRPr lang="en-US" dirty="0" smtClean="0">
              <a:latin typeface="Arial" charset="0"/>
              <a:ea typeface="ＭＳ Ｐゴシック" pitchFamily="34" charset="-128"/>
            </a:endParaRPr>
          </a:p>
          <a:p>
            <a:pPr marL="228600" marR="0" indent="-228600" algn="l" defTabSz="900044" rtl="0" eaLnBrk="0" fontAlgn="base" latinLnBrk="0" hangingPunct="0">
              <a:lnSpc>
                <a:spcPct val="100000"/>
              </a:lnSpc>
              <a:spcBef>
                <a:spcPct val="30000"/>
              </a:spcBef>
              <a:spcAft>
                <a:spcPct val="0"/>
              </a:spcAft>
              <a:buClrTx/>
              <a:buSzTx/>
              <a:buFont typeface="+mj-lt"/>
              <a:buAutoNum type="arabicPeriod"/>
              <a:tabLst/>
              <a:defRPr/>
            </a:pPr>
            <a:r>
              <a:rPr lang="en-US" sz="1200" baseline="0" dirty="0" smtClean="0">
                <a:solidFill>
                  <a:srgbClr val="333333"/>
                </a:solidFill>
                <a:latin typeface="Arial" charset="0"/>
                <a:ea typeface="ＭＳ Ｐゴシック" pitchFamily="34" charset="-128"/>
              </a:rPr>
              <a:t>Any workloads that don’t work for FT? – Anything that is very latency sensitive (VOIP, High Frequency trading) is not a good use case. Otherwise try it out and see.</a:t>
            </a:r>
            <a:endParaRPr lang="en-US" sz="1200" dirty="0" smtClean="0">
              <a:solidFill>
                <a:srgbClr val="333333"/>
              </a:solidFill>
            </a:endParaRPr>
          </a:p>
          <a:p>
            <a:pPr marL="228600" indent="-228600" defTabSz="900044" eaLnBrk="0" fontAlgn="base" hangingPunct="0">
              <a:spcBef>
                <a:spcPct val="30000"/>
              </a:spcBef>
              <a:spcAft>
                <a:spcPct val="0"/>
              </a:spcAft>
              <a:buFont typeface="+mj-lt"/>
              <a:buAutoNum type="arabicPeriod"/>
              <a:defRPr/>
            </a:pPr>
            <a:r>
              <a:rPr lang="en-US" dirty="0" smtClean="0">
                <a:latin typeface="Arial" charset="0"/>
                <a:ea typeface="ＭＳ Ｐゴシック" pitchFamily="34" charset="-128"/>
              </a:rPr>
              <a:t>Any hardware requirements other than network bandwidth?</a:t>
            </a:r>
            <a:r>
              <a:rPr lang="en-US" baseline="0" dirty="0" smtClean="0">
                <a:latin typeface="Arial" charset="0"/>
                <a:ea typeface="ＭＳ Ｐゴシック" pitchFamily="34" charset="-128"/>
              </a:rPr>
              <a:t> </a:t>
            </a:r>
            <a:r>
              <a:rPr lang="en-US" dirty="0" smtClean="0">
                <a:latin typeface="Arial" charset="0"/>
                <a:ea typeface="ＭＳ Ｐゴシック" pitchFamily="34" charset="-128"/>
              </a:rPr>
              <a:t>- SMP FT will be optimized for the next generation of Intel CPUs (Intel</a:t>
            </a:r>
            <a:r>
              <a:rPr lang="en-US" baseline="0" dirty="0" smtClean="0">
                <a:latin typeface="Arial" charset="0"/>
                <a:ea typeface="ＭＳ Ｐゴシック" pitchFamily="34" charset="-128"/>
              </a:rPr>
              <a:t> </a:t>
            </a:r>
            <a:r>
              <a:rPr lang="en-US" baseline="0" dirty="0" err="1" smtClean="0">
                <a:latin typeface="Arial" charset="0"/>
                <a:ea typeface="ＭＳ Ｐゴシック" pitchFamily="34" charset="-128"/>
              </a:rPr>
              <a:t>Haswell</a:t>
            </a:r>
            <a:r>
              <a:rPr lang="en-US" baseline="0" dirty="0" smtClean="0">
                <a:latin typeface="Arial" charset="0"/>
                <a:ea typeface="ＭＳ Ｐゴシック" pitchFamily="34" charset="-128"/>
              </a:rPr>
              <a:t>). The only other requirements are the same for </a:t>
            </a:r>
            <a:r>
              <a:rPr lang="en-US" baseline="0" dirty="0" err="1" smtClean="0">
                <a:latin typeface="Arial" charset="0"/>
                <a:ea typeface="ＭＳ Ｐゴシック" pitchFamily="34" charset="-128"/>
              </a:rPr>
              <a:t>vMotion</a:t>
            </a:r>
            <a:r>
              <a:rPr lang="en-US" baseline="0" dirty="0" smtClean="0">
                <a:latin typeface="Arial" charset="0"/>
                <a:ea typeface="ＭＳ Ｐゴシック" pitchFamily="34" charset="-128"/>
              </a:rPr>
              <a:t>.</a:t>
            </a:r>
            <a:endParaRPr lang="en-US" dirty="0" smtClean="0">
              <a:latin typeface="Arial" charset="0"/>
              <a:ea typeface="ＭＳ Ｐゴシック" pitchFamily="34" charset="-128"/>
            </a:endParaRPr>
          </a:p>
          <a:p>
            <a:pPr marL="228600" indent="-228600" defTabSz="900044" eaLnBrk="0" fontAlgn="base" hangingPunct="0">
              <a:spcBef>
                <a:spcPct val="30000"/>
              </a:spcBef>
              <a:spcAft>
                <a:spcPct val="0"/>
              </a:spcAft>
              <a:buFont typeface="+mj-lt"/>
              <a:buAutoNum type="arabicPeriod"/>
              <a:defRPr/>
            </a:pPr>
            <a:r>
              <a:rPr lang="en-US" sz="1200" baseline="0" dirty="0" smtClean="0">
                <a:solidFill>
                  <a:srgbClr val="333333"/>
                </a:solidFill>
                <a:latin typeface="Arial" charset="0"/>
                <a:ea typeface="ＭＳ Ｐゴシック" pitchFamily="34" charset="-128"/>
              </a:rPr>
              <a:t>How are existing FT protected VMs handled when host is upgraded to vSphere 6? – They will continue to use the old version of FT. The old version of FT is deprecated in vSphere 6 and will be removed in the next version.</a:t>
            </a:r>
          </a:p>
          <a:p>
            <a:pPr marL="228600" indent="-228600" defTabSz="900044" eaLnBrk="0" fontAlgn="base" hangingPunct="0">
              <a:spcBef>
                <a:spcPct val="30000"/>
              </a:spcBef>
              <a:spcAft>
                <a:spcPct val="0"/>
              </a:spcAft>
              <a:buFont typeface="+mj-lt"/>
              <a:buAutoNum type="arabicPeriod"/>
              <a:defRPr/>
            </a:pPr>
            <a:r>
              <a:rPr lang="en-US" sz="1200" baseline="0" dirty="0" smtClean="0">
                <a:solidFill>
                  <a:srgbClr val="333333"/>
                </a:solidFill>
                <a:latin typeface="Arial" charset="0"/>
                <a:ea typeface="ＭＳ Ｐゴシック" pitchFamily="34" charset="-128"/>
              </a:rPr>
              <a:t>Is FT dependent on vCenter? – Only for initial configuration, when running FT uses vSphere HA for restarts/recreating a new secondary</a:t>
            </a:r>
          </a:p>
          <a:p>
            <a:pPr marL="228600" indent="-228600" defTabSz="900044" eaLnBrk="0" fontAlgn="base" hangingPunct="0">
              <a:spcBef>
                <a:spcPct val="30000"/>
              </a:spcBef>
              <a:spcAft>
                <a:spcPct val="0"/>
              </a:spcAft>
              <a:buFont typeface="+mj-lt"/>
              <a:buAutoNum type="arabicPeriod"/>
              <a:defRPr/>
            </a:pPr>
            <a:r>
              <a:rPr lang="en-US" sz="1200" baseline="0" dirty="0" smtClean="0">
                <a:solidFill>
                  <a:srgbClr val="333333"/>
                </a:solidFill>
                <a:latin typeface="Arial" charset="0"/>
                <a:ea typeface="ＭＳ Ｐゴシック" pitchFamily="34" charset="-128"/>
              </a:rPr>
              <a:t>Does FT require shared storage? – Yes, only for the FT configuration file and the tie breaker file</a:t>
            </a:r>
          </a:p>
          <a:p>
            <a:endParaRPr lang="en-US" dirty="0" smtClean="0"/>
          </a:p>
          <a:p>
            <a:r>
              <a:rPr lang="en-US" b="1" i="1" dirty="0" smtClean="0"/>
              <a:t>Copied from FT New features section: </a:t>
            </a:r>
          </a:p>
          <a:p>
            <a:endParaRPr lang="en-US" i="1" dirty="0" smtClean="0"/>
          </a:p>
          <a:p>
            <a:pPr marL="228600" indent="-228600">
              <a:buFont typeface="+mj-lt"/>
              <a:buAutoNum type="arabicPeriod"/>
            </a:pPr>
            <a:r>
              <a:rPr lang="en-US" i="1" dirty="0" smtClean="0"/>
              <a:t>Enhanced virtual disk support</a:t>
            </a:r>
            <a:r>
              <a:rPr lang="en-US" i="1" baseline="0" dirty="0" smtClean="0"/>
              <a:t> - </a:t>
            </a:r>
            <a:r>
              <a:rPr lang="en-US" i="1" dirty="0" smtClean="0"/>
              <a:t>Now supports any disk format (thin, thick or EZT)</a:t>
            </a:r>
          </a:p>
          <a:p>
            <a:pPr marL="228600" indent="-228600">
              <a:buFont typeface="+mj-lt"/>
              <a:buAutoNum type="arabicPeriod"/>
            </a:pPr>
            <a:r>
              <a:rPr lang="en-US" i="1" dirty="0" smtClean="0"/>
              <a:t>Now supports hot configure of FT</a:t>
            </a:r>
            <a:r>
              <a:rPr lang="en-US" i="1" baseline="0" dirty="0" smtClean="0"/>
              <a:t> - </a:t>
            </a:r>
            <a:r>
              <a:rPr lang="en-US" i="1" dirty="0" smtClean="0"/>
              <a:t>No longer required to turn off VM to enable FT</a:t>
            </a:r>
          </a:p>
          <a:p>
            <a:pPr marL="228600" indent="-228600">
              <a:buFont typeface="+mj-lt"/>
              <a:buAutoNum type="arabicPeriod"/>
            </a:pPr>
            <a:r>
              <a:rPr lang="en-US" i="1" dirty="0" smtClean="0"/>
              <a:t>Greatly increased FT host compatibility</a:t>
            </a:r>
            <a:r>
              <a:rPr lang="en-US" i="1" baseline="0" dirty="0" smtClean="0"/>
              <a:t> - </a:t>
            </a:r>
            <a:r>
              <a:rPr lang="en-US" i="1" dirty="0" smtClean="0"/>
              <a:t>If you can </a:t>
            </a:r>
            <a:r>
              <a:rPr lang="en-US" i="1" dirty="0" err="1" smtClean="0"/>
              <a:t>vMotion</a:t>
            </a:r>
            <a:r>
              <a:rPr lang="en-US" i="1" dirty="0" smtClean="0"/>
              <a:t> a VM between hosts you can use FT</a:t>
            </a:r>
          </a:p>
          <a:p>
            <a:pPr marL="228600" indent="-228600">
              <a:buFont typeface="+mj-lt"/>
              <a:buAutoNum type="arabicPeriod"/>
            </a:pPr>
            <a:endParaRPr lang="en-US" i="1" dirty="0" smtClean="0"/>
          </a:p>
          <a:p>
            <a:pPr marL="0" indent="0">
              <a:buFont typeface="+mj-lt"/>
              <a:buNone/>
            </a:pPr>
            <a:r>
              <a:rPr lang="en-US" i="1" dirty="0" smtClean="0"/>
              <a:t>Less</a:t>
            </a:r>
            <a:r>
              <a:rPr lang="en-US" i="1" baseline="0" dirty="0" smtClean="0"/>
              <a:t> requirements means that it is easier to use FT</a:t>
            </a:r>
          </a:p>
          <a:p>
            <a:pPr marL="0" indent="0">
              <a:buFont typeface="+mj-lt"/>
              <a:buNone/>
            </a:pPr>
            <a:endParaRPr lang="en-US" i="1" baseline="0" dirty="0" smtClean="0"/>
          </a:p>
          <a:p>
            <a:pPr marL="0" indent="0">
              <a:buFont typeface="+mj-lt"/>
              <a:buNone/>
            </a:pPr>
            <a:r>
              <a:rPr lang="en-US" i="1" baseline="0" dirty="0" smtClean="0"/>
              <a:t>Brought in from next slide:</a:t>
            </a:r>
          </a:p>
          <a:p>
            <a:pPr marL="0" indent="0">
              <a:buFont typeface="+mj-lt"/>
              <a:buNone/>
            </a:pPr>
            <a:endParaRPr lang="en-US" i="1" baseline="0" dirty="0" smtClean="0"/>
          </a:p>
          <a:p>
            <a:pPr marL="0" indent="0">
              <a:buFont typeface="+mj-lt"/>
              <a:buNone/>
            </a:pPr>
            <a:r>
              <a:rPr lang="en-US" i="1" baseline="0" dirty="0" smtClean="0"/>
              <a:t>Title: </a:t>
            </a:r>
            <a:r>
              <a:rPr lang="en-US" dirty="0" smtClean="0"/>
              <a:t>Fault Tolerance Now Supports Multiple </a:t>
            </a:r>
            <a:r>
              <a:rPr lang="en-US" dirty="0" err="1" smtClean="0"/>
              <a:t>vCPU</a:t>
            </a:r>
            <a:r>
              <a:rPr lang="en-US" dirty="0" smtClean="0"/>
              <a:t> VMs</a:t>
            </a:r>
          </a:p>
          <a:p>
            <a:endParaRPr lang="en-US" sz="1200" dirty="0" smtClean="0"/>
          </a:p>
          <a:p>
            <a:r>
              <a:rPr lang="en-US" sz="1200" dirty="0" smtClean="0"/>
              <a:t>- Up to 4 </a:t>
            </a:r>
            <a:r>
              <a:rPr lang="en-US" sz="1200" dirty="0" err="1" smtClean="0"/>
              <a:t>vCPUs</a:t>
            </a:r>
            <a:r>
              <a:rPr lang="en-US" sz="1200" dirty="0" smtClean="0"/>
              <a:t> and 64GB Memory per VM</a:t>
            </a:r>
          </a:p>
          <a:p>
            <a:r>
              <a:rPr lang="en-US" sz="1200" dirty="0" smtClean="0"/>
              <a:t>- Maximum of either 8 </a:t>
            </a:r>
            <a:r>
              <a:rPr lang="en-US" sz="1200" dirty="0" err="1" smtClean="0"/>
              <a:t>vCPUs</a:t>
            </a:r>
            <a:r>
              <a:rPr lang="en-US" sz="1200" dirty="0" smtClean="0"/>
              <a:t> or 4 FT protected VMs per host</a:t>
            </a:r>
          </a:p>
          <a:p>
            <a:endParaRPr lang="en-US" dirty="0" smtClean="0"/>
          </a:p>
          <a:p>
            <a:pPr marL="0" indent="0">
              <a:buFont typeface="+mj-lt"/>
              <a:buNone/>
            </a:pPr>
            <a:endParaRPr lang="en-US" dirty="0" smtClean="0"/>
          </a:p>
          <a:p>
            <a:pPr marL="0" indent="0">
              <a:buFont typeface="+mj-lt"/>
              <a:buNone/>
            </a:pPr>
            <a:endParaRPr lang="en-US" i="1" dirty="0" smtClean="0"/>
          </a:p>
          <a:p>
            <a:pPr marL="0" indent="0">
              <a:buFont typeface="+mj-lt"/>
              <a:buNone/>
            </a:pPr>
            <a:endParaRPr lang="en-US" i="1" dirty="0" smtClean="0"/>
          </a:p>
          <a:p>
            <a:endParaRPr lang="en-US" i="1" dirty="0"/>
          </a:p>
        </p:txBody>
      </p:sp>
      <p:sp>
        <p:nvSpPr>
          <p:cNvPr id="4" name="Slide Number Placeholder 3"/>
          <p:cNvSpPr>
            <a:spLocks noGrp="1"/>
          </p:cNvSpPr>
          <p:nvPr>
            <p:ph type="sldNum" sz="quarter" idx="10"/>
          </p:nvPr>
        </p:nvSpPr>
        <p:spPr/>
        <p:txBody>
          <a:bodyPr/>
          <a:lstStyle/>
          <a:p>
            <a:fld id="{9F4FBC3A-A12C-40F9-BB8D-BC30C7901396}" type="slidenum">
              <a:rPr lang="en-US" smtClean="0"/>
              <a:t>43</a:t>
            </a:fld>
            <a:endParaRPr lang="en-US"/>
          </a:p>
        </p:txBody>
      </p:sp>
    </p:spTree>
    <p:extLst>
      <p:ext uri="{BB962C8B-B14F-4D97-AF65-F5344CB8AC3E}">
        <p14:creationId xmlns:p14="http://schemas.microsoft.com/office/powerpoint/2010/main" val="6705384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FT VMs can now be backed up using standard</a:t>
            </a:r>
            <a:r>
              <a:rPr lang="en-US" baseline="0" dirty="0" smtClean="0"/>
              <a:t> backup software, the same as all other VMs (FT VMs could always be backed up using agents). They are backed up using snapshots through VADP.</a:t>
            </a:r>
          </a:p>
          <a:p>
            <a:endParaRPr lang="en-US" baseline="0" dirty="0" smtClean="0"/>
          </a:p>
          <a:p>
            <a:r>
              <a:rPr lang="en-US" baseline="0" dirty="0" smtClean="0"/>
              <a:t>Snapshots are not user-configurable – users can’t take snapshots. It is only supported as part of VADP.</a:t>
            </a:r>
          </a:p>
          <a:p>
            <a:endParaRPr lang="en-US" baseline="0"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44</a:t>
            </a:fld>
            <a:endParaRPr lang="en-US"/>
          </a:p>
        </p:txBody>
      </p:sp>
    </p:spTree>
    <p:extLst>
      <p:ext uri="{BB962C8B-B14F-4D97-AF65-F5344CB8AC3E}">
        <p14:creationId xmlns:p14="http://schemas.microsoft.com/office/powerpoint/2010/main" val="17744944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FT now creates</a:t>
            </a:r>
            <a:r>
              <a:rPr lang="en-US" baseline="0" dirty="0" smtClean="0"/>
              <a:t> a second copy of the VMDKs associated with a protected VM. This is an FT requirement. </a:t>
            </a:r>
          </a:p>
          <a:p>
            <a:endParaRPr lang="en-US" baseline="0" dirty="0" smtClean="0"/>
          </a:p>
          <a:p>
            <a:r>
              <a:rPr lang="en-US" baseline="0" dirty="0" smtClean="0"/>
              <a:t>This means that FT storage is now redundant (where with the previous version it used shared storage so it was not). It also means that storage requirements are doubled.</a:t>
            </a:r>
          </a:p>
        </p:txBody>
      </p:sp>
      <p:sp>
        <p:nvSpPr>
          <p:cNvPr id="4" name="Slide Number Placeholder 3"/>
          <p:cNvSpPr>
            <a:spLocks noGrp="1"/>
          </p:cNvSpPr>
          <p:nvPr>
            <p:ph type="sldNum" sz="quarter" idx="10"/>
          </p:nvPr>
        </p:nvSpPr>
        <p:spPr/>
        <p:txBody>
          <a:bodyPr/>
          <a:lstStyle/>
          <a:p>
            <a:fld id="{9F4FBC3A-A12C-40F9-BB8D-BC30C7901396}" type="slidenum">
              <a:rPr lang="en-US" smtClean="0"/>
              <a:t>45</a:t>
            </a:fld>
            <a:endParaRPr lang="en-US"/>
          </a:p>
        </p:txBody>
      </p:sp>
    </p:spTree>
    <p:extLst>
      <p:ext uri="{BB962C8B-B14F-4D97-AF65-F5344CB8AC3E}">
        <p14:creationId xmlns:p14="http://schemas.microsoft.com/office/powerpoint/2010/main" val="283741750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dirty="0" smtClean="0"/>
              <a:t>Compatibility</a:t>
            </a:r>
            <a:r>
              <a:rPr lang="en-US" baseline="0" dirty="0" smtClean="0"/>
              <a:t> of new FT with other VMware/vSphere features (most of this is the same as with the old version of FT)</a:t>
            </a:r>
          </a:p>
          <a:p>
            <a:pPr marL="0" indent="0">
              <a:buFont typeface="+mj-lt"/>
              <a:buNone/>
            </a:pPr>
            <a:r>
              <a:rPr lang="en-US" dirty="0" err="1" smtClean="0"/>
              <a:t>vMotion</a:t>
            </a:r>
            <a:r>
              <a:rPr lang="en-US" dirty="0" smtClean="0"/>
              <a:t> (primary and secondary) – Yes</a:t>
            </a:r>
          </a:p>
          <a:p>
            <a:pPr marL="0" indent="0">
              <a:buFont typeface="+mj-lt"/>
              <a:buNone/>
            </a:pPr>
            <a:r>
              <a:rPr lang="en-US" dirty="0" err="1" smtClean="0"/>
              <a:t>vDS</a:t>
            </a:r>
            <a:r>
              <a:rPr lang="en-US" dirty="0" smtClean="0"/>
              <a:t> – Yes</a:t>
            </a:r>
          </a:p>
          <a:p>
            <a:pPr marL="0" indent="0">
              <a:buFont typeface="+mj-lt"/>
              <a:buNone/>
            </a:pPr>
            <a:r>
              <a:rPr lang="en-US" dirty="0" smtClean="0"/>
              <a:t>DPM – Yes</a:t>
            </a:r>
          </a:p>
          <a:p>
            <a:pPr marL="0" indent="0">
              <a:buFont typeface="+mj-lt"/>
              <a:buNone/>
            </a:pPr>
            <a:r>
              <a:rPr lang="en-US" dirty="0" smtClean="0"/>
              <a:t>DRS – Partial (initial placement only)</a:t>
            </a:r>
          </a:p>
          <a:p>
            <a:pPr marL="0" indent="0">
              <a:buFont typeface="+mj-lt"/>
              <a:buNone/>
            </a:pPr>
            <a:r>
              <a:rPr lang="en-US" dirty="0" smtClean="0"/>
              <a:t>HA - Yes</a:t>
            </a:r>
          </a:p>
          <a:p>
            <a:pPr marL="0" indent="0">
              <a:buFont typeface="+mj-lt"/>
              <a:buNone/>
            </a:pPr>
            <a:r>
              <a:rPr lang="en-US" dirty="0" smtClean="0"/>
              <a:t>VSAN – No</a:t>
            </a:r>
          </a:p>
          <a:p>
            <a:pPr marL="0" indent="0">
              <a:buFont typeface="+mj-lt"/>
              <a:buNone/>
            </a:pPr>
            <a:r>
              <a:rPr lang="en-US" dirty="0" err="1" smtClean="0"/>
              <a:t>vVOLs</a:t>
            </a:r>
            <a:r>
              <a:rPr lang="en-US" dirty="0" smtClean="0"/>
              <a:t> – No</a:t>
            </a:r>
          </a:p>
          <a:p>
            <a:pPr marL="0" indent="0">
              <a:buFont typeface="+mj-lt"/>
              <a:buNone/>
            </a:pPr>
            <a:r>
              <a:rPr lang="en-US" dirty="0" smtClean="0"/>
              <a:t>vSphere Replication – No</a:t>
            </a:r>
          </a:p>
          <a:p>
            <a:pPr marL="0" indent="0">
              <a:buFont typeface="+mj-lt"/>
              <a:buNone/>
            </a:pPr>
            <a:r>
              <a:rPr lang="en-US" dirty="0" smtClean="0"/>
              <a:t>Storage </a:t>
            </a:r>
            <a:r>
              <a:rPr lang="en-US" dirty="0" err="1" smtClean="0"/>
              <a:t>vMotion</a:t>
            </a:r>
            <a:r>
              <a:rPr lang="en-US" dirty="0" smtClean="0"/>
              <a:t>/SDRS – No</a:t>
            </a:r>
          </a:p>
          <a:p>
            <a:pPr marL="0" indent="0">
              <a:buFont typeface="+mj-lt"/>
              <a:buNone/>
            </a:pPr>
            <a:r>
              <a:rPr lang="en-US" dirty="0" err="1" smtClean="0"/>
              <a:t>vCD</a:t>
            </a:r>
            <a:r>
              <a:rPr lang="en-US" dirty="0" smtClean="0"/>
              <a:t> – No</a:t>
            </a:r>
          </a:p>
          <a:p>
            <a:pPr marL="0" indent="0">
              <a:buFont typeface="+mj-lt"/>
              <a:buNone/>
            </a:pPr>
            <a:r>
              <a:rPr lang="en-US" dirty="0" smtClean="0"/>
              <a:t>SRM – Yes (if using ABR and with some other caveats around</a:t>
            </a:r>
            <a:r>
              <a:rPr lang="en-US" baseline="0" dirty="0" smtClean="0"/>
              <a:t> file placement – also will have to re-enable FT at recovery site as VM will be recovered with FT </a:t>
            </a:r>
            <a:r>
              <a:rPr lang="en-US" baseline="0" dirty="0" err="1" smtClean="0"/>
              <a:t>unconfigured</a:t>
            </a:r>
            <a:r>
              <a:rPr lang="en-US" baseline="0" dirty="0" smtClean="0"/>
              <a:t>)</a:t>
            </a:r>
            <a:endParaRPr lang="en-US" dirty="0" smtClean="0"/>
          </a:p>
          <a:p>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46</a:t>
            </a:fld>
            <a:endParaRPr lang="en-US"/>
          </a:p>
        </p:txBody>
      </p:sp>
    </p:spTree>
    <p:extLst>
      <p:ext uri="{BB962C8B-B14F-4D97-AF65-F5344CB8AC3E}">
        <p14:creationId xmlns:p14="http://schemas.microsoft.com/office/powerpoint/2010/main" val="992918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171450" indent="-171450">
              <a:buFont typeface="Arial"/>
              <a:buChar char="•"/>
            </a:pPr>
            <a:r>
              <a:rPr lang="en-US" dirty="0" smtClean="0"/>
              <a:t>The features on this slide are new in vSphere Replication (VR) 2015</a:t>
            </a:r>
          </a:p>
          <a:p>
            <a:pPr marL="171450" indent="-171450">
              <a:buFont typeface="Arial"/>
              <a:buChar char="•"/>
            </a:pPr>
            <a:endParaRPr lang="en-US" dirty="0" smtClean="0"/>
          </a:p>
          <a:p>
            <a:pPr marL="171450" indent="-171450">
              <a:buFont typeface="Arial"/>
              <a:buChar char="•"/>
            </a:pPr>
            <a:r>
              <a:rPr lang="en-US" dirty="0" smtClean="0"/>
              <a:t>Compression can be enabled when configuring replication for a VM. It is disabled by default.</a:t>
            </a:r>
          </a:p>
          <a:p>
            <a:pPr marL="171450" indent="-171450">
              <a:buFont typeface="Arial"/>
              <a:buChar char="•"/>
            </a:pPr>
            <a:r>
              <a:rPr lang="en-US" dirty="0" smtClean="0"/>
              <a:t>Updates are compressed at source (vSphere host) and stay compressed until written to storage. This does cost some CPU cycles on source host (compress) and target storage host (decompress).</a:t>
            </a:r>
          </a:p>
          <a:p>
            <a:pPr marL="171450" indent="-171450">
              <a:buFont typeface="Arial"/>
              <a:buChar char="•"/>
            </a:pPr>
            <a:r>
              <a:rPr lang="en-US" dirty="0" smtClean="0"/>
              <a:t>Uses </a:t>
            </a:r>
            <a:r>
              <a:rPr lang="en-US" dirty="0" err="1" smtClean="0"/>
              <a:t>FastLZ</a:t>
            </a:r>
            <a:r>
              <a:rPr lang="en-US" dirty="0" smtClean="0"/>
              <a:t> compression libraries. Fast LZ provides nice balance of performance, compression, and limited overhead (CPU).</a:t>
            </a:r>
          </a:p>
          <a:p>
            <a:pPr marL="171450" indent="-171450">
              <a:buFont typeface="Arial"/>
              <a:buChar char="•"/>
            </a:pPr>
            <a:r>
              <a:rPr lang="en-US" dirty="0" smtClean="0"/>
              <a:t>Typical compression ratio is 1.7 to 1</a:t>
            </a:r>
          </a:p>
          <a:p>
            <a:pPr marL="171450" indent="-171450">
              <a:buFont typeface="Arial"/>
              <a:buChar char="•"/>
            </a:pPr>
            <a:r>
              <a:rPr lang="en-US" dirty="0" smtClean="0"/>
              <a:t>Best results when using vSphere 2015 at source and target along with vSphere Replication (VR) 2015 appliance(s). Other configurations supported - example: Source is vSphere 2015, target is vSphere 5.5. vSphere Replication Server (VRS) must decompress packets internally (costing VR appliance CPU cycles) before writing to storage.</a:t>
            </a:r>
          </a:p>
          <a:p>
            <a:pPr marL="171450" indent="-171450">
              <a:buFont typeface="Arial"/>
              <a:buChar char="•"/>
            </a:pPr>
            <a:endParaRPr lang="en-US" dirty="0" smtClean="0"/>
          </a:p>
          <a:p>
            <a:pPr marL="171450" indent="-171450">
              <a:buFont typeface="Arial"/>
              <a:buChar char="•"/>
            </a:pPr>
            <a:r>
              <a:rPr lang="en-US" dirty="0" smtClean="0"/>
              <a:t>With VR 2015, VR traffic can be isolated from other vSphere host traffic.</a:t>
            </a:r>
          </a:p>
          <a:p>
            <a:pPr marL="171450" indent="-171450">
              <a:buFont typeface="Arial"/>
              <a:buChar char="•"/>
            </a:pPr>
            <a:r>
              <a:rPr lang="en-US" dirty="0" smtClean="0"/>
              <a:t>At source, a NIC can be specified for VR traffic. NIOC can be used to control replication bandwidth utilization.</a:t>
            </a:r>
          </a:p>
          <a:p>
            <a:pPr marL="171450" indent="-171450">
              <a:buFont typeface="Arial"/>
              <a:buChar char="•"/>
            </a:pPr>
            <a:r>
              <a:rPr lang="en-US" dirty="0" smtClean="0"/>
              <a:t>At target, VR appliances can have multiple </a:t>
            </a:r>
            <a:r>
              <a:rPr lang="en-US" dirty="0" err="1" smtClean="0"/>
              <a:t>vmnics</a:t>
            </a:r>
            <a:r>
              <a:rPr lang="en-US" dirty="0" smtClean="0"/>
              <a:t> with separate IP addresses to separate incoming replication traffic, management traffic, and NFC traffic to target host(s).</a:t>
            </a:r>
          </a:p>
          <a:p>
            <a:pPr marL="171450" indent="-171450">
              <a:buFont typeface="Arial"/>
              <a:buChar char="•"/>
            </a:pPr>
            <a:r>
              <a:rPr lang="en-US" dirty="0" smtClean="0"/>
              <a:t>At target, NIC can be specified for incoming NFC traffic that will be written to storage.</a:t>
            </a:r>
          </a:p>
          <a:p>
            <a:pPr marL="171450" indent="-171450">
              <a:buFont typeface="Arial"/>
              <a:buChar char="•"/>
            </a:pPr>
            <a:r>
              <a:rPr lang="en-US" dirty="0" smtClean="0"/>
              <a:t>The user must, of course, set up the appropriate network configuration (</a:t>
            </a:r>
            <a:r>
              <a:rPr lang="en-US" dirty="0" err="1" smtClean="0"/>
              <a:t>vSwitches</a:t>
            </a:r>
            <a:r>
              <a:rPr lang="en-US" dirty="0" smtClean="0"/>
              <a:t>, VLANs, etc.) to separate traffic into isolated, controllable flows.</a:t>
            </a:r>
          </a:p>
          <a:p>
            <a:pPr marL="171450" indent="-171450">
              <a:buFont typeface="Arial"/>
              <a:buChar char="•"/>
            </a:pPr>
            <a:endParaRPr lang="en-US" dirty="0" smtClean="0"/>
          </a:p>
          <a:p>
            <a:pPr marL="171450" indent="-171450">
              <a:buFont typeface="Arial"/>
              <a:buChar char="•"/>
            </a:pPr>
            <a:r>
              <a:rPr lang="en-US" dirty="0" smtClean="0"/>
              <a:t>VMware Tools in vSphere 2015 includes a “freeze/thaw” mechanism for quiescing certain Linux distributions at the file system level for improved recovery reliability. See vSphere documentation for specifics on supported Linux distributions.</a:t>
            </a:r>
          </a:p>
          <a:p>
            <a:pPr marL="171450" indent="-171450">
              <a:buFont typeface="Arial"/>
              <a:buChar char="•"/>
            </a:pPr>
            <a:endParaRPr lang="en-US"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48</a:t>
            </a:fld>
            <a:endParaRPr lang="en-US"/>
          </a:p>
        </p:txBody>
      </p:sp>
    </p:spTree>
    <p:extLst>
      <p:ext uri="{BB962C8B-B14F-4D97-AF65-F5344CB8AC3E}">
        <p14:creationId xmlns:p14="http://schemas.microsoft.com/office/powerpoint/2010/main" val="6724903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171450" indent="-171450">
              <a:buFont typeface="Arial"/>
              <a:buChar char="•"/>
            </a:pPr>
            <a:r>
              <a:rPr lang="en-US" dirty="0" smtClean="0"/>
              <a:t>The features on this slide are new in vSphere Replication (VR) 2015</a:t>
            </a:r>
          </a:p>
          <a:p>
            <a:pPr marL="171450" indent="-171450">
              <a:buFont typeface="Arial"/>
              <a:buChar char="•"/>
            </a:pPr>
            <a:endParaRPr lang="en-US" dirty="0" smtClean="0"/>
          </a:p>
          <a:p>
            <a:pPr marL="171450" indent="-171450">
              <a:buFont typeface="Arial"/>
              <a:buChar char="•"/>
            </a:pPr>
            <a:r>
              <a:rPr lang="en-US" dirty="0" smtClean="0"/>
              <a:t>Compression can be enabled when configuring replication for a VM. It is disabled by default.</a:t>
            </a:r>
          </a:p>
          <a:p>
            <a:pPr marL="171450" indent="-171450">
              <a:buFont typeface="Arial"/>
              <a:buChar char="•"/>
            </a:pPr>
            <a:r>
              <a:rPr lang="en-US" dirty="0" smtClean="0"/>
              <a:t>Updates are compressed at source (vSphere host) and stay compressed until written to storage. This does cost some CPU cycles on source host (compress) and target storage host (decompress).</a:t>
            </a:r>
          </a:p>
          <a:p>
            <a:pPr marL="171450" indent="-171450">
              <a:buFont typeface="Arial"/>
              <a:buChar char="•"/>
            </a:pPr>
            <a:r>
              <a:rPr lang="en-US" dirty="0" smtClean="0"/>
              <a:t>Uses </a:t>
            </a:r>
            <a:r>
              <a:rPr lang="en-US" dirty="0" err="1" smtClean="0"/>
              <a:t>FastLZ</a:t>
            </a:r>
            <a:r>
              <a:rPr lang="en-US" dirty="0" smtClean="0"/>
              <a:t> compression libraries. Fast LZ provides nice balance of performance, compression, and limited overhead (CPU).</a:t>
            </a:r>
          </a:p>
          <a:p>
            <a:pPr marL="171450" indent="-171450">
              <a:buFont typeface="Arial"/>
              <a:buChar char="•"/>
            </a:pPr>
            <a:r>
              <a:rPr lang="en-US" dirty="0" smtClean="0"/>
              <a:t>Typical compression ratio is 1.7 to 1</a:t>
            </a:r>
          </a:p>
          <a:p>
            <a:pPr marL="171450" indent="-171450">
              <a:buFont typeface="Arial"/>
              <a:buChar char="•"/>
            </a:pPr>
            <a:r>
              <a:rPr lang="en-US" dirty="0" smtClean="0"/>
              <a:t>Best results when using vSphere 2015 at source and target along with vSphere Replication (VR) 2015 appliance(s). Other configurations supported - example: Source is vSphere 2015, target is vSphere 5.5. vSphere Replication Server (VRS) must decompress packets internally (costing VR appliance CPU cycles) before writing to storage.</a:t>
            </a:r>
          </a:p>
          <a:p>
            <a:pPr marL="171450" indent="-171450">
              <a:buFont typeface="Arial"/>
              <a:buChar char="•"/>
            </a:pPr>
            <a:endParaRPr lang="en-US" dirty="0" smtClean="0"/>
          </a:p>
          <a:p>
            <a:pPr marL="171450" indent="-171450">
              <a:buFont typeface="Arial"/>
              <a:buChar char="•"/>
            </a:pPr>
            <a:r>
              <a:rPr lang="en-US" dirty="0" smtClean="0"/>
              <a:t>With VR 2015, VR traffic can be isolated from other vSphere host traffic.</a:t>
            </a:r>
          </a:p>
          <a:p>
            <a:pPr marL="171450" indent="-171450">
              <a:buFont typeface="Arial"/>
              <a:buChar char="•"/>
            </a:pPr>
            <a:r>
              <a:rPr lang="en-US" dirty="0" smtClean="0"/>
              <a:t>At source, a NIC can be specified for VR traffic. NIOC can be used to control replication bandwidth utilization.</a:t>
            </a:r>
          </a:p>
          <a:p>
            <a:pPr marL="171450" indent="-171450">
              <a:buFont typeface="Arial"/>
              <a:buChar char="•"/>
            </a:pPr>
            <a:r>
              <a:rPr lang="en-US" dirty="0" smtClean="0"/>
              <a:t>At target, VR appliances can have multiple </a:t>
            </a:r>
            <a:r>
              <a:rPr lang="en-US" dirty="0" err="1" smtClean="0"/>
              <a:t>vmnics</a:t>
            </a:r>
            <a:r>
              <a:rPr lang="en-US" dirty="0" smtClean="0"/>
              <a:t> with separate IP addresses to separate incoming replication traffic, management traffic, and NFC traffic to target host(s).</a:t>
            </a:r>
          </a:p>
          <a:p>
            <a:pPr marL="171450" indent="-171450">
              <a:buFont typeface="Arial"/>
              <a:buChar char="•"/>
            </a:pPr>
            <a:r>
              <a:rPr lang="en-US" dirty="0" smtClean="0"/>
              <a:t>At target, NIC can be specified for incoming NFC traffic that will be written to storage.</a:t>
            </a:r>
          </a:p>
          <a:p>
            <a:pPr marL="171450" indent="-171450">
              <a:buFont typeface="Arial"/>
              <a:buChar char="•"/>
            </a:pPr>
            <a:r>
              <a:rPr lang="en-US" dirty="0" smtClean="0"/>
              <a:t>The user must, of course, set up the appropriate network configuration (</a:t>
            </a:r>
            <a:r>
              <a:rPr lang="en-US" dirty="0" err="1" smtClean="0"/>
              <a:t>vSwitches</a:t>
            </a:r>
            <a:r>
              <a:rPr lang="en-US" dirty="0" smtClean="0"/>
              <a:t>, VLANs, etc.) to separate traffic into isolated, controllable flows.</a:t>
            </a:r>
          </a:p>
          <a:p>
            <a:pPr marL="171450" indent="-171450">
              <a:buFont typeface="Arial"/>
              <a:buChar char="•"/>
            </a:pPr>
            <a:endParaRPr lang="en-US" dirty="0" smtClean="0"/>
          </a:p>
          <a:p>
            <a:pPr marL="171450" indent="-171450">
              <a:buFont typeface="Arial"/>
              <a:buChar char="•"/>
            </a:pPr>
            <a:r>
              <a:rPr lang="en-US" dirty="0" smtClean="0"/>
              <a:t>VMware Tools in vSphere 2015 includes a “freeze/thaw” mechanism for quiescing certain Linux distributions at the file system level for improved recovery reliability. See vSphere documentation for specifics on supported Linux distributions.</a:t>
            </a:r>
          </a:p>
          <a:p>
            <a:pPr marL="171450" indent="-171450">
              <a:buFont typeface="Arial"/>
              <a:buChar char="•"/>
            </a:pPr>
            <a:endParaRPr lang="en-US"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49</a:t>
            </a:fld>
            <a:endParaRPr lang="en-US"/>
          </a:p>
        </p:txBody>
      </p:sp>
    </p:spTree>
    <p:extLst>
      <p:ext uri="{BB962C8B-B14F-4D97-AF65-F5344CB8AC3E}">
        <p14:creationId xmlns:p14="http://schemas.microsoft.com/office/powerpoint/2010/main" val="39924496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a:buChar char="•"/>
            </a:pPr>
            <a:r>
              <a:rPr lang="en-US" b="1" dirty="0" smtClean="0"/>
              <a:t>NEW: vSphere Data Protection Advanced functionality is</a:t>
            </a:r>
            <a:r>
              <a:rPr lang="en-US" b="1" baseline="0" dirty="0" smtClean="0"/>
              <a:t> now part of vSphere Data Protection (VDP). VDP Advanced edition is no longer available for purchase </a:t>
            </a:r>
            <a:r>
              <a:rPr lang="en-US" baseline="0" dirty="0" smtClean="0"/>
              <a:t>- customers get all of the features and benefits with VDP, which is included with vSphere 2015 Essentials Plus Kit and higher editions.</a:t>
            </a:r>
          </a:p>
          <a:p>
            <a:pPr marL="171450" indent="-171450">
              <a:buFont typeface="Arial"/>
              <a:buChar char="•"/>
            </a:pPr>
            <a:r>
              <a:rPr lang="en-US" dirty="0" smtClean="0"/>
              <a:t>VDP enables both local data protection and offsite disaster recovery.</a:t>
            </a:r>
            <a:r>
              <a:rPr lang="en-US" baseline="0" dirty="0" smtClean="0"/>
              <a:t> Backups are performed locally - this backup data can then be replicated offsite for disaster recovery. The solution is well-integrated into vSphere and vCenter Server and utilizes the vSphere APIs for Data Protection (VADP). VADP includes changed block tracking (CBT). The first time a VM is backed up, it is a full (level 0) backup. Each subsequent (level 1) backup checks VADP for changed blocks and backs up only these changed blocks. Backing up only the changed blocks dramatically reduces back times, i.e., shorter backup window requirements, and reduces resource utilization.</a:t>
            </a:r>
          </a:p>
          <a:p>
            <a:pPr marL="171450" indent="-171450">
              <a:buFont typeface="Arial"/>
              <a:buChar char="•"/>
            </a:pPr>
            <a:r>
              <a:rPr lang="en-US" baseline="0" dirty="0" smtClean="0"/>
              <a:t>Since VDP is based on EMC Avamar, VDP offers industry leading variable-length deduplication, which minimizes the amount of backup data capacity required for VDP. A VDP appliance can be deployed with thin provisioned disks to further minimize the backup data footprint.</a:t>
            </a:r>
          </a:p>
          <a:p>
            <a:pPr marL="171450" indent="-171450">
              <a:buFont typeface="Arial"/>
              <a:buChar char="•"/>
            </a:pPr>
            <a:r>
              <a:rPr lang="en-US" baseline="0" dirty="0" smtClean="0"/>
              <a:t>VDP is managed using the vSphere Web Client - a UI that is familiar to the vSphere admin. Tasks such as creating backup jobs, restoring VMs, and setting up backup data replication are intuitive. It is literally possible to deploy VDP and create backup jobs in just a few hours.</a:t>
            </a:r>
            <a:endParaRPr lang="en-US" dirty="0"/>
          </a:p>
        </p:txBody>
      </p:sp>
      <p:sp>
        <p:nvSpPr>
          <p:cNvPr id="4" name="Slide Number Placeholder 3"/>
          <p:cNvSpPr>
            <a:spLocks noGrp="1"/>
          </p:cNvSpPr>
          <p:nvPr>
            <p:ph type="sldNum" sz="quarter" idx="10"/>
          </p:nvPr>
        </p:nvSpPr>
        <p:spPr/>
        <p:txBody>
          <a:bodyPr/>
          <a:lstStyle/>
          <a:p>
            <a:fld id="{9F4FBC3A-A12C-40F9-BB8D-BC30C7901396}" type="slidenum">
              <a:rPr lang="en-US" smtClean="0"/>
              <a:t>51</a:t>
            </a:fld>
            <a:endParaRPr lang="en-US"/>
          </a:p>
        </p:txBody>
      </p:sp>
    </p:spTree>
    <p:extLst>
      <p:ext uri="{BB962C8B-B14F-4D97-AF65-F5344CB8AC3E}">
        <p14:creationId xmlns:p14="http://schemas.microsoft.com/office/powerpoint/2010/main" val="67249031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a:buChar char="•"/>
            </a:pPr>
            <a:r>
              <a:rPr lang="en-US" dirty="0" smtClean="0"/>
              <a:t>vSphere</a:t>
            </a:r>
            <a:r>
              <a:rPr lang="en-US" baseline="0" dirty="0" smtClean="0"/>
              <a:t> Data Protection (VDP) is designed to protect VMware virtual machine environments up to approximately 800 VMs, i.e., SMB organizations. For environments requiring protection of more than 800 VMs, customers and partners should consider other solutions that scale to these larger environments.</a:t>
            </a:r>
          </a:p>
          <a:p>
            <a:pPr marL="171450" indent="-171450">
              <a:buFont typeface="Arial"/>
              <a:buChar char="•"/>
            </a:pPr>
            <a:r>
              <a:rPr lang="en-US" dirty="0" smtClean="0"/>
              <a:t>Nearly all workloads running in a VM can be protected with VDP. There are a few exceptions such as VMs with physical raw device mappings (RDM), VMs with very high levels of I/O (</a:t>
            </a:r>
            <a:r>
              <a:rPr lang="en-US" baseline="0" dirty="0" smtClean="0"/>
              <a:t>difficult to quiesce when creating snapshots and difficult to consolidate snapshots), and VMs that may require app-level quiescing not supported by VDP - example: Oracle database on Linux).</a:t>
            </a:r>
          </a:p>
          <a:p>
            <a:pPr marL="171450" indent="-171450">
              <a:buFont typeface="Arial"/>
              <a:buChar char="•"/>
            </a:pPr>
            <a:endParaRPr lang="en-US" baseline="0" dirty="0" smtClean="0"/>
          </a:p>
          <a:p>
            <a:pPr marL="171450" indent="-171450">
              <a:buFont typeface="Arial"/>
              <a:buChar char="•"/>
            </a:pPr>
            <a:r>
              <a:rPr lang="en-US" baseline="0" dirty="0" smtClean="0"/>
              <a:t>Organizations with smaller ROBO deployments are good candidates for VDP - ideally, less than 20 sites with a small number of VMs at each site. VDP currently supports up to 20 VDP appliances per vCenter. VDP external proxies can also be deployed to accommodate varying backup solution topologies and business requirements. External proxies can reduce the amount of backup data sent across a network and enable support for up to 24 concurrent backups (VDP appliance with no external proxies is limited to 8 concurrent backups).</a:t>
            </a:r>
          </a:p>
          <a:p>
            <a:pPr marL="171450" indent="-171450">
              <a:buFont typeface="Arial"/>
              <a:buChar char="•"/>
            </a:pPr>
            <a:endParaRPr lang="en-US" baseline="0" dirty="0" smtClean="0"/>
          </a:p>
          <a:p>
            <a:pPr marL="171450" indent="-171450">
              <a:buFont typeface="Arial"/>
              <a:buChar char="•"/>
            </a:pPr>
            <a:r>
              <a:rPr lang="en-US" baseline="0" dirty="0" smtClean="0"/>
              <a:t>Backup data stored locally can be securely replicated across WAN connections enabling planned migration of VMs or disaster recovery for VMs not requiring low recovery times (RTO) and/or recovery objectives (RPO). The benefits of using VDP for migration and recovery are lower storage requirements (backup data is deduplicated) and lower network bandwidth requirements (VDP replicates only unique data segments after deduplication has already taken place at the source and target).</a:t>
            </a:r>
          </a:p>
          <a:p>
            <a:pPr marL="171450" indent="-171450">
              <a:buFont typeface="Arial"/>
              <a:buChar char="•"/>
            </a:pPr>
            <a:endParaRPr lang="en-US" baseline="0"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52</a:t>
            </a:fld>
            <a:endParaRPr lang="en-US"/>
          </a:p>
        </p:txBody>
      </p:sp>
    </p:spTree>
    <p:extLst>
      <p:ext uri="{BB962C8B-B14F-4D97-AF65-F5344CB8AC3E}">
        <p14:creationId xmlns:p14="http://schemas.microsoft.com/office/powerpoint/2010/main" val="6724903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a:buChar char="•"/>
            </a:pPr>
            <a:r>
              <a:rPr lang="en-US" baseline="0" dirty="0" smtClean="0"/>
              <a:t>Up to 8TB of deduplicated backup data capacity per VDP appliance. Each 8TB appliance can protect approximately 150-200 average sized VMs (50-60GB of data each) with a 3% change rate and a retention policy of 30 days. Results will of course vary in every environment based on VM sizes, the types of data contained in the VMs, data change rates, and retention policies.</a:t>
            </a:r>
          </a:p>
          <a:p>
            <a:pPr marL="171450" indent="-171450">
              <a:buFont typeface="Arial"/>
              <a:buChar char="•"/>
            </a:pPr>
            <a:r>
              <a:rPr lang="en-US" baseline="0" dirty="0" smtClean="0"/>
              <a:t>No need to deploy agents to every VM. VDP utilizes the vSphere APIs for Data Protection (VADP) including changed block tracking (CBT) for backs and restores. This reduces the cost and complexity of deploying a data protection solution.</a:t>
            </a:r>
          </a:p>
          <a:p>
            <a:pPr marL="171450" indent="-171450">
              <a:buFont typeface="Arial"/>
              <a:buChar char="•"/>
            </a:pPr>
            <a:r>
              <a:rPr lang="en-US" baseline="0" dirty="0" smtClean="0"/>
              <a:t>File level restore (FLR) is accomplished using nothing more than a Flash-enabled Web browser. A guest OS administrator or application owner (anyone with local administrative permissions in the VM’s guest OS) can use VDP’s FLR to restore files and folders without assistance from a backup or vSphere administrator.</a:t>
            </a:r>
          </a:p>
          <a:p>
            <a:pPr marL="171450" indent="-171450">
              <a:buFont typeface="Arial"/>
              <a:buChar char="•"/>
            </a:pPr>
            <a:r>
              <a:rPr lang="en-US" baseline="0" dirty="0" smtClean="0"/>
              <a:t>VDP agents for SQL Server, Exchange, and SharePoint enable individual, application consistent database backup and recovery on virtual </a:t>
            </a:r>
            <a:r>
              <a:rPr lang="en-US" i="1" baseline="0" dirty="0" smtClean="0"/>
              <a:t>and physical</a:t>
            </a:r>
            <a:r>
              <a:rPr lang="en-US" baseline="0" dirty="0" smtClean="0"/>
              <a:t> machines. The agent for Exchange also provide granular level recovery (GLR) - restore of individual mailboxes. Using agents for these applications enable true app-consistent backup and recovery - for example, the SQL Server agent utilizes SQL Server’s virtual device interface (VDI). These agents also manage transaction logs (truncation, circular logs, etc.) and provide the option to enable multiple-stream backups. SQL Server cluster and Exchange Database Availability Group (DAG) configurations are supported.</a:t>
            </a:r>
          </a:p>
        </p:txBody>
      </p:sp>
      <p:sp>
        <p:nvSpPr>
          <p:cNvPr id="4" name="Slide Number Placeholder 3"/>
          <p:cNvSpPr>
            <a:spLocks noGrp="1"/>
          </p:cNvSpPr>
          <p:nvPr>
            <p:ph type="sldNum" sz="quarter" idx="10"/>
          </p:nvPr>
        </p:nvSpPr>
        <p:spPr/>
        <p:txBody>
          <a:bodyPr/>
          <a:lstStyle/>
          <a:p>
            <a:fld id="{9F4FBC3A-A12C-40F9-BB8D-BC30C7901396}" type="slidenum">
              <a:rPr lang="en-US" smtClean="0"/>
              <a:t>53</a:t>
            </a:fld>
            <a:endParaRPr lang="en-US"/>
          </a:p>
        </p:txBody>
      </p:sp>
    </p:spTree>
    <p:extLst>
      <p:ext uri="{BB962C8B-B14F-4D97-AF65-F5344CB8AC3E}">
        <p14:creationId xmlns:p14="http://schemas.microsoft.com/office/powerpoint/2010/main" val="6724903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a:buChar char="•"/>
            </a:pPr>
            <a:r>
              <a:rPr lang="en-US" baseline="0" dirty="0" smtClean="0"/>
              <a:t>Up to 8TB of deduplicated backup data capacity per VDP appliance. Each 8TB appliance can protect approximately 150-200 average sized VMs (50-60GB of data each) with a 3% change rate and a retention policy of 30 days. Results will of course vary in every environment based on VM sizes, the types of data contained in the VMs, data change rates, and retention policies.</a:t>
            </a:r>
          </a:p>
          <a:p>
            <a:pPr marL="171450" indent="-171450">
              <a:buFont typeface="Arial"/>
              <a:buChar char="•"/>
            </a:pPr>
            <a:r>
              <a:rPr lang="en-US" baseline="0" dirty="0" smtClean="0"/>
              <a:t>No need to deploy agents to every VM. VDP utilizes the vSphere APIs for Data Protection (VADP) including changed block tracking (CBT) for backs and restores. This reduces the cost and complexity of deploying a data protection solution.</a:t>
            </a:r>
          </a:p>
          <a:p>
            <a:pPr marL="171450" indent="-171450">
              <a:buFont typeface="Arial"/>
              <a:buChar char="•"/>
            </a:pPr>
            <a:r>
              <a:rPr lang="en-US" baseline="0" dirty="0" smtClean="0"/>
              <a:t>File level restore (FLR) is accomplished using nothing more than a Flash-enabled Web browser. A guest OS administrator or application owner (anyone with local administrative permissions in the VM’s guest OS) can use VDP’s FLR to restore files and folders without assistance from a backup or vSphere administrator.</a:t>
            </a:r>
          </a:p>
          <a:p>
            <a:pPr marL="171450" indent="-171450">
              <a:buFont typeface="Arial"/>
              <a:buChar char="•"/>
            </a:pPr>
            <a:r>
              <a:rPr lang="en-US" baseline="0" dirty="0" smtClean="0"/>
              <a:t>VDP agents for SQL Server, Exchange, and SharePoint enable individual, application consistent database backup and recovery on virtual </a:t>
            </a:r>
            <a:r>
              <a:rPr lang="en-US" i="1" baseline="0" dirty="0" smtClean="0"/>
              <a:t>and physical</a:t>
            </a:r>
            <a:r>
              <a:rPr lang="en-US" baseline="0" dirty="0" smtClean="0"/>
              <a:t> machines. The agent for Exchange also provide granular level recovery (GLR) - restore of individual mailboxes. Using agents for these applications enable true app-consistent backup and recovery - for example, the SQL Server agent utilizes SQL Server’s virtual device interface (VDI). These agents also manage transaction logs (truncation, circular logs, etc.) and provide the option to enable multiple-stream backups. SQL Server cluster and Exchange Database Availability Group (DAG) configurations are supported.</a:t>
            </a:r>
          </a:p>
        </p:txBody>
      </p:sp>
      <p:sp>
        <p:nvSpPr>
          <p:cNvPr id="4" name="Slide Number Placeholder 3"/>
          <p:cNvSpPr>
            <a:spLocks noGrp="1"/>
          </p:cNvSpPr>
          <p:nvPr>
            <p:ph type="sldNum" sz="quarter" idx="10"/>
          </p:nvPr>
        </p:nvSpPr>
        <p:spPr/>
        <p:txBody>
          <a:bodyPr/>
          <a:lstStyle/>
          <a:p>
            <a:fld id="{9F4FBC3A-A12C-40F9-BB8D-BC30C7901396}" type="slidenum">
              <a:rPr lang="en-US" smtClean="0"/>
              <a:t>54</a:t>
            </a:fld>
            <a:endParaRPr lang="en-US"/>
          </a:p>
        </p:txBody>
      </p:sp>
    </p:spTree>
    <p:extLst>
      <p:ext uri="{BB962C8B-B14F-4D97-AF65-F5344CB8AC3E}">
        <p14:creationId xmlns:p14="http://schemas.microsoft.com/office/powerpoint/2010/main" val="26343947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171450" indent="-171450">
              <a:buFont typeface="Arial"/>
              <a:buChar char="•"/>
            </a:pPr>
            <a:endParaRPr lang="en-US" baseline="0" dirty="0" smtClean="0"/>
          </a:p>
        </p:txBody>
      </p:sp>
      <p:sp>
        <p:nvSpPr>
          <p:cNvPr id="4" name="Slide Number Placeholder 3"/>
          <p:cNvSpPr>
            <a:spLocks noGrp="1"/>
          </p:cNvSpPr>
          <p:nvPr>
            <p:ph type="sldNum" sz="quarter" idx="10"/>
          </p:nvPr>
        </p:nvSpPr>
        <p:spPr/>
        <p:txBody>
          <a:bodyPr/>
          <a:lstStyle/>
          <a:p>
            <a:fld id="{9F4FBC3A-A12C-40F9-BB8D-BC30C7901396}" type="slidenum">
              <a:rPr lang="en-US" smtClean="0"/>
              <a:t>55</a:t>
            </a:fld>
            <a:endParaRPr lang="en-US"/>
          </a:p>
        </p:txBody>
      </p:sp>
    </p:spTree>
    <p:extLst>
      <p:ext uri="{BB962C8B-B14F-4D97-AF65-F5344CB8AC3E}">
        <p14:creationId xmlns:p14="http://schemas.microsoft.com/office/powerpoint/2010/main" val="67249031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8988" y="609600"/>
            <a:ext cx="5280025" cy="29718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4FBC3A-A12C-40F9-BB8D-BC30C7901396}" type="slidenum">
              <a:rPr lang="en-US" smtClean="0"/>
              <a:t>56</a:t>
            </a:fld>
            <a:endParaRPr lang="en-US"/>
          </a:p>
        </p:txBody>
      </p:sp>
    </p:spTree>
    <p:extLst>
      <p:ext uri="{BB962C8B-B14F-4D97-AF65-F5344CB8AC3E}">
        <p14:creationId xmlns:p14="http://schemas.microsoft.com/office/powerpoint/2010/main" val="3728825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10.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ltGray">
          <a:xfrm>
            <a:off x="0" y="0"/>
            <a:ext cx="12188825" cy="6858246"/>
          </a:xfrm>
          <a:prstGeom prst="rect">
            <a:avLst/>
          </a:prstGeom>
        </p:spPr>
      </p:pic>
      <p:sp>
        <p:nvSpPr>
          <p:cNvPr id="2" name="Title 1"/>
          <p:cNvSpPr>
            <a:spLocks noGrp="1"/>
          </p:cNvSpPr>
          <p:nvPr>
            <p:ph type="ctrTitle"/>
          </p:nvPr>
        </p:nvSpPr>
        <p:spPr>
          <a:xfrm>
            <a:off x="609441" y="426720"/>
            <a:ext cx="9141619" cy="1097280"/>
          </a:xfrm>
        </p:spPr>
        <p:txBody>
          <a:bodyPr/>
          <a:lstStyle>
            <a:lvl1pPr>
              <a:defRPr sz="3600"/>
            </a:lvl1pPr>
          </a:lstStyle>
          <a:p>
            <a:r>
              <a:rPr lang="en-US" dirty="0" smtClean="0"/>
              <a:t>Click to edit Master title style</a:t>
            </a:r>
            <a:endParaRPr lang="en-US" dirty="0"/>
          </a:p>
        </p:txBody>
      </p:sp>
      <p:sp>
        <p:nvSpPr>
          <p:cNvPr id="3" name="Subtitle 2"/>
          <p:cNvSpPr>
            <a:spLocks noGrp="1"/>
          </p:cNvSpPr>
          <p:nvPr>
            <p:ph type="subTitle" idx="1"/>
          </p:nvPr>
        </p:nvSpPr>
        <p:spPr>
          <a:xfrm>
            <a:off x="609441" y="1600200"/>
            <a:ext cx="9141619" cy="685800"/>
          </a:xfrm>
        </p:spPr>
        <p:txBody>
          <a:bodyPr/>
          <a:lstStyle>
            <a:lvl1pPr marL="0" indent="0" algn="l">
              <a:lnSpc>
                <a:spcPct val="90000"/>
              </a:lnSpc>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grpSp>
        <p:nvGrpSpPr>
          <p:cNvPr id="18" name="Group 17"/>
          <p:cNvGrpSpPr/>
          <p:nvPr/>
        </p:nvGrpSpPr>
        <p:grpSpPr>
          <a:xfrm>
            <a:off x="10206138" y="6074829"/>
            <a:ext cx="1373087" cy="216433"/>
            <a:chOff x="-84138" y="5622925"/>
            <a:chExt cx="4330701" cy="682626"/>
          </a:xfrm>
          <a:solidFill>
            <a:srgbClr val="FFFFFF"/>
          </a:solidFill>
        </p:grpSpPr>
        <p:sp>
          <p:nvSpPr>
            <p:cNvPr id="19"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 name="TextBox 12"/>
          <p:cNvSpPr txBox="1"/>
          <p:nvPr userDrawn="1"/>
        </p:nvSpPr>
        <p:spPr>
          <a:xfrm>
            <a:off x="9827519" y="6505956"/>
            <a:ext cx="1751706" cy="199644"/>
          </a:xfrm>
          <a:prstGeom prst="rect">
            <a:avLst/>
          </a:prstGeom>
          <a:noFill/>
        </p:spPr>
        <p:txBody>
          <a:bodyPr wrap="square" lIns="0" tIns="0" rIns="0" bIns="0" rtlCol="0">
            <a:noAutofit/>
          </a:bodyPr>
          <a:lstStyle/>
          <a:p>
            <a:pPr algn="r">
              <a:lnSpc>
                <a:spcPct val="90000"/>
              </a:lnSpc>
            </a:pPr>
            <a:r>
              <a:rPr lang="en-US" sz="700" dirty="0" smtClean="0">
                <a:solidFill>
                  <a:schemeClr val="bg1"/>
                </a:solidFill>
              </a:rPr>
              <a:t>© 2014</a:t>
            </a:r>
            <a:r>
              <a:rPr lang="en-US" sz="700" baseline="0" dirty="0" smtClean="0">
                <a:solidFill>
                  <a:schemeClr val="bg1"/>
                </a:solidFill>
              </a:rPr>
              <a:t> VMware Inc. All rights reserved.</a:t>
            </a:r>
            <a:endParaRPr lang="en-US" sz="700" dirty="0" smtClean="0">
              <a:solidFill>
                <a:schemeClr val="bg1"/>
              </a:solidFill>
            </a:endParaRPr>
          </a:p>
        </p:txBody>
      </p:sp>
    </p:spTree>
    <p:extLst>
      <p:ext uri="{BB962C8B-B14F-4D97-AF65-F5344CB8AC3E}">
        <p14:creationId xmlns:p14="http://schemas.microsoft.com/office/powerpoint/2010/main" val="3383309834"/>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with Presenter Name">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ltGray">
          <a:xfrm>
            <a:off x="0" y="0"/>
            <a:ext cx="12188825" cy="6858246"/>
          </a:xfrm>
          <a:prstGeom prst="rect">
            <a:avLst/>
          </a:prstGeom>
        </p:spPr>
      </p:pic>
      <p:sp>
        <p:nvSpPr>
          <p:cNvPr id="2" name="Title 1"/>
          <p:cNvSpPr>
            <a:spLocks noGrp="1"/>
          </p:cNvSpPr>
          <p:nvPr>
            <p:ph type="ctrTitle"/>
          </p:nvPr>
        </p:nvSpPr>
        <p:spPr>
          <a:xfrm>
            <a:off x="609441" y="426720"/>
            <a:ext cx="9141619" cy="1097280"/>
          </a:xfrm>
        </p:spPr>
        <p:txBody>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609441" y="1600200"/>
            <a:ext cx="9141619" cy="685800"/>
          </a:xfrm>
        </p:spPr>
        <p:txBody>
          <a:bodyPr/>
          <a:lstStyle>
            <a:lvl1pPr marL="0" indent="0" algn="l">
              <a:lnSpc>
                <a:spcPct val="90000"/>
              </a:lnSpc>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 Placeholder 4"/>
          <p:cNvSpPr>
            <a:spLocks noGrp="1"/>
          </p:cNvSpPr>
          <p:nvPr>
            <p:ph type="body" sz="quarter" idx="10" hasCustomPrompt="1"/>
          </p:nvPr>
        </p:nvSpPr>
        <p:spPr>
          <a:xfrm>
            <a:off x="609441" y="5791200"/>
            <a:ext cx="3656648" cy="228600"/>
          </a:xfrm>
        </p:spPr>
        <p:txBody>
          <a:bodyPr/>
          <a:lstStyle>
            <a:lvl1pPr marL="0" indent="0">
              <a:lnSpc>
                <a:spcPct val="90000"/>
              </a:lnSpc>
              <a:spcBef>
                <a:spcPts val="0"/>
              </a:spcBef>
              <a:buNone/>
              <a:defRPr sz="1600">
                <a:solidFill>
                  <a:schemeClr val="bg1"/>
                </a:solidFill>
              </a:defRPr>
            </a:lvl1pPr>
            <a:lvl2pPr marL="0" indent="0">
              <a:lnSpc>
                <a:spcPct val="90000"/>
              </a:lnSpc>
              <a:spcBef>
                <a:spcPts val="600"/>
              </a:spcBef>
              <a:buNone/>
              <a:defRPr sz="1600">
                <a:solidFill>
                  <a:schemeClr val="bg1"/>
                </a:solidFill>
              </a:defRPr>
            </a:lvl2pPr>
            <a:lvl3pPr marL="0" indent="0">
              <a:lnSpc>
                <a:spcPct val="90000"/>
              </a:lnSpc>
              <a:spcBef>
                <a:spcPts val="600"/>
              </a:spcBef>
              <a:buNone/>
              <a:defRPr sz="1600">
                <a:solidFill>
                  <a:schemeClr val="bg1"/>
                </a:solidFill>
              </a:defRPr>
            </a:lvl3pPr>
            <a:lvl4pPr marL="0" indent="0">
              <a:lnSpc>
                <a:spcPct val="90000"/>
              </a:lnSpc>
              <a:spcBef>
                <a:spcPts val="600"/>
              </a:spcBef>
              <a:buNone/>
              <a:defRPr sz="1600">
                <a:solidFill>
                  <a:schemeClr val="bg1"/>
                </a:solidFill>
              </a:defRPr>
            </a:lvl4pPr>
            <a:lvl5pPr marL="0" indent="0">
              <a:lnSpc>
                <a:spcPct val="90000"/>
              </a:lnSpc>
              <a:spcBef>
                <a:spcPts val="600"/>
              </a:spcBef>
              <a:buNone/>
              <a:defRPr sz="1600">
                <a:solidFill>
                  <a:schemeClr val="bg1"/>
                </a:solidFill>
              </a:defRPr>
            </a:lvl5pPr>
            <a:lvl6pPr marL="0" indent="0">
              <a:lnSpc>
                <a:spcPct val="90000"/>
              </a:lnSpc>
              <a:spcBef>
                <a:spcPts val="600"/>
              </a:spcBef>
              <a:buNone/>
              <a:defRPr sz="1600">
                <a:solidFill>
                  <a:schemeClr val="bg1"/>
                </a:solidFill>
              </a:defRPr>
            </a:lvl6pPr>
            <a:lvl7pPr marL="0" indent="0">
              <a:lnSpc>
                <a:spcPct val="90000"/>
              </a:lnSpc>
              <a:spcBef>
                <a:spcPts val="600"/>
              </a:spcBef>
              <a:buNone/>
              <a:defRPr sz="1600">
                <a:solidFill>
                  <a:schemeClr val="bg1"/>
                </a:solidFill>
              </a:defRPr>
            </a:lvl7pPr>
            <a:lvl8pPr marL="0" indent="0">
              <a:lnSpc>
                <a:spcPct val="90000"/>
              </a:lnSpc>
              <a:spcBef>
                <a:spcPts val="600"/>
              </a:spcBef>
              <a:buNone/>
              <a:defRPr sz="1600">
                <a:solidFill>
                  <a:schemeClr val="bg1"/>
                </a:solidFill>
              </a:defRPr>
            </a:lvl8pPr>
          </a:lstStyle>
          <a:p>
            <a:pPr lvl="0"/>
            <a:r>
              <a:rPr lang="en-US" dirty="0" smtClean="0"/>
              <a:t>Click to add presenter’s name </a:t>
            </a:r>
          </a:p>
        </p:txBody>
      </p:sp>
      <p:sp>
        <p:nvSpPr>
          <p:cNvPr id="9" name="Text Placeholder 4"/>
          <p:cNvSpPr>
            <a:spLocks noGrp="1"/>
          </p:cNvSpPr>
          <p:nvPr>
            <p:ph type="body" sz="quarter" idx="11" hasCustomPrompt="1"/>
          </p:nvPr>
        </p:nvSpPr>
        <p:spPr>
          <a:xfrm>
            <a:off x="609441" y="6081068"/>
            <a:ext cx="3656648" cy="228600"/>
          </a:xfrm>
        </p:spPr>
        <p:txBody>
          <a:bodyPr/>
          <a:lstStyle>
            <a:lvl1pPr marL="0" indent="0">
              <a:lnSpc>
                <a:spcPct val="90000"/>
              </a:lnSpc>
              <a:spcBef>
                <a:spcPts val="0"/>
              </a:spcBef>
              <a:buNone/>
              <a:defRPr sz="1600">
                <a:solidFill>
                  <a:schemeClr val="bg1"/>
                </a:solidFill>
              </a:defRPr>
            </a:lvl1pPr>
            <a:lvl2pPr marL="0" indent="0">
              <a:lnSpc>
                <a:spcPct val="90000"/>
              </a:lnSpc>
              <a:spcBef>
                <a:spcPts val="600"/>
              </a:spcBef>
              <a:buNone/>
              <a:defRPr sz="1600">
                <a:solidFill>
                  <a:schemeClr val="bg1"/>
                </a:solidFill>
              </a:defRPr>
            </a:lvl2pPr>
            <a:lvl3pPr marL="0" indent="0">
              <a:lnSpc>
                <a:spcPct val="90000"/>
              </a:lnSpc>
              <a:spcBef>
                <a:spcPts val="600"/>
              </a:spcBef>
              <a:buNone/>
              <a:defRPr sz="1600">
                <a:solidFill>
                  <a:schemeClr val="bg1"/>
                </a:solidFill>
              </a:defRPr>
            </a:lvl3pPr>
            <a:lvl4pPr marL="0" indent="0">
              <a:lnSpc>
                <a:spcPct val="90000"/>
              </a:lnSpc>
              <a:spcBef>
                <a:spcPts val="600"/>
              </a:spcBef>
              <a:buNone/>
              <a:defRPr sz="1600">
                <a:solidFill>
                  <a:schemeClr val="bg1"/>
                </a:solidFill>
              </a:defRPr>
            </a:lvl4pPr>
            <a:lvl5pPr marL="0" indent="0">
              <a:lnSpc>
                <a:spcPct val="90000"/>
              </a:lnSpc>
              <a:spcBef>
                <a:spcPts val="600"/>
              </a:spcBef>
              <a:buNone/>
              <a:defRPr sz="1600">
                <a:solidFill>
                  <a:schemeClr val="bg1"/>
                </a:solidFill>
              </a:defRPr>
            </a:lvl5pPr>
            <a:lvl6pPr marL="0" indent="0">
              <a:lnSpc>
                <a:spcPct val="90000"/>
              </a:lnSpc>
              <a:spcBef>
                <a:spcPts val="600"/>
              </a:spcBef>
              <a:buNone/>
              <a:defRPr sz="1600">
                <a:solidFill>
                  <a:schemeClr val="bg1"/>
                </a:solidFill>
              </a:defRPr>
            </a:lvl6pPr>
            <a:lvl7pPr marL="0" indent="0">
              <a:lnSpc>
                <a:spcPct val="90000"/>
              </a:lnSpc>
              <a:spcBef>
                <a:spcPts val="600"/>
              </a:spcBef>
              <a:buNone/>
              <a:defRPr sz="1600">
                <a:solidFill>
                  <a:schemeClr val="bg1"/>
                </a:solidFill>
              </a:defRPr>
            </a:lvl7pPr>
            <a:lvl8pPr marL="0" indent="0">
              <a:lnSpc>
                <a:spcPct val="90000"/>
              </a:lnSpc>
              <a:spcBef>
                <a:spcPts val="600"/>
              </a:spcBef>
              <a:buNone/>
              <a:defRPr sz="1600">
                <a:solidFill>
                  <a:schemeClr val="bg1"/>
                </a:solidFill>
              </a:defRPr>
            </a:lvl8pPr>
          </a:lstStyle>
          <a:p>
            <a:pPr lvl="0"/>
            <a:r>
              <a:rPr lang="en-US" dirty="0" smtClean="0"/>
              <a:t>Click to add date</a:t>
            </a:r>
          </a:p>
        </p:txBody>
      </p:sp>
      <p:grpSp>
        <p:nvGrpSpPr>
          <p:cNvPr id="21" name="Group 20"/>
          <p:cNvGrpSpPr/>
          <p:nvPr/>
        </p:nvGrpSpPr>
        <p:grpSpPr>
          <a:xfrm>
            <a:off x="10206138" y="6074829"/>
            <a:ext cx="1373087" cy="216433"/>
            <a:chOff x="-84138" y="5622925"/>
            <a:chExt cx="4330701" cy="682626"/>
          </a:xfrm>
          <a:solidFill>
            <a:srgbClr val="FFFFFF"/>
          </a:solidFill>
        </p:grpSpPr>
        <p:sp>
          <p:nvSpPr>
            <p:cNvPr id="22"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5" name="TextBox 14"/>
          <p:cNvSpPr txBox="1"/>
          <p:nvPr userDrawn="1"/>
        </p:nvSpPr>
        <p:spPr>
          <a:xfrm>
            <a:off x="9827519" y="6505956"/>
            <a:ext cx="1751706" cy="199644"/>
          </a:xfrm>
          <a:prstGeom prst="rect">
            <a:avLst/>
          </a:prstGeom>
          <a:noFill/>
        </p:spPr>
        <p:txBody>
          <a:bodyPr wrap="square" lIns="0" tIns="0" rIns="0" bIns="0" rtlCol="0">
            <a:noAutofit/>
          </a:bodyPr>
          <a:lstStyle/>
          <a:p>
            <a:pPr algn="r">
              <a:lnSpc>
                <a:spcPct val="90000"/>
              </a:lnSpc>
            </a:pPr>
            <a:r>
              <a:rPr lang="en-US" sz="700" dirty="0" smtClean="0">
                <a:solidFill>
                  <a:schemeClr val="bg1"/>
                </a:solidFill>
              </a:rPr>
              <a:t>© 2014</a:t>
            </a:r>
            <a:r>
              <a:rPr lang="en-US" sz="700" baseline="0" dirty="0" smtClean="0">
                <a:solidFill>
                  <a:schemeClr val="bg1"/>
                </a:solidFill>
              </a:rPr>
              <a:t> VMware Inc. All rights reserved.</a:t>
            </a:r>
            <a:endParaRPr lang="en-US" sz="700" dirty="0" smtClean="0">
              <a:solidFill>
                <a:schemeClr val="bg1"/>
              </a:solidFill>
            </a:endParaRPr>
          </a:p>
        </p:txBody>
      </p:sp>
    </p:spTree>
    <p:extLst>
      <p:ext uri="{BB962C8B-B14F-4D97-AF65-F5344CB8AC3E}">
        <p14:creationId xmlns:p14="http://schemas.microsoft.com/office/powerpoint/2010/main" val="749138485"/>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441" y="330200"/>
            <a:ext cx="10969943" cy="812800"/>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CONFIDENTIAL</a:t>
            </a:r>
            <a:endParaRPr lang="en-US"/>
          </a:p>
        </p:txBody>
      </p:sp>
      <p:sp>
        <p:nvSpPr>
          <p:cNvPr id="6" name="Slide Number Placeholder 5"/>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1339985269"/>
      </p:ext>
    </p:extLst>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09441" y="1676400"/>
            <a:ext cx="10969943"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CONFIDENTIAL</a:t>
            </a:r>
            <a:endParaRPr lang="en-US"/>
          </a:p>
        </p:txBody>
      </p:sp>
      <p:sp>
        <p:nvSpPr>
          <p:cNvPr id="6" name="Slide Number Placeholder 5"/>
          <p:cNvSpPr>
            <a:spLocks noGrp="1"/>
          </p:cNvSpPr>
          <p:nvPr>
            <p:ph type="sldNum" sz="quarter" idx="12"/>
          </p:nvPr>
        </p:nvSpPr>
        <p:spPr/>
        <p:txBody>
          <a:bodyPr/>
          <a:lstStyle/>
          <a:p>
            <a:fld id="{6EA6D8CF-3CDE-4807-BCD2-C9F2B831AAA5}" type="slidenum">
              <a:rPr lang="en-US" smtClean="0"/>
              <a:t>‹#›</a:t>
            </a:fld>
            <a:endParaRPr lang="en-US"/>
          </a:p>
        </p:txBody>
      </p:sp>
      <p:sp>
        <p:nvSpPr>
          <p:cNvPr id="9" name="Text Placeholder 8"/>
          <p:cNvSpPr>
            <a:spLocks noGrp="1"/>
          </p:cNvSpPr>
          <p:nvPr>
            <p:ph type="body" sz="quarter" idx="13" hasCustomPrompt="1"/>
          </p:nvPr>
        </p:nvSpPr>
        <p:spPr>
          <a:xfrm>
            <a:off x="609441" y="1206500"/>
            <a:ext cx="10969943" cy="304800"/>
          </a:xfrm>
        </p:spPr>
        <p:txBody>
          <a:bodyPr/>
          <a:lstStyle>
            <a:lvl1pPr marL="0" indent="0">
              <a:lnSpc>
                <a:spcPct val="90000"/>
              </a:lnSpc>
              <a:spcBef>
                <a:spcPts val="0"/>
              </a:spcBef>
              <a:buNone/>
              <a:defRPr sz="1800">
                <a:solidFill>
                  <a:schemeClr val="tx1"/>
                </a:solidFill>
              </a:defRPr>
            </a:lvl1pPr>
            <a:lvl2pPr marL="0" indent="0">
              <a:lnSpc>
                <a:spcPct val="90000"/>
              </a:lnSpc>
              <a:spcBef>
                <a:spcPts val="0"/>
              </a:spcBef>
              <a:buNone/>
              <a:defRPr sz="2000">
                <a:solidFill>
                  <a:schemeClr val="accent4"/>
                </a:solidFill>
              </a:defRPr>
            </a:lvl2pPr>
            <a:lvl3pPr marL="0" indent="0">
              <a:lnSpc>
                <a:spcPct val="90000"/>
              </a:lnSpc>
              <a:spcBef>
                <a:spcPts val="0"/>
              </a:spcBef>
              <a:buNone/>
              <a:defRPr sz="2000">
                <a:solidFill>
                  <a:schemeClr val="accent4"/>
                </a:solidFill>
              </a:defRPr>
            </a:lvl3pPr>
            <a:lvl4pPr marL="0" indent="0">
              <a:lnSpc>
                <a:spcPct val="90000"/>
              </a:lnSpc>
              <a:spcBef>
                <a:spcPts val="0"/>
              </a:spcBef>
              <a:buNone/>
              <a:defRPr sz="2000">
                <a:solidFill>
                  <a:schemeClr val="accent4"/>
                </a:solidFill>
              </a:defRPr>
            </a:lvl4pPr>
            <a:lvl5pPr marL="0" indent="0">
              <a:lnSpc>
                <a:spcPct val="90000"/>
              </a:lnSpc>
              <a:spcBef>
                <a:spcPts val="0"/>
              </a:spcBef>
              <a:buNone/>
              <a:defRPr sz="2000">
                <a:solidFill>
                  <a:schemeClr val="accent4"/>
                </a:solidFill>
              </a:defRPr>
            </a:lvl5pPr>
            <a:lvl6pPr marL="0" indent="0">
              <a:lnSpc>
                <a:spcPct val="90000"/>
              </a:lnSpc>
              <a:spcBef>
                <a:spcPts val="0"/>
              </a:spcBef>
              <a:buNone/>
              <a:defRPr sz="2000">
                <a:solidFill>
                  <a:schemeClr val="accent4"/>
                </a:solidFill>
              </a:defRPr>
            </a:lvl6pPr>
            <a:lvl7pPr marL="0" indent="0">
              <a:lnSpc>
                <a:spcPct val="90000"/>
              </a:lnSpc>
              <a:spcBef>
                <a:spcPts val="0"/>
              </a:spcBef>
              <a:buNone/>
              <a:defRPr sz="2000">
                <a:solidFill>
                  <a:schemeClr val="accent4"/>
                </a:solidFill>
              </a:defRPr>
            </a:lvl7pPr>
            <a:lvl8pPr marL="0" indent="0">
              <a:lnSpc>
                <a:spcPct val="90000"/>
              </a:lnSpc>
              <a:spcBef>
                <a:spcPts val="0"/>
              </a:spcBef>
              <a:buNone/>
              <a:defRPr sz="2000">
                <a:solidFill>
                  <a:schemeClr val="accent4"/>
                </a:solidFill>
              </a:defRPr>
            </a:lvl8pPr>
            <a:lvl9pPr marL="0" indent="0">
              <a:lnSpc>
                <a:spcPct val="90000"/>
              </a:lnSpc>
              <a:spcBef>
                <a:spcPts val="0"/>
              </a:spcBef>
              <a:buNone/>
              <a:defRPr sz="2000">
                <a:solidFill>
                  <a:schemeClr val="accent4"/>
                </a:solidFill>
              </a:defRPr>
            </a:lvl9pPr>
          </a:lstStyle>
          <a:p>
            <a:pPr lvl="0"/>
            <a:r>
              <a:rPr lang="en-US" dirty="0" smtClean="0"/>
              <a:t>Click to add subtitle</a:t>
            </a:r>
          </a:p>
        </p:txBody>
      </p:sp>
    </p:spTree>
    <p:extLst>
      <p:ext uri="{BB962C8B-B14F-4D97-AF65-F5344CB8AC3E}">
        <p14:creationId xmlns:p14="http://schemas.microsoft.com/office/powerpoint/2010/main" val="3615041626"/>
      </p:ext>
    </p:extLst>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ltGray">
          <a:xfrm>
            <a:off x="6490762" y="0"/>
            <a:ext cx="5698063" cy="6858000"/>
          </a:xfrm>
          <a:prstGeom prst="rect">
            <a:avLst/>
          </a:prstGeom>
        </p:spPr>
      </p:pic>
      <p:grpSp>
        <p:nvGrpSpPr>
          <p:cNvPr id="17" name="Group 16"/>
          <p:cNvGrpSpPr/>
          <p:nvPr/>
        </p:nvGrpSpPr>
        <p:grpSpPr>
          <a:xfrm>
            <a:off x="617878" y="6446044"/>
            <a:ext cx="1099793" cy="173355"/>
            <a:chOff x="-84138" y="5622925"/>
            <a:chExt cx="4330701" cy="682626"/>
          </a:xfrm>
        </p:grpSpPr>
        <p:sp>
          <p:nvSpPr>
            <p:cNvPr id="18"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14729" y="1676400"/>
            <a:ext cx="7313295" cy="1524000"/>
          </a:xfrm>
        </p:spPr>
        <p:txBody>
          <a:bodyPr anchor="b"/>
          <a:lstStyle>
            <a:lvl1pPr algn="l">
              <a:defRPr sz="3600" b="1"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609439" y="3276600"/>
            <a:ext cx="7313295" cy="609600"/>
          </a:xfrm>
        </p:spPr>
        <p:txBody>
          <a:bodyPr anchor="t"/>
          <a:lstStyle>
            <a:lvl1pPr marL="0" indent="0">
              <a:spcBef>
                <a:spcPts val="0"/>
              </a:spcBef>
              <a:buNone/>
              <a:defRPr sz="2000">
                <a:solidFill>
                  <a:schemeClr val="tx1"/>
                </a:solidFill>
              </a:defRPr>
            </a:lvl1pPr>
            <a:lvl2pPr marL="0" indent="0">
              <a:buNone/>
              <a:defRPr sz="2000">
                <a:solidFill>
                  <a:schemeClr val="accent4"/>
                </a:solidFill>
              </a:defRPr>
            </a:lvl2pPr>
            <a:lvl3pPr marL="0" indent="0">
              <a:buNone/>
              <a:defRPr sz="2000">
                <a:solidFill>
                  <a:schemeClr val="accent4"/>
                </a:solidFill>
              </a:defRPr>
            </a:lvl3pPr>
            <a:lvl4pPr marL="0" indent="0">
              <a:buNone/>
              <a:defRPr sz="2000">
                <a:solidFill>
                  <a:schemeClr val="accent4"/>
                </a:solidFill>
              </a:defRPr>
            </a:lvl4pPr>
            <a:lvl5pPr marL="0" indent="0">
              <a:buNone/>
              <a:defRPr sz="2000">
                <a:solidFill>
                  <a:schemeClr val="accent4"/>
                </a:solidFill>
              </a:defRPr>
            </a:lvl5pPr>
            <a:lvl6pPr marL="0" indent="0">
              <a:buNone/>
              <a:defRPr sz="2000">
                <a:solidFill>
                  <a:schemeClr val="accent4"/>
                </a:solidFill>
              </a:defRPr>
            </a:lvl6pPr>
            <a:lvl7pPr marL="0" indent="0">
              <a:buNone/>
              <a:defRPr sz="2000">
                <a:solidFill>
                  <a:schemeClr val="accent4"/>
                </a:solidFill>
              </a:defRPr>
            </a:lvl7pPr>
            <a:lvl8pPr marL="0" indent="0">
              <a:buNone/>
              <a:defRPr sz="2000">
                <a:solidFill>
                  <a:schemeClr val="accent4"/>
                </a:solidFill>
              </a:defRPr>
            </a:lvl8pPr>
            <a:lvl9pPr marL="0" indent="0">
              <a:buNone/>
              <a:defRPr sz="2000">
                <a:solidFill>
                  <a:schemeClr val="accent4"/>
                </a:solidFill>
              </a:defRPr>
            </a:lvl9pPr>
          </a:lstStyle>
          <a:p>
            <a:pPr lvl="0"/>
            <a:r>
              <a:rPr lang="en-US" dirty="0" smtClean="0"/>
              <a:t>Click to edit Master text styles</a:t>
            </a:r>
          </a:p>
        </p:txBody>
      </p:sp>
    </p:spTree>
    <p:extLst>
      <p:ext uri="{BB962C8B-B14F-4D97-AF65-F5344CB8AC3E}">
        <p14:creationId xmlns:p14="http://schemas.microsoft.com/office/powerpoint/2010/main" val="889196574"/>
      </p:ext>
    </p:extLst>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with Pictur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p:cNvGrpSpPr/>
          <p:nvPr/>
        </p:nvGrpSpPr>
        <p:grpSpPr>
          <a:xfrm>
            <a:off x="617878" y="6446044"/>
            <a:ext cx="1099793" cy="173355"/>
            <a:chOff x="-84138" y="5622925"/>
            <a:chExt cx="4330701" cy="682626"/>
          </a:xfrm>
        </p:grpSpPr>
        <p:sp>
          <p:nvSpPr>
            <p:cNvPr id="15"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09441" y="1676400"/>
            <a:ext cx="6094413" cy="1524000"/>
          </a:xfrm>
        </p:spPr>
        <p:txBody>
          <a:bodyPr anchor="b"/>
          <a:lstStyle>
            <a:lvl1pPr algn="l">
              <a:defRPr sz="3600" b="1"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609441" y="3276600"/>
            <a:ext cx="6094413" cy="609600"/>
          </a:xfrm>
        </p:spPr>
        <p:txBody>
          <a:bodyPr anchor="t"/>
          <a:lstStyle>
            <a:lvl1pPr marL="0" indent="0">
              <a:spcBef>
                <a:spcPts val="0"/>
              </a:spcBef>
              <a:buNone/>
              <a:defRPr sz="2000">
                <a:solidFill>
                  <a:schemeClr val="tx1"/>
                </a:solidFill>
              </a:defRPr>
            </a:lvl1pPr>
            <a:lvl2pPr marL="0" indent="0">
              <a:buNone/>
              <a:defRPr sz="2000">
                <a:solidFill>
                  <a:schemeClr val="accent4"/>
                </a:solidFill>
              </a:defRPr>
            </a:lvl2pPr>
            <a:lvl3pPr marL="0" indent="0">
              <a:buNone/>
              <a:defRPr sz="2000">
                <a:solidFill>
                  <a:schemeClr val="accent4"/>
                </a:solidFill>
              </a:defRPr>
            </a:lvl3pPr>
            <a:lvl4pPr marL="0" indent="0">
              <a:buNone/>
              <a:defRPr sz="2000">
                <a:solidFill>
                  <a:schemeClr val="accent4"/>
                </a:solidFill>
              </a:defRPr>
            </a:lvl4pPr>
            <a:lvl5pPr marL="0" indent="0">
              <a:buNone/>
              <a:defRPr sz="2000">
                <a:solidFill>
                  <a:schemeClr val="accent4"/>
                </a:solidFill>
              </a:defRPr>
            </a:lvl5pPr>
            <a:lvl6pPr marL="0" indent="0">
              <a:buNone/>
              <a:defRPr sz="2000">
                <a:solidFill>
                  <a:schemeClr val="accent4"/>
                </a:solidFill>
              </a:defRPr>
            </a:lvl6pPr>
            <a:lvl7pPr marL="0" indent="0">
              <a:buNone/>
              <a:defRPr sz="2000">
                <a:solidFill>
                  <a:schemeClr val="accent4"/>
                </a:solidFill>
              </a:defRPr>
            </a:lvl7pPr>
            <a:lvl8pPr marL="0" indent="0">
              <a:buNone/>
              <a:defRPr sz="2000">
                <a:solidFill>
                  <a:schemeClr val="accent4"/>
                </a:solidFill>
              </a:defRPr>
            </a:lvl8pPr>
            <a:lvl9pPr marL="0" indent="0">
              <a:buNone/>
              <a:defRPr sz="2000">
                <a:solidFill>
                  <a:schemeClr val="accent4"/>
                </a:solidFill>
              </a:defRPr>
            </a:lvl9pPr>
          </a:lstStyle>
          <a:p>
            <a:pPr lvl="0"/>
            <a:r>
              <a:rPr lang="en-US" dirty="0" smtClean="0"/>
              <a:t>Click to edit Master text styles</a:t>
            </a:r>
          </a:p>
        </p:txBody>
      </p:sp>
    </p:spTree>
    <p:extLst>
      <p:ext uri="{BB962C8B-B14F-4D97-AF65-F5344CB8AC3E}">
        <p14:creationId xmlns:p14="http://schemas.microsoft.com/office/powerpoint/2010/main" val="1769201567"/>
      </p:ext>
    </p:extLst>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Quot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4" name="Group 23"/>
          <p:cNvGrpSpPr/>
          <p:nvPr/>
        </p:nvGrpSpPr>
        <p:grpSpPr>
          <a:xfrm>
            <a:off x="617878" y="6446044"/>
            <a:ext cx="1099793" cy="173355"/>
            <a:chOff x="-84138" y="5622925"/>
            <a:chExt cx="4330701" cy="682626"/>
          </a:xfrm>
          <a:solidFill>
            <a:srgbClr val="FFFFFF"/>
          </a:solidFill>
        </p:grpSpPr>
        <p:sp>
          <p:nvSpPr>
            <p:cNvPr id="25"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2" name="Text Placeholder 2"/>
          <p:cNvSpPr>
            <a:spLocks noGrp="1"/>
          </p:cNvSpPr>
          <p:nvPr>
            <p:ph type="body" idx="10" hasCustomPrompt="1"/>
          </p:nvPr>
        </p:nvSpPr>
        <p:spPr>
          <a:xfrm>
            <a:off x="914160" y="2593231"/>
            <a:ext cx="4812049" cy="533400"/>
          </a:xfrm>
        </p:spPr>
        <p:txBody>
          <a:bodyPr anchor="t"/>
          <a:lstStyle>
            <a:lvl1pPr marL="0" indent="0">
              <a:spcBef>
                <a:spcPts val="0"/>
              </a:spcBef>
              <a:buNone/>
              <a:defRPr sz="1600">
                <a:solidFill>
                  <a:schemeClr val="accent1"/>
                </a:solidFill>
              </a:defRPr>
            </a:lvl1pPr>
            <a:lvl2pPr marL="0" indent="0">
              <a:spcBef>
                <a:spcPts val="0"/>
              </a:spcBef>
              <a:buNone/>
              <a:defRPr sz="1600">
                <a:solidFill>
                  <a:schemeClr val="accent1"/>
                </a:solidFill>
              </a:defRPr>
            </a:lvl2pPr>
            <a:lvl3pPr marL="0" indent="0">
              <a:spcBef>
                <a:spcPts val="0"/>
              </a:spcBef>
              <a:buNone/>
              <a:defRPr sz="1600">
                <a:solidFill>
                  <a:schemeClr val="accent1"/>
                </a:solidFill>
              </a:defRPr>
            </a:lvl3pPr>
            <a:lvl4pPr marL="0" indent="0">
              <a:spcBef>
                <a:spcPts val="0"/>
              </a:spcBef>
              <a:buNone/>
              <a:defRPr sz="1600">
                <a:solidFill>
                  <a:schemeClr val="accent1"/>
                </a:solidFill>
              </a:defRPr>
            </a:lvl4pPr>
            <a:lvl5pPr marL="0" indent="0">
              <a:spcBef>
                <a:spcPts val="0"/>
              </a:spcBef>
              <a:buNone/>
              <a:defRPr sz="1600">
                <a:solidFill>
                  <a:schemeClr val="accent1"/>
                </a:solidFill>
              </a:defRPr>
            </a:lvl5pPr>
            <a:lvl6pPr marL="0" indent="0">
              <a:spcBef>
                <a:spcPts val="0"/>
              </a:spcBef>
              <a:buNone/>
              <a:defRPr sz="1600">
                <a:solidFill>
                  <a:schemeClr val="accent1"/>
                </a:solidFill>
              </a:defRPr>
            </a:lvl6pPr>
            <a:lvl7pPr marL="0" indent="0">
              <a:spcBef>
                <a:spcPts val="0"/>
              </a:spcBef>
              <a:buNone/>
              <a:defRPr sz="1600">
                <a:solidFill>
                  <a:schemeClr val="accent1"/>
                </a:solidFill>
              </a:defRPr>
            </a:lvl7pPr>
            <a:lvl8pPr marL="0" indent="0">
              <a:spcBef>
                <a:spcPts val="0"/>
              </a:spcBef>
              <a:buNone/>
              <a:defRPr sz="1600">
                <a:solidFill>
                  <a:schemeClr val="accent1"/>
                </a:solidFill>
              </a:defRPr>
            </a:lvl8pPr>
            <a:lvl9pPr marL="0" indent="0">
              <a:spcBef>
                <a:spcPts val="0"/>
              </a:spcBef>
              <a:buNone/>
              <a:defRPr sz="1600">
                <a:solidFill>
                  <a:schemeClr val="accent1"/>
                </a:solidFill>
              </a:defRPr>
            </a:lvl9pPr>
          </a:lstStyle>
          <a:p>
            <a:pPr lvl="0"/>
            <a:r>
              <a:rPr lang="en-US" dirty="0" smtClean="0"/>
              <a:t>Click to add Name, Title, Company</a:t>
            </a:r>
          </a:p>
        </p:txBody>
      </p:sp>
      <p:sp>
        <p:nvSpPr>
          <p:cNvPr id="5" name="Text Placeholder 4"/>
          <p:cNvSpPr>
            <a:spLocks noGrp="1"/>
          </p:cNvSpPr>
          <p:nvPr>
            <p:ph type="body" sz="quarter" idx="11"/>
          </p:nvPr>
        </p:nvSpPr>
        <p:spPr>
          <a:xfrm>
            <a:off x="843060" y="457200"/>
            <a:ext cx="4875530" cy="2011680"/>
          </a:xfrm>
        </p:spPr>
        <p:txBody>
          <a:bodyPr/>
          <a:lstStyle>
            <a:lvl1pPr marL="58738" indent="-55563">
              <a:lnSpc>
                <a:spcPct val="100000"/>
              </a:lnSpc>
              <a:spcBef>
                <a:spcPts val="0"/>
              </a:spcBef>
              <a:buNone/>
              <a:defRPr sz="2200">
                <a:solidFill>
                  <a:schemeClr val="accent3">
                    <a:lumMod val="50000"/>
                  </a:schemeClr>
                </a:solidFill>
              </a:defRPr>
            </a:lvl1pPr>
            <a:lvl2pPr marL="3175" indent="0">
              <a:lnSpc>
                <a:spcPct val="100000"/>
              </a:lnSpc>
              <a:spcBef>
                <a:spcPts val="0"/>
              </a:spcBef>
              <a:buNone/>
              <a:defRPr sz="2200">
                <a:solidFill>
                  <a:schemeClr val="accent1">
                    <a:lumMod val="50000"/>
                  </a:schemeClr>
                </a:solidFill>
              </a:defRPr>
            </a:lvl2pPr>
            <a:lvl3pPr marL="3175" indent="0">
              <a:lnSpc>
                <a:spcPct val="100000"/>
              </a:lnSpc>
              <a:spcBef>
                <a:spcPts val="0"/>
              </a:spcBef>
              <a:buNone/>
              <a:defRPr sz="2200">
                <a:solidFill>
                  <a:schemeClr val="accent1">
                    <a:lumMod val="50000"/>
                  </a:schemeClr>
                </a:solidFill>
              </a:defRPr>
            </a:lvl3pPr>
            <a:lvl4pPr marL="3175" indent="0">
              <a:lnSpc>
                <a:spcPct val="100000"/>
              </a:lnSpc>
              <a:spcBef>
                <a:spcPts val="0"/>
              </a:spcBef>
              <a:buNone/>
              <a:defRPr sz="2200">
                <a:solidFill>
                  <a:schemeClr val="accent1">
                    <a:lumMod val="50000"/>
                  </a:schemeClr>
                </a:solidFill>
              </a:defRPr>
            </a:lvl4pPr>
            <a:lvl5pPr marL="3175" indent="0">
              <a:lnSpc>
                <a:spcPct val="100000"/>
              </a:lnSpc>
              <a:spcBef>
                <a:spcPts val="0"/>
              </a:spcBef>
              <a:buNone/>
              <a:defRPr sz="2200">
                <a:solidFill>
                  <a:schemeClr val="accent1">
                    <a:lumMod val="50000"/>
                  </a:schemeClr>
                </a:solidFill>
              </a:defRPr>
            </a:lvl5pPr>
            <a:lvl6pPr marL="3175" indent="0">
              <a:lnSpc>
                <a:spcPct val="100000"/>
              </a:lnSpc>
              <a:spcBef>
                <a:spcPts val="0"/>
              </a:spcBef>
              <a:buNone/>
              <a:defRPr sz="2200">
                <a:solidFill>
                  <a:schemeClr val="accent1">
                    <a:lumMod val="50000"/>
                  </a:schemeClr>
                </a:solidFill>
              </a:defRPr>
            </a:lvl6pPr>
            <a:lvl7pPr marL="3175" indent="0">
              <a:lnSpc>
                <a:spcPct val="100000"/>
              </a:lnSpc>
              <a:spcBef>
                <a:spcPts val="0"/>
              </a:spcBef>
              <a:buNone/>
              <a:defRPr sz="2200">
                <a:solidFill>
                  <a:schemeClr val="accent1">
                    <a:lumMod val="50000"/>
                  </a:schemeClr>
                </a:solidFill>
              </a:defRPr>
            </a:lvl7pPr>
            <a:lvl8pPr marL="3175" indent="0">
              <a:lnSpc>
                <a:spcPct val="100000"/>
              </a:lnSpc>
              <a:spcBef>
                <a:spcPts val="0"/>
              </a:spcBef>
              <a:buNone/>
              <a:defRPr sz="2200">
                <a:solidFill>
                  <a:schemeClr val="accent1">
                    <a:lumMod val="50000"/>
                  </a:schemeClr>
                </a:solidFill>
              </a:defRPr>
            </a:lvl8pPr>
            <a:lvl9pPr marL="3175" indent="0">
              <a:lnSpc>
                <a:spcPct val="100000"/>
              </a:lnSpc>
              <a:spcBef>
                <a:spcPts val="0"/>
              </a:spcBef>
              <a:buNone/>
              <a:defRPr sz="2200">
                <a:solidFill>
                  <a:schemeClr val="accent1">
                    <a:lumMod val="50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176062416"/>
      </p:ext>
    </p:extLst>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Metric 1">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322412" y="685800"/>
            <a:ext cx="4387977" cy="1676400"/>
          </a:xfrm>
        </p:spPr>
        <p:txBody>
          <a:bodyPr anchor="b"/>
          <a:lstStyle>
            <a:lvl1pPr marL="3175" indent="0">
              <a:spcBef>
                <a:spcPts val="0"/>
              </a:spcBef>
              <a:buNone/>
              <a:defRPr sz="11000">
                <a:solidFill>
                  <a:schemeClr val="accent3"/>
                </a:solidFill>
              </a:defRPr>
            </a:lvl1pPr>
            <a:lvl2pPr marL="3175" indent="0">
              <a:spcBef>
                <a:spcPts val="0"/>
              </a:spcBef>
              <a:buNone/>
              <a:defRPr sz="11000">
                <a:solidFill>
                  <a:schemeClr val="accent3"/>
                </a:solidFill>
              </a:defRPr>
            </a:lvl2pPr>
            <a:lvl3pPr marL="3175" indent="0">
              <a:spcBef>
                <a:spcPts val="0"/>
              </a:spcBef>
              <a:buNone/>
              <a:defRPr sz="11000">
                <a:solidFill>
                  <a:schemeClr val="accent3"/>
                </a:solidFill>
              </a:defRPr>
            </a:lvl3pPr>
            <a:lvl4pPr marL="3175" indent="0">
              <a:spcBef>
                <a:spcPts val="0"/>
              </a:spcBef>
              <a:buNone/>
              <a:defRPr sz="11000">
                <a:solidFill>
                  <a:schemeClr val="accent3"/>
                </a:solidFill>
              </a:defRPr>
            </a:lvl4pPr>
            <a:lvl5pPr marL="3175" indent="0">
              <a:spcBef>
                <a:spcPts val="0"/>
              </a:spcBef>
              <a:buNone/>
              <a:defRPr sz="11000">
                <a:solidFill>
                  <a:schemeClr val="accent3"/>
                </a:solidFill>
              </a:defRPr>
            </a:lvl5pPr>
            <a:lvl6pPr marL="3175" indent="0">
              <a:spcBef>
                <a:spcPts val="0"/>
              </a:spcBef>
              <a:buNone/>
              <a:defRPr sz="11000">
                <a:solidFill>
                  <a:schemeClr val="accent3"/>
                </a:solidFill>
              </a:defRPr>
            </a:lvl6pPr>
            <a:lvl7pPr marL="3175" indent="0">
              <a:spcBef>
                <a:spcPts val="0"/>
              </a:spcBef>
              <a:buNone/>
              <a:defRPr sz="11000">
                <a:solidFill>
                  <a:schemeClr val="accent3"/>
                </a:solidFill>
              </a:defRPr>
            </a:lvl7pPr>
            <a:lvl8pPr marL="3175" indent="0">
              <a:spcBef>
                <a:spcPts val="0"/>
              </a:spcBef>
              <a:buNone/>
              <a:defRPr sz="11000">
                <a:solidFill>
                  <a:schemeClr val="accent3"/>
                </a:solidFill>
              </a:defRPr>
            </a:lvl8pPr>
            <a:lvl9pPr marL="3175" indent="0">
              <a:spcBef>
                <a:spcPts val="0"/>
              </a:spcBef>
              <a:buNone/>
              <a:defRPr sz="11000">
                <a:solidFill>
                  <a:schemeClr val="accent3"/>
                </a:solidFill>
              </a:defRPr>
            </a:lvl9pPr>
          </a:lstStyle>
          <a:p>
            <a:pPr lvl="0"/>
            <a:r>
              <a:rPr lang="en-US" dirty="0" smtClean="0"/>
              <a:t>XX</a:t>
            </a:r>
          </a:p>
        </p:txBody>
      </p:sp>
      <p:sp>
        <p:nvSpPr>
          <p:cNvPr id="14" name="Text Placeholder 3"/>
          <p:cNvSpPr>
            <a:spLocks noGrp="1"/>
          </p:cNvSpPr>
          <p:nvPr>
            <p:ph type="body" sz="quarter" idx="11"/>
          </p:nvPr>
        </p:nvSpPr>
        <p:spPr>
          <a:xfrm>
            <a:off x="1322412" y="2362200"/>
            <a:ext cx="4387977" cy="1066800"/>
          </a:xfrm>
        </p:spPr>
        <p:txBody>
          <a:bodyPr/>
          <a:lstStyle>
            <a:lvl1pPr marL="3175" indent="0">
              <a:spcBef>
                <a:spcPts val="0"/>
              </a:spcBef>
              <a:buNone/>
              <a:defRPr sz="2400" cap="none" baseline="0">
                <a:solidFill>
                  <a:schemeClr val="accent3"/>
                </a:solidFill>
              </a:defRPr>
            </a:lvl1pPr>
            <a:lvl2pPr marL="3175" indent="0">
              <a:spcBef>
                <a:spcPts val="0"/>
              </a:spcBef>
              <a:buNone/>
              <a:defRPr sz="2000" cap="all" baseline="0">
                <a:solidFill>
                  <a:schemeClr val="accent3"/>
                </a:solidFill>
              </a:defRPr>
            </a:lvl2pPr>
            <a:lvl3pPr marL="3175" indent="0">
              <a:spcBef>
                <a:spcPts val="0"/>
              </a:spcBef>
              <a:buNone/>
              <a:defRPr sz="2000" cap="all" baseline="0">
                <a:solidFill>
                  <a:schemeClr val="accent3"/>
                </a:solidFill>
              </a:defRPr>
            </a:lvl3pPr>
            <a:lvl4pPr marL="3175" indent="0">
              <a:spcBef>
                <a:spcPts val="0"/>
              </a:spcBef>
              <a:buNone/>
              <a:defRPr sz="2000" cap="all" baseline="0">
                <a:solidFill>
                  <a:schemeClr val="accent3"/>
                </a:solidFill>
              </a:defRPr>
            </a:lvl4pPr>
            <a:lvl5pPr marL="3175" indent="0">
              <a:spcBef>
                <a:spcPts val="0"/>
              </a:spcBef>
              <a:buNone/>
              <a:defRPr sz="2000" cap="all" baseline="0">
                <a:solidFill>
                  <a:schemeClr val="accent3"/>
                </a:solidFill>
              </a:defRPr>
            </a:lvl5pPr>
            <a:lvl6pPr marL="3175" indent="0">
              <a:spcBef>
                <a:spcPts val="0"/>
              </a:spcBef>
              <a:buNone/>
              <a:defRPr sz="2000" cap="all" baseline="0">
                <a:solidFill>
                  <a:schemeClr val="accent3"/>
                </a:solidFill>
              </a:defRPr>
            </a:lvl6pPr>
            <a:lvl7pPr marL="3175" indent="0">
              <a:spcBef>
                <a:spcPts val="0"/>
              </a:spcBef>
              <a:buNone/>
              <a:defRPr sz="2000" cap="all" baseline="0">
                <a:solidFill>
                  <a:schemeClr val="accent3"/>
                </a:solidFill>
              </a:defRPr>
            </a:lvl7pPr>
            <a:lvl8pPr marL="3175" indent="0">
              <a:spcBef>
                <a:spcPts val="0"/>
              </a:spcBef>
              <a:buNone/>
              <a:defRPr sz="2000" cap="all" baseline="0">
                <a:solidFill>
                  <a:schemeClr val="accent3"/>
                </a:solidFill>
              </a:defRPr>
            </a:lvl8pPr>
            <a:lvl9pPr marL="3175" indent="0">
              <a:spcBef>
                <a:spcPts val="0"/>
              </a:spcBef>
              <a:buNone/>
              <a:defRPr sz="2000" cap="all" baseline="0">
                <a:solidFill>
                  <a:schemeClr val="accent3"/>
                </a:solidFill>
              </a:defRPr>
            </a:lvl9pPr>
          </a:lstStyle>
          <a:p>
            <a:pPr lvl="0"/>
            <a:r>
              <a:rPr lang="en-US" dirty="0" smtClean="0"/>
              <a:t>Click to edit Master text styles</a:t>
            </a:r>
          </a:p>
        </p:txBody>
      </p:sp>
      <p:grpSp>
        <p:nvGrpSpPr>
          <p:cNvPr id="15" name="Group 14"/>
          <p:cNvGrpSpPr/>
          <p:nvPr/>
        </p:nvGrpSpPr>
        <p:grpSpPr>
          <a:xfrm>
            <a:off x="617878" y="6446044"/>
            <a:ext cx="1099793" cy="173355"/>
            <a:chOff x="-84138" y="5622925"/>
            <a:chExt cx="4330701" cy="682626"/>
          </a:xfrm>
        </p:grpSpPr>
        <p:sp>
          <p:nvSpPr>
            <p:cNvPr id="16"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884922039"/>
      </p:ext>
    </p:extLst>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Metric 2">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617878" y="6446044"/>
            <a:ext cx="1099793" cy="173355"/>
            <a:chOff x="-84138" y="5622925"/>
            <a:chExt cx="4330701" cy="682626"/>
          </a:xfrm>
          <a:solidFill>
            <a:srgbClr val="FFFFFF"/>
          </a:solidFill>
        </p:grpSpPr>
        <p:sp>
          <p:nvSpPr>
            <p:cNvPr id="16"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quarter" idx="10" hasCustomPrompt="1"/>
          </p:nvPr>
        </p:nvSpPr>
        <p:spPr>
          <a:xfrm>
            <a:off x="6703854" y="2209800"/>
            <a:ext cx="4387977" cy="1676400"/>
          </a:xfrm>
        </p:spPr>
        <p:txBody>
          <a:bodyPr anchor="b"/>
          <a:lstStyle>
            <a:lvl1pPr marL="3175" indent="0">
              <a:spcBef>
                <a:spcPts val="0"/>
              </a:spcBef>
              <a:buNone/>
              <a:defRPr sz="11000">
                <a:solidFill>
                  <a:schemeClr val="bg1"/>
                </a:solidFill>
              </a:defRPr>
            </a:lvl1pPr>
            <a:lvl2pPr marL="3175" indent="0">
              <a:spcBef>
                <a:spcPts val="0"/>
              </a:spcBef>
              <a:buNone/>
              <a:defRPr sz="11000">
                <a:solidFill>
                  <a:schemeClr val="bg1"/>
                </a:solidFill>
              </a:defRPr>
            </a:lvl2pPr>
            <a:lvl3pPr marL="3175" indent="0">
              <a:spcBef>
                <a:spcPts val="0"/>
              </a:spcBef>
              <a:buNone/>
              <a:defRPr sz="11000">
                <a:solidFill>
                  <a:schemeClr val="bg1"/>
                </a:solidFill>
              </a:defRPr>
            </a:lvl3pPr>
            <a:lvl4pPr marL="3175" indent="0">
              <a:spcBef>
                <a:spcPts val="0"/>
              </a:spcBef>
              <a:buNone/>
              <a:defRPr sz="11000">
                <a:solidFill>
                  <a:schemeClr val="bg1"/>
                </a:solidFill>
              </a:defRPr>
            </a:lvl4pPr>
            <a:lvl5pPr marL="3175" indent="0">
              <a:spcBef>
                <a:spcPts val="0"/>
              </a:spcBef>
              <a:buNone/>
              <a:defRPr sz="11000">
                <a:solidFill>
                  <a:schemeClr val="bg1"/>
                </a:solidFill>
              </a:defRPr>
            </a:lvl5pPr>
            <a:lvl6pPr marL="3175" indent="0">
              <a:spcBef>
                <a:spcPts val="0"/>
              </a:spcBef>
              <a:buNone/>
              <a:defRPr sz="11000">
                <a:solidFill>
                  <a:schemeClr val="bg1"/>
                </a:solidFill>
              </a:defRPr>
            </a:lvl6pPr>
            <a:lvl7pPr marL="3175" indent="0">
              <a:spcBef>
                <a:spcPts val="0"/>
              </a:spcBef>
              <a:buNone/>
              <a:defRPr sz="11000">
                <a:solidFill>
                  <a:schemeClr val="bg1"/>
                </a:solidFill>
              </a:defRPr>
            </a:lvl7pPr>
            <a:lvl8pPr marL="3175" indent="0">
              <a:spcBef>
                <a:spcPts val="0"/>
              </a:spcBef>
              <a:buNone/>
              <a:defRPr sz="11000">
                <a:solidFill>
                  <a:schemeClr val="bg1"/>
                </a:solidFill>
              </a:defRPr>
            </a:lvl8pPr>
            <a:lvl9pPr marL="3175" indent="0">
              <a:spcBef>
                <a:spcPts val="0"/>
              </a:spcBef>
              <a:buNone/>
              <a:defRPr sz="11000">
                <a:solidFill>
                  <a:schemeClr val="bg1"/>
                </a:solidFill>
              </a:defRPr>
            </a:lvl9pPr>
          </a:lstStyle>
          <a:p>
            <a:pPr lvl="0"/>
            <a:r>
              <a:rPr lang="en-US" dirty="0" smtClean="0"/>
              <a:t>XX</a:t>
            </a:r>
          </a:p>
        </p:txBody>
      </p:sp>
      <p:sp>
        <p:nvSpPr>
          <p:cNvPr id="14" name="Text Placeholder 3"/>
          <p:cNvSpPr>
            <a:spLocks noGrp="1"/>
          </p:cNvSpPr>
          <p:nvPr>
            <p:ph type="body" sz="quarter" idx="11"/>
          </p:nvPr>
        </p:nvSpPr>
        <p:spPr>
          <a:xfrm>
            <a:off x="6703854" y="3886200"/>
            <a:ext cx="4387977" cy="1066800"/>
          </a:xfrm>
        </p:spPr>
        <p:txBody>
          <a:bodyPr/>
          <a:lstStyle>
            <a:lvl1pPr marL="3175" indent="0">
              <a:spcBef>
                <a:spcPts val="0"/>
              </a:spcBef>
              <a:buNone/>
              <a:defRPr sz="2400" cap="none" baseline="0">
                <a:solidFill>
                  <a:schemeClr val="bg1"/>
                </a:solidFill>
              </a:defRPr>
            </a:lvl1pPr>
            <a:lvl2pPr marL="3175" indent="0">
              <a:spcBef>
                <a:spcPts val="0"/>
              </a:spcBef>
              <a:buNone/>
              <a:defRPr sz="2400" cap="none" baseline="0">
                <a:solidFill>
                  <a:schemeClr val="bg1"/>
                </a:solidFill>
              </a:defRPr>
            </a:lvl2pPr>
            <a:lvl3pPr marL="3175" indent="0">
              <a:spcBef>
                <a:spcPts val="0"/>
              </a:spcBef>
              <a:buNone/>
              <a:defRPr sz="2000" cap="all" baseline="0">
                <a:solidFill>
                  <a:schemeClr val="bg1"/>
                </a:solidFill>
              </a:defRPr>
            </a:lvl3pPr>
            <a:lvl4pPr marL="3175" indent="0">
              <a:spcBef>
                <a:spcPts val="0"/>
              </a:spcBef>
              <a:buNone/>
              <a:defRPr sz="2000" cap="all" baseline="0">
                <a:solidFill>
                  <a:schemeClr val="bg1"/>
                </a:solidFill>
              </a:defRPr>
            </a:lvl4pPr>
            <a:lvl5pPr marL="3175" indent="0">
              <a:spcBef>
                <a:spcPts val="0"/>
              </a:spcBef>
              <a:buNone/>
              <a:defRPr sz="2000" cap="all" baseline="0">
                <a:solidFill>
                  <a:schemeClr val="bg1"/>
                </a:solidFill>
              </a:defRPr>
            </a:lvl5pPr>
            <a:lvl6pPr marL="3175" indent="0">
              <a:spcBef>
                <a:spcPts val="0"/>
              </a:spcBef>
              <a:buNone/>
              <a:defRPr sz="2000" cap="all" baseline="0">
                <a:solidFill>
                  <a:schemeClr val="bg1"/>
                </a:solidFill>
              </a:defRPr>
            </a:lvl6pPr>
            <a:lvl7pPr marL="3175" indent="0">
              <a:spcBef>
                <a:spcPts val="0"/>
              </a:spcBef>
              <a:buNone/>
              <a:defRPr sz="2000" cap="all" baseline="0">
                <a:solidFill>
                  <a:schemeClr val="bg1"/>
                </a:solidFill>
              </a:defRPr>
            </a:lvl7pPr>
            <a:lvl8pPr marL="3175" indent="0">
              <a:spcBef>
                <a:spcPts val="0"/>
              </a:spcBef>
              <a:buNone/>
              <a:defRPr sz="2000" cap="all" baseline="0">
                <a:solidFill>
                  <a:schemeClr val="bg1"/>
                </a:solidFill>
              </a:defRPr>
            </a:lvl8pPr>
            <a:lvl9pPr marL="3175" indent="0">
              <a:spcBef>
                <a:spcPts val="0"/>
              </a:spcBef>
              <a:buNone/>
              <a:defRPr sz="2000" cap="all" baseline="0">
                <a:solidFill>
                  <a:schemeClr val="bg1"/>
                </a:solidFill>
              </a:defRPr>
            </a:lvl9pPr>
          </a:lstStyle>
          <a:p>
            <a:pPr lvl="0"/>
            <a:r>
              <a:rPr lang="en-US" dirty="0" smtClean="0"/>
              <a:t>Click to edit Master text styles</a:t>
            </a:r>
          </a:p>
          <a:p>
            <a:pPr lvl="1"/>
            <a:endParaRPr lang="en-US" dirty="0" smtClean="0"/>
          </a:p>
        </p:txBody>
      </p:sp>
    </p:spTree>
    <p:extLst>
      <p:ext uri="{BB962C8B-B14F-4D97-AF65-F5344CB8AC3E}">
        <p14:creationId xmlns:p14="http://schemas.microsoft.com/office/powerpoint/2010/main" val="1711968682"/>
      </p:ext>
    </p:extLst>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Metric 3">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2" hasCustomPrompt="1"/>
          </p:nvPr>
        </p:nvSpPr>
        <p:spPr>
          <a:xfrm>
            <a:off x="2055811" y="5213798"/>
            <a:ext cx="3733881" cy="1415602"/>
          </a:xfrm>
        </p:spPr>
        <p:txBody>
          <a:bodyPr anchor="ctr"/>
          <a:lstStyle>
            <a:lvl1pPr marL="3175" indent="0" algn="r">
              <a:spcBef>
                <a:spcPts val="0"/>
              </a:spcBef>
              <a:buNone/>
              <a:defRPr sz="8800">
                <a:solidFill>
                  <a:schemeClr val="accent3">
                    <a:lumMod val="50000"/>
                  </a:schemeClr>
                </a:solidFill>
              </a:defRPr>
            </a:lvl1pPr>
            <a:lvl2pPr marL="3175" indent="0">
              <a:spcBef>
                <a:spcPts val="0"/>
              </a:spcBef>
              <a:buNone/>
              <a:defRPr sz="8800">
                <a:solidFill>
                  <a:schemeClr val="accent1">
                    <a:lumMod val="50000"/>
                  </a:schemeClr>
                </a:solidFill>
              </a:defRPr>
            </a:lvl2pPr>
            <a:lvl3pPr marL="3175" indent="0">
              <a:spcBef>
                <a:spcPts val="0"/>
              </a:spcBef>
              <a:buNone/>
              <a:defRPr sz="8800">
                <a:solidFill>
                  <a:schemeClr val="accent1">
                    <a:lumMod val="50000"/>
                  </a:schemeClr>
                </a:solidFill>
              </a:defRPr>
            </a:lvl3pPr>
            <a:lvl4pPr marL="3175" indent="0">
              <a:spcBef>
                <a:spcPts val="0"/>
              </a:spcBef>
              <a:buNone/>
              <a:defRPr sz="8800">
                <a:solidFill>
                  <a:schemeClr val="accent1">
                    <a:lumMod val="50000"/>
                  </a:schemeClr>
                </a:solidFill>
              </a:defRPr>
            </a:lvl4pPr>
            <a:lvl5pPr marL="3175" indent="0">
              <a:spcBef>
                <a:spcPts val="0"/>
              </a:spcBef>
              <a:buNone/>
              <a:defRPr sz="8800">
                <a:solidFill>
                  <a:schemeClr val="accent1">
                    <a:lumMod val="50000"/>
                  </a:schemeClr>
                </a:solidFill>
              </a:defRPr>
            </a:lvl5pPr>
            <a:lvl6pPr marL="3175" indent="0">
              <a:spcBef>
                <a:spcPts val="0"/>
              </a:spcBef>
              <a:buNone/>
              <a:defRPr sz="8800">
                <a:solidFill>
                  <a:schemeClr val="accent1">
                    <a:lumMod val="50000"/>
                  </a:schemeClr>
                </a:solidFill>
              </a:defRPr>
            </a:lvl6pPr>
            <a:lvl7pPr marL="3175" indent="0">
              <a:spcBef>
                <a:spcPts val="0"/>
              </a:spcBef>
              <a:buNone/>
              <a:defRPr sz="8800">
                <a:solidFill>
                  <a:schemeClr val="accent1">
                    <a:lumMod val="50000"/>
                  </a:schemeClr>
                </a:solidFill>
              </a:defRPr>
            </a:lvl7pPr>
            <a:lvl8pPr marL="3175" indent="0">
              <a:spcBef>
                <a:spcPts val="0"/>
              </a:spcBef>
              <a:buNone/>
              <a:defRPr sz="8800">
                <a:solidFill>
                  <a:schemeClr val="accent1">
                    <a:lumMod val="50000"/>
                  </a:schemeClr>
                </a:solidFill>
              </a:defRPr>
            </a:lvl8pPr>
            <a:lvl9pPr marL="3175" indent="0">
              <a:spcBef>
                <a:spcPts val="0"/>
              </a:spcBef>
              <a:buNone/>
              <a:defRPr sz="8800">
                <a:solidFill>
                  <a:schemeClr val="accent1">
                    <a:lumMod val="50000"/>
                  </a:schemeClr>
                </a:solidFill>
              </a:defRPr>
            </a:lvl9pPr>
          </a:lstStyle>
          <a:p>
            <a:pPr lvl="0"/>
            <a:r>
              <a:rPr lang="en-US" dirty="0" smtClean="0"/>
              <a:t>XX</a:t>
            </a:r>
          </a:p>
        </p:txBody>
      </p:sp>
      <p:sp>
        <p:nvSpPr>
          <p:cNvPr id="9" name="Text Placeholder 2"/>
          <p:cNvSpPr>
            <a:spLocks noGrp="1"/>
          </p:cNvSpPr>
          <p:nvPr>
            <p:ph type="body" sz="quarter" idx="13"/>
          </p:nvPr>
        </p:nvSpPr>
        <p:spPr>
          <a:xfrm>
            <a:off x="6094413" y="5213798"/>
            <a:ext cx="4509865" cy="1415602"/>
          </a:xfrm>
        </p:spPr>
        <p:txBody>
          <a:bodyPr anchor="ctr"/>
          <a:lstStyle>
            <a:lvl1pPr marL="3175" indent="0">
              <a:spcBef>
                <a:spcPts val="0"/>
              </a:spcBef>
              <a:buNone/>
              <a:defRPr sz="2400">
                <a:solidFill>
                  <a:schemeClr val="accent3">
                    <a:lumMod val="50000"/>
                  </a:schemeClr>
                </a:solidFill>
              </a:defRPr>
            </a:lvl1pPr>
            <a:lvl2pPr marL="3175" indent="0">
              <a:spcBef>
                <a:spcPts val="0"/>
              </a:spcBef>
              <a:buNone/>
              <a:defRPr sz="2000">
                <a:solidFill>
                  <a:schemeClr val="accent1">
                    <a:lumMod val="50000"/>
                  </a:schemeClr>
                </a:solidFill>
              </a:defRPr>
            </a:lvl2pPr>
            <a:lvl3pPr marL="3175" indent="0">
              <a:spcBef>
                <a:spcPts val="0"/>
              </a:spcBef>
              <a:buNone/>
              <a:defRPr sz="2000">
                <a:solidFill>
                  <a:schemeClr val="accent1">
                    <a:lumMod val="50000"/>
                  </a:schemeClr>
                </a:solidFill>
              </a:defRPr>
            </a:lvl3pPr>
            <a:lvl4pPr marL="3175" indent="0">
              <a:spcBef>
                <a:spcPts val="0"/>
              </a:spcBef>
              <a:buNone/>
              <a:defRPr sz="2000">
                <a:solidFill>
                  <a:schemeClr val="accent1">
                    <a:lumMod val="50000"/>
                  </a:schemeClr>
                </a:solidFill>
              </a:defRPr>
            </a:lvl4pPr>
            <a:lvl5pPr marL="3175" indent="0">
              <a:spcBef>
                <a:spcPts val="0"/>
              </a:spcBef>
              <a:buNone/>
              <a:defRPr sz="2000">
                <a:solidFill>
                  <a:schemeClr val="accent1">
                    <a:lumMod val="50000"/>
                  </a:schemeClr>
                </a:solidFill>
              </a:defRPr>
            </a:lvl5pPr>
            <a:lvl6pPr marL="3175" indent="0">
              <a:spcBef>
                <a:spcPts val="0"/>
              </a:spcBef>
              <a:buNone/>
              <a:defRPr sz="2000">
                <a:solidFill>
                  <a:schemeClr val="accent1">
                    <a:lumMod val="50000"/>
                  </a:schemeClr>
                </a:solidFill>
              </a:defRPr>
            </a:lvl6pPr>
            <a:lvl7pPr marL="3175" indent="0">
              <a:spcBef>
                <a:spcPts val="0"/>
              </a:spcBef>
              <a:buNone/>
              <a:defRPr sz="2000">
                <a:solidFill>
                  <a:schemeClr val="accent1">
                    <a:lumMod val="50000"/>
                  </a:schemeClr>
                </a:solidFill>
              </a:defRPr>
            </a:lvl7pPr>
            <a:lvl8pPr marL="3175" indent="0">
              <a:spcBef>
                <a:spcPts val="0"/>
              </a:spcBef>
              <a:buNone/>
              <a:defRPr sz="2000">
                <a:solidFill>
                  <a:schemeClr val="accent1">
                    <a:lumMod val="50000"/>
                  </a:schemeClr>
                </a:solidFill>
              </a:defRPr>
            </a:lvl8pPr>
            <a:lvl9pPr marL="3175" indent="0">
              <a:spcBef>
                <a:spcPts val="0"/>
              </a:spcBef>
              <a:buNone/>
              <a:defRPr sz="2000">
                <a:solidFill>
                  <a:schemeClr val="accent1">
                    <a:lumMod val="50000"/>
                  </a:schemeClr>
                </a:solidFill>
              </a:defRPr>
            </a:lvl9pPr>
          </a:lstStyle>
          <a:p>
            <a:pPr lvl="0"/>
            <a:r>
              <a:rPr lang="en-US" dirty="0" smtClean="0"/>
              <a:t>Click to edit Master text styles</a:t>
            </a:r>
          </a:p>
        </p:txBody>
      </p:sp>
      <p:grpSp>
        <p:nvGrpSpPr>
          <p:cNvPr id="15" name="Group 14"/>
          <p:cNvGrpSpPr/>
          <p:nvPr/>
        </p:nvGrpSpPr>
        <p:grpSpPr>
          <a:xfrm>
            <a:off x="617878" y="6446044"/>
            <a:ext cx="1099793" cy="173355"/>
            <a:chOff x="-84138" y="5622925"/>
            <a:chExt cx="4330701" cy="682626"/>
          </a:xfrm>
        </p:grpSpPr>
        <p:sp>
          <p:nvSpPr>
            <p:cNvPr id="16"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533962836"/>
      </p:ext>
    </p:extLst>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441" y="1371600"/>
            <a:ext cx="5241195" cy="46482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4" name="Content Placeholder 3"/>
          <p:cNvSpPr>
            <a:spLocks noGrp="1"/>
          </p:cNvSpPr>
          <p:nvPr>
            <p:ph sz="half" idx="2"/>
          </p:nvPr>
        </p:nvSpPr>
        <p:spPr>
          <a:xfrm>
            <a:off x="6338189" y="1371600"/>
            <a:ext cx="5241195" cy="46482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CONFIDENTIAL</a:t>
            </a:r>
            <a:endParaRPr lang="en-US"/>
          </a:p>
        </p:txBody>
      </p:sp>
      <p:sp>
        <p:nvSpPr>
          <p:cNvPr id="7" name="Slide Number Placeholder 6"/>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2056268579"/>
      </p:ext>
    </p:extLst>
  </p:cSld>
  <p:clrMapOvr>
    <a:masterClrMapping/>
  </p:clrMapOvr>
  <p:timing>
    <p:tnLst>
      <p:par>
        <p:cTn xmlns:p14="http://schemas.microsoft.com/office/powerpoint/2010/mai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441" y="1371600"/>
            <a:ext cx="5241195" cy="639762"/>
          </a:xfrm>
        </p:spPr>
        <p:txBody>
          <a:bodyPr anchor="ctr"/>
          <a:lstStyle>
            <a:lvl1pPr marL="0" indent="0">
              <a:lnSpc>
                <a:spcPct val="90000"/>
              </a:lnSpc>
              <a:spcBef>
                <a:spcPts val="0"/>
              </a:spcBef>
              <a:buNone/>
              <a:defRPr sz="20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609441" y="2057400"/>
            <a:ext cx="5241195" cy="3962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5" name="Text Placeholder 4"/>
          <p:cNvSpPr>
            <a:spLocks noGrp="1"/>
          </p:cNvSpPr>
          <p:nvPr>
            <p:ph type="body" sz="quarter" idx="3"/>
          </p:nvPr>
        </p:nvSpPr>
        <p:spPr>
          <a:xfrm>
            <a:off x="6338189" y="1371600"/>
            <a:ext cx="5241195" cy="639762"/>
          </a:xfrm>
        </p:spPr>
        <p:txBody>
          <a:bodyPr anchor="ctr"/>
          <a:lstStyle>
            <a:lvl1pPr marL="0" indent="0">
              <a:lnSpc>
                <a:spcPct val="90000"/>
              </a:lnSpc>
              <a:spcBef>
                <a:spcPts val="0"/>
              </a:spcBef>
              <a:buNone/>
              <a:defRPr sz="20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6338189" y="2057400"/>
            <a:ext cx="5241195" cy="3962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smtClean="0"/>
              <a:t>CONFIDENTIAL</a:t>
            </a:r>
            <a:endParaRPr lang="en-US"/>
          </a:p>
        </p:txBody>
      </p:sp>
      <p:sp>
        <p:nvSpPr>
          <p:cNvPr id="9" name="Slide Number Placeholder 8"/>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1034706869"/>
      </p:ext>
    </p:extLst>
  </p:cSld>
  <p:clrMapOvr>
    <a:masterClrMapping/>
  </p:clrMapOvr>
  <p:timing>
    <p:tnLst>
      <p:par>
        <p:cTn xmlns:p14="http://schemas.microsoft.com/office/powerpoint/2010/mai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CONFIDENTIAL</a:t>
            </a:r>
            <a:endParaRPr lang="en-US"/>
          </a:p>
        </p:txBody>
      </p:sp>
      <p:sp>
        <p:nvSpPr>
          <p:cNvPr id="5" name="Slide Number Placeholder 4"/>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4121136241"/>
      </p:ext>
    </p:extLst>
  </p:cSld>
  <p:clrMapOvr>
    <a:masterClrMapping/>
  </p:clrMapOvr>
  <p:timing>
    <p:tnLst>
      <p:par>
        <p:cTn xmlns:p14="http://schemas.microsoft.com/office/powerpoint/2010/mai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CONFIDENTIAL</a:t>
            </a:r>
            <a:endParaRPr lang="en-US"/>
          </a:p>
        </p:txBody>
      </p:sp>
      <p:sp>
        <p:nvSpPr>
          <p:cNvPr id="5" name="Slide Number Placeholder 4"/>
          <p:cNvSpPr>
            <a:spLocks noGrp="1"/>
          </p:cNvSpPr>
          <p:nvPr>
            <p:ph type="sldNum" sz="quarter" idx="12"/>
          </p:nvPr>
        </p:nvSpPr>
        <p:spPr/>
        <p:txBody>
          <a:bodyPr/>
          <a:lstStyle/>
          <a:p>
            <a:fld id="{6EA6D8CF-3CDE-4807-BCD2-C9F2B831AAA5}" type="slidenum">
              <a:rPr lang="en-US" smtClean="0"/>
              <a:t>‹#›</a:t>
            </a:fld>
            <a:endParaRPr lang="en-US"/>
          </a:p>
        </p:txBody>
      </p:sp>
      <p:sp>
        <p:nvSpPr>
          <p:cNvPr id="6" name="Text Placeholder 8"/>
          <p:cNvSpPr>
            <a:spLocks noGrp="1"/>
          </p:cNvSpPr>
          <p:nvPr>
            <p:ph type="body" sz="quarter" idx="13" hasCustomPrompt="1"/>
          </p:nvPr>
        </p:nvSpPr>
        <p:spPr>
          <a:xfrm>
            <a:off x="609441" y="1219200"/>
            <a:ext cx="10969943" cy="304800"/>
          </a:xfrm>
        </p:spPr>
        <p:txBody>
          <a:bodyPr/>
          <a:lstStyle>
            <a:lvl1pPr marL="0" indent="0">
              <a:lnSpc>
                <a:spcPct val="90000"/>
              </a:lnSpc>
              <a:spcBef>
                <a:spcPts val="0"/>
              </a:spcBef>
              <a:buNone/>
              <a:defRPr sz="1800">
                <a:solidFill>
                  <a:schemeClr val="tx1"/>
                </a:solidFill>
              </a:defRPr>
            </a:lvl1pPr>
            <a:lvl2pPr marL="0" indent="0">
              <a:lnSpc>
                <a:spcPct val="90000"/>
              </a:lnSpc>
              <a:spcBef>
                <a:spcPts val="0"/>
              </a:spcBef>
              <a:buNone/>
              <a:defRPr sz="2000">
                <a:solidFill>
                  <a:schemeClr val="accent4"/>
                </a:solidFill>
              </a:defRPr>
            </a:lvl2pPr>
            <a:lvl3pPr marL="0" indent="0">
              <a:lnSpc>
                <a:spcPct val="90000"/>
              </a:lnSpc>
              <a:spcBef>
                <a:spcPts val="0"/>
              </a:spcBef>
              <a:buNone/>
              <a:defRPr sz="2000">
                <a:solidFill>
                  <a:schemeClr val="accent4"/>
                </a:solidFill>
              </a:defRPr>
            </a:lvl3pPr>
            <a:lvl4pPr marL="0" indent="0">
              <a:lnSpc>
                <a:spcPct val="90000"/>
              </a:lnSpc>
              <a:spcBef>
                <a:spcPts val="0"/>
              </a:spcBef>
              <a:buNone/>
              <a:defRPr sz="2000">
                <a:solidFill>
                  <a:schemeClr val="accent4"/>
                </a:solidFill>
              </a:defRPr>
            </a:lvl4pPr>
            <a:lvl5pPr marL="0" indent="0">
              <a:lnSpc>
                <a:spcPct val="90000"/>
              </a:lnSpc>
              <a:spcBef>
                <a:spcPts val="0"/>
              </a:spcBef>
              <a:buNone/>
              <a:defRPr sz="2000">
                <a:solidFill>
                  <a:schemeClr val="accent4"/>
                </a:solidFill>
              </a:defRPr>
            </a:lvl5pPr>
            <a:lvl6pPr marL="0" indent="0">
              <a:lnSpc>
                <a:spcPct val="90000"/>
              </a:lnSpc>
              <a:spcBef>
                <a:spcPts val="0"/>
              </a:spcBef>
              <a:buNone/>
              <a:defRPr sz="2000">
                <a:solidFill>
                  <a:schemeClr val="accent4"/>
                </a:solidFill>
              </a:defRPr>
            </a:lvl6pPr>
            <a:lvl7pPr marL="0" indent="0">
              <a:lnSpc>
                <a:spcPct val="90000"/>
              </a:lnSpc>
              <a:spcBef>
                <a:spcPts val="0"/>
              </a:spcBef>
              <a:buNone/>
              <a:defRPr sz="2000">
                <a:solidFill>
                  <a:schemeClr val="accent4"/>
                </a:solidFill>
              </a:defRPr>
            </a:lvl7pPr>
            <a:lvl8pPr marL="0" indent="0">
              <a:lnSpc>
                <a:spcPct val="90000"/>
              </a:lnSpc>
              <a:spcBef>
                <a:spcPts val="0"/>
              </a:spcBef>
              <a:buNone/>
              <a:defRPr sz="2000">
                <a:solidFill>
                  <a:schemeClr val="accent4"/>
                </a:solidFill>
              </a:defRPr>
            </a:lvl8pPr>
            <a:lvl9pPr marL="0" indent="0">
              <a:lnSpc>
                <a:spcPct val="90000"/>
              </a:lnSpc>
              <a:spcBef>
                <a:spcPts val="0"/>
              </a:spcBef>
              <a:buNone/>
              <a:defRPr sz="2000">
                <a:solidFill>
                  <a:schemeClr val="accent4"/>
                </a:solidFill>
              </a:defRPr>
            </a:lvl9pPr>
          </a:lstStyle>
          <a:p>
            <a:pPr lvl="0"/>
            <a:r>
              <a:rPr lang="en-US" dirty="0" smtClean="0"/>
              <a:t>Click to add subtitle</a:t>
            </a:r>
          </a:p>
        </p:txBody>
      </p:sp>
    </p:spTree>
    <p:extLst>
      <p:ext uri="{BB962C8B-B14F-4D97-AF65-F5344CB8AC3E}">
        <p14:creationId xmlns:p14="http://schemas.microsoft.com/office/powerpoint/2010/main" val="3956201342"/>
      </p:ext>
    </p:extLst>
  </p:cSld>
  <p:clrMapOvr>
    <a:masterClrMapping/>
  </p:clrMapOvr>
  <p:timing>
    <p:tnLst>
      <p:par>
        <p:cTn xmlns:p14="http://schemas.microsoft.com/office/powerpoint/2010/mai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smtClean="0"/>
              <a:t>CONFIDENTIAL</a:t>
            </a:r>
            <a:endParaRPr lang="en-US"/>
          </a:p>
        </p:txBody>
      </p:sp>
      <p:sp>
        <p:nvSpPr>
          <p:cNvPr id="4" name="Slide Number Placeholder 3"/>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1417606719"/>
      </p:ext>
    </p:extLst>
  </p:cSld>
  <p:clrMapOvr>
    <a:masterClrMapping/>
  </p:clrMapOvr>
  <p:timing>
    <p:tnLst>
      <p:par>
        <p:cTn xmlns:p14="http://schemas.microsoft.com/office/powerpoint/2010/mai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lgn="l">
              <a:defRPr sz="2800" b="1"/>
            </a:lvl1pPr>
          </a:lstStyle>
          <a:p>
            <a:r>
              <a:rPr lang="en-US" smtClean="0"/>
              <a:t>Click to edit Master title style</a:t>
            </a:r>
            <a:endParaRPr lang="en-US"/>
          </a:p>
        </p:txBody>
      </p:sp>
      <p:sp>
        <p:nvSpPr>
          <p:cNvPr id="3" name="Content Placeholder 2"/>
          <p:cNvSpPr>
            <a:spLocks noGrp="1"/>
          </p:cNvSpPr>
          <p:nvPr>
            <p:ph idx="1"/>
          </p:nvPr>
        </p:nvSpPr>
        <p:spPr>
          <a:xfrm>
            <a:off x="609441" y="1371601"/>
            <a:ext cx="7922736" cy="464819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4" name="Text Placeholder 3"/>
          <p:cNvSpPr>
            <a:spLocks noGrp="1"/>
          </p:cNvSpPr>
          <p:nvPr>
            <p:ph type="body" sz="half" idx="2"/>
          </p:nvPr>
        </p:nvSpPr>
        <p:spPr>
          <a:xfrm>
            <a:off x="8735325" y="1371600"/>
            <a:ext cx="2844059" cy="4648199"/>
          </a:xfrm>
        </p:spPr>
        <p:txBody>
          <a:bodyPr/>
          <a:lstStyle>
            <a:lvl1pPr marL="0" indent="0">
              <a:lnSpc>
                <a:spcPct val="90000"/>
              </a:lnSpc>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CONFIDENTIAL</a:t>
            </a:r>
            <a:endParaRPr lang="en-US"/>
          </a:p>
        </p:txBody>
      </p:sp>
      <p:sp>
        <p:nvSpPr>
          <p:cNvPr id="7" name="Slide Number Placeholder 6"/>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2898541666"/>
      </p:ext>
    </p:extLst>
  </p:cSld>
  <p:clrMapOvr>
    <a:masterClrMapping/>
  </p:clrMapOvr>
  <p:timing>
    <p:tnLst>
      <p:par>
        <p:cTn xmlns:p14="http://schemas.microsoft.com/office/powerpoint/2010/mai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lgn="l">
              <a:defRPr sz="2800" b="1"/>
            </a:lvl1pPr>
          </a:lstStyle>
          <a:p>
            <a:r>
              <a:rPr lang="en-US" smtClean="0"/>
              <a:t>Click to edit Master title style</a:t>
            </a:r>
            <a:endParaRPr lang="en-US"/>
          </a:p>
        </p:txBody>
      </p:sp>
      <p:sp>
        <p:nvSpPr>
          <p:cNvPr id="3" name="Picture Placeholder 2"/>
          <p:cNvSpPr>
            <a:spLocks noGrp="1"/>
          </p:cNvSpPr>
          <p:nvPr>
            <p:ph type="pic" idx="1"/>
          </p:nvPr>
        </p:nvSpPr>
        <p:spPr>
          <a:xfrm>
            <a:off x="0" y="1371600"/>
            <a:ext cx="12188825" cy="3429000"/>
          </a:xfrm>
        </p:spPr>
        <p:txBody>
          <a:bodyPr tIns="365760"/>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09441" y="4953000"/>
            <a:ext cx="10969943" cy="1066800"/>
          </a:xfrm>
        </p:spPr>
        <p:txBody>
          <a:bodyPr/>
          <a:lstStyle>
            <a:lvl1pPr marL="0" indent="0">
              <a:lnSpc>
                <a:spcPct val="90000"/>
              </a:lnSpc>
              <a:spcBef>
                <a:spcPts val="0"/>
              </a:spcBef>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CONFIDENTIAL</a:t>
            </a:r>
            <a:endParaRPr lang="en-US"/>
          </a:p>
        </p:txBody>
      </p:sp>
      <p:sp>
        <p:nvSpPr>
          <p:cNvPr id="7" name="Slide Number Placeholder 6"/>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3154399677"/>
      </p:ext>
    </p:extLst>
  </p:cSld>
  <p:clrMapOvr>
    <a:masterClrMapping/>
  </p:clrMapOvr>
  <p:timing>
    <p:tnLst>
      <p:par>
        <p:cTn xmlns:p14="http://schemas.microsoft.com/office/powerpoint/2010/mai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lgn="l">
              <a:defRPr sz="2800" b="1"/>
            </a:lvl1pPr>
          </a:lstStyle>
          <a:p>
            <a:r>
              <a:rPr lang="en-US" smtClean="0"/>
              <a:t>Click to edit Master title style</a:t>
            </a:r>
            <a:endParaRPr lang="en-US"/>
          </a:p>
        </p:txBody>
      </p:sp>
      <p:sp>
        <p:nvSpPr>
          <p:cNvPr id="3" name="Picture Placeholder 2"/>
          <p:cNvSpPr>
            <a:spLocks noGrp="1"/>
          </p:cNvSpPr>
          <p:nvPr>
            <p:ph type="pic" idx="1"/>
          </p:nvPr>
        </p:nvSpPr>
        <p:spPr>
          <a:xfrm>
            <a:off x="0" y="1371600"/>
            <a:ext cx="6004932" cy="3429000"/>
          </a:xfrm>
        </p:spPr>
        <p:txBody>
          <a:bodyPr tIns="365760"/>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15488" y="4953000"/>
            <a:ext cx="4773956" cy="1066800"/>
          </a:xfrm>
        </p:spPr>
        <p:txBody>
          <a:bodyPr/>
          <a:lstStyle>
            <a:lvl1pPr marL="0" indent="0">
              <a:lnSpc>
                <a:spcPct val="90000"/>
              </a:lnSpc>
              <a:spcBef>
                <a:spcPts val="0"/>
              </a:spcBef>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CONFIDENTIAL</a:t>
            </a:r>
            <a:endParaRPr lang="en-US"/>
          </a:p>
        </p:txBody>
      </p:sp>
      <p:sp>
        <p:nvSpPr>
          <p:cNvPr id="7" name="Slide Number Placeholder 6"/>
          <p:cNvSpPr>
            <a:spLocks noGrp="1"/>
          </p:cNvSpPr>
          <p:nvPr>
            <p:ph type="sldNum" sz="quarter" idx="12"/>
          </p:nvPr>
        </p:nvSpPr>
        <p:spPr/>
        <p:txBody>
          <a:bodyPr/>
          <a:lstStyle/>
          <a:p>
            <a:fld id="{6EA6D8CF-3CDE-4807-BCD2-C9F2B831AAA5}" type="slidenum">
              <a:rPr lang="en-US" smtClean="0"/>
              <a:t>‹#›</a:t>
            </a:fld>
            <a:endParaRPr lang="en-US"/>
          </a:p>
        </p:txBody>
      </p:sp>
      <p:sp>
        <p:nvSpPr>
          <p:cNvPr id="8" name="Picture Placeholder 2"/>
          <p:cNvSpPr>
            <a:spLocks noGrp="1"/>
          </p:cNvSpPr>
          <p:nvPr>
            <p:ph type="pic" idx="13"/>
          </p:nvPr>
        </p:nvSpPr>
        <p:spPr>
          <a:xfrm>
            <a:off x="6183893" y="1371600"/>
            <a:ext cx="6004932" cy="3429000"/>
          </a:xfrm>
        </p:spPr>
        <p:txBody>
          <a:bodyPr tIns="365760"/>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9" name="Text Placeholder 3"/>
          <p:cNvSpPr>
            <a:spLocks noGrp="1"/>
          </p:cNvSpPr>
          <p:nvPr>
            <p:ph type="body" sz="half" idx="14"/>
          </p:nvPr>
        </p:nvSpPr>
        <p:spPr>
          <a:xfrm>
            <a:off x="6805428" y="4953000"/>
            <a:ext cx="4773956" cy="1066800"/>
          </a:xfrm>
        </p:spPr>
        <p:txBody>
          <a:bodyPr/>
          <a:lstStyle>
            <a:lvl1pPr marL="0" indent="0">
              <a:lnSpc>
                <a:spcPct val="90000"/>
              </a:lnSpc>
              <a:spcBef>
                <a:spcPts val="0"/>
              </a:spcBef>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Tree>
    <p:extLst>
      <p:ext uri="{BB962C8B-B14F-4D97-AF65-F5344CB8AC3E}">
        <p14:creationId xmlns:p14="http://schemas.microsoft.com/office/powerpoint/2010/main" val="2437431563"/>
      </p:ext>
    </p:extLst>
  </p:cSld>
  <p:clrMapOvr>
    <a:masterClrMapping/>
  </p:clrMapOvr>
  <p:timing>
    <p:tnLst>
      <p:par>
        <p:cTn xmlns:p14="http://schemas.microsoft.com/office/powerpoint/2010/mai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lgn="l">
              <a:defRPr sz="2800" b="1"/>
            </a:lvl1pPr>
          </a:lstStyle>
          <a:p>
            <a:r>
              <a:rPr lang="en-US" smtClean="0"/>
              <a:t>Click to edit Master title style</a:t>
            </a:r>
            <a:endParaRPr lang="en-US"/>
          </a:p>
        </p:txBody>
      </p:sp>
      <p:sp>
        <p:nvSpPr>
          <p:cNvPr id="3" name="Picture Placeholder 2"/>
          <p:cNvSpPr>
            <a:spLocks noGrp="1"/>
          </p:cNvSpPr>
          <p:nvPr>
            <p:ph type="pic" idx="1"/>
          </p:nvPr>
        </p:nvSpPr>
        <p:spPr>
          <a:xfrm>
            <a:off x="0" y="1371600"/>
            <a:ext cx="3961368" cy="3429000"/>
          </a:xfrm>
        </p:spPr>
        <p:txBody>
          <a:bodyPr tIns="365760"/>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09441" y="4953000"/>
            <a:ext cx="2742486" cy="1066800"/>
          </a:xfrm>
        </p:spPr>
        <p:txBody>
          <a:bodyPr/>
          <a:lstStyle>
            <a:lvl1pPr marL="0" indent="0">
              <a:lnSpc>
                <a:spcPct val="90000"/>
              </a:lnSpc>
              <a:spcBef>
                <a:spcPts val="0"/>
              </a:spcBef>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CONFIDENTIAL</a:t>
            </a:r>
            <a:endParaRPr lang="en-US"/>
          </a:p>
        </p:txBody>
      </p:sp>
      <p:sp>
        <p:nvSpPr>
          <p:cNvPr id="7" name="Slide Number Placeholder 6"/>
          <p:cNvSpPr>
            <a:spLocks noGrp="1"/>
          </p:cNvSpPr>
          <p:nvPr>
            <p:ph type="sldNum" sz="quarter" idx="12"/>
          </p:nvPr>
        </p:nvSpPr>
        <p:spPr/>
        <p:txBody>
          <a:bodyPr/>
          <a:lstStyle/>
          <a:p>
            <a:fld id="{6EA6D8CF-3CDE-4807-BCD2-C9F2B831AAA5}" type="slidenum">
              <a:rPr lang="en-US" smtClean="0"/>
              <a:t>‹#›</a:t>
            </a:fld>
            <a:endParaRPr lang="en-US"/>
          </a:p>
        </p:txBody>
      </p:sp>
      <p:sp>
        <p:nvSpPr>
          <p:cNvPr id="8" name="Picture Placeholder 2"/>
          <p:cNvSpPr>
            <a:spLocks noGrp="1"/>
          </p:cNvSpPr>
          <p:nvPr>
            <p:ph type="pic" idx="13"/>
          </p:nvPr>
        </p:nvSpPr>
        <p:spPr>
          <a:xfrm>
            <a:off x="4113729" y="1371600"/>
            <a:ext cx="3961368" cy="3429000"/>
          </a:xfrm>
        </p:spPr>
        <p:txBody>
          <a:bodyPr tIns="365760"/>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9" name="Text Placeholder 3"/>
          <p:cNvSpPr>
            <a:spLocks noGrp="1"/>
          </p:cNvSpPr>
          <p:nvPr>
            <p:ph type="body" sz="half" idx="14"/>
          </p:nvPr>
        </p:nvSpPr>
        <p:spPr>
          <a:xfrm>
            <a:off x="4723170" y="4953000"/>
            <a:ext cx="2742486" cy="1066800"/>
          </a:xfrm>
        </p:spPr>
        <p:txBody>
          <a:bodyPr/>
          <a:lstStyle>
            <a:lvl1pPr marL="0" indent="0">
              <a:lnSpc>
                <a:spcPct val="90000"/>
              </a:lnSpc>
              <a:spcBef>
                <a:spcPts val="0"/>
              </a:spcBef>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
        <p:nvSpPr>
          <p:cNvPr id="10" name="Picture Placeholder 2"/>
          <p:cNvSpPr>
            <a:spLocks noGrp="1"/>
          </p:cNvSpPr>
          <p:nvPr>
            <p:ph type="pic" idx="15"/>
          </p:nvPr>
        </p:nvSpPr>
        <p:spPr>
          <a:xfrm>
            <a:off x="8227457" y="1371600"/>
            <a:ext cx="3961368" cy="3429000"/>
          </a:xfrm>
        </p:spPr>
        <p:txBody>
          <a:bodyPr tIns="365760"/>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11" name="Text Placeholder 3"/>
          <p:cNvSpPr>
            <a:spLocks noGrp="1"/>
          </p:cNvSpPr>
          <p:nvPr>
            <p:ph type="body" sz="half" idx="16"/>
          </p:nvPr>
        </p:nvSpPr>
        <p:spPr>
          <a:xfrm>
            <a:off x="8836898" y="4953000"/>
            <a:ext cx="2742486" cy="1066800"/>
          </a:xfrm>
        </p:spPr>
        <p:txBody>
          <a:bodyPr/>
          <a:lstStyle>
            <a:lvl1pPr marL="0" indent="0">
              <a:lnSpc>
                <a:spcPct val="90000"/>
              </a:lnSpc>
              <a:spcBef>
                <a:spcPts val="0"/>
              </a:spcBef>
              <a:buNone/>
              <a:defRPr sz="1800">
                <a:solidFill>
                  <a:schemeClr val="tx1"/>
                </a:solidFill>
              </a:defRPr>
            </a:lvl1pPr>
            <a:lvl2pPr marL="0" indent="0">
              <a:buNone/>
              <a:defRPr sz="1800">
                <a:solidFill>
                  <a:schemeClr val="accent4"/>
                </a:solidFill>
              </a:defRPr>
            </a:lvl2pPr>
            <a:lvl3pPr marL="0" indent="0">
              <a:buNone/>
              <a:defRPr sz="1800">
                <a:solidFill>
                  <a:schemeClr val="accent4"/>
                </a:solidFill>
              </a:defRPr>
            </a:lvl3pPr>
            <a:lvl4pPr marL="0" indent="0">
              <a:buNone/>
              <a:defRPr sz="1800">
                <a:solidFill>
                  <a:schemeClr val="accent4"/>
                </a:solidFill>
              </a:defRPr>
            </a:lvl4pPr>
            <a:lvl5pPr marL="0" indent="0">
              <a:buNone/>
              <a:defRPr sz="1800">
                <a:solidFill>
                  <a:schemeClr val="accent4"/>
                </a:solidFill>
              </a:defRPr>
            </a:lvl5pPr>
            <a:lvl6pPr marL="0" indent="0">
              <a:buNone/>
              <a:defRPr sz="1800">
                <a:solidFill>
                  <a:schemeClr val="accent4"/>
                </a:solidFill>
              </a:defRPr>
            </a:lvl6pPr>
            <a:lvl7pPr marL="0" indent="0">
              <a:buNone/>
              <a:defRPr sz="1800">
                <a:solidFill>
                  <a:schemeClr val="accent4"/>
                </a:solidFill>
              </a:defRPr>
            </a:lvl7pPr>
            <a:lvl8pPr marL="0" indent="0">
              <a:buNone/>
              <a:defRPr sz="1800">
                <a:solidFill>
                  <a:schemeClr val="accent4"/>
                </a:solidFill>
              </a:defRPr>
            </a:lvl8pPr>
            <a:lvl9pPr marL="0" indent="0">
              <a:buNone/>
              <a:defRPr sz="1800">
                <a:solidFill>
                  <a:schemeClr val="accent4"/>
                </a:solidFill>
              </a:defRPr>
            </a:lvl9pPr>
          </a:lstStyle>
          <a:p>
            <a:pPr lvl="0"/>
            <a:r>
              <a:rPr lang="en-US" dirty="0" smtClean="0"/>
              <a:t>Click to edit Master text styles</a:t>
            </a:r>
          </a:p>
        </p:txBody>
      </p:sp>
    </p:spTree>
    <p:extLst>
      <p:ext uri="{BB962C8B-B14F-4D97-AF65-F5344CB8AC3E}">
        <p14:creationId xmlns:p14="http://schemas.microsoft.com/office/powerpoint/2010/main" val="824652920"/>
      </p:ext>
    </p:extLst>
  </p:cSld>
  <p:clrMapOvr>
    <a:masterClrMapping/>
  </p:clrMapOvr>
  <p:timing>
    <p:tnLst>
      <p:par>
        <p:cTn xmlns:p14="http://schemas.microsoft.com/office/powerpoint/2010/mai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Custom Section Header">
    <p:bg bwMode="ltGray">
      <p:bgPr>
        <a:solidFill>
          <a:schemeClr val="bg2">
            <a:lumMod val="60000"/>
            <a:lumOff val="40000"/>
          </a:schemeClr>
        </a:solidFill>
        <a:effectLst/>
      </p:bgPr>
    </p:bg>
    <p:spTree>
      <p:nvGrpSpPr>
        <p:cNvPr id="1" name=""/>
        <p:cNvGrpSpPr/>
        <p:nvPr/>
      </p:nvGrpSpPr>
      <p:grpSpPr>
        <a:xfrm>
          <a:off x="0" y="0"/>
          <a:ext cx="0" cy="0"/>
          <a:chOff x="0" y="0"/>
          <a:chExt cx="0" cy="0"/>
        </a:xfrm>
      </p:grpSpPr>
      <p:grpSp>
        <p:nvGrpSpPr>
          <p:cNvPr id="17" name="Group 16"/>
          <p:cNvGrpSpPr/>
          <p:nvPr/>
        </p:nvGrpSpPr>
        <p:grpSpPr bwMode="ltGray">
          <a:xfrm>
            <a:off x="3786" y="-1"/>
            <a:ext cx="12208523" cy="6858001"/>
            <a:chOff x="3786" y="-1"/>
            <a:chExt cx="9156393" cy="5143501"/>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ltGray">
            <a:xfrm>
              <a:off x="3786" y="0"/>
              <a:ext cx="6983947" cy="5143500"/>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ltGray">
            <a:xfrm>
              <a:off x="4534899" y="-1"/>
              <a:ext cx="4625280" cy="3872754"/>
            </a:xfrm>
            <a:prstGeom prst="rect">
              <a:avLst/>
            </a:prstGeom>
          </p:spPr>
        </p:pic>
      </p:grpSp>
      <p:sp>
        <p:nvSpPr>
          <p:cNvPr id="2" name="Title 1"/>
          <p:cNvSpPr>
            <a:spLocks noGrp="1"/>
          </p:cNvSpPr>
          <p:nvPr>
            <p:ph type="title"/>
          </p:nvPr>
        </p:nvSpPr>
        <p:spPr>
          <a:xfrm>
            <a:off x="609441" y="1676400"/>
            <a:ext cx="6094413" cy="1524000"/>
          </a:xfrm>
        </p:spPr>
        <p:txBody>
          <a:bodyPr anchor="b"/>
          <a:lstStyle>
            <a:lvl1pPr algn="l">
              <a:defRPr sz="3600" b="1"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609441" y="3276600"/>
            <a:ext cx="6094413" cy="609600"/>
          </a:xfrm>
        </p:spPr>
        <p:txBody>
          <a:bodyPr anchor="t"/>
          <a:lstStyle>
            <a:lvl1pPr marL="0" indent="0">
              <a:spcBef>
                <a:spcPts val="0"/>
              </a:spcBef>
              <a:buNone/>
              <a:defRPr sz="2000">
                <a:solidFill>
                  <a:schemeClr val="tx1"/>
                </a:solidFill>
              </a:defRPr>
            </a:lvl1pPr>
            <a:lvl2pPr marL="0" indent="0">
              <a:buNone/>
              <a:defRPr sz="2000">
                <a:solidFill>
                  <a:schemeClr val="accent4"/>
                </a:solidFill>
              </a:defRPr>
            </a:lvl2pPr>
            <a:lvl3pPr marL="0" indent="0">
              <a:buNone/>
              <a:defRPr sz="2000">
                <a:solidFill>
                  <a:schemeClr val="accent4"/>
                </a:solidFill>
              </a:defRPr>
            </a:lvl3pPr>
            <a:lvl4pPr marL="0" indent="0">
              <a:buNone/>
              <a:defRPr sz="2000">
                <a:solidFill>
                  <a:schemeClr val="accent4"/>
                </a:solidFill>
              </a:defRPr>
            </a:lvl4pPr>
            <a:lvl5pPr marL="0" indent="0">
              <a:buNone/>
              <a:defRPr sz="2000">
                <a:solidFill>
                  <a:schemeClr val="accent4"/>
                </a:solidFill>
              </a:defRPr>
            </a:lvl5pPr>
            <a:lvl6pPr marL="0" indent="0">
              <a:buNone/>
              <a:defRPr sz="2000">
                <a:solidFill>
                  <a:schemeClr val="accent4"/>
                </a:solidFill>
              </a:defRPr>
            </a:lvl6pPr>
            <a:lvl7pPr marL="0" indent="0">
              <a:buNone/>
              <a:defRPr sz="2000">
                <a:solidFill>
                  <a:schemeClr val="accent4"/>
                </a:solidFill>
              </a:defRPr>
            </a:lvl7pPr>
            <a:lvl8pPr marL="0" indent="0">
              <a:buNone/>
              <a:defRPr sz="2000">
                <a:solidFill>
                  <a:schemeClr val="accent4"/>
                </a:solidFill>
              </a:defRPr>
            </a:lvl8pPr>
            <a:lvl9pPr marL="0" indent="0">
              <a:buNone/>
              <a:defRPr sz="2000">
                <a:solidFill>
                  <a:schemeClr val="accent4"/>
                </a:solidFill>
              </a:defRPr>
            </a:lvl9pPr>
          </a:lstStyle>
          <a:p>
            <a:pPr lvl="0"/>
            <a:r>
              <a:rPr lang="en-US" dirty="0" smtClean="0"/>
              <a:t>Click to edit Master text styles</a:t>
            </a:r>
          </a:p>
        </p:txBody>
      </p:sp>
      <p:grpSp>
        <p:nvGrpSpPr>
          <p:cNvPr id="20" name="Group 19"/>
          <p:cNvGrpSpPr/>
          <p:nvPr/>
        </p:nvGrpSpPr>
        <p:grpSpPr>
          <a:xfrm>
            <a:off x="617878" y="6446044"/>
            <a:ext cx="1099793" cy="173355"/>
            <a:chOff x="-84138" y="5622925"/>
            <a:chExt cx="4330701" cy="682626"/>
          </a:xfrm>
        </p:grpSpPr>
        <p:sp>
          <p:nvSpPr>
            <p:cNvPr id="21"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403208183"/>
      </p:ext>
    </p:extLst>
  </p:cSld>
  <p:clrMapOvr>
    <a:masterClrMapping/>
  </p:clrMapOvr>
  <p:timing>
    <p:tnLst>
      <p:par>
        <p:cTn xmlns:p14="http://schemas.microsoft.com/office/powerpoint/2010/mai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Custom Quote">
    <p:bg bwMode="ltGray">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ltGray">
          <a:xfrm>
            <a:off x="-14067" y="2702442"/>
            <a:ext cx="5346479" cy="4155557"/>
          </a:xfrm>
          <a:prstGeom prst="rect">
            <a:avLst/>
          </a:prstGeom>
        </p:spPr>
      </p:pic>
      <p:grpSp>
        <p:nvGrpSpPr>
          <p:cNvPr id="15" name="Group 14"/>
          <p:cNvGrpSpPr/>
          <p:nvPr/>
        </p:nvGrpSpPr>
        <p:grpSpPr>
          <a:xfrm>
            <a:off x="617878" y="6446044"/>
            <a:ext cx="1099793" cy="173355"/>
            <a:chOff x="-84138" y="5622925"/>
            <a:chExt cx="4330701" cy="682626"/>
          </a:xfrm>
          <a:solidFill>
            <a:srgbClr val="FFFFFF"/>
          </a:solidFill>
        </p:grpSpPr>
        <p:sp>
          <p:nvSpPr>
            <p:cNvPr id="26"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2" name="Text Placeholder 2"/>
          <p:cNvSpPr>
            <a:spLocks noGrp="1"/>
          </p:cNvSpPr>
          <p:nvPr>
            <p:ph type="body" idx="10" hasCustomPrompt="1"/>
          </p:nvPr>
        </p:nvSpPr>
        <p:spPr>
          <a:xfrm>
            <a:off x="914160" y="2593231"/>
            <a:ext cx="4812049" cy="533400"/>
          </a:xfrm>
        </p:spPr>
        <p:txBody>
          <a:bodyPr anchor="t"/>
          <a:lstStyle>
            <a:lvl1pPr marL="0" indent="0">
              <a:spcBef>
                <a:spcPts val="0"/>
              </a:spcBef>
              <a:buNone/>
              <a:defRPr sz="1600">
                <a:solidFill>
                  <a:schemeClr val="accent1"/>
                </a:solidFill>
              </a:defRPr>
            </a:lvl1pPr>
            <a:lvl2pPr marL="0" indent="0">
              <a:spcBef>
                <a:spcPts val="0"/>
              </a:spcBef>
              <a:buNone/>
              <a:defRPr sz="1600">
                <a:solidFill>
                  <a:schemeClr val="accent1"/>
                </a:solidFill>
              </a:defRPr>
            </a:lvl2pPr>
            <a:lvl3pPr marL="0" indent="0">
              <a:spcBef>
                <a:spcPts val="0"/>
              </a:spcBef>
              <a:buNone/>
              <a:defRPr sz="1600">
                <a:solidFill>
                  <a:schemeClr val="accent1"/>
                </a:solidFill>
              </a:defRPr>
            </a:lvl3pPr>
            <a:lvl4pPr marL="0" indent="0">
              <a:spcBef>
                <a:spcPts val="0"/>
              </a:spcBef>
              <a:buNone/>
              <a:defRPr sz="1600">
                <a:solidFill>
                  <a:schemeClr val="accent1"/>
                </a:solidFill>
              </a:defRPr>
            </a:lvl4pPr>
            <a:lvl5pPr marL="0" indent="0">
              <a:spcBef>
                <a:spcPts val="0"/>
              </a:spcBef>
              <a:buNone/>
              <a:defRPr sz="1600">
                <a:solidFill>
                  <a:schemeClr val="accent1"/>
                </a:solidFill>
              </a:defRPr>
            </a:lvl5pPr>
            <a:lvl6pPr marL="0" indent="0">
              <a:spcBef>
                <a:spcPts val="0"/>
              </a:spcBef>
              <a:buNone/>
              <a:defRPr sz="1600">
                <a:solidFill>
                  <a:schemeClr val="accent1"/>
                </a:solidFill>
              </a:defRPr>
            </a:lvl6pPr>
            <a:lvl7pPr marL="0" indent="0">
              <a:spcBef>
                <a:spcPts val="0"/>
              </a:spcBef>
              <a:buNone/>
              <a:defRPr sz="1600">
                <a:solidFill>
                  <a:schemeClr val="accent1"/>
                </a:solidFill>
              </a:defRPr>
            </a:lvl7pPr>
            <a:lvl8pPr marL="0" indent="0">
              <a:spcBef>
                <a:spcPts val="0"/>
              </a:spcBef>
              <a:buNone/>
              <a:defRPr sz="1600">
                <a:solidFill>
                  <a:schemeClr val="accent1"/>
                </a:solidFill>
              </a:defRPr>
            </a:lvl8pPr>
            <a:lvl9pPr marL="0" indent="0">
              <a:spcBef>
                <a:spcPts val="0"/>
              </a:spcBef>
              <a:buNone/>
              <a:defRPr sz="1600">
                <a:solidFill>
                  <a:schemeClr val="accent1"/>
                </a:solidFill>
              </a:defRPr>
            </a:lvl9pPr>
          </a:lstStyle>
          <a:p>
            <a:pPr lvl="0"/>
            <a:r>
              <a:rPr lang="en-US" dirty="0" smtClean="0"/>
              <a:t>Click to add Name, Title, Company</a:t>
            </a:r>
          </a:p>
        </p:txBody>
      </p:sp>
      <p:sp>
        <p:nvSpPr>
          <p:cNvPr id="5" name="Text Placeholder 4"/>
          <p:cNvSpPr>
            <a:spLocks noGrp="1"/>
          </p:cNvSpPr>
          <p:nvPr>
            <p:ph type="body" sz="quarter" idx="11"/>
          </p:nvPr>
        </p:nvSpPr>
        <p:spPr>
          <a:xfrm>
            <a:off x="843060" y="457200"/>
            <a:ext cx="4875530" cy="2011680"/>
          </a:xfrm>
        </p:spPr>
        <p:txBody>
          <a:bodyPr/>
          <a:lstStyle>
            <a:lvl1pPr marL="58738" indent="-55563">
              <a:lnSpc>
                <a:spcPct val="100000"/>
              </a:lnSpc>
              <a:spcBef>
                <a:spcPts val="0"/>
              </a:spcBef>
              <a:buNone/>
              <a:defRPr sz="2200">
                <a:solidFill>
                  <a:schemeClr val="accent3">
                    <a:lumMod val="50000"/>
                  </a:schemeClr>
                </a:solidFill>
              </a:defRPr>
            </a:lvl1pPr>
            <a:lvl2pPr marL="3175" indent="0">
              <a:lnSpc>
                <a:spcPct val="100000"/>
              </a:lnSpc>
              <a:spcBef>
                <a:spcPts val="0"/>
              </a:spcBef>
              <a:buNone/>
              <a:defRPr sz="2200">
                <a:solidFill>
                  <a:schemeClr val="accent1">
                    <a:lumMod val="50000"/>
                  </a:schemeClr>
                </a:solidFill>
              </a:defRPr>
            </a:lvl2pPr>
            <a:lvl3pPr marL="3175" indent="0">
              <a:lnSpc>
                <a:spcPct val="100000"/>
              </a:lnSpc>
              <a:spcBef>
                <a:spcPts val="0"/>
              </a:spcBef>
              <a:buNone/>
              <a:defRPr sz="2200">
                <a:solidFill>
                  <a:schemeClr val="accent1">
                    <a:lumMod val="50000"/>
                  </a:schemeClr>
                </a:solidFill>
              </a:defRPr>
            </a:lvl3pPr>
            <a:lvl4pPr marL="3175" indent="0">
              <a:lnSpc>
                <a:spcPct val="100000"/>
              </a:lnSpc>
              <a:spcBef>
                <a:spcPts val="0"/>
              </a:spcBef>
              <a:buNone/>
              <a:defRPr sz="2200">
                <a:solidFill>
                  <a:schemeClr val="accent1">
                    <a:lumMod val="50000"/>
                  </a:schemeClr>
                </a:solidFill>
              </a:defRPr>
            </a:lvl4pPr>
            <a:lvl5pPr marL="3175" indent="0">
              <a:lnSpc>
                <a:spcPct val="100000"/>
              </a:lnSpc>
              <a:spcBef>
                <a:spcPts val="0"/>
              </a:spcBef>
              <a:buNone/>
              <a:defRPr sz="2200">
                <a:solidFill>
                  <a:schemeClr val="accent1">
                    <a:lumMod val="50000"/>
                  </a:schemeClr>
                </a:solidFill>
              </a:defRPr>
            </a:lvl5pPr>
            <a:lvl6pPr marL="3175" indent="0">
              <a:lnSpc>
                <a:spcPct val="100000"/>
              </a:lnSpc>
              <a:spcBef>
                <a:spcPts val="0"/>
              </a:spcBef>
              <a:buNone/>
              <a:defRPr sz="2200">
                <a:solidFill>
                  <a:schemeClr val="accent1">
                    <a:lumMod val="50000"/>
                  </a:schemeClr>
                </a:solidFill>
              </a:defRPr>
            </a:lvl6pPr>
            <a:lvl7pPr marL="3175" indent="0">
              <a:lnSpc>
                <a:spcPct val="100000"/>
              </a:lnSpc>
              <a:spcBef>
                <a:spcPts val="0"/>
              </a:spcBef>
              <a:buNone/>
              <a:defRPr sz="2200">
                <a:solidFill>
                  <a:schemeClr val="accent1">
                    <a:lumMod val="50000"/>
                  </a:schemeClr>
                </a:solidFill>
              </a:defRPr>
            </a:lvl7pPr>
            <a:lvl8pPr marL="3175" indent="0">
              <a:lnSpc>
                <a:spcPct val="100000"/>
              </a:lnSpc>
              <a:spcBef>
                <a:spcPts val="0"/>
              </a:spcBef>
              <a:buNone/>
              <a:defRPr sz="2200">
                <a:solidFill>
                  <a:schemeClr val="accent1">
                    <a:lumMod val="50000"/>
                  </a:schemeClr>
                </a:solidFill>
              </a:defRPr>
            </a:lvl8pPr>
            <a:lvl9pPr marL="3175" indent="0">
              <a:lnSpc>
                <a:spcPct val="100000"/>
              </a:lnSpc>
              <a:spcBef>
                <a:spcPts val="0"/>
              </a:spcBef>
              <a:buNone/>
              <a:defRPr sz="2200">
                <a:solidFill>
                  <a:schemeClr val="accent1">
                    <a:lumMod val="50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125708910"/>
      </p:ext>
    </p:extLst>
  </p:cSld>
  <p:clrMapOvr>
    <a:masterClrMapping/>
  </p:clrMapOvr>
  <p:timing>
    <p:tnLst>
      <p:par>
        <p:cTn xmlns:p14="http://schemas.microsoft.com/office/powerpoint/2010/mai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Custom Metric 1">
    <p:bg bwMode="ltGray">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ltGray">
          <a:xfrm>
            <a:off x="6490762" y="0"/>
            <a:ext cx="5698063" cy="6858000"/>
          </a:xfrm>
          <a:prstGeom prst="rect">
            <a:avLst/>
          </a:prstGeom>
        </p:spPr>
      </p:pic>
      <p:grpSp>
        <p:nvGrpSpPr>
          <p:cNvPr id="25" name="Group 24"/>
          <p:cNvGrpSpPr/>
          <p:nvPr/>
        </p:nvGrpSpPr>
        <p:grpSpPr>
          <a:xfrm>
            <a:off x="617878" y="6446044"/>
            <a:ext cx="1099793" cy="173355"/>
            <a:chOff x="-84138" y="5622925"/>
            <a:chExt cx="4330701" cy="682626"/>
          </a:xfrm>
        </p:grpSpPr>
        <p:sp>
          <p:nvSpPr>
            <p:cNvPr id="26"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quarter" idx="10" hasCustomPrompt="1"/>
          </p:nvPr>
        </p:nvSpPr>
        <p:spPr>
          <a:xfrm>
            <a:off x="1322412" y="685800"/>
            <a:ext cx="4387977" cy="1676400"/>
          </a:xfrm>
        </p:spPr>
        <p:txBody>
          <a:bodyPr anchor="b"/>
          <a:lstStyle>
            <a:lvl1pPr marL="3175" indent="0">
              <a:spcBef>
                <a:spcPts val="0"/>
              </a:spcBef>
              <a:buNone/>
              <a:defRPr sz="11000">
                <a:solidFill>
                  <a:schemeClr val="accent3"/>
                </a:solidFill>
              </a:defRPr>
            </a:lvl1pPr>
            <a:lvl2pPr marL="3175" indent="0">
              <a:spcBef>
                <a:spcPts val="0"/>
              </a:spcBef>
              <a:buNone/>
              <a:defRPr sz="11000">
                <a:solidFill>
                  <a:schemeClr val="accent3"/>
                </a:solidFill>
              </a:defRPr>
            </a:lvl2pPr>
            <a:lvl3pPr marL="3175" indent="0">
              <a:spcBef>
                <a:spcPts val="0"/>
              </a:spcBef>
              <a:buNone/>
              <a:defRPr sz="11000">
                <a:solidFill>
                  <a:schemeClr val="accent3"/>
                </a:solidFill>
              </a:defRPr>
            </a:lvl3pPr>
            <a:lvl4pPr marL="3175" indent="0">
              <a:spcBef>
                <a:spcPts val="0"/>
              </a:spcBef>
              <a:buNone/>
              <a:defRPr sz="11000">
                <a:solidFill>
                  <a:schemeClr val="accent3"/>
                </a:solidFill>
              </a:defRPr>
            </a:lvl4pPr>
            <a:lvl5pPr marL="3175" indent="0">
              <a:spcBef>
                <a:spcPts val="0"/>
              </a:spcBef>
              <a:buNone/>
              <a:defRPr sz="11000">
                <a:solidFill>
                  <a:schemeClr val="accent3"/>
                </a:solidFill>
              </a:defRPr>
            </a:lvl5pPr>
            <a:lvl6pPr marL="3175" indent="0">
              <a:spcBef>
                <a:spcPts val="0"/>
              </a:spcBef>
              <a:buNone/>
              <a:defRPr sz="11000">
                <a:solidFill>
                  <a:schemeClr val="accent3"/>
                </a:solidFill>
              </a:defRPr>
            </a:lvl6pPr>
            <a:lvl7pPr marL="3175" indent="0">
              <a:spcBef>
                <a:spcPts val="0"/>
              </a:spcBef>
              <a:buNone/>
              <a:defRPr sz="11000">
                <a:solidFill>
                  <a:schemeClr val="accent3"/>
                </a:solidFill>
              </a:defRPr>
            </a:lvl7pPr>
            <a:lvl8pPr marL="3175" indent="0">
              <a:spcBef>
                <a:spcPts val="0"/>
              </a:spcBef>
              <a:buNone/>
              <a:defRPr sz="11000">
                <a:solidFill>
                  <a:schemeClr val="accent3"/>
                </a:solidFill>
              </a:defRPr>
            </a:lvl8pPr>
            <a:lvl9pPr marL="3175" indent="0">
              <a:spcBef>
                <a:spcPts val="0"/>
              </a:spcBef>
              <a:buNone/>
              <a:defRPr sz="11000">
                <a:solidFill>
                  <a:schemeClr val="accent3"/>
                </a:solidFill>
              </a:defRPr>
            </a:lvl9pPr>
          </a:lstStyle>
          <a:p>
            <a:pPr lvl="0"/>
            <a:r>
              <a:rPr lang="en-US" dirty="0" smtClean="0"/>
              <a:t>XX</a:t>
            </a:r>
          </a:p>
        </p:txBody>
      </p:sp>
      <p:sp>
        <p:nvSpPr>
          <p:cNvPr id="14" name="Text Placeholder 3"/>
          <p:cNvSpPr>
            <a:spLocks noGrp="1"/>
          </p:cNvSpPr>
          <p:nvPr>
            <p:ph type="body" sz="quarter" idx="11"/>
          </p:nvPr>
        </p:nvSpPr>
        <p:spPr>
          <a:xfrm>
            <a:off x="1322412" y="2362200"/>
            <a:ext cx="4387977" cy="1066800"/>
          </a:xfrm>
        </p:spPr>
        <p:txBody>
          <a:bodyPr/>
          <a:lstStyle>
            <a:lvl1pPr marL="3175" indent="0">
              <a:spcBef>
                <a:spcPts val="0"/>
              </a:spcBef>
              <a:buNone/>
              <a:defRPr sz="2400" cap="none" baseline="0">
                <a:solidFill>
                  <a:schemeClr val="accent3"/>
                </a:solidFill>
              </a:defRPr>
            </a:lvl1pPr>
            <a:lvl2pPr marL="3175" indent="0">
              <a:spcBef>
                <a:spcPts val="0"/>
              </a:spcBef>
              <a:buNone/>
              <a:defRPr sz="2000" cap="all" baseline="0">
                <a:solidFill>
                  <a:schemeClr val="accent3"/>
                </a:solidFill>
              </a:defRPr>
            </a:lvl2pPr>
            <a:lvl3pPr marL="3175" indent="0">
              <a:spcBef>
                <a:spcPts val="0"/>
              </a:spcBef>
              <a:buNone/>
              <a:defRPr sz="2000" cap="all" baseline="0">
                <a:solidFill>
                  <a:schemeClr val="accent3"/>
                </a:solidFill>
              </a:defRPr>
            </a:lvl3pPr>
            <a:lvl4pPr marL="3175" indent="0">
              <a:spcBef>
                <a:spcPts val="0"/>
              </a:spcBef>
              <a:buNone/>
              <a:defRPr sz="2000" cap="all" baseline="0">
                <a:solidFill>
                  <a:schemeClr val="accent3"/>
                </a:solidFill>
              </a:defRPr>
            </a:lvl4pPr>
            <a:lvl5pPr marL="3175" indent="0">
              <a:spcBef>
                <a:spcPts val="0"/>
              </a:spcBef>
              <a:buNone/>
              <a:defRPr sz="2000" cap="all" baseline="0">
                <a:solidFill>
                  <a:schemeClr val="accent3"/>
                </a:solidFill>
              </a:defRPr>
            </a:lvl5pPr>
            <a:lvl6pPr marL="3175" indent="0">
              <a:spcBef>
                <a:spcPts val="0"/>
              </a:spcBef>
              <a:buNone/>
              <a:defRPr sz="2000" cap="all" baseline="0">
                <a:solidFill>
                  <a:schemeClr val="accent3"/>
                </a:solidFill>
              </a:defRPr>
            </a:lvl6pPr>
            <a:lvl7pPr marL="3175" indent="0">
              <a:spcBef>
                <a:spcPts val="0"/>
              </a:spcBef>
              <a:buNone/>
              <a:defRPr sz="2000" cap="all" baseline="0">
                <a:solidFill>
                  <a:schemeClr val="accent3"/>
                </a:solidFill>
              </a:defRPr>
            </a:lvl7pPr>
            <a:lvl8pPr marL="3175" indent="0">
              <a:spcBef>
                <a:spcPts val="0"/>
              </a:spcBef>
              <a:buNone/>
              <a:defRPr sz="2000" cap="all" baseline="0">
                <a:solidFill>
                  <a:schemeClr val="accent3"/>
                </a:solidFill>
              </a:defRPr>
            </a:lvl8pPr>
            <a:lvl9pPr marL="3175" indent="0">
              <a:spcBef>
                <a:spcPts val="0"/>
              </a:spcBef>
              <a:buNone/>
              <a:defRPr sz="2000" cap="all" baseline="0">
                <a:solidFill>
                  <a:schemeClr val="accent3"/>
                </a:solidFill>
              </a:defRPr>
            </a:lvl9pPr>
          </a:lstStyle>
          <a:p>
            <a:pPr lvl="0"/>
            <a:r>
              <a:rPr lang="en-US" dirty="0" smtClean="0"/>
              <a:t>Click to edit Master text styles</a:t>
            </a:r>
          </a:p>
        </p:txBody>
      </p:sp>
    </p:spTree>
    <p:extLst>
      <p:ext uri="{BB962C8B-B14F-4D97-AF65-F5344CB8AC3E}">
        <p14:creationId xmlns:p14="http://schemas.microsoft.com/office/powerpoint/2010/main" val="3753215950"/>
      </p:ext>
    </p:extLst>
  </p:cSld>
  <p:clrMapOvr>
    <a:masterClrMapping/>
  </p:clrMapOvr>
  <p:timing>
    <p:tnLst>
      <p:par>
        <p:cTn xmlns:p14="http://schemas.microsoft.com/office/powerpoint/2010/mai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Custom Metric 2">
    <p:bg bwMode="ltGray">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25" name="Picture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0762" y="0"/>
            <a:ext cx="5698063" cy="6858000"/>
          </a:xfrm>
          <a:prstGeom prst="rect">
            <a:avLst/>
          </a:prstGeom>
        </p:spPr>
      </p:pic>
      <p:grpSp>
        <p:nvGrpSpPr>
          <p:cNvPr id="26" name="Group 25"/>
          <p:cNvGrpSpPr/>
          <p:nvPr/>
        </p:nvGrpSpPr>
        <p:grpSpPr>
          <a:xfrm>
            <a:off x="617878" y="6446044"/>
            <a:ext cx="1099793" cy="173355"/>
            <a:chOff x="-84138" y="5622925"/>
            <a:chExt cx="4330701" cy="682626"/>
          </a:xfrm>
          <a:solidFill>
            <a:srgbClr val="FFFFFF"/>
          </a:solidFill>
        </p:grpSpPr>
        <p:sp>
          <p:nvSpPr>
            <p:cNvPr id="27"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quarter" idx="10" hasCustomPrompt="1"/>
          </p:nvPr>
        </p:nvSpPr>
        <p:spPr>
          <a:xfrm>
            <a:off x="6703854" y="2209800"/>
            <a:ext cx="4387977" cy="1676400"/>
          </a:xfrm>
        </p:spPr>
        <p:txBody>
          <a:bodyPr anchor="b"/>
          <a:lstStyle>
            <a:lvl1pPr marL="3175" indent="0">
              <a:spcBef>
                <a:spcPts val="0"/>
              </a:spcBef>
              <a:buNone/>
              <a:defRPr sz="11000">
                <a:solidFill>
                  <a:schemeClr val="bg1"/>
                </a:solidFill>
              </a:defRPr>
            </a:lvl1pPr>
            <a:lvl2pPr marL="3175" indent="0">
              <a:spcBef>
                <a:spcPts val="0"/>
              </a:spcBef>
              <a:buNone/>
              <a:defRPr sz="11000">
                <a:solidFill>
                  <a:schemeClr val="bg1"/>
                </a:solidFill>
              </a:defRPr>
            </a:lvl2pPr>
            <a:lvl3pPr marL="3175" indent="0">
              <a:spcBef>
                <a:spcPts val="0"/>
              </a:spcBef>
              <a:buNone/>
              <a:defRPr sz="11000">
                <a:solidFill>
                  <a:schemeClr val="bg1"/>
                </a:solidFill>
              </a:defRPr>
            </a:lvl3pPr>
            <a:lvl4pPr marL="3175" indent="0">
              <a:spcBef>
                <a:spcPts val="0"/>
              </a:spcBef>
              <a:buNone/>
              <a:defRPr sz="11000">
                <a:solidFill>
                  <a:schemeClr val="bg1"/>
                </a:solidFill>
              </a:defRPr>
            </a:lvl4pPr>
            <a:lvl5pPr marL="3175" indent="0">
              <a:spcBef>
                <a:spcPts val="0"/>
              </a:spcBef>
              <a:buNone/>
              <a:defRPr sz="11000">
                <a:solidFill>
                  <a:schemeClr val="bg1"/>
                </a:solidFill>
              </a:defRPr>
            </a:lvl5pPr>
            <a:lvl6pPr marL="3175" indent="0">
              <a:spcBef>
                <a:spcPts val="0"/>
              </a:spcBef>
              <a:buNone/>
              <a:defRPr sz="11000">
                <a:solidFill>
                  <a:schemeClr val="bg1"/>
                </a:solidFill>
              </a:defRPr>
            </a:lvl6pPr>
            <a:lvl7pPr marL="3175" indent="0">
              <a:spcBef>
                <a:spcPts val="0"/>
              </a:spcBef>
              <a:buNone/>
              <a:defRPr sz="11000">
                <a:solidFill>
                  <a:schemeClr val="bg1"/>
                </a:solidFill>
              </a:defRPr>
            </a:lvl7pPr>
            <a:lvl8pPr marL="3175" indent="0">
              <a:spcBef>
                <a:spcPts val="0"/>
              </a:spcBef>
              <a:buNone/>
              <a:defRPr sz="11000">
                <a:solidFill>
                  <a:schemeClr val="bg1"/>
                </a:solidFill>
              </a:defRPr>
            </a:lvl8pPr>
            <a:lvl9pPr marL="3175" indent="0">
              <a:spcBef>
                <a:spcPts val="0"/>
              </a:spcBef>
              <a:buNone/>
              <a:defRPr sz="11000">
                <a:solidFill>
                  <a:schemeClr val="bg1"/>
                </a:solidFill>
              </a:defRPr>
            </a:lvl9pPr>
          </a:lstStyle>
          <a:p>
            <a:pPr lvl="0"/>
            <a:r>
              <a:rPr lang="en-US" dirty="0" smtClean="0"/>
              <a:t>XX</a:t>
            </a:r>
          </a:p>
        </p:txBody>
      </p:sp>
      <p:sp>
        <p:nvSpPr>
          <p:cNvPr id="14" name="Text Placeholder 3"/>
          <p:cNvSpPr>
            <a:spLocks noGrp="1"/>
          </p:cNvSpPr>
          <p:nvPr>
            <p:ph type="body" sz="quarter" idx="11"/>
          </p:nvPr>
        </p:nvSpPr>
        <p:spPr>
          <a:xfrm>
            <a:off x="6703854" y="3886200"/>
            <a:ext cx="4387977" cy="1066800"/>
          </a:xfrm>
        </p:spPr>
        <p:txBody>
          <a:bodyPr/>
          <a:lstStyle>
            <a:lvl1pPr marL="3175" indent="0">
              <a:spcBef>
                <a:spcPts val="0"/>
              </a:spcBef>
              <a:buNone/>
              <a:defRPr sz="2400" cap="none" baseline="0">
                <a:solidFill>
                  <a:schemeClr val="bg1"/>
                </a:solidFill>
              </a:defRPr>
            </a:lvl1pPr>
            <a:lvl2pPr marL="3175" indent="0">
              <a:spcBef>
                <a:spcPts val="0"/>
              </a:spcBef>
              <a:buNone/>
              <a:defRPr sz="2400" cap="none" baseline="0">
                <a:solidFill>
                  <a:schemeClr val="bg1"/>
                </a:solidFill>
              </a:defRPr>
            </a:lvl2pPr>
            <a:lvl3pPr marL="3175" indent="0">
              <a:spcBef>
                <a:spcPts val="0"/>
              </a:spcBef>
              <a:buNone/>
              <a:defRPr sz="2000" cap="all" baseline="0">
                <a:solidFill>
                  <a:schemeClr val="bg1"/>
                </a:solidFill>
              </a:defRPr>
            </a:lvl3pPr>
            <a:lvl4pPr marL="3175" indent="0">
              <a:spcBef>
                <a:spcPts val="0"/>
              </a:spcBef>
              <a:buNone/>
              <a:defRPr sz="2000" cap="all" baseline="0">
                <a:solidFill>
                  <a:schemeClr val="bg1"/>
                </a:solidFill>
              </a:defRPr>
            </a:lvl4pPr>
            <a:lvl5pPr marL="3175" indent="0">
              <a:spcBef>
                <a:spcPts val="0"/>
              </a:spcBef>
              <a:buNone/>
              <a:defRPr sz="2000" cap="all" baseline="0">
                <a:solidFill>
                  <a:schemeClr val="bg1"/>
                </a:solidFill>
              </a:defRPr>
            </a:lvl5pPr>
            <a:lvl6pPr marL="3175" indent="0">
              <a:spcBef>
                <a:spcPts val="0"/>
              </a:spcBef>
              <a:buNone/>
              <a:defRPr sz="2000" cap="all" baseline="0">
                <a:solidFill>
                  <a:schemeClr val="bg1"/>
                </a:solidFill>
              </a:defRPr>
            </a:lvl6pPr>
            <a:lvl7pPr marL="3175" indent="0">
              <a:spcBef>
                <a:spcPts val="0"/>
              </a:spcBef>
              <a:buNone/>
              <a:defRPr sz="2000" cap="all" baseline="0">
                <a:solidFill>
                  <a:schemeClr val="bg1"/>
                </a:solidFill>
              </a:defRPr>
            </a:lvl7pPr>
            <a:lvl8pPr marL="3175" indent="0">
              <a:spcBef>
                <a:spcPts val="0"/>
              </a:spcBef>
              <a:buNone/>
              <a:defRPr sz="2000" cap="all" baseline="0">
                <a:solidFill>
                  <a:schemeClr val="bg1"/>
                </a:solidFill>
              </a:defRPr>
            </a:lvl8pPr>
            <a:lvl9pPr marL="3175" indent="0">
              <a:spcBef>
                <a:spcPts val="0"/>
              </a:spcBef>
              <a:buNone/>
              <a:defRPr sz="2000" cap="all" baseline="0">
                <a:solidFill>
                  <a:schemeClr val="bg1"/>
                </a:solidFill>
              </a:defRPr>
            </a:lvl9pPr>
          </a:lstStyle>
          <a:p>
            <a:pPr lvl="0"/>
            <a:r>
              <a:rPr lang="en-US" dirty="0" smtClean="0"/>
              <a:t>Click to edit Master text styles</a:t>
            </a:r>
          </a:p>
          <a:p>
            <a:pPr lvl="1"/>
            <a:endParaRPr lang="en-US" dirty="0" smtClean="0"/>
          </a:p>
        </p:txBody>
      </p:sp>
    </p:spTree>
    <p:extLst>
      <p:ext uri="{BB962C8B-B14F-4D97-AF65-F5344CB8AC3E}">
        <p14:creationId xmlns:p14="http://schemas.microsoft.com/office/powerpoint/2010/main" val="2563171627"/>
      </p:ext>
    </p:extLst>
  </p:cSld>
  <p:clrMapOvr>
    <a:masterClrMapping/>
  </p:clrMapOvr>
  <p:timing>
    <p:tnLst>
      <p:par>
        <p:cTn xmlns:p14="http://schemas.microsoft.com/office/powerpoint/2010/mai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Custom Metric 3">
    <p:bg bwMode="ltGray">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68501"/>
            <a:ext cx="12188952" cy="6289499"/>
          </a:xfrm>
          <a:prstGeom prst="rect">
            <a:avLst/>
          </a:prstGeom>
        </p:spPr>
      </p:pic>
      <p:grpSp>
        <p:nvGrpSpPr>
          <p:cNvPr id="24" name="Group 23"/>
          <p:cNvGrpSpPr/>
          <p:nvPr/>
        </p:nvGrpSpPr>
        <p:grpSpPr>
          <a:xfrm>
            <a:off x="617878" y="6446044"/>
            <a:ext cx="1099793" cy="173355"/>
            <a:chOff x="-84138" y="5622925"/>
            <a:chExt cx="4330701" cy="682626"/>
          </a:xfrm>
        </p:grpSpPr>
        <p:sp>
          <p:nvSpPr>
            <p:cNvPr id="25" name="Freeform 6"/>
            <p:cNvSpPr>
              <a:spLocks/>
            </p:cNvSpPr>
            <p:nvPr/>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7"/>
            <p:cNvSpPr>
              <a:spLocks/>
            </p:cNvSpPr>
            <p:nvPr/>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8"/>
            <p:cNvSpPr>
              <a:spLocks noEditPoints="1"/>
            </p:cNvSpPr>
            <p:nvPr/>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9"/>
            <p:cNvSpPr>
              <a:spLocks noEditPoints="1"/>
            </p:cNvSpPr>
            <p:nvPr/>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0"/>
            <p:cNvSpPr>
              <a:spLocks/>
            </p:cNvSpPr>
            <p:nvPr/>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1"/>
            <p:cNvSpPr>
              <a:spLocks noEditPoints="1"/>
            </p:cNvSpPr>
            <p:nvPr/>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2"/>
            <p:cNvSpPr>
              <a:spLocks noEditPoints="1"/>
            </p:cNvSpPr>
            <p:nvPr/>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 name="Text Placeholder 2"/>
          <p:cNvSpPr>
            <a:spLocks noGrp="1"/>
          </p:cNvSpPr>
          <p:nvPr>
            <p:ph type="body" sz="quarter" idx="12" hasCustomPrompt="1"/>
          </p:nvPr>
        </p:nvSpPr>
        <p:spPr>
          <a:xfrm>
            <a:off x="1726751" y="4740499"/>
            <a:ext cx="4062942" cy="1415602"/>
          </a:xfrm>
        </p:spPr>
        <p:txBody>
          <a:bodyPr anchor="ctr"/>
          <a:lstStyle>
            <a:lvl1pPr marL="3175" indent="0" algn="r">
              <a:spcBef>
                <a:spcPts val="0"/>
              </a:spcBef>
              <a:buNone/>
              <a:defRPr sz="8800">
                <a:solidFill>
                  <a:schemeClr val="accent3">
                    <a:lumMod val="50000"/>
                  </a:schemeClr>
                </a:solidFill>
              </a:defRPr>
            </a:lvl1pPr>
            <a:lvl2pPr marL="3175" indent="0">
              <a:spcBef>
                <a:spcPts val="0"/>
              </a:spcBef>
              <a:buNone/>
              <a:defRPr sz="8800">
                <a:solidFill>
                  <a:schemeClr val="accent1">
                    <a:lumMod val="50000"/>
                  </a:schemeClr>
                </a:solidFill>
              </a:defRPr>
            </a:lvl2pPr>
            <a:lvl3pPr marL="3175" indent="0">
              <a:spcBef>
                <a:spcPts val="0"/>
              </a:spcBef>
              <a:buNone/>
              <a:defRPr sz="8800">
                <a:solidFill>
                  <a:schemeClr val="accent1">
                    <a:lumMod val="50000"/>
                  </a:schemeClr>
                </a:solidFill>
              </a:defRPr>
            </a:lvl3pPr>
            <a:lvl4pPr marL="3175" indent="0">
              <a:spcBef>
                <a:spcPts val="0"/>
              </a:spcBef>
              <a:buNone/>
              <a:defRPr sz="8800">
                <a:solidFill>
                  <a:schemeClr val="accent1">
                    <a:lumMod val="50000"/>
                  </a:schemeClr>
                </a:solidFill>
              </a:defRPr>
            </a:lvl4pPr>
            <a:lvl5pPr marL="3175" indent="0">
              <a:spcBef>
                <a:spcPts val="0"/>
              </a:spcBef>
              <a:buNone/>
              <a:defRPr sz="8800">
                <a:solidFill>
                  <a:schemeClr val="accent1">
                    <a:lumMod val="50000"/>
                  </a:schemeClr>
                </a:solidFill>
              </a:defRPr>
            </a:lvl5pPr>
            <a:lvl6pPr marL="3175" indent="0">
              <a:spcBef>
                <a:spcPts val="0"/>
              </a:spcBef>
              <a:buNone/>
              <a:defRPr sz="8800">
                <a:solidFill>
                  <a:schemeClr val="accent1">
                    <a:lumMod val="50000"/>
                  </a:schemeClr>
                </a:solidFill>
              </a:defRPr>
            </a:lvl6pPr>
            <a:lvl7pPr marL="3175" indent="0">
              <a:spcBef>
                <a:spcPts val="0"/>
              </a:spcBef>
              <a:buNone/>
              <a:defRPr sz="8800">
                <a:solidFill>
                  <a:schemeClr val="accent1">
                    <a:lumMod val="50000"/>
                  </a:schemeClr>
                </a:solidFill>
              </a:defRPr>
            </a:lvl7pPr>
            <a:lvl8pPr marL="3175" indent="0">
              <a:spcBef>
                <a:spcPts val="0"/>
              </a:spcBef>
              <a:buNone/>
              <a:defRPr sz="8800">
                <a:solidFill>
                  <a:schemeClr val="accent1">
                    <a:lumMod val="50000"/>
                  </a:schemeClr>
                </a:solidFill>
              </a:defRPr>
            </a:lvl8pPr>
            <a:lvl9pPr marL="3175" indent="0">
              <a:spcBef>
                <a:spcPts val="0"/>
              </a:spcBef>
              <a:buNone/>
              <a:defRPr sz="8800">
                <a:solidFill>
                  <a:schemeClr val="accent1">
                    <a:lumMod val="50000"/>
                  </a:schemeClr>
                </a:solidFill>
              </a:defRPr>
            </a:lvl9pPr>
          </a:lstStyle>
          <a:p>
            <a:pPr lvl="0"/>
            <a:r>
              <a:rPr lang="en-US" dirty="0" smtClean="0"/>
              <a:t>XX</a:t>
            </a:r>
          </a:p>
        </p:txBody>
      </p:sp>
      <p:sp>
        <p:nvSpPr>
          <p:cNvPr id="9" name="Text Placeholder 2"/>
          <p:cNvSpPr>
            <a:spLocks noGrp="1"/>
          </p:cNvSpPr>
          <p:nvPr>
            <p:ph type="body" sz="quarter" idx="13"/>
          </p:nvPr>
        </p:nvSpPr>
        <p:spPr>
          <a:xfrm>
            <a:off x="6094413" y="4740499"/>
            <a:ext cx="4509865" cy="1415602"/>
          </a:xfrm>
        </p:spPr>
        <p:txBody>
          <a:bodyPr anchor="ctr"/>
          <a:lstStyle>
            <a:lvl1pPr marL="3175" indent="0">
              <a:spcBef>
                <a:spcPts val="0"/>
              </a:spcBef>
              <a:buNone/>
              <a:defRPr sz="2400">
                <a:solidFill>
                  <a:schemeClr val="accent3">
                    <a:lumMod val="50000"/>
                  </a:schemeClr>
                </a:solidFill>
              </a:defRPr>
            </a:lvl1pPr>
            <a:lvl2pPr marL="3175" indent="0">
              <a:spcBef>
                <a:spcPts val="0"/>
              </a:spcBef>
              <a:buNone/>
              <a:defRPr sz="2000">
                <a:solidFill>
                  <a:schemeClr val="accent1">
                    <a:lumMod val="50000"/>
                  </a:schemeClr>
                </a:solidFill>
              </a:defRPr>
            </a:lvl2pPr>
            <a:lvl3pPr marL="3175" indent="0">
              <a:spcBef>
                <a:spcPts val="0"/>
              </a:spcBef>
              <a:buNone/>
              <a:defRPr sz="2000">
                <a:solidFill>
                  <a:schemeClr val="accent1">
                    <a:lumMod val="50000"/>
                  </a:schemeClr>
                </a:solidFill>
              </a:defRPr>
            </a:lvl3pPr>
            <a:lvl4pPr marL="3175" indent="0">
              <a:spcBef>
                <a:spcPts val="0"/>
              </a:spcBef>
              <a:buNone/>
              <a:defRPr sz="2000">
                <a:solidFill>
                  <a:schemeClr val="accent1">
                    <a:lumMod val="50000"/>
                  </a:schemeClr>
                </a:solidFill>
              </a:defRPr>
            </a:lvl4pPr>
            <a:lvl5pPr marL="3175" indent="0">
              <a:spcBef>
                <a:spcPts val="0"/>
              </a:spcBef>
              <a:buNone/>
              <a:defRPr sz="2000">
                <a:solidFill>
                  <a:schemeClr val="accent1">
                    <a:lumMod val="50000"/>
                  </a:schemeClr>
                </a:solidFill>
              </a:defRPr>
            </a:lvl5pPr>
            <a:lvl6pPr marL="3175" indent="0">
              <a:spcBef>
                <a:spcPts val="0"/>
              </a:spcBef>
              <a:buNone/>
              <a:defRPr sz="2000">
                <a:solidFill>
                  <a:schemeClr val="accent1">
                    <a:lumMod val="50000"/>
                  </a:schemeClr>
                </a:solidFill>
              </a:defRPr>
            </a:lvl6pPr>
            <a:lvl7pPr marL="3175" indent="0">
              <a:spcBef>
                <a:spcPts val="0"/>
              </a:spcBef>
              <a:buNone/>
              <a:defRPr sz="2000">
                <a:solidFill>
                  <a:schemeClr val="accent1">
                    <a:lumMod val="50000"/>
                  </a:schemeClr>
                </a:solidFill>
              </a:defRPr>
            </a:lvl7pPr>
            <a:lvl8pPr marL="3175" indent="0">
              <a:spcBef>
                <a:spcPts val="0"/>
              </a:spcBef>
              <a:buNone/>
              <a:defRPr sz="2000">
                <a:solidFill>
                  <a:schemeClr val="accent1">
                    <a:lumMod val="50000"/>
                  </a:schemeClr>
                </a:solidFill>
              </a:defRPr>
            </a:lvl8pPr>
            <a:lvl9pPr marL="3175" indent="0">
              <a:spcBef>
                <a:spcPts val="0"/>
              </a:spcBef>
              <a:buNone/>
              <a:defRPr sz="2000">
                <a:solidFill>
                  <a:schemeClr val="accent1">
                    <a:lumMod val="50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902284694"/>
      </p:ext>
    </p:extLst>
  </p:cSld>
  <p:clrMapOvr>
    <a:masterClrMapping/>
  </p:clrMapOvr>
  <p:timing>
    <p:tnLst>
      <p:par>
        <p:cTn xmlns:p14="http://schemas.microsoft.com/office/powerpoint/2010/mai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CONFIDENTIAL</a:t>
            </a:r>
            <a:endParaRPr lang="en-US"/>
          </a:p>
        </p:txBody>
      </p:sp>
      <p:sp>
        <p:nvSpPr>
          <p:cNvPr id="6" name="Slide Number Placeholder 5"/>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2089092383"/>
      </p:ext>
    </p:extLst>
  </p:cSld>
  <p:clrMapOvr>
    <a:masterClrMapping/>
  </p:clrMapOvr>
  <p:timing>
    <p:tnLst>
      <p:par>
        <p:cTn xmlns:p14="http://schemas.microsoft.com/office/powerpoint/2010/mai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82390" y="342901"/>
            <a:ext cx="1096994" cy="56769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441" y="342901"/>
            <a:ext cx="9547913" cy="56769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CONFIDENTIAL</a:t>
            </a:r>
            <a:endParaRPr lang="en-US"/>
          </a:p>
        </p:txBody>
      </p:sp>
      <p:sp>
        <p:nvSpPr>
          <p:cNvPr id="6" name="Slide Number Placeholder 5"/>
          <p:cNvSpPr>
            <a:spLocks noGrp="1"/>
          </p:cNvSpPr>
          <p:nvPr>
            <p:ph type="sldNum" sz="quarter" idx="12"/>
          </p:nvPr>
        </p:nvSpPr>
        <p:spPr/>
        <p:txBody>
          <a:bodyPr/>
          <a:lstStyle/>
          <a:p>
            <a:fld id="{6EA6D8CF-3CDE-4807-BCD2-C9F2B831AAA5}" type="slidenum">
              <a:rPr lang="en-US" smtClean="0"/>
              <a:t>‹#›</a:t>
            </a:fld>
            <a:endParaRPr lang="en-US"/>
          </a:p>
        </p:txBody>
      </p:sp>
    </p:spTree>
    <p:extLst>
      <p:ext uri="{BB962C8B-B14F-4D97-AF65-F5344CB8AC3E}">
        <p14:creationId xmlns:p14="http://schemas.microsoft.com/office/powerpoint/2010/main" val="2863101912"/>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theme" Target="../theme/theme1.xml"/><Relationship Id="rId28" Type="http://schemas.openxmlformats.org/officeDocument/2006/relationships/image" Target="../media/image1.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8">
            <a:extLst>
              <a:ext uri="{28A0092B-C50C-407E-A947-70E740481C1C}">
                <a14:useLocalDpi xmlns:a14="http://schemas.microsoft.com/office/drawing/2010/main" val="0"/>
              </a:ext>
            </a:extLst>
          </a:blip>
          <a:stretch>
            <a:fillRect/>
          </a:stretch>
        </p:blipFill>
        <p:spPr>
          <a:xfrm>
            <a:off x="10209212" y="5408767"/>
            <a:ext cx="1979613" cy="1454097"/>
          </a:xfrm>
          <a:prstGeom prst="rect">
            <a:avLst/>
          </a:prstGeom>
        </p:spPr>
      </p:pic>
      <p:grpSp>
        <p:nvGrpSpPr>
          <p:cNvPr id="21" name="Group 20"/>
          <p:cNvGrpSpPr/>
          <p:nvPr userDrawn="1"/>
        </p:nvGrpSpPr>
        <p:grpSpPr>
          <a:xfrm>
            <a:off x="617878" y="6446044"/>
            <a:ext cx="1099793" cy="173355"/>
            <a:chOff x="-84138" y="5622925"/>
            <a:chExt cx="4330701" cy="682626"/>
          </a:xfrm>
        </p:grpSpPr>
        <p:sp>
          <p:nvSpPr>
            <p:cNvPr id="22" name="Freeform 6"/>
            <p:cNvSpPr>
              <a:spLocks/>
            </p:cNvSpPr>
            <p:nvPr userDrawn="1"/>
          </p:nvSpPr>
          <p:spPr bwMode="auto">
            <a:xfrm>
              <a:off x="1589088" y="5649913"/>
              <a:ext cx="914400" cy="647700"/>
            </a:xfrm>
            <a:custGeom>
              <a:avLst/>
              <a:gdLst>
                <a:gd name="T0" fmla="*/ 52 w 243"/>
                <a:gd name="T1" fmla="*/ 159 h 170"/>
                <a:gd name="T2" fmla="*/ 2 w 243"/>
                <a:gd name="T3" fmla="*/ 19 h 170"/>
                <a:gd name="T4" fmla="*/ 0 w 243"/>
                <a:gd name="T5" fmla="*/ 12 h 170"/>
                <a:gd name="T6" fmla="*/ 13 w 243"/>
                <a:gd name="T7" fmla="*/ 0 h 170"/>
                <a:gd name="T8" fmla="*/ 25 w 243"/>
                <a:gd name="T9" fmla="*/ 11 h 170"/>
                <a:gd name="T10" fmla="*/ 67 w 243"/>
                <a:gd name="T11" fmla="*/ 131 h 170"/>
                <a:gd name="T12" fmla="*/ 109 w 243"/>
                <a:gd name="T13" fmla="*/ 10 h 170"/>
                <a:gd name="T14" fmla="*/ 121 w 243"/>
                <a:gd name="T15" fmla="*/ 0 h 170"/>
                <a:gd name="T16" fmla="*/ 122 w 243"/>
                <a:gd name="T17" fmla="*/ 0 h 170"/>
                <a:gd name="T18" fmla="*/ 135 w 243"/>
                <a:gd name="T19" fmla="*/ 10 h 170"/>
                <a:gd name="T20" fmla="*/ 177 w 243"/>
                <a:gd name="T21" fmla="*/ 131 h 170"/>
                <a:gd name="T22" fmla="*/ 219 w 243"/>
                <a:gd name="T23" fmla="*/ 10 h 170"/>
                <a:gd name="T24" fmla="*/ 231 w 243"/>
                <a:gd name="T25" fmla="*/ 0 h 170"/>
                <a:gd name="T26" fmla="*/ 243 w 243"/>
                <a:gd name="T27" fmla="*/ 12 h 170"/>
                <a:gd name="T28" fmla="*/ 241 w 243"/>
                <a:gd name="T29" fmla="*/ 19 h 170"/>
                <a:gd name="T30" fmla="*/ 191 w 243"/>
                <a:gd name="T31" fmla="*/ 159 h 170"/>
                <a:gd name="T32" fmla="*/ 177 w 243"/>
                <a:gd name="T33" fmla="*/ 170 h 170"/>
                <a:gd name="T34" fmla="*/ 176 w 243"/>
                <a:gd name="T35" fmla="*/ 170 h 170"/>
                <a:gd name="T36" fmla="*/ 163 w 243"/>
                <a:gd name="T37" fmla="*/ 159 h 170"/>
                <a:gd name="T38" fmla="*/ 122 w 243"/>
                <a:gd name="T39" fmla="*/ 40 h 170"/>
                <a:gd name="T40" fmla="*/ 80 w 243"/>
                <a:gd name="T41" fmla="*/ 159 h 170"/>
                <a:gd name="T42" fmla="*/ 66 w 243"/>
                <a:gd name="T43" fmla="*/ 170 h 170"/>
                <a:gd name="T44" fmla="*/ 66 w 243"/>
                <a:gd name="T45" fmla="*/ 170 h 170"/>
                <a:gd name="T46" fmla="*/ 52 w 243"/>
                <a:gd name="T47" fmla="*/ 15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3" h="170">
                  <a:moveTo>
                    <a:pt x="52" y="159"/>
                  </a:moveTo>
                  <a:cubicBezTo>
                    <a:pt x="2" y="19"/>
                    <a:pt x="2" y="19"/>
                    <a:pt x="2" y="19"/>
                  </a:cubicBezTo>
                  <a:cubicBezTo>
                    <a:pt x="1" y="17"/>
                    <a:pt x="0" y="14"/>
                    <a:pt x="0" y="12"/>
                  </a:cubicBezTo>
                  <a:cubicBezTo>
                    <a:pt x="0" y="6"/>
                    <a:pt x="5" y="0"/>
                    <a:pt x="13" y="0"/>
                  </a:cubicBezTo>
                  <a:cubicBezTo>
                    <a:pt x="19" y="0"/>
                    <a:pt x="23" y="4"/>
                    <a:pt x="25" y="11"/>
                  </a:cubicBezTo>
                  <a:cubicBezTo>
                    <a:pt x="67" y="131"/>
                    <a:pt x="67" y="131"/>
                    <a:pt x="67" y="131"/>
                  </a:cubicBezTo>
                  <a:cubicBezTo>
                    <a:pt x="109" y="10"/>
                    <a:pt x="109" y="10"/>
                    <a:pt x="109" y="10"/>
                  </a:cubicBezTo>
                  <a:cubicBezTo>
                    <a:pt x="111" y="4"/>
                    <a:pt x="114" y="0"/>
                    <a:pt x="121" y="0"/>
                  </a:cubicBezTo>
                  <a:cubicBezTo>
                    <a:pt x="122" y="0"/>
                    <a:pt x="122" y="0"/>
                    <a:pt x="122" y="0"/>
                  </a:cubicBezTo>
                  <a:cubicBezTo>
                    <a:pt x="129" y="0"/>
                    <a:pt x="133" y="4"/>
                    <a:pt x="135" y="10"/>
                  </a:cubicBezTo>
                  <a:cubicBezTo>
                    <a:pt x="177" y="131"/>
                    <a:pt x="177" y="131"/>
                    <a:pt x="177" y="131"/>
                  </a:cubicBezTo>
                  <a:cubicBezTo>
                    <a:pt x="219" y="10"/>
                    <a:pt x="219" y="10"/>
                    <a:pt x="219" y="10"/>
                  </a:cubicBezTo>
                  <a:cubicBezTo>
                    <a:pt x="221" y="5"/>
                    <a:pt x="224" y="0"/>
                    <a:pt x="231" y="0"/>
                  </a:cubicBezTo>
                  <a:cubicBezTo>
                    <a:pt x="238" y="0"/>
                    <a:pt x="243" y="6"/>
                    <a:pt x="243" y="12"/>
                  </a:cubicBezTo>
                  <a:cubicBezTo>
                    <a:pt x="243" y="14"/>
                    <a:pt x="242" y="17"/>
                    <a:pt x="241" y="19"/>
                  </a:cubicBezTo>
                  <a:cubicBezTo>
                    <a:pt x="191" y="159"/>
                    <a:pt x="191" y="159"/>
                    <a:pt x="191" y="159"/>
                  </a:cubicBezTo>
                  <a:cubicBezTo>
                    <a:pt x="188" y="166"/>
                    <a:pt x="183" y="170"/>
                    <a:pt x="177" y="170"/>
                  </a:cubicBezTo>
                  <a:cubicBezTo>
                    <a:pt x="176" y="170"/>
                    <a:pt x="176" y="170"/>
                    <a:pt x="176" y="170"/>
                  </a:cubicBezTo>
                  <a:cubicBezTo>
                    <a:pt x="170" y="170"/>
                    <a:pt x="165" y="166"/>
                    <a:pt x="163" y="159"/>
                  </a:cubicBezTo>
                  <a:cubicBezTo>
                    <a:pt x="122" y="40"/>
                    <a:pt x="122" y="40"/>
                    <a:pt x="122" y="40"/>
                  </a:cubicBezTo>
                  <a:cubicBezTo>
                    <a:pt x="80" y="159"/>
                    <a:pt x="80" y="159"/>
                    <a:pt x="80" y="159"/>
                  </a:cubicBezTo>
                  <a:cubicBezTo>
                    <a:pt x="78" y="166"/>
                    <a:pt x="73" y="170"/>
                    <a:pt x="66" y="170"/>
                  </a:cubicBezTo>
                  <a:cubicBezTo>
                    <a:pt x="66" y="170"/>
                    <a:pt x="66" y="170"/>
                    <a:pt x="66" y="170"/>
                  </a:cubicBezTo>
                  <a:cubicBezTo>
                    <a:pt x="60" y="170"/>
                    <a:pt x="55" y="166"/>
                    <a:pt x="52" y="159"/>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p:cNvSpPr>
              <a:spLocks/>
            </p:cNvSpPr>
            <p:nvPr userDrawn="1"/>
          </p:nvSpPr>
          <p:spPr bwMode="auto">
            <a:xfrm>
              <a:off x="3163888" y="5649913"/>
              <a:ext cx="354013" cy="647700"/>
            </a:xfrm>
            <a:custGeom>
              <a:avLst/>
              <a:gdLst>
                <a:gd name="T0" fmla="*/ 0 w 94"/>
                <a:gd name="T1" fmla="*/ 13 h 170"/>
                <a:gd name="T2" fmla="*/ 12 w 94"/>
                <a:gd name="T3" fmla="*/ 0 h 170"/>
                <a:gd name="T4" fmla="*/ 24 w 94"/>
                <a:gd name="T5" fmla="*/ 13 h 170"/>
                <a:gd name="T6" fmla="*/ 24 w 94"/>
                <a:gd name="T7" fmla="*/ 41 h 170"/>
                <a:gd name="T8" fmla="*/ 82 w 94"/>
                <a:gd name="T9" fmla="*/ 0 h 170"/>
                <a:gd name="T10" fmla="*/ 94 w 94"/>
                <a:gd name="T11" fmla="*/ 13 h 170"/>
                <a:gd name="T12" fmla="*/ 83 w 94"/>
                <a:gd name="T13" fmla="*/ 25 h 170"/>
                <a:gd name="T14" fmla="*/ 24 w 94"/>
                <a:gd name="T15" fmla="*/ 101 h 170"/>
                <a:gd name="T16" fmla="*/ 24 w 94"/>
                <a:gd name="T17" fmla="*/ 157 h 170"/>
                <a:gd name="T18" fmla="*/ 12 w 94"/>
                <a:gd name="T19" fmla="*/ 170 h 170"/>
                <a:gd name="T20" fmla="*/ 0 w 94"/>
                <a:gd name="T21" fmla="*/ 157 h 170"/>
                <a:gd name="T22" fmla="*/ 0 w 94"/>
                <a:gd name="T23" fmla="*/ 1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70">
                  <a:moveTo>
                    <a:pt x="0" y="13"/>
                  </a:moveTo>
                  <a:cubicBezTo>
                    <a:pt x="0" y="6"/>
                    <a:pt x="5" y="0"/>
                    <a:pt x="12" y="0"/>
                  </a:cubicBezTo>
                  <a:cubicBezTo>
                    <a:pt x="19" y="0"/>
                    <a:pt x="24" y="5"/>
                    <a:pt x="24" y="13"/>
                  </a:cubicBezTo>
                  <a:cubicBezTo>
                    <a:pt x="24" y="41"/>
                    <a:pt x="24" y="41"/>
                    <a:pt x="24" y="41"/>
                  </a:cubicBezTo>
                  <a:cubicBezTo>
                    <a:pt x="37" y="13"/>
                    <a:pt x="64" y="0"/>
                    <a:pt x="82" y="0"/>
                  </a:cubicBezTo>
                  <a:cubicBezTo>
                    <a:pt x="89" y="0"/>
                    <a:pt x="94" y="6"/>
                    <a:pt x="94" y="13"/>
                  </a:cubicBezTo>
                  <a:cubicBezTo>
                    <a:pt x="94" y="20"/>
                    <a:pt x="89" y="24"/>
                    <a:pt x="83" y="25"/>
                  </a:cubicBezTo>
                  <a:cubicBezTo>
                    <a:pt x="51" y="29"/>
                    <a:pt x="24" y="53"/>
                    <a:pt x="24" y="101"/>
                  </a:cubicBezTo>
                  <a:cubicBezTo>
                    <a:pt x="24" y="157"/>
                    <a:pt x="24" y="157"/>
                    <a:pt x="24" y="157"/>
                  </a:cubicBezTo>
                  <a:cubicBezTo>
                    <a:pt x="24" y="164"/>
                    <a:pt x="19" y="170"/>
                    <a:pt x="12" y="170"/>
                  </a:cubicBezTo>
                  <a:cubicBezTo>
                    <a:pt x="5" y="170"/>
                    <a:pt x="0" y="164"/>
                    <a:pt x="0" y="157"/>
                  </a:cubicBezTo>
                  <a:lnTo>
                    <a:pt x="0" y="13"/>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p:cNvSpPr>
              <a:spLocks noEditPoints="1"/>
            </p:cNvSpPr>
            <p:nvPr userDrawn="1"/>
          </p:nvSpPr>
          <p:spPr bwMode="auto">
            <a:xfrm>
              <a:off x="3509963" y="5649913"/>
              <a:ext cx="579438" cy="655638"/>
            </a:xfrm>
            <a:custGeom>
              <a:avLst/>
              <a:gdLst>
                <a:gd name="T0" fmla="*/ 129 w 154"/>
                <a:gd name="T1" fmla="*/ 76 h 172"/>
                <a:gd name="T2" fmla="*/ 77 w 154"/>
                <a:gd name="T3" fmla="*/ 21 h 172"/>
                <a:gd name="T4" fmla="*/ 25 w 154"/>
                <a:gd name="T5" fmla="*/ 76 h 172"/>
                <a:gd name="T6" fmla="*/ 129 w 154"/>
                <a:gd name="T7" fmla="*/ 76 h 172"/>
                <a:gd name="T8" fmla="*/ 81 w 154"/>
                <a:gd name="T9" fmla="*/ 172 h 172"/>
                <a:gd name="T10" fmla="*/ 0 w 154"/>
                <a:gd name="T11" fmla="*/ 86 h 172"/>
                <a:gd name="T12" fmla="*/ 0 w 154"/>
                <a:gd name="T13" fmla="*/ 85 h 172"/>
                <a:gd name="T14" fmla="*/ 78 w 154"/>
                <a:gd name="T15" fmla="*/ 0 h 172"/>
                <a:gd name="T16" fmla="*/ 154 w 154"/>
                <a:gd name="T17" fmla="*/ 83 h 172"/>
                <a:gd name="T18" fmla="*/ 142 w 154"/>
                <a:gd name="T19" fmla="*/ 95 h 172"/>
                <a:gd name="T20" fmla="*/ 25 w 154"/>
                <a:gd name="T21" fmla="*/ 95 h 172"/>
                <a:gd name="T22" fmla="*/ 82 w 154"/>
                <a:gd name="T23" fmla="*/ 150 h 172"/>
                <a:gd name="T24" fmla="*/ 129 w 154"/>
                <a:gd name="T25" fmla="*/ 131 h 172"/>
                <a:gd name="T26" fmla="*/ 136 w 154"/>
                <a:gd name="T27" fmla="*/ 128 h 172"/>
                <a:gd name="T28" fmla="*/ 146 w 154"/>
                <a:gd name="T29" fmla="*/ 139 h 172"/>
                <a:gd name="T30" fmla="*/ 142 w 154"/>
                <a:gd name="T31" fmla="*/ 147 h 172"/>
                <a:gd name="T32" fmla="*/ 81 w 154"/>
                <a:gd name="T33"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72">
                  <a:moveTo>
                    <a:pt x="129" y="76"/>
                  </a:moveTo>
                  <a:cubicBezTo>
                    <a:pt x="127" y="47"/>
                    <a:pt x="110" y="21"/>
                    <a:pt x="77" y="21"/>
                  </a:cubicBezTo>
                  <a:cubicBezTo>
                    <a:pt x="49" y="21"/>
                    <a:pt x="28" y="44"/>
                    <a:pt x="25" y="76"/>
                  </a:cubicBezTo>
                  <a:lnTo>
                    <a:pt x="129" y="76"/>
                  </a:lnTo>
                  <a:close/>
                  <a:moveTo>
                    <a:pt x="81" y="172"/>
                  </a:moveTo>
                  <a:cubicBezTo>
                    <a:pt x="36" y="172"/>
                    <a:pt x="0" y="137"/>
                    <a:pt x="0" y="86"/>
                  </a:cubicBezTo>
                  <a:cubicBezTo>
                    <a:pt x="0" y="85"/>
                    <a:pt x="0" y="85"/>
                    <a:pt x="0" y="85"/>
                  </a:cubicBezTo>
                  <a:cubicBezTo>
                    <a:pt x="0" y="38"/>
                    <a:pt x="33" y="0"/>
                    <a:pt x="78" y="0"/>
                  </a:cubicBezTo>
                  <a:cubicBezTo>
                    <a:pt x="126" y="0"/>
                    <a:pt x="154" y="40"/>
                    <a:pt x="154" y="83"/>
                  </a:cubicBezTo>
                  <a:cubicBezTo>
                    <a:pt x="154" y="90"/>
                    <a:pt x="148" y="95"/>
                    <a:pt x="142" y="95"/>
                  </a:cubicBezTo>
                  <a:cubicBezTo>
                    <a:pt x="25" y="95"/>
                    <a:pt x="25" y="95"/>
                    <a:pt x="25" y="95"/>
                  </a:cubicBezTo>
                  <a:cubicBezTo>
                    <a:pt x="28" y="130"/>
                    <a:pt x="53" y="150"/>
                    <a:pt x="82" y="150"/>
                  </a:cubicBezTo>
                  <a:cubicBezTo>
                    <a:pt x="102" y="150"/>
                    <a:pt x="117" y="142"/>
                    <a:pt x="129" y="131"/>
                  </a:cubicBezTo>
                  <a:cubicBezTo>
                    <a:pt x="131" y="130"/>
                    <a:pt x="133" y="128"/>
                    <a:pt x="136" y="128"/>
                  </a:cubicBezTo>
                  <a:cubicBezTo>
                    <a:pt x="142" y="128"/>
                    <a:pt x="146" y="133"/>
                    <a:pt x="146" y="139"/>
                  </a:cubicBezTo>
                  <a:cubicBezTo>
                    <a:pt x="146" y="142"/>
                    <a:pt x="145" y="145"/>
                    <a:pt x="142" y="147"/>
                  </a:cubicBezTo>
                  <a:cubicBezTo>
                    <a:pt x="127" y="162"/>
                    <a:pt x="109" y="172"/>
                    <a:pt x="81" y="172"/>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9"/>
            <p:cNvSpPr>
              <a:spLocks noEditPoints="1"/>
            </p:cNvSpPr>
            <p:nvPr userDrawn="1"/>
          </p:nvSpPr>
          <p:spPr bwMode="auto">
            <a:xfrm>
              <a:off x="2503488" y="5649913"/>
              <a:ext cx="547688" cy="655638"/>
            </a:xfrm>
            <a:custGeom>
              <a:avLst/>
              <a:gdLst>
                <a:gd name="T0" fmla="*/ 122 w 146"/>
                <a:gd name="T1" fmla="*/ 107 h 172"/>
                <a:gd name="T2" fmla="*/ 122 w 146"/>
                <a:gd name="T3" fmla="*/ 91 h 172"/>
                <a:gd name="T4" fmla="*/ 74 w 146"/>
                <a:gd name="T5" fmla="*/ 84 h 172"/>
                <a:gd name="T6" fmla="*/ 25 w 146"/>
                <a:gd name="T7" fmla="*/ 118 h 172"/>
                <a:gd name="T8" fmla="*/ 25 w 146"/>
                <a:gd name="T9" fmla="*/ 119 h 172"/>
                <a:gd name="T10" fmla="*/ 67 w 146"/>
                <a:gd name="T11" fmla="*/ 152 h 172"/>
                <a:gd name="T12" fmla="*/ 122 w 146"/>
                <a:gd name="T13" fmla="*/ 107 h 172"/>
                <a:gd name="T14" fmla="*/ 0 w 146"/>
                <a:gd name="T15" fmla="*/ 120 h 172"/>
                <a:gd name="T16" fmla="*/ 0 w 146"/>
                <a:gd name="T17" fmla="*/ 119 h 172"/>
                <a:gd name="T18" fmla="*/ 71 w 146"/>
                <a:gd name="T19" fmla="*/ 66 h 172"/>
                <a:gd name="T20" fmla="*/ 122 w 146"/>
                <a:gd name="T21" fmla="*/ 73 h 172"/>
                <a:gd name="T22" fmla="*/ 122 w 146"/>
                <a:gd name="T23" fmla="*/ 67 h 172"/>
                <a:gd name="T24" fmla="*/ 73 w 146"/>
                <a:gd name="T25" fmla="*/ 22 h 172"/>
                <a:gd name="T26" fmla="*/ 34 w 146"/>
                <a:gd name="T27" fmla="*/ 30 h 172"/>
                <a:gd name="T28" fmla="*/ 30 w 146"/>
                <a:gd name="T29" fmla="*/ 31 h 172"/>
                <a:gd name="T30" fmla="*/ 19 w 146"/>
                <a:gd name="T31" fmla="*/ 20 h 172"/>
                <a:gd name="T32" fmla="*/ 26 w 146"/>
                <a:gd name="T33" fmla="*/ 10 h 172"/>
                <a:gd name="T34" fmla="*/ 75 w 146"/>
                <a:gd name="T35" fmla="*/ 0 h 172"/>
                <a:gd name="T36" fmla="*/ 129 w 146"/>
                <a:gd name="T37" fmla="*/ 19 h 172"/>
                <a:gd name="T38" fmla="*/ 146 w 146"/>
                <a:gd name="T39" fmla="*/ 67 h 172"/>
                <a:gd name="T40" fmla="*/ 146 w 146"/>
                <a:gd name="T41" fmla="*/ 158 h 172"/>
                <a:gd name="T42" fmla="*/ 134 w 146"/>
                <a:gd name="T43" fmla="*/ 170 h 172"/>
                <a:gd name="T44" fmla="*/ 122 w 146"/>
                <a:gd name="T45" fmla="*/ 159 h 172"/>
                <a:gd name="T46" fmla="*/ 122 w 146"/>
                <a:gd name="T47" fmla="*/ 143 h 172"/>
                <a:gd name="T48" fmla="*/ 62 w 146"/>
                <a:gd name="T49" fmla="*/ 172 h 172"/>
                <a:gd name="T50" fmla="*/ 0 w 146"/>
                <a:gd name="T51" fmla="*/ 1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72">
                  <a:moveTo>
                    <a:pt x="122" y="107"/>
                  </a:moveTo>
                  <a:cubicBezTo>
                    <a:pt x="122" y="91"/>
                    <a:pt x="122" y="91"/>
                    <a:pt x="122" y="91"/>
                  </a:cubicBezTo>
                  <a:cubicBezTo>
                    <a:pt x="110" y="88"/>
                    <a:pt x="94" y="84"/>
                    <a:pt x="74" y="84"/>
                  </a:cubicBezTo>
                  <a:cubicBezTo>
                    <a:pt x="43" y="84"/>
                    <a:pt x="25" y="98"/>
                    <a:pt x="25" y="118"/>
                  </a:cubicBezTo>
                  <a:cubicBezTo>
                    <a:pt x="25" y="119"/>
                    <a:pt x="25" y="119"/>
                    <a:pt x="25" y="119"/>
                  </a:cubicBezTo>
                  <a:cubicBezTo>
                    <a:pt x="25" y="140"/>
                    <a:pt x="45" y="152"/>
                    <a:pt x="67" y="152"/>
                  </a:cubicBezTo>
                  <a:cubicBezTo>
                    <a:pt x="97" y="152"/>
                    <a:pt x="122" y="133"/>
                    <a:pt x="122" y="107"/>
                  </a:cubicBezTo>
                  <a:moveTo>
                    <a:pt x="0" y="120"/>
                  </a:moveTo>
                  <a:cubicBezTo>
                    <a:pt x="0" y="119"/>
                    <a:pt x="0" y="119"/>
                    <a:pt x="0" y="119"/>
                  </a:cubicBezTo>
                  <a:cubicBezTo>
                    <a:pt x="0" y="85"/>
                    <a:pt x="29" y="66"/>
                    <a:pt x="71" y="66"/>
                  </a:cubicBezTo>
                  <a:cubicBezTo>
                    <a:pt x="92" y="66"/>
                    <a:pt x="107" y="69"/>
                    <a:pt x="122" y="73"/>
                  </a:cubicBezTo>
                  <a:cubicBezTo>
                    <a:pt x="122" y="67"/>
                    <a:pt x="122" y="67"/>
                    <a:pt x="122" y="67"/>
                  </a:cubicBezTo>
                  <a:cubicBezTo>
                    <a:pt x="122" y="37"/>
                    <a:pt x="104" y="22"/>
                    <a:pt x="73" y="22"/>
                  </a:cubicBezTo>
                  <a:cubicBezTo>
                    <a:pt x="56" y="22"/>
                    <a:pt x="46" y="24"/>
                    <a:pt x="34" y="30"/>
                  </a:cubicBezTo>
                  <a:cubicBezTo>
                    <a:pt x="33" y="30"/>
                    <a:pt x="31" y="31"/>
                    <a:pt x="30" y="31"/>
                  </a:cubicBezTo>
                  <a:cubicBezTo>
                    <a:pt x="24" y="31"/>
                    <a:pt x="19" y="26"/>
                    <a:pt x="19" y="20"/>
                  </a:cubicBezTo>
                  <a:cubicBezTo>
                    <a:pt x="19" y="15"/>
                    <a:pt x="21" y="12"/>
                    <a:pt x="26" y="10"/>
                  </a:cubicBezTo>
                  <a:cubicBezTo>
                    <a:pt x="42" y="3"/>
                    <a:pt x="54" y="0"/>
                    <a:pt x="75" y="0"/>
                  </a:cubicBezTo>
                  <a:cubicBezTo>
                    <a:pt x="99" y="0"/>
                    <a:pt x="117" y="6"/>
                    <a:pt x="129" y="19"/>
                  </a:cubicBezTo>
                  <a:cubicBezTo>
                    <a:pt x="140" y="30"/>
                    <a:pt x="146" y="46"/>
                    <a:pt x="146" y="67"/>
                  </a:cubicBezTo>
                  <a:cubicBezTo>
                    <a:pt x="146" y="158"/>
                    <a:pt x="146" y="158"/>
                    <a:pt x="146" y="158"/>
                  </a:cubicBezTo>
                  <a:cubicBezTo>
                    <a:pt x="146" y="165"/>
                    <a:pt x="141" y="170"/>
                    <a:pt x="134" y="170"/>
                  </a:cubicBezTo>
                  <a:cubicBezTo>
                    <a:pt x="127" y="170"/>
                    <a:pt x="122" y="165"/>
                    <a:pt x="122" y="159"/>
                  </a:cubicBezTo>
                  <a:cubicBezTo>
                    <a:pt x="122" y="143"/>
                    <a:pt x="122" y="143"/>
                    <a:pt x="122" y="143"/>
                  </a:cubicBezTo>
                  <a:cubicBezTo>
                    <a:pt x="111" y="158"/>
                    <a:pt x="91" y="172"/>
                    <a:pt x="62" y="172"/>
                  </a:cubicBezTo>
                  <a:cubicBezTo>
                    <a:pt x="32" y="172"/>
                    <a:pt x="0" y="154"/>
                    <a:pt x="0" y="120"/>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0"/>
            <p:cNvSpPr>
              <a:spLocks/>
            </p:cNvSpPr>
            <p:nvPr userDrawn="1"/>
          </p:nvSpPr>
          <p:spPr bwMode="auto">
            <a:xfrm>
              <a:off x="-84138" y="5622925"/>
              <a:ext cx="1635125" cy="682625"/>
            </a:xfrm>
            <a:custGeom>
              <a:avLst/>
              <a:gdLst>
                <a:gd name="T0" fmla="*/ 49 w 435"/>
                <a:gd name="T1" fmla="*/ 18 h 179"/>
                <a:gd name="T2" fmla="*/ 17 w 435"/>
                <a:gd name="T3" fmla="*/ 6 h 179"/>
                <a:gd name="T4" fmla="*/ 6 w 435"/>
                <a:gd name="T5" fmla="*/ 37 h 179"/>
                <a:gd name="T6" fmla="*/ 58 w 435"/>
                <a:gd name="T7" fmla="*/ 152 h 179"/>
                <a:gd name="T8" fmla="*/ 92 w 435"/>
                <a:gd name="T9" fmla="*/ 179 h 179"/>
                <a:gd name="T10" fmla="*/ 125 w 435"/>
                <a:gd name="T11" fmla="*/ 152 h 179"/>
                <a:gd name="T12" fmla="*/ 171 w 435"/>
                <a:gd name="T13" fmla="*/ 51 h 179"/>
                <a:gd name="T14" fmla="*/ 178 w 435"/>
                <a:gd name="T15" fmla="*/ 46 h 179"/>
                <a:gd name="T16" fmla="*/ 185 w 435"/>
                <a:gd name="T17" fmla="*/ 54 h 179"/>
                <a:gd name="T18" fmla="*/ 185 w 435"/>
                <a:gd name="T19" fmla="*/ 151 h 179"/>
                <a:gd name="T20" fmla="*/ 209 w 435"/>
                <a:gd name="T21" fmla="*/ 179 h 179"/>
                <a:gd name="T22" fmla="*/ 234 w 435"/>
                <a:gd name="T23" fmla="*/ 151 h 179"/>
                <a:gd name="T24" fmla="*/ 234 w 435"/>
                <a:gd name="T25" fmla="*/ 72 h 179"/>
                <a:gd name="T26" fmla="*/ 260 w 435"/>
                <a:gd name="T27" fmla="*/ 46 h 179"/>
                <a:gd name="T28" fmla="*/ 285 w 435"/>
                <a:gd name="T29" fmla="*/ 72 h 179"/>
                <a:gd name="T30" fmla="*/ 285 w 435"/>
                <a:gd name="T31" fmla="*/ 151 h 179"/>
                <a:gd name="T32" fmla="*/ 310 w 435"/>
                <a:gd name="T33" fmla="*/ 179 h 179"/>
                <a:gd name="T34" fmla="*/ 334 w 435"/>
                <a:gd name="T35" fmla="*/ 151 h 179"/>
                <a:gd name="T36" fmla="*/ 334 w 435"/>
                <a:gd name="T37" fmla="*/ 72 h 179"/>
                <a:gd name="T38" fmla="*/ 360 w 435"/>
                <a:gd name="T39" fmla="*/ 46 h 179"/>
                <a:gd name="T40" fmla="*/ 385 w 435"/>
                <a:gd name="T41" fmla="*/ 72 h 179"/>
                <a:gd name="T42" fmla="*/ 385 w 435"/>
                <a:gd name="T43" fmla="*/ 151 h 179"/>
                <a:gd name="T44" fmla="*/ 410 w 435"/>
                <a:gd name="T45" fmla="*/ 179 h 179"/>
                <a:gd name="T46" fmla="*/ 435 w 435"/>
                <a:gd name="T47" fmla="*/ 151 h 179"/>
                <a:gd name="T48" fmla="*/ 435 w 435"/>
                <a:gd name="T49" fmla="*/ 61 h 179"/>
                <a:gd name="T50" fmla="*/ 375 w 435"/>
                <a:gd name="T51" fmla="*/ 4 h 179"/>
                <a:gd name="T52" fmla="*/ 323 w 435"/>
                <a:gd name="T53" fmla="*/ 26 h 179"/>
                <a:gd name="T54" fmla="*/ 272 w 435"/>
                <a:gd name="T55" fmla="*/ 4 h 179"/>
                <a:gd name="T56" fmla="*/ 223 w 435"/>
                <a:gd name="T57" fmla="*/ 26 h 179"/>
                <a:gd name="T58" fmla="*/ 178 w 435"/>
                <a:gd name="T59" fmla="*/ 4 h 179"/>
                <a:gd name="T60" fmla="*/ 125 w 435"/>
                <a:gd name="T61" fmla="*/ 40 h 179"/>
                <a:gd name="T62" fmla="*/ 92 w 435"/>
                <a:gd name="T63" fmla="*/ 119 h 179"/>
                <a:gd name="T64" fmla="*/ 49 w 435"/>
                <a:gd name="T65" fmla="*/ 18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179">
                  <a:moveTo>
                    <a:pt x="49" y="18"/>
                  </a:moveTo>
                  <a:cubicBezTo>
                    <a:pt x="43" y="6"/>
                    <a:pt x="30" y="0"/>
                    <a:pt x="17" y="6"/>
                  </a:cubicBezTo>
                  <a:cubicBezTo>
                    <a:pt x="5" y="12"/>
                    <a:pt x="0" y="25"/>
                    <a:pt x="6" y="37"/>
                  </a:cubicBezTo>
                  <a:cubicBezTo>
                    <a:pt x="58" y="152"/>
                    <a:pt x="58" y="152"/>
                    <a:pt x="58" y="152"/>
                  </a:cubicBezTo>
                  <a:cubicBezTo>
                    <a:pt x="67" y="169"/>
                    <a:pt x="75" y="179"/>
                    <a:pt x="92" y="179"/>
                  </a:cubicBezTo>
                  <a:cubicBezTo>
                    <a:pt x="109" y="179"/>
                    <a:pt x="117" y="169"/>
                    <a:pt x="125" y="152"/>
                  </a:cubicBezTo>
                  <a:cubicBezTo>
                    <a:pt x="125" y="152"/>
                    <a:pt x="171" y="52"/>
                    <a:pt x="171" y="51"/>
                  </a:cubicBezTo>
                  <a:cubicBezTo>
                    <a:pt x="172" y="50"/>
                    <a:pt x="173" y="46"/>
                    <a:pt x="178" y="46"/>
                  </a:cubicBezTo>
                  <a:cubicBezTo>
                    <a:pt x="182" y="47"/>
                    <a:pt x="185" y="50"/>
                    <a:pt x="185" y="54"/>
                  </a:cubicBezTo>
                  <a:cubicBezTo>
                    <a:pt x="185" y="151"/>
                    <a:pt x="185" y="151"/>
                    <a:pt x="185" y="151"/>
                  </a:cubicBezTo>
                  <a:cubicBezTo>
                    <a:pt x="185" y="166"/>
                    <a:pt x="193" y="179"/>
                    <a:pt x="209" y="179"/>
                  </a:cubicBezTo>
                  <a:cubicBezTo>
                    <a:pt x="225" y="179"/>
                    <a:pt x="234" y="166"/>
                    <a:pt x="234" y="151"/>
                  </a:cubicBezTo>
                  <a:cubicBezTo>
                    <a:pt x="234" y="72"/>
                    <a:pt x="234" y="72"/>
                    <a:pt x="234" y="72"/>
                  </a:cubicBezTo>
                  <a:cubicBezTo>
                    <a:pt x="234" y="56"/>
                    <a:pt x="245" y="46"/>
                    <a:pt x="260" y="46"/>
                  </a:cubicBezTo>
                  <a:cubicBezTo>
                    <a:pt x="275" y="46"/>
                    <a:pt x="285" y="57"/>
                    <a:pt x="285" y="72"/>
                  </a:cubicBezTo>
                  <a:cubicBezTo>
                    <a:pt x="285" y="151"/>
                    <a:pt x="285" y="151"/>
                    <a:pt x="285" y="151"/>
                  </a:cubicBezTo>
                  <a:cubicBezTo>
                    <a:pt x="285" y="166"/>
                    <a:pt x="294" y="179"/>
                    <a:pt x="310" y="179"/>
                  </a:cubicBezTo>
                  <a:cubicBezTo>
                    <a:pt x="326" y="179"/>
                    <a:pt x="334" y="166"/>
                    <a:pt x="334" y="151"/>
                  </a:cubicBezTo>
                  <a:cubicBezTo>
                    <a:pt x="334" y="72"/>
                    <a:pt x="334" y="72"/>
                    <a:pt x="334" y="72"/>
                  </a:cubicBezTo>
                  <a:cubicBezTo>
                    <a:pt x="334" y="56"/>
                    <a:pt x="345" y="46"/>
                    <a:pt x="360" y="46"/>
                  </a:cubicBezTo>
                  <a:cubicBezTo>
                    <a:pt x="375" y="46"/>
                    <a:pt x="385" y="57"/>
                    <a:pt x="385" y="72"/>
                  </a:cubicBezTo>
                  <a:cubicBezTo>
                    <a:pt x="385" y="151"/>
                    <a:pt x="385" y="151"/>
                    <a:pt x="385" y="151"/>
                  </a:cubicBezTo>
                  <a:cubicBezTo>
                    <a:pt x="385" y="166"/>
                    <a:pt x="394" y="179"/>
                    <a:pt x="410" y="179"/>
                  </a:cubicBezTo>
                  <a:cubicBezTo>
                    <a:pt x="426" y="179"/>
                    <a:pt x="435" y="166"/>
                    <a:pt x="435" y="151"/>
                  </a:cubicBezTo>
                  <a:cubicBezTo>
                    <a:pt x="435" y="61"/>
                    <a:pt x="435" y="61"/>
                    <a:pt x="435" y="61"/>
                  </a:cubicBezTo>
                  <a:cubicBezTo>
                    <a:pt x="435" y="27"/>
                    <a:pt x="408" y="4"/>
                    <a:pt x="375" y="4"/>
                  </a:cubicBezTo>
                  <a:cubicBezTo>
                    <a:pt x="343" y="4"/>
                    <a:pt x="323" y="26"/>
                    <a:pt x="323" y="26"/>
                  </a:cubicBezTo>
                  <a:cubicBezTo>
                    <a:pt x="312" y="12"/>
                    <a:pt x="297" y="4"/>
                    <a:pt x="272" y="4"/>
                  </a:cubicBezTo>
                  <a:cubicBezTo>
                    <a:pt x="246" y="4"/>
                    <a:pt x="223" y="26"/>
                    <a:pt x="223" y="26"/>
                  </a:cubicBezTo>
                  <a:cubicBezTo>
                    <a:pt x="212" y="12"/>
                    <a:pt x="194" y="4"/>
                    <a:pt x="178" y="4"/>
                  </a:cubicBezTo>
                  <a:cubicBezTo>
                    <a:pt x="155" y="4"/>
                    <a:pt x="136" y="14"/>
                    <a:pt x="125" y="40"/>
                  </a:cubicBezTo>
                  <a:cubicBezTo>
                    <a:pt x="92" y="119"/>
                    <a:pt x="92" y="119"/>
                    <a:pt x="92" y="119"/>
                  </a:cubicBezTo>
                  <a:lnTo>
                    <a:pt x="49" y="18"/>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1"/>
            <p:cNvSpPr>
              <a:spLocks noEditPoints="1"/>
            </p:cNvSpPr>
            <p:nvPr userDrawn="1"/>
          </p:nvSpPr>
          <p:spPr bwMode="auto">
            <a:xfrm>
              <a:off x="4097338" y="5649913"/>
              <a:ext cx="149225" cy="157163"/>
            </a:xfrm>
            <a:custGeom>
              <a:avLst/>
              <a:gdLst>
                <a:gd name="T0" fmla="*/ 37 w 40"/>
                <a:gd name="T1" fmla="*/ 20 h 41"/>
                <a:gd name="T2" fmla="*/ 37 w 40"/>
                <a:gd name="T3" fmla="*/ 20 h 41"/>
                <a:gd name="T4" fmla="*/ 20 w 40"/>
                <a:gd name="T5" fmla="*/ 4 h 41"/>
                <a:gd name="T6" fmla="*/ 3 w 40"/>
                <a:gd name="T7" fmla="*/ 20 h 41"/>
                <a:gd name="T8" fmla="*/ 3 w 40"/>
                <a:gd name="T9" fmla="*/ 21 h 41"/>
                <a:gd name="T10" fmla="*/ 20 w 40"/>
                <a:gd name="T11" fmla="*/ 37 h 41"/>
                <a:gd name="T12" fmla="*/ 37 w 40"/>
                <a:gd name="T13" fmla="*/ 20 h 41"/>
                <a:gd name="T14" fmla="*/ 0 w 40"/>
                <a:gd name="T15" fmla="*/ 21 h 41"/>
                <a:gd name="T16" fmla="*/ 0 w 40"/>
                <a:gd name="T17" fmla="*/ 20 h 41"/>
                <a:gd name="T18" fmla="*/ 20 w 40"/>
                <a:gd name="T19" fmla="*/ 0 h 41"/>
                <a:gd name="T20" fmla="*/ 40 w 40"/>
                <a:gd name="T21" fmla="*/ 20 h 41"/>
                <a:gd name="T22" fmla="*/ 40 w 40"/>
                <a:gd name="T23" fmla="*/ 20 h 41"/>
                <a:gd name="T24" fmla="*/ 20 w 40"/>
                <a:gd name="T25" fmla="*/ 41 h 41"/>
                <a:gd name="T26" fmla="*/ 0 w 40"/>
                <a:gd name="T2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41">
                  <a:moveTo>
                    <a:pt x="37" y="20"/>
                  </a:moveTo>
                  <a:cubicBezTo>
                    <a:pt x="37" y="20"/>
                    <a:pt x="37" y="20"/>
                    <a:pt x="37" y="20"/>
                  </a:cubicBezTo>
                  <a:cubicBezTo>
                    <a:pt x="37" y="11"/>
                    <a:pt x="29" y="4"/>
                    <a:pt x="20" y="4"/>
                  </a:cubicBezTo>
                  <a:cubicBezTo>
                    <a:pt x="11" y="4"/>
                    <a:pt x="3" y="11"/>
                    <a:pt x="3" y="20"/>
                  </a:cubicBezTo>
                  <a:cubicBezTo>
                    <a:pt x="3" y="21"/>
                    <a:pt x="3" y="21"/>
                    <a:pt x="3" y="21"/>
                  </a:cubicBezTo>
                  <a:cubicBezTo>
                    <a:pt x="3" y="30"/>
                    <a:pt x="11" y="37"/>
                    <a:pt x="20" y="37"/>
                  </a:cubicBezTo>
                  <a:cubicBezTo>
                    <a:pt x="29" y="37"/>
                    <a:pt x="37" y="30"/>
                    <a:pt x="37" y="20"/>
                  </a:cubicBezTo>
                  <a:moveTo>
                    <a:pt x="0" y="21"/>
                  </a:moveTo>
                  <a:cubicBezTo>
                    <a:pt x="0" y="20"/>
                    <a:pt x="0" y="20"/>
                    <a:pt x="0" y="20"/>
                  </a:cubicBezTo>
                  <a:cubicBezTo>
                    <a:pt x="0" y="9"/>
                    <a:pt x="9" y="0"/>
                    <a:pt x="20" y="0"/>
                  </a:cubicBezTo>
                  <a:cubicBezTo>
                    <a:pt x="32" y="0"/>
                    <a:pt x="40" y="9"/>
                    <a:pt x="40" y="20"/>
                  </a:cubicBezTo>
                  <a:cubicBezTo>
                    <a:pt x="40" y="20"/>
                    <a:pt x="40" y="20"/>
                    <a:pt x="40" y="20"/>
                  </a:cubicBezTo>
                  <a:cubicBezTo>
                    <a:pt x="40" y="32"/>
                    <a:pt x="31" y="41"/>
                    <a:pt x="20" y="41"/>
                  </a:cubicBezTo>
                  <a:cubicBezTo>
                    <a:pt x="8" y="41"/>
                    <a:pt x="0" y="32"/>
                    <a:pt x="0" y="21"/>
                  </a:cubicBezTo>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2"/>
            <p:cNvSpPr>
              <a:spLocks noEditPoints="1"/>
            </p:cNvSpPr>
            <p:nvPr userDrawn="1"/>
          </p:nvSpPr>
          <p:spPr bwMode="auto">
            <a:xfrm>
              <a:off x="4141788" y="5688013"/>
              <a:ext cx="63500" cy="76200"/>
            </a:xfrm>
            <a:custGeom>
              <a:avLst/>
              <a:gdLst>
                <a:gd name="T0" fmla="*/ 9 w 17"/>
                <a:gd name="T1" fmla="*/ 10 h 20"/>
                <a:gd name="T2" fmla="*/ 12 w 17"/>
                <a:gd name="T3" fmla="*/ 7 h 20"/>
                <a:gd name="T4" fmla="*/ 12 w 17"/>
                <a:gd name="T5" fmla="*/ 7 h 20"/>
                <a:gd name="T6" fmla="*/ 9 w 17"/>
                <a:gd name="T7" fmla="*/ 4 h 20"/>
                <a:gd name="T8" fmla="*/ 5 w 17"/>
                <a:gd name="T9" fmla="*/ 4 h 20"/>
                <a:gd name="T10" fmla="*/ 5 w 17"/>
                <a:gd name="T11" fmla="*/ 10 h 20"/>
                <a:gd name="T12" fmla="*/ 9 w 17"/>
                <a:gd name="T13" fmla="*/ 10 h 20"/>
                <a:gd name="T14" fmla="*/ 0 w 17"/>
                <a:gd name="T15" fmla="*/ 2 h 20"/>
                <a:gd name="T16" fmla="*/ 2 w 17"/>
                <a:gd name="T17" fmla="*/ 0 h 20"/>
                <a:gd name="T18" fmla="*/ 9 w 17"/>
                <a:gd name="T19" fmla="*/ 0 h 20"/>
                <a:gd name="T20" fmla="*/ 15 w 17"/>
                <a:gd name="T21" fmla="*/ 2 h 20"/>
                <a:gd name="T22" fmla="*/ 17 w 17"/>
                <a:gd name="T23" fmla="*/ 7 h 20"/>
                <a:gd name="T24" fmla="*/ 17 w 17"/>
                <a:gd name="T25" fmla="*/ 7 h 20"/>
                <a:gd name="T26" fmla="*/ 13 w 17"/>
                <a:gd name="T27" fmla="*/ 13 h 20"/>
                <a:gd name="T28" fmla="*/ 16 w 17"/>
                <a:gd name="T29" fmla="*/ 17 h 20"/>
                <a:gd name="T30" fmla="*/ 16 w 17"/>
                <a:gd name="T31" fmla="*/ 18 h 20"/>
                <a:gd name="T32" fmla="*/ 14 w 17"/>
                <a:gd name="T33" fmla="*/ 20 h 20"/>
                <a:gd name="T34" fmla="*/ 12 w 17"/>
                <a:gd name="T35" fmla="*/ 19 h 20"/>
                <a:gd name="T36" fmla="*/ 8 w 17"/>
                <a:gd name="T37" fmla="*/ 14 h 20"/>
                <a:gd name="T38" fmla="*/ 5 w 17"/>
                <a:gd name="T39" fmla="*/ 14 h 20"/>
                <a:gd name="T40" fmla="*/ 5 w 17"/>
                <a:gd name="T41" fmla="*/ 18 h 20"/>
                <a:gd name="T42" fmla="*/ 2 w 17"/>
                <a:gd name="T43" fmla="*/ 20 h 20"/>
                <a:gd name="T44" fmla="*/ 0 w 17"/>
                <a:gd name="T45" fmla="*/ 18 h 20"/>
                <a:gd name="T46" fmla="*/ 0 w 17"/>
                <a:gd name="T4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20">
                  <a:moveTo>
                    <a:pt x="9" y="10"/>
                  </a:moveTo>
                  <a:cubicBezTo>
                    <a:pt x="11" y="10"/>
                    <a:pt x="12" y="9"/>
                    <a:pt x="12" y="7"/>
                  </a:cubicBezTo>
                  <a:cubicBezTo>
                    <a:pt x="12" y="7"/>
                    <a:pt x="12" y="7"/>
                    <a:pt x="12" y="7"/>
                  </a:cubicBezTo>
                  <a:cubicBezTo>
                    <a:pt x="12" y="5"/>
                    <a:pt x="11" y="4"/>
                    <a:pt x="9" y="4"/>
                  </a:cubicBezTo>
                  <a:cubicBezTo>
                    <a:pt x="5" y="4"/>
                    <a:pt x="5" y="4"/>
                    <a:pt x="5" y="4"/>
                  </a:cubicBezTo>
                  <a:cubicBezTo>
                    <a:pt x="5" y="10"/>
                    <a:pt x="5" y="10"/>
                    <a:pt x="5" y="10"/>
                  </a:cubicBezTo>
                  <a:lnTo>
                    <a:pt x="9" y="10"/>
                  </a:lnTo>
                  <a:close/>
                  <a:moveTo>
                    <a:pt x="0" y="2"/>
                  </a:moveTo>
                  <a:cubicBezTo>
                    <a:pt x="0" y="1"/>
                    <a:pt x="1" y="0"/>
                    <a:pt x="2" y="0"/>
                  </a:cubicBezTo>
                  <a:cubicBezTo>
                    <a:pt x="9" y="0"/>
                    <a:pt x="9" y="0"/>
                    <a:pt x="9" y="0"/>
                  </a:cubicBezTo>
                  <a:cubicBezTo>
                    <a:pt x="12" y="0"/>
                    <a:pt x="14" y="1"/>
                    <a:pt x="15" y="2"/>
                  </a:cubicBezTo>
                  <a:cubicBezTo>
                    <a:pt x="16" y="3"/>
                    <a:pt x="17" y="5"/>
                    <a:pt x="17" y="7"/>
                  </a:cubicBezTo>
                  <a:cubicBezTo>
                    <a:pt x="17" y="7"/>
                    <a:pt x="17" y="7"/>
                    <a:pt x="17" y="7"/>
                  </a:cubicBezTo>
                  <a:cubicBezTo>
                    <a:pt x="17" y="10"/>
                    <a:pt x="15" y="12"/>
                    <a:pt x="13" y="13"/>
                  </a:cubicBezTo>
                  <a:cubicBezTo>
                    <a:pt x="16" y="17"/>
                    <a:pt x="16" y="17"/>
                    <a:pt x="16" y="17"/>
                  </a:cubicBezTo>
                  <a:cubicBezTo>
                    <a:pt x="16" y="17"/>
                    <a:pt x="16" y="18"/>
                    <a:pt x="16" y="18"/>
                  </a:cubicBezTo>
                  <a:cubicBezTo>
                    <a:pt x="16" y="19"/>
                    <a:pt x="15" y="20"/>
                    <a:pt x="14" y="20"/>
                  </a:cubicBezTo>
                  <a:cubicBezTo>
                    <a:pt x="13" y="20"/>
                    <a:pt x="13" y="20"/>
                    <a:pt x="12" y="19"/>
                  </a:cubicBezTo>
                  <a:cubicBezTo>
                    <a:pt x="8" y="14"/>
                    <a:pt x="8" y="14"/>
                    <a:pt x="8" y="14"/>
                  </a:cubicBezTo>
                  <a:cubicBezTo>
                    <a:pt x="5" y="14"/>
                    <a:pt x="5" y="14"/>
                    <a:pt x="5" y="14"/>
                  </a:cubicBezTo>
                  <a:cubicBezTo>
                    <a:pt x="5" y="18"/>
                    <a:pt x="5" y="18"/>
                    <a:pt x="5" y="18"/>
                  </a:cubicBezTo>
                  <a:cubicBezTo>
                    <a:pt x="5" y="19"/>
                    <a:pt x="4" y="20"/>
                    <a:pt x="2" y="20"/>
                  </a:cubicBezTo>
                  <a:cubicBezTo>
                    <a:pt x="1" y="20"/>
                    <a:pt x="0" y="19"/>
                    <a:pt x="0" y="18"/>
                  </a:cubicBezTo>
                  <a:lnTo>
                    <a:pt x="0" y="2"/>
                  </a:lnTo>
                  <a:close/>
                </a:path>
              </a:pathLst>
            </a:custGeom>
            <a:solidFill>
              <a:srgbClr val="7170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441" y="330200"/>
            <a:ext cx="10969943" cy="812800"/>
          </a:xfrm>
          <a:prstGeom prst="rect">
            <a:avLst/>
          </a:prstGeom>
        </p:spPr>
        <p:txBody>
          <a:bodyPr vert="horz" lIns="0" tIns="0" rIns="0" bIns="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441" y="1371600"/>
            <a:ext cx="10969943" cy="4648200"/>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4" name="Date Placeholder 3"/>
          <p:cNvSpPr>
            <a:spLocks noGrp="1"/>
          </p:cNvSpPr>
          <p:nvPr>
            <p:ph type="dt" sz="half" idx="2"/>
          </p:nvPr>
        </p:nvSpPr>
        <p:spPr>
          <a:xfrm>
            <a:off x="11071516" y="6883401"/>
            <a:ext cx="1117309" cy="133350"/>
          </a:xfrm>
          <a:prstGeom prst="rect">
            <a:avLst/>
          </a:prstGeom>
        </p:spPr>
        <p:txBody>
          <a:bodyPr vert="horz" lIns="0" tIns="0" rIns="0" bIns="0" rtlCol="0" anchor="ctr"/>
          <a:lstStyle>
            <a:lvl1pPr algn="r">
              <a:defRPr sz="8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5105161" y="6464301"/>
            <a:ext cx="5180251" cy="149224"/>
          </a:xfrm>
          <a:prstGeom prst="rect">
            <a:avLst/>
          </a:prstGeom>
        </p:spPr>
        <p:txBody>
          <a:bodyPr vert="horz" lIns="0" tIns="0" rIns="0" bIns="0" rtlCol="0" anchor="ctr"/>
          <a:lstStyle>
            <a:lvl1pPr algn="r">
              <a:defRPr sz="1000">
                <a:solidFill>
                  <a:schemeClr val="tx1">
                    <a:tint val="75000"/>
                  </a:schemeClr>
                </a:solidFill>
              </a:defRPr>
            </a:lvl1pPr>
          </a:lstStyle>
          <a:p>
            <a:r>
              <a:rPr lang="en-US" smtClean="0"/>
              <a:t>CONFIDENTIAL</a:t>
            </a:r>
            <a:endParaRPr lang="en-US" dirty="0"/>
          </a:p>
        </p:txBody>
      </p:sp>
      <p:sp>
        <p:nvSpPr>
          <p:cNvPr id="6" name="Slide Number Placeholder 5"/>
          <p:cNvSpPr>
            <a:spLocks noGrp="1"/>
          </p:cNvSpPr>
          <p:nvPr>
            <p:ph type="sldNum" sz="quarter" idx="4"/>
          </p:nvPr>
        </p:nvSpPr>
        <p:spPr>
          <a:xfrm>
            <a:off x="11597326" y="6464301"/>
            <a:ext cx="450733" cy="149224"/>
          </a:xfrm>
          <a:prstGeom prst="rect">
            <a:avLst/>
          </a:prstGeom>
        </p:spPr>
        <p:txBody>
          <a:bodyPr vert="horz" lIns="0" tIns="0" rIns="0" bIns="0" rtlCol="0" anchor="ctr"/>
          <a:lstStyle>
            <a:lvl1pPr algn="ctr">
              <a:defRPr sz="1000">
                <a:solidFill>
                  <a:schemeClr val="bg1"/>
                </a:solidFill>
              </a:defRPr>
            </a:lvl1pPr>
          </a:lstStyle>
          <a:p>
            <a:fld id="{6EA6D8CF-3CDE-4807-BCD2-C9F2B831AAA5}" type="slidenum">
              <a:rPr lang="en-US" smtClean="0"/>
              <a:pPr/>
              <a:t>‹#›</a:t>
            </a:fld>
            <a:endParaRPr lang="en-US" dirty="0"/>
          </a:p>
        </p:txBody>
      </p:sp>
    </p:spTree>
    <p:extLst>
      <p:ext uri="{BB962C8B-B14F-4D97-AF65-F5344CB8AC3E}">
        <p14:creationId xmlns:p14="http://schemas.microsoft.com/office/powerpoint/2010/main" val="284178273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98" r:id="rId4"/>
    <p:sldLayoutId id="2147483689" r:id="rId5"/>
    <p:sldLayoutId id="2147483700" r:id="rId6"/>
    <p:sldLayoutId id="2147483701" r:id="rId7"/>
    <p:sldLayoutId id="2147483702" r:id="rId8"/>
    <p:sldLayoutId id="2147483703" r:id="rId9"/>
    <p:sldLayoutId id="2147483704" r:id="rId10"/>
    <p:sldLayoutId id="2147483690" r:id="rId11"/>
    <p:sldLayoutId id="2147483691" r:id="rId12"/>
    <p:sldLayoutId id="2147483692" r:id="rId13"/>
    <p:sldLayoutId id="2147483699" r:id="rId14"/>
    <p:sldLayoutId id="2147483693" r:id="rId15"/>
    <p:sldLayoutId id="2147483694" r:id="rId16"/>
    <p:sldLayoutId id="2147483695" r:id="rId17"/>
    <p:sldLayoutId id="2147483705" r:id="rId18"/>
    <p:sldLayoutId id="2147483706" r:id="rId19"/>
    <p:sldLayoutId id="2147483709" r:id="rId20"/>
    <p:sldLayoutId id="2147483708" r:id="rId21"/>
    <p:sldLayoutId id="2147483710" r:id="rId22"/>
    <p:sldLayoutId id="2147483711" r:id="rId23"/>
    <p:sldLayoutId id="2147483712" r:id="rId24"/>
    <p:sldLayoutId id="2147483696" r:id="rId25"/>
    <p:sldLayoutId id="2147483697" r:id="rId26"/>
  </p:sldLayoutIdLst>
  <p:timing>
    <p:tnLst>
      <p:par>
        <p:cTn xmlns:p14="http://schemas.microsoft.com/office/powerpoint/2010/main" id="1" dur="indefinite" restart="never" nodeType="tmRoot"/>
      </p:par>
    </p:tnLst>
  </p:timing>
  <p:hf hdr="0" ftr="0" dt="0"/>
  <p:txStyles>
    <p:titleStyle>
      <a:lvl1pPr algn="l" defTabSz="914400" rtl="0" eaLnBrk="1" latinLnBrk="0" hangingPunct="1">
        <a:lnSpc>
          <a:spcPct val="90000"/>
        </a:lnSpc>
        <a:spcBef>
          <a:spcPct val="0"/>
        </a:spcBef>
        <a:buNone/>
        <a:defRPr sz="2800" b="1" kern="1200">
          <a:solidFill>
            <a:schemeClr val="accent6"/>
          </a:solidFill>
          <a:latin typeface="+mj-lt"/>
          <a:ea typeface="+mj-ea"/>
          <a:cs typeface="+mj-cs"/>
        </a:defRPr>
      </a:lvl1pPr>
    </p:titleStyle>
    <p:body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jpeg"/><Relationship Id="rId5" Type="http://schemas.microsoft.com/office/2007/relationships/hdphoto" Target="../media/hdphoto1.wdp"/><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1" Type="http://schemas.openxmlformats.org/officeDocument/2006/relationships/slideLayout" Target="../slideLayouts/slideLayout1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1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 Id="rId6" Type="http://schemas.openxmlformats.org/officeDocument/2006/relationships/image" Target="../media/image23.png"/><Relationship Id="rId7" Type="http://schemas.openxmlformats.org/officeDocument/2006/relationships/image" Target="../media/image24.png"/><Relationship Id="rId1" Type="http://schemas.openxmlformats.org/officeDocument/2006/relationships/slideLayout" Target="../slideLayouts/slideLayout1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 Id="rId6" Type="http://schemas.openxmlformats.org/officeDocument/2006/relationships/image" Target="../media/image23.png"/><Relationship Id="rId7" Type="http://schemas.openxmlformats.org/officeDocument/2006/relationships/image" Target="../media/image24.png"/><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1.png"/><Relationship Id="rId5" Type="http://schemas.openxmlformats.org/officeDocument/2006/relationships/image" Target="../media/image20.png"/><Relationship Id="rId6" Type="http://schemas.openxmlformats.org/officeDocument/2006/relationships/image" Target="../media/image27.png"/><Relationship Id="rId7" Type="http://schemas.openxmlformats.org/officeDocument/2006/relationships/image" Target="../media/image24.png"/><Relationship Id="rId8" Type="http://schemas.openxmlformats.org/officeDocument/2006/relationships/image" Target="../media/image28.png"/><Relationship Id="rId9" Type="http://schemas.openxmlformats.org/officeDocument/2006/relationships/image" Target="../media/image29.png"/><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3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 Id="rId3"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 Id="rId3" Type="http://schemas.openxmlformats.org/officeDocument/2006/relationships/image" Target="../media/image3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 Id="rId3" Type="http://schemas.openxmlformats.org/officeDocument/2006/relationships/chart" Target="../charts/char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image" Target="../media/image36.png"/><Relationship Id="rId1" Type="http://schemas.openxmlformats.org/officeDocument/2006/relationships/slideLayout" Target="../slideLayouts/slideLayout1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39.png"/><Relationship Id="rId6" Type="http://schemas.openxmlformats.org/officeDocument/2006/relationships/image" Target="../media/image40.png"/><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9" Type="http://schemas.openxmlformats.org/officeDocument/2006/relationships/image" Target="../media/image46.png"/><Relationship Id="rId20" Type="http://schemas.openxmlformats.org/officeDocument/2006/relationships/image" Target="../media/image56.png"/><Relationship Id="rId21" Type="http://schemas.microsoft.com/office/2007/relationships/hdphoto" Target="../media/hdphoto3.wdp"/><Relationship Id="rId22" Type="http://schemas.openxmlformats.org/officeDocument/2006/relationships/image" Target="../media/image57.png"/><Relationship Id="rId23" Type="http://schemas.openxmlformats.org/officeDocument/2006/relationships/image" Target="../media/image58.png"/><Relationship Id="rId24" Type="http://schemas.openxmlformats.org/officeDocument/2006/relationships/image" Target="../media/image59.png"/><Relationship Id="rId10" Type="http://schemas.openxmlformats.org/officeDocument/2006/relationships/image" Target="../media/image47.png"/><Relationship Id="rId11" Type="http://schemas.openxmlformats.org/officeDocument/2006/relationships/image" Target="../media/image48.png"/><Relationship Id="rId12" Type="http://schemas.openxmlformats.org/officeDocument/2006/relationships/image" Target="../media/image49.png"/><Relationship Id="rId13" Type="http://schemas.openxmlformats.org/officeDocument/2006/relationships/image" Target="../media/image50.png"/><Relationship Id="rId14" Type="http://schemas.microsoft.com/office/2007/relationships/hdphoto" Target="../media/hdphoto2.wdp"/><Relationship Id="rId15" Type="http://schemas.openxmlformats.org/officeDocument/2006/relationships/image" Target="../media/image51.png"/><Relationship Id="rId16" Type="http://schemas.openxmlformats.org/officeDocument/2006/relationships/image" Target="../media/image52.png"/><Relationship Id="rId17" Type="http://schemas.openxmlformats.org/officeDocument/2006/relationships/image" Target="../media/image53.png"/><Relationship Id="rId18" Type="http://schemas.openxmlformats.org/officeDocument/2006/relationships/image" Target="../media/image54.png"/><Relationship Id="rId19" Type="http://schemas.openxmlformats.org/officeDocument/2006/relationships/image" Target="../media/image55.png"/><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41.png"/><Relationship Id="rId4" Type="http://schemas.openxmlformats.org/officeDocument/2006/relationships/image" Target="../media/image42.png"/><Relationship Id="rId5" Type="http://schemas.openxmlformats.org/officeDocument/2006/relationships/image" Target="../media/image43.png"/><Relationship Id="rId6" Type="http://schemas.openxmlformats.org/officeDocument/2006/relationships/image" Target="../media/image29.png"/><Relationship Id="rId7" Type="http://schemas.openxmlformats.org/officeDocument/2006/relationships/image" Target="../media/image44.png"/><Relationship Id="rId8" Type="http://schemas.openxmlformats.org/officeDocument/2006/relationships/image" Target="../media/image45.png"/></Relationships>
</file>

<file path=ppt/slides/_rels/slide34.xml.rels><?xml version="1.0" encoding="UTF-8" standalone="yes"?>
<Relationships xmlns="http://schemas.openxmlformats.org/package/2006/relationships"><Relationship Id="rId9" Type="http://schemas.openxmlformats.org/officeDocument/2006/relationships/image" Target="../media/image65.png"/><Relationship Id="rId20" Type="http://schemas.openxmlformats.org/officeDocument/2006/relationships/image" Target="../media/image75.png"/><Relationship Id="rId21" Type="http://schemas.openxmlformats.org/officeDocument/2006/relationships/image" Target="../media/image76.png"/><Relationship Id="rId22" Type="http://schemas.openxmlformats.org/officeDocument/2006/relationships/image" Target="../media/image77.png"/><Relationship Id="rId23" Type="http://schemas.microsoft.com/office/2007/relationships/hdphoto" Target="../media/hdphoto5.wdp"/><Relationship Id="rId24" Type="http://schemas.openxmlformats.org/officeDocument/2006/relationships/image" Target="../media/image78.png"/><Relationship Id="rId25" Type="http://schemas.openxmlformats.org/officeDocument/2006/relationships/image" Target="../media/image79.png"/><Relationship Id="rId10" Type="http://schemas.openxmlformats.org/officeDocument/2006/relationships/image" Target="../media/image20.png"/><Relationship Id="rId11" Type="http://schemas.openxmlformats.org/officeDocument/2006/relationships/image" Target="../media/image66.png"/><Relationship Id="rId12" Type="http://schemas.openxmlformats.org/officeDocument/2006/relationships/image" Target="../media/image67.png"/><Relationship Id="rId13" Type="http://schemas.openxmlformats.org/officeDocument/2006/relationships/image" Target="../media/image68.png"/><Relationship Id="rId14" Type="http://schemas.openxmlformats.org/officeDocument/2006/relationships/image" Target="../media/image69.png"/><Relationship Id="rId15" Type="http://schemas.openxmlformats.org/officeDocument/2006/relationships/image" Target="../media/image70.png"/><Relationship Id="rId16" Type="http://schemas.openxmlformats.org/officeDocument/2006/relationships/image" Target="../media/image71.png"/><Relationship Id="rId17" Type="http://schemas.openxmlformats.org/officeDocument/2006/relationships/image" Target="../media/image72.png"/><Relationship Id="rId18" Type="http://schemas.openxmlformats.org/officeDocument/2006/relationships/image" Target="../media/image73.png"/><Relationship Id="rId19" Type="http://schemas.openxmlformats.org/officeDocument/2006/relationships/image" Target="../media/image74.png"/><Relationship Id="rId1" Type="http://schemas.openxmlformats.org/officeDocument/2006/relationships/slideLayout" Target="../slideLayouts/slideLayout13.xml"/><Relationship Id="rId2" Type="http://schemas.openxmlformats.org/officeDocument/2006/relationships/notesSlide" Target="../notesSlides/notesSlide33.xml"/><Relationship Id="rId3" Type="http://schemas.openxmlformats.org/officeDocument/2006/relationships/image" Target="../media/image60.png"/><Relationship Id="rId4" Type="http://schemas.openxmlformats.org/officeDocument/2006/relationships/image" Target="../media/image61.png"/><Relationship Id="rId5" Type="http://schemas.openxmlformats.org/officeDocument/2006/relationships/image" Target="../media/image62.png"/><Relationship Id="rId6" Type="http://schemas.microsoft.com/office/2007/relationships/hdphoto" Target="../media/hdphoto4.wdp"/><Relationship Id="rId7" Type="http://schemas.openxmlformats.org/officeDocument/2006/relationships/image" Target="../media/image63.png"/><Relationship Id="rId8" Type="http://schemas.openxmlformats.org/officeDocument/2006/relationships/image" Target="../media/image64.png"/></Relationships>
</file>

<file path=ppt/slides/_rels/slide35.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80.png"/><Relationship Id="rId5" Type="http://schemas.openxmlformats.org/officeDocument/2006/relationships/image" Target="../media/image73.png"/><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73.png"/><Relationship Id="rId5" Type="http://schemas.openxmlformats.org/officeDocument/2006/relationships/image" Target="../media/image80.png"/><Relationship Id="rId6" Type="http://schemas.openxmlformats.org/officeDocument/2006/relationships/image" Target="../media/image76.png"/><Relationship Id="rId1" Type="http://schemas.openxmlformats.org/officeDocument/2006/relationships/slideLayout" Target="../slideLayouts/slideLayout13.xml"/><Relationship Id="rId2"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image" Target="../media/image64.png"/><Relationship Id="rId4" Type="http://schemas.openxmlformats.org/officeDocument/2006/relationships/image" Target="../media/image73.png"/><Relationship Id="rId5" Type="http://schemas.openxmlformats.org/officeDocument/2006/relationships/image" Target="../media/image65.png"/><Relationship Id="rId1" Type="http://schemas.openxmlformats.org/officeDocument/2006/relationships/slideLayout" Target="../slideLayouts/slideLayout13.xml"/><Relationship Id="rId2"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image" Target="../media/image64.png"/><Relationship Id="rId4" Type="http://schemas.openxmlformats.org/officeDocument/2006/relationships/image" Target="../media/image81.png"/><Relationship Id="rId1" Type="http://schemas.openxmlformats.org/officeDocument/2006/relationships/slideLayout" Target="../slideLayouts/slideLayout13.xml"/><Relationship Id="rId2"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11" Type="http://schemas.openxmlformats.org/officeDocument/2006/relationships/image" Target="../media/image60.png"/><Relationship Id="rId12" Type="http://schemas.openxmlformats.org/officeDocument/2006/relationships/image" Target="../media/image63.png"/><Relationship Id="rId13" Type="http://schemas.openxmlformats.org/officeDocument/2006/relationships/image" Target="../media/image61.png"/><Relationship Id="rId1" Type="http://schemas.openxmlformats.org/officeDocument/2006/relationships/slideLayout" Target="../slideLayouts/slideLayout13.xml"/><Relationship Id="rId2" Type="http://schemas.openxmlformats.org/officeDocument/2006/relationships/notesSlide" Target="../notesSlides/notesSlide38.xml"/><Relationship Id="rId3" Type="http://schemas.openxmlformats.org/officeDocument/2006/relationships/image" Target="../media/image64.png"/><Relationship Id="rId4" Type="http://schemas.openxmlformats.org/officeDocument/2006/relationships/image" Target="../media/image65.png"/><Relationship Id="rId5" Type="http://schemas.openxmlformats.org/officeDocument/2006/relationships/image" Target="../media/image67.png"/><Relationship Id="rId6" Type="http://schemas.openxmlformats.org/officeDocument/2006/relationships/image" Target="../media/image78.png"/><Relationship Id="rId7" Type="http://schemas.openxmlformats.org/officeDocument/2006/relationships/image" Target="../media/image79.png"/><Relationship Id="rId8" Type="http://schemas.openxmlformats.org/officeDocument/2006/relationships/image" Target="../media/image82.png"/><Relationship Id="rId9" Type="http://schemas.openxmlformats.org/officeDocument/2006/relationships/image" Target="../media/image83.png"/><Relationship Id="rId10" Type="http://schemas.openxmlformats.org/officeDocument/2006/relationships/image" Target="../media/image40.png"/></Relationships>
</file>

<file path=ppt/slides/_rels/slide40.xml.rels><?xml version="1.0" encoding="UTF-8" standalone="yes"?>
<Relationships xmlns="http://schemas.openxmlformats.org/package/2006/relationships"><Relationship Id="rId11" Type="http://schemas.openxmlformats.org/officeDocument/2006/relationships/image" Target="../media/image92.png"/><Relationship Id="rId12" Type="http://schemas.microsoft.com/office/2007/relationships/hdphoto" Target="../media/hdphoto6.wdp"/><Relationship Id="rId13" Type="http://schemas.openxmlformats.org/officeDocument/2006/relationships/image" Target="../media/image93.png"/><Relationship Id="rId14" Type="http://schemas.openxmlformats.org/officeDocument/2006/relationships/image" Target="../media/image94.png"/><Relationship Id="rId15" Type="http://schemas.openxmlformats.org/officeDocument/2006/relationships/image" Target="../media/image76.png"/><Relationship Id="rId16" Type="http://schemas.openxmlformats.org/officeDocument/2006/relationships/image" Target="../media/image95.png"/><Relationship Id="rId17" Type="http://schemas.openxmlformats.org/officeDocument/2006/relationships/image" Target="../media/image96.png"/><Relationship Id="rId18" Type="http://schemas.openxmlformats.org/officeDocument/2006/relationships/image" Target="../media/image75.png"/><Relationship Id="rId1" Type="http://schemas.openxmlformats.org/officeDocument/2006/relationships/slideLayout" Target="../slideLayouts/slideLayout13.xml"/><Relationship Id="rId2" Type="http://schemas.openxmlformats.org/officeDocument/2006/relationships/notesSlide" Target="../notesSlides/notesSlide39.xml"/><Relationship Id="rId3" Type="http://schemas.openxmlformats.org/officeDocument/2006/relationships/image" Target="../media/image84.png"/><Relationship Id="rId4" Type="http://schemas.openxmlformats.org/officeDocument/2006/relationships/image" Target="../media/image85.png"/><Relationship Id="rId5" Type="http://schemas.openxmlformats.org/officeDocument/2006/relationships/image" Target="../media/image86.png"/><Relationship Id="rId6" Type="http://schemas.openxmlformats.org/officeDocument/2006/relationships/image" Target="../media/image87.png"/><Relationship Id="rId7" Type="http://schemas.openxmlformats.org/officeDocument/2006/relationships/image" Target="../media/image88.png"/><Relationship Id="rId8" Type="http://schemas.openxmlformats.org/officeDocument/2006/relationships/image" Target="../media/image89.png"/><Relationship Id="rId9" Type="http://schemas.openxmlformats.org/officeDocument/2006/relationships/image" Target="../media/image90.png"/><Relationship Id="rId10" Type="http://schemas.openxmlformats.org/officeDocument/2006/relationships/image" Target="../media/image91.png"/></Relationships>
</file>

<file path=ppt/slides/_rels/slide41.xml.rels><?xml version="1.0" encoding="UTF-8" standalone="yes"?>
<Relationships xmlns="http://schemas.openxmlformats.org/package/2006/relationships"><Relationship Id="rId9" Type="http://schemas.openxmlformats.org/officeDocument/2006/relationships/image" Target="../media/image65.png"/><Relationship Id="rId20" Type="http://schemas.openxmlformats.org/officeDocument/2006/relationships/image" Target="../media/image75.png"/><Relationship Id="rId21" Type="http://schemas.openxmlformats.org/officeDocument/2006/relationships/image" Target="../media/image97.png"/><Relationship Id="rId22" Type="http://schemas.microsoft.com/office/2007/relationships/hdphoto" Target="../media/hdphoto5.wdp"/><Relationship Id="rId23" Type="http://schemas.openxmlformats.org/officeDocument/2006/relationships/image" Target="../media/image76.png"/><Relationship Id="rId24" Type="http://schemas.openxmlformats.org/officeDocument/2006/relationships/image" Target="../media/image98.png"/><Relationship Id="rId10" Type="http://schemas.openxmlformats.org/officeDocument/2006/relationships/image" Target="../media/image20.png"/><Relationship Id="rId11" Type="http://schemas.openxmlformats.org/officeDocument/2006/relationships/image" Target="../media/image66.png"/><Relationship Id="rId12" Type="http://schemas.openxmlformats.org/officeDocument/2006/relationships/image" Target="../media/image67.png"/><Relationship Id="rId13" Type="http://schemas.openxmlformats.org/officeDocument/2006/relationships/image" Target="../media/image68.png"/><Relationship Id="rId14" Type="http://schemas.openxmlformats.org/officeDocument/2006/relationships/image" Target="../media/image69.png"/><Relationship Id="rId15" Type="http://schemas.openxmlformats.org/officeDocument/2006/relationships/image" Target="../media/image70.png"/><Relationship Id="rId16" Type="http://schemas.openxmlformats.org/officeDocument/2006/relationships/image" Target="../media/image71.png"/><Relationship Id="rId17" Type="http://schemas.openxmlformats.org/officeDocument/2006/relationships/image" Target="../media/image72.png"/><Relationship Id="rId18" Type="http://schemas.openxmlformats.org/officeDocument/2006/relationships/image" Target="../media/image73.png"/><Relationship Id="rId19" Type="http://schemas.openxmlformats.org/officeDocument/2006/relationships/image" Target="../media/image74.png"/><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60.png"/><Relationship Id="rId4" Type="http://schemas.openxmlformats.org/officeDocument/2006/relationships/image" Target="../media/image61.png"/><Relationship Id="rId5" Type="http://schemas.openxmlformats.org/officeDocument/2006/relationships/image" Target="../media/image63.png"/><Relationship Id="rId6" Type="http://schemas.openxmlformats.org/officeDocument/2006/relationships/image" Target="../media/image64.png"/><Relationship Id="rId7" Type="http://schemas.openxmlformats.org/officeDocument/2006/relationships/image" Target="../media/image78.png"/><Relationship Id="rId8" Type="http://schemas.openxmlformats.org/officeDocument/2006/relationships/image" Target="../media/image7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99.png"/><Relationship Id="rId4" Type="http://schemas.openxmlformats.org/officeDocument/2006/relationships/image" Target="../media/image100.png"/><Relationship Id="rId5" Type="http://schemas.openxmlformats.org/officeDocument/2006/relationships/image" Target="../media/image21.png"/><Relationship Id="rId6" Type="http://schemas.openxmlformats.org/officeDocument/2006/relationships/image" Target="../media/image20.png"/><Relationship Id="rId7" Type="http://schemas.openxmlformats.org/officeDocument/2006/relationships/image" Target="../media/image101.png"/><Relationship Id="rId8" Type="http://schemas.openxmlformats.org/officeDocument/2006/relationships/image" Target="../media/image102.png"/><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4.xml.rels><?xml version="1.0" encoding="UTF-8" standalone="yes"?>
<Relationships xmlns="http://schemas.openxmlformats.org/package/2006/relationships"><Relationship Id="rId11" Type="http://schemas.openxmlformats.org/officeDocument/2006/relationships/image" Target="../media/image110.jfif"/><Relationship Id="rId12" Type="http://schemas.openxmlformats.org/officeDocument/2006/relationships/image" Target="../media/image111.jpeg"/><Relationship Id="rId13" Type="http://schemas.openxmlformats.org/officeDocument/2006/relationships/image" Target="../media/image112.jfif"/><Relationship Id="rId14" Type="http://schemas.openxmlformats.org/officeDocument/2006/relationships/image" Target="../media/image113.png"/><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103.png"/><Relationship Id="rId4" Type="http://schemas.openxmlformats.org/officeDocument/2006/relationships/image" Target="../media/image20.png"/><Relationship Id="rId5" Type="http://schemas.openxmlformats.org/officeDocument/2006/relationships/image" Target="../media/image104.png"/><Relationship Id="rId6" Type="http://schemas.openxmlformats.org/officeDocument/2006/relationships/image" Target="../media/image105.jpeg"/><Relationship Id="rId7" Type="http://schemas.openxmlformats.org/officeDocument/2006/relationships/image" Target="../media/image106.jpg"/><Relationship Id="rId8" Type="http://schemas.openxmlformats.org/officeDocument/2006/relationships/image" Target="../media/image107.jpeg"/><Relationship Id="rId9" Type="http://schemas.openxmlformats.org/officeDocument/2006/relationships/image" Target="../media/image108.jpg"/><Relationship Id="rId10" Type="http://schemas.openxmlformats.org/officeDocument/2006/relationships/image" Target="../media/image109.jpg"/></Relationships>
</file>

<file path=ppt/slides/_rels/slide45.xml.rels><?xml version="1.0" encoding="UTF-8" standalone="yes"?>
<Relationships xmlns="http://schemas.openxmlformats.org/package/2006/relationships"><Relationship Id="rId3" Type="http://schemas.openxmlformats.org/officeDocument/2006/relationships/image" Target="../media/image114.png"/><Relationship Id="rId4" Type="http://schemas.openxmlformats.org/officeDocument/2006/relationships/image" Target="../media/image115.png"/><Relationship Id="rId5" Type="http://schemas.openxmlformats.org/officeDocument/2006/relationships/image" Target="../media/image116.png"/><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117.png"/><Relationship Id="rId4" Type="http://schemas.openxmlformats.org/officeDocument/2006/relationships/image" Target="../media/image21.png"/><Relationship Id="rId5" Type="http://schemas.openxmlformats.org/officeDocument/2006/relationships/image" Target="../media/image118.png"/><Relationship Id="rId6" Type="http://schemas.openxmlformats.org/officeDocument/2006/relationships/image" Target="../media/image20.png"/><Relationship Id="rId7" Type="http://schemas.openxmlformats.org/officeDocument/2006/relationships/image" Target="../media/image119.png"/><Relationship Id="rId8" Type="http://schemas.openxmlformats.org/officeDocument/2006/relationships/image" Target="../media/image120.png"/><Relationship Id="rId9" Type="http://schemas.microsoft.com/office/2007/relationships/hdphoto" Target="../media/hdphoto7.wdp"/><Relationship Id="rId10" Type="http://schemas.openxmlformats.org/officeDocument/2006/relationships/image" Target="../media/image121.png"/><Relationship Id="rId11" Type="http://schemas.openxmlformats.org/officeDocument/2006/relationships/image" Target="../media/image22.png"/><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9.xml.rels><?xml version="1.0" encoding="UTF-8" standalone="yes"?>
<Relationships xmlns="http://schemas.openxmlformats.org/package/2006/relationships"><Relationship Id="rId3" Type="http://schemas.openxmlformats.org/officeDocument/2006/relationships/image" Target="../media/image122.png"/><Relationship Id="rId4" Type="http://schemas.openxmlformats.org/officeDocument/2006/relationships/image" Target="../media/image118.png"/><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123.png"/><Relationship Id="rId4" Type="http://schemas.openxmlformats.org/officeDocument/2006/relationships/image" Target="../media/image124.png"/><Relationship Id="rId5" Type="http://schemas.openxmlformats.org/officeDocument/2006/relationships/image" Target="../media/image118.png"/><Relationship Id="rId6" Type="http://schemas.openxmlformats.org/officeDocument/2006/relationships/image" Target="../media/image21.png"/><Relationship Id="rId7" Type="http://schemas.openxmlformats.org/officeDocument/2006/relationships/image" Target="../media/image20.png"/><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 Id="rId3" Type="http://schemas.openxmlformats.org/officeDocument/2006/relationships/image" Target="../media/image125.png"/></Relationships>
</file>

<file path=ppt/slides/_rels/slide55.xml.rels><?xml version="1.0" encoding="UTF-8" standalone="yes"?>
<Relationships xmlns="http://schemas.openxmlformats.org/package/2006/relationships"><Relationship Id="rId3" Type="http://schemas.openxmlformats.org/officeDocument/2006/relationships/hyperlink" Target="https://mylearn.vmware.com/register.cfm?course=216771&amp;ui=www_field" TargetMode="External"/><Relationship Id="rId4" Type="http://schemas.openxmlformats.org/officeDocument/2006/relationships/hyperlink" Target="https://mylearn.vmware.com/register.cfm?course=236541&amp;ui=www_field" TargetMode="External"/><Relationship Id="rId5" Type="http://schemas.openxmlformats.org/officeDocument/2006/relationships/hyperlink" Target="http://mylearn.vmware.com/register.cfm?course=236352" TargetMode="External"/><Relationship Id="rId1" Type="http://schemas.openxmlformats.org/officeDocument/2006/relationships/slideLayout" Target="../slideLayouts/slideLayout3.xml"/><Relationship Id="rId2" Type="http://schemas.openxmlformats.org/officeDocument/2006/relationships/notesSlide" Target="../notesSlides/notesSlide5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2.xml"/><Relationship Id="rId3" Type="http://schemas.openxmlformats.org/officeDocument/2006/relationships/hyperlink" Target="http://blogs.vmware.com/vsphe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
            </a:r>
            <a:br>
              <a:rPr lang="en-US" dirty="0" smtClean="0"/>
            </a:br>
            <a:r>
              <a:rPr lang="en-US" dirty="0" smtClean="0"/>
              <a:t>VMware vSphere 6 What’s New</a:t>
            </a:r>
            <a:endParaRPr lang="en-US" dirty="0"/>
          </a:p>
        </p:txBody>
      </p:sp>
      <p:sp>
        <p:nvSpPr>
          <p:cNvPr id="3" name="Subtitle 2"/>
          <p:cNvSpPr>
            <a:spLocks noGrp="1"/>
          </p:cNvSpPr>
          <p:nvPr>
            <p:ph type="subTitle" idx="1"/>
          </p:nvPr>
        </p:nvSpPr>
        <p:spPr>
          <a:xfrm>
            <a:off x="609441" y="1600200"/>
            <a:ext cx="10361771" cy="685800"/>
          </a:xfrm>
        </p:spPr>
        <p:txBody>
          <a:bodyPr/>
          <a:lstStyle/>
          <a:p>
            <a:r>
              <a:rPr lang="en-US" sz="2300" dirty="0"/>
              <a:t>Cloud Infrastructure and Management </a:t>
            </a:r>
            <a:r>
              <a:rPr lang="en-US" sz="2300" dirty="0" smtClean="0"/>
              <a:t>2015 </a:t>
            </a:r>
            <a:r>
              <a:rPr lang="en-US" sz="2300" dirty="0"/>
              <a:t>Launch: Technical </a:t>
            </a:r>
            <a:r>
              <a:rPr lang="en-US" sz="2300" dirty="0" smtClean="0"/>
              <a:t>Overview</a:t>
            </a:r>
          </a:p>
          <a:p>
            <a:endParaRPr lang="en-US" sz="2300" dirty="0"/>
          </a:p>
          <a:p>
            <a:endParaRPr lang="en-US" sz="2300" dirty="0"/>
          </a:p>
          <a:p>
            <a:endParaRPr lang="en-US" sz="2300" dirty="0"/>
          </a:p>
        </p:txBody>
      </p:sp>
    </p:spTree>
    <p:extLst>
      <p:ext uri="{BB962C8B-B14F-4D97-AF65-F5344CB8AC3E}">
        <p14:creationId xmlns:p14="http://schemas.microsoft.com/office/powerpoint/2010/main" val="3656008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pPr/>
              <a:t>2</a:t>
            </a:fld>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137673595"/>
              </p:ext>
            </p:extLst>
          </p:nvPr>
        </p:nvGraphicFramePr>
        <p:xfrm>
          <a:off x="2093912" y="2011680"/>
          <a:ext cx="8001000" cy="2702560"/>
        </p:xfrm>
        <a:graphic>
          <a:graphicData uri="http://schemas.openxmlformats.org/drawingml/2006/table">
            <a:tbl>
              <a:tblPr bandRow="1">
                <a:tableStyleId>{EB9631B5-78F2-41C9-869B-9F39066F8104}</a:tableStyleId>
              </a:tblPr>
              <a:tblGrid>
                <a:gridCol w="571500"/>
                <a:gridCol w="7429500"/>
              </a:tblGrid>
              <a:tr h="675640">
                <a:tc>
                  <a:txBody>
                    <a:bodyPr/>
                    <a:lstStyle/>
                    <a:p>
                      <a:pPr algn="r"/>
                      <a:r>
                        <a:rPr lang="en-US" sz="2000" dirty="0" smtClean="0">
                          <a:solidFill>
                            <a:schemeClr val="tx2"/>
                          </a:solidFill>
                        </a:rPr>
                        <a:t>1</a:t>
                      </a:r>
                      <a:endParaRPr lang="en-US" sz="2000" b="1" dirty="0">
                        <a:solidFill>
                          <a:schemeClr val="tx2"/>
                        </a:solidFill>
                      </a:endParaRPr>
                    </a:p>
                  </a:txBody>
                  <a:tcPr marL="182832" marR="182832" marT="137160" marB="137160" anchor="ctr">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AAE6FF"/>
                    </a:solidFill>
                  </a:tcPr>
                </a:tc>
                <a:tc>
                  <a:txBody>
                    <a:bodyPr/>
                    <a:lstStyle/>
                    <a:p>
                      <a:pPr algn="l"/>
                      <a:r>
                        <a:rPr lang="en-US" sz="2000" b="0" dirty="0" smtClean="0">
                          <a:solidFill>
                            <a:schemeClr val="tx2"/>
                          </a:solidFill>
                        </a:rPr>
                        <a:t>vSphere Platform Features</a:t>
                      </a:r>
                      <a:endParaRPr lang="en-US" sz="2000" b="0" dirty="0">
                        <a:solidFill>
                          <a:schemeClr val="tx2"/>
                        </a:solidFill>
                      </a:endParaRPr>
                    </a:p>
                  </a:txBody>
                  <a:tcPr marL="365665" marR="182832" marT="137160" marB="137160" anchor="ctr">
                    <a:lnL w="12700" cap="flat" cmpd="sng" algn="ctr">
                      <a:solidFill>
                        <a:schemeClr val="bg1"/>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100000">
                          <a:schemeClr val="accent1">
                            <a:lumMod val="30000"/>
                            <a:lumOff val="70000"/>
                          </a:schemeClr>
                        </a:gs>
                      </a:gsLst>
                      <a:lin ang="10800000" scaled="1"/>
                    </a:gradFill>
                  </a:tcPr>
                </a:tc>
              </a:tr>
              <a:tr h="675640">
                <a:tc>
                  <a:txBody>
                    <a:bodyPr/>
                    <a:lstStyle/>
                    <a:p>
                      <a:pPr algn="r"/>
                      <a:r>
                        <a:rPr lang="en-US" sz="2000" dirty="0" smtClean="0">
                          <a:solidFill>
                            <a:schemeClr val="tx2"/>
                          </a:solidFill>
                        </a:rPr>
                        <a:t>2</a:t>
                      </a:r>
                      <a:endParaRPr lang="en-US" sz="2000" b="0" dirty="0">
                        <a:solidFill>
                          <a:schemeClr val="tx2"/>
                        </a:solidFill>
                      </a:endParaRPr>
                    </a:p>
                  </a:txBody>
                  <a:tcPr marL="182832" marR="182832" marT="137160" marB="137160"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AAE6FF"/>
                    </a:solidFill>
                  </a:tcPr>
                </a:tc>
                <a:tc>
                  <a:txBody>
                    <a:bodyPr/>
                    <a:lstStyle/>
                    <a:p>
                      <a:pPr algn="l"/>
                      <a:r>
                        <a:rPr lang="en-US" sz="2000" dirty="0" smtClean="0">
                          <a:solidFill>
                            <a:schemeClr val="tx2"/>
                          </a:solidFill>
                        </a:rPr>
                        <a:t>vCenter Server Features</a:t>
                      </a:r>
                      <a:endParaRPr lang="en-US" sz="2000" b="1" dirty="0">
                        <a:solidFill>
                          <a:schemeClr val="tx2"/>
                        </a:solidFill>
                      </a:endParaRPr>
                    </a:p>
                  </a:txBody>
                  <a:tcPr marL="365665" marR="182832" marT="137160" marB="137160"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100000">
                          <a:schemeClr val="accent1">
                            <a:lumMod val="30000"/>
                            <a:lumOff val="70000"/>
                          </a:schemeClr>
                        </a:gs>
                      </a:gsLst>
                      <a:lin ang="10800000" scaled="1"/>
                    </a:gradFill>
                  </a:tcPr>
                </a:tc>
              </a:tr>
              <a:tr h="675640">
                <a:tc>
                  <a:txBody>
                    <a:bodyPr/>
                    <a:lstStyle/>
                    <a:p>
                      <a:pPr algn="r"/>
                      <a:r>
                        <a:rPr lang="en-US" sz="2000" dirty="0" smtClean="0">
                          <a:solidFill>
                            <a:schemeClr val="tx2"/>
                          </a:solidFill>
                        </a:rPr>
                        <a:t>3</a:t>
                      </a:r>
                      <a:endParaRPr lang="en-US" sz="2000" b="0" dirty="0">
                        <a:solidFill>
                          <a:schemeClr val="tx2"/>
                        </a:solidFill>
                      </a:endParaRPr>
                    </a:p>
                  </a:txBody>
                  <a:tcPr marL="182832" marR="182832" marT="137160" marB="137160"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AAE6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2"/>
                          </a:solidFill>
                        </a:rPr>
                        <a:t>vSphere Networking</a:t>
                      </a:r>
                      <a:endParaRPr lang="en-US" sz="2000" b="0" dirty="0" smtClean="0">
                        <a:solidFill>
                          <a:schemeClr val="tx2"/>
                        </a:solidFill>
                      </a:endParaRPr>
                    </a:p>
                  </a:txBody>
                  <a:tcPr marL="365665" marR="182832" marT="137160" marB="137160"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100000">
                          <a:schemeClr val="accent1">
                            <a:lumMod val="30000"/>
                            <a:lumOff val="70000"/>
                          </a:schemeClr>
                        </a:gs>
                      </a:gsLst>
                      <a:lin ang="10800000" scaled="1"/>
                    </a:gradFill>
                  </a:tcPr>
                </a:tc>
              </a:tr>
              <a:tr h="675640">
                <a:tc>
                  <a:txBody>
                    <a:bodyPr/>
                    <a:lstStyle/>
                    <a:p>
                      <a:pPr algn="r"/>
                      <a:r>
                        <a:rPr lang="en-US" sz="2000" b="0" dirty="0" smtClean="0">
                          <a:solidFill>
                            <a:schemeClr val="tx2"/>
                          </a:solidFill>
                        </a:rPr>
                        <a:t>4</a:t>
                      </a:r>
                      <a:endParaRPr lang="en-US" sz="2000" b="0" dirty="0">
                        <a:solidFill>
                          <a:schemeClr val="tx2"/>
                        </a:solidFill>
                      </a:endParaRPr>
                    </a:p>
                  </a:txBody>
                  <a:tcPr marL="182832" marR="182832" marT="137160" marB="137160"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AAE6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2"/>
                          </a:solidFill>
                        </a:rPr>
                        <a:t>vSphere Storage and Availability</a:t>
                      </a:r>
                    </a:p>
                  </a:txBody>
                  <a:tcPr marL="365665" marR="182832" marT="137160" marB="137160"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gradFill>
                      <a:gsLst>
                        <a:gs pos="0">
                          <a:schemeClr val="accent1">
                            <a:lumMod val="5000"/>
                            <a:lumOff val="95000"/>
                          </a:schemeClr>
                        </a:gs>
                        <a:gs pos="100000">
                          <a:schemeClr val="accent1">
                            <a:lumMod val="30000"/>
                            <a:lumOff val="70000"/>
                          </a:schemeClr>
                        </a:gs>
                      </a:gsLst>
                      <a:lin ang="10800000" scaled="1"/>
                    </a:gradFill>
                  </a:tcPr>
                </a:tc>
              </a:tr>
            </a:tbl>
          </a:graphicData>
        </a:graphic>
      </p:graphicFrame>
    </p:spTree>
    <p:extLst>
      <p:ext uri="{BB962C8B-B14F-4D97-AF65-F5344CB8AC3E}">
        <p14:creationId xmlns:p14="http://schemas.microsoft.com/office/powerpoint/2010/main" val="496341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729" y="1676400"/>
            <a:ext cx="7313295" cy="1524000"/>
          </a:xfrm>
        </p:spPr>
        <p:txBody>
          <a:bodyPr/>
          <a:lstStyle/>
          <a:p>
            <a:r>
              <a:rPr lang="en-US" dirty="0" smtClean="0"/>
              <a:t>vSphere 2015 Platform Features</a:t>
            </a:r>
            <a:endParaRPr lang="en-US" dirty="0"/>
          </a:p>
        </p:txBody>
      </p:sp>
    </p:spTree>
    <p:extLst>
      <p:ext uri="{BB962C8B-B14F-4D97-AF65-F5344CB8AC3E}">
        <p14:creationId xmlns:p14="http://schemas.microsoft.com/office/powerpoint/2010/main" val="20530818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Platform Features </a:t>
            </a:r>
            <a:r>
              <a:rPr lang="en-US" dirty="0" smtClean="0"/>
              <a:t>- Increased vSphere Maximums</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4</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667047087"/>
              </p:ext>
            </p:extLst>
          </p:nvPr>
        </p:nvGraphicFramePr>
        <p:xfrm>
          <a:off x="1738313" y="1600200"/>
          <a:ext cx="8712199" cy="3429000"/>
        </p:xfrm>
        <a:graphic>
          <a:graphicData uri="http://schemas.openxmlformats.org/drawingml/2006/table">
            <a:tbl>
              <a:tblPr firstRow="1" bandRow="1">
                <a:tableStyleId>{EB9631B5-78F2-41C9-869B-9F39066F8104}</a:tableStyleId>
              </a:tblPr>
              <a:tblGrid>
                <a:gridCol w="4140199"/>
                <a:gridCol w="4572000"/>
              </a:tblGrid>
              <a:tr h="572801">
                <a:tc>
                  <a:txBody>
                    <a:bodyPr/>
                    <a:lstStyle/>
                    <a:p>
                      <a:pPr algn="ctr"/>
                      <a:r>
                        <a:rPr lang="en-US" dirty="0" smtClean="0"/>
                        <a:t>vSphere 5.5 </a:t>
                      </a:r>
                      <a:endParaRPr lang="en-US" dirty="0"/>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dirty="0" smtClean="0"/>
                        <a:t>vSphere</a:t>
                      </a:r>
                      <a:r>
                        <a:rPr lang="en-US" baseline="0" dirty="0" smtClean="0"/>
                        <a:t> 6.0</a:t>
                      </a:r>
                      <a:endParaRPr lang="en-US" dirty="0"/>
                    </a:p>
                  </a:txBody>
                  <a:tcPr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570199">
                <a:tc>
                  <a:txBody>
                    <a:bodyPr/>
                    <a:lstStyle/>
                    <a:p>
                      <a:pPr algn="ctr"/>
                      <a:r>
                        <a:rPr lang="en-US" dirty="0" smtClean="0">
                          <a:solidFill>
                            <a:srgbClr val="000000"/>
                          </a:solidFill>
                        </a:rPr>
                        <a:t>32 Hosts per Cluster</a:t>
                      </a:r>
                      <a:endParaRPr lang="en-US" dirty="0">
                        <a:solidFill>
                          <a:srgbClr val="000000"/>
                        </a:solidFill>
                      </a:endParaRP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2"/>
                          </a:solidFill>
                        </a:rPr>
                        <a:t>64 Hosts per Cluster</a:t>
                      </a:r>
                    </a:p>
                  </a:txBody>
                  <a:tcPr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r>
              <a:tr h="572801">
                <a:tc>
                  <a:txBody>
                    <a:bodyPr/>
                    <a:lstStyle/>
                    <a:p>
                      <a:pPr algn="ctr"/>
                      <a:r>
                        <a:rPr lang="en-US" dirty="0" smtClean="0">
                          <a:solidFill>
                            <a:srgbClr val="000000"/>
                          </a:solidFill>
                        </a:rPr>
                        <a:t>4000 Virtual</a:t>
                      </a:r>
                      <a:r>
                        <a:rPr lang="en-US" baseline="0" dirty="0" smtClean="0">
                          <a:solidFill>
                            <a:srgbClr val="000000"/>
                          </a:solidFill>
                        </a:rPr>
                        <a:t> Machines</a:t>
                      </a:r>
                      <a:r>
                        <a:rPr lang="en-US" dirty="0" smtClean="0">
                          <a:solidFill>
                            <a:srgbClr val="000000"/>
                          </a:solidFill>
                        </a:rPr>
                        <a:t> per Cluster</a:t>
                      </a:r>
                      <a:endParaRPr lang="en-US" dirty="0">
                        <a:solidFill>
                          <a:srgbClr val="000000"/>
                        </a:solidFill>
                      </a:endParaRP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000000"/>
                          </a:solidFill>
                        </a:rPr>
                        <a:t>6000 Virtual Machines</a:t>
                      </a:r>
                      <a:r>
                        <a:rPr lang="en-US" baseline="0" dirty="0" smtClean="0">
                          <a:solidFill>
                            <a:srgbClr val="000000"/>
                          </a:solidFill>
                        </a:rPr>
                        <a:t> </a:t>
                      </a:r>
                      <a:r>
                        <a:rPr lang="en-US" dirty="0" smtClean="0">
                          <a:solidFill>
                            <a:srgbClr val="000000"/>
                          </a:solidFill>
                        </a:rPr>
                        <a:t>per Cluster</a:t>
                      </a:r>
                    </a:p>
                  </a:txBody>
                  <a:tcPr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572801">
                <a:tc>
                  <a:txBody>
                    <a:bodyPr/>
                    <a:lstStyle/>
                    <a:p>
                      <a:pPr algn="ctr"/>
                      <a:r>
                        <a:rPr lang="en-US" dirty="0" smtClean="0">
                          <a:solidFill>
                            <a:srgbClr val="000000"/>
                          </a:solidFill>
                        </a:rPr>
                        <a:t>320 CPUs</a:t>
                      </a:r>
                      <a:endParaRPr lang="en-US" dirty="0">
                        <a:solidFill>
                          <a:srgbClr val="000000"/>
                        </a:solidFill>
                      </a:endParaRP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000000"/>
                          </a:solidFill>
                        </a:rPr>
                        <a:t>480 CPUs</a:t>
                      </a:r>
                    </a:p>
                  </a:txBody>
                  <a:tcPr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r>
              <a:tr h="570199">
                <a:tc>
                  <a:txBody>
                    <a:bodyPr/>
                    <a:lstStyle/>
                    <a:p>
                      <a:pPr algn="ctr"/>
                      <a:r>
                        <a:rPr lang="en-US" dirty="0" smtClean="0">
                          <a:solidFill>
                            <a:srgbClr val="000000"/>
                          </a:solidFill>
                        </a:rPr>
                        <a:t>4 TB RAM</a:t>
                      </a:r>
                      <a:endParaRPr lang="en-US" dirty="0">
                        <a:solidFill>
                          <a:srgbClr val="000000"/>
                        </a:solidFill>
                      </a:endParaRP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000000"/>
                          </a:solidFill>
                        </a:rPr>
                        <a:t>12 TB RAM</a:t>
                      </a:r>
                    </a:p>
                  </a:txBody>
                  <a:tcPr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570199">
                <a:tc>
                  <a:txBody>
                    <a:bodyPr/>
                    <a:lstStyle/>
                    <a:p>
                      <a:pPr algn="ctr"/>
                      <a:r>
                        <a:rPr lang="en-US" dirty="0" smtClean="0">
                          <a:solidFill>
                            <a:srgbClr val="000000"/>
                          </a:solidFill>
                        </a:rPr>
                        <a:t>512</a:t>
                      </a:r>
                      <a:r>
                        <a:rPr lang="en-US" baseline="0" dirty="0" smtClean="0">
                          <a:solidFill>
                            <a:srgbClr val="000000"/>
                          </a:solidFill>
                        </a:rPr>
                        <a:t> V</a:t>
                      </a:r>
                      <a:r>
                        <a:rPr lang="en-US" dirty="0" smtClean="0">
                          <a:solidFill>
                            <a:srgbClr val="000000"/>
                          </a:solidFill>
                        </a:rPr>
                        <a:t>irtual</a:t>
                      </a:r>
                      <a:r>
                        <a:rPr lang="en-US" baseline="0" dirty="0" smtClean="0">
                          <a:solidFill>
                            <a:srgbClr val="000000"/>
                          </a:solidFill>
                        </a:rPr>
                        <a:t> Machines</a:t>
                      </a:r>
                      <a:r>
                        <a:rPr lang="en-US" dirty="0" smtClean="0">
                          <a:solidFill>
                            <a:srgbClr val="000000"/>
                          </a:solidFill>
                        </a:rPr>
                        <a:t> </a:t>
                      </a:r>
                      <a:r>
                        <a:rPr lang="en-US" baseline="0" dirty="0" smtClean="0">
                          <a:solidFill>
                            <a:srgbClr val="000000"/>
                          </a:solidFill>
                        </a:rPr>
                        <a:t>per Host</a:t>
                      </a:r>
                      <a:endParaRPr lang="en-US" dirty="0">
                        <a:solidFill>
                          <a:srgbClr val="000000"/>
                        </a:solidFill>
                      </a:endParaRP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000000"/>
                          </a:solidFill>
                        </a:rPr>
                        <a:t>1000 Virtual</a:t>
                      </a:r>
                      <a:r>
                        <a:rPr lang="en-US" baseline="0" dirty="0" smtClean="0">
                          <a:solidFill>
                            <a:srgbClr val="000000"/>
                          </a:solidFill>
                        </a:rPr>
                        <a:t> Machines P</a:t>
                      </a:r>
                      <a:r>
                        <a:rPr lang="en-US" dirty="0" smtClean="0">
                          <a:solidFill>
                            <a:srgbClr val="000000"/>
                          </a:solidFill>
                        </a:rPr>
                        <a:t>er Host</a:t>
                      </a:r>
                    </a:p>
                  </a:txBody>
                  <a:tcPr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r>
            </a:tbl>
          </a:graphicData>
        </a:graphic>
      </p:graphicFrame>
    </p:spTree>
    <p:extLst>
      <p:ext uri="{BB962C8B-B14F-4D97-AF65-F5344CB8AC3E}">
        <p14:creationId xmlns:p14="http://schemas.microsoft.com/office/powerpoint/2010/main" val="3144076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Platform Features </a:t>
            </a:r>
            <a:r>
              <a:rPr lang="en-US" dirty="0" smtClean="0"/>
              <a:t>- Virtual Machine Compatibility ESXi 6 </a:t>
            </a:r>
            <a:br>
              <a:rPr lang="en-US" dirty="0" smtClean="0"/>
            </a:br>
            <a:r>
              <a:rPr lang="en-US" dirty="0" smtClean="0"/>
              <a:t>(</a:t>
            </a:r>
            <a:r>
              <a:rPr lang="en-US" dirty="0" err="1" smtClean="0"/>
              <a:t>vHW</a:t>
            </a:r>
            <a:r>
              <a:rPr lang="en-US" dirty="0" smtClean="0"/>
              <a:t> 11)</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5</a:t>
            </a:fld>
            <a:endParaRPr lang="en-US"/>
          </a:p>
        </p:txBody>
      </p:sp>
      <p:sp>
        <p:nvSpPr>
          <p:cNvPr id="6" name="Content Placeholder 2"/>
          <p:cNvSpPr txBox="1">
            <a:spLocks/>
          </p:cNvSpPr>
          <p:nvPr/>
        </p:nvSpPr>
        <p:spPr>
          <a:xfrm>
            <a:off x="609441" y="1856509"/>
            <a:ext cx="10969943" cy="3886200"/>
          </a:xfrm>
          <a:prstGeom prst="rect">
            <a:avLst/>
          </a:prstGeom>
          <a:ln w="9525">
            <a:solidFill>
              <a:schemeClr val="accent4">
                <a:lumMod val="40000"/>
                <a:lumOff val="60000"/>
              </a:schemeClr>
            </a:solidFill>
          </a:ln>
        </p:spPr>
        <p:txBody>
          <a:bodyPr lIns="182880" tIns="274320" rIns="182880"/>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r>
              <a:rPr lang="en-US" dirty="0" smtClean="0"/>
              <a:t>128 </a:t>
            </a:r>
            <a:r>
              <a:rPr lang="en-US" dirty="0" err="1" smtClean="0"/>
              <a:t>vCPUs</a:t>
            </a:r>
            <a:endParaRPr lang="en-US" dirty="0"/>
          </a:p>
          <a:p>
            <a:r>
              <a:rPr lang="en-US" dirty="0" smtClean="0"/>
              <a:t>4 TB RAM</a:t>
            </a:r>
          </a:p>
          <a:p>
            <a:r>
              <a:rPr lang="en-US" dirty="0"/>
              <a:t>Hot-add RAM now </a:t>
            </a:r>
            <a:r>
              <a:rPr lang="en-US" dirty="0" err="1"/>
              <a:t>vNUMA</a:t>
            </a:r>
            <a:r>
              <a:rPr lang="en-US" dirty="0"/>
              <a:t> </a:t>
            </a:r>
            <a:r>
              <a:rPr lang="en-US" dirty="0" smtClean="0"/>
              <a:t>aware</a:t>
            </a:r>
          </a:p>
          <a:p>
            <a:r>
              <a:rPr lang="en-US" dirty="0" smtClean="0"/>
              <a:t>WDDM 1.1 GDI acceleration features</a:t>
            </a:r>
          </a:p>
          <a:p>
            <a:r>
              <a:rPr lang="en-US" dirty="0" err="1" smtClean="0"/>
              <a:t>xHCI</a:t>
            </a:r>
            <a:r>
              <a:rPr lang="en-US" dirty="0" smtClean="0"/>
              <a:t> 1.0 controller compatible with OS X 10.8+ </a:t>
            </a:r>
            <a:r>
              <a:rPr lang="en-US" dirty="0" err="1" smtClean="0"/>
              <a:t>xHCI</a:t>
            </a:r>
            <a:r>
              <a:rPr lang="en-US" dirty="0" smtClean="0"/>
              <a:t> driver</a:t>
            </a:r>
          </a:p>
          <a:p>
            <a:r>
              <a:rPr lang="en-US" dirty="0" smtClean="0"/>
              <a:t>Serial </a:t>
            </a:r>
            <a:r>
              <a:rPr lang="en-US" dirty="0"/>
              <a:t>and parallel </a:t>
            </a:r>
            <a:r>
              <a:rPr lang="en-US" dirty="0" smtClean="0"/>
              <a:t>port enhancements</a:t>
            </a:r>
          </a:p>
          <a:p>
            <a:pPr lvl="1"/>
            <a:r>
              <a:rPr lang="en-US" dirty="0" smtClean="0"/>
              <a:t>A virtual machine can now have a maximum of 32 serial ports</a:t>
            </a:r>
          </a:p>
          <a:p>
            <a:pPr lvl="1"/>
            <a:r>
              <a:rPr lang="en-US" dirty="0" smtClean="0"/>
              <a:t>Serial and parallel ports can now be removed</a:t>
            </a:r>
          </a:p>
          <a:p>
            <a:pPr lvl="1"/>
            <a:endParaRPr lang="en-US" dirty="0" smtClean="0"/>
          </a:p>
          <a:p>
            <a:pPr lvl="1"/>
            <a:endParaRPr lang="en-US" dirty="0" smtClean="0"/>
          </a:p>
          <a:p>
            <a:pPr lvl="3"/>
            <a:endParaRPr lang="en-US" dirty="0" smtClean="0"/>
          </a:p>
        </p:txBody>
      </p:sp>
      <p:sp>
        <p:nvSpPr>
          <p:cNvPr id="5" name="Rectangle 4"/>
          <p:cNvSpPr/>
          <p:nvPr/>
        </p:nvSpPr>
        <p:spPr>
          <a:xfrm>
            <a:off x="757162" y="1554080"/>
            <a:ext cx="2265364" cy="400110"/>
          </a:xfrm>
          <a:prstGeom prst="rect">
            <a:avLst/>
          </a:prstGeom>
          <a:solidFill>
            <a:schemeClr val="accent4"/>
          </a:solidFill>
          <a:ln>
            <a:noFill/>
          </a:ln>
        </p:spPr>
        <p:txBody>
          <a:bodyPr wrap="none">
            <a:spAutoFit/>
          </a:bodyPr>
          <a:lstStyle/>
          <a:p>
            <a:r>
              <a:rPr lang="en-US" sz="2000" b="1" dirty="0" err="1">
                <a:solidFill>
                  <a:schemeClr val="bg1"/>
                </a:solidFill>
              </a:rPr>
              <a:t>ESXi</a:t>
            </a:r>
            <a:r>
              <a:rPr lang="en-US" sz="2000" b="1" dirty="0">
                <a:solidFill>
                  <a:schemeClr val="bg1"/>
                </a:solidFill>
              </a:rPr>
              <a:t> 6 Supports:</a:t>
            </a:r>
          </a:p>
        </p:txBody>
      </p:sp>
    </p:spTree>
    <p:extLst>
      <p:ext uri="{BB962C8B-B14F-4D97-AF65-F5344CB8AC3E}">
        <p14:creationId xmlns:p14="http://schemas.microsoft.com/office/powerpoint/2010/main" val="1444444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525"/>
          <p:cNvSpPr/>
          <p:nvPr/>
        </p:nvSpPr>
        <p:spPr>
          <a:xfrm>
            <a:off x="8077200" y="2057400"/>
            <a:ext cx="3463637" cy="3942770"/>
          </a:xfrm>
          <a:prstGeom prst="rect">
            <a:avLst/>
          </a:prstGeom>
          <a:gradFill>
            <a:gsLst>
              <a:gs pos="100000">
                <a:schemeClr val="accent4">
                  <a:lumMod val="20000"/>
                  <a:lumOff val="80000"/>
                </a:schemeClr>
              </a:gs>
              <a:gs pos="0">
                <a:srgbClr val="EAF5E3"/>
              </a:gs>
              <a:gs pos="81500">
                <a:srgbClr val="F1F8EB"/>
              </a:gs>
              <a:gs pos="0">
                <a:schemeClr val="bg1"/>
              </a:gs>
              <a:gs pos="100000">
                <a:schemeClr val="bg1"/>
              </a:gs>
            </a:gsLst>
            <a:lin ang="16200000" scaled="0"/>
          </a:gradFill>
          <a:ln>
            <a:noFill/>
          </a:ln>
        </p:spPr>
        <p:txBody>
          <a:bodyPr lIns="91425" tIns="182875" rIns="91425" bIns="182875"/>
          <a:lstStyle/>
          <a:p>
            <a:pPr>
              <a:buSzPct val="25000"/>
            </a:pPr>
            <a:endParaRPr lang="en-US" sz="1600" b="1" kern="0" dirty="0">
              <a:solidFill>
                <a:srgbClr val="717074"/>
              </a:solidFill>
              <a:latin typeface="Arial"/>
              <a:ea typeface="Arial"/>
              <a:cs typeface="Arial"/>
              <a:sym typeface="Arial"/>
            </a:endParaRPr>
          </a:p>
        </p:txBody>
      </p:sp>
      <p:sp>
        <p:nvSpPr>
          <p:cNvPr id="19" name="Shape 525"/>
          <p:cNvSpPr/>
          <p:nvPr/>
        </p:nvSpPr>
        <p:spPr>
          <a:xfrm>
            <a:off x="4364182" y="2057400"/>
            <a:ext cx="3380509" cy="3942770"/>
          </a:xfrm>
          <a:prstGeom prst="rect">
            <a:avLst/>
          </a:prstGeom>
          <a:gradFill>
            <a:gsLst>
              <a:gs pos="100000">
                <a:schemeClr val="accent4">
                  <a:lumMod val="20000"/>
                  <a:lumOff val="80000"/>
                </a:schemeClr>
              </a:gs>
              <a:gs pos="0">
                <a:srgbClr val="EAF5E3"/>
              </a:gs>
              <a:gs pos="81500">
                <a:srgbClr val="F1F8EB"/>
              </a:gs>
              <a:gs pos="0">
                <a:schemeClr val="bg1"/>
              </a:gs>
              <a:gs pos="100000">
                <a:schemeClr val="bg1"/>
              </a:gs>
            </a:gsLst>
            <a:lin ang="16200000" scaled="0"/>
          </a:gradFill>
          <a:ln>
            <a:noFill/>
          </a:ln>
        </p:spPr>
        <p:txBody>
          <a:bodyPr lIns="91425" tIns="182875" rIns="91425" bIns="182875"/>
          <a:lstStyle/>
          <a:p>
            <a:pPr>
              <a:buSzPct val="25000"/>
            </a:pPr>
            <a:endParaRPr lang="en-US" sz="1600" b="1" kern="0" dirty="0">
              <a:solidFill>
                <a:srgbClr val="717074"/>
              </a:solidFill>
              <a:latin typeface="Arial"/>
              <a:ea typeface="Arial"/>
              <a:cs typeface="Arial"/>
              <a:sym typeface="Arial"/>
            </a:endParaRPr>
          </a:p>
        </p:txBody>
      </p:sp>
      <p:sp>
        <p:nvSpPr>
          <p:cNvPr id="18" name="Shape 525"/>
          <p:cNvSpPr/>
          <p:nvPr/>
        </p:nvSpPr>
        <p:spPr>
          <a:xfrm>
            <a:off x="637309" y="2057400"/>
            <a:ext cx="3380509" cy="3942770"/>
          </a:xfrm>
          <a:prstGeom prst="rect">
            <a:avLst/>
          </a:prstGeom>
          <a:gradFill>
            <a:gsLst>
              <a:gs pos="100000">
                <a:schemeClr val="accent4">
                  <a:lumMod val="20000"/>
                  <a:lumOff val="80000"/>
                </a:schemeClr>
              </a:gs>
              <a:gs pos="0">
                <a:srgbClr val="EAF5E3"/>
              </a:gs>
              <a:gs pos="81500">
                <a:srgbClr val="F1F8EB"/>
              </a:gs>
              <a:gs pos="0">
                <a:schemeClr val="bg1"/>
              </a:gs>
              <a:gs pos="100000">
                <a:schemeClr val="bg1"/>
              </a:gs>
            </a:gsLst>
            <a:lin ang="16200000" scaled="0"/>
          </a:gradFill>
          <a:ln>
            <a:noFill/>
          </a:ln>
        </p:spPr>
        <p:txBody>
          <a:bodyPr lIns="91425" tIns="182875" rIns="91425" bIns="182875"/>
          <a:lstStyle/>
          <a:p>
            <a:pPr>
              <a:buSzPct val="25000"/>
            </a:pPr>
            <a:endParaRPr lang="en-US" sz="1600" b="1" kern="0" dirty="0">
              <a:solidFill>
                <a:srgbClr val="717074"/>
              </a:solidFill>
              <a:latin typeface="Arial"/>
              <a:ea typeface="Arial"/>
              <a:cs typeface="Arial"/>
              <a:sym typeface="Arial"/>
            </a:endParaRPr>
          </a:p>
        </p:txBody>
      </p:sp>
      <p:sp>
        <p:nvSpPr>
          <p:cNvPr id="2" name="Title 1"/>
          <p:cNvSpPr>
            <a:spLocks noGrp="1"/>
          </p:cNvSpPr>
          <p:nvPr>
            <p:ph type="title"/>
          </p:nvPr>
        </p:nvSpPr>
        <p:spPr/>
        <p:txBody>
          <a:bodyPr/>
          <a:lstStyle/>
          <a:p>
            <a:r>
              <a:rPr lang="en-US" dirty="0"/>
              <a:t>Platform Features </a:t>
            </a:r>
            <a:r>
              <a:rPr lang="en-US" dirty="0" smtClean="0"/>
              <a:t> - Local ESXi Account and Password Management Enhancements</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t>6</a:t>
            </a:fld>
            <a:endParaRPr lang="en-US"/>
          </a:p>
        </p:txBody>
      </p:sp>
      <p:sp>
        <p:nvSpPr>
          <p:cNvPr id="21" name="Content Placeholder 2"/>
          <p:cNvSpPr>
            <a:spLocks noGrp="1"/>
          </p:cNvSpPr>
          <p:nvPr>
            <p:ph idx="1"/>
          </p:nvPr>
        </p:nvSpPr>
        <p:spPr>
          <a:xfrm>
            <a:off x="635722" y="2223655"/>
            <a:ext cx="3383280" cy="4572000"/>
          </a:xfrm>
        </p:spPr>
        <p:txBody>
          <a:bodyPr lIns="91440" tIns="91440"/>
          <a:lstStyle/>
          <a:p>
            <a:pPr marL="0" indent="0">
              <a:buNone/>
            </a:pPr>
            <a:r>
              <a:rPr lang="en-US" sz="1700" dirty="0" smtClean="0"/>
              <a:t>Now possible to use ESXCLI commands to:</a:t>
            </a:r>
            <a:endParaRPr lang="en-US" sz="1700" dirty="0"/>
          </a:p>
          <a:p>
            <a:pPr marL="292100" lvl="1">
              <a:buClr>
                <a:schemeClr val="accent4"/>
              </a:buClr>
              <a:buFont typeface="Wingdings" panose="05000000000000000000" pitchFamily="2" charset="2"/>
              <a:buChar char="§"/>
            </a:pPr>
            <a:r>
              <a:rPr lang="en-US" sz="1700" dirty="0" smtClean="0"/>
              <a:t>Create a new local user</a:t>
            </a:r>
          </a:p>
          <a:p>
            <a:pPr marL="292100" lvl="1">
              <a:buClr>
                <a:schemeClr val="accent4"/>
              </a:buClr>
              <a:buFont typeface="Wingdings" panose="05000000000000000000" pitchFamily="2" charset="2"/>
              <a:buChar char="§"/>
            </a:pPr>
            <a:r>
              <a:rPr lang="en-US" sz="1700" dirty="0" smtClean="0"/>
              <a:t>List local user accounts</a:t>
            </a:r>
          </a:p>
          <a:p>
            <a:pPr marL="292100" lvl="1">
              <a:buClr>
                <a:schemeClr val="accent4"/>
              </a:buClr>
              <a:buFont typeface="Wingdings" panose="05000000000000000000" pitchFamily="2" charset="2"/>
              <a:buChar char="§"/>
            </a:pPr>
            <a:r>
              <a:rPr lang="en-US" sz="1700" dirty="0" smtClean="0"/>
              <a:t>Remove local user account</a:t>
            </a:r>
          </a:p>
          <a:p>
            <a:pPr marL="292100" lvl="1">
              <a:buClr>
                <a:schemeClr val="accent4"/>
              </a:buClr>
              <a:buFont typeface="Wingdings" panose="05000000000000000000" pitchFamily="2" charset="2"/>
              <a:buChar char="§"/>
            </a:pPr>
            <a:r>
              <a:rPr lang="en-US" sz="1700" dirty="0" smtClean="0"/>
              <a:t>Modify local user account</a:t>
            </a:r>
          </a:p>
          <a:p>
            <a:pPr marL="292100" lvl="1">
              <a:buClr>
                <a:schemeClr val="accent4"/>
              </a:buClr>
              <a:buFont typeface="Wingdings" panose="05000000000000000000" pitchFamily="2" charset="2"/>
              <a:buChar char="§"/>
            </a:pPr>
            <a:r>
              <a:rPr lang="en-US" sz="1700" dirty="0" smtClean="0"/>
              <a:t>List permissions defined on the host</a:t>
            </a:r>
          </a:p>
          <a:p>
            <a:pPr marL="292100" lvl="1">
              <a:buClr>
                <a:schemeClr val="accent4"/>
              </a:buClr>
              <a:buFont typeface="Wingdings" panose="05000000000000000000" pitchFamily="2" charset="2"/>
              <a:buChar char="§"/>
            </a:pPr>
            <a:r>
              <a:rPr lang="en-US" sz="1700" dirty="0" smtClean="0"/>
              <a:t>Set / remove permission for individual users or user groups</a:t>
            </a:r>
          </a:p>
          <a:p>
            <a:pPr marL="274320" lvl="1" indent="0">
              <a:buNone/>
            </a:pPr>
            <a:endParaRPr lang="en-US" sz="1700" dirty="0" smtClean="0"/>
          </a:p>
          <a:p>
            <a:pPr lvl="1"/>
            <a:endParaRPr lang="en-US" sz="1700" dirty="0" smtClean="0"/>
          </a:p>
        </p:txBody>
      </p:sp>
      <p:sp>
        <p:nvSpPr>
          <p:cNvPr id="22" name="Content Placeholder 2"/>
          <p:cNvSpPr txBox="1">
            <a:spLocks/>
          </p:cNvSpPr>
          <p:nvPr/>
        </p:nvSpPr>
        <p:spPr>
          <a:xfrm>
            <a:off x="8095882" y="2223655"/>
            <a:ext cx="3383280" cy="4572000"/>
          </a:xfrm>
          <a:prstGeom prst="rect">
            <a:avLst/>
          </a:prstGeom>
        </p:spPr>
        <p:txBody>
          <a:bodyPr vert="horz" lIns="91440" tIns="91440" rIns="0" bIns="0" rtlCol="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a:buClr>
                <a:schemeClr val="accent4"/>
              </a:buClr>
              <a:buFont typeface="Wingdings" panose="05000000000000000000" pitchFamily="2" charset="2"/>
              <a:buChar char="§"/>
            </a:pPr>
            <a:r>
              <a:rPr lang="en-US" sz="1700" dirty="0" smtClean="0"/>
              <a:t>No editing of PAM </a:t>
            </a:r>
            <a:r>
              <a:rPr lang="en-US" sz="1700" dirty="0" err="1" smtClean="0"/>
              <a:t>config</a:t>
            </a:r>
            <a:r>
              <a:rPr lang="en-US" sz="1700" dirty="0" smtClean="0"/>
              <a:t> files on the host required anymore</a:t>
            </a:r>
          </a:p>
          <a:p>
            <a:pPr>
              <a:buClr>
                <a:schemeClr val="accent4"/>
              </a:buClr>
              <a:buFont typeface="Wingdings" panose="05000000000000000000" pitchFamily="2" charset="2"/>
              <a:buChar char="§"/>
            </a:pPr>
            <a:r>
              <a:rPr lang="en-US" sz="1700" dirty="0" smtClean="0"/>
              <a:t>Change default password complexity rules using VIM API </a:t>
            </a:r>
          </a:p>
          <a:p>
            <a:pPr>
              <a:buClr>
                <a:schemeClr val="accent4"/>
              </a:buClr>
              <a:buFont typeface="Wingdings" panose="05000000000000000000" pitchFamily="2" charset="2"/>
              <a:buChar char="§"/>
            </a:pPr>
            <a:r>
              <a:rPr lang="en-US" sz="1700" dirty="0"/>
              <a:t>Configurable via vCenter Host Advanced System Settings</a:t>
            </a:r>
          </a:p>
          <a:p>
            <a:endParaRPr lang="en-US" sz="1700" dirty="0" smtClean="0"/>
          </a:p>
          <a:p>
            <a:endParaRPr lang="en-US" sz="1700" dirty="0"/>
          </a:p>
        </p:txBody>
      </p:sp>
      <p:sp>
        <p:nvSpPr>
          <p:cNvPr id="23" name="Content Placeholder 2"/>
          <p:cNvSpPr txBox="1">
            <a:spLocks/>
          </p:cNvSpPr>
          <p:nvPr/>
        </p:nvSpPr>
        <p:spPr>
          <a:xfrm>
            <a:off x="4384482" y="2223655"/>
            <a:ext cx="3346354" cy="4572000"/>
          </a:xfrm>
          <a:prstGeom prst="rect">
            <a:avLst/>
          </a:prstGeom>
        </p:spPr>
        <p:txBody>
          <a:bodyPr vert="horz" lIns="91440" tIns="91440" rIns="0" bIns="0" rtlCol="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a:buClr>
                <a:schemeClr val="accent4"/>
              </a:buClr>
              <a:buFont typeface="Wingdings" panose="05000000000000000000" pitchFamily="2" charset="2"/>
              <a:buChar char="§"/>
            </a:pPr>
            <a:r>
              <a:rPr lang="en-US" sz="1700" dirty="0" smtClean="0"/>
              <a:t>Two Configurable </a:t>
            </a:r>
            <a:r>
              <a:rPr lang="en-US" sz="1700" dirty="0"/>
              <a:t>P</a:t>
            </a:r>
            <a:r>
              <a:rPr lang="en-US" sz="1700" dirty="0" smtClean="0"/>
              <a:t>arameters</a:t>
            </a:r>
          </a:p>
          <a:p>
            <a:pPr lvl="1">
              <a:buClr>
                <a:schemeClr val="accent6"/>
              </a:buClr>
              <a:buFont typeface="Wingdings" panose="05000000000000000000" pitchFamily="2" charset="2"/>
              <a:buChar char="ü"/>
            </a:pPr>
            <a:r>
              <a:rPr lang="en-US" sz="1700" dirty="0" smtClean="0"/>
              <a:t>Can set the maximum allowed failed login attempts (10 by default)</a:t>
            </a:r>
          </a:p>
          <a:p>
            <a:pPr lvl="1">
              <a:buClr>
                <a:schemeClr val="accent6"/>
              </a:buClr>
              <a:buFont typeface="Wingdings" panose="05000000000000000000" pitchFamily="2" charset="2"/>
              <a:buChar char="ü"/>
            </a:pPr>
            <a:r>
              <a:rPr lang="en-US" sz="1700" dirty="0" smtClean="0"/>
              <a:t>Can set lockout duration period (2 minutes by default)</a:t>
            </a:r>
          </a:p>
          <a:p>
            <a:pPr>
              <a:buClr>
                <a:schemeClr val="accent4"/>
              </a:buClr>
              <a:buFont typeface="Wingdings" panose="05000000000000000000" pitchFamily="2" charset="2"/>
              <a:buChar char="§"/>
            </a:pPr>
            <a:r>
              <a:rPr lang="en-US" sz="1700" dirty="0" smtClean="0"/>
              <a:t>Configurable via </a:t>
            </a:r>
            <a:r>
              <a:rPr lang="en-US" sz="1700" dirty="0" err="1" smtClean="0"/>
              <a:t>vCenter</a:t>
            </a:r>
            <a:r>
              <a:rPr lang="en-US" sz="1700" dirty="0" smtClean="0"/>
              <a:t> Host Advanced System Settings</a:t>
            </a:r>
          </a:p>
          <a:p>
            <a:pPr>
              <a:buClr>
                <a:schemeClr val="accent4"/>
              </a:buClr>
              <a:buFont typeface="Wingdings" panose="05000000000000000000" pitchFamily="2" charset="2"/>
              <a:buChar char="§"/>
            </a:pPr>
            <a:r>
              <a:rPr lang="en-US" sz="1700" dirty="0" smtClean="0"/>
              <a:t>Available for SSH and vSphere Web Services SDK</a:t>
            </a:r>
          </a:p>
          <a:p>
            <a:pPr>
              <a:buClr>
                <a:schemeClr val="accent4"/>
              </a:buClr>
              <a:buFont typeface="Wingdings" panose="05000000000000000000" pitchFamily="2" charset="2"/>
              <a:buChar char="§"/>
            </a:pPr>
            <a:r>
              <a:rPr lang="en-US" sz="1700" dirty="0" smtClean="0"/>
              <a:t>DCUI and Console Shell are not locked</a:t>
            </a:r>
          </a:p>
          <a:p>
            <a:endParaRPr lang="en-US" sz="1700" dirty="0"/>
          </a:p>
        </p:txBody>
      </p:sp>
      <p:sp>
        <p:nvSpPr>
          <p:cNvPr id="14" name="Rounded Rectangle 13"/>
          <p:cNvSpPr/>
          <p:nvPr/>
        </p:nvSpPr>
        <p:spPr>
          <a:xfrm>
            <a:off x="609440" y="1378530"/>
            <a:ext cx="3440691" cy="741215"/>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smtClean="0"/>
              <a:t>New ESXCLI Commands</a:t>
            </a:r>
            <a:endParaRPr lang="en-US" b="1" dirty="0"/>
          </a:p>
        </p:txBody>
      </p:sp>
      <p:sp>
        <p:nvSpPr>
          <p:cNvPr id="15" name="Rounded Rectangle 14"/>
          <p:cNvSpPr/>
          <p:nvPr/>
        </p:nvSpPr>
        <p:spPr>
          <a:xfrm>
            <a:off x="8028035" y="1378530"/>
            <a:ext cx="3551349" cy="741215"/>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smtClean="0"/>
              <a:t>Complexity Rules via Advanced Settings   </a:t>
            </a:r>
            <a:endParaRPr lang="en-US" b="1" dirty="0"/>
          </a:p>
        </p:txBody>
      </p:sp>
      <p:sp>
        <p:nvSpPr>
          <p:cNvPr id="16" name="Rounded Rectangle 15"/>
          <p:cNvSpPr/>
          <p:nvPr/>
        </p:nvSpPr>
        <p:spPr>
          <a:xfrm>
            <a:off x="4316635" y="1378530"/>
            <a:ext cx="3444898" cy="741215"/>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smtClean="0"/>
              <a:t>Account Lockout</a:t>
            </a:r>
            <a:endParaRPr lang="en-US" b="1" dirty="0"/>
          </a:p>
        </p:txBody>
      </p:sp>
    </p:spTree>
    <p:extLst>
      <p:ext uri="{BB962C8B-B14F-4D97-AF65-F5344CB8AC3E}">
        <p14:creationId xmlns:p14="http://schemas.microsoft.com/office/powerpoint/2010/main" val="1144988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a:xfrm>
            <a:off x="609441" y="3911601"/>
            <a:ext cx="10969943" cy="1536700"/>
          </a:xfrm>
          <a:prstGeom prst="rect">
            <a:avLst/>
          </a:prstGeom>
          <a:solidFill>
            <a:schemeClr val="accent4">
              <a:lumMod val="20000"/>
              <a:lumOff val="80000"/>
              <a:alpha val="55000"/>
            </a:schemeClr>
          </a:solidFill>
          <a:ln w="9525">
            <a:solidFill>
              <a:schemeClr val="accent4">
                <a:alpha val="26000"/>
              </a:schemeClr>
            </a:solidFill>
          </a:ln>
        </p:spPr>
        <p:txBody>
          <a:bodyPr lIns="182880" tIns="274320" rIns="182880"/>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lvl="3"/>
            <a:endParaRPr lang="en-US" dirty="0"/>
          </a:p>
        </p:txBody>
      </p:sp>
      <p:sp>
        <p:nvSpPr>
          <p:cNvPr id="8" name="Content Placeholder 2"/>
          <p:cNvSpPr txBox="1">
            <a:spLocks/>
          </p:cNvSpPr>
          <p:nvPr/>
        </p:nvSpPr>
        <p:spPr>
          <a:xfrm>
            <a:off x="609441" y="1276405"/>
            <a:ext cx="10969943" cy="1784296"/>
          </a:xfrm>
          <a:prstGeom prst="rect">
            <a:avLst/>
          </a:prstGeom>
          <a:solidFill>
            <a:schemeClr val="accent2">
              <a:lumMod val="20000"/>
              <a:lumOff val="80000"/>
              <a:alpha val="53000"/>
            </a:schemeClr>
          </a:solidFill>
          <a:ln w="9525">
            <a:solidFill>
              <a:schemeClr val="accent2">
                <a:alpha val="71000"/>
              </a:schemeClr>
            </a:solidFill>
            <a:prstDash val="sysDot"/>
          </a:ln>
        </p:spPr>
        <p:txBody>
          <a:bodyPr lIns="182880" tIns="274320" rIns="182880"/>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lvl="3"/>
            <a:endParaRPr lang="en-US" dirty="0"/>
          </a:p>
        </p:txBody>
      </p:sp>
      <p:sp>
        <p:nvSpPr>
          <p:cNvPr id="2" name="Title 1"/>
          <p:cNvSpPr>
            <a:spLocks noGrp="1"/>
          </p:cNvSpPr>
          <p:nvPr>
            <p:ph type="title"/>
          </p:nvPr>
        </p:nvSpPr>
        <p:spPr/>
        <p:txBody>
          <a:bodyPr/>
          <a:lstStyle/>
          <a:p>
            <a:r>
              <a:rPr lang="en-US" dirty="0"/>
              <a:t>Platform Features </a:t>
            </a:r>
            <a:r>
              <a:rPr lang="en-US" dirty="0" smtClean="0"/>
              <a:t>- Improved </a:t>
            </a:r>
            <a:r>
              <a:rPr lang="en-US" dirty="0"/>
              <a:t>Auditability of ESXi Admin A</a:t>
            </a:r>
            <a:r>
              <a:rPr lang="en-US" dirty="0" smtClean="0"/>
              <a:t>ctions</a:t>
            </a:r>
            <a:endParaRPr lang="en-US" dirty="0"/>
          </a:p>
        </p:txBody>
      </p:sp>
      <p:sp>
        <p:nvSpPr>
          <p:cNvPr id="3" name="Content Placeholder 2"/>
          <p:cNvSpPr>
            <a:spLocks noGrp="1"/>
          </p:cNvSpPr>
          <p:nvPr>
            <p:ph idx="1"/>
          </p:nvPr>
        </p:nvSpPr>
        <p:spPr>
          <a:xfrm>
            <a:off x="761841" y="1381760"/>
            <a:ext cx="10514171" cy="2072640"/>
          </a:xfrm>
        </p:spPr>
        <p:txBody>
          <a:bodyPr/>
          <a:lstStyle/>
          <a:p>
            <a:pPr>
              <a:buClr>
                <a:schemeClr val="accent1"/>
              </a:buClr>
            </a:pPr>
            <a:r>
              <a:rPr lang="en-US" sz="1600" dirty="0" smtClean="0"/>
              <a:t>Prior to 6.0, actions taken at the vCenter level by a named user would show up in ESXi logs with the “vpxuser” username. </a:t>
            </a:r>
          </a:p>
          <a:p>
            <a:pPr lvl="1">
              <a:buClr>
                <a:schemeClr val="accent1"/>
              </a:buClr>
            </a:pPr>
            <a:r>
              <a:rPr lang="en-US" sz="1600" dirty="0" smtClean="0"/>
              <a:t>[user=vpxuser]</a:t>
            </a:r>
          </a:p>
          <a:p>
            <a:pPr lvl="1">
              <a:buClr>
                <a:schemeClr val="accent1"/>
              </a:buClr>
            </a:pPr>
            <a:r>
              <a:rPr lang="en-US" sz="1600" dirty="0" smtClean="0"/>
              <a:t>This made for difficult forensic tracking of user actions.</a:t>
            </a:r>
          </a:p>
          <a:p>
            <a:pPr lvl="1"/>
            <a:endParaRPr lang="en-US" sz="1600" dirty="0"/>
          </a:p>
          <a:p>
            <a:endParaRPr lang="en-US" sz="1600" dirty="0" smtClean="0"/>
          </a:p>
          <a:p>
            <a:endParaRPr lang="en-US" sz="1600" dirty="0" smtClean="0"/>
          </a:p>
          <a:p>
            <a:pPr>
              <a:buClr>
                <a:schemeClr val="accent4"/>
              </a:buClr>
            </a:pPr>
            <a:endParaRPr lang="en-US" sz="1600" dirty="0" smtClean="0"/>
          </a:p>
          <a:p>
            <a:pPr>
              <a:buClr>
                <a:schemeClr val="accent4"/>
              </a:buClr>
            </a:pPr>
            <a:r>
              <a:rPr lang="en-US" sz="1600" dirty="0" smtClean="0"/>
              <a:t>In 6.0, all actions taken at vCenter against an ESXi server now show up in the ESXi logs with the vCenter username</a:t>
            </a:r>
          </a:p>
          <a:p>
            <a:pPr lvl="1">
              <a:buClr>
                <a:schemeClr val="accent4"/>
              </a:buClr>
            </a:pPr>
            <a:r>
              <a:rPr lang="en-US" sz="1600" dirty="0" smtClean="0"/>
              <a:t>[user=</a:t>
            </a:r>
            <a:r>
              <a:rPr lang="en-US" sz="1600" dirty="0" err="1" smtClean="0"/>
              <a:t>vpxuser:CORP</a:t>
            </a:r>
            <a:r>
              <a:rPr lang="en-US" sz="1600" dirty="0" smtClean="0"/>
              <a:t>\Administrator]</a:t>
            </a:r>
          </a:p>
          <a:p>
            <a:pPr marL="274320" lvl="1" indent="0">
              <a:buNone/>
            </a:pPr>
            <a:endParaRPr lang="en-US" sz="1600" dirty="0"/>
          </a:p>
        </p:txBody>
      </p:sp>
      <p:sp>
        <p:nvSpPr>
          <p:cNvPr id="5" name="Slide Number Placeholder 4"/>
          <p:cNvSpPr>
            <a:spLocks noGrp="1"/>
          </p:cNvSpPr>
          <p:nvPr>
            <p:ph type="sldNum" sz="quarter" idx="12"/>
          </p:nvPr>
        </p:nvSpPr>
        <p:spPr/>
        <p:txBody>
          <a:bodyPr/>
          <a:lstStyle/>
          <a:p>
            <a:fld id="{6EA6D8CF-3CDE-4807-BCD2-C9F2B831AAA5}" type="slidenum">
              <a:rPr lang="en-US" smtClean="0"/>
              <a:t>7</a:t>
            </a:fld>
            <a:endParaRPr lang="en-US"/>
          </a:p>
        </p:txBody>
      </p:sp>
      <p:pic>
        <p:nvPicPr>
          <p:cNvPr id="6" name="Picture 5"/>
          <p:cNvPicPr>
            <a:picLocks noChangeAspect="1"/>
          </p:cNvPicPr>
          <p:nvPr/>
        </p:nvPicPr>
        <p:blipFill>
          <a:blip r:embed="rId3"/>
          <a:stretch>
            <a:fillRect/>
          </a:stretch>
        </p:blipFill>
        <p:spPr>
          <a:xfrm>
            <a:off x="937421" y="2538883"/>
            <a:ext cx="9906000" cy="1003300"/>
          </a:xfrm>
          <a:prstGeom prst="rect">
            <a:avLst/>
          </a:prstGeom>
          <a:ln w="9525">
            <a:solidFill>
              <a:schemeClr val="accent2"/>
            </a:solidFill>
          </a:ln>
          <a:effectLst>
            <a:outerShdw blurRad="50800" dist="38100" dir="5400000" algn="t" rotWithShape="0">
              <a:prstClr val="black">
                <a:alpha val="40000"/>
              </a:prstClr>
            </a:outerShdw>
          </a:effectLst>
        </p:spPr>
      </p:pic>
      <p:pic>
        <p:nvPicPr>
          <p:cNvPr id="10" name="Picture 9"/>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contrast="-20000"/>
                    </a14:imgEffect>
                  </a14:imgLayer>
                </a14:imgProps>
              </a:ext>
            </a:extLst>
          </a:blip>
          <a:srcRect t="6579"/>
          <a:stretch/>
        </p:blipFill>
        <p:spPr>
          <a:xfrm>
            <a:off x="937421" y="4982028"/>
            <a:ext cx="9906000" cy="901700"/>
          </a:xfrm>
          <a:prstGeom prst="rect">
            <a:avLst/>
          </a:prstGeom>
          <a:ln w="9525">
            <a:solidFill>
              <a:schemeClr val="accent4"/>
            </a:solidFill>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4215018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Platform Features </a:t>
            </a:r>
            <a:r>
              <a:rPr lang="en-US" dirty="0" smtClean="0"/>
              <a:t> - Enhanced Microsoft Clustering (MSCS)</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8</a:t>
            </a:fld>
            <a:endParaRPr lang="en-US"/>
          </a:p>
        </p:txBody>
      </p:sp>
      <p:sp>
        <p:nvSpPr>
          <p:cNvPr id="5" name="TextBox 4"/>
          <p:cNvSpPr txBox="1"/>
          <p:nvPr/>
        </p:nvSpPr>
        <p:spPr>
          <a:xfrm>
            <a:off x="1565368" y="2259540"/>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7" name="Content Placeholder 2"/>
          <p:cNvSpPr txBox="1">
            <a:spLocks/>
          </p:cNvSpPr>
          <p:nvPr/>
        </p:nvSpPr>
        <p:spPr>
          <a:xfrm>
            <a:off x="609441" y="1687884"/>
            <a:ext cx="10969943" cy="3886200"/>
          </a:xfrm>
          <a:prstGeom prst="rect">
            <a:avLst/>
          </a:prstGeom>
          <a:ln w="9525">
            <a:solidFill>
              <a:schemeClr val="accent2"/>
            </a:solidFill>
          </a:ln>
        </p:spPr>
        <p:txBody>
          <a:bodyPr lIns="182880" tIns="274320" rIns="182880"/>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a:buFont typeface="Wingdings" panose="05000000000000000000" pitchFamily="2" charset="2"/>
              <a:buChar char="§"/>
            </a:pPr>
            <a:r>
              <a:rPr lang="en-US" dirty="0" smtClean="0"/>
              <a:t>Support </a:t>
            </a:r>
            <a:r>
              <a:rPr lang="en-US" dirty="0"/>
              <a:t>for Windows 2012 R2 and SQL 2012</a:t>
            </a:r>
          </a:p>
          <a:p>
            <a:pPr lvl="1">
              <a:buFont typeface="Wingdings" panose="05000000000000000000" pitchFamily="2" charset="2"/>
              <a:buChar char="ü"/>
            </a:pPr>
            <a:r>
              <a:rPr lang="en-US" dirty="0"/>
              <a:t> Failover Clustering and </a:t>
            </a:r>
            <a:r>
              <a:rPr lang="en-US" dirty="0" err="1"/>
              <a:t>AlwaysOn</a:t>
            </a:r>
            <a:r>
              <a:rPr lang="en-US" dirty="0"/>
              <a:t> Availability Groups</a:t>
            </a:r>
          </a:p>
          <a:p>
            <a:pPr>
              <a:buFont typeface="Wingdings" panose="05000000000000000000" pitchFamily="2" charset="2"/>
              <a:buChar char="§"/>
            </a:pPr>
            <a:r>
              <a:rPr lang="en-US" dirty="0"/>
              <a:t>IPV6 Support</a:t>
            </a:r>
          </a:p>
          <a:p>
            <a:pPr>
              <a:buFont typeface="Wingdings" panose="05000000000000000000" pitchFamily="2" charset="2"/>
              <a:buChar char="§"/>
            </a:pPr>
            <a:r>
              <a:rPr lang="en-US" dirty="0"/>
              <a:t>PVSCSI and SCSI controller support</a:t>
            </a:r>
          </a:p>
          <a:p>
            <a:pPr>
              <a:buFont typeface="Wingdings" panose="05000000000000000000" pitchFamily="2" charset="2"/>
              <a:buChar char="§"/>
            </a:pPr>
            <a:r>
              <a:rPr lang="en-US" dirty="0" err="1"/>
              <a:t>vMotion</a:t>
            </a:r>
            <a:r>
              <a:rPr lang="en-US" dirty="0"/>
              <a:t> Support</a:t>
            </a:r>
          </a:p>
          <a:p>
            <a:pPr lvl="1">
              <a:buFont typeface="Wingdings" panose="05000000000000000000" pitchFamily="2" charset="2"/>
              <a:buChar char="ü"/>
            </a:pPr>
            <a:r>
              <a:rPr lang="en-US" dirty="0"/>
              <a:t>Clustering across physical hosts (CAB) with Physical Compatibility Mode RDM’s</a:t>
            </a:r>
          </a:p>
          <a:p>
            <a:pPr lvl="1">
              <a:buFont typeface="Wingdings" panose="05000000000000000000" pitchFamily="2" charset="2"/>
              <a:buChar char="ü"/>
            </a:pPr>
            <a:r>
              <a:rPr lang="en-US" dirty="0"/>
              <a:t>Supported on Windows 2008, 2008 R2, 2012 and 2012 R2</a:t>
            </a:r>
          </a:p>
          <a:p>
            <a:pPr lvl="1"/>
            <a:endParaRPr lang="en-US" dirty="0"/>
          </a:p>
          <a:p>
            <a:pPr lvl="1"/>
            <a:endParaRPr lang="en-US" dirty="0"/>
          </a:p>
          <a:p>
            <a:endParaRPr lang="en-US" dirty="0"/>
          </a:p>
          <a:p>
            <a:pPr lvl="3"/>
            <a:endParaRPr lang="en-US" dirty="0"/>
          </a:p>
        </p:txBody>
      </p:sp>
      <p:sp>
        <p:nvSpPr>
          <p:cNvPr id="8" name="Rectangle 7"/>
          <p:cNvSpPr/>
          <p:nvPr/>
        </p:nvSpPr>
        <p:spPr>
          <a:xfrm>
            <a:off x="757162" y="1385455"/>
            <a:ext cx="4963475" cy="400110"/>
          </a:xfrm>
          <a:prstGeom prst="rect">
            <a:avLst/>
          </a:prstGeom>
          <a:solidFill>
            <a:schemeClr val="accent1"/>
          </a:solidFill>
          <a:ln>
            <a:noFill/>
          </a:ln>
        </p:spPr>
        <p:txBody>
          <a:bodyPr wrap="none">
            <a:spAutoFit/>
          </a:bodyPr>
          <a:lstStyle/>
          <a:p>
            <a:r>
              <a:rPr lang="en-US" sz="2000" b="1" dirty="0">
                <a:solidFill>
                  <a:schemeClr val="bg1"/>
                </a:solidFill>
              </a:rPr>
              <a:t>Following MSCS Capabilities Available:</a:t>
            </a:r>
          </a:p>
        </p:txBody>
      </p:sp>
    </p:spTree>
    <p:extLst>
      <p:ext uri="{BB962C8B-B14F-4D97-AF65-F5344CB8AC3E}">
        <p14:creationId xmlns:p14="http://schemas.microsoft.com/office/powerpoint/2010/main" val="1402755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729" y="1676400"/>
            <a:ext cx="7313295" cy="1524000"/>
          </a:xfrm>
        </p:spPr>
        <p:txBody>
          <a:bodyPr/>
          <a:lstStyle/>
          <a:p>
            <a:r>
              <a:rPr lang="en-US" dirty="0" smtClean="0"/>
              <a:t>vCenter Server 6.0 Features</a:t>
            </a:r>
            <a:endParaRPr lang="en-US" dirty="0"/>
          </a:p>
        </p:txBody>
      </p:sp>
    </p:spTree>
    <p:extLst>
      <p:ext uri="{BB962C8B-B14F-4D97-AF65-F5344CB8AC3E}">
        <p14:creationId xmlns:p14="http://schemas.microsoft.com/office/powerpoint/2010/main" val="179666475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vCenter Server Features - Enhanced Capabilities</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10</a:t>
            </a:fld>
            <a:endParaRPr lang="en-US"/>
          </a:p>
        </p:txBody>
      </p:sp>
      <p:pic>
        <p:nvPicPr>
          <p:cNvPr id="5" name="Picture 4"/>
          <p:cNvPicPr>
            <a:picLocks noChangeAspect="1"/>
          </p:cNvPicPr>
          <p:nvPr/>
        </p:nvPicPr>
        <p:blipFill>
          <a:blip r:embed="rId3"/>
          <a:stretch>
            <a:fillRect/>
          </a:stretch>
        </p:blipFill>
        <p:spPr>
          <a:xfrm>
            <a:off x="756723" y="1346201"/>
            <a:ext cx="5723808" cy="1974242"/>
          </a:xfrm>
          <a:prstGeom prst="rect">
            <a:avLst/>
          </a:prstGeom>
          <a:ln w="9525">
            <a:noFill/>
          </a:ln>
        </p:spPr>
      </p:pic>
      <p:graphicFrame>
        <p:nvGraphicFramePr>
          <p:cNvPr id="6" name="Table 5"/>
          <p:cNvGraphicFramePr>
            <a:graphicFrameLocks noGrp="1"/>
          </p:cNvGraphicFramePr>
          <p:nvPr>
            <p:extLst>
              <p:ext uri="{D42A27DB-BD31-4B8C-83A1-F6EECF244321}">
                <p14:modId xmlns:p14="http://schemas.microsoft.com/office/powerpoint/2010/main" val="2858186602"/>
              </p:ext>
            </p:extLst>
          </p:nvPr>
        </p:nvGraphicFramePr>
        <p:xfrm>
          <a:off x="605281" y="3712453"/>
          <a:ext cx="5690021" cy="2362200"/>
        </p:xfrm>
        <a:graphic>
          <a:graphicData uri="http://schemas.openxmlformats.org/drawingml/2006/table">
            <a:tbl>
              <a:tblPr firstRow="1" bandRow="1">
                <a:tableStyleId>{EB9631B5-78F2-41C9-869B-9F39066F8104}</a:tableStyleId>
              </a:tblPr>
              <a:tblGrid>
                <a:gridCol w="2870553"/>
                <a:gridCol w="1157570"/>
                <a:gridCol w="1661898"/>
              </a:tblGrid>
              <a:tr h="361302">
                <a:tc>
                  <a:txBody>
                    <a:bodyPr/>
                    <a:lstStyle/>
                    <a:p>
                      <a:r>
                        <a:rPr lang="en-US" sz="1600" dirty="0" smtClean="0"/>
                        <a:t>Metric</a:t>
                      </a:r>
                      <a:endParaRPr lang="en-US" sz="1600" dirty="0"/>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smtClean="0"/>
                        <a:t>Windows</a:t>
                      </a:r>
                      <a:endParaRPr lang="en-US" sz="1600" dirty="0"/>
                    </a:p>
                  </a:txBody>
                  <a:tcPr>
                    <a:lnL>
                      <a:noFill/>
                    </a:lnL>
                    <a:lnR w="12700" cap="flat" cmpd="sng" algn="ctr">
                      <a:no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smtClean="0"/>
                        <a:t>Appliance</a:t>
                      </a: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06400">
                <a:tc>
                  <a:txBody>
                    <a:bodyPr/>
                    <a:lstStyle/>
                    <a:p>
                      <a:r>
                        <a:rPr lang="en-US" sz="1600" dirty="0" smtClean="0"/>
                        <a:t>Hosts per VC</a:t>
                      </a:r>
                      <a:endParaRPr lang="en-US" sz="1600" dirty="0"/>
                    </a:p>
                  </a:txBody>
                  <a:tcPr anchor="ctr">
                    <a:lnL>
                      <a:noFill/>
                    </a:lnL>
                    <a:lnR>
                      <a:noFill/>
                    </a:lnR>
                    <a:lnT w="25400" cmpd="sng">
                      <a:noFill/>
                    </a:lnT>
                    <a:lnB>
                      <a:noFill/>
                    </a:lnB>
                    <a:lnTlToBr w="12700" cmpd="sng">
                      <a:noFill/>
                      <a:prstDash val="solid"/>
                    </a:lnTlToBr>
                    <a:lnBlToTr w="12700" cmpd="sng">
                      <a:noFill/>
                      <a:prstDash val="solid"/>
                    </a:lnBlToTr>
                  </a:tcPr>
                </a:tc>
                <a:tc>
                  <a:txBody>
                    <a:bodyPr/>
                    <a:lstStyle/>
                    <a:p>
                      <a:pPr algn="ctr"/>
                      <a:r>
                        <a:rPr lang="en-US" sz="1600" dirty="0" smtClean="0"/>
                        <a:t>1,000</a:t>
                      </a:r>
                      <a:endParaRPr lang="en-US" sz="1600" dirty="0"/>
                    </a:p>
                  </a:txBody>
                  <a:tcPr anchor="ctr">
                    <a:lnL>
                      <a:noFill/>
                    </a:lnL>
                    <a:lnR>
                      <a:noFill/>
                    </a:lnR>
                    <a:lnT w="25400" cmpd="sng">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1,000</a:t>
                      </a:r>
                    </a:p>
                  </a:txBody>
                  <a:tcPr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r h="375298">
                <a:tc>
                  <a:txBody>
                    <a:bodyPr/>
                    <a:lstStyle/>
                    <a:p>
                      <a:r>
                        <a:rPr lang="en-US" sz="1600" dirty="0" smtClean="0"/>
                        <a:t>Powered-On VMs per VC</a:t>
                      </a:r>
                      <a:endParaRPr lang="en-US"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pPr algn="ctr"/>
                      <a:r>
                        <a:rPr lang="en-US" sz="1600" dirty="0" smtClean="0"/>
                        <a:t>10,000</a:t>
                      </a:r>
                      <a:endParaRPr lang="en-US"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10,000</a:t>
                      </a:r>
                    </a:p>
                  </a:txBody>
                  <a:tcPr anchor="ctr">
                    <a:lnL>
                      <a:noFill/>
                    </a:lnL>
                    <a:lnR>
                      <a:noFill/>
                    </a:lnR>
                    <a:lnT>
                      <a:noFill/>
                    </a:lnT>
                    <a:lnB>
                      <a:noFill/>
                    </a:lnB>
                    <a:lnTlToBr w="12700" cmpd="sng">
                      <a:noFill/>
                      <a:prstDash val="solid"/>
                    </a:lnTlToBr>
                    <a:lnBlToTr w="12700" cmpd="sng">
                      <a:noFill/>
                      <a:prstDash val="solid"/>
                    </a:lnBlToTr>
                  </a:tcPr>
                </a:tc>
              </a:tr>
              <a:tr h="406400">
                <a:tc>
                  <a:txBody>
                    <a:bodyPr/>
                    <a:lstStyle/>
                    <a:p>
                      <a:r>
                        <a:rPr lang="en-US" sz="1600" dirty="0" smtClean="0"/>
                        <a:t>Hosts per Cluster</a:t>
                      </a:r>
                      <a:endParaRPr lang="en-US"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pPr algn="ctr"/>
                      <a:r>
                        <a:rPr lang="en-US" sz="1600" dirty="0" smtClean="0"/>
                        <a:t>64</a:t>
                      </a:r>
                      <a:endParaRPr lang="en-US"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64</a:t>
                      </a:r>
                    </a:p>
                  </a:txBody>
                  <a:tcPr anchor="ctr">
                    <a:lnL>
                      <a:noFill/>
                    </a:lnL>
                    <a:lnR>
                      <a:noFill/>
                    </a:lnR>
                    <a:lnT>
                      <a:noFill/>
                    </a:lnT>
                    <a:lnB>
                      <a:noFill/>
                    </a:lnB>
                    <a:lnTlToBr w="12700" cmpd="sng">
                      <a:noFill/>
                      <a:prstDash val="solid"/>
                    </a:lnTlToBr>
                    <a:lnBlToTr w="12700" cmpd="sng">
                      <a:noFill/>
                      <a:prstDash val="solid"/>
                    </a:lnBlToTr>
                  </a:tcPr>
                </a:tc>
              </a:tr>
              <a:tr h="406400">
                <a:tc>
                  <a:txBody>
                    <a:bodyPr/>
                    <a:lstStyle/>
                    <a:p>
                      <a:r>
                        <a:rPr lang="en-US" sz="1600" dirty="0" smtClean="0"/>
                        <a:t>VMs per Cluster</a:t>
                      </a:r>
                      <a:endParaRPr lang="en-US"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pPr algn="ctr"/>
                      <a:r>
                        <a:rPr lang="en-US" sz="1600" dirty="0" smtClean="0"/>
                        <a:t>6,000</a:t>
                      </a:r>
                      <a:endParaRPr lang="en-US" sz="1600" dirty="0"/>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6,000</a:t>
                      </a:r>
                    </a:p>
                  </a:txBody>
                  <a:tcPr anchor="ctr">
                    <a:lnL>
                      <a:noFill/>
                    </a:lnL>
                    <a:lnR>
                      <a:noFill/>
                    </a:lnR>
                    <a:lnT>
                      <a:noFill/>
                    </a:lnT>
                    <a:lnB>
                      <a:noFill/>
                    </a:lnB>
                    <a:lnTlToBr w="12700" cmpd="sng">
                      <a:noFill/>
                      <a:prstDash val="solid"/>
                    </a:lnTlToBr>
                    <a:lnBlToTr w="12700" cmpd="sng">
                      <a:noFill/>
                      <a:prstDash val="solid"/>
                    </a:lnBlToTr>
                  </a:tcPr>
                </a:tc>
              </a:tr>
              <a:tr h="406400">
                <a:tc>
                  <a:txBody>
                    <a:bodyPr/>
                    <a:lstStyle/>
                    <a:p>
                      <a:r>
                        <a:rPr lang="en-US" sz="1600" dirty="0" smtClean="0"/>
                        <a:t>Linked Mode</a:t>
                      </a:r>
                      <a:endParaRPr lang="en-US" sz="1600" dirty="0"/>
                    </a:p>
                  </a:txBody>
                  <a:tcPr anchor="ctr">
                    <a:lnL>
                      <a:noFill/>
                    </a:lnL>
                    <a:lnR>
                      <a:noFill/>
                    </a:lnR>
                    <a:lnT>
                      <a:noFill/>
                    </a:lnT>
                    <a:lnB w="254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accent6"/>
                          </a:solidFill>
                          <a:latin typeface="Zapf Dingbats"/>
                          <a:ea typeface="Zapf Dingbats"/>
                          <a:cs typeface="Zapf Dingbats"/>
                          <a:sym typeface="Zapf Dingbats"/>
                        </a:rPr>
                        <a:t>✔</a:t>
                      </a:r>
                      <a:endParaRPr lang="en-US" sz="1600" dirty="0" smtClean="0">
                        <a:solidFill>
                          <a:schemeClr val="accent6"/>
                        </a:solidFill>
                      </a:endParaRPr>
                    </a:p>
                  </a:txBody>
                  <a:tcPr anchor="ctr">
                    <a:lnL>
                      <a:noFill/>
                    </a:lnL>
                    <a:lnR>
                      <a:noFill/>
                    </a:lnR>
                    <a:lnT>
                      <a:noFill/>
                    </a:lnT>
                    <a:lnB w="254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accent6"/>
                          </a:solidFill>
                          <a:latin typeface="Zapf Dingbats"/>
                          <a:ea typeface="Zapf Dingbats"/>
                          <a:cs typeface="Zapf Dingbats"/>
                          <a:sym typeface="Zapf Dingbats"/>
                        </a:rPr>
                        <a:t>✔</a:t>
                      </a:r>
                      <a:endParaRPr lang="en-US" sz="1600" dirty="0" smtClean="0">
                        <a:solidFill>
                          <a:schemeClr val="accent6"/>
                        </a:solidFill>
                      </a:endParaRPr>
                    </a:p>
                  </a:txBody>
                  <a:tcPr anchor="ctr">
                    <a:lnL>
                      <a:noFill/>
                    </a:lnL>
                    <a:lnR>
                      <a:noFill/>
                    </a:lnR>
                    <a:lnT>
                      <a:noFill/>
                    </a:lnT>
                    <a:lnB w="25400" cmpd="sng">
                      <a:noFill/>
                    </a:lnB>
                    <a:lnTlToBr w="12700" cmpd="sng">
                      <a:noFill/>
                      <a:prstDash val="solid"/>
                    </a:lnTlToBr>
                    <a:lnBlToTr w="12700" cmpd="sng">
                      <a:noFill/>
                      <a:prstDash val="solid"/>
                    </a:lnBlToTr>
                  </a:tcPr>
                </a:tc>
              </a:tr>
            </a:tbl>
          </a:graphicData>
        </a:graphic>
      </p:graphicFrame>
      <p:sp>
        <p:nvSpPr>
          <p:cNvPr id="7" name="TextBox 6"/>
          <p:cNvSpPr txBox="1"/>
          <p:nvPr/>
        </p:nvSpPr>
        <p:spPr>
          <a:xfrm>
            <a:off x="6830291" y="1384300"/>
            <a:ext cx="4405745" cy="4686300"/>
          </a:xfrm>
          <a:prstGeom prst="rect">
            <a:avLst/>
          </a:prstGeom>
          <a:gradFill flip="none" rotWithShape="1">
            <a:gsLst>
              <a:gs pos="0">
                <a:schemeClr val="tx2">
                  <a:lumMod val="20000"/>
                  <a:lumOff val="80000"/>
                </a:schemeClr>
              </a:gs>
              <a:gs pos="49000">
                <a:schemeClr val="bg1">
                  <a:lumMod val="95000"/>
                </a:schemeClr>
              </a:gs>
              <a:gs pos="100000">
                <a:schemeClr val="bg1">
                  <a:alpha val="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365760" tIns="91440" rIns="182880" bIns="34295" numCol="1" spcCol="0" rtlCol="0" fromWordArt="0" anchor="t" anchorCtr="0" forceAA="0" compatLnSpc="1">
            <a:prstTxWarp prst="textNoShape">
              <a:avLst/>
            </a:prstTxWarp>
            <a:noAutofit/>
          </a:bodyPr>
          <a:lstStyle>
            <a:defPPr>
              <a:defRPr lang="en-US"/>
            </a:defPPr>
            <a:lvl1pPr defTabSz="816327">
              <a:spcAft>
                <a:spcPct val="0"/>
              </a:spcAft>
              <a:defRPr sz="1600" b="1">
                <a:solidFill>
                  <a:srgbClr val="000000"/>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173038" indent="-173038">
              <a:buFont typeface="Arial" pitchFamily="34" charset="0"/>
              <a:buChar char="•"/>
            </a:pPr>
            <a:endParaRPr lang="en-US" sz="1800" b="0" dirty="0"/>
          </a:p>
          <a:p>
            <a:pPr marL="173038" indent="-173038">
              <a:buFont typeface="Arial" pitchFamily="34" charset="0"/>
              <a:buChar char="•"/>
            </a:pPr>
            <a:r>
              <a:rPr lang="en-US" sz="1800" b="0" dirty="0"/>
              <a:t>Scalability supported by both Windows </a:t>
            </a:r>
            <a:r>
              <a:rPr lang="en-US" sz="1800" b="0" dirty="0" smtClean="0"/>
              <a:t>Install and </a:t>
            </a:r>
            <a:r>
              <a:rPr lang="en-US" sz="1800" b="0" dirty="0"/>
              <a:t>vCenter Server appliance.</a:t>
            </a:r>
          </a:p>
          <a:p>
            <a:pPr marL="173038" indent="-173038">
              <a:buFont typeface="Arial" pitchFamily="34" charset="0"/>
              <a:buChar char="•"/>
            </a:pPr>
            <a:endParaRPr lang="en-US" sz="1800" b="0" dirty="0"/>
          </a:p>
          <a:p>
            <a:pPr marL="173038" indent="-173038">
              <a:buFont typeface="Arial" pitchFamily="34" charset="0"/>
              <a:buChar char="•"/>
            </a:pPr>
            <a:r>
              <a:rPr lang="en-US" sz="1800" b="0" dirty="0"/>
              <a:t>Windows install supports </a:t>
            </a:r>
            <a:r>
              <a:rPr lang="en-US" sz="1800" b="0" dirty="0" err="1"/>
              <a:t>Postgres</a:t>
            </a:r>
            <a:r>
              <a:rPr lang="en-US" sz="1800" b="0" dirty="0"/>
              <a:t> </a:t>
            </a:r>
            <a:r>
              <a:rPr lang="en-US" sz="1800" b="0" dirty="0" smtClean="0"/>
              <a:t>and External </a:t>
            </a:r>
            <a:r>
              <a:rPr lang="en-US" sz="1800" b="0" dirty="0"/>
              <a:t>SQL and Oracle </a:t>
            </a:r>
            <a:r>
              <a:rPr lang="en-US" sz="1800" b="0" dirty="0" err="1"/>
              <a:t>DBs.</a:t>
            </a:r>
            <a:endParaRPr lang="en-US" sz="1800" b="0" dirty="0"/>
          </a:p>
          <a:p>
            <a:endParaRPr lang="en-US" sz="1800" b="0" dirty="0"/>
          </a:p>
          <a:p>
            <a:pPr marL="173038" indent="-173038">
              <a:buFont typeface="Arial" pitchFamily="34" charset="0"/>
              <a:buChar char="•"/>
            </a:pPr>
            <a:r>
              <a:rPr lang="en-US" sz="1800" b="0" dirty="0" err="1"/>
              <a:t>vCSA</a:t>
            </a:r>
            <a:r>
              <a:rPr lang="en-US" sz="1800" b="0" dirty="0"/>
              <a:t> supports embedded </a:t>
            </a:r>
            <a:r>
              <a:rPr lang="en-US" sz="1800" b="0" dirty="0" err="1"/>
              <a:t>Postgres</a:t>
            </a:r>
            <a:r>
              <a:rPr lang="en-US" sz="1800" b="0" dirty="0"/>
              <a:t> and </a:t>
            </a:r>
            <a:r>
              <a:rPr lang="en-US" sz="1800" b="0" dirty="0" smtClean="0"/>
              <a:t>external Oracle </a:t>
            </a:r>
            <a:r>
              <a:rPr lang="en-US" sz="1800" b="0" dirty="0" err="1"/>
              <a:t>DBs.</a:t>
            </a:r>
            <a:endParaRPr lang="en-US" sz="1800" b="0" dirty="0"/>
          </a:p>
          <a:p>
            <a:pPr marL="173038" indent="-173038">
              <a:buFont typeface="Arial" pitchFamily="34" charset="0"/>
              <a:buChar char="•"/>
            </a:pPr>
            <a:endParaRPr lang="en-US" sz="1800" b="0" dirty="0"/>
          </a:p>
          <a:p>
            <a:pPr marL="173038" indent="-173038">
              <a:buFont typeface="Arial" pitchFamily="34" charset="0"/>
              <a:buChar char="•"/>
            </a:pPr>
            <a:endParaRPr lang="en-US" sz="1800" b="0" dirty="0"/>
          </a:p>
        </p:txBody>
      </p:sp>
    </p:spTree>
    <p:extLst>
      <p:ext uri="{BB962C8B-B14F-4D97-AF65-F5344CB8AC3E}">
        <p14:creationId xmlns:p14="http://schemas.microsoft.com/office/powerpoint/2010/main" val="2336773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5400000">
            <a:off x="1928427" y="824026"/>
            <a:ext cx="1142472" cy="3574658"/>
          </a:xfrm>
          <a:prstGeom prst="rect">
            <a:avLst/>
          </a:prstGeom>
          <a:gradFill flip="none" rotWithShape="1">
            <a:gsLst>
              <a:gs pos="0">
                <a:schemeClr val="tx2">
                  <a:lumMod val="20000"/>
                  <a:lumOff val="80000"/>
                </a:schemeClr>
              </a:gs>
              <a:gs pos="49000">
                <a:schemeClr val="bg1">
                  <a:lumMod val="95000"/>
                </a:schemeClr>
              </a:gs>
              <a:gs pos="100000">
                <a:schemeClr val="bg1">
                  <a:alpha val="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91440" rIns="182880" bIns="34295" numCol="1" spcCol="0" rtlCol="0" fromWordArt="0" anchor="ctr" anchorCtr="0" forceAA="0" compatLnSpc="1">
            <a:prstTxWarp prst="textNoShape">
              <a:avLst/>
            </a:prstTxWarp>
            <a:noAutofit/>
          </a:bodyPr>
          <a:lstStyle/>
          <a:p>
            <a:pPr marL="173038" lvl="1" indent="-173038" defTabSz="816327" eaLnBrk="0" hangingPunct="0">
              <a:spcAft>
                <a:spcPts val="600"/>
              </a:spcAft>
              <a:buClr>
                <a:srgbClr val="0095D3">
                  <a:lumMod val="75000"/>
                </a:srgbClr>
              </a:buClr>
              <a:buSzPct val="115000"/>
              <a:buFont typeface="Arial" pitchFamily="34" charset="0"/>
              <a:buChar char="•"/>
              <a:defRPr/>
            </a:pPr>
            <a:endParaRPr lang="en-US" sz="1600" dirty="0">
              <a:solidFill>
                <a:schemeClr val="tx1"/>
              </a:solidFill>
            </a:endParaRPr>
          </a:p>
        </p:txBody>
      </p:sp>
      <p:sp>
        <p:nvSpPr>
          <p:cNvPr id="5" name="Title 4"/>
          <p:cNvSpPr>
            <a:spLocks noGrp="1"/>
          </p:cNvSpPr>
          <p:nvPr>
            <p:ph type="title"/>
          </p:nvPr>
        </p:nvSpPr>
        <p:spPr/>
        <p:txBody>
          <a:bodyPr/>
          <a:lstStyle/>
          <a:p>
            <a:r>
              <a:rPr lang="en-US" dirty="0"/>
              <a:t>vCenter Server </a:t>
            </a:r>
            <a:r>
              <a:rPr lang="en-US" dirty="0" smtClean="0"/>
              <a:t>6.0 </a:t>
            </a:r>
            <a:r>
              <a:rPr lang="en-US" dirty="0"/>
              <a:t>– Platform Services Controller </a:t>
            </a:r>
          </a:p>
        </p:txBody>
      </p:sp>
      <p:sp>
        <p:nvSpPr>
          <p:cNvPr id="6" name="Content Placeholder 5"/>
          <p:cNvSpPr>
            <a:spLocks noGrp="1"/>
          </p:cNvSpPr>
          <p:nvPr>
            <p:ph sz="half" idx="1"/>
          </p:nvPr>
        </p:nvSpPr>
        <p:spPr>
          <a:xfrm>
            <a:off x="882965" y="1143000"/>
            <a:ext cx="3535047" cy="4648200"/>
          </a:xfrm>
        </p:spPr>
        <p:txBody>
          <a:bodyPr/>
          <a:lstStyle/>
          <a:p>
            <a:endParaRPr lang="en-US" dirty="0" smtClean="0">
              <a:solidFill>
                <a:schemeClr val="tx1">
                  <a:lumMod val="75000"/>
                </a:schemeClr>
              </a:solidFill>
            </a:endParaRPr>
          </a:p>
          <a:p>
            <a:endParaRPr lang="en-US" dirty="0">
              <a:solidFill>
                <a:schemeClr val="tx1">
                  <a:lumMod val="75000"/>
                </a:schemeClr>
              </a:solidFill>
            </a:endParaRPr>
          </a:p>
          <a:p>
            <a:pPr marL="0" indent="0">
              <a:buNone/>
            </a:pPr>
            <a:endParaRPr lang="en-US" dirty="0" smtClean="0">
              <a:solidFill>
                <a:schemeClr val="tx1">
                  <a:lumMod val="75000"/>
                </a:schemeClr>
              </a:solidFill>
            </a:endParaRPr>
          </a:p>
          <a:p>
            <a:pPr marL="0" indent="0">
              <a:buNone/>
            </a:pPr>
            <a:r>
              <a:rPr lang="en-US" dirty="0" smtClean="0">
                <a:solidFill>
                  <a:schemeClr val="tx1">
                    <a:lumMod val="75000"/>
                  </a:schemeClr>
                </a:solidFill>
              </a:rPr>
              <a:t>Platform Services Controller includes takes it beyond just Single Sign-On. It groups:</a:t>
            </a:r>
          </a:p>
          <a:p>
            <a:pPr marL="403225" indent="-342900">
              <a:buClr>
                <a:schemeClr val="accent1"/>
              </a:buClr>
              <a:buFont typeface="Wingdings" panose="05000000000000000000" pitchFamily="2" charset="2"/>
              <a:buChar char="ü"/>
            </a:pPr>
            <a:r>
              <a:rPr lang="en-US" dirty="0">
                <a:solidFill>
                  <a:schemeClr val="tx1">
                    <a:lumMod val="75000"/>
                  </a:schemeClr>
                </a:solidFill>
              </a:rPr>
              <a:t>Single Sign-On (SSO)</a:t>
            </a:r>
          </a:p>
          <a:p>
            <a:pPr marL="403225" indent="-342900">
              <a:buClr>
                <a:schemeClr val="accent1"/>
              </a:buClr>
              <a:buFont typeface="Wingdings" panose="05000000000000000000" pitchFamily="2" charset="2"/>
              <a:buChar char="ü"/>
            </a:pPr>
            <a:r>
              <a:rPr lang="en-US" dirty="0">
                <a:solidFill>
                  <a:schemeClr val="tx1">
                    <a:lumMod val="75000"/>
                  </a:schemeClr>
                </a:solidFill>
              </a:rPr>
              <a:t>Licensing</a:t>
            </a:r>
          </a:p>
          <a:p>
            <a:pPr marL="403225" indent="-342900">
              <a:buClr>
                <a:schemeClr val="accent1"/>
              </a:buClr>
              <a:buFont typeface="Wingdings" panose="05000000000000000000" pitchFamily="2" charset="2"/>
              <a:buChar char="ü"/>
            </a:pPr>
            <a:r>
              <a:rPr lang="en-US" dirty="0">
                <a:solidFill>
                  <a:schemeClr val="tx1">
                    <a:lumMod val="75000"/>
                  </a:schemeClr>
                </a:solidFill>
              </a:rPr>
              <a:t>Certificate Authority</a:t>
            </a:r>
          </a:p>
          <a:p>
            <a:pPr marL="0" indent="0">
              <a:buNone/>
            </a:pPr>
            <a:endParaRPr lang="en-US" dirty="0" smtClean="0">
              <a:solidFill>
                <a:schemeClr val="tx1">
                  <a:lumMod val="75000"/>
                </a:schemeClr>
              </a:solidFill>
            </a:endParaRPr>
          </a:p>
          <a:p>
            <a:pPr marL="0" indent="0">
              <a:buNone/>
            </a:pPr>
            <a:endParaRPr lang="en-US" dirty="0">
              <a:solidFill>
                <a:schemeClr val="tx1">
                  <a:lumMod val="75000"/>
                </a:schemeClr>
              </a:solidFill>
            </a:endParaRPr>
          </a:p>
        </p:txBody>
      </p:sp>
      <p:sp>
        <p:nvSpPr>
          <p:cNvPr id="7" name="Content Placeholder 6"/>
          <p:cNvSpPr>
            <a:spLocks noGrp="1"/>
          </p:cNvSpPr>
          <p:nvPr>
            <p:ph sz="half" idx="2"/>
          </p:nvPr>
        </p:nvSpPr>
        <p:spPr>
          <a:xfrm>
            <a:off x="4406137" y="1335975"/>
            <a:ext cx="7641922" cy="4648200"/>
          </a:xfrm>
        </p:spPr>
        <p:txBody>
          <a:bodyPr lIns="182880" tIns="182880" rIns="457200"/>
          <a:lstStyle/>
          <a:p>
            <a:pPr marL="0" indent="0">
              <a:buNone/>
            </a:pPr>
            <a:r>
              <a:rPr lang="en-US" b="1" dirty="0" smtClean="0"/>
              <a:t>Two Deployment Models:</a:t>
            </a:r>
          </a:p>
          <a:p>
            <a:pPr marL="285750" lvl="1">
              <a:buClr>
                <a:schemeClr val="accent1"/>
              </a:buClr>
              <a:buFont typeface="Arial" panose="020B0604020202020204" pitchFamily="34" charset="0"/>
              <a:buChar char="•"/>
            </a:pPr>
            <a:r>
              <a:rPr lang="en-US" b="1" dirty="0">
                <a:solidFill>
                  <a:schemeClr val="accent1"/>
                </a:solidFill>
              </a:rPr>
              <a:t>Embedded</a:t>
            </a:r>
          </a:p>
          <a:p>
            <a:pPr marL="511175" lvl="2" indent="-182563">
              <a:buFont typeface="Wingdings" panose="05000000000000000000" pitchFamily="2" charset="2"/>
              <a:buChar char="ü"/>
            </a:pPr>
            <a:r>
              <a:rPr lang="en-US" dirty="0"/>
              <a:t>vCenter Server and Platform Services Controller in one virtual </a:t>
            </a:r>
            <a:r>
              <a:rPr lang="en-US" dirty="0" smtClean="0"/>
              <a:t>machine</a:t>
            </a:r>
            <a:endParaRPr lang="en-US" dirty="0"/>
          </a:p>
          <a:p>
            <a:pPr marL="777240" lvl="3" indent="0">
              <a:buNone/>
            </a:pPr>
            <a:r>
              <a:rPr lang="en-US" dirty="0" smtClean="0"/>
              <a:t>- Recommended </a:t>
            </a:r>
            <a:r>
              <a:rPr lang="en-US" dirty="0"/>
              <a:t>for small deployments where there is less then two SSO integrated </a:t>
            </a:r>
            <a:r>
              <a:rPr lang="en-US" dirty="0" smtClean="0"/>
              <a:t>solutions</a:t>
            </a:r>
            <a:endParaRPr lang="en-US" dirty="0"/>
          </a:p>
          <a:p>
            <a:pPr marL="285750" lvl="1">
              <a:buClr>
                <a:schemeClr val="accent4"/>
              </a:buClr>
              <a:buFont typeface="Arial" panose="020B0604020202020204" pitchFamily="34" charset="0"/>
              <a:buChar char="•"/>
            </a:pPr>
            <a:r>
              <a:rPr lang="en-US" b="1" dirty="0">
                <a:solidFill>
                  <a:schemeClr val="accent4"/>
                </a:solidFill>
              </a:rPr>
              <a:t>Centralized</a:t>
            </a:r>
          </a:p>
          <a:p>
            <a:pPr marL="511175" lvl="2" indent="-182563">
              <a:buFont typeface="Wingdings" panose="05000000000000000000" pitchFamily="2" charset="2"/>
              <a:buChar char="ü"/>
            </a:pPr>
            <a:r>
              <a:rPr lang="en-US" dirty="0"/>
              <a:t>vCenter Server and Platform Services Controller in their own virtual </a:t>
            </a:r>
            <a:r>
              <a:rPr lang="en-US" dirty="0" smtClean="0"/>
              <a:t>machines</a:t>
            </a:r>
            <a:endParaRPr lang="en-US" dirty="0"/>
          </a:p>
          <a:p>
            <a:pPr marL="777240" lvl="3" indent="0">
              <a:buNone/>
            </a:pPr>
            <a:r>
              <a:rPr lang="en-US" dirty="0" smtClean="0"/>
              <a:t>- Recommended </a:t>
            </a:r>
            <a:r>
              <a:rPr lang="en-US" dirty="0"/>
              <a:t>for most deployments where there are two or more SSO integrated </a:t>
            </a:r>
            <a:r>
              <a:rPr lang="en-US" dirty="0" smtClean="0"/>
              <a:t>solutions</a:t>
            </a:r>
            <a:endParaRPr lang="en-US" dirty="0"/>
          </a:p>
          <a:p>
            <a:pPr marL="0" indent="0">
              <a:buNone/>
            </a:pPr>
            <a:endParaRPr lang="en-US" dirty="0" smtClean="0"/>
          </a:p>
        </p:txBody>
      </p:sp>
      <p:sp>
        <p:nvSpPr>
          <p:cNvPr id="4" name="Slide Number Placeholder 3"/>
          <p:cNvSpPr>
            <a:spLocks noGrp="1"/>
          </p:cNvSpPr>
          <p:nvPr>
            <p:ph type="sldNum" sz="quarter" idx="12"/>
          </p:nvPr>
        </p:nvSpPr>
        <p:spPr/>
        <p:txBody>
          <a:bodyPr/>
          <a:lstStyle/>
          <a:p>
            <a:fld id="{6EA6D8CF-3CDE-4807-BCD2-C9F2B831AAA5}" type="slidenum">
              <a:rPr lang="en-US" smtClean="0"/>
              <a:t>11</a:t>
            </a:fld>
            <a:endParaRPr lang="en-US"/>
          </a:p>
        </p:txBody>
      </p:sp>
      <p:sp>
        <p:nvSpPr>
          <p:cNvPr id="9" name="Round Same Side Corner Rectangle 8"/>
          <p:cNvSpPr/>
          <p:nvPr/>
        </p:nvSpPr>
        <p:spPr>
          <a:xfrm>
            <a:off x="609441" y="1371601"/>
            <a:ext cx="3808571" cy="838200"/>
          </a:xfrm>
          <a:prstGeom prst="round2Same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prstClr val="white"/>
                </a:solidFill>
              </a:rPr>
              <a:t>Platform Services Controller</a:t>
            </a:r>
          </a:p>
        </p:txBody>
      </p:sp>
      <p:pic>
        <p:nvPicPr>
          <p:cNvPr id="20" name="Picture 19" descr="Windows_logo.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3741" y="5651690"/>
            <a:ext cx="640888" cy="640888"/>
          </a:xfrm>
          <a:prstGeom prst="rect">
            <a:avLst/>
          </a:prstGeom>
        </p:spPr>
      </p:pic>
      <p:pic>
        <p:nvPicPr>
          <p:cNvPr id="21" name="Picture 20" descr="vcsa.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48258" y="4355300"/>
            <a:ext cx="632344" cy="640890"/>
          </a:xfrm>
          <a:prstGeom prst="rect">
            <a:avLst/>
          </a:prstGeom>
        </p:spPr>
      </p:pic>
      <p:sp>
        <p:nvSpPr>
          <p:cNvPr id="13" name="Rounded Rectangle 12"/>
          <p:cNvSpPr/>
          <p:nvPr/>
        </p:nvSpPr>
        <p:spPr bwMode="auto">
          <a:xfrm>
            <a:off x="4974149" y="4995173"/>
            <a:ext cx="1426652" cy="601526"/>
          </a:xfrm>
          <a:prstGeom prst="round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prstClr val="white"/>
                </a:solidFill>
              </a:rPr>
              <a:t>PSC</a:t>
            </a:r>
          </a:p>
        </p:txBody>
      </p:sp>
      <p:sp>
        <p:nvSpPr>
          <p:cNvPr id="14" name="Rounded Rectangle 13"/>
          <p:cNvSpPr/>
          <p:nvPr/>
        </p:nvSpPr>
        <p:spPr bwMode="auto">
          <a:xfrm>
            <a:off x="7230461" y="4377657"/>
            <a:ext cx="1426652" cy="601526"/>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err="1" smtClean="0">
                <a:solidFill>
                  <a:prstClr val="white"/>
                </a:solidFill>
              </a:rPr>
              <a:t>vCenter</a:t>
            </a:r>
            <a:endParaRPr lang="en-US" dirty="0">
              <a:solidFill>
                <a:prstClr val="white"/>
              </a:solidFill>
            </a:endParaRPr>
          </a:p>
        </p:txBody>
      </p:sp>
      <p:sp>
        <p:nvSpPr>
          <p:cNvPr id="15" name="Rounded Rectangle 14"/>
          <p:cNvSpPr/>
          <p:nvPr/>
        </p:nvSpPr>
        <p:spPr bwMode="auto">
          <a:xfrm>
            <a:off x="7230461" y="5660192"/>
            <a:ext cx="1426652" cy="601526"/>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err="1" smtClean="0">
                <a:solidFill>
                  <a:prstClr val="white"/>
                </a:solidFill>
              </a:rPr>
              <a:t>vCenter</a:t>
            </a:r>
            <a:endParaRPr lang="en-US" dirty="0">
              <a:solidFill>
                <a:prstClr val="white"/>
              </a:solidFill>
            </a:endParaRPr>
          </a:p>
        </p:txBody>
      </p:sp>
      <p:cxnSp>
        <p:nvCxnSpPr>
          <p:cNvPr id="8" name="Elbow Connector 7"/>
          <p:cNvCxnSpPr/>
          <p:nvPr/>
        </p:nvCxnSpPr>
        <p:spPr>
          <a:xfrm flipV="1">
            <a:off x="6400801" y="4746704"/>
            <a:ext cx="829660" cy="434896"/>
          </a:xfrm>
          <a:prstGeom prst="bentConnector3">
            <a:avLst/>
          </a:prstGeom>
          <a:ln w="15875">
            <a:solidFill>
              <a:schemeClr val="bg2">
                <a:lumMod val="75000"/>
              </a:schemeClr>
            </a:solidFill>
            <a:miter lim="80000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16" name="Elbow Connector 15"/>
          <p:cNvCxnSpPr>
            <a:endCxn id="15" idx="1"/>
          </p:cNvCxnSpPr>
          <p:nvPr/>
        </p:nvCxnSpPr>
        <p:spPr>
          <a:xfrm>
            <a:off x="6400801" y="5430981"/>
            <a:ext cx="829660" cy="529974"/>
          </a:xfrm>
          <a:prstGeom prst="bentConnector3">
            <a:avLst/>
          </a:prstGeom>
          <a:ln w="15875">
            <a:solidFill>
              <a:schemeClr val="bg2">
                <a:lumMod val="75000"/>
              </a:schemeClr>
            </a:solidFill>
            <a:miter lim="80000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5166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a:t>
            </a:r>
            <a:r>
              <a:rPr lang="en-US" dirty="0" smtClean="0"/>
              <a:t> – Linked Mode Comparison</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12</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674757148"/>
              </p:ext>
            </p:extLst>
          </p:nvPr>
        </p:nvGraphicFramePr>
        <p:xfrm>
          <a:off x="1593664" y="1524001"/>
          <a:ext cx="9001497" cy="4199730"/>
        </p:xfrm>
        <a:graphic>
          <a:graphicData uri="http://schemas.openxmlformats.org/drawingml/2006/table">
            <a:tbl>
              <a:tblPr firstRow="1" bandRow="1">
                <a:tableStyleId>{EB9631B5-78F2-41C9-869B-9F39066F8104}</a:tableStyleId>
              </a:tblPr>
              <a:tblGrid>
                <a:gridCol w="3000499"/>
                <a:gridCol w="3000499"/>
                <a:gridCol w="3000499"/>
              </a:tblGrid>
              <a:tr h="457199">
                <a:tc>
                  <a:txBody>
                    <a:bodyPr/>
                    <a:lstStyle/>
                    <a:p>
                      <a:pPr algn="ctr"/>
                      <a:endParaRPr lang="en-US" sz="1600" dirty="0"/>
                    </a:p>
                  </a:txBody>
                  <a:tcPr marL="68598"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vSphere 5.5</a:t>
                      </a:r>
                      <a:endParaRPr lang="en-US" sz="1600" dirty="0"/>
                    </a:p>
                  </a:txBody>
                  <a:tcPr marL="68598" marR="68598"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vSphere 6.0</a:t>
                      </a:r>
                      <a:endParaRPr lang="en-US" sz="1600" dirty="0"/>
                    </a:p>
                  </a:txBody>
                  <a:tcPr marL="68598" marR="68598" anchor="ctr">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426527">
                <a:tc>
                  <a:txBody>
                    <a:bodyPr/>
                    <a:lstStyle/>
                    <a:p>
                      <a:r>
                        <a:rPr lang="en-US" sz="1600" baseline="0" dirty="0" smtClean="0">
                          <a:solidFill>
                            <a:schemeClr val="tx2">
                              <a:lumMod val="65000"/>
                              <a:lumOff val="35000"/>
                            </a:schemeClr>
                          </a:solidFill>
                        </a:rPr>
                        <a:t>Windows</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dirty="0" smtClean="0">
                          <a:solidFill>
                            <a:schemeClr val="accent6"/>
                          </a:solidFill>
                        </a:rPr>
                        <a:t>Yes</a:t>
                      </a:r>
                      <a:endParaRPr lang="en-US" sz="1600" b="1" dirty="0">
                        <a:solidFill>
                          <a:schemeClr val="accent6"/>
                        </a:solidFill>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dirty="0" smtClean="0">
                          <a:solidFill>
                            <a:schemeClr val="accent6"/>
                          </a:solidFill>
                        </a:rPr>
                        <a:t>Yes</a:t>
                      </a:r>
                      <a:endParaRPr lang="en-US" sz="1600" b="1" dirty="0">
                        <a:solidFill>
                          <a:schemeClr val="accent6"/>
                        </a:solidFill>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r>
              <a:tr h="426527">
                <a:tc>
                  <a:txBody>
                    <a:bodyPr/>
                    <a:lstStyle/>
                    <a:p>
                      <a:r>
                        <a:rPr lang="en-US" sz="1600" dirty="0" smtClean="0">
                          <a:solidFill>
                            <a:schemeClr val="tx2">
                              <a:lumMod val="65000"/>
                              <a:lumOff val="35000"/>
                            </a:schemeClr>
                          </a:solidFill>
                        </a:rPr>
                        <a:t>Appliance</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dirty="0" smtClean="0">
                          <a:solidFill>
                            <a:srgbClr val="C00000"/>
                          </a:solidFill>
                        </a:rPr>
                        <a:t>No</a:t>
                      </a:r>
                      <a:endParaRPr lang="en-US" sz="1600" b="1" dirty="0">
                        <a:solidFill>
                          <a:srgbClr val="C00000"/>
                        </a:solidFill>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dirty="0" smtClean="0">
                          <a:solidFill>
                            <a:schemeClr val="accent6"/>
                          </a:solidFill>
                        </a:rPr>
                        <a:t>Yes</a:t>
                      </a:r>
                      <a:endParaRPr lang="en-US" sz="1600" b="1" dirty="0">
                        <a:solidFill>
                          <a:schemeClr val="accent6"/>
                        </a:solidFill>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26527">
                <a:tc>
                  <a:txBody>
                    <a:bodyPr/>
                    <a:lstStyle/>
                    <a:p>
                      <a:r>
                        <a:rPr lang="en-US" sz="1600" dirty="0" smtClean="0">
                          <a:solidFill>
                            <a:schemeClr val="tx2">
                              <a:lumMod val="65000"/>
                              <a:lumOff val="35000"/>
                            </a:schemeClr>
                          </a:solidFill>
                        </a:rPr>
                        <a:t>Single </a:t>
                      </a:r>
                      <a:r>
                        <a:rPr lang="en-US" sz="1600" baseline="0" dirty="0" smtClean="0">
                          <a:solidFill>
                            <a:schemeClr val="tx2">
                              <a:lumMod val="65000"/>
                              <a:lumOff val="35000"/>
                            </a:schemeClr>
                          </a:solidFill>
                        </a:rPr>
                        <a:t>Inventory View</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r>
              <a:tr h="426527">
                <a:tc>
                  <a:txBody>
                    <a:bodyPr/>
                    <a:lstStyle/>
                    <a:p>
                      <a:r>
                        <a:rPr lang="en-US" sz="1600" dirty="0" smtClean="0">
                          <a:solidFill>
                            <a:schemeClr val="tx2">
                              <a:lumMod val="65000"/>
                              <a:lumOff val="35000"/>
                            </a:schemeClr>
                          </a:solidFill>
                        </a:rPr>
                        <a:t>Single Inventory Search</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26527">
                <a:tc>
                  <a:txBody>
                    <a:bodyPr/>
                    <a:lstStyle/>
                    <a:p>
                      <a:r>
                        <a:rPr lang="en-US" sz="1600" dirty="0" smtClean="0">
                          <a:solidFill>
                            <a:schemeClr val="tx2">
                              <a:lumMod val="65000"/>
                              <a:lumOff val="35000"/>
                            </a:schemeClr>
                          </a:solidFill>
                        </a:rPr>
                        <a:t>Replication Technology</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dirty="0" smtClean="0">
                          <a:solidFill>
                            <a:srgbClr val="C00000"/>
                          </a:solidFill>
                        </a:rPr>
                        <a:t>Microsoft ADAM</a:t>
                      </a:r>
                      <a:endParaRPr lang="en-US" sz="1600" b="1" dirty="0">
                        <a:solidFill>
                          <a:srgbClr val="C00000"/>
                        </a:solidFill>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kern="1200" dirty="0" smtClean="0">
                          <a:solidFill>
                            <a:schemeClr val="accent6"/>
                          </a:solidFill>
                          <a:latin typeface="+mn-lt"/>
                          <a:ea typeface="+mn-ea"/>
                          <a:cs typeface="+mn-cs"/>
                        </a:rPr>
                        <a:t>Native</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r>
              <a:tr h="427590">
                <a:tc>
                  <a:txBody>
                    <a:bodyPr/>
                    <a:lstStyle/>
                    <a:p>
                      <a:pPr marL="342900" indent="-342900">
                        <a:buFont typeface="Arial" panose="020B0604020202020204" pitchFamily="34" charset="0"/>
                        <a:buChar char="•"/>
                      </a:pPr>
                      <a:r>
                        <a:rPr lang="en-US" sz="1600" kern="1200" dirty="0" smtClean="0">
                          <a:solidFill>
                            <a:schemeClr val="tx2">
                              <a:lumMod val="65000"/>
                              <a:lumOff val="35000"/>
                            </a:schemeClr>
                          </a:solidFill>
                          <a:latin typeface="+mn-lt"/>
                          <a:ea typeface="+mn-ea"/>
                          <a:cs typeface="+mn-cs"/>
                        </a:rPr>
                        <a:t>Roles &amp;</a:t>
                      </a:r>
                      <a:r>
                        <a:rPr lang="en-US" sz="1600" kern="1200" baseline="0" dirty="0" smtClean="0">
                          <a:solidFill>
                            <a:schemeClr val="tx2">
                              <a:lumMod val="65000"/>
                              <a:lumOff val="35000"/>
                            </a:schemeClr>
                          </a:solidFill>
                          <a:latin typeface="+mn-lt"/>
                          <a:ea typeface="+mn-ea"/>
                          <a:cs typeface="+mn-cs"/>
                        </a:rPr>
                        <a:t> </a:t>
                      </a:r>
                      <a:r>
                        <a:rPr lang="en-US" sz="1600" kern="1200" dirty="0" smtClean="0">
                          <a:solidFill>
                            <a:schemeClr val="tx2">
                              <a:lumMod val="65000"/>
                              <a:lumOff val="35000"/>
                            </a:schemeClr>
                          </a:solidFill>
                          <a:latin typeface="+mn-lt"/>
                          <a:ea typeface="+mn-ea"/>
                          <a:cs typeface="+mn-cs"/>
                        </a:rPr>
                        <a:t>Permissions</a:t>
                      </a:r>
                      <a:endParaRPr lang="en-US" sz="1600" kern="1200" dirty="0">
                        <a:solidFill>
                          <a:schemeClr val="tx2">
                            <a:lumMod val="65000"/>
                            <a:lumOff val="35000"/>
                          </a:schemeClr>
                        </a:solidFill>
                        <a:latin typeface="+mn-lt"/>
                        <a:ea typeface="+mn-ea"/>
                        <a:cs typeface="+mn-cs"/>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94102">
                <a:tc>
                  <a:txBody>
                    <a:bodyPr/>
                    <a:lstStyle/>
                    <a:p>
                      <a:pPr marL="342900" indent="-342900">
                        <a:buFont typeface="Arial" panose="020B0604020202020204" pitchFamily="34" charset="0"/>
                        <a:buChar char="•"/>
                      </a:pPr>
                      <a:r>
                        <a:rPr lang="en-US" sz="1600" dirty="0" smtClean="0">
                          <a:solidFill>
                            <a:schemeClr val="tx2">
                              <a:lumMod val="65000"/>
                              <a:lumOff val="35000"/>
                            </a:schemeClr>
                          </a:solidFill>
                        </a:rPr>
                        <a:t>Licenses</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algn="ctr" defTabSz="914400" rtl="0" eaLnBrk="1" latinLnBrk="0" hangingPunct="1"/>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r>
              <a:tr h="394102">
                <a:tc>
                  <a:txBody>
                    <a:bodyPr/>
                    <a:lstStyle/>
                    <a:p>
                      <a:pPr marL="342900" indent="-342900">
                        <a:buFont typeface="Arial" panose="020B0604020202020204" pitchFamily="34" charset="0"/>
                        <a:buChar char="•"/>
                      </a:pPr>
                      <a:r>
                        <a:rPr lang="en-US" sz="1600" dirty="0" smtClean="0">
                          <a:solidFill>
                            <a:schemeClr val="tx2">
                              <a:lumMod val="65000"/>
                              <a:lumOff val="35000"/>
                            </a:schemeClr>
                          </a:solidFill>
                        </a:rPr>
                        <a:t>Policies</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r>
                        <a:rPr lang="en-US" sz="1600" b="1" dirty="0" smtClean="0">
                          <a:solidFill>
                            <a:srgbClr val="C00000"/>
                          </a:solidFill>
                        </a:rPr>
                        <a:t>No</a:t>
                      </a:r>
                      <a:endParaRPr lang="en-US" sz="1600" b="1" kern="1200" dirty="0">
                        <a:solidFill>
                          <a:srgbClr val="C00000"/>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94102">
                <a:tc>
                  <a:txBody>
                    <a:bodyPr/>
                    <a:lstStyle/>
                    <a:p>
                      <a:pPr marL="342900" indent="-342900">
                        <a:buFont typeface="Arial" panose="020B0604020202020204" pitchFamily="34" charset="0"/>
                        <a:buChar char="•"/>
                      </a:pPr>
                      <a:r>
                        <a:rPr lang="en-US" sz="1600" dirty="0" smtClean="0">
                          <a:solidFill>
                            <a:schemeClr val="tx2">
                              <a:lumMod val="65000"/>
                              <a:lumOff val="35000"/>
                            </a:schemeClr>
                          </a:solidFill>
                        </a:rPr>
                        <a:t>Tags </a:t>
                      </a:r>
                      <a:endParaRPr lang="en-US" sz="1600" dirty="0">
                        <a:solidFill>
                          <a:schemeClr val="tx2">
                            <a:lumMod val="65000"/>
                            <a:lumOff val="35000"/>
                          </a:schemeClr>
                        </a:solidFill>
                      </a:endParaRPr>
                    </a:p>
                  </a:txBody>
                  <a:tcPr marL="182880" marR="68598">
                    <a:lnL w="1270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dirty="0" smtClean="0">
                          <a:solidFill>
                            <a:srgbClr val="C00000"/>
                          </a:solidFill>
                        </a:rPr>
                        <a:t>No</a:t>
                      </a:r>
                      <a:endParaRPr lang="en-US" sz="1600" b="1" dirty="0">
                        <a:solidFill>
                          <a:srgbClr val="C00000"/>
                        </a:solidFill>
                      </a:endParaRPr>
                    </a:p>
                  </a:txBody>
                  <a:tcPr marL="68598" marR="6859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600" b="1" kern="1200" dirty="0" smtClean="0">
                          <a:solidFill>
                            <a:schemeClr val="accent6"/>
                          </a:solidFill>
                          <a:latin typeface="+mn-lt"/>
                          <a:ea typeface="+mn-ea"/>
                          <a:cs typeface="+mn-cs"/>
                        </a:rPr>
                        <a:t>Yes</a:t>
                      </a:r>
                      <a:endParaRPr lang="en-US" sz="1600" b="1" kern="1200" dirty="0">
                        <a:solidFill>
                          <a:schemeClr val="accent6"/>
                        </a:solidFill>
                        <a:latin typeface="+mn-lt"/>
                        <a:ea typeface="+mn-ea"/>
                        <a:cs typeface="+mn-cs"/>
                      </a:endParaRPr>
                    </a:p>
                  </a:txBody>
                  <a:tcPr marL="68598" marR="68598">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r>
            </a:tbl>
          </a:graphicData>
        </a:graphic>
      </p:graphicFrame>
    </p:spTree>
    <p:extLst>
      <p:ext uri="{BB962C8B-B14F-4D97-AF65-F5344CB8AC3E}">
        <p14:creationId xmlns:p14="http://schemas.microsoft.com/office/powerpoint/2010/main" val="2422005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028950" y="2133600"/>
            <a:ext cx="7884005" cy="1009841"/>
            <a:chOff x="3713321" y="2133600"/>
            <a:chExt cx="7884005" cy="1009841"/>
          </a:xfrm>
        </p:grpSpPr>
        <p:sp>
          <p:nvSpPr>
            <p:cNvPr id="14" name="Rectangle 13"/>
            <p:cNvSpPr/>
            <p:nvPr/>
          </p:nvSpPr>
          <p:spPr>
            <a:xfrm>
              <a:off x="3713321" y="2133600"/>
              <a:ext cx="7884005" cy="990918"/>
            </a:xfrm>
            <a:prstGeom prst="rect">
              <a:avLst/>
            </a:prstGeom>
            <a:gradFill flip="none" rotWithShape="1">
              <a:gsLst>
                <a:gs pos="0">
                  <a:schemeClr val="accent2">
                    <a:alpha val="17000"/>
                  </a:schemeClr>
                </a:gs>
                <a:gs pos="100000">
                  <a:schemeClr val="bg1">
                    <a:alpha val="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365760" tIns="91440" rIns="182880" bIns="34295" numCol="1" spcCol="0" rtlCol="0" fromWordArt="0" anchor="t" anchorCtr="0" forceAA="0" compatLnSpc="1">
              <a:prstTxWarp prst="textNoShape">
                <a:avLst/>
              </a:prstTxWarp>
              <a:noAutofit/>
            </a:bodyPr>
            <a:lstStyle/>
            <a:p>
              <a:pPr marL="173038" indent="-173038" defTabSz="816327">
                <a:spcAft>
                  <a:spcPct val="0"/>
                </a:spcAft>
                <a:buFont typeface="Arial" pitchFamily="34" charset="0"/>
                <a:buChar char="•"/>
              </a:pPr>
              <a:endParaRPr lang="en-US" sz="1600" dirty="0">
                <a:solidFill>
                  <a:srgbClr val="000000"/>
                </a:solidFill>
              </a:endParaRPr>
            </a:p>
          </p:txBody>
        </p:sp>
        <p:sp>
          <p:nvSpPr>
            <p:cNvPr id="11" name="Content Placeholder 2"/>
            <p:cNvSpPr txBox="1">
              <a:spLocks/>
            </p:cNvSpPr>
            <p:nvPr/>
          </p:nvSpPr>
          <p:spPr>
            <a:xfrm>
              <a:off x="3808412" y="2397000"/>
              <a:ext cx="6934200" cy="746441"/>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lvl="1">
                <a:buClr>
                  <a:schemeClr val="accent1"/>
                </a:buClr>
                <a:buFont typeface="Arial"/>
                <a:buChar char="•"/>
              </a:pPr>
              <a:r>
                <a:rPr lang="en-US" sz="1600" b="1" dirty="0">
                  <a:solidFill>
                    <a:schemeClr val="tx1">
                      <a:lumMod val="75000"/>
                    </a:schemeClr>
                  </a:solidFill>
                </a:rPr>
                <a:t>Provisions</a:t>
              </a:r>
              <a:r>
                <a:rPr lang="en-US" sz="1600" dirty="0" smtClean="0">
                  <a:solidFill>
                    <a:schemeClr val="tx1">
                      <a:lumMod val="75000"/>
                    </a:schemeClr>
                  </a:solidFill>
                </a:rPr>
                <a:t> each ESXi host, each vCenter Server and vCenter Server service with certificates that are signed by VMCA</a:t>
              </a:r>
            </a:p>
            <a:p>
              <a:pPr marL="274320" lvl="1" indent="0">
                <a:buNone/>
              </a:pPr>
              <a:endParaRPr lang="en-US" sz="1600" dirty="0" smtClean="0">
                <a:solidFill>
                  <a:schemeClr val="tx1">
                    <a:lumMod val="75000"/>
                  </a:schemeClr>
                </a:solidFill>
              </a:endParaRPr>
            </a:p>
            <a:p>
              <a:pPr marL="274320" lvl="1" indent="0">
                <a:buNone/>
              </a:pPr>
              <a:endParaRPr lang="en-US" sz="1600" dirty="0" smtClean="0">
                <a:solidFill>
                  <a:schemeClr val="tx1">
                    <a:lumMod val="75000"/>
                  </a:schemeClr>
                </a:solidFill>
              </a:endParaRPr>
            </a:p>
          </p:txBody>
        </p:sp>
      </p:grpSp>
      <p:sp>
        <p:nvSpPr>
          <p:cNvPr id="3" name="Content Placeholder 2"/>
          <p:cNvSpPr>
            <a:spLocks noGrp="1"/>
          </p:cNvSpPr>
          <p:nvPr>
            <p:ph idx="1"/>
          </p:nvPr>
        </p:nvSpPr>
        <p:spPr>
          <a:xfrm>
            <a:off x="609441" y="1371600"/>
            <a:ext cx="10969943" cy="4648200"/>
          </a:xfrm>
        </p:spPr>
        <p:txBody>
          <a:bodyPr/>
          <a:lstStyle/>
          <a:p>
            <a:pPr marL="0" indent="0">
              <a:buNone/>
            </a:pPr>
            <a:r>
              <a:rPr lang="en-US" b="1" dirty="0"/>
              <a:t>N</a:t>
            </a:r>
            <a:r>
              <a:rPr lang="en-US" b="1" dirty="0" smtClean="0"/>
              <a:t>ew </a:t>
            </a:r>
            <a:r>
              <a:rPr lang="en-US" b="1" dirty="0"/>
              <a:t>vCenter </a:t>
            </a:r>
            <a:r>
              <a:rPr lang="en-US" b="1" dirty="0" smtClean="0"/>
              <a:t>Server solutions for complete certificate lifecycle management</a:t>
            </a:r>
            <a:r>
              <a:rPr lang="en-US" dirty="0" smtClean="0"/>
              <a:t>:</a:t>
            </a:r>
            <a:endParaRPr lang="en-US" dirty="0"/>
          </a:p>
        </p:txBody>
      </p:sp>
      <p:sp>
        <p:nvSpPr>
          <p:cNvPr id="2" name="Title 1"/>
          <p:cNvSpPr>
            <a:spLocks noGrp="1"/>
          </p:cNvSpPr>
          <p:nvPr>
            <p:ph type="title"/>
          </p:nvPr>
        </p:nvSpPr>
        <p:spPr/>
        <p:txBody>
          <a:bodyPr/>
          <a:lstStyle/>
          <a:p>
            <a:r>
              <a:rPr lang="en-US" dirty="0"/>
              <a:t>vCenter Server </a:t>
            </a:r>
            <a:r>
              <a:rPr lang="en-US" dirty="0" smtClean="0"/>
              <a:t>6.0 - Certificate Lifecycle Management for vCenter and ESXi</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t>13</a:t>
            </a:fld>
            <a:endParaRPr lang="en-US"/>
          </a:p>
        </p:txBody>
      </p:sp>
      <p:sp>
        <p:nvSpPr>
          <p:cNvPr id="12" name="Content Placeholder 2"/>
          <p:cNvSpPr txBox="1">
            <a:spLocks/>
          </p:cNvSpPr>
          <p:nvPr/>
        </p:nvSpPr>
        <p:spPr>
          <a:xfrm>
            <a:off x="61912" y="4876800"/>
            <a:ext cx="10439400" cy="838200"/>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marL="863600" lvl="2" indent="-315913">
              <a:buFont typeface="Wingdings" panose="05000000000000000000" pitchFamily="2" charset="2"/>
              <a:buChar char="v"/>
            </a:pPr>
            <a:r>
              <a:rPr lang="en-US" sz="1800" dirty="0"/>
              <a:t>While you can decide not to use VMCA in your certificate chain, you </a:t>
            </a:r>
            <a:r>
              <a:rPr lang="en-US" sz="1800" dirty="0">
                <a:solidFill>
                  <a:srgbClr val="387C2C"/>
                </a:solidFill>
              </a:rPr>
              <a:t>must use VECS </a:t>
            </a:r>
            <a:r>
              <a:rPr lang="en-US" sz="1800" dirty="0"/>
              <a:t>to store all certificates, and </a:t>
            </a:r>
            <a:r>
              <a:rPr lang="en-US" sz="1800" dirty="0" smtClean="0"/>
              <a:t>keys for </a:t>
            </a:r>
            <a:r>
              <a:rPr lang="en-US" sz="1800" dirty="0" err="1" smtClean="0"/>
              <a:t>vCenter</a:t>
            </a:r>
            <a:r>
              <a:rPr lang="en-US" sz="1800" dirty="0" smtClean="0"/>
              <a:t> Server and services.</a:t>
            </a:r>
            <a:endParaRPr lang="en-US" sz="1800" dirty="0"/>
          </a:p>
          <a:p>
            <a:pPr marL="863600" lvl="2" indent="-315913">
              <a:buFont typeface="Wingdings" panose="05000000000000000000" pitchFamily="2" charset="2"/>
              <a:buChar char="v"/>
            </a:pPr>
            <a:r>
              <a:rPr lang="en-US" sz="1800" dirty="0"/>
              <a:t>All </a:t>
            </a:r>
            <a:r>
              <a:rPr lang="en-US" sz="1800" dirty="0" err="1"/>
              <a:t>ESXi</a:t>
            </a:r>
            <a:r>
              <a:rPr lang="en-US" sz="1800" dirty="0"/>
              <a:t> certificates are stored </a:t>
            </a:r>
            <a:r>
              <a:rPr lang="en-US" sz="1800" dirty="0">
                <a:solidFill>
                  <a:srgbClr val="387C2C"/>
                </a:solidFill>
              </a:rPr>
              <a:t>locally </a:t>
            </a:r>
            <a:r>
              <a:rPr lang="en-US" sz="1800" dirty="0"/>
              <a:t>on the host.</a:t>
            </a:r>
          </a:p>
          <a:p>
            <a:pPr marL="274320" lvl="1" indent="0">
              <a:buFont typeface="Arial" panose="020B0604020202020204" pitchFamily="34" charset="0"/>
              <a:buNone/>
            </a:pPr>
            <a:endParaRPr lang="en-US" sz="2800" dirty="0" smtClean="0"/>
          </a:p>
        </p:txBody>
      </p:sp>
      <p:sp>
        <p:nvSpPr>
          <p:cNvPr id="9" name="Rounded Rectangle 8"/>
          <p:cNvSpPr/>
          <p:nvPr/>
        </p:nvSpPr>
        <p:spPr>
          <a:xfrm>
            <a:off x="609441" y="3377882"/>
            <a:ext cx="2681288" cy="990918"/>
          </a:xfrm>
          <a:prstGeom prst="roundRect">
            <a:avLst/>
          </a:prstGeom>
          <a:solidFill>
            <a:schemeClr val="accent4"/>
          </a:solidFill>
          <a:ln w="12700">
            <a:noFill/>
            <a:round/>
            <a:headEnd/>
            <a:tailEnd/>
          </a:ln>
        </p:spPr>
        <p:txBody>
          <a:bodyPr wrap="none" lIns="0" tIns="0" rIns="0" bIns="0" rtlCol="0" anchor="ctr"/>
          <a:lstStyle/>
          <a:p>
            <a:pPr algn="ctr" fontAlgn="base">
              <a:spcBef>
                <a:spcPct val="0"/>
              </a:spcBef>
              <a:spcAft>
                <a:spcPct val="0"/>
              </a:spcAft>
            </a:pPr>
            <a:r>
              <a:rPr lang="en-US" sz="1600" b="1" dirty="0">
                <a:solidFill>
                  <a:srgbClr val="FFFFFF"/>
                </a:solidFill>
                <a:cs typeface="Arial" pitchFamily="-65" charset="0"/>
              </a:rPr>
              <a:t>VMware Endpoint </a:t>
            </a:r>
            <a:r>
              <a:rPr lang="en-US" sz="1600" b="1" dirty="0" smtClean="0">
                <a:solidFill>
                  <a:srgbClr val="FFFFFF"/>
                </a:solidFill>
                <a:cs typeface="Arial" pitchFamily="-65" charset="0"/>
              </a:rPr>
              <a:t/>
            </a:r>
            <a:br>
              <a:rPr lang="en-US" sz="1600" b="1" dirty="0" smtClean="0">
                <a:solidFill>
                  <a:srgbClr val="FFFFFF"/>
                </a:solidFill>
                <a:cs typeface="Arial" pitchFamily="-65" charset="0"/>
              </a:rPr>
            </a:br>
            <a:r>
              <a:rPr lang="en-US" sz="1600" b="1" dirty="0" smtClean="0">
                <a:solidFill>
                  <a:srgbClr val="FFFFFF"/>
                </a:solidFill>
                <a:cs typeface="Arial" pitchFamily="-65" charset="0"/>
              </a:rPr>
              <a:t>Certificate Service (VECS</a:t>
            </a:r>
            <a:r>
              <a:rPr lang="en-US" sz="1600" b="1" dirty="0">
                <a:solidFill>
                  <a:srgbClr val="FFFFFF"/>
                </a:solidFill>
                <a:cs typeface="Arial" pitchFamily="-65" charset="0"/>
              </a:rPr>
              <a:t>)</a:t>
            </a:r>
          </a:p>
        </p:txBody>
      </p:sp>
      <p:sp>
        <p:nvSpPr>
          <p:cNvPr id="10" name="Rounded Rectangle 9"/>
          <p:cNvSpPr/>
          <p:nvPr/>
        </p:nvSpPr>
        <p:spPr>
          <a:xfrm>
            <a:off x="609441" y="2133600"/>
            <a:ext cx="2681288" cy="990918"/>
          </a:xfrm>
          <a:prstGeom prst="roundRect">
            <a:avLst/>
          </a:prstGeom>
          <a:solidFill>
            <a:schemeClr val="accent1"/>
          </a:solidFill>
          <a:ln w="12700">
            <a:noFill/>
            <a:round/>
            <a:headEnd/>
            <a:tailEnd/>
          </a:ln>
        </p:spPr>
        <p:txBody>
          <a:bodyPr wrap="none" lIns="0" tIns="0" rIns="0" bIns="0" rtlCol="0" anchor="ctr"/>
          <a:lstStyle/>
          <a:p>
            <a:pPr algn="ctr" fontAlgn="base">
              <a:spcBef>
                <a:spcPct val="0"/>
              </a:spcBef>
              <a:spcAft>
                <a:spcPct val="0"/>
              </a:spcAft>
            </a:pPr>
            <a:r>
              <a:rPr lang="en-US" sz="1600" b="1" dirty="0">
                <a:solidFill>
                  <a:srgbClr val="FFFFFF"/>
                </a:solidFill>
                <a:cs typeface="Arial" pitchFamily="-65" charset="0"/>
              </a:rPr>
              <a:t>VMware Certificate </a:t>
            </a:r>
            <a:r>
              <a:rPr lang="en-US" sz="1600" b="1" dirty="0" smtClean="0">
                <a:solidFill>
                  <a:srgbClr val="FFFFFF"/>
                </a:solidFill>
                <a:cs typeface="Arial" pitchFamily="-65" charset="0"/>
              </a:rPr>
              <a:t/>
            </a:r>
            <a:br>
              <a:rPr lang="en-US" sz="1600" b="1" dirty="0" smtClean="0">
                <a:solidFill>
                  <a:srgbClr val="FFFFFF"/>
                </a:solidFill>
                <a:cs typeface="Arial" pitchFamily="-65" charset="0"/>
              </a:rPr>
            </a:br>
            <a:r>
              <a:rPr lang="en-US" sz="1600" b="1" dirty="0" smtClean="0">
                <a:solidFill>
                  <a:srgbClr val="FFFFFF"/>
                </a:solidFill>
                <a:cs typeface="Arial" pitchFamily="-65" charset="0"/>
              </a:rPr>
              <a:t>Authority (</a:t>
            </a:r>
            <a:r>
              <a:rPr lang="en-US" sz="1600" b="1" dirty="0">
                <a:solidFill>
                  <a:srgbClr val="FFFFFF"/>
                </a:solidFill>
                <a:cs typeface="Arial" pitchFamily="-65" charset="0"/>
              </a:rPr>
              <a:t>VMCA)</a:t>
            </a:r>
          </a:p>
        </p:txBody>
      </p:sp>
      <p:grpSp>
        <p:nvGrpSpPr>
          <p:cNvPr id="6" name="Group 5"/>
          <p:cNvGrpSpPr/>
          <p:nvPr/>
        </p:nvGrpSpPr>
        <p:grpSpPr>
          <a:xfrm>
            <a:off x="3124041" y="3378200"/>
            <a:ext cx="7788914" cy="1193800"/>
            <a:chOff x="3808412" y="3378200"/>
            <a:chExt cx="7788914" cy="1193800"/>
          </a:xfrm>
        </p:grpSpPr>
        <p:sp>
          <p:nvSpPr>
            <p:cNvPr id="13" name="Content Placeholder 2"/>
            <p:cNvSpPr txBox="1">
              <a:spLocks/>
            </p:cNvSpPr>
            <p:nvPr/>
          </p:nvSpPr>
          <p:spPr>
            <a:xfrm>
              <a:off x="3808412" y="3467100"/>
              <a:ext cx="7770972" cy="1104900"/>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lvl="1">
                <a:buClr>
                  <a:schemeClr val="accent4"/>
                </a:buClr>
                <a:buFont typeface="Arial"/>
                <a:buChar char="•"/>
              </a:pPr>
              <a:r>
                <a:rPr lang="en-US" sz="1600" b="1" dirty="0" smtClean="0">
                  <a:solidFill>
                    <a:schemeClr val="tx1">
                      <a:lumMod val="75000"/>
                    </a:schemeClr>
                  </a:solidFill>
                </a:rPr>
                <a:t>Stores</a:t>
              </a:r>
              <a:r>
                <a:rPr lang="en-US" sz="1600" dirty="0" smtClean="0">
                  <a:solidFill>
                    <a:schemeClr val="tx1">
                      <a:lumMod val="75000"/>
                    </a:schemeClr>
                  </a:solidFill>
                </a:rPr>
                <a:t> all certificates and private keys for vCenter Server and vCenter Server services</a:t>
              </a:r>
              <a:endParaRPr lang="en-US" sz="1600" dirty="0">
                <a:solidFill>
                  <a:schemeClr val="tx1">
                    <a:lumMod val="75000"/>
                  </a:schemeClr>
                </a:solidFill>
              </a:endParaRPr>
            </a:p>
            <a:p>
              <a:pPr lvl="1">
                <a:buClr>
                  <a:schemeClr val="accent4"/>
                </a:buClr>
                <a:buFont typeface="Arial"/>
                <a:buChar char="•"/>
              </a:pPr>
              <a:r>
                <a:rPr lang="en-US" sz="1600" dirty="0" smtClean="0">
                  <a:solidFill>
                    <a:schemeClr val="tx1">
                      <a:lumMod val="75000"/>
                    </a:schemeClr>
                  </a:solidFill>
                </a:rPr>
                <a:t>Managing VECS is done via </a:t>
              </a:r>
              <a:r>
                <a:rPr lang="en-US" sz="1600" dirty="0" err="1">
                  <a:solidFill>
                    <a:schemeClr val="tx1">
                      <a:lumMod val="75000"/>
                    </a:schemeClr>
                  </a:solidFill>
                </a:rPr>
                <a:t>vecs</a:t>
              </a:r>
              <a:r>
                <a:rPr lang="en-US" sz="1600" dirty="0">
                  <a:solidFill>
                    <a:schemeClr val="tx1">
                      <a:lumMod val="75000"/>
                    </a:schemeClr>
                  </a:solidFill>
                </a:rPr>
                <a:t>-cli</a:t>
              </a:r>
            </a:p>
          </p:txBody>
        </p:sp>
        <p:sp>
          <p:nvSpPr>
            <p:cNvPr id="15" name="Rectangle 14"/>
            <p:cNvSpPr/>
            <p:nvPr/>
          </p:nvSpPr>
          <p:spPr>
            <a:xfrm>
              <a:off x="3819457" y="3378200"/>
              <a:ext cx="7777869" cy="990918"/>
            </a:xfrm>
            <a:prstGeom prst="rect">
              <a:avLst/>
            </a:prstGeom>
            <a:gradFill flip="none" rotWithShape="1">
              <a:gsLst>
                <a:gs pos="0">
                  <a:schemeClr val="accent4">
                    <a:alpha val="15000"/>
                  </a:schemeClr>
                </a:gs>
                <a:gs pos="100000">
                  <a:schemeClr val="bg1">
                    <a:alpha val="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365760" tIns="91440" rIns="182880" bIns="34295" numCol="1" spcCol="0" rtlCol="0" fromWordArt="0" anchor="t" anchorCtr="0" forceAA="0" compatLnSpc="1">
              <a:prstTxWarp prst="textNoShape">
                <a:avLst/>
              </a:prstTxWarp>
              <a:noAutofit/>
            </a:bodyPr>
            <a:lstStyle/>
            <a:p>
              <a:pPr marL="173038" indent="-173038" defTabSz="816327">
                <a:spcAft>
                  <a:spcPct val="0"/>
                </a:spcAft>
                <a:buClr>
                  <a:schemeClr val="accent4"/>
                </a:buClr>
                <a:buFont typeface="Arial" pitchFamily="34" charset="0"/>
                <a:buChar char="•"/>
              </a:pPr>
              <a:endParaRPr lang="en-US" sz="1600" dirty="0">
                <a:solidFill>
                  <a:schemeClr val="tx1">
                    <a:lumMod val="75000"/>
                  </a:schemeClr>
                </a:solidFill>
              </a:endParaRPr>
            </a:p>
          </p:txBody>
        </p:sp>
      </p:grpSp>
    </p:spTree>
    <p:extLst>
      <p:ext uri="{BB962C8B-B14F-4D97-AF65-F5344CB8AC3E}">
        <p14:creationId xmlns:p14="http://schemas.microsoft.com/office/powerpoint/2010/main" val="3152645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a:t>
            </a:r>
            <a:r>
              <a:rPr lang="en-US" dirty="0" smtClean="0"/>
              <a:t> - VMCA</a:t>
            </a:r>
            <a:endParaRPr lang="en-US" dirty="0"/>
          </a:p>
        </p:txBody>
      </p:sp>
      <p:sp>
        <p:nvSpPr>
          <p:cNvPr id="5" name="Slide Number Placeholder 4"/>
          <p:cNvSpPr>
            <a:spLocks noGrp="1"/>
          </p:cNvSpPr>
          <p:nvPr>
            <p:ph type="sldNum" sz="quarter" idx="12"/>
          </p:nvPr>
        </p:nvSpPr>
        <p:spPr>
          <a:prstGeom prst="rect">
            <a:avLst/>
          </a:prstGeom>
        </p:spPr>
        <p:txBody>
          <a:bodyPr/>
          <a:lstStyle/>
          <a:p>
            <a:pPr>
              <a:defRPr/>
            </a:pPr>
            <a:fld id="{0DBA7D84-33A0-1D45-AD4F-3D94593A7E6F}" type="slidenum">
              <a:rPr lang="en-US" smtClean="0"/>
              <a:pPr>
                <a:defRPr/>
              </a:pPr>
              <a:t>14</a:t>
            </a:fld>
            <a:endParaRPr lang="en-US" dirty="0"/>
          </a:p>
        </p:txBody>
      </p:sp>
      <p:sp>
        <p:nvSpPr>
          <p:cNvPr id="7" name="Text Placeholder 6"/>
          <p:cNvSpPr>
            <a:spLocks noGrp="1"/>
          </p:cNvSpPr>
          <p:nvPr>
            <p:ph type="body" sz="quarter" idx="13"/>
          </p:nvPr>
        </p:nvSpPr>
        <p:spPr/>
        <p:txBody>
          <a:bodyPr/>
          <a:lstStyle/>
          <a:p>
            <a:r>
              <a:rPr lang="en-US" dirty="0"/>
              <a:t>Dual Operational Mode</a:t>
            </a:r>
          </a:p>
          <a:p>
            <a:endParaRPr lang="en-US" dirty="0"/>
          </a:p>
        </p:txBody>
      </p:sp>
      <p:graphicFrame>
        <p:nvGraphicFramePr>
          <p:cNvPr id="6" name="Diagram 5"/>
          <p:cNvGraphicFramePr/>
          <p:nvPr>
            <p:extLst>
              <p:ext uri="{D42A27DB-BD31-4B8C-83A1-F6EECF244321}">
                <p14:modId xmlns:p14="http://schemas.microsoft.com/office/powerpoint/2010/main" val="41020090"/>
              </p:ext>
            </p:extLst>
          </p:nvPr>
        </p:nvGraphicFramePr>
        <p:xfrm>
          <a:off x="1117309" y="1828800"/>
          <a:ext cx="9954207"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5447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a:t>
            </a:r>
            <a:r>
              <a:rPr lang="en-US" dirty="0" smtClean="0"/>
              <a:t> - Certificate Replacement Options for </a:t>
            </a:r>
            <a:br>
              <a:rPr lang="en-US" dirty="0" smtClean="0"/>
            </a:br>
            <a:r>
              <a:rPr lang="en-US" dirty="0" err="1" smtClean="0"/>
              <a:t>vCenter</a:t>
            </a:r>
            <a:r>
              <a:rPr lang="en-US" dirty="0" smtClean="0"/>
              <a:t> Server</a:t>
            </a:r>
            <a:endParaRPr lang="en-US" dirty="0"/>
          </a:p>
        </p:txBody>
      </p:sp>
      <p:sp>
        <p:nvSpPr>
          <p:cNvPr id="5" name="Slide Number Placeholder 4"/>
          <p:cNvSpPr>
            <a:spLocks noGrp="1"/>
          </p:cNvSpPr>
          <p:nvPr>
            <p:ph type="sldNum" sz="quarter" idx="4294967295"/>
          </p:nvPr>
        </p:nvSpPr>
        <p:spPr>
          <a:xfrm>
            <a:off x="11596313" y="6464301"/>
            <a:ext cx="450733" cy="149225"/>
          </a:xfrm>
          <a:prstGeom prst="rect">
            <a:avLst/>
          </a:prstGeom>
        </p:spPr>
        <p:txBody>
          <a:bodyPr/>
          <a:lstStyle/>
          <a:p>
            <a:pPr>
              <a:defRPr/>
            </a:pPr>
            <a:fld id="{0DBA7D84-33A0-1D45-AD4F-3D94593A7E6F}" type="slidenum">
              <a:rPr lang="en-US" smtClean="0"/>
              <a:pPr>
                <a:defRPr/>
              </a:pPr>
              <a:t>15</a:t>
            </a:fld>
            <a:endParaRPr lang="en-US" dirty="0"/>
          </a:p>
        </p:txBody>
      </p:sp>
      <p:graphicFrame>
        <p:nvGraphicFramePr>
          <p:cNvPr id="6" name="Diagram 5"/>
          <p:cNvGraphicFramePr/>
          <p:nvPr>
            <p:extLst>
              <p:ext uri="{D42A27DB-BD31-4B8C-83A1-F6EECF244321}">
                <p14:modId xmlns:p14="http://schemas.microsoft.com/office/powerpoint/2010/main" val="2109922963"/>
              </p:ext>
            </p:extLst>
          </p:nvPr>
        </p:nvGraphicFramePr>
        <p:xfrm>
          <a:off x="1218882" y="1828800"/>
          <a:ext cx="9751060"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6776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a:t>
            </a:r>
            <a:r>
              <a:rPr lang="en-US" dirty="0" smtClean="0"/>
              <a:t>6.0 - Cross </a:t>
            </a:r>
            <a:r>
              <a:rPr lang="en-US" dirty="0" err="1"/>
              <a:t>vSwitch</a:t>
            </a:r>
            <a:r>
              <a:rPr lang="en-US" dirty="0"/>
              <a:t> </a:t>
            </a:r>
            <a:r>
              <a:rPr lang="en-US" dirty="0" err="1"/>
              <a:t>vMotion</a:t>
            </a:r>
            <a:endParaRPr lang="en-US" dirty="0"/>
          </a:p>
        </p:txBody>
      </p:sp>
      <p:sp>
        <p:nvSpPr>
          <p:cNvPr id="3" name="Content Placeholder 2"/>
          <p:cNvSpPr>
            <a:spLocks noGrp="1"/>
          </p:cNvSpPr>
          <p:nvPr>
            <p:ph sz="half" idx="1"/>
          </p:nvPr>
        </p:nvSpPr>
        <p:spPr>
          <a:xfrm>
            <a:off x="609441" y="1612900"/>
            <a:ext cx="10969943" cy="4406900"/>
          </a:xfrm>
          <a:prstGeom prst="roundRect">
            <a:avLst>
              <a:gd name="adj" fmla="val 4918"/>
            </a:avLst>
          </a:prstGeom>
          <a:ln>
            <a:gradFill flip="none" rotWithShape="1">
              <a:gsLst>
                <a:gs pos="0">
                  <a:schemeClr val="accent4">
                    <a:lumMod val="20000"/>
                    <a:lumOff val="80000"/>
                    <a:alpha val="0"/>
                  </a:schemeClr>
                </a:gs>
                <a:gs pos="100000">
                  <a:schemeClr val="accent4">
                    <a:alpha val="42000"/>
                  </a:schemeClr>
                </a:gs>
              </a:gsLst>
              <a:lin ang="10800000" scaled="1"/>
              <a:tileRect/>
            </a:gradFill>
          </a:ln>
        </p:spPr>
        <p:txBody>
          <a:bodyPr lIns="182880" tIns="182880"/>
          <a:lstStyle/>
          <a:p>
            <a:r>
              <a:rPr lang="en-US" dirty="0" smtClean="0"/>
              <a:t>Transparent operation to the guest OS</a:t>
            </a:r>
          </a:p>
          <a:p>
            <a:r>
              <a:rPr lang="en-US" dirty="0" smtClean="0"/>
              <a:t>Works across different types of virtual switches</a:t>
            </a:r>
          </a:p>
          <a:p>
            <a:pPr lvl="1"/>
            <a:r>
              <a:rPr lang="en-US" dirty="0" err="1" smtClean="0"/>
              <a:t>vSS</a:t>
            </a:r>
            <a:r>
              <a:rPr lang="en-US" dirty="0" smtClean="0"/>
              <a:t> to </a:t>
            </a:r>
            <a:r>
              <a:rPr lang="en-US" dirty="0" err="1" smtClean="0"/>
              <a:t>vSS</a:t>
            </a:r>
            <a:endParaRPr lang="en-US" dirty="0" smtClean="0"/>
          </a:p>
          <a:p>
            <a:pPr lvl="1"/>
            <a:r>
              <a:rPr lang="en-US" dirty="0" err="1" smtClean="0"/>
              <a:t>vSS</a:t>
            </a:r>
            <a:r>
              <a:rPr lang="en-US" dirty="0" smtClean="0"/>
              <a:t> to </a:t>
            </a:r>
            <a:r>
              <a:rPr lang="en-US" dirty="0" err="1" smtClean="0"/>
              <a:t>vDS</a:t>
            </a:r>
            <a:endParaRPr lang="en-US" dirty="0" smtClean="0"/>
          </a:p>
          <a:p>
            <a:pPr lvl="1"/>
            <a:r>
              <a:rPr lang="en-US" dirty="0" err="1" smtClean="0"/>
              <a:t>vDS</a:t>
            </a:r>
            <a:r>
              <a:rPr lang="en-US" dirty="0" smtClean="0"/>
              <a:t> to </a:t>
            </a:r>
            <a:r>
              <a:rPr lang="en-US" dirty="0" err="1" smtClean="0"/>
              <a:t>vDS</a:t>
            </a:r>
            <a:endParaRPr lang="en-US" dirty="0" smtClean="0"/>
          </a:p>
          <a:p>
            <a:r>
              <a:rPr lang="en-US" dirty="0"/>
              <a:t>Requires L2 network </a:t>
            </a:r>
            <a:r>
              <a:rPr lang="en-US" dirty="0" smtClean="0"/>
              <a:t>connectivity</a:t>
            </a:r>
          </a:p>
          <a:p>
            <a:pPr lvl="1"/>
            <a:r>
              <a:rPr lang="en-US" dirty="0" smtClean="0"/>
              <a:t>Does not change the IP of the VM</a:t>
            </a:r>
          </a:p>
          <a:p>
            <a:r>
              <a:rPr lang="en-US" dirty="0" smtClean="0"/>
              <a:t>Transfers </a:t>
            </a:r>
            <a:r>
              <a:rPr lang="en-US" dirty="0" err="1" smtClean="0"/>
              <a:t>vDS</a:t>
            </a:r>
            <a:r>
              <a:rPr lang="en-US" dirty="0" smtClean="0"/>
              <a:t> port metadata</a:t>
            </a:r>
            <a:endParaRPr lang="en-US" dirty="0"/>
          </a:p>
        </p:txBody>
      </p:sp>
      <p:sp>
        <p:nvSpPr>
          <p:cNvPr id="6" name="Slide Number Placeholder 5"/>
          <p:cNvSpPr>
            <a:spLocks noGrp="1"/>
          </p:cNvSpPr>
          <p:nvPr>
            <p:ph type="sldNum" sz="quarter" idx="12"/>
          </p:nvPr>
        </p:nvSpPr>
        <p:spPr/>
        <p:txBody>
          <a:bodyPr/>
          <a:lstStyle/>
          <a:p>
            <a:fld id="{6EA6D8CF-3CDE-4807-BCD2-C9F2B831AAA5}" type="slidenum">
              <a:rPr lang="en-US" smtClean="0"/>
              <a:t>16</a:t>
            </a:fld>
            <a:endParaRPr lang="en-US"/>
          </a:p>
        </p:txBody>
      </p:sp>
      <p:cxnSp>
        <p:nvCxnSpPr>
          <p:cNvPr id="63" name="Straight Connector 62"/>
          <p:cNvCxnSpPr/>
          <p:nvPr/>
        </p:nvCxnSpPr>
        <p:spPr>
          <a:xfrm>
            <a:off x="8056470" y="5010198"/>
            <a:ext cx="936399" cy="292111"/>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H="1">
            <a:off x="8992869" y="5068620"/>
            <a:ext cx="936399" cy="233689"/>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H="1" flipV="1">
            <a:off x="8992869" y="4133866"/>
            <a:ext cx="936399" cy="292111"/>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V="1">
            <a:off x="7989584" y="4133866"/>
            <a:ext cx="936399" cy="350533"/>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9" name="Rounded Rectangle 48"/>
          <p:cNvSpPr/>
          <p:nvPr/>
        </p:nvSpPr>
        <p:spPr>
          <a:xfrm>
            <a:off x="9862383" y="4133866"/>
            <a:ext cx="1404599" cy="1110020"/>
          </a:xfrm>
          <a:prstGeom prst="roundRect">
            <a:avLst/>
          </a:prstGeom>
          <a:gradFill>
            <a:gsLst>
              <a:gs pos="0">
                <a:schemeClr val="tx1">
                  <a:lumMod val="20000"/>
                  <a:lumOff val="80000"/>
                </a:schemeClr>
              </a:gs>
              <a:gs pos="86000">
                <a:schemeClr val="bg2">
                  <a:lumMod val="40000"/>
                  <a:lumOff val="60000"/>
                </a:schemeClr>
              </a:gs>
            </a:gsLs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8" name="Rounded Rectangle 47"/>
          <p:cNvSpPr/>
          <p:nvPr/>
        </p:nvSpPr>
        <p:spPr>
          <a:xfrm>
            <a:off x="6651871" y="4133866"/>
            <a:ext cx="1404599" cy="1110020"/>
          </a:xfrm>
          <a:prstGeom prst="roundRect">
            <a:avLst/>
          </a:prstGeom>
          <a:gradFill>
            <a:gsLst>
              <a:gs pos="0">
                <a:schemeClr val="tx1">
                  <a:lumMod val="20000"/>
                  <a:lumOff val="80000"/>
                </a:schemeClr>
              </a:gs>
              <a:gs pos="86000">
                <a:schemeClr val="bg2">
                  <a:lumMod val="40000"/>
                  <a:lumOff val="60000"/>
                </a:schemeClr>
              </a:gs>
            </a:gsLs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8" name="Rounded Rectangle 7"/>
          <p:cNvSpPr/>
          <p:nvPr/>
        </p:nvSpPr>
        <p:spPr bwMode="auto">
          <a:xfrm>
            <a:off x="7788927" y="1388026"/>
            <a:ext cx="2274112" cy="521417"/>
          </a:xfrm>
          <a:prstGeom prst="roundRect">
            <a:avLst/>
          </a:prstGeom>
          <a:solidFill>
            <a:schemeClr val="accent4"/>
          </a:solidFill>
        </p:spPr>
        <p:txBody>
          <a:bodyPr wrap="none" lIns="0" tIns="0" rIns="0" bIns="0" rtlCol="0" anchor="ctr">
            <a:noAutofit/>
          </a:bodyPr>
          <a:lstStyle/>
          <a:p>
            <a:pPr algn="ctr"/>
            <a:r>
              <a:rPr lang="en-US" sz="1600" b="1" dirty="0" err="1">
                <a:solidFill>
                  <a:prstClr val="white"/>
                </a:solidFill>
              </a:rPr>
              <a:t>vCenter</a:t>
            </a:r>
            <a:r>
              <a:rPr lang="en-US" sz="1600" b="1" dirty="0">
                <a:solidFill>
                  <a:prstClr val="white"/>
                </a:solidFill>
              </a:rPr>
              <a:t> Server</a:t>
            </a:r>
          </a:p>
        </p:txBody>
      </p:sp>
      <p:pic>
        <p:nvPicPr>
          <p:cNvPr id="11" name="Picture 10" descr="ICON_VM_basic_flat_R2_Q408.png"/>
          <p:cNvPicPr>
            <a:picLocks noChangeAspect="1"/>
          </p:cNvPicPr>
          <p:nvPr/>
        </p:nvPicPr>
        <p:blipFill>
          <a:blip r:embed="rId3"/>
          <a:srcRect/>
          <a:stretch>
            <a:fillRect/>
          </a:stretch>
        </p:blipFill>
        <p:spPr bwMode="auto">
          <a:xfrm>
            <a:off x="7390958" y="2617812"/>
            <a:ext cx="682234" cy="595906"/>
          </a:xfrm>
          <a:prstGeom prst="rect">
            <a:avLst/>
          </a:prstGeom>
          <a:noFill/>
          <a:ln w="9525">
            <a:noFill/>
            <a:miter lim="800000"/>
            <a:headEnd/>
            <a:tailEnd/>
          </a:ln>
        </p:spPr>
      </p:pic>
      <p:sp>
        <p:nvSpPr>
          <p:cNvPr id="12" name="Isosceles Triangle 11"/>
          <p:cNvSpPr/>
          <p:nvPr/>
        </p:nvSpPr>
        <p:spPr>
          <a:xfrm>
            <a:off x="6651871" y="1972247"/>
            <a:ext cx="4548225" cy="584221"/>
          </a:xfrm>
          <a:prstGeom prst="triangle">
            <a:avLst/>
          </a:prstGeom>
          <a:gradFill>
            <a:gsLst>
              <a:gs pos="0">
                <a:schemeClr val="bg1"/>
              </a:gs>
              <a:gs pos="32000">
                <a:schemeClr val="accent6">
                  <a:lumMod val="20000"/>
                  <a:lumOff val="80000"/>
                </a:schemeClr>
              </a:gs>
              <a:gs pos="100000">
                <a:srgbClr val="67AA3B">
                  <a:alpha val="64000"/>
                </a:srgbClr>
              </a:gs>
            </a:gsLst>
            <a:lin ang="16200000" scaled="0"/>
          </a:gradFill>
        </p:spPr>
        <p:txBody>
          <a:bodyPr wrap="none" lIns="0" tIns="0" rIns="0" bIns="0" rtlCol="0" anchor="ctr">
            <a:noAutofit/>
          </a:bodyPr>
          <a:lstStyle/>
          <a:p>
            <a:pPr algn="ctr"/>
            <a:endParaRPr lang="en-US" sz="1400" b="1" dirty="0">
              <a:solidFill>
                <a:prstClr val="white"/>
              </a:solidFill>
            </a:endParaRPr>
          </a:p>
        </p:txBody>
      </p:sp>
      <p:pic>
        <p:nvPicPr>
          <p:cNvPr id="13" name="Picture 12" descr="ICON_VM_basic_flat_R2_Q408.png"/>
          <p:cNvPicPr>
            <a:picLocks noChangeAspect="1"/>
          </p:cNvPicPr>
          <p:nvPr/>
        </p:nvPicPr>
        <p:blipFill>
          <a:blip r:embed="rId3"/>
          <a:srcRect/>
          <a:stretch>
            <a:fillRect/>
          </a:stretch>
        </p:blipFill>
        <p:spPr bwMode="auto">
          <a:xfrm>
            <a:off x="6651871" y="2617812"/>
            <a:ext cx="682234" cy="595906"/>
          </a:xfrm>
          <a:prstGeom prst="rect">
            <a:avLst/>
          </a:prstGeom>
          <a:noFill/>
          <a:ln w="9525">
            <a:noFill/>
            <a:miter lim="800000"/>
            <a:headEnd/>
            <a:tailEnd/>
          </a:ln>
        </p:spPr>
      </p:pic>
      <p:sp>
        <p:nvSpPr>
          <p:cNvPr id="15" name="Isosceles Triangle 14"/>
          <p:cNvSpPr/>
          <p:nvPr/>
        </p:nvSpPr>
        <p:spPr>
          <a:xfrm rot="10800000">
            <a:off x="6651871" y="3263376"/>
            <a:ext cx="1404599" cy="397270"/>
          </a:xfrm>
          <a:prstGeom prst="triangle">
            <a:avLst/>
          </a:prstGeom>
          <a:gradFill>
            <a:gsLst>
              <a:gs pos="0">
                <a:schemeClr val="bg1"/>
              </a:gs>
              <a:gs pos="32000">
                <a:srgbClr val="AAE6FF">
                  <a:alpha val="59000"/>
                </a:srgbClr>
              </a:gs>
              <a:gs pos="100000">
                <a:srgbClr val="AAE6FF"/>
              </a:gs>
            </a:gsLst>
            <a:lin ang="16200000" scaled="0"/>
          </a:gradFill>
        </p:spPr>
        <p:txBody>
          <a:bodyPr wrap="none" lIns="0" tIns="0" rIns="0" bIns="0" rtlCol="0" anchor="ctr">
            <a:noAutofit/>
          </a:bodyPr>
          <a:lstStyle/>
          <a:p>
            <a:pPr algn="ctr"/>
            <a:endParaRPr lang="en-US" sz="1400" b="1" dirty="0">
              <a:solidFill>
                <a:prstClr val="white"/>
              </a:solidFill>
            </a:endParaRPr>
          </a:p>
        </p:txBody>
      </p:sp>
      <p:pic>
        <p:nvPicPr>
          <p:cNvPr id="17" name="Picture 16" descr="ICON_VM_basic_flat_R2_Q408.png"/>
          <p:cNvPicPr>
            <a:picLocks noChangeAspect="1"/>
          </p:cNvPicPr>
          <p:nvPr/>
        </p:nvPicPr>
        <p:blipFill>
          <a:blip r:embed="rId3"/>
          <a:srcRect/>
          <a:stretch>
            <a:fillRect/>
          </a:stretch>
        </p:blipFill>
        <p:spPr bwMode="auto">
          <a:xfrm>
            <a:off x="8123356" y="2614891"/>
            <a:ext cx="682234" cy="595906"/>
          </a:xfrm>
          <a:prstGeom prst="rect">
            <a:avLst/>
          </a:prstGeom>
          <a:noFill/>
          <a:ln w="9525">
            <a:noFill/>
            <a:miter lim="800000"/>
            <a:headEnd/>
            <a:tailEnd/>
          </a:ln>
        </p:spPr>
      </p:pic>
      <p:pic>
        <p:nvPicPr>
          <p:cNvPr id="18" name="Picture 17" descr="ICON_VM_basic_flat_R2_Q408.png"/>
          <p:cNvPicPr>
            <a:picLocks noChangeAspect="1"/>
          </p:cNvPicPr>
          <p:nvPr/>
        </p:nvPicPr>
        <p:blipFill>
          <a:blip r:embed="rId3"/>
          <a:srcRect/>
          <a:stretch>
            <a:fillRect/>
          </a:stretch>
        </p:blipFill>
        <p:spPr bwMode="auto">
          <a:xfrm>
            <a:off x="8464473" y="2614891"/>
            <a:ext cx="682234" cy="595906"/>
          </a:xfrm>
          <a:prstGeom prst="rect">
            <a:avLst/>
          </a:prstGeom>
          <a:noFill/>
          <a:ln w="9525">
            <a:noFill/>
            <a:miter lim="800000"/>
            <a:headEnd/>
            <a:tailEnd/>
          </a:ln>
        </p:spPr>
      </p:pic>
      <p:pic>
        <p:nvPicPr>
          <p:cNvPr id="19" name="Picture 18" descr="ICON_VM_basic_flat_R2_Q408.png"/>
          <p:cNvPicPr>
            <a:picLocks noChangeAspect="1"/>
          </p:cNvPicPr>
          <p:nvPr/>
        </p:nvPicPr>
        <p:blipFill>
          <a:blip r:embed="rId3"/>
          <a:srcRect/>
          <a:stretch>
            <a:fillRect/>
          </a:stretch>
        </p:blipFill>
        <p:spPr bwMode="auto">
          <a:xfrm>
            <a:off x="8805590" y="2614891"/>
            <a:ext cx="682234" cy="595906"/>
          </a:xfrm>
          <a:prstGeom prst="rect">
            <a:avLst/>
          </a:prstGeom>
          <a:noFill/>
          <a:ln w="9525">
            <a:noFill/>
            <a:miter lim="800000"/>
            <a:headEnd/>
            <a:tailEnd/>
          </a:ln>
        </p:spPr>
      </p:pic>
      <p:pic>
        <p:nvPicPr>
          <p:cNvPr id="20" name="Picture 19" descr="ICON_VM_basic_flat_R2_Q408.png"/>
          <p:cNvPicPr>
            <a:picLocks noChangeAspect="1"/>
          </p:cNvPicPr>
          <p:nvPr/>
        </p:nvPicPr>
        <p:blipFill>
          <a:blip r:embed="rId3"/>
          <a:srcRect/>
          <a:stretch>
            <a:fillRect/>
          </a:stretch>
        </p:blipFill>
        <p:spPr bwMode="auto">
          <a:xfrm>
            <a:off x="9146706" y="2614891"/>
            <a:ext cx="682234" cy="595906"/>
          </a:xfrm>
          <a:prstGeom prst="rect">
            <a:avLst/>
          </a:prstGeom>
          <a:noFill/>
          <a:ln w="9525">
            <a:noFill/>
            <a:miter lim="800000"/>
            <a:headEnd/>
            <a:tailEnd/>
          </a:ln>
        </p:spPr>
      </p:pic>
      <p:grpSp>
        <p:nvGrpSpPr>
          <p:cNvPr id="44" name="Group 43"/>
          <p:cNvGrpSpPr/>
          <p:nvPr/>
        </p:nvGrpSpPr>
        <p:grpSpPr>
          <a:xfrm>
            <a:off x="6667931" y="3724911"/>
            <a:ext cx="1589196" cy="1460553"/>
            <a:chOff x="5942012" y="3962400"/>
            <a:chExt cx="1810504" cy="1905000"/>
          </a:xfrm>
        </p:grpSpPr>
        <p:pic>
          <p:nvPicPr>
            <p:cNvPr id="28" name="Picture 27" descr="ICON_Server_flat_Q408.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2012" y="3962400"/>
              <a:ext cx="1619250" cy="411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descr="ICON_NIC_Q308"/>
            <p:cNvPicPr>
              <a:picLocks noChangeAspect="1" noChangeArrowheads="1"/>
            </p:cNvPicPr>
            <p:nvPr/>
          </p:nvPicPr>
          <p:blipFill>
            <a:blip r:embed="rId5"/>
            <a:srcRect/>
            <a:stretch>
              <a:fillRect/>
            </a:stretch>
          </p:blipFill>
          <p:spPr bwMode="auto">
            <a:xfrm>
              <a:off x="7313612" y="5349240"/>
              <a:ext cx="438904" cy="518160"/>
            </a:xfrm>
            <a:prstGeom prst="rect">
              <a:avLst/>
            </a:prstGeom>
            <a:noFill/>
            <a:ln w="9525">
              <a:noFill/>
              <a:miter lim="800000"/>
              <a:headEnd/>
              <a:tailEnd/>
            </a:ln>
          </p:spPr>
        </p:pic>
        <p:pic>
          <p:nvPicPr>
            <p:cNvPr id="36" name="Picture 35" descr="ICON_NIC_Q308"/>
            <p:cNvPicPr>
              <a:picLocks noChangeAspect="1" noChangeArrowheads="1"/>
            </p:cNvPicPr>
            <p:nvPr/>
          </p:nvPicPr>
          <p:blipFill>
            <a:blip r:embed="rId5"/>
            <a:srcRect/>
            <a:stretch>
              <a:fillRect/>
            </a:stretch>
          </p:blipFill>
          <p:spPr bwMode="auto">
            <a:xfrm>
              <a:off x="7295316" y="4663440"/>
              <a:ext cx="438904" cy="518160"/>
            </a:xfrm>
            <a:prstGeom prst="rect">
              <a:avLst/>
            </a:prstGeom>
            <a:noFill/>
            <a:ln w="9525">
              <a:noFill/>
              <a:miter lim="800000"/>
              <a:headEnd/>
              <a:tailEnd/>
            </a:ln>
          </p:spPr>
        </p:pic>
        <p:pic>
          <p:nvPicPr>
            <p:cNvPr id="37" name="Picture 36" descr="VMW-ICON_virtual_switch.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76116" y="4648200"/>
              <a:ext cx="1219200" cy="914400"/>
            </a:xfrm>
            <a:prstGeom prst="rect">
              <a:avLst/>
            </a:prstGeom>
          </p:spPr>
        </p:pic>
      </p:grpSp>
      <p:pic>
        <p:nvPicPr>
          <p:cNvPr id="38" name="Picture 37" descr="ICON_VM_basic_flat_R2_Q408.png"/>
          <p:cNvPicPr>
            <a:picLocks noChangeAspect="1"/>
          </p:cNvPicPr>
          <p:nvPr/>
        </p:nvPicPr>
        <p:blipFill>
          <a:blip r:embed="rId3"/>
          <a:srcRect/>
          <a:stretch>
            <a:fillRect/>
          </a:stretch>
        </p:blipFill>
        <p:spPr bwMode="auto">
          <a:xfrm>
            <a:off x="10598125" y="2614891"/>
            <a:ext cx="682234" cy="595906"/>
          </a:xfrm>
          <a:prstGeom prst="rect">
            <a:avLst/>
          </a:prstGeom>
          <a:noFill/>
          <a:ln w="9525">
            <a:noFill/>
            <a:miter lim="800000"/>
            <a:headEnd/>
            <a:tailEnd/>
          </a:ln>
        </p:spPr>
      </p:pic>
      <p:pic>
        <p:nvPicPr>
          <p:cNvPr id="39" name="Picture 38" descr="ICON_VM_basic_flat_R2_Q408.png"/>
          <p:cNvPicPr>
            <a:picLocks noChangeAspect="1"/>
          </p:cNvPicPr>
          <p:nvPr/>
        </p:nvPicPr>
        <p:blipFill>
          <a:blip r:embed="rId3"/>
          <a:srcRect/>
          <a:stretch>
            <a:fillRect/>
          </a:stretch>
        </p:blipFill>
        <p:spPr bwMode="auto">
          <a:xfrm>
            <a:off x="9859038" y="2614891"/>
            <a:ext cx="682234" cy="595906"/>
          </a:xfrm>
          <a:prstGeom prst="rect">
            <a:avLst/>
          </a:prstGeom>
          <a:noFill/>
          <a:ln w="9525">
            <a:noFill/>
            <a:miter lim="800000"/>
            <a:headEnd/>
            <a:tailEnd/>
          </a:ln>
        </p:spPr>
      </p:pic>
      <p:sp>
        <p:nvSpPr>
          <p:cNvPr id="40" name="Isosceles Triangle 39"/>
          <p:cNvSpPr/>
          <p:nvPr/>
        </p:nvSpPr>
        <p:spPr>
          <a:xfrm rot="10800000">
            <a:off x="9859038" y="3260455"/>
            <a:ext cx="1404599" cy="397270"/>
          </a:xfrm>
          <a:prstGeom prst="triangle">
            <a:avLst/>
          </a:prstGeom>
          <a:gradFill>
            <a:gsLst>
              <a:gs pos="0">
                <a:schemeClr val="bg1"/>
              </a:gs>
              <a:gs pos="32000">
                <a:srgbClr val="AAE6FF">
                  <a:alpha val="53000"/>
                </a:srgbClr>
              </a:gs>
              <a:gs pos="100000">
                <a:srgbClr val="AAE6FF"/>
              </a:gs>
            </a:gsLst>
            <a:lin ang="16200000" scaled="0"/>
          </a:gradFill>
        </p:spPr>
        <p:txBody>
          <a:bodyPr wrap="none" lIns="0" tIns="0" rIns="0" bIns="0" rtlCol="0" anchor="ctr">
            <a:noAutofit/>
          </a:bodyPr>
          <a:lstStyle/>
          <a:p>
            <a:pPr algn="ctr"/>
            <a:endParaRPr lang="en-US" sz="1400" b="1" dirty="0">
              <a:solidFill>
                <a:prstClr val="white"/>
              </a:solidFill>
            </a:endParaRPr>
          </a:p>
        </p:txBody>
      </p:sp>
      <p:grpSp>
        <p:nvGrpSpPr>
          <p:cNvPr id="45" name="Group 44"/>
          <p:cNvGrpSpPr/>
          <p:nvPr/>
        </p:nvGrpSpPr>
        <p:grpSpPr>
          <a:xfrm>
            <a:off x="9728611" y="3724911"/>
            <a:ext cx="1555092" cy="1507291"/>
            <a:chOff x="9066212" y="3962400"/>
            <a:chExt cx="1771650" cy="1965960"/>
          </a:xfrm>
        </p:grpSpPr>
        <p:pic>
          <p:nvPicPr>
            <p:cNvPr id="9" name="Picture 8" descr="ICON_Server_flat_Q408.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18612" y="3962400"/>
              <a:ext cx="1619250" cy="411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descr="ICON_NIC_Q308"/>
            <p:cNvPicPr>
              <a:picLocks noChangeAspect="1" noChangeArrowheads="1"/>
            </p:cNvPicPr>
            <p:nvPr/>
          </p:nvPicPr>
          <p:blipFill>
            <a:blip r:embed="rId5"/>
            <a:srcRect/>
            <a:stretch>
              <a:fillRect/>
            </a:stretch>
          </p:blipFill>
          <p:spPr bwMode="auto">
            <a:xfrm>
              <a:off x="9066212" y="5410200"/>
              <a:ext cx="438904" cy="518160"/>
            </a:xfrm>
            <a:prstGeom prst="rect">
              <a:avLst/>
            </a:prstGeom>
            <a:noFill/>
            <a:ln w="9525">
              <a:noFill/>
              <a:miter lim="800000"/>
              <a:headEnd/>
              <a:tailEnd/>
            </a:ln>
          </p:spPr>
        </p:pic>
        <p:pic>
          <p:nvPicPr>
            <p:cNvPr id="42" name="Picture 41" descr="ICON_NIC_Q308"/>
            <p:cNvPicPr>
              <a:picLocks noChangeAspect="1" noChangeArrowheads="1"/>
            </p:cNvPicPr>
            <p:nvPr/>
          </p:nvPicPr>
          <p:blipFill>
            <a:blip r:embed="rId5"/>
            <a:srcRect/>
            <a:stretch>
              <a:fillRect/>
            </a:stretch>
          </p:blipFill>
          <p:spPr bwMode="auto">
            <a:xfrm>
              <a:off x="9066212" y="4648200"/>
              <a:ext cx="438904" cy="518160"/>
            </a:xfrm>
            <a:prstGeom prst="rect">
              <a:avLst/>
            </a:prstGeom>
            <a:noFill/>
            <a:ln w="9525">
              <a:noFill/>
              <a:miter lim="800000"/>
              <a:headEnd/>
              <a:tailEnd/>
            </a:ln>
          </p:spPr>
        </p:pic>
      </p:grpSp>
      <p:pic>
        <p:nvPicPr>
          <p:cNvPr id="47" name="Picture 46" descr="ICON_Cloud_Q308"/>
          <p:cNvPicPr>
            <a:picLocks noChangeAspect="1" noChangeArrowheads="1"/>
          </p:cNvPicPr>
          <p:nvPr/>
        </p:nvPicPr>
        <p:blipFill>
          <a:blip r:embed="rId7"/>
          <a:srcRect/>
          <a:stretch>
            <a:fillRect/>
          </a:stretch>
        </p:blipFill>
        <p:spPr bwMode="auto">
          <a:xfrm>
            <a:off x="8658441" y="3958600"/>
            <a:ext cx="601971" cy="334552"/>
          </a:xfrm>
          <a:prstGeom prst="rect">
            <a:avLst/>
          </a:prstGeom>
          <a:noFill/>
          <a:ln w="9525">
            <a:noFill/>
            <a:miter lim="800000"/>
            <a:headEnd/>
            <a:tailEnd/>
          </a:ln>
        </p:spPr>
      </p:pic>
      <p:pic>
        <p:nvPicPr>
          <p:cNvPr id="50" name="Picture 49" descr="VMW-ICON_virtual_switch.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96811" y="4250710"/>
            <a:ext cx="1070171" cy="701066"/>
          </a:xfrm>
          <a:prstGeom prst="rect">
            <a:avLst/>
          </a:prstGeom>
        </p:spPr>
      </p:pic>
      <p:pic>
        <p:nvPicPr>
          <p:cNvPr id="62" name="Picture 61" descr="ICON_Cloud_Q308"/>
          <p:cNvPicPr>
            <a:picLocks noChangeAspect="1" noChangeArrowheads="1"/>
          </p:cNvPicPr>
          <p:nvPr/>
        </p:nvPicPr>
        <p:blipFill>
          <a:blip r:embed="rId7"/>
          <a:srcRect/>
          <a:stretch>
            <a:fillRect/>
          </a:stretch>
        </p:blipFill>
        <p:spPr bwMode="auto">
          <a:xfrm>
            <a:off x="8658441" y="5127042"/>
            <a:ext cx="601971" cy="334552"/>
          </a:xfrm>
          <a:prstGeom prst="rect">
            <a:avLst/>
          </a:prstGeom>
          <a:noFill/>
          <a:ln w="9525">
            <a:noFill/>
            <a:miter lim="800000"/>
            <a:headEnd/>
            <a:tailEnd/>
          </a:ln>
        </p:spPr>
      </p:pic>
      <p:sp>
        <p:nvSpPr>
          <p:cNvPr id="71" name="TextBox 70"/>
          <p:cNvSpPr txBox="1"/>
          <p:nvPr/>
        </p:nvSpPr>
        <p:spPr>
          <a:xfrm>
            <a:off x="8056470" y="5513200"/>
            <a:ext cx="1805913" cy="525799"/>
          </a:xfrm>
          <a:prstGeom prst="rect">
            <a:avLst/>
          </a:prstGeom>
          <a:noFill/>
        </p:spPr>
        <p:txBody>
          <a:bodyPr wrap="none" lIns="0" tIns="0" rIns="0" bIns="0" rtlCol="0">
            <a:noAutofit/>
          </a:bodyPr>
          <a:lstStyle/>
          <a:p>
            <a:pPr algn="ctr">
              <a:lnSpc>
                <a:spcPct val="90000"/>
              </a:lnSpc>
            </a:pPr>
            <a:r>
              <a:rPr lang="en-US" sz="1600" dirty="0" smtClean="0">
                <a:solidFill>
                  <a:schemeClr val="tx1">
                    <a:lumMod val="75000"/>
                  </a:schemeClr>
                </a:solidFill>
              </a:rPr>
              <a:t>VM Network</a:t>
            </a:r>
          </a:p>
          <a:p>
            <a:pPr algn="ctr">
              <a:lnSpc>
                <a:spcPct val="90000"/>
              </a:lnSpc>
            </a:pPr>
            <a:r>
              <a:rPr lang="en-US" sz="1600" dirty="0" smtClean="0">
                <a:solidFill>
                  <a:schemeClr val="tx1">
                    <a:lumMod val="75000"/>
                  </a:schemeClr>
                </a:solidFill>
              </a:rPr>
              <a:t>(L2 Connectivity)</a:t>
            </a:r>
          </a:p>
        </p:txBody>
      </p:sp>
      <p:sp>
        <p:nvSpPr>
          <p:cNvPr id="72" name="TextBox 71"/>
          <p:cNvSpPr txBox="1"/>
          <p:nvPr/>
        </p:nvSpPr>
        <p:spPr>
          <a:xfrm>
            <a:off x="6919414" y="4927073"/>
            <a:ext cx="802628" cy="233689"/>
          </a:xfrm>
          <a:prstGeom prst="rect">
            <a:avLst/>
          </a:prstGeom>
          <a:noFill/>
        </p:spPr>
        <p:txBody>
          <a:bodyPr wrap="none" lIns="0" tIns="0" rIns="0" bIns="0" rtlCol="0">
            <a:noAutofit/>
          </a:bodyPr>
          <a:lstStyle/>
          <a:p>
            <a:pPr algn="ctr">
              <a:lnSpc>
                <a:spcPct val="90000"/>
              </a:lnSpc>
            </a:pPr>
            <a:r>
              <a:rPr lang="en-US" dirty="0" err="1" smtClean="0">
                <a:solidFill>
                  <a:schemeClr val="tx2"/>
                </a:solidFill>
              </a:rPr>
              <a:t>vDS</a:t>
            </a:r>
            <a:r>
              <a:rPr lang="en-US" dirty="0" smtClean="0">
                <a:solidFill>
                  <a:schemeClr val="tx2"/>
                </a:solidFill>
              </a:rPr>
              <a:t> A</a:t>
            </a:r>
          </a:p>
        </p:txBody>
      </p:sp>
      <p:sp>
        <p:nvSpPr>
          <p:cNvPr id="73" name="TextBox 72"/>
          <p:cNvSpPr txBox="1"/>
          <p:nvPr/>
        </p:nvSpPr>
        <p:spPr>
          <a:xfrm>
            <a:off x="10330582" y="4927073"/>
            <a:ext cx="802628" cy="233689"/>
          </a:xfrm>
          <a:prstGeom prst="rect">
            <a:avLst/>
          </a:prstGeom>
          <a:noFill/>
        </p:spPr>
        <p:txBody>
          <a:bodyPr wrap="none" lIns="0" tIns="0" rIns="0" bIns="0" rtlCol="0">
            <a:noAutofit/>
          </a:bodyPr>
          <a:lstStyle/>
          <a:p>
            <a:pPr algn="ctr">
              <a:lnSpc>
                <a:spcPct val="90000"/>
              </a:lnSpc>
            </a:pPr>
            <a:r>
              <a:rPr lang="en-US" dirty="0" err="1" smtClean="0">
                <a:solidFill>
                  <a:schemeClr val="tx2"/>
                </a:solidFill>
              </a:rPr>
              <a:t>vDS</a:t>
            </a:r>
            <a:r>
              <a:rPr lang="en-US" dirty="0" smtClean="0">
                <a:solidFill>
                  <a:schemeClr val="tx2"/>
                </a:solidFill>
              </a:rPr>
              <a:t> B</a:t>
            </a:r>
          </a:p>
        </p:txBody>
      </p:sp>
      <p:sp>
        <p:nvSpPr>
          <p:cNvPr id="74" name="TextBox 73"/>
          <p:cNvSpPr txBox="1"/>
          <p:nvPr/>
        </p:nvSpPr>
        <p:spPr>
          <a:xfrm>
            <a:off x="8426523" y="3502145"/>
            <a:ext cx="1070171" cy="525799"/>
          </a:xfrm>
          <a:prstGeom prst="rect">
            <a:avLst/>
          </a:prstGeom>
          <a:noFill/>
        </p:spPr>
        <p:txBody>
          <a:bodyPr wrap="none" lIns="0" tIns="0" rIns="0" bIns="0" rtlCol="0">
            <a:noAutofit/>
          </a:bodyPr>
          <a:lstStyle/>
          <a:p>
            <a:pPr algn="ctr">
              <a:lnSpc>
                <a:spcPct val="90000"/>
              </a:lnSpc>
            </a:pPr>
            <a:r>
              <a:rPr lang="en-US" sz="1600" dirty="0" err="1" smtClean="0">
                <a:solidFill>
                  <a:schemeClr val="tx1">
                    <a:lumMod val="75000"/>
                  </a:schemeClr>
                </a:solidFill>
              </a:rPr>
              <a:t>vMotion</a:t>
            </a:r>
            <a:endParaRPr lang="en-US" sz="1600" dirty="0">
              <a:solidFill>
                <a:schemeClr val="tx1">
                  <a:lumMod val="75000"/>
                </a:schemeClr>
              </a:solidFill>
            </a:endParaRPr>
          </a:p>
          <a:p>
            <a:pPr algn="ctr">
              <a:lnSpc>
                <a:spcPct val="90000"/>
              </a:lnSpc>
            </a:pPr>
            <a:r>
              <a:rPr lang="en-US" sz="1600" dirty="0" smtClean="0">
                <a:solidFill>
                  <a:schemeClr val="tx1">
                    <a:lumMod val="75000"/>
                  </a:schemeClr>
                </a:solidFill>
              </a:rPr>
              <a:t>Network</a:t>
            </a:r>
          </a:p>
        </p:txBody>
      </p:sp>
      <p:sp>
        <p:nvSpPr>
          <p:cNvPr id="22" name="Right Arrow 21"/>
          <p:cNvSpPr/>
          <p:nvPr/>
        </p:nvSpPr>
        <p:spPr>
          <a:xfrm>
            <a:off x="8031206" y="2575560"/>
            <a:ext cx="1938293" cy="670560"/>
          </a:xfrm>
          <a:prstGeom prst="rightArrow">
            <a:avLst>
              <a:gd name="adj1" fmla="val 62025"/>
              <a:gd name="adj2" fmla="val 50000"/>
            </a:avLst>
          </a:prstGeom>
          <a:gradFill flip="none" rotWithShape="1">
            <a:gsLst>
              <a:gs pos="0">
                <a:schemeClr val="accent4"/>
              </a:gs>
              <a:gs pos="100000">
                <a:schemeClr val="accent4"/>
              </a:gs>
            </a:gsLst>
            <a:lin ang="10800000" scaled="1"/>
            <a:tileRect/>
          </a:gradFill>
        </p:spPr>
        <p:txBody>
          <a:bodyPr wrap="none" lIns="0" tIns="0" rIns="0" bIns="0" rtlCol="0" anchor="ctr">
            <a:noAutofit/>
          </a:bodyPr>
          <a:lstStyle/>
          <a:p>
            <a:pPr algn="ctr"/>
            <a:endParaRPr lang="en-US" sz="1400" b="1" dirty="0">
              <a:solidFill>
                <a:prstClr val="white"/>
              </a:solidFill>
            </a:endParaRPr>
          </a:p>
        </p:txBody>
      </p:sp>
      <p:sp>
        <p:nvSpPr>
          <p:cNvPr id="23" name="TextBox 22"/>
          <p:cNvSpPr txBox="1"/>
          <p:nvPr/>
        </p:nvSpPr>
        <p:spPr>
          <a:xfrm>
            <a:off x="8635032" y="2879056"/>
            <a:ext cx="625381" cy="292110"/>
          </a:xfrm>
          <a:prstGeom prst="rect">
            <a:avLst/>
          </a:prstGeom>
          <a:noFill/>
        </p:spPr>
        <p:txBody>
          <a:bodyPr wrap="none" lIns="0" tIns="0" rIns="0" bIns="0" rtlCol="0" anchor="ctr" anchorCtr="1">
            <a:noAutofit/>
          </a:bodyPr>
          <a:lstStyle/>
          <a:p>
            <a:pPr algn="ctr">
              <a:lnSpc>
                <a:spcPct val="90000"/>
              </a:lnSpc>
            </a:pPr>
            <a:r>
              <a:rPr lang="en-US" dirty="0" err="1" smtClean="0">
                <a:solidFill>
                  <a:schemeClr val="bg1"/>
                </a:solidFill>
              </a:rPr>
              <a:t>vMotion</a:t>
            </a:r>
            <a:endParaRPr lang="en-US" dirty="0">
              <a:solidFill>
                <a:schemeClr val="bg1"/>
              </a:solidFill>
            </a:endParaRPr>
          </a:p>
          <a:p>
            <a:pPr>
              <a:lnSpc>
                <a:spcPct val="90000"/>
              </a:lnSpc>
            </a:pPr>
            <a:endParaRPr lang="en-US" dirty="0" smtClean="0"/>
          </a:p>
        </p:txBody>
      </p:sp>
    </p:spTree>
    <p:extLst>
      <p:ext uri="{BB962C8B-B14F-4D97-AF65-F5344CB8AC3E}">
        <p14:creationId xmlns:p14="http://schemas.microsoft.com/office/powerpoint/2010/main" val="1267738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Content Placeholder 2"/>
          <p:cNvSpPr>
            <a:spLocks noGrp="1"/>
          </p:cNvSpPr>
          <p:nvPr>
            <p:ph sz="half" idx="1"/>
          </p:nvPr>
        </p:nvSpPr>
        <p:spPr>
          <a:xfrm>
            <a:off x="609441" y="1612900"/>
            <a:ext cx="10969943" cy="4406900"/>
          </a:xfrm>
          <a:prstGeom prst="roundRect">
            <a:avLst>
              <a:gd name="adj" fmla="val 4918"/>
            </a:avLst>
          </a:prstGeom>
          <a:ln>
            <a:gradFill flip="none" rotWithShape="1">
              <a:gsLst>
                <a:gs pos="0">
                  <a:schemeClr val="accent4">
                    <a:lumMod val="20000"/>
                    <a:lumOff val="80000"/>
                    <a:alpha val="0"/>
                  </a:schemeClr>
                </a:gs>
                <a:gs pos="100000">
                  <a:schemeClr val="accent4">
                    <a:alpha val="42000"/>
                  </a:schemeClr>
                </a:gs>
              </a:gsLst>
              <a:lin ang="10800000" scaled="1"/>
              <a:tileRect/>
            </a:gradFill>
          </a:ln>
        </p:spPr>
        <p:txBody>
          <a:bodyPr lIns="182880" tIns="182880"/>
          <a:lstStyle/>
          <a:p>
            <a:r>
              <a:rPr lang="en-US" sz="1800" dirty="0"/>
              <a:t>Simultaneously changes</a:t>
            </a:r>
          </a:p>
          <a:p>
            <a:pPr lvl="1">
              <a:spcBef>
                <a:spcPts val="400"/>
              </a:spcBef>
            </a:pPr>
            <a:r>
              <a:rPr lang="en-US" dirty="0"/>
              <a:t>Compute</a:t>
            </a:r>
          </a:p>
          <a:p>
            <a:pPr lvl="1">
              <a:spcBef>
                <a:spcPts val="400"/>
              </a:spcBef>
            </a:pPr>
            <a:r>
              <a:rPr lang="en-US" dirty="0"/>
              <a:t>Storage</a:t>
            </a:r>
          </a:p>
          <a:p>
            <a:pPr lvl="1">
              <a:spcBef>
                <a:spcPts val="400"/>
              </a:spcBef>
            </a:pPr>
            <a:r>
              <a:rPr lang="en-US" dirty="0"/>
              <a:t>Network</a:t>
            </a:r>
          </a:p>
          <a:p>
            <a:pPr lvl="1">
              <a:spcBef>
                <a:spcPts val="400"/>
              </a:spcBef>
            </a:pPr>
            <a:r>
              <a:rPr lang="en-US" dirty="0" err="1"/>
              <a:t>vCenter</a:t>
            </a:r>
            <a:endParaRPr lang="en-US" dirty="0"/>
          </a:p>
          <a:p>
            <a:r>
              <a:rPr lang="en-US" sz="1800" dirty="0" err="1"/>
              <a:t>vMotion</a:t>
            </a:r>
            <a:r>
              <a:rPr lang="en-US" sz="1800" dirty="0"/>
              <a:t> without shared storage</a:t>
            </a:r>
          </a:p>
          <a:p>
            <a:r>
              <a:rPr lang="en-US" sz="1800" dirty="0"/>
              <a:t>Increased scale</a:t>
            </a:r>
          </a:p>
          <a:p>
            <a:pPr lvl="1"/>
            <a:r>
              <a:rPr lang="en-US" dirty="0"/>
              <a:t>Pool resources across </a:t>
            </a:r>
            <a:r>
              <a:rPr lang="en-US" dirty="0" err="1"/>
              <a:t>vCenter</a:t>
            </a:r>
            <a:r>
              <a:rPr lang="en-US" dirty="0"/>
              <a:t> servers</a:t>
            </a:r>
          </a:p>
          <a:p>
            <a:r>
              <a:rPr lang="en-US" sz="1800" dirty="0"/>
              <a:t>Targeted topologies</a:t>
            </a:r>
          </a:p>
          <a:p>
            <a:pPr lvl="1">
              <a:spcBef>
                <a:spcPts val="400"/>
              </a:spcBef>
            </a:pPr>
            <a:r>
              <a:rPr lang="en-US" dirty="0"/>
              <a:t>Local</a:t>
            </a:r>
          </a:p>
          <a:p>
            <a:pPr lvl="1">
              <a:spcBef>
                <a:spcPts val="400"/>
              </a:spcBef>
            </a:pPr>
            <a:r>
              <a:rPr lang="en-US" dirty="0"/>
              <a:t>Metro</a:t>
            </a:r>
          </a:p>
          <a:p>
            <a:pPr lvl="1">
              <a:spcBef>
                <a:spcPts val="400"/>
              </a:spcBef>
            </a:pPr>
            <a:r>
              <a:rPr lang="en-US" dirty="0"/>
              <a:t>Cross-continental</a:t>
            </a:r>
          </a:p>
        </p:txBody>
      </p:sp>
      <p:sp>
        <p:nvSpPr>
          <p:cNvPr id="2" name="Title 1"/>
          <p:cNvSpPr>
            <a:spLocks noGrp="1"/>
          </p:cNvSpPr>
          <p:nvPr>
            <p:ph type="title"/>
          </p:nvPr>
        </p:nvSpPr>
        <p:spPr/>
        <p:txBody>
          <a:bodyPr/>
          <a:lstStyle/>
          <a:p>
            <a:r>
              <a:rPr lang="en-US" dirty="0"/>
              <a:t>vCenter Server 6.0 </a:t>
            </a:r>
            <a:r>
              <a:rPr lang="en-US" dirty="0" smtClean="0"/>
              <a:t>- Cross vCenter </a:t>
            </a:r>
            <a:r>
              <a:rPr lang="en-US" dirty="0" err="1" smtClean="0"/>
              <a:t>vMotion</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17</a:t>
            </a:fld>
            <a:endParaRPr lang="en-US"/>
          </a:p>
        </p:txBody>
      </p:sp>
      <p:cxnSp>
        <p:nvCxnSpPr>
          <p:cNvPr id="50" name="Straight Connector 49"/>
          <p:cNvCxnSpPr/>
          <p:nvPr/>
        </p:nvCxnSpPr>
        <p:spPr>
          <a:xfrm>
            <a:off x="8056470" y="5010198"/>
            <a:ext cx="936399" cy="292111"/>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H="1">
            <a:off x="8992869" y="5068620"/>
            <a:ext cx="936399" cy="233689"/>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H="1" flipV="1">
            <a:off x="8992869" y="4133866"/>
            <a:ext cx="936399" cy="292111"/>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7989584" y="4133866"/>
            <a:ext cx="936399" cy="350533"/>
          </a:xfrm>
          <a:prstGeom prst="line">
            <a:avLst/>
          </a:prstGeom>
          <a:ln w="12700">
            <a:solidFill>
              <a:schemeClr val="tx1">
                <a:lumMod val="75000"/>
              </a:schemeClr>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 name="Rounded Rectangle 53"/>
          <p:cNvSpPr/>
          <p:nvPr/>
        </p:nvSpPr>
        <p:spPr>
          <a:xfrm>
            <a:off x="9862383" y="4133866"/>
            <a:ext cx="1404599" cy="1110020"/>
          </a:xfrm>
          <a:prstGeom prst="roundRect">
            <a:avLst/>
          </a:prstGeom>
          <a:gradFill>
            <a:gsLst>
              <a:gs pos="0">
                <a:schemeClr val="tx1">
                  <a:lumMod val="20000"/>
                  <a:lumOff val="80000"/>
                </a:schemeClr>
              </a:gs>
              <a:gs pos="86000">
                <a:schemeClr val="bg2">
                  <a:lumMod val="40000"/>
                  <a:lumOff val="60000"/>
                </a:schemeClr>
              </a:gs>
            </a:gsLs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5" name="Rounded Rectangle 54"/>
          <p:cNvSpPr/>
          <p:nvPr/>
        </p:nvSpPr>
        <p:spPr>
          <a:xfrm>
            <a:off x="6651871" y="4133866"/>
            <a:ext cx="1404599" cy="1110020"/>
          </a:xfrm>
          <a:prstGeom prst="roundRect">
            <a:avLst/>
          </a:prstGeom>
          <a:gradFill>
            <a:gsLst>
              <a:gs pos="0">
                <a:schemeClr val="tx1">
                  <a:lumMod val="20000"/>
                  <a:lumOff val="80000"/>
                </a:schemeClr>
              </a:gs>
              <a:gs pos="86000">
                <a:schemeClr val="bg2">
                  <a:lumMod val="40000"/>
                  <a:lumOff val="60000"/>
                </a:schemeClr>
              </a:gs>
            </a:gsLs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56" name="Rounded Rectangle 55"/>
          <p:cNvSpPr/>
          <p:nvPr/>
        </p:nvSpPr>
        <p:spPr bwMode="auto">
          <a:xfrm>
            <a:off x="6544327" y="1388026"/>
            <a:ext cx="1736073" cy="521417"/>
          </a:xfrm>
          <a:prstGeom prst="roundRect">
            <a:avLst/>
          </a:prstGeom>
          <a:solidFill>
            <a:schemeClr val="accent4"/>
          </a:solidFill>
        </p:spPr>
        <p:txBody>
          <a:bodyPr wrap="none" lIns="0" tIns="0" rIns="0" bIns="0" rtlCol="0" anchor="ctr">
            <a:noAutofit/>
          </a:bodyPr>
          <a:lstStyle/>
          <a:p>
            <a:pPr algn="ctr"/>
            <a:r>
              <a:rPr lang="en-US" sz="1600" b="1" dirty="0" err="1">
                <a:solidFill>
                  <a:prstClr val="white"/>
                </a:solidFill>
              </a:rPr>
              <a:t>vCenter</a:t>
            </a:r>
            <a:r>
              <a:rPr lang="en-US" sz="1600" b="1" dirty="0">
                <a:solidFill>
                  <a:prstClr val="white"/>
                </a:solidFill>
              </a:rPr>
              <a:t> Server</a:t>
            </a:r>
          </a:p>
        </p:txBody>
      </p:sp>
      <p:pic>
        <p:nvPicPr>
          <p:cNvPr id="57" name="Picture 56" descr="ICON_VM_basic_flat_R2_Q408.png"/>
          <p:cNvPicPr>
            <a:picLocks noChangeAspect="1"/>
          </p:cNvPicPr>
          <p:nvPr/>
        </p:nvPicPr>
        <p:blipFill>
          <a:blip r:embed="rId3"/>
          <a:srcRect/>
          <a:stretch>
            <a:fillRect/>
          </a:stretch>
        </p:blipFill>
        <p:spPr bwMode="auto">
          <a:xfrm>
            <a:off x="7390958" y="2617812"/>
            <a:ext cx="682234" cy="595906"/>
          </a:xfrm>
          <a:prstGeom prst="rect">
            <a:avLst/>
          </a:prstGeom>
          <a:noFill/>
          <a:ln w="9525">
            <a:noFill/>
            <a:miter lim="800000"/>
            <a:headEnd/>
            <a:tailEnd/>
          </a:ln>
        </p:spPr>
      </p:pic>
      <p:sp>
        <p:nvSpPr>
          <p:cNvPr id="58" name="Isosceles Triangle 57"/>
          <p:cNvSpPr/>
          <p:nvPr/>
        </p:nvSpPr>
        <p:spPr>
          <a:xfrm>
            <a:off x="6651871" y="1972248"/>
            <a:ext cx="1412629" cy="509696"/>
          </a:xfrm>
          <a:prstGeom prst="triangle">
            <a:avLst/>
          </a:prstGeom>
          <a:gradFill>
            <a:gsLst>
              <a:gs pos="0">
                <a:schemeClr val="bg1"/>
              </a:gs>
              <a:gs pos="32000">
                <a:schemeClr val="accent6">
                  <a:lumMod val="20000"/>
                  <a:lumOff val="80000"/>
                </a:schemeClr>
              </a:gs>
              <a:gs pos="100000">
                <a:srgbClr val="67AA3B">
                  <a:alpha val="64000"/>
                </a:srgbClr>
              </a:gs>
            </a:gsLst>
            <a:lin ang="16200000" scaled="0"/>
          </a:gradFill>
        </p:spPr>
        <p:txBody>
          <a:bodyPr wrap="none" lIns="0" tIns="0" rIns="0" bIns="0" rtlCol="0" anchor="ctr">
            <a:noAutofit/>
          </a:bodyPr>
          <a:lstStyle/>
          <a:p>
            <a:pPr algn="ctr"/>
            <a:endParaRPr lang="en-US" sz="1400" b="1" dirty="0">
              <a:solidFill>
                <a:prstClr val="white"/>
              </a:solidFill>
            </a:endParaRPr>
          </a:p>
        </p:txBody>
      </p:sp>
      <p:pic>
        <p:nvPicPr>
          <p:cNvPr id="59" name="Picture 58" descr="ICON_VM_basic_flat_R2_Q408.png"/>
          <p:cNvPicPr>
            <a:picLocks noChangeAspect="1"/>
          </p:cNvPicPr>
          <p:nvPr/>
        </p:nvPicPr>
        <p:blipFill>
          <a:blip r:embed="rId3"/>
          <a:srcRect/>
          <a:stretch>
            <a:fillRect/>
          </a:stretch>
        </p:blipFill>
        <p:spPr bwMode="auto">
          <a:xfrm>
            <a:off x="6651871" y="2617812"/>
            <a:ext cx="682234" cy="595906"/>
          </a:xfrm>
          <a:prstGeom prst="rect">
            <a:avLst/>
          </a:prstGeom>
          <a:noFill/>
          <a:ln w="9525">
            <a:noFill/>
            <a:miter lim="800000"/>
            <a:headEnd/>
            <a:tailEnd/>
          </a:ln>
        </p:spPr>
      </p:pic>
      <p:sp>
        <p:nvSpPr>
          <p:cNvPr id="60" name="Isosceles Triangle 59"/>
          <p:cNvSpPr/>
          <p:nvPr/>
        </p:nvSpPr>
        <p:spPr>
          <a:xfrm rot="10800000">
            <a:off x="6651871" y="3263376"/>
            <a:ext cx="1404599" cy="397270"/>
          </a:xfrm>
          <a:prstGeom prst="triangle">
            <a:avLst/>
          </a:prstGeom>
          <a:gradFill>
            <a:gsLst>
              <a:gs pos="0">
                <a:schemeClr val="bg1"/>
              </a:gs>
              <a:gs pos="32000">
                <a:srgbClr val="AAE6FF">
                  <a:alpha val="59000"/>
                </a:srgbClr>
              </a:gs>
              <a:gs pos="100000">
                <a:srgbClr val="AAE6FF"/>
              </a:gs>
            </a:gsLst>
            <a:lin ang="16200000" scaled="0"/>
          </a:gradFill>
        </p:spPr>
        <p:txBody>
          <a:bodyPr wrap="none" lIns="0" tIns="0" rIns="0" bIns="0" rtlCol="0" anchor="ctr">
            <a:noAutofit/>
          </a:bodyPr>
          <a:lstStyle/>
          <a:p>
            <a:pPr algn="ctr"/>
            <a:endParaRPr lang="en-US" sz="1400" b="1" dirty="0">
              <a:solidFill>
                <a:prstClr val="white"/>
              </a:solidFill>
            </a:endParaRPr>
          </a:p>
        </p:txBody>
      </p:sp>
      <p:pic>
        <p:nvPicPr>
          <p:cNvPr id="67" name="Picture 66" descr="ICON_VM_basic_flat_R2_Q408.png"/>
          <p:cNvPicPr>
            <a:picLocks noChangeAspect="1"/>
          </p:cNvPicPr>
          <p:nvPr/>
        </p:nvPicPr>
        <p:blipFill>
          <a:blip r:embed="rId3"/>
          <a:srcRect/>
          <a:stretch>
            <a:fillRect/>
          </a:stretch>
        </p:blipFill>
        <p:spPr bwMode="auto">
          <a:xfrm>
            <a:off x="8123356" y="2614891"/>
            <a:ext cx="682234" cy="595906"/>
          </a:xfrm>
          <a:prstGeom prst="rect">
            <a:avLst/>
          </a:prstGeom>
          <a:noFill/>
          <a:ln w="9525">
            <a:noFill/>
            <a:miter lim="800000"/>
            <a:headEnd/>
            <a:tailEnd/>
          </a:ln>
        </p:spPr>
      </p:pic>
      <p:pic>
        <p:nvPicPr>
          <p:cNvPr id="68" name="Picture 67" descr="ICON_VM_basic_flat_R2_Q408.png"/>
          <p:cNvPicPr>
            <a:picLocks noChangeAspect="1"/>
          </p:cNvPicPr>
          <p:nvPr/>
        </p:nvPicPr>
        <p:blipFill>
          <a:blip r:embed="rId3"/>
          <a:srcRect/>
          <a:stretch>
            <a:fillRect/>
          </a:stretch>
        </p:blipFill>
        <p:spPr bwMode="auto">
          <a:xfrm>
            <a:off x="8464473" y="2614891"/>
            <a:ext cx="682234" cy="595906"/>
          </a:xfrm>
          <a:prstGeom prst="rect">
            <a:avLst/>
          </a:prstGeom>
          <a:noFill/>
          <a:ln w="9525">
            <a:noFill/>
            <a:miter lim="800000"/>
            <a:headEnd/>
            <a:tailEnd/>
          </a:ln>
        </p:spPr>
      </p:pic>
      <p:pic>
        <p:nvPicPr>
          <p:cNvPr id="69" name="Picture 68" descr="ICON_VM_basic_flat_R2_Q408.png"/>
          <p:cNvPicPr>
            <a:picLocks noChangeAspect="1"/>
          </p:cNvPicPr>
          <p:nvPr/>
        </p:nvPicPr>
        <p:blipFill>
          <a:blip r:embed="rId3"/>
          <a:srcRect/>
          <a:stretch>
            <a:fillRect/>
          </a:stretch>
        </p:blipFill>
        <p:spPr bwMode="auto">
          <a:xfrm>
            <a:off x="8805590" y="2614891"/>
            <a:ext cx="682234" cy="595906"/>
          </a:xfrm>
          <a:prstGeom prst="rect">
            <a:avLst/>
          </a:prstGeom>
          <a:noFill/>
          <a:ln w="9525">
            <a:noFill/>
            <a:miter lim="800000"/>
            <a:headEnd/>
            <a:tailEnd/>
          </a:ln>
        </p:spPr>
      </p:pic>
      <p:pic>
        <p:nvPicPr>
          <p:cNvPr id="70" name="Picture 69" descr="ICON_VM_basic_flat_R2_Q408.png"/>
          <p:cNvPicPr>
            <a:picLocks noChangeAspect="1"/>
          </p:cNvPicPr>
          <p:nvPr/>
        </p:nvPicPr>
        <p:blipFill>
          <a:blip r:embed="rId3"/>
          <a:srcRect/>
          <a:stretch>
            <a:fillRect/>
          </a:stretch>
        </p:blipFill>
        <p:spPr bwMode="auto">
          <a:xfrm>
            <a:off x="9146706" y="2614891"/>
            <a:ext cx="682234" cy="595906"/>
          </a:xfrm>
          <a:prstGeom prst="rect">
            <a:avLst/>
          </a:prstGeom>
          <a:noFill/>
          <a:ln w="9525">
            <a:noFill/>
            <a:miter lim="800000"/>
            <a:headEnd/>
            <a:tailEnd/>
          </a:ln>
        </p:spPr>
      </p:pic>
      <p:grpSp>
        <p:nvGrpSpPr>
          <p:cNvPr id="71" name="Group 70"/>
          <p:cNvGrpSpPr/>
          <p:nvPr/>
        </p:nvGrpSpPr>
        <p:grpSpPr>
          <a:xfrm>
            <a:off x="6667931" y="3724911"/>
            <a:ext cx="1589196" cy="1460553"/>
            <a:chOff x="5942012" y="3962400"/>
            <a:chExt cx="1810504" cy="1905000"/>
          </a:xfrm>
        </p:grpSpPr>
        <p:pic>
          <p:nvPicPr>
            <p:cNvPr id="72" name="Picture 71" descr="ICON_Server_flat_Q408.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2012" y="3962400"/>
              <a:ext cx="1619250" cy="411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72" descr="ICON_NIC_Q308"/>
            <p:cNvPicPr>
              <a:picLocks noChangeAspect="1" noChangeArrowheads="1"/>
            </p:cNvPicPr>
            <p:nvPr/>
          </p:nvPicPr>
          <p:blipFill>
            <a:blip r:embed="rId5"/>
            <a:srcRect/>
            <a:stretch>
              <a:fillRect/>
            </a:stretch>
          </p:blipFill>
          <p:spPr bwMode="auto">
            <a:xfrm>
              <a:off x="7313612" y="5349240"/>
              <a:ext cx="438904" cy="518160"/>
            </a:xfrm>
            <a:prstGeom prst="rect">
              <a:avLst/>
            </a:prstGeom>
            <a:noFill/>
            <a:ln w="9525">
              <a:noFill/>
              <a:miter lim="800000"/>
              <a:headEnd/>
              <a:tailEnd/>
            </a:ln>
          </p:spPr>
        </p:pic>
        <p:pic>
          <p:nvPicPr>
            <p:cNvPr id="74" name="Picture 73" descr="ICON_NIC_Q308"/>
            <p:cNvPicPr>
              <a:picLocks noChangeAspect="1" noChangeArrowheads="1"/>
            </p:cNvPicPr>
            <p:nvPr/>
          </p:nvPicPr>
          <p:blipFill>
            <a:blip r:embed="rId5"/>
            <a:srcRect/>
            <a:stretch>
              <a:fillRect/>
            </a:stretch>
          </p:blipFill>
          <p:spPr bwMode="auto">
            <a:xfrm>
              <a:off x="7295316" y="4663440"/>
              <a:ext cx="438904" cy="518160"/>
            </a:xfrm>
            <a:prstGeom prst="rect">
              <a:avLst/>
            </a:prstGeom>
            <a:noFill/>
            <a:ln w="9525">
              <a:noFill/>
              <a:miter lim="800000"/>
              <a:headEnd/>
              <a:tailEnd/>
            </a:ln>
          </p:spPr>
        </p:pic>
        <p:pic>
          <p:nvPicPr>
            <p:cNvPr id="75" name="Picture 74" descr="VMW-ICON_virtual_switch.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76116" y="4648200"/>
              <a:ext cx="1219200" cy="914400"/>
            </a:xfrm>
            <a:prstGeom prst="rect">
              <a:avLst/>
            </a:prstGeom>
          </p:spPr>
        </p:pic>
      </p:grpSp>
      <p:pic>
        <p:nvPicPr>
          <p:cNvPr id="76" name="Picture 75" descr="ICON_VM_basic_flat_R2_Q408.png"/>
          <p:cNvPicPr>
            <a:picLocks noChangeAspect="1"/>
          </p:cNvPicPr>
          <p:nvPr/>
        </p:nvPicPr>
        <p:blipFill>
          <a:blip r:embed="rId3"/>
          <a:srcRect/>
          <a:stretch>
            <a:fillRect/>
          </a:stretch>
        </p:blipFill>
        <p:spPr bwMode="auto">
          <a:xfrm>
            <a:off x="10598125" y="2614891"/>
            <a:ext cx="682234" cy="595906"/>
          </a:xfrm>
          <a:prstGeom prst="rect">
            <a:avLst/>
          </a:prstGeom>
          <a:noFill/>
          <a:ln w="9525">
            <a:noFill/>
            <a:miter lim="800000"/>
            <a:headEnd/>
            <a:tailEnd/>
          </a:ln>
        </p:spPr>
      </p:pic>
      <p:pic>
        <p:nvPicPr>
          <p:cNvPr id="77" name="Picture 76" descr="ICON_VM_basic_flat_R2_Q408.png"/>
          <p:cNvPicPr>
            <a:picLocks noChangeAspect="1"/>
          </p:cNvPicPr>
          <p:nvPr/>
        </p:nvPicPr>
        <p:blipFill>
          <a:blip r:embed="rId3"/>
          <a:srcRect/>
          <a:stretch>
            <a:fillRect/>
          </a:stretch>
        </p:blipFill>
        <p:spPr bwMode="auto">
          <a:xfrm>
            <a:off x="9859038" y="2614891"/>
            <a:ext cx="682234" cy="595906"/>
          </a:xfrm>
          <a:prstGeom prst="rect">
            <a:avLst/>
          </a:prstGeom>
          <a:noFill/>
          <a:ln w="9525">
            <a:noFill/>
            <a:miter lim="800000"/>
            <a:headEnd/>
            <a:tailEnd/>
          </a:ln>
        </p:spPr>
      </p:pic>
      <p:sp>
        <p:nvSpPr>
          <p:cNvPr id="82" name="Isosceles Triangle 81"/>
          <p:cNvSpPr/>
          <p:nvPr/>
        </p:nvSpPr>
        <p:spPr>
          <a:xfrm rot="10800000">
            <a:off x="9859038" y="3260455"/>
            <a:ext cx="1404599" cy="397270"/>
          </a:xfrm>
          <a:prstGeom prst="triangle">
            <a:avLst/>
          </a:prstGeom>
          <a:gradFill>
            <a:gsLst>
              <a:gs pos="0">
                <a:schemeClr val="bg1"/>
              </a:gs>
              <a:gs pos="32000">
                <a:srgbClr val="AAE6FF">
                  <a:alpha val="53000"/>
                </a:srgbClr>
              </a:gs>
              <a:gs pos="100000">
                <a:srgbClr val="AAE6FF"/>
              </a:gs>
            </a:gsLst>
            <a:lin ang="16200000" scaled="0"/>
          </a:gradFill>
        </p:spPr>
        <p:txBody>
          <a:bodyPr wrap="none" lIns="0" tIns="0" rIns="0" bIns="0" rtlCol="0" anchor="ctr">
            <a:noAutofit/>
          </a:bodyPr>
          <a:lstStyle/>
          <a:p>
            <a:pPr algn="ctr"/>
            <a:endParaRPr lang="en-US" sz="1400" b="1" dirty="0">
              <a:solidFill>
                <a:prstClr val="white"/>
              </a:solidFill>
            </a:endParaRPr>
          </a:p>
        </p:txBody>
      </p:sp>
      <p:grpSp>
        <p:nvGrpSpPr>
          <p:cNvPr id="85" name="Group 84"/>
          <p:cNvGrpSpPr/>
          <p:nvPr/>
        </p:nvGrpSpPr>
        <p:grpSpPr>
          <a:xfrm>
            <a:off x="9728611" y="3724911"/>
            <a:ext cx="1555092" cy="1507291"/>
            <a:chOff x="9066212" y="3962400"/>
            <a:chExt cx="1771650" cy="1965960"/>
          </a:xfrm>
        </p:grpSpPr>
        <p:pic>
          <p:nvPicPr>
            <p:cNvPr id="92" name="Picture 91" descr="ICON_Server_flat_Q408.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18612" y="3962400"/>
              <a:ext cx="1619250" cy="411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Picture 92" descr="ICON_NIC_Q308"/>
            <p:cNvPicPr>
              <a:picLocks noChangeAspect="1" noChangeArrowheads="1"/>
            </p:cNvPicPr>
            <p:nvPr/>
          </p:nvPicPr>
          <p:blipFill>
            <a:blip r:embed="rId5"/>
            <a:srcRect/>
            <a:stretch>
              <a:fillRect/>
            </a:stretch>
          </p:blipFill>
          <p:spPr bwMode="auto">
            <a:xfrm>
              <a:off x="9066212" y="5410200"/>
              <a:ext cx="438904" cy="518160"/>
            </a:xfrm>
            <a:prstGeom prst="rect">
              <a:avLst/>
            </a:prstGeom>
            <a:noFill/>
            <a:ln w="9525">
              <a:noFill/>
              <a:miter lim="800000"/>
              <a:headEnd/>
              <a:tailEnd/>
            </a:ln>
          </p:spPr>
        </p:pic>
        <p:pic>
          <p:nvPicPr>
            <p:cNvPr id="94" name="Picture 93" descr="ICON_NIC_Q308"/>
            <p:cNvPicPr>
              <a:picLocks noChangeAspect="1" noChangeArrowheads="1"/>
            </p:cNvPicPr>
            <p:nvPr/>
          </p:nvPicPr>
          <p:blipFill>
            <a:blip r:embed="rId5"/>
            <a:srcRect/>
            <a:stretch>
              <a:fillRect/>
            </a:stretch>
          </p:blipFill>
          <p:spPr bwMode="auto">
            <a:xfrm>
              <a:off x="9066212" y="4648200"/>
              <a:ext cx="438904" cy="518160"/>
            </a:xfrm>
            <a:prstGeom prst="rect">
              <a:avLst/>
            </a:prstGeom>
            <a:noFill/>
            <a:ln w="9525">
              <a:noFill/>
              <a:miter lim="800000"/>
              <a:headEnd/>
              <a:tailEnd/>
            </a:ln>
          </p:spPr>
        </p:pic>
      </p:grpSp>
      <p:pic>
        <p:nvPicPr>
          <p:cNvPr id="95" name="Picture 94" descr="ICON_Cloud_Q308"/>
          <p:cNvPicPr>
            <a:picLocks noChangeAspect="1" noChangeArrowheads="1"/>
          </p:cNvPicPr>
          <p:nvPr/>
        </p:nvPicPr>
        <p:blipFill>
          <a:blip r:embed="rId7"/>
          <a:srcRect/>
          <a:stretch>
            <a:fillRect/>
          </a:stretch>
        </p:blipFill>
        <p:spPr bwMode="auto">
          <a:xfrm>
            <a:off x="8658441" y="3958600"/>
            <a:ext cx="601971" cy="334552"/>
          </a:xfrm>
          <a:prstGeom prst="rect">
            <a:avLst/>
          </a:prstGeom>
          <a:noFill/>
          <a:ln w="9525">
            <a:noFill/>
            <a:miter lim="800000"/>
            <a:headEnd/>
            <a:tailEnd/>
          </a:ln>
        </p:spPr>
      </p:pic>
      <p:pic>
        <p:nvPicPr>
          <p:cNvPr id="96" name="Picture 95" descr="VMW-ICON_virtual_switch.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96811" y="4250710"/>
            <a:ext cx="1070171" cy="701066"/>
          </a:xfrm>
          <a:prstGeom prst="rect">
            <a:avLst/>
          </a:prstGeom>
        </p:spPr>
      </p:pic>
      <p:pic>
        <p:nvPicPr>
          <p:cNvPr id="97" name="Picture 96" descr="ICON_Cloud_Q308"/>
          <p:cNvPicPr>
            <a:picLocks noChangeAspect="1" noChangeArrowheads="1"/>
          </p:cNvPicPr>
          <p:nvPr/>
        </p:nvPicPr>
        <p:blipFill>
          <a:blip r:embed="rId7"/>
          <a:srcRect/>
          <a:stretch>
            <a:fillRect/>
          </a:stretch>
        </p:blipFill>
        <p:spPr bwMode="auto">
          <a:xfrm>
            <a:off x="8658441" y="5127042"/>
            <a:ext cx="601971" cy="334552"/>
          </a:xfrm>
          <a:prstGeom prst="rect">
            <a:avLst/>
          </a:prstGeom>
          <a:noFill/>
          <a:ln w="9525">
            <a:noFill/>
            <a:miter lim="800000"/>
            <a:headEnd/>
            <a:tailEnd/>
          </a:ln>
        </p:spPr>
      </p:pic>
      <p:sp>
        <p:nvSpPr>
          <p:cNvPr id="98" name="TextBox 97"/>
          <p:cNvSpPr txBox="1"/>
          <p:nvPr/>
        </p:nvSpPr>
        <p:spPr>
          <a:xfrm>
            <a:off x="8056470" y="5513200"/>
            <a:ext cx="1805913" cy="525799"/>
          </a:xfrm>
          <a:prstGeom prst="rect">
            <a:avLst/>
          </a:prstGeom>
          <a:noFill/>
        </p:spPr>
        <p:txBody>
          <a:bodyPr wrap="none" lIns="0" tIns="0" rIns="0" bIns="0" rtlCol="0">
            <a:noAutofit/>
          </a:bodyPr>
          <a:lstStyle/>
          <a:p>
            <a:pPr algn="ctr">
              <a:lnSpc>
                <a:spcPct val="90000"/>
              </a:lnSpc>
            </a:pPr>
            <a:r>
              <a:rPr lang="en-US" sz="1600" dirty="0" smtClean="0">
                <a:solidFill>
                  <a:schemeClr val="tx1">
                    <a:lumMod val="75000"/>
                  </a:schemeClr>
                </a:solidFill>
              </a:rPr>
              <a:t>VM Network</a:t>
            </a:r>
          </a:p>
          <a:p>
            <a:pPr algn="ctr">
              <a:lnSpc>
                <a:spcPct val="90000"/>
              </a:lnSpc>
            </a:pPr>
            <a:r>
              <a:rPr lang="en-US" sz="1600" dirty="0" smtClean="0">
                <a:solidFill>
                  <a:schemeClr val="tx1">
                    <a:lumMod val="75000"/>
                  </a:schemeClr>
                </a:solidFill>
              </a:rPr>
              <a:t>(L2 Connectivity)</a:t>
            </a:r>
          </a:p>
        </p:txBody>
      </p:sp>
      <p:sp>
        <p:nvSpPr>
          <p:cNvPr id="99" name="TextBox 98"/>
          <p:cNvSpPr txBox="1"/>
          <p:nvPr/>
        </p:nvSpPr>
        <p:spPr>
          <a:xfrm>
            <a:off x="6919414" y="4927073"/>
            <a:ext cx="802628" cy="233689"/>
          </a:xfrm>
          <a:prstGeom prst="rect">
            <a:avLst/>
          </a:prstGeom>
          <a:noFill/>
        </p:spPr>
        <p:txBody>
          <a:bodyPr wrap="none" lIns="0" tIns="0" rIns="0" bIns="0" rtlCol="0">
            <a:noAutofit/>
          </a:bodyPr>
          <a:lstStyle/>
          <a:p>
            <a:pPr algn="ctr">
              <a:lnSpc>
                <a:spcPct val="90000"/>
              </a:lnSpc>
            </a:pPr>
            <a:r>
              <a:rPr lang="en-US" dirty="0" err="1" smtClean="0">
                <a:solidFill>
                  <a:schemeClr val="tx2"/>
                </a:solidFill>
              </a:rPr>
              <a:t>vDS</a:t>
            </a:r>
            <a:r>
              <a:rPr lang="en-US" dirty="0" smtClean="0">
                <a:solidFill>
                  <a:schemeClr val="tx2"/>
                </a:solidFill>
              </a:rPr>
              <a:t> A</a:t>
            </a:r>
          </a:p>
        </p:txBody>
      </p:sp>
      <p:sp>
        <p:nvSpPr>
          <p:cNvPr id="103" name="TextBox 102"/>
          <p:cNvSpPr txBox="1"/>
          <p:nvPr/>
        </p:nvSpPr>
        <p:spPr>
          <a:xfrm>
            <a:off x="10330582" y="4927073"/>
            <a:ext cx="802628" cy="233689"/>
          </a:xfrm>
          <a:prstGeom prst="rect">
            <a:avLst/>
          </a:prstGeom>
          <a:noFill/>
        </p:spPr>
        <p:txBody>
          <a:bodyPr wrap="none" lIns="0" tIns="0" rIns="0" bIns="0" rtlCol="0">
            <a:noAutofit/>
          </a:bodyPr>
          <a:lstStyle/>
          <a:p>
            <a:pPr algn="ctr">
              <a:lnSpc>
                <a:spcPct val="90000"/>
              </a:lnSpc>
            </a:pPr>
            <a:r>
              <a:rPr lang="en-US" dirty="0" err="1" smtClean="0">
                <a:solidFill>
                  <a:schemeClr val="tx2"/>
                </a:solidFill>
              </a:rPr>
              <a:t>vDS</a:t>
            </a:r>
            <a:r>
              <a:rPr lang="en-US" dirty="0" smtClean="0">
                <a:solidFill>
                  <a:schemeClr val="tx2"/>
                </a:solidFill>
              </a:rPr>
              <a:t> B</a:t>
            </a:r>
          </a:p>
        </p:txBody>
      </p:sp>
      <p:sp>
        <p:nvSpPr>
          <p:cNvPr id="104" name="TextBox 103"/>
          <p:cNvSpPr txBox="1"/>
          <p:nvPr/>
        </p:nvSpPr>
        <p:spPr>
          <a:xfrm>
            <a:off x="8426523" y="3502145"/>
            <a:ext cx="1070171" cy="525799"/>
          </a:xfrm>
          <a:prstGeom prst="rect">
            <a:avLst/>
          </a:prstGeom>
          <a:noFill/>
        </p:spPr>
        <p:txBody>
          <a:bodyPr wrap="none" lIns="0" tIns="0" rIns="0" bIns="0" rtlCol="0">
            <a:noAutofit/>
          </a:bodyPr>
          <a:lstStyle/>
          <a:p>
            <a:pPr algn="ctr">
              <a:lnSpc>
                <a:spcPct val="90000"/>
              </a:lnSpc>
            </a:pPr>
            <a:r>
              <a:rPr lang="en-US" sz="1600" dirty="0" err="1" smtClean="0">
                <a:solidFill>
                  <a:schemeClr val="tx1">
                    <a:lumMod val="75000"/>
                  </a:schemeClr>
                </a:solidFill>
              </a:rPr>
              <a:t>vMotion</a:t>
            </a:r>
            <a:endParaRPr lang="en-US" sz="1600" dirty="0">
              <a:solidFill>
                <a:schemeClr val="tx1">
                  <a:lumMod val="75000"/>
                </a:schemeClr>
              </a:solidFill>
            </a:endParaRPr>
          </a:p>
          <a:p>
            <a:pPr algn="ctr">
              <a:lnSpc>
                <a:spcPct val="90000"/>
              </a:lnSpc>
            </a:pPr>
            <a:r>
              <a:rPr lang="en-US" sz="1600" dirty="0" smtClean="0">
                <a:solidFill>
                  <a:schemeClr val="tx1">
                    <a:lumMod val="75000"/>
                  </a:schemeClr>
                </a:solidFill>
              </a:rPr>
              <a:t>Network</a:t>
            </a:r>
          </a:p>
        </p:txBody>
      </p:sp>
      <p:sp>
        <p:nvSpPr>
          <p:cNvPr id="105" name="Right Arrow 104"/>
          <p:cNvSpPr/>
          <p:nvPr/>
        </p:nvSpPr>
        <p:spPr>
          <a:xfrm>
            <a:off x="8031206" y="2575560"/>
            <a:ext cx="1938293" cy="670560"/>
          </a:xfrm>
          <a:prstGeom prst="rightArrow">
            <a:avLst>
              <a:gd name="adj1" fmla="val 62025"/>
              <a:gd name="adj2" fmla="val 50000"/>
            </a:avLst>
          </a:prstGeom>
          <a:gradFill flip="none" rotWithShape="1">
            <a:gsLst>
              <a:gs pos="0">
                <a:schemeClr val="accent4"/>
              </a:gs>
              <a:gs pos="100000">
                <a:schemeClr val="accent4"/>
              </a:gs>
            </a:gsLst>
            <a:lin ang="10800000" scaled="1"/>
            <a:tileRect/>
          </a:gradFill>
        </p:spPr>
        <p:txBody>
          <a:bodyPr wrap="none" lIns="0" tIns="0" rIns="0" bIns="0" rtlCol="0" anchor="ctr">
            <a:noAutofit/>
          </a:bodyPr>
          <a:lstStyle/>
          <a:p>
            <a:pPr algn="ctr"/>
            <a:endParaRPr lang="en-US" sz="1400" b="1" dirty="0">
              <a:solidFill>
                <a:prstClr val="white"/>
              </a:solidFill>
            </a:endParaRPr>
          </a:p>
        </p:txBody>
      </p:sp>
      <p:sp>
        <p:nvSpPr>
          <p:cNvPr id="106" name="TextBox 105"/>
          <p:cNvSpPr txBox="1"/>
          <p:nvPr/>
        </p:nvSpPr>
        <p:spPr>
          <a:xfrm>
            <a:off x="8635032" y="2879056"/>
            <a:ext cx="625381" cy="292110"/>
          </a:xfrm>
          <a:prstGeom prst="rect">
            <a:avLst/>
          </a:prstGeom>
          <a:noFill/>
        </p:spPr>
        <p:txBody>
          <a:bodyPr wrap="none" lIns="0" tIns="0" rIns="0" bIns="0" rtlCol="0" anchor="ctr" anchorCtr="1">
            <a:noAutofit/>
          </a:bodyPr>
          <a:lstStyle/>
          <a:p>
            <a:pPr algn="ctr">
              <a:lnSpc>
                <a:spcPct val="90000"/>
              </a:lnSpc>
            </a:pPr>
            <a:r>
              <a:rPr lang="en-US" dirty="0" err="1" smtClean="0">
                <a:solidFill>
                  <a:schemeClr val="bg1"/>
                </a:solidFill>
              </a:rPr>
              <a:t>vMotion</a:t>
            </a:r>
            <a:endParaRPr lang="en-US" dirty="0">
              <a:solidFill>
                <a:schemeClr val="bg1"/>
              </a:solidFill>
            </a:endParaRPr>
          </a:p>
          <a:p>
            <a:pPr>
              <a:lnSpc>
                <a:spcPct val="90000"/>
              </a:lnSpc>
            </a:pPr>
            <a:endParaRPr lang="en-US" dirty="0" smtClean="0"/>
          </a:p>
        </p:txBody>
      </p:sp>
      <p:sp>
        <p:nvSpPr>
          <p:cNvPr id="108" name="Rounded Rectangle 107"/>
          <p:cNvSpPr/>
          <p:nvPr/>
        </p:nvSpPr>
        <p:spPr bwMode="auto">
          <a:xfrm>
            <a:off x="9668527" y="1388026"/>
            <a:ext cx="1736073" cy="521417"/>
          </a:xfrm>
          <a:prstGeom prst="roundRect">
            <a:avLst/>
          </a:prstGeom>
          <a:solidFill>
            <a:schemeClr val="accent4"/>
          </a:solidFill>
        </p:spPr>
        <p:txBody>
          <a:bodyPr wrap="none" lIns="0" tIns="0" rIns="0" bIns="0" rtlCol="0" anchor="ctr">
            <a:noAutofit/>
          </a:bodyPr>
          <a:lstStyle/>
          <a:p>
            <a:pPr algn="ctr"/>
            <a:r>
              <a:rPr lang="en-US" sz="1600" b="1" dirty="0" err="1">
                <a:solidFill>
                  <a:prstClr val="white"/>
                </a:solidFill>
              </a:rPr>
              <a:t>vCenter</a:t>
            </a:r>
            <a:r>
              <a:rPr lang="en-US" sz="1600" b="1" dirty="0">
                <a:solidFill>
                  <a:prstClr val="white"/>
                </a:solidFill>
              </a:rPr>
              <a:t> Server</a:t>
            </a:r>
          </a:p>
        </p:txBody>
      </p:sp>
      <p:sp>
        <p:nvSpPr>
          <p:cNvPr id="109" name="Isosceles Triangle 108"/>
          <p:cNvSpPr/>
          <p:nvPr/>
        </p:nvSpPr>
        <p:spPr>
          <a:xfrm>
            <a:off x="9864971" y="1972248"/>
            <a:ext cx="1412629" cy="509696"/>
          </a:xfrm>
          <a:prstGeom prst="triangle">
            <a:avLst/>
          </a:prstGeom>
          <a:gradFill>
            <a:gsLst>
              <a:gs pos="0">
                <a:schemeClr val="bg1"/>
              </a:gs>
              <a:gs pos="32000">
                <a:schemeClr val="accent6">
                  <a:lumMod val="20000"/>
                  <a:lumOff val="80000"/>
                </a:schemeClr>
              </a:gs>
              <a:gs pos="100000">
                <a:srgbClr val="67AA3B">
                  <a:alpha val="64000"/>
                </a:srgbClr>
              </a:gs>
            </a:gsLst>
            <a:lin ang="16200000" scaled="0"/>
          </a:gradFill>
        </p:spPr>
        <p:txBody>
          <a:bodyPr wrap="none" lIns="0" tIns="0" rIns="0" bIns="0" rtlCol="0" anchor="ctr">
            <a:noAutofit/>
          </a:bodyPr>
          <a:lstStyle/>
          <a:p>
            <a:pPr algn="ctr"/>
            <a:endParaRPr lang="en-US" sz="1400" b="1" dirty="0">
              <a:solidFill>
                <a:prstClr val="white"/>
              </a:solidFill>
            </a:endParaRPr>
          </a:p>
        </p:txBody>
      </p:sp>
    </p:spTree>
    <p:extLst>
      <p:ext uri="{BB962C8B-B14F-4D97-AF65-F5344CB8AC3E}">
        <p14:creationId xmlns:p14="http://schemas.microsoft.com/office/powerpoint/2010/main" val="3568619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08012" y="1485900"/>
            <a:ext cx="3443288" cy="3441700"/>
          </a:xfrm>
          <a:prstGeom prst="rect">
            <a:avLst/>
          </a:prstGeom>
          <a:solidFill>
            <a:schemeClr val="bg1"/>
          </a:solidFill>
          <a:ln>
            <a:gradFill flip="none" rotWithShape="1">
              <a:gsLst>
                <a:gs pos="0">
                  <a:schemeClr val="accent1">
                    <a:lumMod val="5000"/>
                    <a:lumOff val="95000"/>
                    <a:alpha val="0"/>
                  </a:schemeClr>
                </a:gs>
                <a:gs pos="100000">
                  <a:schemeClr val="accent1">
                    <a:lumMod val="30000"/>
                    <a:lumOff val="70000"/>
                  </a:schemeClr>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3" name="Rectangle 2"/>
          <p:cNvSpPr/>
          <p:nvPr/>
        </p:nvSpPr>
        <p:spPr>
          <a:xfrm>
            <a:off x="4570412" y="1485900"/>
            <a:ext cx="6021388" cy="4940300"/>
          </a:xfrm>
          <a:prstGeom prst="rect">
            <a:avLst/>
          </a:prstGeom>
          <a:solidFill>
            <a:schemeClr val="bg1"/>
          </a:solidFill>
          <a:ln>
            <a:gradFill flip="none" rotWithShape="1">
              <a:gsLst>
                <a:gs pos="0">
                  <a:schemeClr val="accent1">
                    <a:lumMod val="5000"/>
                    <a:lumOff val="95000"/>
                    <a:alpha val="0"/>
                  </a:schemeClr>
                </a:gs>
                <a:gs pos="100000">
                  <a:schemeClr val="accent1">
                    <a:lumMod val="30000"/>
                    <a:lumOff val="70000"/>
                  </a:schemeClr>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2" name="Title 1"/>
          <p:cNvSpPr>
            <a:spLocks noGrp="1"/>
          </p:cNvSpPr>
          <p:nvPr>
            <p:ph type="title"/>
          </p:nvPr>
        </p:nvSpPr>
        <p:spPr/>
        <p:txBody>
          <a:bodyPr/>
          <a:lstStyle/>
          <a:p>
            <a:r>
              <a:rPr lang="en-US" dirty="0"/>
              <a:t>vCenter Server 6.0 - Cross vCenter </a:t>
            </a:r>
            <a:r>
              <a:rPr lang="en-US" dirty="0" err="1"/>
              <a:t>vMotion</a:t>
            </a:r>
            <a:endParaRPr lang="en-US" dirty="0"/>
          </a:p>
        </p:txBody>
      </p:sp>
      <p:sp>
        <p:nvSpPr>
          <p:cNvPr id="7" name="Content Placeholder 6"/>
          <p:cNvSpPr>
            <a:spLocks noGrp="1"/>
          </p:cNvSpPr>
          <p:nvPr>
            <p:ph sz="half" idx="2"/>
          </p:nvPr>
        </p:nvSpPr>
        <p:spPr>
          <a:xfrm>
            <a:off x="811053" y="1752600"/>
            <a:ext cx="3784759" cy="3962400"/>
          </a:xfrm>
        </p:spPr>
        <p:txBody>
          <a:bodyPr/>
          <a:lstStyle/>
          <a:p>
            <a:r>
              <a:rPr lang="en-US" sz="1600" dirty="0"/>
              <a:t>vCenter 6.0 and greater</a:t>
            </a:r>
          </a:p>
          <a:p>
            <a:r>
              <a:rPr lang="en-US" sz="1600" dirty="0"/>
              <a:t>SSO Domain</a:t>
            </a:r>
          </a:p>
          <a:p>
            <a:pPr lvl="1"/>
            <a:r>
              <a:rPr lang="en-US" sz="1600" dirty="0"/>
              <a:t>Same SSO domain to use the UI</a:t>
            </a:r>
          </a:p>
          <a:p>
            <a:pPr lvl="1"/>
            <a:r>
              <a:rPr lang="en-US" sz="1600" dirty="0"/>
              <a:t>Different SSO domain possible if using API</a:t>
            </a:r>
          </a:p>
          <a:p>
            <a:r>
              <a:rPr lang="en-US" sz="1600" dirty="0"/>
              <a:t>250 Mbps network bandwidth per </a:t>
            </a:r>
            <a:r>
              <a:rPr lang="en-US" sz="1600" dirty="0" err="1"/>
              <a:t>vMotion</a:t>
            </a:r>
            <a:r>
              <a:rPr lang="en-US" sz="1600" dirty="0"/>
              <a:t> operation</a:t>
            </a:r>
          </a:p>
          <a:p>
            <a:r>
              <a:rPr lang="en-US" sz="1600" dirty="0"/>
              <a:t>L2 network connectivity on VM </a:t>
            </a:r>
            <a:r>
              <a:rPr lang="en-US" sz="1600" dirty="0" err="1"/>
              <a:t>portgroups</a:t>
            </a:r>
            <a:endParaRPr lang="en-US" sz="1600" dirty="0"/>
          </a:p>
          <a:p>
            <a:pPr lvl="1"/>
            <a:r>
              <a:rPr lang="en-US" sz="1600" dirty="0"/>
              <a:t>IP addresses are not updated</a:t>
            </a:r>
          </a:p>
          <a:p>
            <a:endParaRPr lang="en-US" sz="1600" dirty="0"/>
          </a:p>
        </p:txBody>
      </p:sp>
      <p:sp>
        <p:nvSpPr>
          <p:cNvPr id="9" name="Content Placeholder 8"/>
          <p:cNvSpPr>
            <a:spLocks noGrp="1"/>
          </p:cNvSpPr>
          <p:nvPr>
            <p:ph sz="quarter" idx="4"/>
          </p:nvPr>
        </p:nvSpPr>
        <p:spPr>
          <a:xfrm>
            <a:off x="4811712" y="1752600"/>
            <a:ext cx="6632049" cy="3962400"/>
          </a:xfrm>
        </p:spPr>
        <p:txBody>
          <a:bodyPr/>
          <a:lstStyle/>
          <a:p>
            <a:pPr>
              <a:lnSpc>
                <a:spcPct val="110000"/>
              </a:lnSpc>
              <a:spcBef>
                <a:spcPts val="0"/>
              </a:spcBef>
            </a:pPr>
            <a:r>
              <a:rPr lang="en-US" sz="1600" dirty="0"/>
              <a:t>VM UUID maintained across vCenter server instances</a:t>
            </a:r>
          </a:p>
          <a:p>
            <a:pPr lvl="1">
              <a:lnSpc>
                <a:spcPct val="110000"/>
              </a:lnSpc>
              <a:spcBef>
                <a:spcPts val="0"/>
              </a:spcBef>
            </a:pPr>
            <a:r>
              <a:rPr lang="en-US" sz="1600" dirty="0"/>
              <a:t>Not the same as </a:t>
            </a:r>
            <a:r>
              <a:rPr lang="en-US" sz="1600" dirty="0" err="1"/>
              <a:t>MoRef</a:t>
            </a:r>
            <a:r>
              <a:rPr lang="en-US" sz="1600" dirty="0"/>
              <a:t> or BIOS UUID</a:t>
            </a:r>
          </a:p>
          <a:p>
            <a:pPr>
              <a:lnSpc>
                <a:spcPct val="110000"/>
              </a:lnSpc>
              <a:spcBef>
                <a:spcPts val="0"/>
              </a:spcBef>
            </a:pPr>
            <a:r>
              <a:rPr lang="en-US" sz="1600" dirty="0"/>
              <a:t>Data Preservation</a:t>
            </a:r>
          </a:p>
          <a:p>
            <a:pPr lvl="1">
              <a:lnSpc>
                <a:spcPct val="110000"/>
              </a:lnSpc>
              <a:spcBef>
                <a:spcPts val="0"/>
              </a:spcBef>
            </a:pPr>
            <a:r>
              <a:rPr lang="en-US" sz="1600" dirty="0"/>
              <a:t>Events, Alarms, Tasks </a:t>
            </a:r>
            <a:r>
              <a:rPr lang="en-US" sz="1600" dirty="0" smtClean="0"/>
              <a:t>History</a:t>
            </a:r>
            <a:endParaRPr lang="en-US" sz="1600" dirty="0" smtClean="0">
              <a:solidFill>
                <a:srgbClr val="FF0000"/>
              </a:solidFill>
            </a:endParaRPr>
          </a:p>
          <a:p>
            <a:pPr lvl="1">
              <a:lnSpc>
                <a:spcPct val="110000"/>
              </a:lnSpc>
              <a:spcBef>
                <a:spcPts val="0"/>
              </a:spcBef>
            </a:pPr>
            <a:r>
              <a:rPr lang="en-US" sz="1600" dirty="0" smtClean="0"/>
              <a:t>HA/DRS Settings</a:t>
            </a:r>
          </a:p>
          <a:p>
            <a:pPr lvl="2">
              <a:lnSpc>
                <a:spcPct val="110000"/>
              </a:lnSpc>
              <a:spcBef>
                <a:spcPts val="0"/>
              </a:spcBef>
            </a:pPr>
            <a:r>
              <a:rPr lang="en-US" dirty="0" smtClean="0"/>
              <a:t>Affinity</a:t>
            </a:r>
            <a:r>
              <a:rPr lang="en-US" dirty="0"/>
              <a:t>/Anti-Affinity Rules</a:t>
            </a:r>
          </a:p>
          <a:p>
            <a:pPr lvl="2">
              <a:lnSpc>
                <a:spcPct val="110000"/>
              </a:lnSpc>
              <a:spcBef>
                <a:spcPts val="0"/>
              </a:spcBef>
            </a:pPr>
            <a:r>
              <a:rPr lang="en-US" dirty="0"/>
              <a:t>Automation level</a:t>
            </a:r>
          </a:p>
          <a:p>
            <a:pPr lvl="2">
              <a:lnSpc>
                <a:spcPct val="110000"/>
              </a:lnSpc>
              <a:spcBef>
                <a:spcPts val="0"/>
              </a:spcBef>
            </a:pPr>
            <a:r>
              <a:rPr lang="en-US" dirty="0"/>
              <a:t>Start-up priority</a:t>
            </a:r>
          </a:p>
          <a:p>
            <a:pPr lvl="2">
              <a:lnSpc>
                <a:spcPct val="110000"/>
              </a:lnSpc>
              <a:spcBef>
                <a:spcPts val="0"/>
              </a:spcBef>
            </a:pPr>
            <a:r>
              <a:rPr lang="en-US" dirty="0"/>
              <a:t>Host isolation response</a:t>
            </a:r>
          </a:p>
          <a:p>
            <a:pPr lvl="1">
              <a:lnSpc>
                <a:spcPct val="110000"/>
              </a:lnSpc>
              <a:spcBef>
                <a:spcPts val="0"/>
              </a:spcBef>
            </a:pPr>
            <a:r>
              <a:rPr lang="en-US" sz="1600" dirty="0"/>
              <a:t>VM Resource Settings</a:t>
            </a:r>
          </a:p>
          <a:p>
            <a:pPr lvl="2">
              <a:lnSpc>
                <a:spcPct val="110000"/>
              </a:lnSpc>
              <a:spcBef>
                <a:spcPts val="0"/>
              </a:spcBef>
            </a:pPr>
            <a:r>
              <a:rPr lang="en-US" dirty="0"/>
              <a:t>Shares</a:t>
            </a:r>
          </a:p>
          <a:p>
            <a:pPr lvl="2">
              <a:lnSpc>
                <a:spcPct val="110000"/>
              </a:lnSpc>
              <a:spcBef>
                <a:spcPts val="0"/>
              </a:spcBef>
            </a:pPr>
            <a:r>
              <a:rPr lang="en-US" dirty="0"/>
              <a:t>Reservations</a:t>
            </a:r>
          </a:p>
          <a:p>
            <a:pPr lvl="2">
              <a:lnSpc>
                <a:spcPct val="110000"/>
              </a:lnSpc>
              <a:spcBef>
                <a:spcPts val="0"/>
              </a:spcBef>
            </a:pPr>
            <a:r>
              <a:rPr lang="en-US" dirty="0"/>
              <a:t>Limits</a:t>
            </a:r>
          </a:p>
          <a:p>
            <a:pPr lvl="1">
              <a:lnSpc>
                <a:spcPct val="110000"/>
              </a:lnSpc>
              <a:spcBef>
                <a:spcPts val="0"/>
              </a:spcBef>
            </a:pPr>
            <a:r>
              <a:rPr lang="en-US" sz="1600" dirty="0"/>
              <a:t>MAC Address of virtual </a:t>
            </a:r>
            <a:r>
              <a:rPr lang="en-US" sz="1600" dirty="0" smtClean="0"/>
              <a:t>NIC</a:t>
            </a:r>
          </a:p>
          <a:p>
            <a:pPr>
              <a:lnSpc>
                <a:spcPct val="110000"/>
              </a:lnSpc>
              <a:spcBef>
                <a:spcPts val="0"/>
              </a:spcBef>
            </a:pPr>
            <a:r>
              <a:rPr lang="nl-NL" sz="1600" dirty="0"/>
              <a:t>MAC Addresses preserved across vCenters</a:t>
            </a:r>
          </a:p>
          <a:p>
            <a:pPr lvl="1">
              <a:lnSpc>
                <a:spcPct val="110000"/>
              </a:lnSpc>
              <a:spcBef>
                <a:spcPts val="0"/>
              </a:spcBef>
            </a:pPr>
            <a:r>
              <a:rPr lang="nl-NL" sz="1600" dirty="0"/>
              <a:t>Always unique within a vCenter</a:t>
            </a:r>
          </a:p>
          <a:p>
            <a:pPr lvl="1">
              <a:lnSpc>
                <a:spcPct val="110000"/>
              </a:lnSpc>
              <a:spcBef>
                <a:spcPts val="0"/>
              </a:spcBef>
            </a:pPr>
            <a:r>
              <a:rPr lang="nl-NL" sz="1600" dirty="0"/>
              <a:t>Not reused when VM leaves vCenter</a:t>
            </a:r>
          </a:p>
          <a:p>
            <a:pPr lvl="1">
              <a:lnSpc>
                <a:spcPct val="110000"/>
              </a:lnSpc>
              <a:spcBef>
                <a:spcPts val="0"/>
              </a:spcBef>
            </a:pPr>
            <a:endParaRPr lang="en-US" sz="1600" dirty="0"/>
          </a:p>
          <a:p>
            <a:pPr>
              <a:lnSpc>
                <a:spcPct val="110000"/>
              </a:lnSpc>
              <a:spcBef>
                <a:spcPts val="0"/>
              </a:spcBef>
            </a:pPr>
            <a:endParaRPr lang="en-US" sz="1600" dirty="0"/>
          </a:p>
        </p:txBody>
      </p:sp>
      <p:sp>
        <p:nvSpPr>
          <p:cNvPr id="5" name="Slide Number Placeholder 4"/>
          <p:cNvSpPr>
            <a:spLocks noGrp="1"/>
          </p:cNvSpPr>
          <p:nvPr>
            <p:ph type="sldNum" sz="quarter" idx="12"/>
          </p:nvPr>
        </p:nvSpPr>
        <p:spPr/>
        <p:txBody>
          <a:bodyPr/>
          <a:lstStyle/>
          <a:p>
            <a:fld id="{6EA6D8CF-3CDE-4807-BCD2-C9F2B831AAA5}" type="slidenum">
              <a:rPr lang="en-US" smtClean="0"/>
              <a:t>18</a:t>
            </a:fld>
            <a:endParaRPr lang="en-US"/>
          </a:p>
        </p:txBody>
      </p:sp>
      <p:sp>
        <p:nvSpPr>
          <p:cNvPr id="11" name="Rectangle 10"/>
          <p:cNvSpPr/>
          <p:nvPr/>
        </p:nvSpPr>
        <p:spPr>
          <a:xfrm>
            <a:off x="4790014" y="1219200"/>
            <a:ext cx="1521886"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Features</a:t>
            </a:r>
          </a:p>
        </p:txBody>
      </p:sp>
      <p:sp>
        <p:nvSpPr>
          <p:cNvPr id="13" name="Rectangle 12"/>
          <p:cNvSpPr/>
          <p:nvPr/>
        </p:nvSpPr>
        <p:spPr>
          <a:xfrm>
            <a:off x="760412" y="1219200"/>
            <a:ext cx="1990198"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Requirements</a:t>
            </a:r>
            <a:endParaRPr lang="en-US" dirty="0"/>
          </a:p>
        </p:txBody>
      </p:sp>
    </p:spTree>
    <p:extLst>
      <p:ext uri="{BB962C8B-B14F-4D97-AF65-F5344CB8AC3E}">
        <p14:creationId xmlns:p14="http://schemas.microsoft.com/office/powerpoint/2010/main" val="906792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EA6D8CF-3CDE-4807-BCD2-C9F2B831AAA5}" type="slidenum">
              <a:rPr lang="en-US" smtClean="0"/>
              <a:t>19</a:t>
            </a:fld>
            <a:endParaRPr lang="en-US"/>
          </a:p>
        </p:txBody>
      </p:sp>
      <p:sp>
        <p:nvSpPr>
          <p:cNvPr id="7" name="Title 1"/>
          <p:cNvSpPr>
            <a:spLocks noGrp="1"/>
          </p:cNvSpPr>
          <p:nvPr>
            <p:ph type="title"/>
          </p:nvPr>
        </p:nvSpPr>
        <p:spPr>
          <a:xfrm>
            <a:off x="609441" y="330200"/>
            <a:ext cx="10969943" cy="812800"/>
          </a:xfrm>
        </p:spPr>
        <p:txBody>
          <a:bodyPr/>
          <a:lstStyle/>
          <a:p>
            <a:r>
              <a:rPr lang="en-US" dirty="0"/>
              <a:t>vCenter Server 6.0 </a:t>
            </a:r>
            <a:r>
              <a:rPr lang="en-US" dirty="0" smtClean="0"/>
              <a:t> - Long Distance </a:t>
            </a:r>
            <a:r>
              <a:rPr lang="en-US" dirty="0" err="1" smtClean="0"/>
              <a:t>vMotion</a:t>
            </a:r>
            <a:endParaRPr lang="en-US" dirty="0"/>
          </a:p>
        </p:txBody>
      </p:sp>
      <p:sp>
        <p:nvSpPr>
          <p:cNvPr id="8" name="Rectangle 8"/>
          <p:cNvSpPr>
            <a:spLocks noGrp="1" noChangeArrowheads="1"/>
          </p:cNvSpPr>
          <p:nvPr>
            <p:ph idx="1"/>
          </p:nvPr>
        </p:nvSpPr>
        <p:spPr>
          <a:xfrm>
            <a:off x="609441" y="1371600"/>
            <a:ext cx="10969943" cy="4279900"/>
          </a:xfrm>
          <a:ln>
            <a:solidFill>
              <a:schemeClr val="accent1">
                <a:alpha val="55000"/>
              </a:schemeClr>
            </a:solidFill>
          </a:ln>
        </p:spPr>
        <p:txBody>
          <a:bodyPr lIns="182880" tIns="182880"/>
          <a:lstStyle/>
          <a:p>
            <a:r>
              <a:rPr lang="en-US" dirty="0" smtClean="0"/>
              <a:t>Cross-continental distances – up to 100ms RTTs</a:t>
            </a:r>
          </a:p>
          <a:p>
            <a:r>
              <a:rPr lang="en-US" dirty="0" smtClean="0"/>
              <a:t>Maintain standard </a:t>
            </a:r>
            <a:r>
              <a:rPr lang="en-US" dirty="0" err="1" smtClean="0"/>
              <a:t>vMotion</a:t>
            </a:r>
            <a:r>
              <a:rPr lang="en-US" dirty="0" smtClean="0"/>
              <a:t> guarantees</a:t>
            </a:r>
          </a:p>
          <a:p>
            <a:r>
              <a:rPr lang="en-US" dirty="0" smtClean="0"/>
              <a:t>Does </a:t>
            </a:r>
            <a:r>
              <a:rPr lang="en-US" b="1" dirty="0">
                <a:solidFill>
                  <a:schemeClr val="accent1"/>
                </a:solidFill>
              </a:rPr>
              <a:t>not</a:t>
            </a:r>
            <a:r>
              <a:rPr lang="en-US" dirty="0" smtClean="0"/>
              <a:t> require VVOLs</a:t>
            </a:r>
          </a:p>
          <a:p>
            <a:r>
              <a:rPr lang="en-US" dirty="0" smtClean="0"/>
              <a:t>Use Cases:</a:t>
            </a:r>
          </a:p>
          <a:p>
            <a:pPr lvl="1"/>
            <a:r>
              <a:rPr lang="en-US" dirty="0" smtClean="0"/>
              <a:t>Permanent migrations </a:t>
            </a:r>
          </a:p>
          <a:p>
            <a:pPr lvl="1"/>
            <a:r>
              <a:rPr lang="en-US" dirty="0" smtClean="0"/>
              <a:t>Disaster avoidance</a:t>
            </a:r>
          </a:p>
          <a:p>
            <a:pPr lvl="1"/>
            <a:r>
              <a:rPr lang="en-US" dirty="0" smtClean="0"/>
              <a:t>Multi-site load balancing</a:t>
            </a:r>
          </a:p>
          <a:p>
            <a:pPr lvl="1"/>
            <a:r>
              <a:rPr lang="en-US" dirty="0" smtClean="0"/>
              <a:t>Follow the sun</a:t>
            </a:r>
          </a:p>
        </p:txBody>
      </p:sp>
      <p:pic>
        <p:nvPicPr>
          <p:cNvPr id="9" name="Picture 8"/>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5189003" y="2192632"/>
            <a:ext cx="5529798" cy="3110512"/>
          </a:xfrm>
          <a:prstGeom prst="rect">
            <a:avLst/>
          </a:prstGeom>
        </p:spPr>
      </p:pic>
    </p:spTree>
    <p:extLst>
      <p:ext uri="{BB962C8B-B14F-4D97-AF65-F5344CB8AC3E}">
        <p14:creationId xmlns:p14="http://schemas.microsoft.com/office/powerpoint/2010/main" val="3097228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vCenter Server 6.0 </a:t>
            </a:r>
            <a:r>
              <a:rPr lang="en-US" dirty="0" smtClean="0"/>
              <a:t>- </a:t>
            </a:r>
            <a:r>
              <a:rPr lang="en-US" dirty="0" smtClean="0">
                <a:cs typeface="Arial" charset="0"/>
              </a:rPr>
              <a:t>Increased vMotion Network Flexibility </a:t>
            </a:r>
            <a:endParaRPr lang="en-US" dirty="0">
              <a:solidFill>
                <a:srgbClr val="FF0000"/>
              </a:solidFill>
              <a:ea typeface="ＭＳ Ｐゴシック"/>
              <a:cs typeface="Arial" charset="0"/>
            </a:endParaRPr>
          </a:p>
        </p:txBody>
      </p:sp>
      <p:sp>
        <p:nvSpPr>
          <p:cNvPr id="3" name="Content Placeholder 2"/>
          <p:cNvSpPr>
            <a:spLocks noGrp="1"/>
          </p:cNvSpPr>
          <p:nvPr>
            <p:ph idx="1"/>
          </p:nvPr>
        </p:nvSpPr>
        <p:spPr>
          <a:xfrm>
            <a:off x="609441" y="1238744"/>
            <a:ext cx="10969943" cy="742456"/>
          </a:xfrm>
        </p:spPr>
        <p:txBody>
          <a:bodyPr/>
          <a:lstStyle/>
          <a:p>
            <a:pPr>
              <a:buFont typeface="Wingdings" panose="05000000000000000000" pitchFamily="2" charset="2"/>
              <a:buChar char="ü"/>
            </a:pPr>
            <a:r>
              <a:rPr lang="en-US" dirty="0" smtClean="0"/>
              <a:t>vMotion network will cross L3 boundaries</a:t>
            </a:r>
          </a:p>
          <a:p>
            <a:pPr>
              <a:buFont typeface="Wingdings" panose="05000000000000000000" pitchFamily="2" charset="2"/>
              <a:buChar char="ü"/>
            </a:pPr>
            <a:r>
              <a:rPr lang="en-US" dirty="0" err="1" smtClean="0"/>
              <a:t>vMotion</a:t>
            </a:r>
            <a:r>
              <a:rPr lang="en-US" dirty="0" smtClean="0"/>
              <a:t> can now use it’s own TCP/IP stack</a:t>
            </a:r>
          </a:p>
        </p:txBody>
      </p:sp>
      <p:grpSp>
        <p:nvGrpSpPr>
          <p:cNvPr id="6" name="Group 5"/>
          <p:cNvGrpSpPr/>
          <p:nvPr/>
        </p:nvGrpSpPr>
        <p:grpSpPr>
          <a:xfrm>
            <a:off x="1423423" y="2071959"/>
            <a:ext cx="9341978" cy="4403638"/>
            <a:chOff x="1110005" y="1946186"/>
            <a:chExt cx="9875612" cy="4655184"/>
          </a:xfrm>
        </p:grpSpPr>
        <p:pic>
          <p:nvPicPr>
            <p:cNvPr id="42" name="Picture 4" descr="ICON_VirtTriangle_flat_Q408.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0005" y="4619724"/>
              <a:ext cx="2941412" cy="39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8" descr="ICON_Server_flat_Q408.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71327" y="4871862"/>
              <a:ext cx="1408524" cy="3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55"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86272"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56"/>
            <p:cNvSpPr>
              <a:spLocks/>
            </p:cNvSpPr>
            <p:nvPr/>
          </p:nvSpPr>
          <p:spPr>
            <a:xfrm>
              <a:off x="1859490" y="2184400"/>
              <a:ext cx="1493310" cy="467139"/>
            </a:xfrm>
            <a:prstGeom prst="rect">
              <a:avLst/>
            </a:prstGeom>
            <a:solidFill>
              <a:schemeClr val="accent4"/>
            </a:solidFill>
          </p:spPr>
          <p:txBody>
            <a:bodyPr wrap="none" lIns="0" tIns="0" rIns="0" bIns="0" rtlCol="0" anchor="ctr">
              <a:noAutofit/>
            </a:bodyPr>
            <a:lstStyle/>
            <a:p>
              <a:pPr algn="ctr"/>
              <a:r>
                <a:rPr lang="en-US" sz="1400" b="1" dirty="0" smtClean="0">
                  <a:solidFill>
                    <a:schemeClr val="bg1"/>
                  </a:solidFill>
                </a:rPr>
                <a:t>vCenter</a:t>
              </a:r>
            </a:p>
          </p:txBody>
        </p:sp>
        <p:sp>
          <p:nvSpPr>
            <p:cNvPr id="60" name="Isosceles Triangle 59"/>
            <p:cNvSpPr/>
            <p:nvPr/>
          </p:nvSpPr>
          <p:spPr bwMode="auto">
            <a:xfrm>
              <a:off x="1186272" y="2740646"/>
              <a:ext cx="2865145" cy="697036"/>
            </a:xfrm>
            <a:prstGeom prst="triangle">
              <a:avLst/>
            </a:prstGeom>
            <a:gradFill>
              <a:gsLst>
                <a:gs pos="0">
                  <a:schemeClr val="bg1">
                    <a:alpha val="0"/>
                  </a:schemeClr>
                </a:gs>
                <a:gs pos="32000">
                  <a:schemeClr val="accent6">
                    <a:lumMod val="20000"/>
                    <a:lumOff val="80000"/>
                  </a:schemeClr>
                </a:gs>
                <a:gs pos="100000">
                  <a:srgbClr val="67AA3B">
                    <a:alpha val="64000"/>
                  </a:srgbClr>
                </a:gs>
              </a:gsLst>
              <a:lin ang="16200000" scaled="0"/>
            </a:gradFill>
          </p:spPr>
          <p:txBody>
            <a:bodyPr wrap="none" lIns="0" tIns="0" rIns="0" bIns="0" rtlCol="0" anchor="ctr">
              <a:noAutofit/>
            </a:bodyPr>
            <a:lstStyle/>
            <a:p>
              <a:pPr algn="ctr"/>
              <a:endParaRPr lang="en-US" sz="1400" b="1" dirty="0">
                <a:solidFill>
                  <a:prstClr val="white"/>
                </a:solidFill>
              </a:endParaRPr>
            </a:p>
          </p:txBody>
        </p:sp>
        <p:pic>
          <p:nvPicPr>
            <p:cNvPr id="62" name="Picture 61"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53517"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20762"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Connector 11"/>
            <p:cNvCxnSpPr>
              <a:stCxn id="55" idx="2"/>
            </p:cNvCxnSpPr>
            <p:nvPr/>
          </p:nvCxnSpPr>
          <p:spPr>
            <a:xfrm>
              <a:off x="2575589" y="5229862"/>
              <a:ext cx="0" cy="328715"/>
            </a:xfrm>
            <a:prstGeom prst="line">
              <a:avLst/>
            </a:prstGeom>
            <a:ln w="15875">
              <a:solidFill>
                <a:schemeClr val="tx1">
                  <a:lumMod val="60000"/>
                  <a:lumOff val="40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73" name="Picture 4" descr="ICON_VirtTriangle_flat_Q408.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44205" y="4619724"/>
              <a:ext cx="2941412" cy="39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Picture 8" descr="ICON_Server_flat_Q408.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805527" y="4871862"/>
              <a:ext cx="1408524" cy="3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Rectangle 76"/>
            <p:cNvSpPr>
              <a:spLocks/>
            </p:cNvSpPr>
            <p:nvPr/>
          </p:nvSpPr>
          <p:spPr>
            <a:xfrm>
              <a:off x="8806390" y="2184400"/>
              <a:ext cx="1493310" cy="467139"/>
            </a:xfrm>
            <a:prstGeom prst="rect">
              <a:avLst/>
            </a:prstGeom>
            <a:solidFill>
              <a:schemeClr val="accent4"/>
            </a:solidFill>
          </p:spPr>
          <p:txBody>
            <a:bodyPr wrap="none" lIns="0" tIns="0" rIns="0" bIns="0" rtlCol="0" anchor="ctr">
              <a:noAutofit/>
            </a:bodyPr>
            <a:lstStyle/>
            <a:p>
              <a:pPr algn="ctr"/>
              <a:r>
                <a:rPr lang="en-US" sz="1400" b="1" dirty="0" smtClean="0">
                  <a:solidFill>
                    <a:schemeClr val="bg1"/>
                  </a:solidFill>
                </a:rPr>
                <a:t>vCenter</a:t>
              </a:r>
            </a:p>
          </p:txBody>
        </p:sp>
        <p:pic>
          <p:nvPicPr>
            <p:cNvPr id="79" name="Picture 78"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87717"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Picture 80"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54962"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 name="Picture 81"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22207"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4" name="Straight Connector 83"/>
            <p:cNvCxnSpPr>
              <a:stCxn id="75" idx="2"/>
            </p:cNvCxnSpPr>
            <p:nvPr/>
          </p:nvCxnSpPr>
          <p:spPr>
            <a:xfrm>
              <a:off x="9509789" y="5229862"/>
              <a:ext cx="0" cy="328715"/>
            </a:xfrm>
            <a:prstGeom prst="line">
              <a:avLst/>
            </a:prstGeom>
            <a:ln w="15875">
              <a:solidFill>
                <a:schemeClr val="tx1">
                  <a:lumMod val="60000"/>
                  <a:lumOff val="40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352800" y="2475120"/>
              <a:ext cx="2080488" cy="0"/>
            </a:xfrm>
            <a:prstGeom prst="line">
              <a:avLst/>
            </a:prstGeom>
            <a:ln w="12700">
              <a:solidFill>
                <a:schemeClr val="accent4"/>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flipV="1">
              <a:off x="4051417" y="2830503"/>
              <a:ext cx="1482939" cy="1394257"/>
            </a:xfrm>
            <a:prstGeom prst="line">
              <a:avLst/>
            </a:prstGeom>
            <a:ln w="12700">
              <a:solidFill>
                <a:schemeClr val="accent4"/>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6786515" y="2475120"/>
              <a:ext cx="2166985" cy="0"/>
            </a:xfrm>
            <a:prstGeom prst="line">
              <a:avLst/>
            </a:prstGeom>
            <a:ln w="12700">
              <a:solidFill>
                <a:schemeClr val="accent4"/>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flipV="1">
              <a:off x="6627812" y="2895600"/>
              <a:ext cx="1405852" cy="1319625"/>
            </a:xfrm>
            <a:prstGeom prst="line">
              <a:avLst/>
            </a:prstGeom>
            <a:ln w="12700">
              <a:solidFill>
                <a:schemeClr val="accent4"/>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5271585" y="1946186"/>
              <a:ext cx="1676634" cy="1086002"/>
              <a:chOff x="5256095" y="2885999"/>
              <a:chExt cx="1676634" cy="1086002"/>
            </a:xfrm>
          </p:grpSpPr>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56095" y="2885999"/>
                <a:ext cx="1676634" cy="1086002"/>
              </a:xfrm>
              <a:prstGeom prst="rect">
                <a:avLst/>
              </a:prstGeom>
            </p:spPr>
          </p:pic>
          <p:sp>
            <p:nvSpPr>
              <p:cNvPr id="89" name="TextBox 88"/>
              <p:cNvSpPr txBox="1"/>
              <p:nvPr/>
            </p:nvSpPr>
            <p:spPr>
              <a:xfrm>
                <a:off x="5417798" y="3322612"/>
                <a:ext cx="1353227" cy="538338"/>
              </a:xfrm>
              <a:prstGeom prst="rect">
                <a:avLst/>
              </a:prstGeom>
              <a:noFill/>
            </p:spPr>
            <p:txBody>
              <a:bodyPr wrap="square" lIns="0" tIns="0" rIns="0" bIns="0" rtlCol="0">
                <a:noAutofit/>
              </a:bodyPr>
              <a:lstStyle/>
              <a:p>
                <a:pPr algn="ctr">
                  <a:lnSpc>
                    <a:spcPct val="90000"/>
                  </a:lnSpc>
                </a:pPr>
                <a:r>
                  <a:rPr lang="en-US" sz="1200" b="1" dirty="0" smtClean="0">
                    <a:solidFill>
                      <a:schemeClr val="tx2"/>
                    </a:solidFill>
                  </a:rPr>
                  <a:t>Management Network</a:t>
                </a:r>
              </a:p>
            </p:txBody>
          </p:sp>
        </p:grpSp>
        <p:cxnSp>
          <p:nvCxnSpPr>
            <p:cNvPr id="96" name="Straight Connector 95"/>
            <p:cNvCxnSpPr/>
            <p:nvPr/>
          </p:nvCxnSpPr>
          <p:spPr>
            <a:xfrm>
              <a:off x="3817220" y="3839791"/>
              <a:ext cx="1624522" cy="0"/>
            </a:xfrm>
            <a:prstGeom prst="line">
              <a:avLst/>
            </a:prstGeom>
            <a:ln w="15875">
              <a:solidFill>
                <a:schemeClr val="tx1">
                  <a:lumMod val="60000"/>
                  <a:lumOff val="40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flipH="1">
              <a:off x="6794969" y="3839791"/>
              <a:ext cx="1576608" cy="0"/>
            </a:xfrm>
            <a:prstGeom prst="line">
              <a:avLst/>
            </a:prstGeom>
            <a:ln w="15875">
              <a:solidFill>
                <a:schemeClr val="tx1">
                  <a:lumMod val="60000"/>
                  <a:lumOff val="40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5228500" y="3203065"/>
              <a:ext cx="1677191" cy="1090438"/>
              <a:chOff x="4664816" y="2367101"/>
              <a:chExt cx="1677191" cy="1090438"/>
            </a:xfrm>
          </p:grpSpPr>
          <p:pic>
            <p:nvPicPr>
              <p:cNvPr id="67" name="Picture 27" descr="ICON_Cloud_Q308"/>
              <p:cNvPicPr>
                <a:picLocks noChangeAspect="1" noChangeArrowheads="1"/>
              </p:cNvPicPr>
              <p:nvPr/>
            </p:nvPicPr>
            <p:blipFill>
              <a:blip r:embed="rId7" cstate="print">
                <a:grayscl/>
              </a:blip>
              <a:srcRect/>
              <a:stretch>
                <a:fillRect/>
              </a:stretch>
            </p:blipFill>
            <p:spPr bwMode="auto">
              <a:xfrm>
                <a:off x="4664816" y="2367101"/>
                <a:ext cx="1677191" cy="1090438"/>
              </a:xfrm>
              <a:prstGeom prst="rect">
                <a:avLst/>
              </a:prstGeom>
              <a:noFill/>
              <a:ln w="9525">
                <a:noFill/>
                <a:miter lim="800000"/>
                <a:headEnd/>
                <a:tailEnd/>
              </a:ln>
              <a:effectLst/>
            </p:spPr>
          </p:pic>
          <p:sp>
            <p:nvSpPr>
              <p:cNvPr id="86" name="TextBox 85"/>
              <p:cNvSpPr txBox="1"/>
              <p:nvPr/>
            </p:nvSpPr>
            <p:spPr>
              <a:xfrm>
                <a:off x="4893585" y="2743200"/>
                <a:ext cx="1353227" cy="538338"/>
              </a:xfrm>
              <a:prstGeom prst="rect">
                <a:avLst/>
              </a:prstGeom>
              <a:noFill/>
            </p:spPr>
            <p:txBody>
              <a:bodyPr wrap="square" lIns="0" tIns="0" rIns="0" bIns="0" rtlCol="0">
                <a:noAutofit/>
              </a:bodyPr>
              <a:lstStyle/>
              <a:p>
                <a:pPr algn="ctr">
                  <a:lnSpc>
                    <a:spcPct val="90000"/>
                  </a:lnSpc>
                </a:pPr>
                <a:r>
                  <a:rPr lang="en-US" sz="1200" b="1" dirty="0" smtClean="0">
                    <a:solidFill>
                      <a:schemeClr val="tx2"/>
                    </a:solidFill>
                  </a:rPr>
                  <a:t>VM</a:t>
                </a:r>
              </a:p>
              <a:p>
                <a:pPr algn="ctr">
                  <a:lnSpc>
                    <a:spcPct val="90000"/>
                  </a:lnSpc>
                </a:pPr>
                <a:r>
                  <a:rPr lang="en-US" sz="1200" b="1" dirty="0" smtClean="0">
                    <a:solidFill>
                      <a:schemeClr val="tx2"/>
                    </a:solidFill>
                  </a:rPr>
                  <a:t>Network</a:t>
                </a:r>
              </a:p>
            </p:txBody>
          </p:sp>
        </p:grpSp>
        <p:pic>
          <p:nvPicPr>
            <p:cNvPr id="65" name="Picture 64"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88007"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Picture 75"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20472" y="3563004"/>
              <a:ext cx="563410" cy="56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8" name="Straight Connector 97"/>
            <p:cNvCxnSpPr/>
            <p:nvPr/>
          </p:nvCxnSpPr>
          <p:spPr>
            <a:xfrm>
              <a:off x="3960812" y="4340029"/>
              <a:ext cx="1470934" cy="686609"/>
            </a:xfrm>
            <a:prstGeom prst="line">
              <a:avLst/>
            </a:prstGeom>
            <a:ln w="15875">
              <a:solidFill>
                <a:schemeClr val="accent1"/>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74" idx="1"/>
            </p:cNvCxnSpPr>
            <p:nvPr/>
          </p:nvCxnSpPr>
          <p:spPr>
            <a:xfrm flipH="1">
              <a:off x="6784973" y="4410760"/>
              <a:ext cx="1259232" cy="615878"/>
            </a:xfrm>
            <a:prstGeom prst="line">
              <a:avLst/>
            </a:prstGeom>
            <a:ln w="15875">
              <a:solidFill>
                <a:schemeClr val="accent1"/>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a:endCxn id="88" idx="1"/>
            </p:cNvCxnSpPr>
            <p:nvPr/>
          </p:nvCxnSpPr>
          <p:spPr>
            <a:xfrm>
              <a:off x="3947390" y="4512569"/>
              <a:ext cx="1485899" cy="1695091"/>
            </a:xfrm>
            <a:prstGeom prst="line">
              <a:avLst/>
            </a:prstGeom>
            <a:ln w="15875">
              <a:solidFill>
                <a:srgbClr val="F8981D"/>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flipH="1">
              <a:off x="6692479" y="4530943"/>
              <a:ext cx="1423428" cy="1658268"/>
            </a:xfrm>
            <a:prstGeom prst="line">
              <a:avLst/>
            </a:prstGeom>
            <a:ln w="15875">
              <a:solidFill>
                <a:srgbClr val="F8981D"/>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5228778" y="5515368"/>
              <a:ext cx="1676634" cy="1086002"/>
              <a:chOff x="5222474" y="5596677"/>
              <a:chExt cx="1676634" cy="1086002"/>
            </a:xfrm>
          </p:grpSpPr>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22474" y="5596677"/>
                <a:ext cx="1676634" cy="1086002"/>
              </a:xfrm>
              <a:prstGeom prst="rect">
                <a:avLst/>
              </a:prstGeom>
            </p:spPr>
          </p:pic>
          <p:sp>
            <p:nvSpPr>
              <p:cNvPr id="88" name="TextBox 87"/>
              <p:cNvSpPr txBox="1"/>
              <p:nvPr/>
            </p:nvSpPr>
            <p:spPr>
              <a:xfrm>
                <a:off x="5426985" y="6019800"/>
                <a:ext cx="1353227" cy="538338"/>
              </a:xfrm>
              <a:prstGeom prst="rect">
                <a:avLst/>
              </a:prstGeom>
              <a:noFill/>
            </p:spPr>
            <p:txBody>
              <a:bodyPr wrap="square" lIns="0" tIns="0" rIns="0" bIns="0" rtlCol="0">
                <a:noAutofit/>
              </a:bodyPr>
              <a:lstStyle/>
              <a:p>
                <a:pPr algn="ctr">
                  <a:lnSpc>
                    <a:spcPct val="90000"/>
                  </a:lnSpc>
                </a:pPr>
                <a:r>
                  <a:rPr lang="en-US" sz="1200" b="1" dirty="0" smtClean="0">
                    <a:solidFill>
                      <a:schemeClr val="tx2"/>
                    </a:solidFill>
                  </a:rPr>
                  <a:t>vMotion</a:t>
                </a:r>
              </a:p>
              <a:p>
                <a:pPr algn="ctr">
                  <a:lnSpc>
                    <a:spcPct val="90000"/>
                  </a:lnSpc>
                </a:pPr>
                <a:r>
                  <a:rPr lang="en-US" sz="1200" b="1" dirty="0" smtClean="0">
                    <a:solidFill>
                      <a:schemeClr val="tx2"/>
                    </a:solidFill>
                  </a:rPr>
                  <a:t>Network</a:t>
                </a:r>
              </a:p>
            </p:txBody>
          </p:sp>
        </p:grpSp>
        <p:grpSp>
          <p:nvGrpSpPr>
            <p:cNvPr id="18" name="Group 17"/>
            <p:cNvGrpSpPr/>
            <p:nvPr/>
          </p:nvGrpSpPr>
          <p:grpSpPr>
            <a:xfrm>
              <a:off x="5247926" y="4386811"/>
              <a:ext cx="1638339" cy="1042432"/>
              <a:chOff x="4703668" y="3546365"/>
              <a:chExt cx="1638339" cy="1042432"/>
            </a:xfrm>
          </p:grpSpPr>
          <p:pic>
            <p:nvPicPr>
              <p:cNvPr id="68" name="Picture 27" descr="ICON_Cloud_Q308"/>
              <p:cNvPicPr>
                <a:picLocks noChangeAspect="1" noChangeArrowheads="1"/>
              </p:cNvPicPr>
              <p:nvPr/>
            </p:nvPicPr>
            <p:blipFill>
              <a:blip r:embed="rId7"/>
              <a:srcRect/>
              <a:stretch>
                <a:fillRect/>
              </a:stretch>
            </p:blipFill>
            <p:spPr bwMode="auto">
              <a:xfrm>
                <a:off x="4703668" y="3546365"/>
                <a:ext cx="1638339" cy="1042432"/>
              </a:xfrm>
              <a:prstGeom prst="rect">
                <a:avLst/>
              </a:prstGeom>
              <a:noFill/>
              <a:ln w="9525">
                <a:noFill/>
                <a:miter lim="800000"/>
                <a:headEnd/>
                <a:tailEnd/>
              </a:ln>
            </p:spPr>
          </p:pic>
          <p:sp>
            <p:nvSpPr>
              <p:cNvPr id="87" name="TextBox 86"/>
              <p:cNvSpPr txBox="1"/>
              <p:nvPr/>
            </p:nvSpPr>
            <p:spPr>
              <a:xfrm>
                <a:off x="4893585" y="3886200"/>
                <a:ext cx="1353227" cy="538338"/>
              </a:xfrm>
              <a:prstGeom prst="rect">
                <a:avLst/>
              </a:prstGeom>
              <a:noFill/>
            </p:spPr>
            <p:txBody>
              <a:bodyPr wrap="square" lIns="0" tIns="0" rIns="0" bIns="0" rtlCol="0">
                <a:noAutofit/>
              </a:bodyPr>
              <a:lstStyle/>
              <a:p>
                <a:pPr algn="ctr">
                  <a:lnSpc>
                    <a:spcPct val="90000"/>
                  </a:lnSpc>
                </a:pPr>
                <a:r>
                  <a:rPr lang="en-US" sz="1200" b="1" dirty="0" smtClean="0">
                    <a:solidFill>
                      <a:schemeClr val="tx2"/>
                    </a:solidFill>
                  </a:rPr>
                  <a:t>NFC </a:t>
                </a:r>
              </a:p>
              <a:p>
                <a:pPr algn="ctr">
                  <a:lnSpc>
                    <a:spcPct val="90000"/>
                  </a:lnSpc>
                </a:pPr>
                <a:r>
                  <a:rPr lang="en-US" sz="1200" b="1" dirty="0" smtClean="0">
                    <a:solidFill>
                      <a:schemeClr val="tx2"/>
                    </a:solidFill>
                  </a:rPr>
                  <a:t>Network</a:t>
                </a:r>
              </a:p>
            </p:txBody>
          </p:sp>
        </p:grpSp>
        <p:sp>
          <p:nvSpPr>
            <p:cNvPr id="44" name="Rectangle 43"/>
            <p:cNvSpPr>
              <a:spLocks/>
            </p:cNvSpPr>
            <p:nvPr/>
          </p:nvSpPr>
          <p:spPr>
            <a:xfrm>
              <a:off x="1110005" y="4173320"/>
              <a:ext cx="2941412" cy="474880"/>
            </a:xfrm>
            <a:prstGeom prst="rect">
              <a:avLst/>
            </a:prstGeom>
            <a:solidFill>
              <a:schemeClr val="accent1"/>
            </a:solidFill>
          </p:spPr>
          <p:txBody>
            <a:bodyPr wrap="none" lIns="0" tIns="0" rIns="0" bIns="0" rtlCol="0" anchor="ctr">
              <a:noAutofit/>
            </a:bodyPr>
            <a:lstStyle/>
            <a:p>
              <a:pPr algn="ctr"/>
              <a:r>
                <a:rPr lang="en-US" sz="1400" b="1" dirty="0" smtClean="0">
                  <a:solidFill>
                    <a:schemeClr val="bg1"/>
                  </a:solidFill>
                </a:rPr>
                <a:t>ESXi</a:t>
              </a:r>
            </a:p>
          </p:txBody>
        </p:sp>
        <p:sp>
          <p:nvSpPr>
            <p:cNvPr id="74" name="Rectangle 73"/>
            <p:cNvSpPr>
              <a:spLocks/>
            </p:cNvSpPr>
            <p:nvPr/>
          </p:nvSpPr>
          <p:spPr>
            <a:xfrm>
              <a:off x="8044205" y="4173320"/>
              <a:ext cx="2941412" cy="474880"/>
            </a:xfrm>
            <a:prstGeom prst="rect">
              <a:avLst/>
            </a:prstGeom>
            <a:solidFill>
              <a:schemeClr val="accent1"/>
            </a:solidFill>
          </p:spPr>
          <p:txBody>
            <a:bodyPr wrap="none" lIns="0" tIns="0" rIns="0" bIns="0" rtlCol="0" anchor="ctr">
              <a:noAutofit/>
            </a:bodyPr>
            <a:lstStyle/>
            <a:p>
              <a:pPr algn="ctr"/>
              <a:r>
                <a:rPr lang="en-US" sz="1400" b="1" dirty="0" smtClean="0">
                  <a:solidFill>
                    <a:schemeClr val="bg1"/>
                  </a:solidFill>
                </a:rPr>
                <a:t>ESXi</a:t>
              </a:r>
            </a:p>
          </p:txBody>
        </p:sp>
        <p:pic>
          <p:nvPicPr>
            <p:cNvPr id="53" name="Picture 13" descr="ICON_Storage_1up_Q308.png"/>
            <p:cNvPicPr>
              <a:picLocks noChangeAspect="1"/>
            </p:cNvPicPr>
            <p:nvPr/>
          </p:nvPicPr>
          <p:blipFill>
            <a:blip r:embed="rId9"/>
            <a:srcRect/>
            <a:stretch>
              <a:fillRect/>
            </a:stretch>
          </p:blipFill>
          <p:spPr bwMode="auto">
            <a:xfrm>
              <a:off x="2285139" y="5445784"/>
              <a:ext cx="611186" cy="746592"/>
            </a:xfrm>
            <a:prstGeom prst="rect">
              <a:avLst/>
            </a:prstGeom>
            <a:noFill/>
            <a:ln w="9525">
              <a:noFill/>
              <a:miter lim="800000"/>
              <a:headEnd/>
              <a:tailEnd/>
            </a:ln>
          </p:spPr>
        </p:pic>
        <p:pic>
          <p:nvPicPr>
            <p:cNvPr id="54" name="Picture 13" descr="ICON_Storage_1up_Q308.png"/>
            <p:cNvPicPr>
              <a:picLocks noChangeAspect="1"/>
            </p:cNvPicPr>
            <p:nvPr/>
          </p:nvPicPr>
          <p:blipFill>
            <a:blip r:embed="rId9"/>
            <a:srcRect/>
            <a:stretch>
              <a:fillRect/>
            </a:stretch>
          </p:blipFill>
          <p:spPr bwMode="auto">
            <a:xfrm>
              <a:off x="9205914" y="5445784"/>
              <a:ext cx="611186" cy="746592"/>
            </a:xfrm>
            <a:prstGeom prst="rect">
              <a:avLst/>
            </a:prstGeom>
            <a:noFill/>
            <a:ln w="9525">
              <a:noFill/>
              <a:miter lim="800000"/>
              <a:headEnd/>
              <a:tailEnd/>
            </a:ln>
          </p:spPr>
        </p:pic>
        <p:sp>
          <p:nvSpPr>
            <p:cNvPr id="58" name="Isosceles Triangle 57"/>
            <p:cNvSpPr/>
            <p:nvPr/>
          </p:nvSpPr>
          <p:spPr bwMode="auto">
            <a:xfrm>
              <a:off x="8095072" y="2740646"/>
              <a:ext cx="2865145" cy="697036"/>
            </a:xfrm>
            <a:prstGeom prst="triangle">
              <a:avLst/>
            </a:prstGeom>
            <a:gradFill>
              <a:gsLst>
                <a:gs pos="0">
                  <a:schemeClr val="bg1">
                    <a:alpha val="0"/>
                  </a:schemeClr>
                </a:gs>
                <a:gs pos="32000">
                  <a:schemeClr val="accent6">
                    <a:lumMod val="20000"/>
                    <a:lumOff val="80000"/>
                  </a:schemeClr>
                </a:gs>
                <a:gs pos="100000">
                  <a:srgbClr val="67AA3B">
                    <a:alpha val="64000"/>
                  </a:srgbClr>
                </a:gs>
              </a:gsLst>
              <a:lin ang="16200000" scaled="0"/>
            </a:gradFill>
          </p:spPr>
          <p:txBody>
            <a:bodyPr wrap="none" lIns="0" tIns="0" rIns="0" bIns="0" rtlCol="0" anchor="ctr">
              <a:noAutofit/>
            </a:bodyPr>
            <a:lstStyle/>
            <a:p>
              <a:pPr algn="ctr"/>
              <a:endParaRPr lang="en-US" sz="1400" b="1" dirty="0">
                <a:solidFill>
                  <a:prstClr val="white"/>
                </a:solidFill>
              </a:endParaRPr>
            </a:p>
          </p:txBody>
        </p:sp>
      </p:grpSp>
      <p:sp>
        <p:nvSpPr>
          <p:cNvPr id="4" name="Slide Number Placeholder 3"/>
          <p:cNvSpPr>
            <a:spLocks noGrp="1"/>
          </p:cNvSpPr>
          <p:nvPr>
            <p:ph type="sldNum" sz="quarter" idx="12"/>
          </p:nvPr>
        </p:nvSpPr>
        <p:spPr/>
        <p:txBody>
          <a:bodyPr/>
          <a:lstStyle/>
          <a:p>
            <a:fld id="{6EA6D8CF-3CDE-4807-BCD2-C9F2B831AAA5}" type="slidenum">
              <a:rPr lang="en-US" smtClean="0"/>
              <a:t>20</a:t>
            </a:fld>
            <a:endParaRPr lang="en-US"/>
          </a:p>
        </p:txBody>
      </p:sp>
    </p:spTree>
    <p:extLst>
      <p:ext uri="{BB962C8B-B14F-4D97-AF65-F5344CB8AC3E}">
        <p14:creationId xmlns:p14="http://schemas.microsoft.com/office/powerpoint/2010/main" val="3736353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8"/>
          <p:cNvSpPr txBox="1">
            <a:spLocks noChangeArrowheads="1"/>
          </p:cNvSpPr>
          <p:nvPr/>
        </p:nvSpPr>
        <p:spPr>
          <a:xfrm>
            <a:off x="609441" y="1371600"/>
            <a:ext cx="10666571" cy="4762500"/>
          </a:xfrm>
          <a:prstGeom prst="rect">
            <a:avLst/>
          </a:prstGeom>
          <a:solidFill>
            <a:schemeClr val="bg1"/>
          </a:solidFill>
          <a:ln>
            <a:gradFill flip="none" rotWithShape="1">
              <a:gsLst>
                <a:gs pos="0">
                  <a:schemeClr val="accent1">
                    <a:lumMod val="5000"/>
                    <a:lumOff val="95000"/>
                    <a:alpha val="0"/>
                  </a:schemeClr>
                </a:gs>
                <a:gs pos="100000">
                  <a:schemeClr val="accent1">
                    <a:lumMod val="30000"/>
                    <a:lumOff val="70000"/>
                  </a:schemeClr>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en-US" dirty="0"/>
          </a:p>
        </p:txBody>
      </p:sp>
      <p:sp>
        <p:nvSpPr>
          <p:cNvPr id="2" name="Title 1"/>
          <p:cNvSpPr>
            <a:spLocks noGrp="1"/>
          </p:cNvSpPr>
          <p:nvPr>
            <p:ph type="title"/>
          </p:nvPr>
        </p:nvSpPr>
        <p:spPr/>
        <p:txBody>
          <a:bodyPr/>
          <a:lstStyle/>
          <a:p>
            <a:r>
              <a:rPr lang="en-US" dirty="0"/>
              <a:t>vCenter Server 6.0 </a:t>
            </a:r>
            <a:r>
              <a:rPr lang="en-US" dirty="0" smtClean="0"/>
              <a:t>- Content Library Overview</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21</a:t>
            </a:fld>
            <a:endParaRPr lang="en-US"/>
          </a:p>
        </p:txBody>
      </p:sp>
      <p:sp>
        <p:nvSpPr>
          <p:cNvPr id="12" name="Content Placeholder 2"/>
          <p:cNvSpPr>
            <a:spLocks noGrp="1"/>
          </p:cNvSpPr>
          <p:nvPr>
            <p:ph sz="half" idx="1"/>
          </p:nvPr>
        </p:nvSpPr>
        <p:spPr>
          <a:xfrm>
            <a:off x="811212" y="1536700"/>
            <a:ext cx="5241195" cy="5715000"/>
          </a:xfrm>
        </p:spPr>
        <p:txBody>
          <a:bodyPr/>
          <a:lstStyle/>
          <a:p>
            <a:r>
              <a:rPr lang="en-US" sz="1400" dirty="0">
                <a:solidFill>
                  <a:schemeClr val="tx1">
                    <a:lumMod val="50000"/>
                  </a:schemeClr>
                </a:solidFill>
              </a:rPr>
              <a:t>Simple content management</a:t>
            </a:r>
          </a:p>
          <a:p>
            <a:pPr lvl="1">
              <a:lnSpc>
                <a:spcPct val="100000"/>
              </a:lnSpc>
              <a:spcBef>
                <a:spcPts val="0"/>
              </a:spcBef>
            </a:pPr>
            <a:r>
              <a:rPr lang="en-US" sz="1400" dirty="0">
                <a:solidFill>
                  <a:schemeClr val="tx1">
                    <a:lumMod val="50000"/>
                  </a:schemeClr>
                </a:solidFill>
              </a:rPr>
              <a:t>VM templates</a:t>
            </a:r>
          </a:p>
          <a:p>
            <a:pPr lvl="1">
              <a:lnSpc>
                <a:spcPct val="100000"/>
              </a:lnSpc>
              <a:spcBef>
                <a:spcPts val="0"/>
              </a:spcBef>
            </a:pPr>
            <a:r>
              <a:rPr lang="en-US" sz="1400" dirty="0" err="1">
                <a:solidFill>
                  <a:schemeClr val="tx1">
                    <a:lumMod val="50000"/>
                  </a:schemeClr>
                </a:solidFill>
              </a:rPr>
              <a:t>vApps</a:t>
            </a:r>
            <a:endParaRPr lang="en-US" sz="1400" dirty="0">
              <a:solidFill>
                <a:schemeClr val="tx1">
                  <a:lumMod val="50000"/>
                </a:schemeClr>
              </a:solidFill>
            </a:endParaRPr>
          </a:p>
          <a:p>
            <a:pPr lvl="1">
              <a:lnSpc>
                <a:spcPct val="100000"/>
              </a:lnSpc>
              <a:spcBef>
                <a:spcPts val="0"/>
              </a:spcBef>
            </a:pPr>
            <a:r>
              <a:rPr lang="en-US" sz="1400" dirty="0">
                <a:solidFill>
                  <a:schemeClr val="tx1">
                    <a:lumMod val="50000"/>
                  </a:schemeClr>
                </a:solidFill>
              </a:rPr>
              <a:t>ISO images</a:t>
            </a:r>
          </a:p>
          <a:p>
            <a:pPr lvl="1">
              <a:lnSpc>
                <a:spcPct val="100000"/>
              </a:lnSpc>
              <a:spcBef>
                <a:spcPts val="0"/>
              </a:spcBef>
            </a:pPr>
            <a:r>
              <a:rPr lang="en-US" sz="1400" dirty="0" smtClean="0">
                <a:solidFill>
                  <a:schemeClr val="tx1">
                    <a:lumMod val="50000"/>
                  </a:schemeClr>
                </a:solidFill>
              </a:rPr>
              <a:t>Scripts</a:t>
            </a:r>
          </a:p>
          <a:p>
            <a:r>
              <a:rPr lang="en-US" sz="1400" dirty="0" smtClean="0">
                <a:solidFill>
                  <a:schemeClr val="tx1">
                    <a:lumMod val="50000"/>
                  </a:schemeClr>
                </a:solidFill>
              </a:rPr>
              <a:t>Store </a:t>
            </a:r>
            <a:r>
              <a:rPr lang="en-US" sz="1400" dirty="0">
                <a:solidFill>
                  <a:schemeClr val="tx1">
                    <a:lumMod val="50000"/>
                  </a:schemeClr>
                </a:solidFill>
              </a:rPr>
              <a:t>and manage content</a:t>
            </a:r>
          </a:p>
          <a:p>
            <a:pPr lvl="1"/>
            <a:r>
              <a:rPr lang="en-US" sz="1400" dirty="0">
                <a:solidFill>
                  <a:schemeClr val="tx1">
                    <a:lumMod val="50000"/>
                  </a:schemeClr>
                </a:solidFill>
              </a:rPr>
              <a:t>One central location to manage all content</a:t>
            </a:r>
          </a:p>
          <a:p>
            <a:pPr lvl="2"/>
            <a:r>
              <a:rPr lang="en-US" sz="1400" dirty="0">
                <a:solidFill>
                  <a:schemeClr val="tx1">
                    <a:lumMod val="50000"/>
                  </a:schemeClr>
                </a:solidFill>
              </a:rPr>
              <a:t>Beyond templates within vCenter</a:t>
            </a:r>
          </a:p>
          <a:p>
            <a:pPr lvl="1"/>
            <a:r>
              <a:rPr lang="en-US" sz="1400" dirty="0">
                <a:solidFill>
                  <a:schemeClr val="tx1">
                    <a:lumMod val="50000"/>
                  </a:schemeClr>
                </a:solidFill>
              </a:rPr>
              <a:t>Support for other file types</a:t>
            </a:r>
          </a:p>
          <a:p>
            <a:r>
              <a:rPr lang="en-US" sz="1400" dirty="0">
                <a:solidFill>
                  <a:schemeClr val="tx1">
                    <a:lumMod val="50000"/>
                  </a:schemeClr>
                </a:solidFill>
              </a:rPr>
              <a:t>Share content</a:t>
            </a:r>
          </a:p>
          <a:p>
            <a:pPr lvl="1"/>
            <a:r>
              <a:rPr lang="en-US" sz="1400" dirty="0">
                <a:solidFill>
                  <a:schemeClr val="tx1">
                    <a:lumMod val="50000"/>
                  </a:schemeClr>
                </a:solidFill>
              </a:rPr>
              <a:t>Store once, share many times</a:t>
            </a:r>
          </a:p>
          <a:p>
            <a:pPr lvl="2"/>
            <a:r>
              <a:rPr lang="en-US" sz="1400" dirty="0">
                <a:solidFill>
                  <a:schemeClr val="tx1">
                    <a:lumMod val="50000"/>
                  </a:schemeClr>
                </a:solidFill>
              </a:rPr>
              <a:t>Publish/Subscribe</a:t>
            </a:r>
          </a:p>
          <a:p>
            <a:pPr lvl="1"/>
            <a:r>
              <a:rPr lang="en-US" sz="1400" dirty="0">
                <a:solidFill>
                  <a:schemeClr val="tx1">
                    <a:lumMod val="50000"/>
                  </a:schemeClr>
                </a:solidFill>
              </a:rPr>
              <a:t>vCenter  </a:t>
            </a:r>
            <a:r>
              <a:rPr lang="en-US" sz="1400" dirty="0">
                <a:solidFill>
                  <a:schemeClr val="tx1">
                    <a:lumMod val="50000"/>
                  </a:schemeClr>
                </a:solidFill>
                <a:latin typeface="Courier New"/>
                <a:cs typeface="Courier New"/>
              </a:rPr>
              <a:t>-&gt; </a:t>
            </a:r>
            <a:r>
              <a:rPr lang="en-US" sz="1400" dirty="0">
                <a:solidFill>
                  <a:schemeClr val="tx1">
                    <a:lumMod val="50000"/>
                  </a:schemeClr>
                </a:solidFill>
              </a:rPr>
              <a:t>vCenter</a:t>
            </a:r>
          </a:p>
          <a:p>
            <a:pPr lvl="1"/>
            <a:r>
              <a:rPr lang="en-US" sz="1400" dirty="0">
                <a:solidFill>
                  <a:schemeClr val="tx1">
                    <a:lumMod val="50000"/>
                  </a:schemeClr>
                </a:solidFill>
              </a:rPr>
              <a:t>vCloud Director </a:t>
            </a:r>
            <a:r>
              <a:rPr lang="en-US" sz="1400" dirty="0">
                <a:solidFill>
                  <a:schemeClr val="tx1">
                    <a:lumMod val="50000"/>
                  </a:schemeClr>
                </a:solidFill>
                <a:latin typeface="Courier New"/>
                <a:cs typeface="Courier New"/>
              </a:rPr>
              <a:t>-&gt; </a:t>
            </a:r>
            <a:r>
              <a:rPr lang="en-US" sz="1400" dirty="0">
                <a:solidFill>
                  <a:schemeClr val="tx1">
                    <a:lumMod val="50000"/>
                  </a:schemeClr>
                </a:solidFill>
              </a:rPr>
              <a:t>vCenter</a:t>
            </a:r>
          </a:p>
          <a:p>
            <a:r>
              <a:rPr lang="en-US" sz="1400" dirty="0">
                <a:solidFill>
                  <a:schemeClr val="tx1">
                    <a:lumMod val="50000"/>
                  </a:schemeClr>
                </a:solidFill>
              </a:rPr>
              <a:t>Consume content</a:t>
            </a:r>
          </a:p>
          <a:p>
            <a:pPr lvl="1"/>
            <a:r>
              <a:rPr lang="en-US" sz="1400" dirty="0">
                <a:solidFill>
                  <a:schemeClr val="tx1">
                    <a:lumMod val="50000"/>
                  </a:schemeClr>
                </a:solidFill>
              </a:rPr>
              <a:t>Deploy templates to a host or a cluster</a:t>
            </a:r>
          </a:p>
          <a:p>
            <a:pPr marL="274320" lvl="1" indent="0">
              <a:buNone/>
            </a:pPr>
            <a:endParaRPr lang="en-US" sz="1400" dirty="0" smtClean="0">
              <a:solidFill>
                <a:schemeClr val="tx1">
                  <a:lumMod val="50000"/>
                </a:schemeClr>
              </a:solidFill>
            </a:endParaRPr>
          </a:p>
        </p:txBody>
      </p:sp>
      <p:pic>
        <p:nvPicPr>
          <p:cNvPr id="14" name="Picture 13" descr="Screen Shot 2014-12-04 at 9.53.19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4412" y="1905000"/>
            <a:ext cx="3886200" cy="3530600"/>
          </a:xfrm>
          <a:prstGeom prst="rect">
            <a:avLst/>
          </a:prstGeom>
        </p:spPr>
      </p:pic>
    </p:spTree>
    <p:extLst>
      <p:ext uri="{BB962C8B-B14F-4D97-AF65-F5344CB8AC3E}">
        <p14:creationId xmlns:p14="http://schemas.microsoft.com/office/powerpoint/2010/main" val="2650416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 </a:t>
            </a:r>
            <a:r>
              <a:rPr lang="en-US" dirty="0" smtClean="0"/>
              <a:t>- Content Library Technical Details</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22</a:t>
            </a:fld>
            <a:endParaRPr lang="en-US"/>
          </a:p>
        </p:txBody>
      </p:sp>
      <p:sp>
        <p:nvSpPr>
          <p:cNvPr id="7" name="Content Placeholder 2"/>
          <p:cNvSpPr>
            <a:spLocks noGrp="1"/>
          </p:cNvSpPr>
          <p:nvPr>
            <p:ph idx="1"/>
          </p:nvPr>
        </p:nvSpPr>
        <p:spPr>
          <a:xfrm>
            <a:off x="609441" y="1371600"/>
            <a:ext cx="10969943" cy="4648200"/>
          </a:xfrm>
          <a:solidFill>
            <a:schemeClr val="bg1"/>
          </a:solidFill>
          <a:ln>
            <a:gradFill flip="none" rotWithShape="1">
              <a:gsLst>
                <a:gs pos="0">
                  <a:schemeClr val="accent1">
                    <a:lumMod val="5000"/>
                    <a:lumOff val="95000"/>
                    <a:alpha val="0"/>
                  </a:schemeClr>
                </a:gs>
                <a:gs pos="100000">
                  <a:srgbClr val="92D050"/>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182880" rIns="91440" bIns="45720" numCol="1" spcCol="0" rtlCol="0" fromWordArt="0" anchor="t" anchorCtr="0" forceAA="0" compatLnSpc="1">
            <a:prstTxWarp prst="textNoShape">
              <a:avLst/>
            </a:prstTxWarp>
            <a:noAutofit/>
          </a:bodyPr>
          <a:lstStyle/>
          <a:p>
            <a:pPr marL="0"/>
            <a:r>
              <a:rPr lang="en-US" sz="1800" dirty="0">
                <a:solidFill>
                  <a:schemeClr val="tx1">
                    <a:lumMod val="75000"/>
                  </a:schemeClr>
                </a:solidFill>
              </a:rPr>
              <a:t>Content Library/Transfer Service are part of the </a:t>
            </a:r>
            <a:r>
              <a:rPr lang="en-US" sz="1800" dirty="0" err="1">
                <a:solidFill>
                  <a:schemeClr val="tx1">
                    <a:lumMod val="75000"/>
                  </a:schemeClr>
                </a:solidFill>
              </a:rPr>
              <a:t>vmware-vdcs</a:t>
            </a:r>
            <a:r>
              <a:rPr lang="en-US" sz="1800" dirty="0">
                <a:solidFill>
                  <a:schemeClr val="tx1">
                    <a:lumMod val="75000"/>
                  </a:schemeClr>
                </a:solidFill>
              </a:rPr>
              <a:t> service</a:t>
            </a:r>
          </a:p>
          <a:p>
            <a:pPr marL="457200" lvl="1"/>
            <a:r>
              <a:rPr lang="en-US" dirty="0">
                <a:solidFill>
                  <a:schemeClr val="tx1">
                    <a:lumMod val="75000"/>
                  </a:schemeClr>
                </a:solidFill>
              </a:rPr>
              <a:t>Installed on the </a:t>
            </a:r>
            <a:r>
              <a:rPr lang="en-US" dirty="0" err="1">
                <a:solidFill>
                  <a:schemeClr val="tx1">
                    <a:lumMod val="75000"/>
                  </a:schemeClr>
                </a:solidFill>
              </a:rPr>
              <a:t>vCenter</a:t>
            </a:r>
            <a:r>
              <a:rPr lang="en-US" dirty="0">
                <a:solidFill>
                  <a:schemeClr val="tx1">
                    <a:lumMod val="75000"/>
                  </a:schemeClr>
                </a:solidFill>
              </a:rPr>
              <a:t> Management Node</a:t>
            </a:r>
          </a:p>
          <a:p>
            <a:pPr marL="0"/>
            <a:r>
              <a:rPr lang="en-US" sz="1800" dirty="0">
                <a:solidFill>
                  <a:schemeClr val="tx1">
                    <a:lumMod val="75000"/>
                  </a:schemeClr>
                </a:solidFill>
              </a:rPr>
              <a:t>Content Library information is stored in the </a:t>
            </a:r>
            <a:r>
              <a:rPr lang="en-US" sz="1800" dirty="0" err="1">
                <a:solidFill>
                  <a:schemeClr val="tx1">
                    <a:lumMod val="75000"/>
                  </a:schemeClr>
                </a:solidFill>
              </a:rPr>
              <a:t>vCenter</a:t>
            </a:r>
            <a:r>
              <a:rPr lang="en-US" sz="1800" dirty="0">
                <a:solidFill>
                  <a:schemeClr val="tx1">
                    <a:lumMod val="75000"/>
                  </a:schemeClr>
                </a:solidFill>
              </a:rPr>
              <a:t> database (VCDB)</a:t>
            </a:r>
          </a:p>
          <a:p>
            <a:pPr marL="457200" lvl="1"/>
            <a:r>
              <a:rPr lang="en-US" dirty="0">
                <a:solidFill>
                  <a:schemeClr val="tx1">
                    <a:lumMod val="75000"/>
                  </a:schemeClr>
                </a:solidFill>
              </a:rPr>
              <a:t>Table prefix cl_</a:t>
            </a:r>
          </a:p>
          <a:p>
            <a:pPr marL="0"/>
            <a:r>
              <a:rPr lang="en-US" sz="1800" dirty="0">
                <a:solidFill>
                  <a:schemeClr val="tx1">
                    <a:lumMod val="75000"/>
                  </a:schemeClr>
                </a:solidFill>
              </a:rPr>
              <a:t>Content Library administrator privileges are required</a:t>
            </a:r>
          </a:p>
          <a:p>
            <a:pPr marL="0"/>
            <a:r>
              <a:rPr lang="en-US" sz="1800" dirty="0">
                <a:solidFill>
                  <a:schemeClr val="tx1">
                    <a:lumMod val="75000"/>
                  </a:schemeClr>
                </a:solidFill>
              </a:rPr>
              <a:t>Single storage type backing the catalog</a:t>
            </a:r>
          </a:p>
          <a:p>
            <a:pPr marL="457200" lvl="1"/>
            <a:r>
              <a:rPr lang="en-US" dirty="0">
                <a:solidFill>
                  <a:schemeClr val="tx1">
                    <a:lumMod val="75000"/>
                  </a:schemeClr>
                </a:solidFill>
              </a:rPr>
              <a:t>If stored on a </a:t>
            </a:r>
            <a:r>
              <a:rPr lang="en-US" dirty="0" err="1">
                <a:solidFill>
                  <a:schemeClr val="tx1">
                    <a:lumMod val="75000"/>
                  </a:schemeClr>
                </a:solidFill>
              </a:rPr>
              <a:t>datastore</a:t>
            </a:r>
            <a:r>
              <a:rPr lang="en-US" dirty="0">
                <a:solidFill>
                  <a:schemeClr val="tx1">
                    <a:lumMod val="75000"/>
                  </a:schemeClr>
                </a:solidFill>
              </a:rPr>
              <a:t>, 64TB is the maximum size</a:t>
            </a:r>
          </a:p>
          <a:p>
            <a:pPr marL="0"/>
            <a:r>
              <a:rPr lang="en-US" sz="1800" dirty="0">
                <a:solidFill>
                  <a:schemeClr val="tx1">
                    <a:lumMod val="75000"/>
                  </a:schemeClr>
                </a:solidFill>
              </a:rPr>
              <a:t>Maximum of 256 content items per library</a:t>
            </a:r>
          </a:p>
          <a:p>
            <a:pPr marL="0"/>
            <a:r>
              <a:rPr lang="en-US" sz="1800" dirty="0">
                <a:solidFill>
                  <a:schemeClr val="tx1">
                    <a:lumMod val="75000"/>
                  </a:schemeClr>
                </a:solidFill>
              </a:rPr>
              <a:t>Maximum of 10 simultaneous copies</a:t>
            </a:r>
          </a:p>
          <a:p>
            <a:pPr marL="0"/>
            <a:r>
              <a:rPr lang="en-US" sz="1800" dirty="0">
                <a:solidFill>
                  <a:schemeClr val="tx1">
                    <a:lumMod val="75000"/>
                  </a:schemeClr>
                </a:solidFill>
              </a:rPr>
              <a:t>Synchronization occurs once every 24 hours</a:t>
            </a:r>
          </a:p>
        </p:txBody>
      </p:sp>
    </p:spTree>
    <p:extLst>
      <p:ext uri="{BB962C8B-B14F-4D97-AF65-F5344CB8AC3E}">
        <p14:creationId xmlns:p14="http://schemas.microsoft.com/office/powerpoint/2010/main" val="25640818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vCenter Server 6.0 - Clients</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23</a:t>
            </a:fld>
            <a:endParaRPr lang="en-US"/>
          </a:p>
        </p:txBody>
      </p:sp>
      <p:sp>
        <p:nvSpPr>
          <p:cNvPr id="9" name="Text Placeholder 8"/>
          <p:cNvSpPr>
            <a:spLocks noGrp="1"/>
          </p:cNvSpPr>
          <p:nvPr>
            <p:ph type="body" sz="quarter" idx="13"/>
          </p:nvPr>
        </p:nvSpPr>
        <p:spPr/>
        <p:txBody>
          <a:bodyPr/>
          <a:lstStyle/>
          <a:p>
            <a:r>
              <a:rPr lang="en-US" dirty="0"/>
              <a:t>Client Comparison</a:t>
            </a:r>
          </a:p>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9767220"/>
              </p:ext>
            </p:extLst>
          </p:nvPr>
        </p:nvGraphicFramePr>
        <p:xfrm>
          <a:off x="2043113" y="2081528"/>
          <a:ext cx="8102599" cy="2795272"/>
        </p:xfrm>
        <a:graphic>
          <a:graphicData uri="http://schemas.openxmlformats.org/drawingml/2006/table">
            <a:tbl>
              <a:tblPr firstRow="1" bandRow="1">
                <a:tableStyleId>{EB9631B5-78F2-41C9-869B-9F39066F8104}</a:tableStyleId>
              </a:tblPr>
              <a:tblGrid>
                <a:gridCol w="3555222"/>
                <a:gridCol w="2199277"/>
                <a:gridCol w="2348100"/>
              </a:tblGrid>
              <a:tr h="560072">
                <a:tc>
                  <a:txBody>
                    <a:bodyPr/>
                    <a:lstStyle/>
                    <a:p>
                      <a:r>
                        <a:rPr lang="en-US" dirty="0" smtClean="0"/>
                        <a:t>Use</a:t>
                      </a:r>
                      <a:r>
                        <a:rPr lang="en-US" baseline="0" dirty="0" smtClean="0"/>
                        <a:t> case</a:t>
                      </a:r>
                      <a:endParaRPr lang="en-US" dirty="0"/>
                    </a:p>
                  </a:txBody>
                  <a:tcPr anchor="ctr">
                    <a:lnL>
                      <a:noFill/>
                    </a:lnL>
                    <a:lnR>
                      <a:noFill/>
                    </a:lnR>
                    <a:lnT w="254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dirty="0" smtClean="0"/>
                        <a:t>Web</a:t>
                      </a:r>
                      <a:r>
                        <a:rPr lang="en-US" baseline="0" dirty="0" smtClean="0"/>
                        <a:t> </a:t>
                      </a:r>
                      <a:r>
                        <a:rPr lang="en-US" dirty="0" smtClean="0"/>
                        <a:t>Client</a:t>
                      </a:r>
                      <a:endParaRPr lang="en-US" dirty="0"/>
                    </a:p>
                  </a:txBody>
                  <a:tcPr anchor="ctr">
                    <a:lnL>
                      <a:noFill/>
                    </a:lnL>
                    <a:lnR>
                      <a:noFill/>
                    </a:lnR>
                    <a:lnT w="254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dirty="0" err="1" smtClean="0"/>
                        <a:t>vSphere</a:t>
                      </a:r>
                      <a:r>
                        <a:rPr lang="en-US" dirty="0" smtClean="0"/>
                        <a:t> </a:t>
                      </a:r>
                      <a:r>
                        <a:rPr lang="en-US" baseline="0" dirty="0" smtClean="0"/>
                        <a:t>Client</a:t>
                      </a:r>
                      <a:endParaRPr lang="en-US" dirty="0"/>
                    </a:p>
                  </a:txBody>
                  <a:tcPr anchor="ctr">
                    <a:lnL>
                      <a:noFill/>
                    </a:lnL>
                    <a:lnR>
                      <a:noFill/>
                    </a:lnR>
                    <a:lnT w="254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557528">
                <a:tc>
                  <a:txBody>
                    <a:bodyPr/>
                    <a:lstStyle/>
                    <a:p>
                      <a:r>
                        <a:rPr lang="en-US" dirty="0" smtClean="0"/>
                        <a:t>vSphere management</a:t>
                      </a:r>
                      <a:endParaRPr lang="en-US" dirty="0"/>
                    </a:p>
                  </a:txBody>
                  <a:tcPr anchor="ctr">
                    <a:lnL>
                      <a:noFill/>
                    </a:lnL>
                    <a:lnR>
                      <a:noFill/>
                    </a:lnR>
                    <a:lnT w="19050" cap="flat" cmpd="sng" algn="ctr">
                      <a:solidFill>
                        <a:schemeClr val="bg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6"/>
                          </a:solidFill>
                          <a:latin typeface="Zapf Dingbats"/>
                          <a:ea typeface="Zapf Dingbats"/>
                          <a:cs typeface="Zapf Dingbats"/>
                          <a:sym typeface="Zapf Dingbats"/>
                        </a:rPr>
                        <a:t>✔</a:t>
                      </a:r>
                      <a:endParaRPr lang="en-US" dirty="0" smtClean="0">
                        <a:solidFill>
                          <a:schemeClr val="accent6"/>
                        </a:solidFill>
                      </a:endParaRPr>
                    </a:p>
                  </a:txBody>
                  <a:tcPr anchor="ctr">
                    <a:lnL>
                      <a:noFill/>
                    </a:lnL>
                    <a:lnR>
                      <a:noFill/>
                    </a:lnR>
                    <a:lnT w="19050" cap="flat" cmpd="sng" algn="ctr">
                      <a:solidFill>
                        <a:schemeClr val="bg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6"/>
                          </a:solidFill>
                          <a:latin typeface="Zapf Dingbats"/>
                          <a:ea typeface="Zapf Dingbats"/>
                          <a:cs typeface="Zapf Dingbats"/>
                          <a:sym typeface="Zapf Dingbats"/>
                        </a:rPr>
                        <a:t>✔</a:t>
                      </a:r>
                      <a:endParaRPr lang="en-US" dirty="0" smtClean="0">
                        <a:solidFill>
                          <a:schemeClr val="accent6"/>
                        </a:solidFill>
                      </a:endParaRPr>
                    </a:p>
                  </a:txBody>
                  <a:tcPr anchor="ctr">
                    <a:lnL>
                      <a:noFill/>
                    </a:lnL>
                    <a:lnR>
                      <a:noFill/>
                    </a:lnR>
                    <a:lnT w="19050" cap="flat" cmpd="sng" algn="ctr">
                      <a:solidFill>
                        <a:schemeClr val="bg1"/>
                      </a:solidFill>
                      <a:prstDash val="solid"/>
                      <a:round/>
                      <a:headEnd type="none" w="med" len="med"/>
                      <a:tailEnd type="none" w="med" len="med"/>
                    </a:lnT>
                    <a:lnB>
                      <a:noFill/>
                    </a:lnB>
                    <a:lnTlToBr w="12700" cmpd="sng">
                      <a:noFill/>
                      <a:prstDash val="solid"/>
                    </a:lnTlToBr>
                    <a:lnBlToTr w="12700" cmpd="sng">
                      <a:noFill/>
                      <a:prstDash val="solid"/>
                    </a:lnBlToTr>
                  </a:tcPr>
                </a:tc>
              </a:tr>
              <a:tr h="560072">
                <a:tc>
                  <a:txBody>
                    <a:bodyPr/>
                    <a:lstStyle/>
                    <a:p>
                      <a:r>
                        <a:rPr lang="en-US" dirty="0" smtClean="0"/>
                        <a:t>ESXi/VM</a:t>
                      </a:r>
                      <a:r>
                        <a:rPr lang="en-US" baseline="0" dirty="0" smtClean="0"/>
                        <a:t> patching (VUM)</a:t>
                      </a:r>
                      <a:endParaRPr lang="en-US" dirty="0"/>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FF0000"/>
                          </a:solidFill>
                          <a:latin typeface="Zapf Dingbats"/>
                          <a:ea typeface="Zapf Dingbats"/>
                          <a:cs typeface="Zapf Dingbats"/>
                          <a:sym typeface="Zapf Dingbats"/>
                        </a:rPr>
                        <a:t>✖</a:t>
                      </a:r>
                      <a:endParaRPr lang="en-US" dirty="0" smtClean="0">
                        <a:solidFill>
                          <a:srgbClr val="FF0000"/>
                        </a:solidFill>
                      </a:endParaRPr>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6"/>
                          </a:solidFill>
                          <a:latin typeface="Zapf Dingbats"/>
                          <a:ea typeface="Zapf Dingbats"/>
                          <a:cs typeface="Zapf Dingbats"/>
                          <a:sym typeface="Zapf Dingbats"/>
                        </a:rPr>
                        <a:t>✔</a:t>
                      </a:r>
                      <a:endParaRPr lang="en-US" dirty="0" smtClean="0">
                        <a:solidFill>
                          <a:schemeClr val="accent6"/>
                        </a:solidFill>
                      </a:endParaRPr>
                    </a:p>
                  </a:txBody>
                  <a:tcPr anchor="ctr">
                    <a:lnL>
                      <a:noFill/>
                    </a:lnL>
                    <a:lnR>
                      <a:noFill/>
                    </a:lnR>
                    <a:lnT>
                      <a:noFill/>
                    </a:lnT>
                    <a:lnB>
                      <a:noFill/>
                    </a:lnB>
                    <a:lnTlToBr w="12700" cmpd="sng">
                      <a:noFill/>
                      <a:prstDash val="solid"/>
                    </a:lnTlToBr>
                    <a:lnBlToTr w="12700" cmpd="sng">
                      <a:noFill/>
                      <a:prstDash val="solid"/>
                    </a:lnBlToTr>
                  </a:tcPr>
                </a:tc>
              </a:tr>
              <a:tr h="560072">
                <a:tc>
                  <a:txBody>
                    <a:bodyPr/>
                    <a:lstStyle/>
                    <a:p>
                      <a:r>
                        <a:rPr lang="en-US" dirty="0" smtClean="0"/>
                        <a:t>Hardware version 8-11</a:t>
                      </a:r>
                      <a:endParaRPr lang="en-US" dirty="0"/>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6"/>
                          </a:solidFill>
                          <a:latin typeface="Zapf Dingbats"/>
                          <a:ea typeface="Zapf Dingbats"/>
                          <a:cs typeface="Zapf Dingbats"/>
                          <a:sym typeface="Zapf Dingbats"/>
                        </a:rPr>
                        <a:t>✔</a:t>
                      </a:r>
                      <a:endParaRPr lang="en-US" dirty="0" smtClean="0">
                        <a:solidFill>
                          <a:schemeClr val="accent6"/>
                        </a:solidFill>
                      </a:endParaRPr>
                    </a:p>
                  </a:txBody>
                  <a:tcPr anchor="ctr">
                    <a:lnL>
                      <a:noFill/>
                    </a:lnL>
                    <a:lnR>
                      <a:noFill/>
                    </a:lnR>
                    <a:lnT>
                      <a:noFill/>
                    </a:lnT>
                    <a:lnB>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6"/>
                          </a:solidFill>
                          <a:latin typeface="Zapf Dingbats"/>
                          <a:ea typeface="Zapf Dingbats"/>
                          <a:cs typeface="Zapf Dingbats"/>
                          <a:sym typeface="Zapf Dingbats"/>
                        </a:rPr>
                        <a:t>✔</a:t>
                      </a:r>
                      <a:r>
                        <a:rPr lang="en-US" dirty="0" smtClean="0"/>
                        <a:t>*</a:t>
                      </a:r>
                    </a:p>
                  </a:txBody>
                  <a:tcPr anchor="ctr">
                    <a:lnL>
                      <a:noFill/>
                    </a:lnL>
                    <a:lnR>
                      <a:noFill/>
                    </a:lnR>
                    <a:lnT>
                      <a:noFill/>
                    </a:lnT>
                    <a:lnB>
                      <a:noFill/>
                    </a:lnB>
                    <a:lnTlToBr w="12700" cmpd="sng">
                      <a:noFill/>
                      <a:prstDash val="solid"/>
                    </a:lnTlToBr>
                    <a:lnBlToTr w="12700" cmpd="sng">
                      <a:noFill/>
                      <a:prstDash val="solid"/>
                    </a:lnBlToTr>
                  </a:tcPr>
                </a:tc>
              </a:tr>
              <a:tr h="557528">
                <a:tc>
                  <a:txBody>
                    <a:bodyPr/>
                    <a:lstStyle/>
                    <a:p>
                      <a:r>
                        <a:rPr lang="en-US" dirty="0" smtClean="0"/>
                        <a:t>New</a:t>
                      </a:r>
                      <a:r>
                        <a:rPr lang="en-US" baseline="0" dirty="0" smtClean="0"/>
                        <a:t> features</a:t>
                      </a:r>
                      <a:endParaRPr lang="en-US" dirty="0"/>
                    </a:p>
                  </a:txBody>
                  <a:tcPr anchor="ctr">
                    <a:lnL>
                      <a:noFill/>
                    </a:lnL>
                    <a:lnR>
                      <a:noFill/>
                    </a:lnR>
                    <a:lnT>
                      <a:noFill/>
                    </a:lnT>
                    <a:lnB w="19050" cap="flat" cmpd="sng" algn="ctr">
                      <a:solidFill>
                        <a:schemeClr val="accent4"/>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6"/>
                          </a:solidFill>
                          <a:latin typeface="Zapf Dingbats"/>
                          <a:ea typeface="Zapf Dingbats"/>
                          <a:cs typeface="Zapf Dingbats"/>
                          <a:sym typeface="Zapf Dingbats"/>
                        </a:rPr>
                        <a:t>✔</a:t>
                      </a:r>
                      <a:endParaRPr lang="en-US" dirty="0" smtClean="0">
                        <a:solidFill>
                          <a:schemeClr val="accent6"/>
                        </a:solidFill>
                      </a:endParaRPr>
                    </a:p>
                  </a:txBody>
                  <a:tcPr anchor="ctr">
                    <a:lnL>
                      <a:noFill/>
                    </a:lnL>
                    <a:lnR>
                      <a:noFill/>
                    </a:lnR>
                    <a:lnT>
                      <a:noFill/>
                    </a:lnT>
                    <a:lnB w="19050" cap="flat" cmpd="sng" algn="ctr">
                      <a:solidFill>
                        <a:schemeClr val="accent4"/>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dirty="0" smtClean="0">
                          <a:solidFill>
                            <a:srgbClr val="FF0000"/>
                          </a:solidFill>
                          <a:latin typeface="Zapf Dingbats"/>
                          <a:ea typeface="Zapf Dingbats"/>
                          <a:cs typeface="Zapf Dingbats"/>
                          <a:sym typeface="Zapf Dingbats"/>
                        </a:rPr>
                        <a:t>✖</a:t>
                      </a:r>
                      <a:endParaRPr lang="en-US" dirty="0">
                        <a:solidFill>
                          <a:srgbClr val="FF0000"/>
                        </a:solidFill>
                      </a:endParaRPr>
                    </a:p>
                  </a:txBody>
                  <a:tcPr anchor="ctr">
                    <a:lnL>
                      <a:noFill/>
                    </a:lnL>
                    <a:lnR>
                      <a:noFill/>
                    </a:lnR>
                    <a:lnT>
                      <a:noFill/>
                    </a:lnT>
                    <a:lnB w="19050" cap="flat" cmpd="sng" algn="ctr">
                      <a:solidFill>
                        <a:schemeClr val="accent4"/>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7" name="Rectangle 6"/>
          <p:cNvSpPr/>
          <p:nvPr/>
        </p:nvSpPr>
        <p:spPr>
          <a:xfrm>
            <a:off x="1941512" y="4927600"/>
            <a:ext cx="1997470" cy="276999"/>
          </a:xfrm>
          <a:prstGeom prst="rect">
            <a:avLst/>
          </a:prstGeom>
        </p:spPr>
        <p:txBody>
          <a:bodyPr wrap="none">
            <a:spAutoFit/>
          </a:bodyPr>
          <a:lstStyle/>
          <a:p>
            <a:r>
              <a:rPr lang="en-US" sz="1200" i="1" dirty="0"/>
              <a:t>* </a:t>
            </a:r>
            <a:r>
              <a:rPr lang="en-US" sz="1200" i="1" dirty="0" smtClean="0"/>
              <a:t>v10-11 Read </a:t>
            </a:r>
            <a:r>
              <a:rPr lang="en-US" sz="1200" i="1" dirty="0"/>
              <a:t>only access</a:t>
            </a:r>
          </a:p>
        </p:txBody>
      </p:sp>
      <p:sp>
        <p:nvSpPr>
          <p:cNvPr id="8" name="TextBox 7"/>
          <p:cNvSpPr txBox="1"/>
          <p:nvPr/>
        </p:nvSpPr>
        <p:spPr>
          <a:xfrm>
            <a:off x="7428113" y="5582394"/>
            <a:ext cx="914400" cy="914400"/>
          </a:xfrm>
          <a:prstGeom prst="rect">
            <a:avLst/>
          </a:prstGeom>
          <a:noFill/>
        </p:spPr>
        <p:txBody>
          <a:bodyPr wrap="none" lIns="0" tIns="0" rIns="0" bIns="0" rtlCol="0">
            <a:noAutofit/>
          </a:bodyPr>
          <a:lstStyle/>
          <a:p>
            <a:pPr>
              <a:lnSpc>
                <a:spcPct val="90000"/>
              </a:lnSpc>
            </a:pPr>
            <a:endParaRPr lang="en-US" dirty="0" smtClean="0"/>
          </a:p>
        </p:txBody>
      </p:sp>
    </p:spTree>
    <p:extLst>
      <p:ext uri="{BB962C8B-B14F-4D97-AF65-F5344CB8AC3E}">
        <p14:creationId xmlns:p14="http://schemas.microsoft.com/office/powerpoint/2010/main" val="307703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 </a:t>
            </a:r>
            <a:r>
              <a:rPr lang="en-US" dirty="0" smtClean="0"/>
              <a:t> - vSphere Client</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24</a:t>
            </a:fld>
            <a:endParaRPr lang="en-US"/>
          </a:p>
        </p:txBody>
      </p:sp>
      <p:sp>
        <p:nvSpPr>
          <p:cNvPr id="5" name="TextBox 4"/>
          <p:cNvSpPr txBox="1"/>
          <p:nvPr/>
        </p:nvSpPr>
        <p:spPr>
          <a:xfrm>
            <a:off x="2023164" y="2303845"/>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6" name="TextBox 5"/>
          <p:cNvSpPr txBox="1"/>
          <p:nvPr/>
        </p:nvSpPr>
        <p:spPr>
          <a:xfrm>
            <a:off x="1122339" y="1757420"/>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7" name="Content Placeholder 2"/>
          <p:cNvSpPr txBox="1">
            <a:spLocks/>
          </p:cNvSpPr>
          <p:nvPr/>
        </p:nvSpPr>
        <p:spPr>
          <a:xfrm>
            <a:off x="609441" y="1892300"/>
            <a:ext cx="6096762" cy="2768600"/>
          </a:xfrm>
          <a:prstGeom prst="rect">
            <a:avLst/>
          </a:prstGeom>
          <a:solidFill>
            <a:schemeClr val="bg1"/>
          </a:solidFill>
          <a:ln>
            <a:gradFill flip="none" rotWithShape="1">
              <a:gsLst>
                <a:gs pos="0">
                  <a:schemeClr val="accent1">
                    <a:lumMod val="5000"/>
                    <a:lumOff val="95000"/>
                    <a:alpha val="0"/>
                  </a:schemeClr>
                </a:gs>
                <a:gs pos="100000">
                  <a:srgbClr val="F8981D"/>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182880" rIns="91440" bIns="45720" numCol="1" spcCol="0" rtlCol="0" fromWordArt="0" anchor="t" anchorCtr="0" forceAA="0" compatLnSpc="1">
            <a:prstTxWarp prst="textNoShape">
              <a:avLst/>
            </a:prstTxWarp>
            <a:noAutofit/>
          </a:bodyPr>
          <a:lstStyle>
            <a:lvl1pPr indent="-228600">
              <a:lnSpc>
                <a:spcPct val="90000"/>
              </a:lnSpc>
              <a:spcBef>
                <a:spcPts val="1200"/>
              </a:spcBef>
              <a:buClr>
                <a:schemeClr val="tx1">
                  <a:lumMod val="60000"/>
                  <a:lumOff val="40000"/>
                </a:schemeClr>
              </a:buClr>
              <a:buSzPct val="90000"/>
              <a:buFont typeface="Arial" panose="020B0604020202020204" pitchFamily="34" charset="0"/>
              <a:buChar char="•"/>
              <a:defRPr>
                <a:solidFill>
                  <a:schemeClr val="tx1">
                    <a:lumMod val="75000"/>
                  </a:schemeClr>
                </a:solidFill>
              </a:defRPr>
            </a:lvl1pPr>
            <a:lvl2pPr lvl="1" indent="-228600">
              <a:lnSpc>
                <a:spcPct val="90000"/>
              </a:lnSpc>
              <a:spcBef>
                <a:spcPts val="800"/>
              </a:spcBef>
              <a:buClr>
                <a:schemeClr val="tx1">
                  <a:lumMod val="60000"/>
                  <a:lumOff val="40000"/>
                </a:schemeClr>
              </a:buClr>
              <a:buSzPct val="90000"/>
              <a:buFont typeface="Arial" panose="020B0604020202020204" pitchFamily="34" charset="0"/>
              <a:buChar char="–"/>
              <a:defRPr>
                <a:solidFill>
                  <a:schemeClr val="tx1">
                    <a:lumMod val="75000"/>
                  </a:schemeClr>
                </a:solidFill>
              </a:defRPr>
            </a:lvl2pPr>
            <a:lvl3pPr marL="731520" indent="-182880">
              <a:lnSpc>
                <a:spcPct val="90000"/>
              </a:lnSpc>
              <a:spcBef>
                <a:spcPts val="600"/>
              </a:spcBef>
              <a:buClr>
                <a:schemeClr val="tx1">
                  <a:lumMod val="60000"/>
                  <a:lumOff val="40000"/>
                </a:schemeClr>
              </a:buClr>
              <a:buSzPct val="90000"/>
              <a:buFont typeface="Arial" panose="020B0604020202020204" pitchFamily="34" charset="0"/>
              <a:buChar char="•"/>
              <a:defRPr sz="1600">
                <a:solidFill>
                  <a:schemeClr val="lt1"/>
                </a:solidFill>
              </a:defRPr>
            </a:lvl3pPr>
            <a:lvl4pPr marL="960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4pPr>
            <a:lvl5pPr marL="11887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r>
              <a:rPr lang="en-US" dirty="0"/>
              <a:t>It’s still here</a:t>
            </a:r>
          </a:p>
          <a:p>
            <a:pPr lvl="1"/>
            <a:r>
              <a:rPr lang="en-US" dirty="0"/>
              <a:t>Direct Access to hosts</a:t>
            </a:r>
          </a:p>
          <a:p>
            <a:pPr lvl="1"/>
            <a:r>
              <a:rPr lang="en-US" dirty="0"/>
              <a:t>VUM remediation</a:t>
            </a:r>
          </a:p>
          <a:p>
            <a:pPr lvl="1"/>
            <a:r>
              <a:rPr lang="en-US" dirty="0"/>
              <a:t>New features in vSphere 5.1 and newer are only available in the web client</a:t>
            </a:r>
          </a:p>
          <a:p>
            <a:r>
              <a:rPr lang="en-US" dirty="0"/>
              <a:t>Added support for virtual hardware versions 10 and 11 *read only*</a:t>
            </a:r>
          </a:p>
          <a:p>
            <a:endParaRPr lang="en-US" dirty="0"/>
          </a:p>
          <a:p>
            <a:pPr lvl="1"/>
            <a:endParaRPr lang="en-US" dirty="0"/>
          </a:p>
          <a:p>
            <a:pPr lvl="1"/>
            <a:endParaRPr lang="en-US" dirty="0"/>
          </a:p>
          <a:p>
            <a:endParaRPr lang="en-US" dirty="0"/>
          </a:p>
        </p:txBody>
      </p:sp>
      <p:sp>
        <p:nvSpPr>
          <p:cNvPr id="8" name="TextBox 7"/>
          <p:cNvSpPr txBox="1"/>
          <p:nvPr/>
        </p:nvSpPr>
        <p:spPr>
          <a:xfrm>
            <a:off x="1978861" y="4341862"/>
            <a:ext cx="914400" cy="914400"/>
          </a:xfrm>
          <a:prstGeom prst="rect">
            <a:avLst/>
          </a:prstGeom>
          <a:noFill/>
        </p:spPr>
        <p:txBody>
          <a:bodyPr wrap="none" lIns="0" tIns="0" rIns="0" bIns="0" rtlCol="0">
            <a:noAutofit/>
          </a:bodyPr>
          <a:lstStyle/>
          <a:p>
            <a:pPr>
              <a:lnSpc>
                <a:spcPct val="90000"/>
              </a:lnSpc>
            </a:pPr>
            <a:endParaRPr lang="en-US" dirty="0" smtClean="0"/>
          </a:p>
        </p:txBody>
      </p:sp>
      <p:pic>
        <p:nvPicPr>
          <p:cNvPr id="10" name="Picture 9"/>
          <p:cNvPicPr>
            <a:picLocks noChangeAspect="1"/>
          </p:cNvPicPr>
          <p:nvPr/>
        </p:nvPicPr>
        <p:blipFill>
          <a:blip r:embed="rId3"/>
          <a:stretch>
            <a:fillRect/>
          </a:stretch>
        </p:blipFill>
        <p:spPr>
          <a:xfrm>
            <a:off x="6706203" y="1407835"/>
            <a:ext cx="4825398" cy="4575730"/>
          </a:xfrm>
          <a:prstGeom prst="rect">
            <a:avLst/>
          </a:prstGeom>
        </p:spPr>
      </p:pic>
    </p:spTree>
    <p:extLst>
      <p:ext uri="{BB962C8B-B14F-4D97-AF65-F5344CB8AC3E}">
        <p14:creationId xmlns:p14="http://schemas.microsoft.com/office/powerpoint/2010/main" val="3170474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 </a:t>
            </a:r>
            <a:r>
              <a:rPr lang="en-US" dirty="0" smtClean="0"/>
              <a:t>- vSphere Web Client</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25</a:t>
            </a:fld>
            <a:endParaRPr lang="en-US"/>
          </a:p>
        </p:txBody>
      </p:sp>
      <p:sp>
        <p:nvSpPr>
          <p:cNvPr id="5" name="Title 1"/>
          <p:cNvSpPr txBox="1">
            <a:spLocks/>
          </p:cNvSpPr>
          <p:nvPr/>
        </p:nvSpPr>
        <p:spPr>
          <a:xfrm>
            <a:off x="457200" y="330200"/>
            <a:ext cx="8229600" cy="812800"/>
          </a:xfrm>
          <a:prstGeom prst="rect">
            <a:avLst/>
          </a:prstGeom>
        </p:spPr>
        <p:txBody>
          <a:bodyPr vert="horz" lIns="0" tIns="0" rIns="0" bIns="0" rtlCol="0" anchor="b">
            <a:noAutofit/>
          </a:bodyPr>
          <a:lstStyle>
            <a:lvl1pPr algn="l" defTabSz="914400" rtl="0" eaLnBrk="1" latinLnBrk="0" hangingPunct="1">
              <a:lnSpc>
                <a:spcPct val="90000"/>
              </a:lnSpc>
              <a:spcBef>
                <a:spcPct val="0"/>
              </a:spcBef>
              <a:buNone/>
              <a:defRPr sz="2800" b="1" kern="1200">
                <a:solidFill>
                  <a:schemeClr val="accent6"/>
                </a:solidFill>
                <a:latin typeface="+mj-lt"/>
                <a:ea typeface="+mj-ea"/>
                <a:cs typeface="+mj-cs"/>
              </a:defRPr>
            </a:lvl1pPr>
          </a:lstStyle>
          <a:p>
            <a:endParaRPr lang="en-US" dirty="0"/>
          </a:p>
        </p:txBody>
      </p:sp>
      <p:sp>
        <p:nvSpPr>
          <p:cNvPr id="6" name="Slide Number Placeholder 2"/>
          <p:cNvSpPr txBox="1">
            <a:spLocks/>
          </p:cNvSpPr>
          <p:nvPr/>
        </p:nvSpPr>
        <p:spPr>
          <a:xfrm>
            <a:off x="8700260" y="6464301"/>
            <a:ext cx="338138" cy="149224"/>
          </a:xfrm>
          <a:prstGeom prst="rect">
            <a:avLst/>
          </a:prstGeom>
        </p:spPr>
        <p:txBody>
          <a:bodyPr vert="horz" lIns="0" tIns="0" rIns="0" bIns="0" rtlCol="0" anchor="ctr"/>
          <a:lstStyle>
            <a:defPPr>
              <a:defRPr lang="en-US"/>
            </a:defPPr>
            <a:lvl1pPr marL="0" algn="ctr"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EA6D8CF-3CDE-4807-BCD2-C9F2B831AAA5}" type="slidenum">
              <a:rPr lang="en-US" smtClean="0"/>
              <a:pPr/>
              <a:t>25</a:t>
            </a:fld>
            <a:endParaRPr lang="en-US" dirty="0"/>
          </a:p>
        </p:txBody>
      </p:sp>
      <p:pic>
        <p:nvPicPr>
          <p:cNvPr id="7" name="Picture 6" descr="Screen Shot 2014-08-20 at 10.44.2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2640" y="1828800"/>
            <a:ext cx="4667848" cy="3556000"/>
          </a:xfrm>
          <a:prstGeom prst="rect">
            <a:avLst/>
          </a:prstGeom>
        </p:spPr>
      </p:pic>
      <p:sp>
        <p:nvSpPr>
          <p:cNvPr id="14" name="TextBox 13"/>
          <p:cNvSpPr txBox="1"/>
          <p:nvPr/>
        </p:nvSpPr>
        <p:spPr>
          <a:xfrm>
            <a:off x="4079086" y="914759"/>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16" name="Rounded Rectangle 15"/>
          <p:cNvSpPr/>
          <p:nvPr/>
        </p:nvSpPr>
        <p:spPr bwMode="auto">
          <a:xfrm>
            <a:off x="609441" y="1842514"/>
            <a:ext cx="4865722" cy="1548808"/>
          </a:xfrm>
          <a:prstGeom prst="roundRect">
            <a:avLst/>
          </a:prstGeom>
          <a:solidFill>
            <a:schemeClr val="bg1"/>
          </a:solidFill>
          <a:ln w="6350">
            <a:solidFill>
              <a:schemeClr val="accent4">
                <a:alpha val="61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9" tIns="91440" rIns="68589" bIns="34295" numCol="1" spcCol="0" rtlCol="0" fromWordArt="0" anchor="t" anchorCtr="0" forceAA="0" compatLnSpc="1">
            <a:prstTxWarp prst="textNoShape">
              <a:avLst/>
            </a:prstTxWarp>
            <a:noAutofit/>
          </a:bodyPr>
          <a:lstStyle/>
          <a:p>
            <a:pPr marL="228600" indent="-173038" defTabSz="816327">
              <a:spcAft>
                <a:spcPct val="40000"/>
              </a:spcAft>
              <a:buClr>
                <a:schemeClr val="tx1"/>
              </a:buClr>
              <a:buFont typeface="Arial" pitchFamily="34" charset="0"/>
              <a:buChar char="•"/>
            </a:pPr>
            <a:r>
              <a:rPr lang="en-US" dirty="0" smtClean="0">
                <a:solidFill>
                  <a:schemeClr val="tx1"/>
                </a:solidFill>
                <a:ea typeface="ＭＳ Ｐゴシック"/>
              </a:rPr>
              <a:t>Improved login time</a:t>
            </a:r>
            <a:endParaRPr lang="en-US" dirty="0">
              <a:solidFill>
                <a:schemeClr val="tx1"/>
              </a:solidFill>
              <a:ea typeface="ＭＳ Ｐゴシック"/>
            </a:endParaRPr>
          </a:p>
          <a:p>
            <a:pPr marL="228600" indent="-173038" defTabSz="816327">
              <a:spcAft>
                <a:spcPct val="40000"/>
              </a:spcAft>
              <a:buClr>
                <a:schemeClr val="tx1"/>
              </a:buClr>
              <a:buFont typeface="Arial" pitchFamily="34" charset="0"/>
              <a:buChar char="•"/>
            </a:pPr>
            <a:r>
              <a:rPr lang="en-US" dirty="0" smtClean="0">
                <a:solidFill>
                  <a:schemeClr val="tx1"/>
                </a:solidFill>
                <a:ea typeface="ＭＳ Ｐゴシック"/>
              </a:rPr>
              <a:t>Faster right click menu load</a:t>
            </a:r>
          </a:p>
          <a:p>
            <a:pPr marL="228600" indent="-173038" defTabSz="816327">
              <a:spcAft>
                <a:spcPct val="40000"/>
              </a:spcAft>
              <a:buClr>
                <a:schemeClr val="tx1"/>
              </a:buClr>
              <a:buFont typeface="Arial" pitchFamily="34" charset="0"/>
              <a:buChar char="•"/>
            </a:pPr>
            <a:r>
              <a:rPr lang="en-US" dirty="0" smtClean="0">
                <a:solidFill>
                  <a:schemeClr val="tx1"/>
                </a:solidFill>
                <a:ea typeface="ＭＳ Ｐゴシック"/>
              </a:rPr>
              <a:t>Faster performance charts</a:t>
            </a:r>
          </a:p>
          <a:p>
            <a:pPr marL="228600" indent="-173038" defTabSz="816327">
              <a:spcAft>
                <a:spcPct val="40000"/>
              </a:spcAft>
              <a:buClr>
                <a:schemeClr val="tx1"/>
              </a:buClr>
              <a:buFont typeface="Arial" pitchFamily="34" charset="0"/>
              <a:buChar char="•"/>
            </a:pPr>
            <a:endParaRPr lang="en-US" sz="1400" dirty="0" smtClean="0">
              <a:solidFill>
                <a:schemeClr val="tx1"/>
              </a:solidFill>
              <a:ea typeface="ＭＳ Ｐゴシック"/>
            </a:endParaRPr>
          </a:p>
        </p:txBody>
      </p:sp>
      <p:sp>
        <p:nvSpPr>
          <p:cNvPr id="17" name="Rectangle 16"/>
          <p:cNvSpPr/>
          <p:nvPr/>
        </p:nvSpPr>
        <p:spPr bwMode="auto">
          <a:xfrm>
            <a:off x="609442" y="1385314"/>
            <a:ext cx="4865737" cy="485978"/>
          </a:xfrm>
          <a:prstGeom prst="rect">
            <a:avLst/>
          </a:prstGeom>
          <a:solidFill>
            <a:schemeClr val="accent4"/>
          </a:solidFill>
          <a:ln w="19050">
            <a:noFill/>
            <a:round/>
            <a:headEnd/>
            <a:tailEnd/>
          </a:ln>
          <a:effectLst/>
        </p:spPr>
        <p:txBody>
          <a:bodyPr wrap="none" lIns="182880" tIns="0" rIns="0" bIns="0" rtlCol="0" anchor="ctr"/>
          <a:lstStyle/>
          <a:p>
            <a:r>
              <a:rPr lang="en-US" sz="2000" b="1" dirty="0" smtClean="0">
                <a:solidFill>
                  <a:srgbClr val="FFFFFF"/>
                </a:solidFill>
              </a:rPr>
              <a:t>Performance</a:t>
            </a:r>
            <a:endParaRPr lang="en-US" sz="1400" b="1" dirty="0">
              <a:solidFill>
                <a:srgbClr val="FFFFFF"/>
              </a:solidFill>
            </a:endParaRPr>
          </a:p>
        </p:txBody>
      </p:sp>
      <p:sp>
        <p:nvSpPr>
          <p:cNvPr id="19" name="Rounded Rectangle 18"/>
          <p:cNvSpPr/>
          <p:nvPr/>
        </p:nvSpPr>
        <p:spPr bwMode="auto">
          <a:xfrm>
            <a:off x="609441" y="4052314"/>
            <a:ext cx="4916524" cy="1608226"/>
          </a:xfrm>
          <a:prstGeom prst="roundRect">
            <a:avLst/>
          </a:prstGeom>
          <a:solidFill>
            <a:schemeClr val="bg1"/>
          </a:solidFill>
          <a:ln w="6350">
            <a:solidFill>
              <a:schemeClr val="accent1">
                <a:alpha val="46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9" tIns="91440" rIns="68589" bIns="34295" numCol="1" spcCol="0" rtlCol="0" fromWordArt="0" anchor="t" anchorCtr="0" forceAA="0" compatLnSpc="1">
            <a:prstTxWarp prst="textNoShape">
              <a:avLst/>
            </a:prstTxWarp>
            <a:noAutofit/>
          </a:bodyPr>
          <a:lstStyle/>
          <a:p>
            <a:pPr marL="228600" indent="-173038" defTabSz="816327">
              <a:spcAft>
                <a:spcPct val="40000"/>
              </a:spcAft>
              <a:buClr>
                <a:schemeClr val="tx1"/>
              </a:buClr>
              <a:buFont typeface="Arial" pitchFamily="34" charset="0"/>
              <a:buChar char="•"/>
            </a:pPr>
            <a:r>
              <a:rPr lang="en-US" dirty="0" smtClean="0">
                <a:solidFill>
                  <a:schemeClr val="tx1"/>
                </a:solidFill>
                <a:ea typeface="ＭＳ Ｐゴシック"/>
              </a:rPr>
              <a:t>Recent Tasks moved to bottom</a:t>
            </a:r>
            <a:endParaRPr lang="en-US" dirty="0">
              <a:solidFill>
                <a:schemeClr val="tx1"/>
              </a:solidFill>
              <a:ea typeface="ＭＳ Ｐゴシック"/>
            </a:endParaRPr>
          </a:p>
          <a:p>
            <a:pPr marL="228600" indent="-173038" defTabSz="816327">
              <a:spcAft>
                <a:spcPct val="40000"/>
              </a:spcAft>
              <a:buClr>
                <a:schemeClr val="tx1"/>
              </a:buClr>
              <a:buFont typeface="Arial" pitchFamily="34" charset="0"/>
              <a:buChar char="•"/>
            </a:pPr>
            <a:r>
              <a:rPr lang="en-US" dirty="0" smtClean="0">
                <a:solidFill>
                  <a:schemeClr val="tx1"/>
                </a:solidFill>
                <a:ea typeface="ＭＳ Ｐゴシック"/>
              </a:rPr>
              <a:t>Flattened right click menus</a:t>
            </a:r>
          </a:p>
          <a:p>
            <a:pPr marL="228600" indent="-173038" defTabSz="816327">
              <a:spcAft>
                <a:spcPct val="40000"/>
              </a:spcAft>
              <a:buClr>
                <a:schemeClr val="tx1"/>
              </a:buClr>
              <a:buFont typeface="Arial" pitchFamily="34" charset="0"/>
              <a:buChar char="•"/>
            </a:pPr>
            <a:r>
              <a:rPr lang="en-US" dirty="0" smtClean="0">
                <a:solidFill>
                  <a:schemeClr val="tx1"/>
                </a:solidFill>
                <a:ea typeface="ＭＳ Ｐゴシック"/>
              </a:rPr>
              <a:t>Deep lateral linking</a:t>
            </a:r>
            <a:endParaRPr lang="en-US" dirty="0">
              <a:solidFill>
                <a:schemeClr val="tx1"/>
              </a:solidFill>
              <a:ea typeface="ＭＳ Ｐゴシック"/>
            </a:endParaRPr>
          </a:p>
        </p:txBody>
      </p:sp>
      <p:sp>
        <p:nvSpPr>
          <p:cNvPr id="20" name="Rectangle 19"/>
          <p:cNvSpPr/>
          <p:nvPr/>
        </p:nvSpPr>
        <p:spPr bwMode="auto">
          <a:xfrm>
            <a:off x="609426" y="3624912"/>
            <a:ext cx="4916538" cy="466344"/>
          </a:xfrm>
          <a:prstGeom prst="rect">
            <a:avLst/>
          </a:prstGeom>
          <a:solidFill>
            <a:schemeClr val="accent1"/>
          </a:solidFill>
          <a:ln w="19050">
            <a:noFill/>
            <a:round/>
            <a:headEnd/>
            <a:tailEnd/>
          </a:ln>
          <a:effectLst/>
        </p:spPr>
        <p:txBody>
          <a:bodyPr wrap="none" lIns="182880" tIns="0" rIns="0" bIns="0" rtlCol="0" anchor="ctr"/>
          <a:lstStyle/>
          <a:p>
            <a:r>
              <a:rPr lang="en-US" sz="2000" b="1" dirty="0" smtClean="0">
                <a:solidFill>
                  <a:srgbClr val="FFFFFF"/>
                </a:solidFill>
              </a:rPr>
              <a:t>Usability</a:t>
            </a:r>
            <a:endParaRPr lang="en-US" sz="1400" b="1" dirty="0">
              <a:solidFill>
                <a:srgbClr val="FFFFFF"/>
              </a:solidFill>
            </a:endParaRPr>
          </a:p>
        </p:txBody>
      </p:sp>
    </p:spTree>
    <p:extLst>
      <p:ext uri="{BB962C8B-B14F-4D97-AF65-F5344CB8AC3E}">
        <p14:creationId xmlns:p14="http://schemas.microsoft.com/office/powerpoint/2010/main" val="2235537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txBox="1">
            <a:spLocks/>
          </p:cNvSpPr>
          <p:nvPr/>
        </p:nvSpPr>
        <p:spPr>
          <a:xfrm>
            <a:off x="647541" y="1587500"/>
            <a:ext cx="4762659" cy="4178300"/>
          </a:xfrm>
          <a:prstGeom prst="rect">
            <a:avLst/>
          </a:prstGeom>
          <a:solidFill>
            <a:schemeClr val="bg1"/>
          </a:solidFill>
          <a:ln>
            <a:gradFill flip="none" rotWithShape="1">
              <a:gsLst>
                <a:gs pos="0">
                  <a:schemeClr val="accent1">
                    <a:lumMod val="5000"/>
                    <a:lumOff val="95000"/>
                    <a:alpha val="0"/>
                  </a:schemeClr>
                </a:gs>
                <a:gs pos="100000">
                  <a:schemeClr val="accent2"/>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182880" rIns="91440" bIns="45720" numCol="1" spcCol="0" rtlCol="0" fromWordArt="0" anchor="t" anchorCtr="0" forceAA="0" compatLnSpc="1">
            <a:prstTxWarp prst="textNoShape">
              <a:avLst/>
            </a:prstTxWarp>
            <a:noAutofit/>
          </a:bodyPr>
          <a:lstStyle>
            <a:lvl1pPr indent="-228600">
              <a:lnSpc>
                <a:spcPct val="90000"/>
              </a:lnSpc>
              <a:spcBef>
                <a:spcPts val="1200"/>
              </a:spcBef>
              <a:buClr>
                <a:schemeClr val="tx1">
                  <a:lumMod val="60000"/>
                  <a:lumOff val="40000"/>
                </a:schemeClr>
              </a:buClr>
              <a:buSzPct val="90000"/>
              <a:buFont typeface="Arial" panose="020B0604020202020204" pitchFamily="34" charset="0"/>
              <a:buChar char="•"/>
              <a:defRPr>
                <a:solidFill>
                  <a:schemeClr val="tx1">
                    <a:lumMod val="75000"/>
                  </a:schemeClr>
                </a:solidFill>
              </a:defRPr>
            </a:lvl1pPr>
            <a:lvl2pPr lvl="1" indent="-228600">
              <a:lnSpc>
                <a:spcPct val="90000"/>
              </a:lnSpc>
              <a:spcBef>
                <a:spcPts val="800"/>
              </a:spcBef>
              <a:buClr>
                <a:schemeClr val="tx1">
                  <a:lumMod val="60000"/>
                  <a:lumOff val="40000"/>
                </a:schemeClr>
              </a:buClr>
              <a:buSzPct val="90000"/>
              <a:buFont typeface="Arial" panose="020B0604020202020204" pitchFamily="34" charset="0"/>
              <a:buChar char="–"/>
              <a:defRPr>
                <a:solidFill>
                  <a:schemeClr val="tx1">
                    <a:lumMod val="75000"/>
                  </a:schemeClr>
                </a:solidFill>
              </a:defRPr>
            </a:lvl2pPr>
            <a:lvl3pPr marL="731520" indent="-182880">
              <a:lnSpc>
                <a:spcPct val="90000"/>
              </a:lnSpc>
              <a:spcBef>
                <a:spcPts val="600"/>
              </a:spcBef>
              <a:buClr>
                <a:schemeClr val="tx1">
                  <a:lumMod val="60000"/>
                  <a:lumOff val="40000"/>
                </a:schemeClr>
              </a:buClr>
              <a:buSzPct val="90000"/>
              <a:buFont typeface="Arial" panose="020B0604020202020204" pitchFamily="34" charset="0"/>
              <a:buChar char="•"/>
              <a:defRPr sz="1600">
                <a:solidFill>
                  <a:schemeClr val="lt1"/>
                </a:solidFill>
              </a:defRPr>
            </a:lvl3pPr>
            <a:lvl4pPr marL="960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4pPr>
            <a:lvl5pPr marL="11887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endParaRPr lang="en-US" dirty="0"/>
          </a:p>
        </p:txBody>
      </p:sp>
      <p:sp>
        <p:nvSpPr>
          <p:cNvPr id="2" name="Title 1"/>
          <p:cNvSpPr>
            <a:spLocks noGrp="1"/>
          </p:cNvSpPr>
          <p:nvPr>
            <p:ph type="title"/>
          </p:nvPr>
        </p:nvSpPr>
        <p:spPr/>
        <p:txBody>
          <a:bodyPr/>
          <a:lstStyle/>
          <a:p>
            <a:r>
              <a:rPr lang="en-US" dirty="0" smtClean="0"/>
              <a:t>vCenter </a:t>
            </a:r>
            <a:r>
              <a:rPr lang="en-US" dirty="0"/>
              <a:t>Server 6.0 </a:t>
            </a:r>
            <a:r>
              <a:rPr lang="en-US" dirty="0" smtClean="0"/>
              <a:t>- vSphere Web Client Features</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26</a:t>
            </a:fld>
            <a:endParaRPr lang="en-US"/>
          </a:p>
        </p:txBody>
      </p:sp>
      <p:sp>
        <p:nvSpPr>
          <p:cNvPr id="5" name="TextBox 4"/>
          <p:cNvSpPr txBox="1"/>
          <p:nvPr/>
        </p:nvSpPr>
        <p:spPr>
          <a:xfrm>
            <a:off x="2023164" y="2303845"/>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6" name="TextBox 5"/>
          <p:cNvSpPr txBox="1"/>
          <p:nvPr/>
        </p:nvSpPr>
        <p:spPr>
          <a:xfrm>
            <a:off x="1122339" y="1757420"/>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8" name="TextBox 7"/>
          <p:cNvSpPr txBox="1"/>
          <p:nvPr/>
        </p:nvSpPr>
        <p:spPr>
          <a:xfrm>
            <a:off x="1978861" y="4341862"/>
            <a:ext cx="914400" cy="914400"/>
          </a:xfrm>
          <a:prstGeom prst="rect">
            <a:avLst/>
          </a:prstGeom>
          <a:noFill/>
        </p:spPr>
        <p:txBody>
          <a:bodyPr wrap="none" lIns="0" tIns="0" rIns="0" bIns="0" rtlCol="0">
            <a:noAutofit/>
          </a:bodyPr>
          <a:lstStyle/>
          <a:p>
            <a:pPr>
              <a:lnSpc>
                <a:spcPct val="90000"/>
              </a:lnSpc>
            </a:pPr>
            <a:endParaRPr lang="en-US" dirty="0" smtClean="0"/>
          </a:p>
        </p:txBody>
      </p:sp>
      <p:graphicFrame>
        <p:nvGraphicFramePr>
          <p:cNvPr id="10" name="Chart 9"/>
          <p:cNvGraphicFramePr/>
          <p:nvPr>
            <p:extLst>
              <p:ext uri="{D42A27DB-BD31-4B8C-83A1-F6EECF244321}">
                <p14:modId xmlns:p14="http://schemas.microsoft.com/office/powerpoint/2010/main" val="326856156"/>
              </p:ext>
            </p:extLst>
          </p:nvPr>
        </p:nvGraphicFramePr>
        <p:xfrm>
          <a:off x="5143500" y="1371600"/>
          <a:ext cx="7045325" cy="44323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p:cNvSpPr/>
          <p:nvPr/>
        </p:nvSpPr>
        <p:spPr>
          <a:xfrm>
            <a:off x="862012" y="1397000"/>
            <a:ext cx="3886200"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Major Performance Improvements:</a:t>
            </a:r>
          </a:p>
        </p:txBody>
      </p:sp>
      <p:sp>
        <p:nvSpPr>
          <p:cNvPr id="12" name="Content Placeholder 2"/>
          <p:cNvSpPr txBox="1">
            <a:spLocks/>
          </p:cNvSpPr>
          <p:nvPr/>
        </p:nvSpPr>
        <p:spPr>
          <a:xfrm>
            <a:off x="544513" y="1930400"/>
            <a:ext cx="4548187" cy="4648200"/>
          </a:xfrm>
          <a:prstGeom prst="rect">
            <a:avLst/>
          </a:prstGeom>
        </p:spPr>
        <p:txBody>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lvl="1"/>
            <a:r>
              <a:rPr lang="en-US" dirty="0" smtClean="0"/>
              <a:t>UI</a:t>
            </a:r>
          </a:p>
          <a:p>
            <a:pPr lvl="2"/>
            <a:r>
              <a:rPr lang="en-US" dirty="0" smtClean="0"/>
              <a:t>Screen by screen code optimization</a:t>
            </a:r>
          </a:p>
          <a:p>
            <a:pPr lvl="2"/>
            <a:r>
              <a:rPr lang="en-US" dirty="0" smtClean="0"/>
              <a:t>Login now 13x faster</a:t>
            </a:r>
          </a:p>
          <a:p>
            <a:pPr lvl="2"/>
            <a:r>
              <a:rPr lang="en-US" dirty="0" smtClean="0"/>
              <a:t>Right click menu now 4x faster</a:t>
            </a:r>
          </a:p>
          <a:p>
            <a:pPr lvl="2"/>
            <a:r>
              <a:rPr lang="en-US" dirty="0" smtClean="0"/>
              <a:t>Most tasks end to end are 50+% faster</a:t>
            </a:r>
          </a:p>
          <a:p>
            <a:pPr lvl="1"/>
            <a:r>
              <a:rPr lang="en-US" dirty="0" smtClean="0"/>
              <a:t>Performance charts</a:t>
            </a:r>
          </a:p>
          <a:p>
            <a:pPr lvl="2"/>
            <a:r>
              <a:rPr lang="en-US" dirty="0" smtClean="0"/>
              <a:t>Charts are available and usable in less then half the time </a:t>
            </a:r>
          </a:p>
          <a:p>
            <a:pPr lvl="1"/>
            <a:r>
              <a:rPr lang="en-US" dirty="0" smtClean="0"/>
              <a:t>VMRC integration</a:t>
            </a:r>
          </a:p>
          <a:p>
            <a:pPr lvl="2"/>
            <a:r>
              <a:rPr lang="en-US" dirty="0" smtClean="0"/>
              <a:t>Advanced virtual machine operations</a:t>
            </a:r>
          </a:p>
          <a:p>
            <a:endParaRPr lang="en-US" dirty="0" smtClean="0"/>
          </a:p>
        </p:txBody>
      </p:sp>
    </p:spTree>
    <p:extLst>
      <p:ext uri="{BB962C8B-B14F-4D97-AF65-F5344CB8AC3E}">
        <p14:creationId xmlns:p14="http://schemas.microsoft.com/office/powerpoint/2010/main" val="1354462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vCenter Server 6.0 </a:t>
            </a:r>
            <a:r>
              <a:rPr lang="en-US" dirty="0" smtClean="0"/>
              <a:t>- vSphere Web Client</a:t>
            </a:r>
            <a:endParaRPr lang="en-US" dirty="0"/>
          </a:p>
        </p:txBody>
      </p:sp>
      <p:sp>
        <p:nvSpPr>
          <p:cNvPr id="5" name="TextBox 4"/>
          <p:cNvSpPr txBox="1"/>
          <p:nvPr/>
        </p:nvSpPr>
        <p:spPr>
          <a:xfrm>
            <a:off x="2023164" y="2303845"/>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6" name="TextBox 5"/>
          <p:cNvSpPr txBox="1"/>
          <p:nvPr/>
        </p:nvSpPr>
        <p:spPr>
          <a:xfrm>
            <a:off x="1122339" y="1757420"/>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7" name="Content Placeholder 2"/>
          <p:cNvSpPr txBox="1">
            <a:spLocks/>
          </p:cNvSpPr>
          <p:nvPr/>
        </p:nvSpPr>
        <p:spPr>
          <a:xfrm>
            <a:off x="380841" y="1371600"/>
            <a:ext cx="4875371" cy="4648200"/>
          </a:xfrm>
          <a:prstGeom prst="rect">
            <a:avLst/>
          </a:prstGeom>
        </p:spPr>
        <p:txBody>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r>
              <a:rPr lang="en-US" dirty="0" smtClean="0"/>
              <a:t>Usability Improvements</a:t>
            </a:r>
          </a:p>
          <a:p>
            <a:pPr lvl="1"/>
            <a:r>
              <a:rPr lang="en-US" dirty="0" smtClean="0"/>
              <a:t>Can get anywhere in one click</a:t>
            </a:r>
          </a:p>
          <a:p>
            <a:pPr lvl="1"/>
            <a:r>
              <a:rPr lang="en-US" dirty="0" smtClean="0"/>
              <a:t>Right click menu has been flattened</a:t>
            </a:r>
          </a:p>
          <a:p>
            <a:pPr lvl="1"/>
            <a:r>
              <a:rPr lang="en-US" dirty="0" smtClean="0"/>
              <a:t>Recent tasks are back at the bottom</a:t>
            </a:r>
          </a:p>
          <a:p>
            <a:pPr lvl="1"/>
            <a:r>
              <a:rPr lang="en-US" dirty="0" err="1" smtClean="0"/>
              <a:t>Dockable</a:t>
            </a:r>
            <a:r>
              <a:rPr lang="en-US" dirty="0" smtClean="0"/>
              <a:t> UI</a:t>
            </a:r>
          </a:p>
          <a:p>
            <a:pPr lvl="1"/>
            <a:endParaRPr lang="en-US" dirty="0" smtClean="0"/>
          </a:p>
          <a:p>
            <a:pPr lvl="1"/>
            <a:endParaRPr lang="en-US" dirty="0" smtClean="0"/>
          </a:p>
          <a:p>
            <a:endParaRPr lang="en-US" dirty="0" smtClean="0"/>
          </a:p>
        </p:txBody>
      </p:sp>
      <p:sp>
        <p:nvSpPr>
          <p:cNvPr id="8" name="TextBox 7"/>
          <p:cNvSpPr txBox="1"/>
          <p:nvPr/>
        </p:nvSpPr>
        <p:spPr>
          <a:xfrm>
            <a:off x="1978861" y="4341862"/>
            <a:ext cx="914400" cy="914400"/>
          </a:xfrm>
          <a:prstGeom prst="rect">
            <a:avLst/>
          </a:prstGeom>
          <a:noFill/>
        </p:spPr>
        <p:txBody>
          <a:bodyPr wrap="none" lIns="0" tIns="0" rIns="0" bIns="0" rtlCol="0">
            <a:noAutofit/>
          </a:bodyPr>
          <a:lstStyle/>
          <a:p>
            <a:pPr>
              <a:lnSpc>
                <a:spcPct val="90000"/>
              </a:lnSpc>
            </a:pPr>
            <a:endParaRPr lang="en-US" dirty="0" smtClean="0"/>
          </a:p>
        </p:txBody>
      </p:sp>
      <p:pic>
        <p:nvPicPr>
          <p:cNvPr id="1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754" y="1248229"/>
            <a:ext cx="6787512" cy="4495800"/>
          </a:xfrm>
          <a:prstGeom prst="rect">
            <a:avLst/>
          </a:prstGeom>
          <a:ln w="12700">
            <a:solidFill>
              <a:schemeClr val="tx2"/>
            </a:solidFill>
          </a:ln>
          <a:effectLst>
            <a:outerShdw blurRad="63500" sx="101000" sy="101000" algn="ct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14" name="Picture 13"/>
          <p:cNvPicPr>
            <a:picLocks noChangeAspect="1"/>
          </p:cNvPicPr>
          <p:nvPr/>
        </p:nvPicPr>
        <p:blipFill>
          <a:blip r:embed="rId4"/>
          <a:stretch>
            <a:fillRect/>
          </a:stretch>
        </p:blipFill>
        <p:spPr>
          <a:xfrm>
            <a:off x="7005292" y="1248229"/>
            <a:ext cx="3125680" cy="5046876"/>
          </a:xfrm>
          <a:prstGeom prst="rect">
            <a:avLst/>
          </a:prstGeom>
          <a:ln w="12700">
            <a:solidFill>
              <a:schemeClr val="tx2"/>
            </a:solidFill>
          </a:ln>
          <a:effectLst>
            <a:outerShdw blurRad="63500" sx="101000" sy="101000" algn="ctr" rotWithShape="0">
              <a:prstClr val="black">
                <a:alpha val="40000"/>
              </a:prstClr>
            </a:outerShdw>
          </a:effectLst>
        </p:spPr>
      </p:pic>
      <p:pic>
        <p:nvPicPr>
          <p:cNvPr id="15" name="Picture 14"/>
          <p:cNvPicPr>
            <a:picLocks noChangeAspect="1"/>
          </p:cNvPicPr>
          <p:nvPr/>
        </p:nvPicPr>
        <p:blipFill>
          <a:blip r:embed="rId5"/>
          <a:stretch>
            <a:fillRect/>
          </a:stretch>
        </p:blipFill>
        <p:spPr>
          <a:xfrm>
            <a:off x="6606957" y="1248229"/>
            <a:ext cx="3930414" cy="4829874"/>
          </a:xfrm>
          <a:prstGeom prst="rect">
            <a:avLst/>
          </a:prstGeom>
          <a:ln w="12700">
            <a:solidFill>
              <a:schemeClr val="tx2"/>
            </a:solidFill>
          </a:ln>
          <a:effectLst>
            <a:outerShdw blurRad="63500" sx="101000" sy="101000" algn="ctr" rotWithShape="0">
              <a:prstClr val="black">
                <a:alpha val="40000"/>
              </a:prstClr>
            </a:outerShdw>
          </a:effectLst>
        </p:spPr>
      </p:pic>
      <p:pic>
        <p:nvPicPr>
          <p:cNvPr id="16" name="Picture 15"/>
          <p:cNvPicPr>
            <a:picLocks noChangeAspect="1"/>
          </p:cNvPicPr>
          <p:nvPr/>
        </p:nvPicPr>
        <p:blipFill>
          <a:blip r:embed="rId6"/>
          <a:stretch>
            <a:fillRect/>
          </a:stretch>
        </p:blipFill>
        <p:spPr>
          <a:xfrm>
            <a:off x="4838153" y="1248229"/>
            <a:ext cx="6972092" cy="4673600"/>
          </a:xfrm>
          <a:prstGeom prst="rect">
            <a:avLst/>
          </a:prstGeom>
          <a:ln w="12700">
            <a:solidFill>
              <a:schemeClr val="tx2"/>
            </a:solidFill>
          </a:ln>
          <a:effectLst>
            <a:outerShdw blurRad="63500" sx="101000" sy="101000" algn="ctr" rotWithShape="0">
              <a:prstClr val="black">
                <a:alpha val="40000"/>
              </a:prstClr>
            </a:outerShdw>
          </a:effectLst>
        </p:spPr>
      </p:pic>
      <p:sp>
        <p:nvSpPr>
          <p:cNvPr id="18" name="Slide Number Placeholder 3"/>
          <p:cNvSpPr>
            <a:spLocks noGrp="1"/>
          </p:cNvSpPr>
          <p:nvPr>
            <p:ph type="sldNum" sz="quarter" idx="12"/>
          </p:nvPr>
        </p:nvSpPr>
        <p:spPr>
          <a:xfrm>
            <a:off x="11597326" y="6464301"/>
            <a:ext cx="450733" cy="149224"/>
          </a:xfrm>
        </p:spPr>
        <p:txBody>
          <a:bodyPr/>
          <a:lstStyle/>
          <a:p>
            <a:fld id="{6EA6D8CF-3CDE-4807-BCD2-C9F2B831AAA5}" type="slidenum">
              <a:rPr lang="en-US" smtClean="0"/>
              <a:t>27</a:t>
            </a:fld>
            <a:endParaRPr lang="en-US"/>
          </a:p>
        </p:txBody>
      </p:sp>
    </p:spTree>
    <p:extLst>
      <p:ext uri="{BB962C8B-B14F-4D97-AF65-F5344CB8AC3E}">
        <p14:creationId xmlns:p14="http://schemas.microsoft.com/office/powerpoint/2010/main" val="2986961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par>
                                <p:cTn id="7" presetID="23" presetClass="entr" presetSubtype="16" fill="hold"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p:cTn id="9" dur="500" fill="hold"/>
                                        <p:tgtEl>
                                          <p:spTgt spid="14"/>
                                        </p:tgtEl>
                                        <p:attrNameLst>
                                          <p:attrName>ppt_w</p:attrName>
                                        </p:attrNameLst>
                                      </p:cBhvr>
                                      <p:tavLst>
                                        <p:tav tm="0">
                                          <p:val>
                                            <p:fltVal val="0"/>
                                          </p:val>
                                        </p:tav>
                                        <p:tav tm="100000">
                                          <p:val>
                                            <p:strVal val="#ppt_w"/>
                                          </p:val>
                                        </p:tav>
                                      </p:tavLst>
                                    </p:anim>
                                    <p:anim calcmode="lin" valueType="num">
                                      <p:cBhvr>
                                        <p:cTn id="10"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53" presetClass="exit" presetSubtype="32" fill="hold" nodeType="clickEffect">
                                  <p:stCondLst>
                                    <p:cond delay="0"/>
                                  </p:stCondLst>
                                  <p:childTnLst>
                                    <p:anim calcmode="lin" valueType="num">
                                      <p:cBhvr>
                                        <p:cTn id="14" dur="500"/>
                                        <p:tgtEl>
                                          <p:spTgt spid="14"/>
                                        </p:tgtEl>
                                        <p:attrNameLst>
                                          <p:attrName>ppt_w</p:attrName>
                                        </p:attrNameLst>
                                      </p:cBhvr>
                                      <p:tavLst>
                                        <p:tav tm="0">
                                          <p:val>
                                            <p:strVal val="ppt_w"/>
                                          </p:val>
                                        </p:tav>
                                        <p:tav tm="100000">
                                          <p:val>
                                            <p:fltVal val="0"/>
                                          </p:val>
                                        </p:tav>
                                      </p:tavLst>
                                    </p:anim>
                                    <p:anim calcmode="lin" valueType="num">
                                      <p:cBhvr>
                                        <p:cTn id="15" dur="500"/>
                                        <p:tgtEl>
                                          <p:spTgt spid="14"/>
                                        </p:tgtEl>
                                        <p:attrNameLst>
                                          <p:attrName>ppt_h</p:attrName>
                                        </p:attrNameLst>
                                      </p:cBhvr>
                                      <p:tavLst>
                                        <p:tav tm="0">
                                          <p:val>
                                            <p:strVal val="ppt_h"/>
                                          </p:val>
                                        </p:tav>
                                        <p:tav tm="100000">
                                          <p:val>
                                            <p:fltVal val="0"/>
                                          </p:val>
                                        </p:tav>
                                      </p:tavLst>
                                    </p:anim>
                                    <p:animEffect transition="out" filter="fade">
                                      <p:cBhvr>
                                        <p:cTn id="16" dur="500"/>
                                        <p:tgtEl>
                                          <p:spTgt spid="14"/>
                                        </p:tgtEl>
                                      </p:cBhvr>
                                    </p:animEffect>
                                    <p:set>
                                      <p:cBhvr>
                                        <p:cTn id="17" dur="1" fill="hold">
                                          <p:stCondLst>
                                            <p:cond delay="499"/>
                                          </p:stCondLst>
                                        </p:cTn>
                                        <p:tgtEl>
                                          <p:spTgt spid="14"/>
                                        </p:tgtEl>
                                        <p:attrNameLst>
                                          <p:attrName>style.visibility</p:attrName>
                                        </p:attrNameLst>
                                      </p:cBhvr>
                                      <p:to>
                                        <p:strVal val="hidden"/>
                                      </p:to>
                                    </p:set>
                                  </p:childTnLst>
                                </p:cTn>
                              </p:par>
                              <p:par>
                                <p:cTn id="18" presetID="1" presetClass="entr" presetSubtype="0" fill="hold"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childTnLst>
                                </p:cTn>
                              </p:par>
                              <p:par>
                                <p:cTn id="20" presetID="2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15"/>
                                        </p:tgtEl>
                                        <p:attrNameLst>
                                          <p:attrName>ppt_w</p:attrName>
                                        </p:attrNameLst>
                                      </p:cBhvr>
                                      <p:tavLst>
                                        <p:tav tm="0">
                                          <p:val>
                                            <p:strVal val="ppt_w"/>
                                          </p:val>
                                        </p:tav>
                                        <p:tav tm="100000">
                                          <p:val>
                                            <p:fltVal val="0"/>
                                          </p:val>
                                        </p:tav>
                                      </p:tavLst>
                                    </p:anim>
                                    <p:anim calcmode="lin" valueType="num">
                                      <p:cBhvr>
                                        <p:cTn id="28" dur="500"/>
                                        <p:tgtEl>
                                          <p:spTgt spid="15"/>
                                        </p:tgtEl>
                                        <p:attrNameLst>
                                          <p:attrName>ppt_h</p:attrName>
                                        </p:attrNameLst>
                                      </p:cBhvr>
                                      <p:tavLst>
                                        <p:tav tm="0">
                                          <p:val>
                                            <p:strVal val="ppt_h"/>
                                          </p:val>
                                        </p:tav>
                                        <p:tav tm="100000">
                                          <p:val>
                                            <p:fltVal val="0"/>
                                          </p:val>
                                        </p:tav>
                                      </p:tavLst>
                                    </p:anim>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childTnLst>
                                </p:cTn>
                              </p:par>
                              <p:par>
                                <p:cTn id="33" presetID="23" presetClass="entr" presetSubtype="16"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xit" presetSubtype="32" fill="hold" nodeType="clickEffect">
                                  <p:stCondLst>
                                    <p:cond delay="0"/>
                                  </p:stCondLst>
                                  <p:childTnLst>
                                    <p:anim calcmode="lin" valueType="num">
                                      <p:cBhvr>
                                        <p:cTn id="40" dur="500"/>
                                        <p:tgtEl>
                                          <p:spTgt spid="16"/>
                                        </p:tgtEl>
                                        <p:attrNameLst>
                                          <p:attrName>ppt_w</p:attrName>
                                        </p:attrNameLst>
                                      </p:cBhvr>
                                      <p:tavLst>
                                        <p:tav tm="0">
                                          <p:val>
                                            <p:strVal val="ppt_w"/>
                                          </p:val>
                                        </p:tav>
                                        <p:tav tm="100000">
                                          <p:val>
                                            <p:fltVal val="0"/>
                                          </p:val>
                                        </p:tav>
                                      </p:tavLst>
                                    </p:anim>
                                    <p:anim calcmode="lin" valueType="num">
                                      <p:cBhvr>
                                        <p:cTn id="41" dur="500"/>
                                        <p:tgtEl>
                                          <p:spTgt spid="16"/>
                                        </p:tgtEl>
                                        <p:attrNameLst>
                                          <p:attrName>ppt_h</p:attrName>
                                        </p:attrNameLst>
                                      </p:cBhvr>
                                      <p:tavLst>
                                        <p:tav tm="0">
                                          <p:val>
                                            <p:strVal val="ppt_h"/>
                                          </p:val>
                                        </p:tav>
                                        <p:tav tm="100000">
                                          <p:val>
                                            <p:fltVal val="0"/>
                                          </p:val>
                                        </p:tav>
                                      </p:tavLst>
                                    </p:anim>
                                    <p:animEffect transition="out" filter="fade">
                                      <p:cBhvr>
                                        <p:cTn id="42" dur="500"/>
                                        <p:tgtEl>
                                          <p:spTgt spid="16"/>
                                        </p:tgtEl>
                                      </p:cBhvr>
                                    </p:animEffect>
                                    <p:set>
                                      <p:cBhvr>
                                        <p:cTn id="43" dur="1" fill="hold">
                                          <p:stCondLst>
                                            <p:cond delay="499"/>
                                          </p:stCondLst>
                                        </p:cTn>
                                        <p:tgtEl>
                                          <p:spTgt spid="16"/>
                                        </p:tgtEl>
                                        <p:attrNameLst>
                                          <p:attrName>style.visibility</p:attrName>
                                        </p:attrNameLst>
                                      </p:cBhvr>
                                      <p:to>
                                        <p:strVal val="hidden"/>
                                      </p:to>
                                    </p:set>
                                  </p:childTnLst>
                                </p:cTn>
                              </p:par>
                              <p:par>
                                <p:cTn id="44" presetID="1" presetClass="entr" presetSubtype="0" fill="hold" nodeType="withEffect">
                                  <p:stCondLst>
                                    <p:cond delay="0"/>
                                  </p:stCondLst>
                                  <p:childTnLst>
                                    <p:set>
                                      <p:cBhvr>
                                        <p:cTn id="45" dur="1" fill="hold">
                                          <p:stCondLst>
                                            <p:cond delay="0"/>
                                          </p:stCondLst>
                                        </p:cTn>
                                        <p:tgtEl>
                                          <p:spTgt spid="7">
                                            <p:txEl>
                                              <p:pRg st="4" end="4"/>
                                            </p:txEl>
                                          </p:spTgt>
                                        </p:tgtEl>
                                        <p:attrNameLst>
                                          <p:attrName>style.visibility</p:attrName>
                                        </p:attrNameLst>
                                      </p:cBhvr>
                                      <p:to>
                                        <p:strVal val="visible"/>
                                      </p:to>
                                    </p:set>
                                  </p:childTnLst>
                                </p:cTn>
                              </p:par>
                              <p:par>
                                <p:cTn id="46" presetID="23" presetClass="entr" presetSubtype="16"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729" y="1676400"/>
            <a:ext cx="7313295" cy="1524000"/>
          </a:xfrm>
        </p:spPr>
        <p:txBody>
          <a:bodyPr/>
          <a:lstStyle/>
          <a:p>
            <a:r>
              <a:rPr lang="en-US" dirty="0" smtClean="0"/>
              <a:t>vSphere 6.0 Networking</a:t>
            </a:r>
            <a:endParaRPr lang="en-US" dirty="0"/>
          </a:p>
        </p:txBody>
      </p:sp>
    </p:spTree>
    <p:extLst>
      <p:ext uri="{BB962C8B-B14F-4D97-AF65-F5344CB8AC3E}">
        <p14:creationId xmlns:p14="http://schemas.microsoft.com/office/powerpoint/2010/main" val="29048944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vSphere 6.0 </a:t>
            </a:r>
            <a:r>
              <a:rPr lang="en-US" dirty="0" smtClean="0"/>
              <a:t>- Network I/O Control Version 3</a:t>
            </a:r>
            <a:endParaRPr lang="en-US" dirty="0"/>
          </a:p>
        </p:txBody>
      </p:sp>
      <p:sp>
        <p:nvSpPr>
          <p:cNvPr id="4" name="Slide Number Placeholder 3"/>
          <p:cNvSpPr>
            <a:spLocks noGrp="1"/>
          </p:cNvSpPr>
          <p:nvPr>
            <p:ph type="sldNum" sz="quarter" idx="12"/>
          </p:nvPr>
        </p:nvSpPr>
        <p:spPr/>
        <p:txBody>
          <a:bodyPr/>
          <a:lstStyle/>
          <a:p>
            <a:fld id="{6EA6D8CF-3CDE-4807-BCD2-C9F2B831AAA5}" type="slidenum">
              <a:rPr lang="en-US" smtClean="0"/>
              <a:t>29</a:t>
            </a:fld>
            <a:endParaRPr lang="en-US"/>
          </a:p>
        </p:txBody>
      </p:sp>
      <p:sp>
        <p:nvSpPr>
          <p:cNvPr id="5" name="TextBox 4"/>
          <p:cNvSpPr txBox="1"/>
          <p:nvPr/>
        </p:nvSpPr>
        <p:spPr>
          <a:xfrm>
            <a:off x="2023164" y="2303845"/>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6" name="TextBox 5"/>
          <p:cNvSpPr txBox="1"/>
          <p:nvPr/>
        </p:nvSpPr>
        <p:spPr>
          <a:xfrm>
            <a:off x="1122339" y="1757420"/>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8" name="TextBox 7"/>
          <p:cNvSpPr txBox="1"/>
          <p:nvPr/>
        </p:nvSpPr>
        <p:spPr>
          <a:xfrm>
            <a:off x="1978861" y="4341862"/>
            <a:ext cx="914400" cy="914400"/>
          </a:xfrm>
          <a:prstGeom prst="rect">
            <a:avLst/>
          </a:prstGeom>
          <a:noFill/>
        </p:spPr>
        <p:txBody>
          <a:bodyPr wrap="none" lIns="0" tIns="0" rIns="0" bIns="0" rtlCol="0">
            <a:noAutofit/>
          </a:bodyPr>
          <a:lstStyle/>
          <a:p>
            <a:pPr>
              <a:lnSpc>
                <a:spcPct val="90000"/>
              </a:lnSpc>
            </a:pPr>
            <a:endParaRPr lang="en-US" dirty="0" smtClean="0"/>
          </a:p>
        </p:txBody>
      </p:sp>
      <p:sp>
        <p:nvSpPr>
          <p:cNvPr id="9" name="Content Placeholder 2"/>
          <p:cNvSpPr txBox="1">
            <a:spLocks/>
          </p:cNvSpPr>
          <p:nvPr/>
        </p:nvSpPr>
        <p:spPr>
          <a:xfrm>
            <a:off x="620552" y="1384300"/>
            <a:ext cx="10976774" cy="3746500"/>
          </a:xfrm>
          <a:prstGeom prst="rect">
            <a:avLst/>
          </a:prstGeom>
          <a:solidFill>
            <a:schemeClr val="bg1"/>
          </a:solidFill>
          <a:ln>
            <a:gradFill flip="none" rotWithShape="1">
              <a:gsLst>
                <a:gs pos="0">
                  <a:schemeClr val="accent1">
                    <a:lumMod val="5000"/>
                    <a:lumOff val="95000"/>
                    <a:alpha val="0"/>
                  </a:schemeClr>
                </a:gs>
                <a:gs pos="100000">
                  <a:schemeClr val="accent1"/>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182880" rIns="91440" bIns="45720" numCol="1" spcCol="0" rtlCol="0" fromWordArt="0" anchor="t" anchorCtr="0" forceAA="0" compatLnSpc="1">
            <a:prstTxWarp prst="textNoShape">
              <a:avLst/>
            </a:prstTxWarp>
            <a:noAutofit/>
          </a:bodyPr>
          <a:lstStyle>
            <a:lvl1pPr indent="-228600">
              <a:lnSpc>
                <a:spcPct val="90000"/>
              </a:lnSpc>
              <a:spcBef>
                <a:spcPts val="1200"/>
              </a:spcBef>
              <a:buClr>
                <a:schemeClr val="tx1">
                  <a:lumMod val="60000"/>
                  <a:lumOff val="40000"/>
                </a:schemeClr>
              </a:buClr>
              <a:buSzPct val="90000"/>
              <a:buFont typeface="Arial" panose="020B0604020202020204" pitchFamily="34" charset="0"/>
              <a:buChar char="•"/>
              <a:defRPr>
                <a:solidFill>
                  <a:schemeClr val="tx1">
                    <a:lumMod val="75000"/>
                  </a:schemeClr>
                </a:solidFill>
              </a:defRPr>
            </a:lvl1pPr>
            <a:lvl2pPr lvl="1" indent="-228600">
              <a:lnSpc>
                <a:spcPct val="90000"/>
              </a:lnSpc>
              <a:spcBef>
                <a:spcPts val="800"/>
              </a:spcBef>
              <a:buClr>
                <a:schemeClr val="tx1">
                  <a:lumMod val="60000"/>
                  <a:lumOff val="40000"/>
                </a:schemeClr>
              </a:buClr>
              <a:buSzPct val="90000"/>
              <a:buFont typeface="Arial" panose="020B0604020202020204" pitchFamily="34" charset="0"/>
              <a:buChar char="–"/>
              <a:defRPr>
                <a:solidFill>
                  <a:schemeClr val="tx1">
                    <a:lumMod val="75000"/>
                  </a:schemeClr>
                </a:solidFill>
              </a:defRPr>
            </a:lvl2pPr>
            <a:lvl3pPr marL="731520" indent="-182880">
              <a:lnSpc>
                <a:spcPct val="90000"/>
              </a:lnSpc>
              <a:spcBef>
                <a:spcPts val="600"/>
              </a:spcBef>
              <a:buClr>
                <a:schemeClr val="tx1">
                  <a:lumMod val="60000"/>
                  <a:lumOff val="40000"/>
                </a:schemeClr>
              </a:buClr>
              <a:buSzPct val="90000"/>
              <a:buFont typeface="Arial" panose="020B0604020202020204" pitchFamily="34" charset="0"/>
              <a:buChar char="•"/>
              <a:defRPr sz="1600">
                <a:solidFill>
                  <a:schemeClr val="lt1"/>
                </a:solidFill>
              </a:defRPr>
            </a:lvl3pPr>
            <a:lvl4pPr marL="960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4pPr>
            <a:lvl5pPr marL="11887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pPr>
              <a:lnSpc>
                <a:spcPct val="110000"/>
              </a:lnSpc>
            </a:pPr>
            <a:r>
              <a:rPr lang="en-US" dirty="0">
                <a:solidFill>
                  <a:schemeClr val="tx1">
                    <a:lumMod val="50000"/>
                  </a:schemeClr>
                </a:solidFill>
              </a:rPr>
              <a:t>Reserve bandwidth to guarantee service levels</a:t>
            </a:r>
          </a:p>
          <a:p>
            <a:pPr>
              <a:lnSpc>
                <a:spcPct val="110000"/>
              </a:lnSpc>
            </a:pPr>
            <a:r>
              <a:rPr lang="en-US" dirty="0">
                <a:solidFill>
                  <a:schemeClr val="tx1">
                    <a:lumMod val="50000"/>
                  </a:schemeClr>
                </a:solidFill>
              </a:rPr>
              <a:t>Applied at  </a:t>
            </a:r>
            <a:r>
              <a:rPr lang="en-US" dirty="0" err="1">
                <a:solidFill>
                  <a:schemeClr val="tx1">
                    <a:lumMod val="50000"/>
                  </a:schemeClr>
                </a:solidFill>
              </a:rPr>
              <a:t>vNIC</a:t>
            </a:r>
            <a:r>
              <a:rPr lang="en-US" dirty="0">
                <a:solidFill>
                  <a:schemeClr val="tx1">
                    <a:lumMod val="50000"/>
                  </a:schemeClr>
                </a:solidFill>
              </a:rPr>
              <a:t> level</a:t>
            </a:r>
          </a:p>
          <a:p>
            <a:pPr lvl="1">
              <a:lnSpc>
                <a:spcPct val="110000"/>
              </a:lnSpc>
            </a:pPr>
            <a:r>
              <a:rPr lang="en-US" dirty="0">
                <a:solidFill>
                  <a:schemeClr val="tx1">
                    <a:lumMod val="50000"/>
                  </a:schemeClr>
                </a:solidFill>
              </a:rPr>
              <a:t>Enables bandwidth to be guaranteed at the virtual network interface on a virtual machine</a:t>
            </a:r>
          </a:p>
          <a:p>
            <a:pPr lvl="2">
              <a:lnSpc>
                <a:spcPct val="110000"/>
              </a:lnSpc>
            </a:pPr>
            <a:r>
              <a:rPr lang="en-US" dirty="0">
                <a:solidFill>
                  <a:schemeClr val="tx1">
                    <a:lumMod val="50000"/>
                  </a:schemeClr>
                </a:solidFill>
              </a:rPr>
              <a:t>Reservation set on the </a:t>
            </a:r>
            <a:r>
              <a:rPr lang="en-US" dirty="0" err="1">
                <a:solidFill>
                  <a:schemeClr val="tx1">
                    <a:lumMod val="50000"/>
                  </a:schemeClr>
                </a:solidFill>
              </a:rPr>
              <a:t>vNIC</a:t>
            </a:r>
            <a:r>
              <a:rPr lang="en-US" dirty="0">
                <a:solidFill>
                  <a:schemeClr val="tx1">
                    <a:lumMod val="50000"/>
                  </a:schemeClr>
                </a:solidFill>
              </a:rPr>
              <a:t> in the virtual machine properties</a:t>
            </a:r>
          </a:p>
          <a:p>
            <a:pPr marL="228600" lvl="2" indent="-228600">
              <a:lnSpc>
                <a:spcPct val="110000"/>
              </a:lnSpc>
              <a:spcBef>
                <a:spcPts val="1200"/>
              </a:spcBef>
            </a:pPr>
            <a:r>
              <a:rPr lang="en-US" sz="2000" dirty="0">
                <a:solidFill>
                  <a:schemeClr val="tx1">
                    <a:lumMod val="50000"/>
                  </a:schemeClr>
                </a:solidFill>
              </a:rPr>
              <a:t>Applied at a Distributed Port Group</a:t>
            </a:r>
          </a:p>
          <a:p>
            <a:pPr marL="457200" lvl="3" indent="-228600">
              <a:lnSpc>
                <a:spcPct val="110000"/>
              </a:lnSpc>
              <a:spcBef>
                <a:spcPts val="1200"/>
              </a:spcBef>
            </a:pPr>
            <a:r>
              <a:rPr lang="en-US" sz="1800" dirty="0">
                <a:solidFill>
                  <a:schemeClr val="tx1">
                    <a:lumMod val="50000"/>
                  </a:schemeClr>
                </a:solidFill>
              </a:rPr>
              <a:t>Enables bandwidth to be guaranteed to a specific VMware Distributed Switch port group</a:t>
            </a:r>
          </a:p>
          <a:p>
            <a:pPr marL="685800" lvl="4" indent="-228600">
              <a:lnSpc>
                <a:spcPct val="110000"/>
              </a:lnSpc>
              <a:spcBef>
                <a:spcPts val="1200"/>
              </a:spcBef>
            </a:pPr>
            <a:r>
              <a:rPr lang="en-US" sz="1600" dirty="0">
                <a:solidFill>
                  <a:schemeClr val="tx1">
                    <a:lumMod val="50000"/>
                  </a:schemeClr>
                </a:solidFill>
              </a:rPr>
              <a:t>Reservation set on the VDS port group</a:t>
            </a:r>
          </a:p>
          <a:p>
            <a:pPr marL="685800" lvl="4" indent="-228600">
              <a:lnSpc>
                <a:spcPct val="110000"/>
              </a:lnSpc>
              <a:spcBef>
                <a:spcPts val="1200"/>
              </a:spcBef>
            </a:pPr>
            <a:r>
              <a:rPr lang="en-US" sz="1600" dirty="0">
                <a:solidFill>
                  <a:schemeClr val="tx1">
                    <a:lumMod val="50000"/>
                  </a:schemeClr>
                </a:solidFill>
              </a:rPr>
              <a:t>Enables multi-tenancy on one VDS by guaranteeing bandwidth usage from one tenant won’t impact another </a:t>
            </a:r>
          </a:p>
          <a:p>
            <a:pPr lvl="1">
              <a:lnSpc>
                <a:spcPct val="110000"/>
              </a:lnSpc>
            </a:pPr>
            <a:endParaRPr lang="en-US" dirty="0">
              <a:solidFill>
                <a:schemeClr val="tx1">
                  <a:lumMod val="50000"/>
                </a:schemeClr>
              </a:solidFill>
            </a:endParaRPr>
          </a:p>
          <a:p>
            <a:pPr lvl="1">
              <a:lnSpc>
                <a:spcPct val="110000"/>
              </a:lnSpc>
            </a:pPr>
            <a:endParaRPr lang="en-US" dirty="0">
              <a:solidFill>
                <a:schemeClr val="tx1">
                  <a:lumMod val="50000"/>
                </a:schemeClr>
              </a:solidFill>
            </a:endParaRPr>
          </a:p>
          <a:p>
            <a:pPr>
              <a:lnSpc>
                <a:spcPct val="110000"/>
              </a:lnSpc>
            </a:pPr>
            <a:endParaRPr lang="en-US" dirty="0">
              <a:solidFill>
                <a:schemeClr val="tx1">
                  <a:lumMod val="50000"/>
                </a:schemeClr>
              </a:solidFill>
            </a:endParaRPr>
          </a:p>
        </p:txBody>
      </p:sp>
    </p:spTree>
    <p:extLst>
      <p:ext uri="{BB962C8B-B14F-4D97-AF65-F5344CB8AC3E}">
        <p14:creationId xmlns:p14="http://schemas.microsoft.com/office/powerpoint/2010/main" val="3070944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729" y="1676400"/>
            <a:ext cx="7313295" cy="1524000"/>
          </a:xfrm>
        </p:spPr>
        <p:txBody>
          <a:bodyPr/>
          <a:lstStyle/>
          <a:p>
            <a:r>
              <a:rPr lang="en-US" dirty="0"/>
              <a:t>vSphere 6.0 Storage and Availability</a:t>
            </a:r>
          </a:p>
        </p:txBody>
      </p:sp>
    </p:spTree>
    <p:extLst>
      <p:ext uri="{BB962C8B-B14F-4D97-AF65-F5344CB8AC3E}">
        <p14:creationId xmlns:p14="http://schemas.microsoft.com/office/powerpoint/2010/main" val="330805757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VMware </a:t>
            </a:r>
            <a:r>
              <a:rPr lang="en-US" dirty="0"/>
              <a:t>Virtual Volumes</a:t>
            </a:r>
          </a:p>
        </p:txBody>
      </p:sp>
    </p:spTree>
    <p:extLst>
      <p:ext uri="{BB962C8B-B14F-4D97-AF65-F5344CB8AC3E}">
        <p14:creationId xmlns:p14="http://schemas.microsoft.com/office/powerpoint/2010/main" val="346256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bwMode="auto">
          <a:xfrm>
            <a:off x="4193493" y="4406900"/>
            <a:ext cx="7423991" cy="1041400"/>
          </a:xfrm>
          <a:prstGeom prst="roundRect">
            <a:avLst>
              <a:gd name="adj" fmla="val 0"/>
            </a:avLst>
          </a:prstGeom>
          <a:gradFill flip="none" rotWithShape="1">
            <a:gsLst>
              <a:gs pos="0">
                <a:schemeClr val="tx2">
                  <a:lumMod val="20000"/>
                  <a:lumOff val="80000"/>
                </a:schemeClr>
              </a:gs>
              <a:gs pos="49000">
                <a:schemeClr val="bg1">
                  <a:lumMod val="95000"/>
                </a:schemeClr>
              </a:gs>
              <a:gs pos="100000">
                <a:schemeClr val="bg1">
                  <a:alpha val="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822960" tIns="0" rIns="182880" bIns="0" numCol="1" spcCol="0" rtlCol="0" fromWordArt="0" anchor="ctr" anchorCtr="0" forceAA="0" compatLnSpc="1">
            <a:prstTxWarp prst="textNoShape">
              <a:avLst/>
            </a:prstTxWarp>
            <a:noAutofit/>
          </a:bodyPr>
          <a:lstStyle/>
          <a:p>
            <a:pPr marL="173038" indent="-173038" defTabSz="816327">
              <a:lnSpc>
                <a:spcPct val="110000"/>
              </a:lnSpc>
              <a:spcAft>
                <a:spcPct val="0"/>
              </a:spcAft>
              <a:buFont typeface="Arial" pitchFamily="34" charset="0"/>
              <a:buChar char="•"/>
            </a:pPr>
            <a:r>
              <a:rPr lang="en-US" sz="1600" dirty="0">
                <a:solidFill>
                  <a:srgbClr val="000000"/>
                </a:solidFill>
              </a:rPr>
              <a:t>Easy Capacity management</a:t>
            </a:r>
          </a:p>
          <a:p>
            <a:pPr marL="173038" indent="-173038" defTabSz="816327">
              <a:lnSpc>
                <a:spcPct val="110000"/>
              </a:lnSpc>
              <a:spcAft>
                <a:spcPct val="0"/>
              </a:spcAft>
              <a:buFont typeface="Arial" pitchFamily="34" charset="0"/>
              <a:buChar char="•"/>
            </a:pPr>
            <a:r>
              <a:rPr lang="en-US" sz="1600" dirty="0">
                <a:solidFill>
                  <a:srgbClr val="000000"/>
                </a:solidFill>
              </a:rPr>
              <a:t>Meet VM SLOs</a:t>
            </a:r>
          </a:p>
          <a:p>
            <a:pPr marL="173038" indent="-173038" defTabSz="816327">
              <a:lnSpc>
                <a:spcPct val="110000"/>
              </a:lnSpc>
              <a:spcAft>
                <a:spcPct val="0"/>
              </a:spcAft>
              <a:buFont typeface="Arial" pitchFamily="34" charset="0"/>
              <a:buChar char="•"/>
            </a:pPr>
            <a:r>
              <a:rPr lang="en-US" sz="1600" dirty="0">
                <a:solidFill>
                  <a:srgbClr val="000000"/>
                </a:solidFill>
              </a:rPr>
              <a:t>Access Control and </a:t>
            </a:r>
            <a:r>
              <a:rPr lang="en-US" sz="1600" dirty="0" smtClean="0">
                <a:solidFill>
                  <a:srgbClr val="000000"/>
                </a:solidFill>
              </a:rPr>
              <a:t>Security</a:t>
            </a:r>
            <a:endParaRPr lang="en-US" sz="1600" dirty="0">
              <a:solidFill>
                <a:srgbClr val="000000"/>
              </a:solidFill>
            </a:endParaRPr>
          </a:p>
        </p:txBody>
      </p:sp>
      <p:sp>
        <p:nvSpPr>
          <p:cNvPr id="4" name="Title 3"/>
          <p:cNvSpPr>
            <a:spLocks noGrp="1"/>
          </p:cNvSpPr>
          <p:nvPr>
            <p:ph type="title"/>
          </p:nvPr>
        </p:nvSpPr>
        <p:spPr/>
        <p:txBody>
          <a:bodyPr/>
          <a:lstStyle/>
          <a:p>
            <a:r>
              <a:rPr lang="en-US" dirty="0" smtClean="0"/>
              <a:t>vSphere 6.0 – VMware Virtual </a:t>
            </a:r>
            <a:r>
              <a:rPr lang="en-US" dirty="0" err="1" smtClean="0"/>
              <a:t>Virtual</a:t>
            </a:r>
            <a:r>
              <a:rPr lang="en-US" dirty="0" smtClean="0"/>
              <a:t> Volumes</a:t>
            </a:r>
            <a:endParaRPr lang="en-US" dirty="0"/>
          </a:p>
        </p:txBody>
      </p:sp>
      <p:sp>
        <p:nvSpPr>
          <p:cNvPr id="6" name="Rounded Rectangle 5"/>
          <p:cNvSpPr/>
          <p:nvPr/>
        </p:nvSpPr>
        <p:spPr bwMode="auto">
          <a:xfrm>
            <a:off x="4193493" y="1828800"/>
            <a:ext cx="7423991" cy="1311806"/>
          </a:xfrm>
          <a:prstGeom prst="roundRect">
            <a:avLst>
              <a:gd name="adj" fmla="val 0"/>
            </a:avLst>
          </a:prstGeom>
          <a:gradFill flip="none" rotWithShape="1">
            <a:gsLst>
              <a:gs pos="0">
                <a:schemeClr val="tx2">
                  <a:lumMod val="20000"/>
                  <a:lumOff val="80000"/>
                </a:schemeClr>
              </a:gs>
              <a:gs pos="49000">
                <a:schemeClr val="bg1">
                  <a:lumMod val="95000"/>
                </a:schemeClr>
              </a:gs>
              <a:gs pos="100000">
                <a:schemeClr val="bg1">
                  <a:alpha val="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822960" tIns="0" rIns="182880" bIns="0" numCol="1" spcCol="0" rtlCol="0" fromWordArt="0" anchor="ctr" anchorCtr="0" forceAA="0" compatLnSpc="1">
            <a:prstTxWarp prst="textNoShape">
              <a:avLst/>
            </a:prstTxWarp>
            <a:noAutofit/>
          </a:bodyPr>
          <a:lstStyle/>
          <a:p>
            <a:pPr marL="173038" indent="-173038" defTabSz="816327">
              <a:lnSpc>
                <a:spcPct val="110000"/>
              </a:lnSpc>
              <a:spcAft>
                <a:spcPct val="0"/>
              </a:spcAft>
              <a:buFont typeface="Arial" pitchFamily="34" charset="0"/>
              <a:buChar char="•"/>
            </a:pPr>
            <a:r>
              <a:rPr lang="en-US" sz="1600" dirty="0">
                <a:solidFill>
                  <a:srgbClr val="000000"/>
                </a:solidFill>
              </a:rPr>
              <a:t>Ability to express application (VM/VMDK) granular data services</a:t>
            </a:r>
          </a:p>
          <a:p>
            <a:pPr marL="173038" indent="-173038" defTabSz="816327">
              <a:lnSpc>
                <a:spcPct val="110000"/>
              </a:lnSpc>
              <a:spcAft>
                <a:spcPct val="0"/>
              </a:spcAft>
              <a:buFont typeface="Arial" pitchFamily="34" charset="0"/>
              <a:buChar char="•"/>
            </a:pPr>
            <a:r>
              <a:rPr lang="en-US" sz="1600" dirty="0">
                <a:solidFill>
                  <a:srgbClr val="000000"/>
                </a:solidFill>
              </a:rPr>
              <a:t>Provide easy on-demand Capacity provisioning</a:t>
            </a:r>
          </a:p>
          <a:p>
            <a:pPr marL="173038" indent="-173038" defTabSz="816327">
              <a:lnSpc>
                <a:spcPct val="110000"/>
              </a:lnSpc>
              <a:spcAft>
                <a:spcPct val="0"/>
              </a:spcAft>
              <a:buFont typeface="Arial" pitchFamily="34" charset="0"/>
              <a:buChar char="•"/>
            </a:pPr>
            <a:r>
              <a:rPr lang="en-US" sz="1600" dirty="0">
                <a:solidFill>
                  <a:srgbClr val="000000"/>
                </a:solidFill>
              </a:rPr>
              <a:t>Compliance Monitoring</a:t>
            </a:r>
          </a:p>
          <a:p>
            <a:pPr marL="173038" indent="-173038" defTabSz="816327">
              <a:lnSpc>
                <a:spcPct val="110000"/>
              </a:lnSpc>
              <a:spcAft>
                <a:spcPct val="0"/>
              </a:spcAft>
              <a:buFont typeface="Arial" pitchFamily="34" charset="0"/>
              <a:buChar char="•"/>
            </a:pPr>
            <a:r>
              <a:rPr lang="en-US" sz="1600" dirty="0">
                <a:solidFill>
                  <a:srgbClr val="000000"/>
                </a:solidFill>
              </a:rPr>
              <a:t>Ability to get most out of the storage system</a:t>
            </a:r>
          </a:p>
        </p:txBody>
      </p:sp>
      <p:pic>
        <p:nvPicPr>
          <p:cNvPr id="12" name="Picture 11" descr="VMW-ICON-VIRTUAL DISK-VMDK-102.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23447" y="1789219"/>
            <a:ext cx="1184148" cy="1371600"/>
          </a:xfrm>
          <a:prstGeom prst="rect">
            <a:avLst/>
          </a:prstGeom>
        </p:spPr>
      </p:pic>
      <p:pic>
        <p:nvPicPr>
          <p:cNvPr id="13" name="Picture 13" descr="ICON_Storage_1up_Q308.png"/>
          <p:cNvPicPr>
            <a:picLocks noChangeAspect="1"/>
          </p:cNvPicPr>
          <p:nvPr/>
        </p:nvPicPr>
        <p:blipFill>
          <a:blip r:embed="rId4" cstate="print"/>
          <a:srcRect/>
          <a:stretch>
            <a:fillRect/>
          </a:stretch>
        </p:blipFill>
        <p:spPr bwMode="auto">
          <a:xfrm>
            <a:off x="3761597" y="4297358"/>
            <a:ext cx="1002454" cy="1224540"/>
          </a:xfrm>
          <a:prstGeom prst="rect">
            <a:avLst/>
          </a:prstGeom>
          <a:noFill/>
          <a:ln w="9525">
            <a:noFill/>
            <a:miter lim="800000"/>
            <a:headEnd/>
            <a:tailEnd/>
          </a:ln>
        </p:spPr>
      </p:pic>
      <p:grpSp>
        <p:nvGrpSpPr>
          <p:cNvPr id="2" name="Group 1"/>
          <p:cNvGrpSpPr/>
          <p:nvPr/>
        </p:nvGrpSpPr>
        <p:grpSpPr>
          <a:xfrm>
            <a:off x="2188032" y="2661719"/>
            <a:ext cx="1525945" cy="793647"/>
            <a:chOff x="2188032" y="2661719"/>
            <a:chExt cx="1525945" cy="793647"/>
          </a:xfrm>
        </p:grpSpPr>
        <p:pic>
          <p:nvPicPr>
            <p:cNvPr id="11" name="Picture 210" descr="ICON_Person_Q308"/>
            <p:cNvPicPr>
              <a:picLocks noChangeAspect="1" noChangeArrowheads="1"/>
            </p:cNvPicPr>
            <p:nvPr/>
          </p:nvPicPr>
          <p:blipFill>
            <a:blip r:embed="rId5"/>
            <a:srcRect/>
            <a:stretch>
              <a:fillRect/>
            </a:stretch>
          </p:blipFill>
          <p:spPr bwMode="auto">
            <a:xfrm>
              <a:off x="3248260" y="2661719"/>
              <a:ext cx="465717" cy="793647"/>
            </a:xfrm>
            <a:prstGeom prst="rect">
              <a:avLst/>
            </a:prstGeom>
            <a:noFill/>
            <a:ln w="9525">
              <a:noFill/>
              <a:miter lim="800000"/>
              <a:headEnd/>
              <a:tailEnd/>
            </a:ln>
          </p:spPr>
        </p:pic>
        <p:sp>
          <p:nvSpPr>
            <p:cNvPr id="14" name="Rectangle 13"/>
            <p:cNvSpPr/>
            <p:nvPr/>
          </p:nvSpPr>
          <p:spPr>
            <a:xfrm>
              <a:off x="2188032" y="3160819"/>
              <a:ext cx="1147316" cy="29454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91436" tIns="45719" rIns="91436" bIns="45719" rtlCol="0" anchor="ctr"/>
            <a:lstStyle/>
            <a:p>
              <a:pPr algn="ctr"/>
              <a:r>
                <a:rPr lang="en-US" dirty="0" smtClean="0">
                  <a:solidFill>
                    <a:schemeClr val="tx1"/>
                  </a:solidFill>
                </a:rPr>
                <a:t>VI admin</a:t>
              </a:r>
            </a:p>
          </p:txBody>
        </p:sp>
      </p:grpSp>
      <p:grpSp>
        <p:nvGrpSpPr>
          <p:cNvPr id="3" name="Group 2"/>
          <p:cNvGrpSpPr/>
          <p:nvPr/>
        </p:nvGrpSpPr>
        <p:grpSpPr>
          <a:xfrm>
            <a:off x="1676403" y="4998238"/>
            <a:ext cx="2128738" cy="778493"/>
            <a:chOff x="1676403" y="4998238"/>
            <a:chExt cx="2128738" cy="778493"/>
          </a:xfrm>
        </p:grpSpPr>
        <p:pic>
          <p:nvPicPr>
            <p:cNvPr id="10" name="Picture 14" descr="ICON_Person_Orange_Q408.png"/>
            <p:cNvPicPr>
              <a:picLocks noChangeAspect="1"/>
            </p:cNvPicPr>
            <p:nvPr/>
          </p:nvPicPr>
          <p:blipFill>
            <a:blip r:embed="rId6"/>
            <a:srcRect/>
            <a:stretch>
              <a:fillRect/>
            </a:stretch>
          </p:blipFill>
          <p:spPr bwMode="auto">
            <a:xfrm>
              <a:off x="3356045" y="4998238"/>
              <a:ext cx="449096" cy="778493"/>
            </a:xfrm>
            <a:prstGeom prst="rect">
              <a:avLst/>
            </a:prstGeom>
            <a:noFill/>
            <a:ln w="9525">
              <a:noFill/>
              <a:miter lim="800000"/>
              <a:headEnd/>
              <a:tailEnd/>
            </a:ln>
          </p:spPr>
        </p:pic>
        <p:sp>
          <p:nvSpPr>
            <p:cNvPr id="15" name="Rectangle 14"/>
            <p:cNvSpPr/>
            <p:nvPr/>
          </p:nvSpPr>
          <p:spPr>
            <a:xfrm>
              <a:off x="1676403" y="5387484"/>
              <a:ext cx="1811347" cy="29454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91436" tIns="45719" rIns="91436" bIns="45719" rtlCol="0" anchor="ctr"/>
            <a:lstStyle/>
            <a:p>
              <a:pPr algn="ctr"/>
              <a:r>
                <a:rPr lang="en-US" dirty="0" smtClean="0">
                  <a:solidFill>
                    <a:schemeClr val="tx1"/>
                  </a:solidFill>
                </a:rPr>
                <a:t>Storage admin</a:t>
              </a:r>
            </a:p>
          </p:txBody>
        </p:sp>
      </p:grpSp>
      <p:sp>
        <p:nvSpPr>
          <p:cNvPr id="5" name="Slide Number Placeholder 4"/>
          <p:cNvSpPr>
            <a:spLocks noGrp="1"/>
          </p:cNvSpPr>
          <p:nvPr>
            <p:ph type="sldNum" sz="quarter" idx="12"/>
          </p:nvPr>
        </p:nvSpPr>
        <p:spPr/>
        <p:txBody>
          <a:bodyPr/>
          <a:lstStyle/>
          <a:p>
            <a:fld id="{6EA6D8CF-3CDE-4807-BCD2-C9F2B831AAA5}" type="slidenum">
              <a:rPr lang="en-US" smtClean="0"/>
              <a:t>32</a:t>
            </a:fld>
            <a:endParaRPr lang="en-US"/>
          </a:p>
        </p:txBody>
      </p:sp>
    </p:spTree>
    <p:extLst>
      <p:ext uri="{BB962C8B-B14F-4D97-AF65-F5344CB8AC3E}">
        <p14:creationId xmlns:p14="http://schemas.microsoft.com/office/powerpoint/2010/main" val="3140104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3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300"/>
                                        <p:tgtEl>
                                          <p:spTgt spid="12"/>
                                        </p:tgtEl>
                                      </p:cBhvr>
                                    </p:animEffect>
                                  </p:childTnLst>
                                </p:cTn>
                              </p:par>
                              <p:par>
                                <p:cTn id="13" presetID="22" presetClass="entr" presetSubtype="8"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8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400"/>
                                        <p:tgtEl>
                                          <p:spTgt spid="3"/>
                                        </p:tgtEl>
                                      </p:cBhvr>
                                    </p:animEffect>
                                    <p:anim calcmode="lin" valueType="num">
                                      <p:cBhvr>
                                        <p:cTn id="21" dur="400" fill="hold"/>
                                        <p:tgtEl>
                                          <p:spTgt spid="3"/>
                                        </p:tgtEl>
                                        <p:attrNameLst>
                                          <p:attrName>ppt_x</p:attrName>
                                        </p:attrNameLst>
                                      </p:cBhvr>
                                      <p:tavLst>
                                        <p:tav tm="0">
                                          <p:val>
                                            <p:strVal val="#ppt_x"/>
                                          </p:val>
                                        </p:tav>
                                        <p:tav tm="100000">
                                          <p:val>
                                            <p:strVal val="#ppt_x"/>
                                          </p:val>
                                        </p:tav>
                                      </p:tavLst>
                                    </p:anim>
                                    <p:anim calcmode="lin" valueType="num">
                                      <p:cBhvr>
                                        <p:cTn id="22" dur="400" fill="hold"/>
                                        <p:tgtEl>
                                          <p:spTgt spid="3"/>
                                        </p:tgtEl>
                                        <p:attrNameLst>
                                          <p:attrName>ppt_y</p:attrName>
                                        </p:attrNameLst>
                                      </p:cBhvr>
                                      <p:tavLst>
                                        <p:tav tm="0">
                                          <p:val>
                                            <p:strVal val="#ppt_y-.1"/>
                                          </p:val>
                                        </p:tav>
                                        <p:tav tm="100000">
                                          <p:val>
                                            <p:strVal val="#ppt_y"/>
                                          </p:val>
                                        </p:tav>
                                      </p:tavLst>
                                    </p:anim>
                                  </p:childTnLst>
                                </p:cTn>
                              </p:par>
                              <p:par>
                                <p:cTn id="23" presetID="10" presetClass="entr" presetSubtype="0" fill="hold" nodeType="withEffect">
                                  <p:stCondLst>
                                    <p:cond delay="3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300"/>
                                        <p:tgtEl>
                                          <p:spTgt spid="13"/>
                                        </p:tgtEl>
                                      </p:cBhvr>
                                    </p:animEffect>
                                  </p:childTnLst>
                                </p:cTn>
                              </p:par>
                              <p:par>
                                <p:cTn id="26" presetID="22" presetClass="entr" presetSubtype="8"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7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Content Placeholder 2"/>
          <p:cNvSpPr txBox="1">
            <a:spLocks/>
          </p:cNvSpPr>
          <p:nvPr/>
        </p:nvSpPr>
        <p:spPr>
          <a:xfrm>
            <a:off x="647541" y="1587499"/>
            <a:ext cx="4762659" cy="4508501"/>
          </a:xfrm>
          <a:prstGeom prst="rect">
            <a:avLst/>
          </a:prstGeom>
          <a:solidFill>
            <a:schemeClr val="bg1"/>
          </a:solidFill>
          <a:ln>
            <a:gradFill flip="none" rotWithShape="1">
              <a:gsLst>
                <a:gs pos="0">
                  <a:schemeClr val="accent1">
                    <a:lumMod val="5000"/>
                    <a:lumOff val="95000"/>
                    <a:alpha val="0"/>
                  </a:schemeClr>
                </a:gs>
                <a:gs pos="100000">
                  <a:schemeClr val="accent2"/>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182880" rIns="91440" bIns="45720" numCol="1" spcCol="0" rtlCol="0" fromWordArt="0" anchor="t" anchorCtr="0" forceAA="0" compatLnSpc="1">
            <a:prstTxWarp prst="textNoShape">
              <a:avLst/>
            </a:prstTxWarp>
            <a:noAutofit/>
          </a:bodyPr>
          <a:lstStyle>
            <a:lvl1pPr indent="-228600">
              <a:lnSpc>
                <a:spcPct val="90000"/>
              </a:lnSpc>
              <a:spcBef>
                <a:spcPts val="1200"/>
              </a:spcBef>
              <a:buClr>
                <a:schemeClr val="tx1">
                  <a:lumMod val="60000"/>
                  <a:lumOff val="40000"/>
                </a:schemeClr>
              </a:buClr>
              <a:buSzPct val="90000"/>
              <a:buFont typeface="Arial" panose="020B0604020202020204" pitchFamily="34" charset="0"/>
              <a:buChar char="•"/>
              <a:defRPr>
                <a:solidFill>
                  <a:schemeClr val="tx1">
                    <a:lumMod val="75000"/>
                  </a:schemeClr>
                </a:solidFill>
              </a:defRPr>
            </a:lvl1pPr>
            <a:lvl2pPr lvl="1" indent="-228600">
              <a:lnSpc>
                <a:spcPct val="90000"/>
              </a:lnSpc>
              <a:spcBef>
                <a:spcPts val="800"/>
              </a:spcBef>
              <a:buClr>
                <a:schemeClr val="tx1">
                  <a:lumMod val="60000"/>
                  <a:lumOff val="40000"/>
                </a:schemeClr>
              </a:buClr>
              <a:buSzPct val="90000"/>
              <a:buFont typeface="Arial" panose="020B0604020202020204" pitchFamily="34" charset="0"/>
              <a:buChar char="–"/>
              <a:defRPr>
                <a:solidFill>
                  <a:schemeClr val="tx1">
                    <a:lumMod val="75000"/>
                  </a:schemeClr>
                </a:solidFill>
              </a:defRPr>
            </a:lvl2pPr>
            <a:lvl3pPr marL="731520" indent="-182880">
              <a:lnSpc>
                <a:spcPct val="90000"/>
              </a:lnSpc>
              <a:spcBef>
                <a:spcPts val="600"/>
              </a:spcBef>
              <a:buClr>
                <a:schemeClr val="tx1">
                  <a:lumMod val="60000"/>
                  <a:lumOff val="40000"/>
                </a:schemeClr>
              </a:buClr>
              <a:buSzPct val="90000"/>
              <a:buFont typeface="Arial" panose="020B0604020202020204" pitchFamily="34" charset="0"/>
              <a:buChar char="•"/>
              <a:defRPr sz="1600">
                <a:solidFill>
                  <a:schemeClr val="lt1"/>
                </a:solidFill>
              </a:defRPr>
            </a:lvl3pPr>
            <a:lvl4pPr marL="960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4pPr>
            <a:lvl5pPr marL="11887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endParaRPr lang="en-US" dirty="0"/>
          </a:p>
        </p:txBody>
      </p:sp>
      <p:sp>
        <p:nvSpPr>
          <p:cNvPr id="111" name="Rectangle 110"/>
          <p:cNvSpPr/>
          <p:nvPr/>
        </p:nvSpPr>
        <p:spPr>
          <a:xfrm>
            <a:off x="862012" y="1397000"/>
            <a:ext cx="3886200"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t>Without </a:t>
            </a:r>
            <a:r>
              <a:rPr lang="en-US" dirty="0"/>
              <a:t>Virtual Volumes</a:t>
            </a:r>
          </a:p>
        </p:txBody>
      </p:sp>
      <p:cxnSp>
        <p:nvCxnSpPr>
          <p:cNvPr id="40" name="Straight Connector 39"/>
          <p:cNvCxnSpPr/>
          <p:nvPr/>
        </p:nvCxnSpPr>
        <p:spPr>
          <a:xfrm>
            <a:off x="5412241" y="2002970"/>
            <a:ext cx="0" cy="3895909"/>
          </a:xfrm>
          <a:prstGeom prst="line">
            <a:avLst/>
          </a:prstGeom>
          <a:ln w="9525">
            <a:solidFill>
              <a:schemeClr val="bg2"/>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5" name="Group 44"/>
          <p:cNvGrpSpPr/>
          <p:nvPr/>
        </p:nvGrpSpPr>
        <p:grpSpPr>
          <a:xfrm>
            <a:off x="6017930" y="5646352"/>
            <a:ext cx="3524811" cy="574205"/>
            <a:chOff x="5670254" y="4167678"/>
            <a:chExt cx="2644297" cy="517791"/>
          </a:xfrm>
        </p:grpSpPr>
        <p:grpSp>
          <p:nvGrpSpPr>
            <p:cNvPr id="154" name="Group 153"/>
            <p:cNvGrpSpPr/>
            <p:nvPr/>
          </p:nvGrpSpPr>
          <p:grpSpPr>
            <a:xfrm>
              <a:off x="5670254" y="4167678"/>
              <a:ext cx="527496" cy="458630"/>
              <a:chOff x="5359080" y="1009601"/>
              <a:chExt cx="833377" cy="645579"/>
            </a:xfrm>
          </p:grpSpPr>
          <p:pic>
            <p:nvPicPr>
              <p:cNvPr id="183" name="Picture 182" descr="replication.png"/>
              <p:cNvPicPr>
                <a:picLocks noChangeAspect="1"/>
              </p:cNvPicPr>
              <p:nvPr/>
            </p:nvPicPr>
            <p:blipFill>
              <a:blip r:embed="rId3" cstate="print"/>
              <a:stretch>
                <a:fillRect/>
              </a:stretch>
            </p:blipFill>
            <p:spPr>
              <a:xfrm>
                <a:off x="5361173" y="1237552"/>
                <a:ext cx="806022" cy="417628"/>
              </a:xfrm>
              <a:prstGeom prst="rect">
                <a:avLst/>
              </a:prstGeom>
            </p:spPr>
          </p:pic>
          <p:sp>
            <p:nvSpPr>
              <p:cNvPr id="184" name="Rectangle 36"/>
              <p:cNvSpPr>
                <a:spLocks/>
              </p:cNvSpPr>
              <p:nvPr/>
            </p:nvSpPr>
            <p:spPr bwMode="auto">
              <a:xfrm>
                <a:off x="5359080" y="1009601"/>
                <a:ext cx="833377" cy="288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type="none" w="med" len="med"/>
                    <a:tailEnd type="none" w="med" len="med"/>
                  </a14:hiddenLine>
                </a:ext>
              </a:extLst>
            </p:spPr>
            <p:txBody>
              <a:bodyPr lIns="38100" tIns="38100" rIns="38100" bIns="38100"/>
              <a:lstStyle/>
              <a:p>
                <a:pPr algn="ctr">
                  <a:spcBef>
                    <a:spcPts val="763"/>
                  </a:spcBef>
                </a:pPr>
                <a:r>
                  <a:rPr lang="en-US" sz="900" dirty="0">
                    <a:latin typeface="Arial" charset="0"/>
                    <a:ea typeface="ＭＳ Ｐゴシック" charset="0"/>
                    <a:cs typeface="Arial" charset="0"/>
                    <a:sym typeface="Arial" charset="0"/>
                  </a:rPr>
                  <a:t>Replication</a:t>
                </a:r>
              </a:p>
            </p:txBody>
          </p:sp>
        </p:grpSp>
        <p:grpSp>
          <p:nvGrpSpPr>
            <p:cNvPr id="155" name="Group 154"/>
            <p:cNvGrpSpPr/>
            <p:nvPr/>
          </p:nvGrpSpPr>
          <p:grpSpPr>
            <a:xfrm>
              <a:off x="6149312" y="4175055"/>
              <a:ext cx="610091" cy="443513"/>
              <a:chOff x="5942454" y="952231"/>
              <a:chExt cx="1135398" cy="797881"/>
            </a:xfrm>
          </p:grpSpPr>
          <p:grpSp>
            <p:nvGrpSpPr>
              <p:cNvPr id="178" name="Group 177"/>
              <p:cNvGrpSpPr/>
              <p:nvPr/>
            </p:nvGrpSpPr>
            <p:grpSpPr>
              <a:xfrm>
                <a:off x="6219581" y="1228722"/>
                <a:ext cx="612105" cy="521390"/>
                <a:chOff x="5305174" y="1061692"/>
                <a:chExt cx="612105" cy="521390"/>
              </a:xfrm>
            </p:grpSpPr>
            <p:pic>
              <p:nvPicPr>
                <p:cNvPr id="180" name="Picture 179" descr="ICON_DiscDrive_Q308"/>
                <p:cNvPicPr>
                  <a:picLocks noChangeAspect="1" noChangeArrowheads="1"/>
                </p:cNvPicPr>
                <p:nvPr/>
              </p:nvPicPr>
              <p:blipFill>
                <a:blip r:embed="rId4" cstate="print">
                  <a:duotone>
                    <a:prstClr val="black"/>
                    <a:schemeClr val="tx2">
                      <a:tint val="45000"/>
                      <a:satMod val="400000"/>
                    </a:schemeClr>
                  </a:duotone>
                </a:blip>
                <a:srcRect/>
                <a:stretch>
                  <a:fillRect/>
                </a:stretch>
              </p:blipFill>
              <p:spPr bwMode="auto">
                <a:xfrm>
                  <a:off x="5305174" y="1061692"/>
                  <a:ext cx="461589" cy="352438"/>
                </a:xfrm>
                <a:prstGeom prst="rect">
                  <a:avLst/>
                </a:prstGeom>
                <a:noFill/>
                <a:ln w="9525">
                  <a:noFill/>
                  <a:miter lim="800000"/>
                  <a:headEnd/>
                  <a:tailEnd/>
                </a:ln>
              </p:spPr>
            </p:pic>
            <p:pic>
              <p:nvPicPr>
                <p:cNvPr id="181" name="Picture 180" descr="ICON_DiscDrive_Q308"/>
                <p:cNvPicPr>
                  <a:picLocks noChangeAspect="1" noChangeArrowheads="1"/>
                </p:cNvPicPr>
                <p:nvPr/>
              </p:nvPicPr>
              <p:blipFill>
                <a:blip r:embed="rId4" cstate="print">
                  <a:duotone>
                    <a:schemeClr val="bg2">
                      <a:shade val="45000"/>
                      <a:satMod val="135000"/>
                    </a:schemeClr>
                    <a:prstClr val="white"/>
                  </a:duotone>
                </a:blip>
                <a:srcRect/>
                <a:stretch>
                  <a:fillRect/>
                </a:stretch>
              </p:blipFill>
              <p:spPr bwMode="auto">
                <a:xfrm>
                  <a:off x="5370627" y="1103055"/>
                  <a:ext cx="461589" cy="352438"/>
                </a:xfrm>
                <a:prstGeom prst="rect">
                  <a:avLst/>
                </a:prstGeom>
                <a:noFill/>
                <a:ln w="9525">
                  <a:noFill/>
                  <a:miter lim="800000"/>
                  <a:headEnd/>
                  <a:tailEnd/>
                </a:ln>
              </p:spPr>
            </p:pic>
            <p:pic>
              <p:nvPicPr>
                <p:cNvPr id="182" name="Picture 181" descr="ICON_DiscDrive_Q308"/>
                <p:cNvPicPr>
                  <a:picLocks noChangeAspect="1" noChangeArrowheads="1"/>
                </p:cNvPicPr>
                <p:nvPr/>
              </p:nvPicPr>
              <p:blipFill>
                <a:blip r:embed="rId4" cstate="print">
                  <a:duotone>
                    <a:schemeClr val="bg2">
                      <a:shade val="45000"/>
                      <a:satMod val="135000"/>
                    </a:schemeClr>
                    <a:prstClr val="white"/>
                  </a:duotone>
                </a:blip>
                <a:srcRect/>
                <a:stretch>
                  <a:fillRect/>
                </a:stretch>
              </p:blipFill>
              <p:spPr bwMode="auto">
                <a:xfrm>
                  <a:off x="5455690" y="1230644"/>
                  <a:ext cx="461589" cy="352438"/>
                </a:xfrm>
                <a:prstGeom prst="rect">
                  <a:avLst/>
                </a:prstGeom>
                <a:noFill/>
                <a:ln w="9525">
                  <a:noFill/>
                  <a:miter lim="800000"/>
                  <a:headEnd/>
                  <a:tailEnd/>
                </a:ln>
              </p:spPr>
            </p:pic>
          </p:grpSp>
          <p:sp>
            <p:nvSpPr>
              <p:cNvPr id="179" name="Rectangle 36"/>
              <p:cNvSpPr>
                <a:spLocks/>
              </p:cNvSpPr>
              <p:nvPr/>
            </p:nvSpPr>
            <p:spPr bwMode="auto">
              <a:xfrm>
                <a:off x="5942454" y="952231"/>
                <a:ext cx="1135398" cy="325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type="none" w="med" len="med"/>
                    <a:tailEnd type="none" w="med" len="med"/>
                  </a14:hiddenLine>
                </a:ext>
              </a:extLst>
            </p:spPr>
            <p:txBody>
              <a:bodyPr lIns="38100" tIns="38100" rIns="38100" bIns="38100"/>
              <a:lstStyle/>
              <a:p>
                <a:pPr algn="ctr">
                  <a:spcBef>
                    <a:spcPts val="763"/>
                  </a:spcBef>
                </a:pPr>
                <a:r>
                  <a:rPr lang="en-US" sz="900" dirty="0">
                    <a:latin typeface="Arial" charset="0"/>
                    <a:ea typeface="ＭＳ Ｐゴシック" charset="0"/>
                    <a:cs typeface="Arial" charset="0"/>
                    <a:sym typeface="Arial" charset="0"/>
                  </a:rPr>
                  <a:t>Snapshots</a:t>
                </a:r>
              </a:p>
            </p:txBody>
          </p:sp>
        </p:grpSp>
        <p:grpSp>
          <p:nvGrpSpPr>
            <p:cNvPr id="156" name="Group 155"/>
            <p:cNvGrpSpPr/>
            <p:nvPr/>
          </p:nvGrpSpPr>
          <p:grpSpPr>
            <a:xfrm>
              <a:off x="6673141" y="4174972"/>
              <a:ext cx="470639" cy="400632"/>
              <a:chOff x="6682445" y="1003889"/>
              <a:chExt cx="1116265" cy="720740"/>
            </a:xfrm>
          </p:grpSpPr>
          <p:pic>
            <p:nvPicPr>
              <p:cNvPr id="176" name="Picture 175" descr="cache.png"/>
              <p:cNvPicPr>
                <a:picLocks noChangeAspect="1"/>
              </p:cNvPicPr>
              <p:nvPr/>
            </p:nvPicPr>
            <p:blipFill>
              <a:blip r:embed="rId5" cstate="print"/>
              <a:stretch>
                <a:fillRect/>
              </a:stretch>
            </p:blipFill>
            <p:spPr>
              <a:xfrm>
                <a:off x="7008016" y="1296136"/>
                <a:ext cx="484143" cy="428493"/>
              </a:xfrm>
              <a:prstGeom prst="rect">
                <a:avLst/>
              </a:prstGeom>
            </p:spPr>
          </p:pic>
          <p:sp>
            <p:nvSpPr>
              <p:cNvPr id="177" name="Rectangle 36"/>
              <p:cNvSpPr>
                <a:spLocks/>
              </p:cNvSpPr>
              <p:nvPr/>
            </p:nvSpPr>
            <p:spPr bwMode="auto">
              <a:xfrm>
                <a:off x="6682445" y="1003889"/>
                <a:ext cx="1116265" cy="31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type="none" w="med" len="med"/>
                    <a:tailEnd type="none" w="med" len="med"/>
                  </a14:hiddenLine>
                </a:ext>
              </a:extLst>
            </p:spPr>
            <p:txBody>
              <a:bodyPr lIns="38100" tIns="38100" rIns="38100" bIns="38100"/>
              <a:lstStyle/>
              <a:p>
                <a:pPr algn="ctr">
                  <a:spcBef>
                    <a:spcPts val="763"/>
                  </a:spcBef>
                </a:pPr>
                <a:r>
                  <a:rPr lang="en-US" sz="900" dirty="0">
                    <a:latin typeface="Arial" charset="0"/>
                    <a:ea typeface="ＭＳ Ｐゴシック" charset="0"/>
                    <a:cs typeface="Arial" charset="0"/>
                    <a:sym typeface="Arial" charset="0"/>
                  </a:rPr>
                  <a:t>Caching</a:t>
                </a:r>
              </a:p>
            </p:txBody>
          </p:sp>
        </p:grpSp>
        <p:grpSp>
          <p:nvGrpSpPr>
            <p:cNvPr id="158" name="Group 157"/>
            <p:cNvGrpSpPr/>
            <p:nvPr/>
          </p:nvGrpSpPr>
          <p:grpSpPr>
            <a:xfrm>
              <a:off x="7082830" y="4182995"/>
              <a:ext cx="573972" cy="502474"/>
              <a:chOff x="7368265" y="1031434"/>
              <a:chExt cx="1068180" cy="903953"/>
            </a:xfrm>
          </p:grpSpPr>
          <p:grpSp>
            <p:nvGrpSpPr>
              <p:cNvPr id="169" name="Group 168"/>
              <p:cNvGrpSpPr/>
              <p:nvPr/>
            </p:nvGrpSpPr>
            <p:grpSpPr>
              <a:xfrm>
                <a:off x="7672597" y="1366188"/>
                <a:ext cx="459331" cy="569199"/>
                <a:chOff x="5943695" y="2609443"/>
                <a:chExt cx="515010" cy="629108"/>
              </a:xfrm>
            </p:grpSpPr>
            <p:pic>
              <p:nvPicPr>
                <p:cNvPr id="174" name="Picture 13" descr="ICON_Storage_1up_Q308.png"/>
                <p:cNvPicPr>
                  <a:picLocks noChangeAspect="1"/>
                </p:cNvPicPr>
                <p:nvPr/>
              </p:nvPicPr>
              <p:blipFill>
                <a:blip r:embed="rId6" cstate="print"/>
                <a:srcRect/>
                <a:stretch>
                  <a:fillRect/>
                </a:stretch>
              </p:blipFill>
              <p:spPr bwMode="auto">
                <a:xfrm>
                  <a:off x="5943695" y="2609443"/>
                  <a:ext cx="515010" cy="629108"/>
                </a:xfrm>
                <a:prstGeom prst="rect">
                  <a:avLst/>
                </a:prstGeom>
                <a:noFill/>
                <a:ln w="9525">
                  <a:noFill/>
                  <a:miter lim="800000"/>
                  <a:headEnd/>
                  <a:tailEnd/>
                </a:ln>
              </p:spPr>
            </p:pic>
            <p:pic>
              <p:nvPicPr>
                <p:cNvPr id="175" name="Picture 112" descr="lock_closed"/>
                <p:cNvPicPr>
                  <a:picLocks noChangeAspect="1" noChangeArrowheads="1"/>
                </p:cNvPicPr>
                <p:nvPr/>
              </p:nvPicPr>
              <p:blipFill>
                <a:blip r:embed="rId7" cstate="print"/>
                <a:srcRect/>
                <a:stretch>
                  <a:fillRect/>
                </a:stretch>
              </p:blipFill>
              <p:spPr bwMode="auto">
                <a:xfrm>
                  <a:off x="6092813" y="2749970"/>
                  <a:ext cx="228600" cy="359225"/>
                </a:xfrm>
                <a:prstGeom prst="rect">
                  <a:avLst/>
                </a:prstGeom>
                <a:noFill/>
                <a:ln w="9525">
                  <a:noFill/>
                  <a:miter lim="800000"/>
                  <a:headEnd/>
                  <a:tailEnd/>
                </a:ln>
              </p:spPr>
            </p:pic>
          </p:grpSp>
          <p:sp>
            <p:nvSpPr>
              <p:cNvPr id="173" name="Rectangle 36"/>
              <p:cNvSpPr>
                <a:spLocks/>
              </p:cNvSpPr>
              <p:nvPr/>
            </p:nvSpPr>
            <p:spPr bwMode="auto">
              <a:xfrm>
                <a:off x="7368265" y="1031434"/>
                <a:ext cx="1068180" cy="296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type="none" w="med" len="med"/>
                    <a:tailEnd type="none" w="med" len="med"/>
                  </a14:hiddenLine>
                </a:ext>
              </a:extLst>
            </p:spPr>
            <p:txBody>
              <a:bodyPr lIns="38100" tIns="38100" rIns="38100" bIns="38100"/>
              <a:lstStyle/>
              <a:p>
                <a:pPr algn="ctr">
                  <a:spcBef>
                    <a:spcPts val="763"/>
                  </a:spcBef>
                </a:pPr>
                <a:r>
                  <a:rPr lang="en-US" sz="900" dirty="0">
                    <a:latin typeface="Arial" charset="0"/>
                    <a:ea typeface="ＭＳ Ｐゴシック" charset="0"/>
                    <a:cs typeface="Arial" charset="0"/>
                    <a:sym typeface="Arial" charset="0"/>
                  </a:rPr>
                  <a:t>Encryption</a:t>
                </a:r>
              </a:p>
            </p:txBody>
          </p:sp>
        </p:grpSp>
        <p:grpSp>
          <p:nvGrpSpPr>
            <p:cNvPr id="159" name="Group 158"/>
            <p:cNvGrpSpPr/>
            <p:nvPr/>
          </p:nvGrpSpPr>
          <p:grpSpPr>
            <a:xfrm>
              <a:off x="7562403" y="4189568"/>
              <a:ext cx="752148" cy="408764"/>
              <a:chOff x="8101152" y="1030146"/>
              <a:chExt cx="890050" cy="735370"/>
            </a:xfrm>
          </p:grpSpPr>
          <p:pic>
            <p:nvPicPr>
              <p:cNvPr id="160" name="Picture 15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55838" y="1104827"/>
                <a:ext cx="587894" cy="660689"/>
              </a:xfrm>
              <a:prstGeom prst="rect">
                <a:avLst/>
              </a:prstGeom>
            </p:spPr>
          </p:pic>
          <p:sp>
            <p:nvSpPr>
              <p:cNvPr id="162" name="Rectangle 36"/>
              <p:cNvSpPr>
                <a:spLocks/>
              </p:cNvSpPr>
              <p:nvPr/>
            </p:nvSpPr>
            <p:spPr bwMode="auto">
              <a:xfrm>
                <a:off x="8101152" y="1030146"/>
                <a:ext cx="890050" cy="311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type="none" w="med" len="med"/>
                    <a:tailEnd type="none" w="med" len="med"/>
                  </a14:hiddenLine>
                </a:ext>
              </a:extLst>
            </p:spPr>
            <p:txBody>
              <a:bodyPr lIns="38100" tIns="38100" rIns="38100" bIns="38100"/>
              <a:lstStyle/>
              <a:p>
                <a:pPr algn="ctr">
                  <a:spcBef>
                    <a:spcPts val="763"/>
                  </a:spcBef>
                </a:pPr>
                <a:r>
                  <a:rPr lang="en-US" sz="900" dirty="0">
                    <a:latin typeface="Arial" charset="0"/>
                    <a:ea typeface="ＭＳ Ｐゴシック" charset="0"/>
                    <a:cs typeface="Arial" charset="0"/>
                    <a:sym typeface="Arial" charset="0"/>
                  </a:rPr>
                  <a:t>De-duplication</a:t>
                </a:r>
              </a:p>
            </p:txBody>
          </p:sp>
        </p:grpSp>
      </p:grpSp>
      <p:sp>
        <p:nvSpPr>
          <p:cNvPr id="194" name="Rectangle 193"/>
          <p:cNvSpPr/>
          <p:nvPr/>
        </p:nvSpPr>
        <p:spPr>
          <a:xfrm>
            <a:off x="6445679" y="2681147"/>
            <a:ext cx="2223583" cy="335076"/>
          </a:xfrm>
          <a:prstGeom prst="rect">
            <a:avLst/>
          </a:prstGeom>
          <a:ln/>
        </p:spPr>
        <p:style>
          <a:lnRef idx="1">
            <a:schemeClr val="accent1"/>
          </a:lnRef>
          <a:fillRef idx="3">
            <a:schemeClr val="accent1"/>
          </a:fillRef>
          <a:effectRef idx="2">
            <a:schemeClr val="accent1"/>
          </a:effectRef>
          <a:fontRef idx="minor">
            <a:schemeClr val="lt1"/>
          </a:fontRef>
        </p:style>
        <p:txBody>
          <a:bodyPr lIns="121893" tIns="60947" rIns="121893" bIns="60947" rtlCol="0" anchor="ctr"/>
          <a:lstStyle/>
          <a:p>
            <a:pPr algn="ctr"/>
            <a:r>
              <a:rPr lang="en-US" sz="1600" b="1" dirty="0"/>
              <a:t>vSphere</a:t>
            </a:r>
          </a:p>
        </p:txBody>
      </p:sp>
      <p:sp>
        <p:nvSpPr>
          <p:cNvPr id="195" name="Title 1"/>
          <p:cNvSpPr>
            <a:spLocks noGrp="1"/>
          </p:cNvSpPr>
          <p:nvPr>
            <p:ph type="title"/>
          </p:nvPr>
        </p:nvSpPr>
        <p:spPr>
          <a:xfrm>
            <a:off x="609441" y="330200"/>
            <a:ext cx="10969943" cy="514770"/>
          </a:xfrm>
        </p:spPr>
        <p:txBody>
          <a:bodyPr/>
          <a:lstStyle/>
          <a:p>
            <a:r>
              <a:rPr lang="en-US" dirty="0" smtClean="0"/>
              <a:t>vSphere 6.0 – Virtual Volumes</a:t>
            </a:r>
            <a:endParaRPr lang="en-US" dirty="0"/>
          </a:p>
        </p:txBody>
      </p:sp>
      <p:grpSp>
        <p:nvGrpSpPr>
          <p:cNvPr id="2" name="Group 1"/>
          <p:cNvGrpSpPr/>
          <p:nvPr/>
        </p:nvGrpSpPr>
        <p:grpSpPr>
          <a:xfrm>
            <a:off x="8787119" y="3845802"/>
            <a:ext cx="2779093" cy="325849"/>
            <a:chOff x="6907476" y="2269915"/>
            <a:chExt cx="2084863" cy="244387"/>
          </a:xfrm>
        </p:grpSpPr>
        <p:sp>
          <p:nvSpPr>
            <p:cNvPr id="243" name="TextBox 242"/>
            <p:cNvSpPr txBox="1"/>
            <p:nvPr/>
          </p:nvSpPr>
          <p:spPr>
            <a:xfrm>
              <a:off x="6935806" y="2298297"/>
              <a:ext cx="2056533" cy="187221"/>
            </a:xfrm>
            <a:prstGeom prst="rect">
              <a:avLst/>
            </a:prstGeom>
            <a:noFill/>
          </p:spPr>
          <p:txBody>
            <a:bodyPr wrap="square" lIns="0" tIns="0" rIns="0" bIns="0" rtlCol="0">
              <a:noAutofit/>
            </a:bodyPr>
            <a:lstStyle/>
            <a:p>
              <a:pPr algn="r">
                <a:lnSpc>
                  <a:spcPct val="90000"/>
                </a:lnSpc>
              </a:pPr>
              <a:r>
                <a:rPr lang="en-US" sz="1600" dirty="0"/>
                <a:t>Policy based Management</a:t>
              </a:r>
            </a:p>
          </p:txBody>
        </p:sp>
        <p:pic>
          <p:nvPicPr>
            <p:cNvPr id="244" name="Picture 212" descr="ICON_CheckMark_Q308"/>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6907476" y="2269915"/>
              <a:ext cx="262444" cy="244387"/>
            </a:xfrm>
            <a:prstGeom prst="rect">
              <a:avLst/>
            </a:prstGeom>
            <a:noFill/>
            <a:ln w="9525">
              <a:noFill/>
              <a:miter lim="800000"/>
              <a:headEnd/>
              <a:tailEnd/>
            </a:ln>
          </p:spPr>
        </p:pic>
      </p:grpSp>
      <p:grpSp>
        <p:nvGrpSpPr>
          <p:cNvPr id="5" name="Group 4"/>
          <p:cNvGrpSpPr/>
          <p:nvPr/>
        </p:nvGrpSpPr>
        <p:grpSpPr>
          <a:xfrm>
            <a:off x="8592528" y="3349316"/>
            <a:ext cx="2741330" cy="345216"/>
            <a:chOff x="6797125" y="2706358"/>
            <a:chExt cx="2056533" cy="258912"/>
          </a:xfrm>
        </p:grpSpPr>
        <p:sp>
          <p:nvSpPr>
            <p:cNvPr id="242" name="TextBox 241"/>
            <p:cNvSpPr txBox="1"/>
            <p:nvPr/>
          </p:nvSpPr>
          <p:spPr>
            <a:xfrm>
              <a:off x="6797125" y="2706358"/>
              <a:ext cx="2056533" cy="187221"/>
            </a:xfrm>
            <a:prstGeom prst="rect">
              <a:avLst/>
            </a:prstGeom>
            <a:noFill/>
          </p:spPr>
          <p:txBody>
            <a:bodyPr wrap="square" lIns="0" tIns="0" rIns="0" bIns="0" rtlCol="0">
              <a:noAutofit/>
            </a:bodyPr>
            <a:lstStyle/>
            <a:p>
              <a:pPr algn="r">
                <a:lnSpc>
                  <a:spcPct val="90000"/>
                </a:lnSpc>
              </a:pPr>
              <a:r>
                <a:rPr lang="en-US" sz="1600" dirty="0"/>
                <a:t>Offloaded Data Services</a:t>
              </a:r>
            </a:p>
          </p:txBody>
        </p:sp>
        <p:pic>
          <p:nvPicPr>
            <p:cNvPr id="245" name="Picture 212" descr="ICON_CheckMark_Q308"/>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6921208" y="2720883"/>
              <a:ext cx="262444" cy="244387"/>
            </a:xfrm>
            <a:prstGeom prst="rect">
              <a:avLst/>
            </a:prstGeom>
            <a:noFill/>
            <a:ln w="9525">
              <a:noFill/>
              <a:miter lim="800000"/>
              <a:headEnd/>
              <a:tailEnd/>
            </a:ln>
          </p:spPr>
        </p:pic>
      </p:grpSp>
      <p:grpSp>
        <p:nvGrpSpPr>
          <p:cNvPr id="10" name="Group 9"/>
          <p:cNvGrpSpPr/>
          <p:nvPr/>
        </p:nvGrpSpPr>
        <p:grpSpPr>
          <a:xfrm>
            <a:off x="8824880" y="4512186"/>
            <a:ext cx="2937891" cy="325849"/>
            <a:chOff x="6899608" y="3032256"/>
            <a:chExt cx="2203992" cy="244387"/>
          </a:xfrm>
        </p:grpSpPr>
        <p:sp>
          <p:nvSpPr>
            <p:cNvPr id="46" name="TextBox 45"/>
            <p:cNvSpPr txBox="1"/>
            <p:nvPr/>
          </p:nvSpPr>
          <p:spPr>
            <a:xfrm>
              <a:off x="7047067" y="3064183"/>
              <a:ext cx="2056533" cy="187221"/>
            </a:xfrm>
            <a:prstGeom prst="rect">
              <a:avLst/>
            </a:prstGeom>
            <a:noFill/>
          </p:spPr>
          <p:txBody>
            <a:bodyPr wrap="square" lIns="0" tIns="0" rIns="0" bIns="0" rtlCol="0">
              <a:noAutofit/>
            </a:bodyPr>
            <a:lstStyle/>
            <a:p>
              <a:pPr algn="r">
                <a:lnSpc>
                  <a:spcPct val="90000"/>
                </a:lnSpc>
              </a:pPr>
              <a:r>
                <a:rPr lang="en-US" sz="1600" dirty="0"/>
                <a:t>Eliminates LUN Management</a:t>
              </a:r>
            </a:p>
          </p:txBody>
        </p:sp>
        <p:pic>
          <p:nvPicPr>
            <p:cNvPr id="246" name="Picture 212" descr="ICON_CheckMark_Q308"/>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6899608" y="3032256"/>
              <a:ext cx="262444" cy="244387"/>
            </a:xfrm>
            <a:prstGeom prst="rect">
              <a:avLst/>
            </a:prstGeom>
            <a:noFill/>
            <a:ln w="9525">
              <a:noFill/>
              <a:miter lim="800000"/>
              <a:headEnd/>
              <a:tailEnd/>
            </a:ln>
          </p:spPr>
        </p:pic>
      </p:grpSp>
      <p:grpSp>
        <p:nvGrpSpPr>
          <p:cNvPr id="9" name="Group 8"/>
          <p:cNvGrpSpPr/>
          <p:nvPr/>
        </p:nvGrpSpPr>
        <p:grpSpPr>
          <a:xfrm>
            <a:off x="8195306" y="2850450"/>
            <a:ext cx="3518763" cy="325849"/>
            <a:chOff x="6287971" y="2381917"/>
            <a:chExt cx="2056533" cy="244387"/>
          </a:xfrm>
        </p:grpSpPr>
        <p:sp>
          <p:nvSpPr>
            <p:cNvPr id="241" name="TextBox 240"/>
            <p:cNvSpPr txBox="1"/>
            <p:nvPr/>
          </p:nvSpPr>
          <p:spPr>
            <a:xfrm>
              <a:off x="6287971" y="2402117"/>
              <a:ext cx="2056533" cy="187221"/>
            </a:xfrm>
            <a:prstGeom prst="rect">
              <a:avLst/>
            </a:prstGeom>
            <a:noFill/>
          </p:spPr>
          <p:txBody>
            <a:bodyPr wrap="square" lIns="0" tIns="0" rIns="0" bIns="0" rtlCol="0">
              <a:noAutofit/>
            </a:bodyPr>
            <a:lstStyle/>
            <a:p>
              <a:pPr algn="r">
                <a:lnSpc>
                  <a:spcPct val="90000"/>
                </a:lnSpc>
              </a:pPr>
              <a:r>
                <a:rPr lang="en-US" sz="1600" dirty="0"/>
                <a:t>Provides Per-VM Granularity</a:t>
              </a:r>
            </a:p>
          </p:txBody>
        </p:sp>
        <p:pic>
          <p:nvPicPr>
            <p:cNvPr id="247" name="Picture 212" descr="ICON_CheckMark_Q308"/>
            <p:cNvPicPr preferRelativeResize="0">
              <a:picLocks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6617757" y="2381917"/>
              <a:ext cx="203079" cy="244387"/>
            </a:xfrm>
            <a:prstGeom prst="rect">
              <a:avLst/>
            </a:prstGeom>
            <a:noFill/>
            <a:ln w="9525">
              <a:noFill/>
              <a:miter lim="800000"/>
              <a:headEnd/>
              <a:tailEnd/>
            </a:ln>
          </p:spPr>
        </p:pic>
      </p:grpSp>
      <p:pic>
        <p:nvPicPr>
          <p:cNvPr id="152" name="Picture 9" descr="VMW_ICON_Storage_2D(F).pn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999431" y="5024923"/>
            <a:ext cx="645860" cy="5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ultiply 11"/>
          <p:cNvSpPr/>
          <p:nvPr/>
        </p:nvSpPr>
        <p:spPr>
          <a:xfrm>
            <a:off x="9982628" y="4882368"/>
            <a:ext cx="672390" cy="865636"/>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lIns="121893" tIns="60947" rIns="121893" bIns="60947" rtlCol="0" anchor="ctr"/>
          <a:lstStyle/>
          <a:p>
            <a:pPr algn="ctr"/>
            <a:endParaRPr lang="en-US" dirty="0" smtClean="0"/>
          </a:p>
        </p:txBody>
      </p:sp>
      <p:pic>
        <p:nvPicPr>
          <p:cNvPr id="185" name="Picture 184" descr="VMW_ICON_BladeServer_2D(F).p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477196" y="3081444"/>
            <a:ext cx="1085709" cy="322067"/>
          </a:xfrm>
          <a:prstGeom prst="rect">
            <a:avLst/>
          </a:prstGeom>
        </p:spPr>
      </p:pic>
      <p:pic>
        <p:nvPicPr>
          <p:cNvPr id="187" name="Picture 186" descr="VMW_ICON_BladeServer_2D(F).p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632700" y="3087749"/>
            <a:ext cx="1042551" cy="322067"/>
          </a:xfrm>
          <a:prstGeom prst="rect">
            <a:avLst/>
          </a:prstGeom>
        </p:spPr>
      </p:pic>
      <p:pic>
        <p:nvPicPr>
          <p:cNvPr id="248" name="Picture 247" descr="C:\Users\Abject-3D\Desktop\VMWare Files\FINAL diagrams\Basic Virtualization\3D PNGs\ICON_ThinApp_3D_Q408_Comm_0.png"/>
          <p:cNvPicPr>
            <a:picLocks noChangeAspect="1" noChangeArrowheads="1"/>
          </p:cNvPicPr>
          <p:nvPr/>
        </p:nvPicPr>
        <p:blipFill>
          <a:blip r:embed="rId13">
            <a:alphaModFix amt="50000"/>
            <a:duotone>
              <a:prstClr val="black"/>
              <a:schemeClr val="accent1">
                <a:tint val="45000"/>
                <a:satMod val="400000"/>
              </a:schemeClr>
            </a:duotone>
            <a:extLst>
              <a:ext uri="{BEBA8EAE-BF5A-486C-A8C5-ECC9F3942E4B}">
                <a14:imgProps xmlns:a14="http://schemas.microsoft.com/office/drawing/2010/main">
                  <a14:imgLayer r:embed="rId14">
                    <a14:imgEffect>
                      <a14:sharpenSoften amount="100000"/>
                    </a14:imgEffect>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7063128" y="4328150"/>
            <a:ext cx="1301316" cy="92062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6527383" y="2127757"/>
            <a:ext cx="492445" cy="456779"/>
            <a:chOff x="5082698" y="1377383"/>
            <a:chExt cx="518369" cy="442326"/>
          </a:xfrm>
        </p:grpSpPr>
        <p:pic>
          <p:nvPicPr>
            <p:cNvPr id="253" name="Picture 2" descr="C:\Users\testuser\AppData\Local\Temp\VMwareDnD\e084455a\ICON_VM_detailed_Q408.png"/>
            <p:cNvPicPr>
              <a:picLocks noChangeAspect="1" noChangeArrowheads="1"/>
            </p:cNvPicPr>
            <p:nvPr/>
          </p:nvPicPr>
          <p:blipFill>
            <a:blip r:embed="rId15"/>
            <a:srcRect/>
            <a:stretch>
              <a:fillRect/>
            </a:stretch>
          </p:blipFill>
          <p:spPr bwMode="auto">
            <a:xfrm>
              <a:off x="5082698" y="1377383"/>
              <a:ext cx="447304" cy="442326"/>
            </a:xfrm>
            <a:prstGeom prst="rect">
              <a:avLst/>
            </a:prstGeom>
            <a:noFill/>
          </p:spPr>
        </p:pic>
        <p:pic>
          <p:nvPicPr>
            <p:cNvPr id="254" name="Picture 253" descr="policy-icon.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354163" y="1633773"/>
              <a:ext cx="246904" cy="168609"/>
            </a:xfrm>
            <a:prstGeom prst="rect">
              <a:avLst/>
            </a:prstGeom>
          </p:spPr>
        </p:pic>
      </p:grpSp>
      <p:grpSp>
        <p:nvGrpSpPr>
          <p:cNvPr id="255" name="Group 254"/>
          <p:cNvGrpSpPr/>
          <p:nvPr/>
        </p:nvGrpSpPr>
        <p:grpSpPr>
          <a:xfrm>
            <a:off x="7083385" y="2146244"/>
            <a:ext cx="492445" cy="456779"/>
            <a:chOff x="5082698" y="1377383"/>
            <a:chExt cx="518369" cy="442326"/>
          </a:xfrm>
        </p:grpSpPr>
        <p:pic>
          <p:nvPicPr>
            <p:cNvPr id="256" name="Picture 2" descr="C:\Users\testuser\AppData\Local\Temp\VMwareDnD\e084455a\ICON_VM_detailed_Q408.png"/>
            <p:cNvPicPr>
              <a:picLocks noChangeAspect="1" noChangeArrowheads="1"/>
            </p:cNvPicPr>
            <p:nvPr/>
          </p:nvPicPr>
          <p:blipFill>
            <a:blip r:embed="rId15"/>
            <a:srcRect/>
            <a:stretch>
              <a:fillRect/>
            </a:stretch>
          </p:blipFill>
          <p:spPr bwMode="auto">
            <a:xfrm>
              <a:off x="5082698" y="1377383"/>
              <a:ext cx="447304" cy="442326"/>
            </a:xfrm>
            <a:prstGeom prst="rect">
              <a:avLst/>
            </a:prstGeom>
            <a:noFill/>
          </p:spPr>
        </p:pic>
        <p:pic>
          <p:nvPicPr>
            <p:cNvPr id="257" name="Picture 256" descr="policy-icon.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354163" y="1633773"/>
              <a:ext cx="246904" cy="168609"/>
            </a:xfrm>
            <a:prstGeom prst="rect">
              <a:avLst/>
            </a:prstGeom>
          </p:spPr>
        </p:pic>
      </p:grpSp>
      <p:grpSp>
        <p:nvGrpSpPr>
          <p:cNvPr id="258" name="Group 257"/>
          <p:cNvGrpSpPr/>
          <p:nvPr/>
        </p:nvGrpSpPr>
        <p:grpSpPr>
          <a:xfrm>
            <a:off x="7595289" y="2146244"/>
            <a:ext cx="492445" cy="456779"/>
            <a:chOff x="5082698" y="1377383"/>
            <a:chExt cx="518369" cy="442326"/>
          </a:xfrm>
        </p:grpSpPr>
        <p:pic>
          <p:nvPicPr>
            <p:cNvPr id="259" name="Picture 2" descr="C:\Users\testuser\AppData\Local\Temp\VMwareDnD\e084455a\ICON_VM_detailed_Q408.png"/>
            <p:cNvPicPr>
              <a:picLocks noChangeAspect="1" noChangeArrowheads="1"/>
            </p:cNvPicPr>
            <p:nvPr/>
          </p:nvPicPr>
          <p:blipFill>
            <a:blip r:embed="rId15"/>
            <a:srcRect/>
            <a:stretch>
              <a:fillRect/>
            </a:stretch>
          </p:blipFill>
          <p:spPr bwMode="auto">
            <a:xfrm>
              <a:off x="5082698" y="1377383"/>
              <a:ext cx="447304" cy="442326"/>
            </a:xfrm>
            <a:prstGeom prst="rect">
              <a:avLst/>
            </a:prstGeom>
            <a:noFill/>
          </p:spPr>
        </p:pic>
        <p:pic>
          <p:nvPicPr>
            <p:cNvPr id="260" name="Picture 259" descr="policy-icon.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354163" y="1633773"/>
              <a:ext cx="246904" cy="168609"/>
            </a:xfrm>
            <a:prstGeom prst="rect">
              <a:avLst/>
            </a:prstGeom>
          </p:spPr>
        </p:pic>
      </p:grpSp>
      <p:grpSp>
        <p:nvGrpSpPr>
          <p:cNvPr id="261" name="Group 260"/>
          <p:cNvGrpSpPr/>
          <p:nvPr/>
        </p:nvGrpSpPr>
        <p:grpSpPr>
          <a:xfrm>
            <a:off x="8151976" y="2146244"/>
            <a:ext cx="492445" cy="456779"/>
            <a:chOff x="5082698" y="1377383"/>
            <a:chExt cx="518369" cy="442326"/>
          </a:xfrm>
        </p:grpSpPr>
        <p:pic>
          <p:nvPicPr>
            <p:cNvPr id="262" name="Picture 2" descr="C:\Users\testuser\AppData\Local\Temp\VMwareDnD\e084455a\ICON_VM_detailed_Q408.png"/>
            <p:cNvPicPr>
              <a:picLocks noChangeAspect="1" noChangeArrowheads="1"/>
            </p:cNvPicPr>
            <p:nvPr/>
          </p:nvPicPr>
          <p:blipFill>
            <a:blip r:embed="rId15"/>
            <a:srcRect/>
            <a:stretch>
              <a:fillRect/>
            </a:stretch>
          </p:blipFill>
          <p:spPr bwMode="auto">
            <a:xfrm>
              <a:off x="5082698" y="1377383"/>
              <a:ext cx="447304" cy="442326"/>
            </a:xfrm>
            <a:prstGeom prst="rect">
              <a:avLst/>
            </a:prstGeom>
            <a:noFill/>
          </p:spPr>
        </p:pic>
        <p:pic>
          <p:nvPicPr>
            <p:cNvPr id="263" name="Picture 262" descr="policy-icon.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354163" y="1633773"/>
              <a:ext cx="246904" cy="168609"/>
            </a:xfrm>
            <a:prstGeom prst="rect">
              <a:avLst/>
            </a:prstGeom>
          </p:spPr>
        </p:pic>
      </p:grpSp>
      <p:sp>
        <p:nvSpPr>
          <p:cNvPr id="264" name="TextBox 263"/>
          <p:cNvSpPr txBox="1"/>
          <p:nvPr/>
        </p:nvSpPr>
        <p:spPr>
          <a:xfrm>
            <a:off x="6189181" y="3487494"/>
            <a:ext cx="1466723" cy="167681"/>
          </a:xfrm>
          <a:prstGeom prst="rect">
            <a:avLst/>
          </a:prstGeom>
          <a:noFill/>
        </p:spPr>
        <p:txBody>
          <a:bodyPr wrap="square" lIns="0" tIns="0" rIns="0" bIns="0" rtlCol="0">
            <a:noAutofit/>
          </a:bodyPr>
          <a:lstStyle/>
          <a:p>
            <a:pPr algn="ctr">
              <a:lnSpc>
                <a:spcPct val="90000"/>
              </a:lnSpc>
            </a:pPr>
            <a:r>
              <a:rPr lang="en-US" sz="1100" b="1" dirty="0">
                <a:solidFill>
                  <a:srgbClr val="FFFFFF"/>
                </a:solidFill>
              </a:rPr>
              <a:t>datastore a</a:t>
            </a:r>
          </a:p>
        </p:txBody>
      </p:sp>
      <p:cxnSp>
        <p:nvCxnSpPr>
          <p:cNvPr id="15" name="Straight Connector 14"/>
          <p:cNvCxnSpPr/>
          <p:nvPr/>
        </p:nvCxnSpPr>
        <p:spPr>
          <a:xfrm>
            <a:off x="7007355" y="3403510"/>
            <a:ext cx="693735" cy="924640"/>
          </a:xfrm>
          <a:prstGeom prst="line">
            <a:avLst/>
          </a:prstGeom>
          <a:ln w="19050">
            <a:solidFill>
              <a:schemeClr val="bg1">
                <a:lumMod val="85000"/>
              </a:schemeClr>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7" name="Straight Connector 296"/>
          <p:cNvCxnSpPr/>
          <p:nvPr/>
        </p:nvCxnSpPr>
        <p:spPr>
          <a:xfrm flipH="1">
            <a:off x="7701088" y="3409818"/>
            <a:ext cx="440189" cy="918335"/>
          </a:xfrm>
          <a:prstGeom prst="line">
            <a:avLst/>
          </a:prstGeom>
          <a:ln w="19050">
            <a:solidFill>
              <a:schemeClr val="bg1">
                <a:lumMod val="85000"/>
              </a:schemeClr>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1260393" y="2233092"/>
            <a:ext cx="3096356" cy="3592188"/>
            <a:chOff x="5491440" y="1631305"/>
            <a:chExt cx="2322872" cy="2694141"/>
          </a:xfrm>
        </p:grpSpPr>
        <p:sp>
          <p:nvSpPr>
            <p:cNvPr id="298" name="Rectangle 297"/>
            <p:cNvSpPr/>
            <p:nvPr/>
          </p:nvSpPr>
          <p:spPr>
            <a:xfrm>
              <a:off x="5593058" y="2035861"/>
              <a:ext cx="2200398" cy="254073"/>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t>vSphere</a:t>
              </a:r>
            </a:p>
          </p:txBody>
        </p:sp>
        <p:pic>
          <p:nvPicPr>
            <p:cNvPr id="299" name="Picture 10" descr="VMW_ICON_StorageArray_2D(F).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524983" y="3201309"/>
              <a:ext cx="1133449" cy="30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0" name="Picture 15" descr="C:\Users\Abject-3D\Desktop\VMWare Files\FINAL diagrams\Basic Virtualization\3D PNGs\DGRM_10Q2_DRS-Host-Affinity_R1_13.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593059" y="2378344"/>
              <a:ext cx="1065373" cy="252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1" name="Picture 10" descr="VMW_ICON_StorageArray_2D(F).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680863" y="3201309"/>
              <a:ext cx="1133449" cy="30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2" name="Picture 10" descr="VMW_ICON_StorageArray_2D(F).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524983" y="3525553"/>
              <a:ext cx="1133449" cy="30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3" name="Picture 10" descr="VMW_ICON_StorageArray_2D(F).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680863" y="3525553"/>
              <a:ext cx="1133449" cy="30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4" name="Picture 10" descr="VMW_ICON_StorageArray_2D(F).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524983" y="3846212"/>
              <a:ext cx="1133449" cy="30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5" name="Picture 10" descr="VMW_ICON_StorageArray_2D(F).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680863" y="3846212"/>
              <a:ext cx="1133449" cy="303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6" name="Picture 17" descr="ICON_VM_basic_flat_R2_Q408.png"/>
            <p:cNvPicPr>
              <a:picLocks noChangeAspect="1"/>
            </p:cNvPicPr>
            <p:nvPr/>
          </p:nvPicPr>
          <p:blipFill>
            <a:blip r:embed="rId19" cstate="print">
              <a:duotone>
                <a:prstClr val="black"/>
                <a:srgbClr val="FF8000">
                  <a:tint val="45000"/>
                  <a:satMod val="400000"/>
                </a:srgbClr>
              </a:duotone>
              <a:extLst>
                <a:ext uri="{28A0092B-C50C-407E-A947-70E740481C1C}">
                  <a14:useLocalDpi xmlns:a14="http://schemas.microsoft.com/office/drawing/2010/main" val="0"/>
                </a:ext>
              </a:extLst>
            </a:blip>
            <a:srcRect/>
            <a:stretch>
              <a:fillRect/>
            </a:stretch>
          </p:blipFill>
          <p:spPr bwMode="auto">
            <a:xfrm>
              <a:off x="5593059" y="1631305"/>
              <a:ext cx="331315" cy="302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 name="Picture 17" descr="ICON_VM_basic_flat_R2_Q408.png"/>
            <p:cNvPicPr>
              <a:picLocks noChangeAspect="1"/>
            </p:cNvPicPr>
            <p:nvPr/>
          </p:nvPicPr>
          <p:blipFill>
            <a:blip r:embed="rId19"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6531106" y="1631305"/>
              <a:ext cx="331315" cy="302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 name="Picture 17" descr="ICON_VM_basic_flat_R2_Q408.png"/>
            <p:cNvPicPr>
              <a:picLocks noChangeAspect="1"/>
            </p:cNvPicPr>
            <p:nvPr/>
          </p:nvPicPr>
          <p:blipFill>
            <a:blip r:embed="rId19"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7462141" y="1652532"/>
              <a:ext cx="331315" cy="302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 name="Picture 15" descr="C:\Users\Abject-3D\Desktop\VMWare Files\FINAL diagrams\Basic Virtualization\3D PNGs\DGRM_10Q2_DRS-Host-Affinity_R1_13.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728083" y="2378344"/>
              <a:ext cx="1065373" cy="252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 name="TextBox 309"/>
            <p:cNvSpPr txBox="1"/>
            <p:nvPr/>
          </p:nvSpPr>
          <p:spPr>
            <a:xfrm>
              <a:off x="5491440" y="4145481"/>
              <a:ext cx="1111337" cy="179965"/>
            </a:xfrm>
            <a:prstGeom prst="rect">
              <a:avLst/>
            </a:prstGeom>
            <a:noFill/>
          </p:spPr>
          <p:txBody>
            <a:bodyPr wrap="square" lIns="0" tIns="0" rIns="0" bIns="0" rtlCol="0">
              <a:noAutofit/>
            </a:bodyPr>
            <a:lstStyle/>
            <a:p>
              <a:pPr algn="ctr">
                <a:lnSpc>
                  <a:spcPct val="90000"/>
                </a:lnSpc>
              </a:pPr>
              <a:r>
                <a:rPr lang="en-US" sz="1600" dirty="0"/>
                <a:t>Array-a</a:t>
              </a:r>
            </a:p>
          </p:txBody>
        </p:sp>
        <p:sp>
          <p:nvSpPr>
            <p:cNvPr id="311" name="TextBox 310"/>
            <p:cNvSpPr txBox="1"/>
            <p:nvPr/>
          </p:nvSpPr>
          <p:spPr>
            <a:xfrm>
              <a:off x="6693996" y="4163784"/>
              <a:ext cx="1099458" cy="148769"/>
            </a:xfrm>
            <a:prstGeom prst="rect">
              <a:avLst/>
            </a:prstGeom>
            <a:noFill/>
          </p:spPr>
          <p:txBody>
            <a:bodyPr wrap="square" lIns="0" tIns="0" rIns="0" bIns="0" rtlCol="0">
              <a:noAutofit/>
            </a:bodyPr>
            <a:lstStyle/>
            <a:p>
              <a:pPr algn="ctr">
                <a:lnSpc>
                  <a:spcPct val="90000"/>
                </a:lnSpc>
              </a:pPr>
              <a:r>
                <a:rPr lang="en-US" sz="1600" dirty="0"/>
                <a:t>Array-b</a:t>
              </a:r>
            </a:p>
          </p:txBody>
        </p:sp>
        <p:cxnSp>
          <p:nvCxnSpPr>
            <p:cNvPr id="312" name="Straight Connector 311"/>
            <p:cNvCxnSpPr/>
            <p:nvPr/>
          </p:nvCxnSpPr>
          <p:spPr>
            <a:xfrm>
              <a:off x="6075071" y="2626413"/>
              <a:ext cx="0" cy="604219"/>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3" name="Straight Connector 312"/>
            <p:cNvCxnSpPr/>
            <p:nvPr/>
          </p:nvCxnSpPr>
          <p:spPr>
            <a:xfrm>
              <a:off x="7222796" y="2597090"/>
              <a:ext cx="0" cy="604219"/>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14" name="Group 313"/>
            <p:cNvGrpSpPr/>
            <p:nvPr/>
          </p:nvGrpSpPr>
          <p:grpSpPr>
            <a:xfrm>
              <a:off x="5787291" y="3288184"/>
              <a:ext cx="295349" cy="421584"/>
              <a:chOff x="954935" y="3962216"/>
              <a:chExt cx="295349" cy="421584"/>
            </a:xfrm>
          </p:grpSpPr>
          <p:pic>
            <p:nvPicPr>
              <p:cNvPr id="315" name="Picture 314" descr="ICON_Storage_1up_Q308.png"/>
              <p:cNvPicPr>
                <a:picLocks noChangeAspect="1"/>
              </p:cNvPicPr>
              <p:nvPr/>
            </p:nvPicPr>
            <p:blipFill>
              <a:blip r:embed="rId20" cstate="print">
                <a:duotone>
                  <a:prstClr val="black"/>
                  <a:srgbClr val="FFD700">
                    <a:tint val="45000"/>
                    <a:satMod val="400000"/>
                  </a:srgbClr>
                </a:duotone>
                <a:extLst>
                  <a:ext uri="{BEBA8EAE-BF5A-486C-A8C5-ECC9F3942E4B}">
                    <a14:imgProps xmlns:a14="http://schemas.microsoft.com/office/drawing/2010/main">
                      <a14:imgLayer r:embed="rId21">
                        <a14:imgEffect>
                          <a14:colorTemperature colorTemp="115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54935" y="3962216"/>
                <a:ext cx="285824" cy="421584"/>
              </a:xfrm>
              <a:prstGeom prst="rect">
                <a:avLst/>
              </a:prstGeom>
              <a:noFill/>
              <a:ln w="9525">
                <a:noFill/>
                <a:miter lim="800000"/>
                <a:headEnd/>
                <a:tailEnd/>
              </a:ln>
            </p:spPr>
          </p:pic>
          <p:sp>
            <p:nvSpPr>
              <p:cNvPr id="316" name="TextBox 315"/>
              <p:cNvSpPr txBox="1"/>
              <p:nvPr/>
            </p:nvSpPr>
            <p:spPr>
              <a:xfrm>
                <a:off x="993118" y="4029587"/>
                <a:ext cx="257166" cy="196351"/>
              </a:xfrm>
              <a:prstGeom prst="rect">
                <a:avLst/>
              </a:prstGeom>
              <a:noFill/>
            </p:spPr>
            <p:txBody>
              <a:bodyPr wrap="square" lIns="0" tIns="0" rIns="0" bIns="0" rtlCol="0">
                <a:noAutofit/>
              </a:bodyPr>
              <a:lstStyle/>
              <a:p>
                <a:pPr>
                  <a:lnSpc>
                    <a:spcPct val="110000"/>
                  </a:lnSpc>
                  <a:spcAft>
                    <a:spcPts val="800"/>
                  </a:spcAft>
                </a:pPr>
                <a:r>
                  <a:rPr lang="en-US" sz="1200" b="1" dirty="0">
                    <a:solidFill>
                      <a:schemeClr val="tx2"/>
                    </a:solidFill>
                  </a:rPr>
                  <a:t>LUN</a:t>
                </a:r>
              </a:p>
            </p:txBody>
          </p:sp>
        </p:grpSp>
        <p:grpSp>
          <p:nvGrpSpPr>
            <p:cNvPr id="317" name="Group 316"/>
            <p:cNvGrpSpPr/>
            <p:nvPr/>
          </p:nvGrpSpPr>
          <p:grpSpPr>
            <a:xfrm>
              <a:off x="6140554" y="3527953"/>
              <a:ext cx="285824" cy="421584"/>
              <a:chOff x="4909758" y="3397413"/>
              <a:chExt cx="285824" cy="421584"/>
            </a:xfrm>
          </p:grpSpPr>
          <p:pic>
            <p:nvPicPr>
              <p:cNvPr id="318" name="Picture 317" descr="ICON_Storage_1up_Q308.png"/>
              <p:cNvPicPr>
                <a:picLocks noChangeAspect="1"/>
              </p:cNvPicPr>
              <p:nvPr/>
            </p:nvPicPr>
            <p:blipFill>
              <a:blip r:embed="rId22" cstate="print">
                <a:grayscl/>
                <a:extLst>
                  <a:ext uri="{28A0092B-C50C-407E-A947-70E740481C1C}">
                    <a14:useLocalDpi xmlns:a14="http://schemas.microsoft.com/office/drawing/2010/main" val="0"/>
                  </a:ext>
                </a:extLst>
              </a:blip>
              <a:srcRect/>
              <a:stretch>
                <a:fillRect/>
              </a:stretch>
            </p:blipFill>
            <p:spPr bwMode="auto">
              <a:xfrm>
                <a:off x="4909758" y="3397413"/>
                <a:ext cx="285824" cy="421584"/>
              </a:xfrm>
              <a:prstGeom prst="rect">
                <a:avLst/>
              </a:prstGeom>
              <a:noFill/>
              <a:ln w="9525">
                <a:noFill/>
                <a:miter lim="800000"/>
                <a:headEnd/>
                <a:tailEnd/>
              </a:ln>
            </p:spPr>
          </p:pic>
          <p:sp>
            <p:nvSpPr>
              <p:cNvPr id="319" name="TextBox 318"/>
              <p:cNvSpPr txBox="1"/>
              <p:nvPr/>
            </p:nvSpPr>
            <p:spPr>
              <a:xfrm>
                <a:off x="4945283" y="3440329"/>
                <a:ext cx="246058" cy="228600"/>
              </a:xfrm>
              <a:prstGeom prst="rect">
                <a:avLst/>
              </a:prstGeom>
              <a:noFill/>
            </p:spPr>
            <p:txBody>
              <a:bodyPr wrap="square" lIns="0" tIns="0" rIns="0" bIns="0" rtlCol="0">
                <a:noAutofit/>
              </a:bodyPr>
              <a:lstStyle/>
              <a:p>
                <a:pPr>
                  <a:lnSpc>
                    <a:spcPct val="110000"/>
                  </a:lnSpc>
                  <a:spcAft>
                    <a:spcPts val="800"/>
                  </a:spcAft>
                </a:pPr>
                <a:r>
                  <a:rPr lang="en-US" sz="1200" b="1" dirty="0">
                    <a:solidFill>
                      <a:schemeClr val="tx2"/>
                    </a:solidFill>
                  </a:rPr>
                  <a:t>LUN</a:t>
                </a:r>
              </a:p>
            </p:txBody>
          </p:sp>
        </p:grpSp>
        <p:grpSp>
          <p:nvGrpSpPr>
            <p:cNvPr id="320" name="Group 319"/>
            <p:cNvGrpSpPr/>
            <p:nvPr/>
          </p:nvGrpSpPr>
          <p:grpSpPr>
            <a:xfrm>
              <a:off x="5623068" y="3661063"/>
              <a:ext cx="285824" cy="421584"/>
              <a:chOff x="4909654" y="4288588"/>
              <a:chExt cx="285824" cy="421584"/>
            </a:xfrm>
          </p:grpSpPr>
          <p:pic>
            <p:nvPicPr>
              <p:cNvPr id="321" name="Picture 320" descr="ICON_Storage_1up_Q308.png"/>
              <p:cNvPicPr>
                <a:picLocks noChangeAspect="1"/>
              </p:cNvPicPr>
              <p:nvPr/>
            </p:nvPicPr>
            <p:blipFill>
              <a:blip r:embed="rId22" cstate="print">
                <a:duotone>
                  <a:prstClr val="black"/>
                  <a:srgbClr val="CD7F32">
                    <a:tint val="45000"/>
                    <a:satMod val="400000"/>
                  </a:srgbClr>
                </a:duotone>
                <a:extLst>
                  <a:ext uri="{28A0092B-C50C-407E-A947-70E740481C1C}">
                    <a14:useLocalDpi xmlns:a14="http://schemas.microsoft.com/office/drawing/2010/main" val="0"/>
                  </a:ext>
                </a:extLst>
              </a:blip>
              <a:srcRect/>
              <a:stretch>
                <a:fillRect/>
              </a:stretch>
            </p:blipFill>
            <p:spPr bwMode="auto">
              <a:xfrm>
                <a:off x="4909654" y="4288588"/>
                <a:ext cx="285824" cy="421584"/>
              </a:xfrm>
              <a:prstGeom prst="rect">
                <a:avLst/>
              </a:prstGeom>
              <a:noFill/>
              <a:ln w="9525">
                <a:noFill/>
                <a:miter lim="800000"/>
                <a:headEnd/>
                <a:tailEnd/>
              </a:ln>
            </p:spPr>
          </p:pic>
          <p:sp>
            <p:nvSpPr>
              <p:cNvPr id="322" name="TextBox 321"/>
              <p:cNvSpPr txBox="1"/>
              <p:nvPr/>
            </p:nvSpPr>
            <p:spPr>
              <a:xfrm>
                <a:off x="4945705" y="4322078"/>
                <a:ext cx="246058" cy="273441"/>
              </a:xfrm>
              <a:prstGeom prst="rect">
                <a:avLst/>
              </a:prstGeom>
              <a:noFill/>
            </p:spPr>
            <p:txBody>
              <a:bodyPr wrap="square" lIns="0" tIns="0" rIns="0" bIns="0" rtlCol="0">
                <a:noAutofit/>
              </a:bodyPr>
              <a:lstStyle/>
              <a:p>
                <a:pPr>
                  <a:lnSpc>
                    <a:spcPct val="110000"/>
                  </a:lnSpc>
                  <a:spcAft>
                    <a:spcPts val="800"/>
                  </a:spcAft>
                </a:pPr>
                <a:r>
                  <a:rPr lang="en-US" sz="1200" b="1" dirty="0">
                    <a:solidFill>
                      <a:schemeClr val="tx2"/>
                    </a:solidFill>
                  </a:rPr>
                  <a:t>LUN</a:t>
                </a:r>
              </a:p>
            </p:txBody>
          </p:sp>
        </p:grpSp>
        <p:grpSp>
          <p:nvGrpSpPr>
            <p:cNvPr id="323" name="Group 322"/>
            <p:cNvGrpSpPr/>
            <p:nvPr/>
          </p:nvGrpSpPr>
          <p:grpSpPr>
            <a:xfrm>
              <a:off x="6862421" y="3576398"/>
              <a:ext cx="285824" cy="421584"/>
              <a:chOff x="4909654" y="4288588"/>
              <a:chExt cx="285824" cy="421584"/>
            </a:xfrm>
          </p:grpSpPr>
          <p:pic>
            <p:nvPicPr>
              <p:cNvPr id="324" name="Picture 323" descr="ICON_Storage_1up_Q308.png"/>
              <p:cNvPicPr>
                <a:picLocks noChangeAspect="1"/>
              </p:cNvPicPr>
              <p:nvPr/>
            </p:nvPicPr>
            <p:blipFill>
              <a:blip r:embed="rId22" cstate="print">
                <a:duotone>
                  <a:prstClr val="black"/>
                  <a:srgbClr val="CD7F32">
                    <a:tint val="45000"/>
                    <a:satMod val="400000"/>
                  </a:srgbClr>
                </a:duotone>
                <a:extLst>
                  <a:ext uri="{28A0092B-C50C-407E-A947-70E740481C1C}">
                    <a14:useLocalDpi xmlns:a14="http://schemas.microsoft.com/office/drawing/2010/main" val="0"/>
                  </a:ext>
                </a:extLst>
              </a:blip>
              <a:srcRect/>
              <a:stretch>
                <a:fillRect/>
              </a:stretch>
            </p:blipFill>
            <p:spPr bwMode="auto">
              <a:xfrm>
                <a:off x="4909654" y="4288588"/>
                <a:ext cx="285824" cy="421584"/>
              </a:xfrm>
              <a:prstGeom prst="rect">
                <a:avLst/>
              </a:prstGeom>
              <a:noFill/>
              <a:ln w="9525">
                <a:noFill/>
                <a:miter lim="800000"/>
                <a:headEnd/>
                <a:tailEnd/>
              </a:ln>
            </p:spPr>
          </p:pic>
          <p:sp>
            <p:nvSpPr>
              <p:cNvPr id="325" name="TextBox 324"/>
              <p:cNvSpPr txBox="1"/>
              <p:nvPr/>
            </p:nvSpPr>
            <p:spPr>
              <a:xfrm>
                <a:off x="4945705" y="4322078"/>
                <a:ext cx="246058" cy="273441"/>
              </a:xfrm>
              <a:prstGeom prst="rect">
                <a:avLst/>
              </a:prstGeom>
              <a:noFill/>
            </p:spPr>
            <p:txBody>
              <a:bodyPr wrap="square" lIns="0" tIns="0" rIns="0" bIns="0" rtlCol="0">
                <a:noAutofit/>
              </a:bodyPr>
              <a:lstStyle/>
              <a:p>
                <a:pPr>
                  <a:lnSpc>
                    <a:spcPct val="110000"/>
                  </a:lnSpc>
                  <a:spcAft>
                    <a:spcPts val="800"/>
                  </a:spcAft>
                </a:pPr>
                <a:r>
                  <a:rPr lang="en-US" sz="1200" b="1" dirty="0">
                    <a:solidFill>
                      <a:schemeClr val="tx2"/>
                    </a:solidFill>
                  </a:rPr>
                  <a:t>LUN</a:t>
                </a:r>
              </a:p>
            </p:txBody>
          </p:sp>
        </p:grpSp>
        <p:grpSp>
          <p:nvGrpSpPr>
            <p:cNvPr id="326" name="Group 325"/>
            <p:cNvGrpSpPr/>
            <p:nvPr/>
          </p:nvGrpSpPr>
          <p:grpSpPr>
            <a:xfrm>
              <a:off x="7260769" y="3381349"/>
              <a:ext cx="285824" cy="421584"/>
              <a:chOff x="4909758" y="3397413"/>
              <a:chExt cx="285824" cy="421584"/>
            </a:xfrm>
          </p:grpSpPr>
          <p:pic>
            <p:nvPicPr>
              <p:cNvPr id="327" name="Picture 326" descr="ICON_Storage_1up_Q308.png"/>
              <p:cNvPicPr>
                <a:picLocks noChangeAspect="1"/>
              </p:cNvPicPr>
              <p:nvPr/>
            </p:nvPicPr>
            <p:blipFill>
              <a:blip r:embed="rId22" cstate="print">
                <a:grayscl/>
                <a:extLst>
                  <a:ext uri="{28A0092B-C50C-407E-A947-70E740481C1C}">
                    <a14:useLocalDpi xmlns:a14="http://schemas.microsoft.com/office/drawing/2010/main" val="0"/>
                  </a:ext>
                </a:extLst>
              </a:blip>
              <a:srcRect/>
              <a:stretch>
                <a:fillRect/>
              </a:stretch>
            </p:blipFill>
            <p:spPr bwMode="auto">
              <a:xfrm>
                <a:off x="4909758" y="3397413"/>
                <a:ext cx="285824" cy="421584"/>
              </a:xfrm>
              <a:prstGeom prst="rect">
                <a:avLst/>
              </a:prstGeom>
              <a:noFill/>
              <a:ln w="9525">
                <a:noFill/>
                <a:miter lim="800000"/>
                <a:headEnd/>
                <a:tailEnd/>
              </a:ln>
            </p:spPr>
          </p:pic>
          <p:sp>
            <p:nvSpPr>
              <p:cNvPr id="328" name="TextBox 327"/>
              <p:cNvSpPr txBox="1"/>
              <p:nvPr/>
            </p:nvSpPr>
            <p:spPr>
              <a:xfrm>
                <a:off x="4945283" y="3440329"/>
                <a:ext cx="246058" cy="228600"/>
              </a:xfrm>
              <a:prstGeom prst="rect">
                <a:avLst/>
              </a:prstGeom>
              <a:noFill/>
            </p:spPr>
            <p:txBody>
              <a:bodyPr wrap="square" lIns="0" tIns="0" rIns="0" bIns="0" rtlCol="0">
                <a:noAutofit/>
              </a:bodyPr>
              <a:lstStyle/>
              <a:p>
                <a:pPr>
                  <a:lnSpc>
                    <a:spcPct val="110000"/>
                  </a:lnSpc>
                  <a:spcAft>
                    <a:spcPts val="800"/>
                  </a:spcAft>
                </a:pPr>
                <a:r>
                  <a:rPr lang="en-US" sz="1200" b="1" dirty="0">
                    <a:solidFill>
                      <a:schemeClr val="tx2"/>
                    </a:solidFill>
                  </a:rPr>
                  <a:t>LUN</a:t>
                </a:r>
              </a:p>
            </p:txBody>
          </p:sp>
        </p:grpSp>
      </p:grpSp>
      <p:sp>
        <p:nvSpPr>
          <p:cNvPr id="34" name="Rectangle 33"/>
          <p:cNvSpPr/>
          <p:nvPr/>
        </p:nvSpPr>
        <p:spPr>
          <a:xfrm>
            <a:off x="9954689" y="4171648"/>
            <a:ext cx="690601" cy="31300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rtlCol="0" anchor="ctr"/>
          <a:lstStyle/>
          <a:p>
            <a:pPr algn="ctr"/>
            <a:r>
              <a:rPr lang="en-US" sz="1200" dirty="0">
                <a:solidFill>
                  <a:schemeClr val="tx2"/>
                </a:solidFill>
              </a:rPr>
              <a:t>AND</a:t>
            </a:r>
          </a:p>
        </p:txBody>
      </p:sp>
      <p:pic>
        <p:nvPicPr>
          <p:cNvPr id="329" name="Picture 328" descr="VMW_ICON_StorageArray_2D(F).png"/>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6333173" y="5242435"/>
            <a:ext cx="1305107" cy="371831"/>
          </a:xfrm>
          <a:prstGeom prst="rect">
            <a:avLst/>
          </a:prstGeom>
        </p:spPr>
      </p:pic>
      <p:pic>
        <p:nvPicPr>
          <p:cNvPr id="331" name="Picture 330" descr="VMW_ICON_StorageArray_2D(F).png"/>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7682204" y="5242435"/>
            <a:ext cx="1305107" cy="371831"/>
          </a:xfrm>
          <a:prstGeom prst="rect">
            <a:avLst/>
          </a:prstGeom>
        </p:spPr>
      </p:pic>
      <p:grpSp>
        <p:nvGrpSpPr>
          <p:cNvPr id="47" name="Group 46"/>
          <p:cNvGrpSpPr/>
          <p:nvPr/>
        </p:nvGrpSpPr>
        <p:grpSpPr>
          <a:xfrm>
            <a:off x="7139651" y="4442904"/>
            <a:ext cx="1068352" cy="751872"/>
            <a:chOff x="7043876" y="4531657"/>
            <a:chExt cx="867526" cy="542440"/>
          </a:xfrm>
        </p:grpSpPr>
        <p:pic>
          <p:nvPicPr>
            <p:cNvPr id="231" name="Picture 382" descr="ICON_DiscDrive_Q308"/>
            <p:cNvPicPr>
              <a:picLocks noChangeAspect="1" noChangeArrowheads="1"/>
            </p:cNvPicPr>
            <p:nvPr/>
          </p:nvPicPr>
          <p:blipFill>
            <a:blip r:embed="rId24" cstate="print">
              <a:duotone>
                <a:prstClr val="black"/>
                <a:schemeClr val="accent5">
                  <a:tint val="45000"/>
                  <a:satMod val="400000"/>
                </a:schemeClr>
              </a:duotone>
            </a:blip>
            <a:srcRect/>
            <a:stretch>
              <a:fillRect/>
            </a:stretch>
          </p:blipFill>
          <p:spPr bwMode="auto">
            <a:xfrm>
              <a:off x="7386850" y="4531657"/>
              <a:ext cx="346095" cy="185322"/>
            </a:xfrm>
            <a:prstGeom prst="rect">
              <a:avLst/>
            </a:prstGeom>
            <a:noFill/>
            <a:ln w="9525">
              <a:noFill/>
              <a:miter lim="800000"/>
              <a:headEnd/>
              <a:tailEnd/>
            </a:ln>
          </p:spPr>
        </p:pic>
        <p:pic>
          <p:nvPicPr>
            <p:cNvPr id="334" name="Picture 382" descr="ICON_DiscDrive_Q308"/>
            <p:cNvPicPr>
              <a:picLocks noChangeAspect="1" noChangeArrowheads="1"/>
            </p:cNvPicPr>
            <p:nvPr/>
          </p:nvPicPr>
          <p:blipFill>
            <a:blip r:embed="rId24" cstate="print">
              <a:duotone>
                <a:prstClr val="black"/>
                <a:schemeClr val="accent5">
                  <a:tint val="45000"/>
                  <a:satMod val="400000"/>
                </a:schemeClr>
              </a:duotone>
            </a:blip>
            <a:srcRect/>
            <a:stretch>
              <a:fillRect/>
            </a:stretch>
          </p:blipFill>
          <p:spPr bwMode="auto">
            <a:xfrm>
              <a:off x="7565307" y="4808089"/>
              <a:ext cx="346095" cy="185322"/>
            </a:xfrm>
            <a:prstGeom prst="rect">
              <a:avLst/>
            </a:prstGeom>
            <a:noFill/>
            <a:ln w="9525">
              <a:noFill/>
              <a:miter lim="800000"/>
              <a:headEnd/>
              <a:tailEnd/>
            </a:ln>
          </p:spPr>
        </p:pic>
        <p:pic>
          <p:nvPicPr>
            <p:cNvPr id="335" name="Picture 382" descr="ICON_DiscDrive_Q308"/>
            <p:cNvPicPr>
              <a:picLocks noChangeAspect="1" noChangeArrowheads="1"/>
            </p:cNvPicPr>
            <p:nvPr/>
          </p:nvPicPr>
          <p:blipFill>
            <a:blip r:embed="rId24" cstate="print">
              <a:duotone>
                <a:prstClr val="black"/>
                <a:schemeClr val="accent5">
                  <a:tint val="45000"/>
                  <a:satMod val="400000"/>
                </a:schemeClr>
              </a:duotone>
            </a:blip>
            <a:srcRect/>
            <a:stretch>
              <a:fillRect/>
            </a:stretch>
          </p:blipFill>
          <p:spPr bwMode="auto">
            <a:xfrm>
              <a:off x="7565306" y="4641817"/>
              <a:ext cx="346095" cy="185322"/>
            </a:xfrm>
            <a:prstGeom prst="rect">
              <a:avLst/>
            </a:prstGeom>
            <a:noFill/>
            <a:ln w="9525">
              <a:noFill/>
              <a:miter lim="800000"/>
              <a:headEnd/>
              <a:tailEnd/>
            </a:ln>
          </p:spPr>
        </p:pic>
        <p:pic>
          <p:nvPicPr>
            <p:cNvPr id="336" name="Picture 382" descr="ICON_DiscDrive_Q308"/>
            <p:cNvPicPr>
              <a:picLocks noChangeAspect="1" noChangeArrowheads="1"/>
            </p:cNvPicPr>
            <p:nvPr/>
          </p:nvPicPr>
          <p:blipFill>
            <a:blip r:embed="rId24" cstate="print">
              <a:duotone>
                <a:prstClr val="black"/>
                <a:schemeClr val="accent5">
                  <a:tint val="45000"/>
                  <a:satMod val="400000"/>
                </a:schemeClr>
              </a:duotone>
            </a:blip>
            <a:srcRect/>
            <a:stretch>
              <a:fillRect/>
            </a:stretch>
          </p:blipFill>
          <p:spPr bwMode="auto">
            <a:xfrm>
              <a:off x="7089908" y="4745900"/>
              <a:ext cx="346095" cy="185322"/>
            </a:xfrm>
            <a:prstGeom prst="rect">
              <a:avLst/>
            </a:prstGeom>
            <a:noFill/>
            <a:ln w="9525">
              <a:noFill/>
              <a:miter lim="800000"/>
              <a:headEnd/>
              <a:tailEnd/>
            </a:ln>
          </p:spPr>
        </p:pic>
        <p:pic>
          <p:nvPicPr>
            <p:cNvPr id="337" name="Picture 382" descr="ICON_DiscDrive_Q308"/>
            <p:cNvPicPr>
              <a:picLocks noChangeAspect="1" noChangeArrowheads="1"/>
            </p:cNvPicPr>
            <p:nvPr/>
          </p:nvPicPr>
          <p:blipFill>
            <a:blip r:embed="rId24" cstate="print">
              <a:duotone>
                <a:prstClr val="black"/>
                <a:schemeClr val="accent5">
                  <a:tint val="45000"/>
                  <a:satMod val="400000"/>
                </a:schemeClr>
              </a:duotone>
            </a:blip>
            <a:srcRect/>
            <a:stretch>
              <a:fillRect/>
            </a:stretch>
          </p:blipFill>
          <p:spPr bwMode="auto">
            <a:xfrm>
              <a:off x="7043876" y="4555746"/>
              <a:ext cx="346095" cy="185322"/>
            </a:xfrm>
            <a:prstGeom prst="rect">
              <a:avLst/>
            </a:prstGeom>
            <a:noFill/>
            <a:ln w="9525">
              <a:noFill/>
              <a:miter lim="800000"/>
              <a:headEnd/>
              <a:tailEnd/>
            </a:ln>
          </p:spPr>
        </p:pic>
        <p:pic>
          <p:nvPicPr>
            <p:cNvPr id="338" name="Picture 382" descr="ICON_DiscDrive_Q308"/>
            <p:cNvPicPr>
              <a:picLocks noChangeAspect="1" noChangeArrowheads="1"/>
            </p:cNvPicPr>
            <p:nvPr/>
          </p:nvPicPr>
          <p:blipFill>
            <a:blip r:embed="rId24" cstate="print">
              <a:duotone>
                <a:prstClr val="black"/>
                <a:schemeClr val="accent5">
                  <a:tint val="45000"/>
                  <a:satMod val="400000"/>
                </a:schemeClr>
              </a:duotone>
            </a:blip>
            <a:srcRect/>
            <a:stretch>
              <a:fillRect/>
            </a:stretch>
          </p:blipFill>
          <p:spPr bwMode="auto">
            <a:xfrm>
              <a:off x="7262956" y="4888775"/>
              <a:ext cx="346095" cy="185322"/>
            </a:xfrm>
            <a:prstGeom prst="rect">
              <a:avLst/>
            </a:prstGeom>
            <a:noFill/>
            <a:ln w="9525">
              <a:noFill/>
              <a:miter lim="800000"/>
              <a:headEnd/>
              <a:tailEnd/>
            </a:ln>
          </p:spPr>
        </p:pic>
      </p:grpSp>
      <p:sp>
        <p:nvSpPr>
          <p:cNvPr id="3" name="Rectangle 2"/>
          <p:cNvSpPr/>
          <p:nvPr/>
        </p:nvSpPr>
        <p:spPr>
          <a:xfrm>
            <a:off x="4064451" y="976963"/>
            <a:ext cx="3300968" cy="369332"/>
          </a:xfrm>
          <a:prstGeom prst="rect">
            <a:avLst/>
          </a:prstGeom>
        </p:spPr>
        <p:txBody>
          <a:bodyPr wrap="none">
            <a:spAutoFit/>
          </a:bodyPr>
          <a:lstStyle/>
          <a:p>
            <a:r>
              <a:rPr lang="en-US" dirty="0"/>
              <a:t>External Storage </a:t>
            </a:r>
            <a:r>
              <a:rPr lang="en-US" dirty="0" smtClean="0"/>
              <a:t>Architectures</a:t>
            </a:r>
            <a:endParaRPr lang="en-US" dirty="0"/>
          </a:p>
        </p:txBody>
      </p:sp>
      <p:sp>
        <p:nvSpPr>
          <p:cNvPr id="112" name="Rectangle 111"/>
          <p:cNvSpPr/>
          <p:nvPr/>
        </p:nvSpPr>
        <p:spPr>
          <a:xfrm>
            <a:off x="5965371" y="1397000"/>
            <a:ext cx="3294743"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t>With</a:t>
            </a:r>
            <a:r>
              <a:rPr lang="en-US" dirty="0" smtClean="0"/>
              <a:t> </a:t>
            </a:r>
            <a:r>
              <a:rPr lang="en-US" dirty="0"/>
              <a:t>Virtual Volumes</a:t>
            </a:r>
          </a:p>
        </p:txBody>
      </p:sp>
      <p:sp>
        <p:nvSpPr>
          <p:cNvPr id="4" name="Slide Number Placeholder 3"/>
          <p:cNvSpPr>
            <a:spLocks noGrp="1"/>
          </p:cNvSpPr>
          <p:nvPr>
            <p:ph type="sldNum" sz="quarter" idx="12"/>
          </p:nvPr>
        </p:nvSpPr>
        <p:spPr/>
        <p:txBody>
          <a:bodyPr/>
          <a:lstStyle/>
          <a:p>
            <a:fld id="{6EA6D8CF-3CDE-4807-BCD2-C9F2B831AAA5}" type="slidenum">
              <a:rPr lang="en-US" smtClean="0"/>
              <a:t>33</a:t>
            </a:fld>
            <a:endParaRPr lang="en-US"/>
          </a:p>
        </p:txBody>
      </p:sp>
    </p:spTree>
    <p:extLst>
      <p:ext uri="{BB962C8B-B14F-4D97-AF65-F5344CB8AC3E}">
        <p14:creationId xmlns:p14="http://schemas.microsoft.com/office/powerpoint/2010/main" val="1282279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fade">
                                      <p:cBhvr>
                                        <p:cTn id="14" dur="500"/>
                                        <p:tgtEl>
                                          <p:spTgt spid="45"/>
                                        </p:tgtEl>
                                      </p:cBhvr>
                                    </p:animEffect>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3" presetClass="entr" presetSubtype="16" fill="hold" nodeType="clickEffect">
                                  <p:stCondLst>
                                    <p:cond delay="0"/>
                                  </p:stCondLst>
                                  <p:childTnLst>
                                    <p:set>
                                      <p:cBhvr>
                                        <p:cTn id="32" dur="1" fill="hold">
                                          <p:stCondLst>
                                            <p:cond delay="0"/>
                                          </p:stCondLst>
                                        </p:cTn>
                                        <p:tgtEl>
                                          <p:spTgt spid="152"/>
                                        </p:tgtEl>
                                        <p:attrNameLst>
                                          <p:attrName>style.visibility</p:attrName>
                                        </p:attrNameLst>
                                      </p:cBhvr>
                                      <p:to>
                                        <p:strVal val="visible"/>
                                      </p:to>
                                    </p:set>
                                    <p:anim calcmode="lin" valueType="num">
                                      <p:cBhvr>
                                        <p:cTn id="33" dur="500" fill="hold"/>
                                        <p:tgtEl>
                                          <p:spTgt spid="152"/>
                                        </p:tgtEl>
                                        <p:attrNameLst>
                                          <p:attrName>ppt_w</p:attrName>
                                        </p:attrNameLst>
                                      </p:cBhvr>
                                      <p:tavLst>
                                        <p:tav tm="0">
                                          <p:val>
                                            <p:fltVal val="0"/>
                                          </p:val>
                                        </p:tav>
                                        <p:tav tm="100000">
                                          <p:val>
                                            <p:strVal val="#ppt_w"/>
                                          </p:val>
                                        </p:tav>
                                      </p:tavLst>
                                    </p:anim>
                                    <p:anim calcmode="lin" valueType="num">
                                      <p:cBhvr>
                                        <p:cTn id="34" dur="500" fill="hold"/>
                                        <p:tgtEl>
                                          <p:spTgt spid="152"/>
                                        </p:tgtEl>
                                        <p:attrNameLst>
                                          <p:attrName>ppt_h</p:attrName>
                                        </p:attrNameLst>
                                      </p:cBhvr>
                                      <p:tavLst>
                                        <p:tav tm="0">
                                          <p:val>
                                            <p:fltVal val="0"/>
                                          </p:val>
                                        </p:tav>
                                        <p:tav tm="100000">
                                          <p:val>
                                            <p:strVal val="#ppt_h"/>
                                          </p:val>
                                        </p:tav>
                                      </p:tavLst>
                                    </p:anim>
                                  </p:childTnLst>
                                </p:cTn>
                              </p:par>
                              <p:par>
                                <p:cTn id="35" presetID="23" presetClass="entr" presetSubtype="28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strVal val="4/3*#ppt_w"/>
                                          </p:val>
                                        </p:tav>
                                        <p:tav tm="100000">
                                          <p:val>
                                            <p:strVal val="#ppt_w"/>
                                          </p:val>
                                        </p:tav>
                                      </p:tavLst>
                                    </p:anim>
                                    <p:anim calcmode="lin" valueType="num">
                                      <p:cBhvr>
                                        <p:cTn id="38" dur="500" fill="hold"/>
                                        <p:tgtEl>
                                          <p:spTgt spid="12"/>
                                        </p:tgtEl>
                                        <p:attrNameLst>
                                          <p:attrName>ppt_h</p:attrName>
                                        </p:attrNameLst>
                                      </p:cBhvr>
                                      <p:tavLst>
                                        <p:tav tm="0">
                                          <p:val>
                                            <p:strVal val="4/3*#ppt_h"/>
                                          </p:val>
                                        </p:tav>
                                        <p:tav tm="100000">
                                          <p:val>
                                            <p:strVal val="#ppt_h"/>
                                          </p:val>
                                        </p:tav>
                                      </p:tavLst>
                                    </p:anim>
                                  </p:childTnLst>
                                </p:cTn>
                              </p:par>
                              <p:par>
                                <p:cTn id="39" presetID="42"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Rectangle 118"/>
          <p:cNvSpPr/>
          <p:nvPr/>
        </p:nvSpPr>
        <p:spPr>
          <a:xfrm>
            <a:off x="8431326" y="1099180"/>
            <a:ext cx="3145537" cy="4750078"/>
          </a:xfrm>
          <a:prstGeom prst="rect">
            <a:avLst/>
          </a:prstGeom>
          <a:ln w="12700"/>
        </p:spPr>
        <p:style>
          <a:lnRef idx="2">
            <a:schemeClr val="accent3"/>
          </a:lnRef>
          <a:fillRef idx="1">
            <a:schemeClr val="lt1"/>
          </a:fillRef>
          <a:effectRef idx="0">
            <a:schemeClr val="accent3"/>
          </a:effectRef>
          <a:fontRef idx="minor">
            <a:schemeClr val="dk1"/>
          </a:fontRef>
        </p:style>
        <p:txBody>
          <a:bodyPr lIns="121893" tIns="60947" rIns="121893" bIns="60947" rtlCol="0" anchor="t"/>
          <a:lstStyle/>
          <a:p>
            <a:pPr marL="234940" indent="-234940">
              <a:lnSpc>
                <a:spcPct val="150000"/>
              </a:lnSpc>
              <a:buClr>
                <a:schemeClr val="tx1"/>
              </a:buClr>
              <a:buSzPct val="90000"/>
              <a:buFont typeface="Arial" pitchFamily="34" charset="0"/>
              <a:buChar char="•"/>
            </a:pPr>
            <a:endParaRPr lang="en-US" sz="1500" dirty="0">
              <a:solidFill>
                <a:schemeClr val="tx2"/>
              </a:solidFill>
            </a:endParaRPr>
          </a:p>
        </p:txBody>
      </p:sp>
      <p:sp>
        <p:nvSpPr>
          <p:cNvPr id="64" name="Isosceles Triangle 76"/>
          <p:cNvSpPr/>
          <p:nvPr/>
        </p:nvSpPr>
        <p:spPr bwMode="auto">
          <a:xfrm rot="16200000">
            <a:off x="4831082" y="4808889"/>
            <a:ext cx="1979439" cy="1560855"/>
          </a:xfrm>
          <a:custGeom>
            <a:avLst/>
            <a:gdLst>
              <a:gd name="connsiteX0" fmla="*/ 0 w 1321874"/>
              <a:gd name="connsiteY0" fmla="*/ 915808 h 915808"/>
              <a:gd name="connsiteX1" fmla="*/ 648895 w 1321874"/>
              <a:gd name="connsiteY1" fmla="*/ 0 h 915808"/>
              <a:gd name="connsiteX2" fmla="*/ 1321874 w 1321874"/>
              <a:gd name="connsiteY2" fmla="*/ 915808 h 915808"/>
              <a:gd name="connsiteX3" fmla="*/ 0 w 1321874"/>
              <a:gd name="connsiteY3"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893775 h 893775"/>
              <a:gd name="connsiteX1" fmla="*/ 267304 w 1321874"/>
              <a:gd name="connsiteY1" fmla="*/ 27581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899242 h 899242"/>
              <a:gd name="connsiteX1" fmla="*/ 267304 w 1321874"/>
              <a:gd name="connsiteY1" fmla="*/ 0 h 899242"/>
              <a:gd name="connsiteX2" fmla="*/ 726013 w 1321874"/>
              <a:gd name="connsiteY2" fmla="*/ 5467 h 899242"/>
              <a:gd name="connsiteX3" fmla="*/ 1321874 w 1321874"/>
              <a:gd name="connsiteY3" fmla="*/ 899242 h 899242"/>
              <a:gd name="connsiteX4" fmla="*/ 0 w 1321874"/>
              <a:gd name="connsiteY4" fmla="*/ 899242 h 899242"/>
              <a:gd name="connsiteX0" fmla="*/ 0 w 1321874"/>
              <a:gd name="connsiteY0" fmla="*/ 893775 h 893775"/>
              <a:gd name="connsiteX1" fmla="*/ 408012 w 1321874"/>
              <a:gd name="connsiteY1" fmla="*/ 5635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910345 h 910345"/>
              <a:gd name="connsiteX1" fmla="*/ 420803 w 1321874"/>
              <a:gd name="connsiteY1" fmla="*/ 0 h 910345"/>
              <a:gd name="connsiteX2" fmla="*/ 726013 w 1321874"/>
              <a:gd name="connsiteY2" fmla="*/ 16570 h 910345"/>
              <a:gd name="connsiteX3" fmla="*/ 1321874 w 1321874"/>
              <a:gd name="connsiteY3" fmla="*/ 910345 h 910345"/>
              <a:gd name="connsiteX4" fmla="*/ 0 w 1321874"/>
              <a:gd name="connsiteY4" fmla="*/ 910345 h 910345"/>
              <a:gd name="connsiteX0" fmla="*/ 0 w 1321874"/>
              <a:gd name="connsiteY0" fmla="*/ 893775 h 893775"/>
              <a:gd name="connsiteX1" fmla="*/ 420803 w 1321874"/>
              <a:gd name="connsiteY1" fmla="*/ 85 h 893775"/>
              <a:gd name="connsiteX2" fmla="*/ 726013 w 1321874"/>
              <a:gd name="connsiteY2" fmla="*/ 0 h 893775"/>
              <a:gd name="connsiteX3" fmla="*/ 1321874 w 1321874"/>
              <a:gd name="connsiteY3" fmla="*/ 893775 h 893775"/>
              <a:gd name="connsiteX4" fmla="*/ 0 w 1321874"/>
              <a:gd name="connsiteY4" fmla="*/ 893775 h 893775"/>
              <a:gd name="connsiteX0" fmla="*/ 0 w 1149291"/>
              <a:gd name="connsiteY0" fmla="*/ 893775 h 893775"/>
              <a:gd name="connsiteX1" fmla="*/ 420803 w 1149291"/>
              <a:gd name="connsiteY1" fmla="*/ 85 h 893775"/>
              <a:gd name="connsiteX2" fmla="*/ 726013 w 1149291"/>
              <a:gd name="connsiteY2" fmla="*/ 0 h 893775"/>
              <a:gd name="connsiteX3" fmla="*/ 1149291 w 1149291"/>
              <a:gd name="connsiteY3" fmla="*/ 887517 h 893775"/>
              <a:gd name="connsiteX4" fmla="*/ 0 w 1149291"/>
              <a:gd name="connsiteY4" fmla="*/ 893775 h 893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9291" h="893775">
                <a:moveTo>
                  <a:pt x="0" y="893775"/>
                </a:moveTo>
                <a:lnTo>
                  <a:pt x="420803" y="85"/>
                </a:lnTo>
                <a:lnTo>
                  <a:pt x="726013" y="0"/>
                </a:lnTo>
                <a:lnTo>
                  <a:pt x="1149291" y="887517"/>
                </a:lnTo>
                <a:lnTo>
                  <a:pt x="0" y="893775"/>
                </a:lnTo>
                <a:close/>
              </a:path>
            </a:pathLst>
          </a:custGeom>
          <a:gradFill flip="none" rotWithShape="1">
            <a:gsLst>
              <a:gs pos="0">
                <a:schemeClr val="tx1">
                  <a:alpha val="78000"/>
                </a:schemeClr>
              </a:gs>
              <a:gs pos="100000">
                <a:srgbClr val="FFFFFF">
                  <a:alpha val="0"/>
                </a:srgbClr>
              </a:gs>
            </a:gsLst>
            <a:lin ang="5100000" scaled="0"/>
            <a:tileRect/>
          </a:gradFill>
          <a:ln w="19050">
            <a:noFill/>
            <a:round/>
            <a:headEnd/>
            <a:tailEnd/>
          </a:ln>
        </p:spPr>
        <p:txBody>
          <a:bodyPr wrap="none" lIns="0" tIns="0" rIns="0" bIns="0" rtlCol="0" anchor="ctr"/>
          <a:lstStyle/>
          <a:p>
            <a:pPr algn="ctr"/>
            <a:endParaRPr lang="en-US" sz="1600" dirty="0" err="1">
              <a:solidFill>
                <a:srgbClr val="FFFFFF"/>
              </a:solidFill>
            </a:endParaRPr>
          </a:p>
        </p:txBody>
      </p:sp>
      <p:sp>
        <p:nvSpPr>
          <p:cNvPr id="2" name="Title 1"/>
          <p:cNvSpPr>
            <a:spLocks noGrp="1"/>
          </p:cNvSpPr>
          <p:nvPr>
            <p:ph type="title"/>
          </p:nvPr>
        </p:nvSpPr>
        <p:spPr/>
        <p:txBody>
          <a:bodyPr/>
          <a:lstStyle/>
          <a:p>
            <a:r>
              <a:rPr lang="en-US" dirty="0" smtClean="0"/>
              <a:t>vSphere 6.0 - High Level Storage Architecture</a:t>
            </a:r>
            <a:endParaRPr lang="en-US" dirty="0"/>
          </a:p>
        </p:txBody>
      </p:sp>
      <p:grpSp>
        <p:nvGrpSpPr>
          <p:cNvPr id="157" name="Group 156"/>
          <p:cNvGrpSpPr/>
          <p:nvPr/>
        </p:nvGrpSpPr>
        <p:grpSpPr>
          <a:xfrm>
            <a:off x="5682430" y="4602622"/>
            <a:ext cx="2531637" cy="2160720"/>
            <a:chOff x="4512207" y="3499694"/>
            <a:chExt cx="1899222" cy="1620540"/>
          </a:xfrm>
        </p:grpSpPr>
        <p:grpSp>
          <p:nvGrpSpPr>
            <p:cNvPr id="156" name="Group 155"/>
            <p:cNvGrpSpPr/>
            <p:nvPr/>
          </p:nvGrpSpPr>
          <p:grpSpPr>
            <a:xfrm>
              <a:off x="4512207" y="3499694"/>
              <a:ext cx="1899222" cy="1620540"/>
              <a:chOff x="4512207" y="3499694"/>
              <a:chExt cx="1899222" cy="1620540"/>
            </a:xfrm>
          </p:grpSpPr>
          <p:grpSp>
            <p:nvGrpSpPr>
              <p:cNvPr id="70" name="Group 69"/>
              <p:cNvGrpSpPr/>
              <p:nvPr/>
            </p:nvGrpSpPr>
            <p:grpSpPr>
              <a:xfrm>
                <a:off x="4512207" y="3499694"/>
                <a:ext cx="1899222" cy="1620540"/>
                <a:chOff x="4968252" y="4006633"/>
                <a:chExt cx="2532922" cy="2085785"/>
              </a:xfrm>
            </p:grpSpPr>
            <p:sp>
              <p:nvSpPr>
                <p:cNvPr id="86" name="Rectangle 85"/>
                <p:cNvSpPr/>
                <p:nvPr/>
              </p:nvSpPr>
              <p:spPr>
                <a:xfrm rot="5400000">
                  <a:off x="5191820" y="3783065"/>
                  <a:ext cx="2085785" cy="2532922"/>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500" dirty="0">
                    <a:solidFill>
                      <a:srgbClr val="717074"/>
                    </a:solidFill>
                  </a:endParaRPr>
                </a:p>
              </p:txBody>
            </p:sp>
            <p:sp>
              <p:nvSpPr>
                <p:cNvPr id="87" name="TextBox 86"/>
                <p:cNvSpPr txBox="1"/>
                <p:nvPr/>
              </p:nvSpPr>
              <p:spPr>
                <a:xfrm>
                  <a:off x="5131951" y="4072616"/>
                  <a:ext cx="2205526" cy="204258"/>
                </a:xfrm>
                <a:prstGeom prst="rect">
                  <a:avLst/>
                </a:prstGeom>
                <a:noFill/>
              </p:spPr>
              <p:txBody>
                <a:bodyPr wrap="square" lIns="0" tIns="0" rIns="0" bIns="0" rtlCol="0">
                  <a:spAutoFit/>
                </a:bodyPr>
                <a:lstStyle/>
                <a:p>
                  <a:pPr algn="ctr" defTabSz="1218936">
                    <a:lnSpc>
                      <a:spcPct val="90000"/>
                    </a:lnSpc>
                  </a:pPr>
                  <a:r>
                    <a:rPr lang="en-US" sz="1500" b="1" dirty="0">
                      <a:solidFill>
                        <a:schemeClr val="tx1">
                          <a:lumMod val="75000"/>
                        </a:schemeClr>
                      </a:solidFill>
                      <a:latin typeface="Arial"/>
                    </a:rPr>
                    <a:t>Published Capabilities</a:t>
                  </a:r>
                </a:p>
              </p:txBody>
            </p:sp>
          </p:grpSp>
          <p:grpSp>
            <p:nvGrpSpPr>
              <p:cNvPr id="71" name="Group 70"/>
              <p:cNvGrpSpPr/>
              <p:nvPr/>
            </p:nvGrpSpPr>
            <p:grpSpPr>
              <a:xfrm>
                <a:off x="4627166" y="3711689"/>
                <a:ext cx="1669305" cy="1220657"/>
                <a:chOff x="5149666" y="4419600"/>
                <a:chExt cx="2226290" cy="1571099"/>
              </a:xfrm>
            </p:grpSpPr>
            <p:sp>
              <p:nvSpPr>
                <p:cNvPr id="72" name="Rectangle 71"/>
                <p:cNvSpPr/>
                <p:nvPr/>
              </p:nvSpPr>
              <p:spPr>
                <a:xfrm>
                  <a:off x="5149666" y="4419600"/>
                  <a:ext cx="2226290"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pic>
              <p:nvPicPr>
                <p:cNvPr id="73"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771578" y="4472475"/>
                  <a:ext cx="428571" cy="328125"/>
                </a:xfrm>
                <a:prstGeom prst="rect">
                  <a:avLst/>
                </a:prstGeom>
                <a:noFill/>
                <a:ln w="9525">
                  <a:noFill/>
                  <a:miter lim="800000"/>
                  <a:headEnd/>
                  <a:tailEnd/>
                </a:ln>
              </p:spPr>
            </p:pic>
            <p:sp>
              <p:nvSpPr>
                <p:cNvPr id="74" name="TextBox 73"/>
                <p:cNvSpPr txBox="1"/>
                <p:nvPr/>
              </p:nvSpPr>
              <p:spPr>
                <a:xfrm>
                  <a:off x="5569383" y="4519140"/>
                  <a:ext cx="813247" cy="222827"/>
                </a:xfrm>
                <a:prstGeom prst="rect">
                  <a:avLst/>
                </a:prstGeom>
                <a:noFill/>
              </p:spPr>
              <p:txBody>
                <a:bodyPr wrap="none" lIns="0" tIns="0" rIns="0" bIns="0" rtlCol="0" anchor="ctr">
                  <a:spAutoFit/>
                </a:bodyPr>
                <a:lstStyle/>
                <a:p>
                  <a:pPr>
                    <a:spcAft>
                      <a:spcPts val="800"/>
                    </a:spcAft>
                  </a:pPr>
                  <a:r>
                    <a:rPr lang="en-US" sz="1500" dirty="0">
                      <a:solidFill>
                        <a:schemeClr val="tx1">
                          <a:lumMod val="75000"/>
                        </a:schemeClr>
                      </a:solidFill>
                    </a:rPr>
                    <a:t>Snapshot</a:t>
                  </a:r>
                </a:p>
              </p:txBody>
            </p:sp>
            <p:sp>
              <p:nvSpPr>
                <p:cNvPr id="75" name="Rectangle 74"/>
                <p:cNvSpPr/>
                <p:nvPr/>
              </p:nvSpPr>
              <p:spPr>
                <a:xfrm>
                  <a:off x="5149666" y="4812160"/>
                  <a:ext cx="2226290"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76" name="TextBox 75"/>
                <p:cNvSpPr txBox="1"/>
                <p:nvPr/>
              </p:nvSpPr>
              <p:spPr>
                <a:xfrm>
                  <a:off x="5569383" y="4911700"/>
                  <a:ext cx="952141" cy="222827"/>
                </a:xfrm>
                <a:prstGeom prst="rect">
                  <a:avLst/>
                </a:prstGeom>
                <a:noFill/>
              </p:spPr>
              <p:txBody>
                <a:bodyPr wrap="none" lIns="0" tIns="0" rIns="0" bIns="0" rtlCol="0" anchor="ctr">
                  <a:spAutoFit/>
                </a:bodyPr>
                <a:lstStyle/>
                <a:p>
                  <a:pPr>
                    <a:spcAft>
                      <a:spcPts val="800"/>
                    </a:spcAft>
                  </a:pPr>
                  <a:r>
                    <a:rPr lang="en-US" sz="1500" dirty="0">
                      <a:solidFill>
                        <a:schemeClr val="tx1">
                          <a:lumMod val="75000"/>
                        </a:schemeClr>
                      </a:solidFill>
                    </a:rPr>
                    <a:t>Replication</a:t>
                  </a:r>
                </a:p>
              </p:txBody>
            </p:sp>
            <p:grpSp>
              <p:nvGrpSpPr>
                <p:cNvPr id="77" name="Group 76"/>
                <p:cNvGrpSpPr/>
                <p:nvPr/>
              </p:nvGrpSpPr>
              <p:grpSpPr>
                <a:xfrm>
                  <a:off x="6761229" y="4833711"/>
                  <a:ext cx="457201" cy="352247"/>
                  <a:chOff x="1165019" y="5327870"/>
                  <a:chExt cx="457201" cy="352247"/>
                </a:xfrm>
              </p:grpSpPr>
              <p:pic>
                <p:nvPicPr>
                  <p:cNvPr id="84" name="Picture 26" descr="ICON_Building_Q308"/>
                  <p:cNvPicPr>
                    <a:picLocks noChangeAspect="1" noChangeArrowheads="1"/>
                  </p:cNvPicPr>
                  <p:nvPr/>
                </p:nvPicPr>
                <p:blipFill>
                  <a:blip r:embed="rId4"/>
                  <a:srcRect/>
                  <a:stretch>
                    <a:fillRect/>
                  </a:stretch>
                </p:blipFill>
                <p:spPr bwMode="auto">
                  <a:xfrm>
                    <a:off x="1165019" y="5327870"/>
                    <a:ext cx="304800" cy="352247"/>
                  </a:xfrm>
                  <a:prstGeom prst="rect">
                    <a:avLst/>
                  </a:prstGeom>
                  <a:noFill/>
                  <a:ln w="9525">
                    <a:noFill/>
                    <a:miter lim="800000"/>
                    <a:headEnd/>
                    <a:tailEnd/>
                  </a:ln>
                </p:spPr>
              </p:pic>
              <p:sp>
                <p:nvSpPr>
                  <p:cNvPr id="85" name="Left Arrow 84"/>
                  <p:cNvSpPr/>
                  <p:nvPr/>
                </p:nvSpPr>
                <p:spPr>
                  <a:xfrm>
                    <a:off x="1393620" y="5423262"/>
                    <a:ext cx="228600" cy="152400"/>
                  </a:xfrm>
                  <a:prstGeom prst="leftArrow">
                    <a:avLst/>
                  </a:prstGeom>
                  <a:solidFill>
                    <a:schemeClr val="tx1">
                      <a:lumMod val="75000"/>
                    </a:schemeClr>
                  </a:solidFill>
                  <a:ln>
                    <a:solidFill>
                      <a:schemeClr val="bg1"/>
                    </a:solidFill>
                  </a:ln>
                </p:spPr>
                <p:txBody>
                  <a:bodyPr wrap="square" lIns="91440" tIns="91440" rIns="91440" bIns="91440" rtlCol="0" anchor="ctr">
                    <a:noAutofit/>
                  </a:bodyPr>
                  <a:lstStyle/>
                  <a:p>
                    <a:pPr algn="ctr">
                      <a:lnSpc>
                        <a:spcPct val="90000"/>
                      </a:lnSpc>
                    </a:pPr>
                    <a:endParaRPr lang="en-US" sz="1500" b="1" dirty="0">
                      <a:solidFill>
                        <a:schemeClr val="bg1"/>
                      </a:solidFill>
                    </a:endParaRPr>
                  </a:p>
                </p:txBody>
              </p:sp>
            </p:grpSp>
            <p:sp>
              <p:nvSpPr>
                <p:cNvPr id="78" name="Rectangle 77"/>
                <p:cNvSpPr/>
                <p:nvPr/>
              </p:nvSpPr>
              <p:spPr>
                <a:xfrm>
                  <a:off x="5149666" y="5204720"/>
                  <a:ext cx="2226290"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79" name="TextBox 78"/>
                <p:cNvSpPr txBox="1"/>
                <p:nvPr/>
              </p:nvSpPr>
              <p:spPr>
                <a:xfrm>
                  <a:off x="5569383" y="5279741"/>
                  <a:ext cx="1166212" cy="222827"/>
                </a:xfrm>
                <a:prstGeom prst="rect">
                  <a:avLst/>
                </a:prstGeom>
                <a:noFill/>
              </p:spPr>
              <p:txBody>
                <a:bodyPr wrap="none" lIns="0" tIns="0" rIns="0" bIns="0" rtlCol="0" anchor="ctr">
                  <a:spAutoFit/>
                </a:bodyPr>
                <a:lstStyle/>
                <a:p>
                  <a:pPr>
                    <a:spcAft>
                      <a:spcPts val="800"/>
                    </a:spcAft>
                  </a:pPr>
                  <a:r>
                    <a:rPr lang="en-US" sz="1500" dirty="0" err="1">
                      <a:solidFill>
                        <a:schemeClr val="tx1">
                          <a:lumMod val="75000"/>
                        </a:schemeClr>
                      </a:solidFill>
                    </a:rPr>
                    <a:t>Deduplication</a:t>
                  </a:r>
                  <a:endParaRPr lang="en-US" sz="1500" dirty="0">
                    <a:solidFill>
                      <a:schemeClr val="tx1">
                        <a:lumMod val="75000"/>
                      </a:schemeClr>
                    </a:solidFill>
                  </a:endParaRPr>
                </a:p>
              </p:txBody>
            </p:sp>
            <p:pic>
              <p:nvPicPr>
                <p:cNvPr id="80" name="Picture 79"/>
                <p:cNvPicPr>
                  <a:picLocks noChangeAspect="1"/>
                </p:cNvPicPr>
                <p:nvPr/>
              </p:nvPicPr>
              <p:blipFill>
                <a:blip r:embed="rId5" cstate="print">
                  <a:extLst>
                    <a:ext uri="{BEBA8EAE-BF5A-486C-A8C5-ECC9F3942E4B}">
                      <a14:imgProps xmlns:a14="http://schemas.microsoft.com/office/drawing/2010/main">
                        <a14:imgLayer r:embed="rId6">
                          <a14:imgEffect>
                            <a14:sharpenSoften amount="50000"/>
                          </a14:imgEffect>
                          <a14:imgEffect>
                            <a14:saturation sat="400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6804493" y="5245045"/>
                  <a:ext cx="370243" cy="312148"/>
                </a:xfrm>
                <a:prstGeom prst="rect">
                  <a:avLst/>
                </a:prstGeom>
              </p:spPr>
            </p:pic>
            <p:sp>
              <p:nvSpPr>
                <p:cNvPr id="81" name="Rectangle 80"/>
                <p:cNvSpPr/>
                <p:nvPr/>
              </p:nvSpPr>
              <p:spPr>
                <a:xfrm>
                  <a:off x="5149666" y="5597281"/>
                  <a:ext cx="2226290"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82" name="TextBox 81"/>
                <p:cNvSpPr txBox="1"/>
                <p:nvPr/>
              </p:nvSpPr>
              <p:spPr>
                <a:xfrm>
                  <a:off x="5569383" y="5696821"/>
                  <a:ext cx="909288" cy="222827"/>
                </a:xfrm>
                <a:prstGeom prst="rect">
                  <a:avLst/>
                </a:prstGeom>
                <a:noFill/>
              </p:spPr>
              <p:txBody>
                <a:bodyPr wrap="none" lIns="0" tIns="0" rIns="0" bIns="0" rtlCol="0" anchor="ctr">
                  <a:spAutoFit/>
                </a:bodyPr>
                <a:lstStyle/>
                <a:p>
                  <a:pPr>
                    <a:spcAft>
                      <a:spcPts val="800"/>
                    </a:spcAft>
                  </a:pPr>
                  <a:r>
                    <a:rPr lang="en-US" sz="1500" dirty="0">
                      <a:solidFill>
                        <a:schemeClr val="tx1">
                          <a:lumMod val="75000"/>
                        </a:schemeClr>
                      </a:solidFill>
                    </a:rPr>
                    <a:t>Encryption</a:t>
                  </a:r>
                </a:p>
              </p:txBody>
            </p:sp>
            <p:pic>
              <p:nvPicPr>
                <p:cNvPr id="83" name="Picture 82" descr="VMW_ICON_Lock_2D(F).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00962" y="5652135"/>
                  <a:ext cx="184447" cy="283710"/>
                </a:xfrm>
                <a:prstGeom prst="rect">
                  <a:avLst/>
                </a:prstGeom>
              </p:spPr>
            </p:pic>
          </p:grpSp>
        </p:grpSp>
        <p:sp>
          <p:nvSpPr>
            <p:cNvPr id="91" name="Oval 90"/>
            <p:cNvSpPr/>
            <p:nvPr/>
          </p:nvSpPr>
          <p:spPr>
            <a:xfrm>
              <a:off x="4758334" y="4403777"/>
              <a:ext cx="116834" cy="113550"/>
            </a:xfrm>
            <a:prstGeom prst="ellipse">
              <a:avLst/>
            </a:prstGeom>
            <a:solidFill>
              <a:schemeClr val="bg1"/>
            </a:solidFill>
            <a:ln w="28575">
              <a:solidFill>
                <a:schemeClr val="bg1">
                  <a:lumMod val="50000"/>
                </a:schemeClr>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92" name="Oval 91"/>
            <p:cNvSpPr/>
            <p:nvPr/>
          </p:nvSpPr>
          <p:spPr>
            <a:xfrm>
              <a:off x="4758334" y="3817106"/>
              <a:ext cx="116834" cy="1135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93" name="Oval 92"/>
            <p:cNvSpPr/>
            <p:nvPr/>
          </p:nvSpPr>
          <p:spPr>
            <a:xfrm>
              <a:off x="4758334" y="4122103"/>
              <a:ext cx="116834" cy="1135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94" name="Oval 93"/>
            <p:cNvSpPr/>
            <p:nvPr/>
          </p:nvSpPr>
          <p:spPr>
            <a:xfrm>
              <a:off x="4758334" y="4732099"/>
              <a:ext cx="116834" cy="1135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grpSp>
      <p:sp>
        <p:nvSpPr>
          <p:cNvPr id="145" name="Rectangle 144"/>
          <p:cNvSpPr/>
          <p:nvPr/>
        </p:nvSpPr>
        <p:spPr bwMode="auto">
          <a:xfrm>
            <a:off x="8431326" y="1099180"/>
            <a:ext cx="3143212" cy="469324"/>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68559" tIns="34281" rIns="68559" bIns="34281" anchor="ctr"/>
          <a:lstStyle>
            <a:defPPr>
              <a:defRPr lang="en-US"/>
            </a:defPPr>
            <a:lvl1pPr algn="ctr" rtl="0" fontAlgn="base">
              <a:spcBef>
                <a:spcPct val="0"/>
              </a:spcBef>
              <a:spcAft>
                <a:spcPct val="40000"/>
              </a:spcAft>
              <a:defRPr sz="2400" kern="1200">
                <a:solidFill>
                  <a:schemeClr val="lt1"/>
                </a:solidFill>
                <a:latin typeface="+mn-lt"/>
                <a:ea typeface="+mn-ea"/>
                <a:cs typeface="+mn-cs"/>
              </a:defRPr>
            </a:lvl1pPr>
            <a:lvl2pPr marL="457200" algn="ctr" rtl="0" fontAlgn="base">
              <a:spcBef>
                <a:spcPct val="0"/>
              </a:spcBef>
              <a:spcAft>
                <a:spcPct val="40000"/>
              </a:spcAft>
              <a:defRPr sz="2400" kern="1200">
                <a:solidFill>
                  <a:schemeClr val="lt1"/>
                </a:solidFill>
                <a:latin typeface="+mn-lt"/>
                <a:ea typeface="+mn-ea"/>
                <a:cs typeface="+mn-cs"/>
              </a:defRPr>
            </a:lvl2pPr>
            <a:lvl3pPr marL="914400" algn="ctr" rtl="0" fontAlgn="base">
              <a:spcBef>
                <a:spcPct val="0"/>
              </a:spcBef>
              <a:spcAft>
                <a:spcPct val="40000"/>
              </a:spcAft>
              <a:defRPr sz="2400" kern="1200">
                <a:solidFill>
                  <a:schemeClr val="lt1"/>
                </a:solidFill>
                <a:latin typeface="+mn-lt"/>
                <a:ea typeface="+mn-ea"/>
                <a:cs typeface="+mn-cs"/>
              </a:defRPr>
            </a:lvl3pPr>
            <a:lvl4pPr marL="1371600" algn="ctr" rtl="0" fontAlgn="base">
              <a:spcBef>
                <a:spcPct val="0"/>
              </a:spcBef>
              <a:spcAft>
                <a:spcPct val="40000"/>
              </a:spcAft>
              <a:defRPr sz="2400" kern="1200">
                <a:solidFill>
                  <a:schemeClr val="lt1"/>
                </a:solidFill>
                <a:latin typeface="+mn-lt"/>
                <a:ea typeface="+mn-ea"/>
                <a:cs typeface="+mn-cs"/>
              </a:defRPr>
            </a:lvl4pPr>
            <a:lvl5pPr marL="1828800" algn="ctr" rtl="0" fontAlgn="base">
              <a:spcBef>
                <a:spcPct val="0"/>
              </a:spcBef>
              <a:spcAft>
                <a:spcPct val="4000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defTabSz="1218428">
              <a:spcAft>
                <a:spcPct val="0"/>
              </a:spcAft>
            </a:pPr>
            <a:r>
              <a:rPr lang="en-US" sz="1500" b="1" dirty="0">
                <a:solidFill>
                  <a:prstClr val="white"/>
                </a:solidFill>
                <a:latin typeface="Arial"/>
              </a:rPr>
              <a:t>Overview</a:t>
            </a:r>
          </a:p>
        </p:txBody>
      </p:sp>
      <p:sp>
        <p:nvSpPr>
          <p:cNvPr id="146" name="Rectangle 145"/>
          <p:cNvSpPr/>
          <p:nvPr/>
        </p:nvSpPr>
        <p:spPr>
          <a:xfrm>
            <a:off x="8431326" y="1582242"/>
            <a:ext cx="3145537" cy="4727845"/>
          </a:xfrm>
          <a:prstGeom prst="rect">
            <a:avLst/>
          </a:prstGeom>
          <a:noFill/>
          <a:ln w="12700">
            <a:noFill/>
          </a:ln>
        </p:spPr>
        <p:style>
          <a:lnRef idx="2">
            <a:schemeClr val="accent3"/>
          </a:lnRef>
          <a:fillRef idx="1">
            <a:schemeClr val="lt1"/>
          </a:fillRef>
          <a:effectRef idx="0">
            <a:schemeClr val="accent3"/>
          </a:effectRef>
          <a:fontRef idx="minor">
            <a:schemeClr val="dk1"/>
          </a:fontRef>
        </p:style>
        <p:txBody>
          <a:bodyPr lIns="121893" tIns="60947" rIns="121893" bIns="60947" rtlCol="0" anchor="t"/>
          <a:lstStyle/>
          <a:p>
            <a:pPr marL="234940" indent="-234940">
              <a:lnSpc>
                <a:spcPct val="150000"/>
              </a:lnSpc>
              <a:buClr>
                <a:schemeClr val="tx1"/>
              </a:buClr>
              <a:buSzPct val="90000"/>
              <a:buFont typeface="Arial" pitchFamily="34" charset="0"/>
              <a:buChar char="•"/>
            </a:pPr>
            <a:r>
              <a:rPr lang="en-US" sz="1300" dirty="0">
                <a:solidFill>
                  <a:schemeClr val="tx1"/>
                </a:solidFill>
              </a:rPr>
              <a:t>No </a:t>
            </a:r>
            <a:r>
              <a:rPr lang="en-US" sz="1300" dirty="0" err="1">
                <a:solidFill>
                  <a:schemeClr val="tx1"/>
                </a:solidFill>
              </a:rPr>
              <a:t>FileSystem</a:t>
            </a:r>
            <a:endParaRPr lang="en-US" sz="1300" dirty="0">
              <a:solidFill>
                <a:schemeClr val="tx1"/>
              </a:solidFill>
            </a:endParaRPr>
          </a:p>
          <a:p>
            <a:pPr marL="234940" indent="-234940">
              <a:spcBef>
                <a:spcPts val="800"/>
              </a:spcBef>
              <a:buClr>
                <a:schemeClr val="tx1"/>
              </a:buClr>
              <a:buSzPct val="90000"/>
              <a:buFont typeface="Arial" pitchFamily="34" charset="0"/>
              <a:buChar char="•"/>
            </a:pPr>
            <a:r>
              <a:rPr lang="en-US" sz="1300" dirty="0">
                <a:solidFill>
                  <a:schemeClr val="tx1"/>
                </a:solidFill>
              </a:rPr>
              <a:t>ESX manages </a:t>
            </a:r>
            <a:r>
              <a:rPr lang="en-US" sz="1300" dirty="0" smtClean="0">
                <a:solidFill>
                  <a:schemeClr val="tx1"/>
                </a:solidFill>
              </a:rPr>
              <a:t>array </a:t>
            </a:r>
            <a:r>
              <a:rPr lang="en-US" sz="1300" dirty="0">
                <a:solidFill>
                  <a:schemeClr val="tx1"/>
                </a:solidFill>
              </a:rPr>
              <a:t>through VASA (vSphere APIs for </a:t>
            </a:r>
            <a:r>
              <a:rPr lang="en-US" sz="1300" dirty="0" smtClean="0">
                <a:solidFill>
                  <a:schemeClr val="tx1"/>
                </a:solidFill>
              </a:rPr>
              <a:t>storage </a:t>
            </a:r>
            <a:r>
              <a:rPr lang="en-US" sz="1300" dirty="0">
                <a:solidFill>
                  <a:schemeClr val="tx1"/>
                </a:solidFill>
              </a:rPr>
              <a:t>a</a:t>
            </a:r>
            <a:r>
              <a:rPr lang="en-US" sz="1300" dirty="0" smtClean="0">
                <a:solidFill>
                  <a:schemeClr val="tx1"/>
                </a:solidFill>
              </a:rPr>
              <a:t>wareness</a:t>
            </a:r>
            <a:r>
              <a:rPr lang="en-US" sz="1300" dirty="0">
                <a:solidFill>
                  <a:schemeClr val="tx1"/>
                </a:solidFill>
              </a:rPr>
              <a:t>) </a:t>
            </a:r>
            <a:r>
              <a:rPr lang="en-US" sz="1300" dirty="0" smtClean="0">
                <a:solidFill>
                  <a:schemeClr val="tx1"/>
                </a:solidFill>
              </a:rPr>
              <a:t>APIs</a:t>
            </a:r>
            <a:endParaRPr lang="en-US" sz="1300" dirty="0">
              <a:solidFill>
                <a:schemeClr val="tx1"/>
              </a:solidFill>
            </a:endParaRPr>
          </a:p>
          <a:p>
            <a:pPr marL="234940" indent="-234940">
              <a:spcBef>
                <a:spcPts val="800"/>
              </a:spcBef>
              <a:buClr>
                <a:schemeClr val="tx1"/>
              </a:buClr>
              <a:buSzPct val="90000"/>
              <a:buFont typeface="Arial" pitchFamily="34" charset="0"/>
              <a:buChar char="•"/>
            </a:pPr>
            <a:r>
              <a:rPr lang="en-US" sz="1300" dirty="0">
                <a:solidFill>
                  <a:schemeClr val="tx1"/>
                </a:solidFill>
              </a:rPr>
              <a:t>Arrays are logically partitioned into containers, called Storage Containers</a:t>
            </a:r>
          </a:p>
          <a:p>
            <a:pPr marL="234940" indent="-234940">
              <a:spcBef>
                <a:spcPts val="800"/>
              </a:spcBef>
              <a:buClr>
                <a:schemeClr val="tx1"/>
              </a:buClr>
              <a:buSzPct val="90000"/>
              <a:buFont typeface="Arial" pitchFamily="34" charset="0"/>
              <a:buChar char="•"/>
            </a:pPr>
            <a:r>
              <a:rPr lang="en-US" sz="1300" dirty="0">
                <a:solidFill>
                  <a:schemeClr val="tx1"/>
                </a:solidFill>
              </a:rPr>
              <a:t>VM disks, called Virtual Volumes, stored natively on the Storage Containers. </a:t>
            </a:r>
          </a:p>
          <a:p>
            <a:pPr marL="234940" indent="-234940">
              <a:spcBef>
                <a:spcPts val="800"/>
              </a:spcBef>
              <a:buClr>
                <a:schemeClr val="tx1"/>
              </a:buClr>
              <a:buSzPct val="90000"/>
              <a:buFont typeface="Arial" pitchFamily="34" charset="0"/>
              <a:buChar char="•"/>
            </a:pPr>
            <a:r>
              <a:rPr lang="en-US" sz="1300" dirty="0">
                <a:solidFill>
                  <a:schemeClr val="tx1"/>
                </a:solidFill>
              </a:rPr>
              <a:t>IO from ESX to array is addressed through an access point </a:t>
            </a:r>
            <a:r>
              <a:rPr lang="en-US" sz="1300" dirty="0" smtClean="0">
                <a:solidFill>
                  <a:schemeClr val="tx1"/>
                </a:solidFill>
              </a:rPr>
              <a:t>called Protocol </a:t>
            </a:r>
            <a:r>
              <a:rPr lang="en-US" sz="1300" dirty="0">
                <a:solidFill>
                  <a:schemeClr val="tx1"/>
                </a:solidFill>
              </a:rPr>
              <a:t>Endpoint (PE)</a:t>
            </a:r>
          </a:p>
          <a:p>
            <a:pPr marL="234940" indent="-234940">
              <a:spcBef>
                <a:spcPts val="800"/>
              </a:spcBef>
              <a:buClr>
                <a:schemeClr val="tx1"/>
              </a:buClr>
              <a:buSzPct val="90000"/>
              <a:buFont typeface="Arial" pitchFamily="34" charset="0"/>
              <a:buChar char="•"/>
            </a:pPr>
            <a:r>
              <a:rPr lang="en-US" sz="1300" dirty="0">
                <a:solidFill>
                  <a:schemeClr val="tx1"/>
                </a:solidFill>
              </a:rPr>
              <a:t>Data </a:t>
            </a:r>
            <a:r>
              <a:rPr lang="en-US" sz="1300" dirty="0" smtClean="0">
                <a:solidFill>
                  <a:schemeClr val="tx1"/>
                </a:solidFill>
              </a:rPr>
              <a:t>services </a:t>
            </a:r>
            <a:r>
              <a:rPr lang="en-US" sz="1300" dirty="0">
                <a:solidFill>
                  <a:schemeClr val="tx1"/>
                </a:solidFill>
              </a:rPr>
              <a:t>are offloaded to the array</a:t>
            </a:r>
          </a:p>
          <a:p>
            <a:pPr marL="234940" indent="-234940">
              <a:spcBef>
                <a:spcPts val="800"/>
              </a:spcBef>
              <a:buClr>
                <a:schemeClr val="tx1"/>
              </a:buClr>
              <a:buSzPct val="90000"/>
              <a:buFont typeface="Arial" pitchFamily="34" charset="0"/>
              <a:buChar char="•"/>
            </a:pPr>
            <a:r>
              <a:rPr lang="en-US" sz="1300" dirty="0">
                <a:solidFill>
                  <a:schemeClr val="tx1"/>
                </a:solidFill>
              </a:rPr>
              <a:t>Managed through storage policy-based management framework</a:t>
            </a:r>
            <a:endParaRPr lang="en-US" sz="1300" dirty="0">
              <a:solidFill>
                <a:schemeClr val="tx2"/>
              </a:solidFill>
            </a:endParaRPr>
          </a:p>
        </p:txBody>
      </p:sp>
      <p:pic>
        <p:nvPicPr>
          <p:cNvPr id="5" name="Picture 4"/>
          <p:cNvPicPr>
            <a:picLocks noChangeAspect="1"/>
          </p:cNvPicPr>
          <p:nvPr/>
        </p:nvPicPr>
        <p:blipFill>
          <a:blip r:embed="rId8">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876061" y="4583868"/>
            <a:ext cx="4027492" cy="696337"/>
          </a:xfrm>
          <a:prstGeom prst="rect">
            <a:avLst/>
          </a:prstGeom>
          <a:noFill/>
          <a:ln>
            <a:noFill/>
          </a:ln>
          <a:effectLst>
            <a:outerShdw blurRad="139700" algn="ctr" rotWithShape="0">
              <a:prstClr val="black">
                <a:alpha val="40000"/>
              </a:prstClr>
            </a:outerShdw>
          </a:effectLst>
        </p:spPr>
      </p:pic>
      <p:sp>
        <p:nvSpPr>
          <p:cNvPr id="10" name="Rounded Rectangle 9"/>
          <p:cNvSpPr/>
          <p:nvPr/>
        </p:nvSpPr>
        <p:spPr bwMode="auto">
          <a:xfrm>
            <a:off x="705118" y="2359488"/>
            <a:ext cx="4426542" cy="872027"/>
          </a:xfrm>
          <a:prstGeom prst="roundRect">
            <a:avLst>
              <a:gd name="adj" fmla="val 0"/>
            </a:avLst>
          </a:prstGeom>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893" tIns="60947" rIns="121893" bIns="60947" anchor="ctr"/>
          <a:lstStyle/>
          <a:p>
            <a:pPr algn="ctr">
              <a:defRPr/>
            </a:pPr>
            <a:r>
              <a:rPr lang="en-US" sz="1900" b="1" dirty="0">
                <a:solidFill>
                  <a:srgbClr val="FFFFFF"/>
                </a:solidFill>
              </a:rPr>
              <a:t>vSphere</a:t>
            </a:r>
          </a:p>
        </p:txBody>
      </p:sp>
      <p:grpSp>
        <p:nvGrpSpPr>
          <p:cNvPr id="17" name="Group 16"/>
          <p:cNvGrpSpPr/>
          <p:nvPr/>
        </p:nvGrpSpPr>
        <p:grpSpPr>
          <a:xfrm>
            <a:off x="781624" y="2805232"/>
            <a:ext cx="4273527" cy="360553"/>
            <a:chOff x="1018713" y="3085515"/>
            <a:chExt cx="3310468" cy="342192"/>
          </a:xfrm>
        </p:grpSpPr>
        <p:sp>
          <p:nvSpPr>
            <p:cNvPr id="18" name="Rounded Rectangle 17"/>
            <p:cNvSpPr/>
            <p:nvPr/>
          </p:nvSpPr>
          <p:spPr bwMode="auto">
            <a:xfrm>
              <a:off x="1018713" y="3085515"/>
              <a:ext cx="3310468" cy="342192"/>
            </a:xfrm>
            <a:prstGeom prst="roundRect">
              <a:avLst>
                <a:gd name="adj"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sz="1600" b="1" dirty="0">
                  <a:solidFill>
                    <a:srgbClr val="FFFFFF"/>
                  </a:solidFill>
                </a:rPr>
                <a:t>Virtual Volumes</a:t>
              </a:r>
            </a:p>
          </p:txBody>
        </p:sp>
        <p:pic>
          <p:nvPicPr>
            <p:cNvPr id="19" name="Picture 18" descr="ICON_Storage_1up_Q308.png"/>
            <p:cNvPicPr>
              <a:picLocks/>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46142" y="3112880"/>
              <a:ext cx="247651" cy="228600"/>
            </a:xfrm>
            <a:prstGeom prst="rect">
              <a:avLst/>
            </a:prstGeom>
            <a:noFill/>
            <a:ln w="9525">
              <a:noFill/>
              <a:miter lim="800000"/>
              <a:headEnd/>
              <a:tailEnd/>
            </a:ln>
          </p:spPr>
        </p:pic>
        <p:pic>
          <p:nvPicPr>
            <p:cNvPr id="20" name="Picture 19" descr="ICON_Storage_1up_Q308.png"/>
            <p:cNvPicPr>
              <a:picLocks/>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56639" y="3163680"/>
              <a:ext cx="247651" cy="228600"/>
            </a:xfrm>
            <a:prstGeom prst="rect">
              <a:avLst/>
            </a:prstGeom>
            <a:noFill/>
            <a:ln w="9525">
              <a:noFill/>
              <a:miter lim="800000"/>
              <a:headEnd/>
              <a:tailEnd/>
            </a:ln>
          </p:spPr>
        </p:pic>
      </p:grpSp>
      <p:sp>
        <p:nvSpPr>
          <p:cNvPr id="57" name="Isosceles Triangle 76"/>
          <p:cNvSpPr/>
          <p:nvPr/>
        </p:nvSpPr>
        <p:spPr bwMode="auto">
          <a:xfrm rot="16200000">
            <a:off x="5160329" y="1460591"/>
            <a:ext cx="943439" cy="1210670"/>
          </a:xfrm>
          <a:custGeom>
            <a:avLst/>
            <a:gdLst>
              <a:gd name="connsiteX0" fmla="*/ 0 w 1321874"/>
              <a:gd name="connsiteY0" fmla="*/ 915808 h 915808"/>
              <a:gd name="connsiteX1" fmla="*/ 648895 w 1321874"/>
              <a:gd name="connsiteY1" fmla="*/ 0 h 915808"/>
              <a:gd name="connsiteX2" fmla="*/ 1321874 w 1321874"/>
              <a:gd name="connsiteY2" fmla="*/ 915808 h 915808"/>
              <a:gd name="connsiteX3" fmla="*/ 0 w 1321874"/>
              <a:gd name="connsiteY3"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893775 h 893775"/>
              <a:gd name="connsiteX1" fmla="*/ 267304 w 1321874"/>
              <a:gd name="connsiteY1" fmla="*/ 27581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937840 h 937840"/>
              <a:gd name="connsiteX1" fmla="*/ 267304 w 1321874"/>
              <a:gd name="connsiteY1" fmla="*/ 71646 h 937840"/>
              <a:gd name="connsiteX2" fmla="*/ 709747 w 1321874"/>
              <a:gd name="connsiteY2" fmla="*/ 0 h 937840"/>
              <a:gd name="connsiteX3" fmla="*/ 1321874 w 1321874"/>
              <a:gd name="connsiteY3" fmla="*/ 937840 h 937840"/>
              <a:gd name="connsiteX4" fmla="*/ 0 w 1321874"/>
              <a:gd name="connsiteY4" fmla="*/ 937840 h 937840"/>
              <a:gd name="connsiteX0" fmla="*/ 0 w 1321874"/>
              <a:gd name="connsiteY0" fmla="*/ 937840 h 937840"/>
              <a:gd name="connsiteX1" fmla="*/ 273225 w 1321874"/>
              <a:gd name="connsiteY1" fmla="*/ 7478 h 937840"/>
              <a:gd name="connsiteX2" fmla="*/ 709747 w 1321874"/>
              <a:gd name="connsiteY2" fmla="*/ 0 h 937840"/>
              <a:gd name="connsiteX3" fmla="*/ 1321874 w 1321874"/>
              <a:gd name="connsiteY3" fmla="*/ 937840 h 937840"/>
              <a:gd name="connsiteX4" fmla="*/ 0 w 1321874"/>
              <a:gd name="connsiteY4" fmla="*/ 937840 h 937840"/>
              <a:gd name="connsiteX0" fmla="*/ 0 w 1321874"/>
              <a:gd name="connsiteY0" fmla="*/ 946404 h 946404"/>
              <a:gd name="connsiteX1" fmla="*/ 279146 w 1321874"/>
              <a:gd name="connsiteY1" fmla="*/ 0 h 946404"/>
              <a:gd name="connsiteX2" fmla="*/ 709747 w 1321874"/>
              <a:gd name="connsiteY2" fmla="*/ 8564 h 946404"/>
              <a:gd name="connsiteX3" fmla="*/ 1321874 w 1321874"/>
              <a:gd name="connsiteY3" fmla="*/ 946404 h 946404"/>
              <a:gd name="connsiteX4" fmla="*/ 0 w 1321874"/>
              <a:gd name="connsiteY4" fmla="*/ 946404 h 946404"/>
              <a:gd name="connsiteX0" fmla="*/ 0 w 1321874"/>
              <a:gd name="connsiteY0" fmla="*/ 937840 h 937840"/>
              <a:gd name="connsiteX1" fmla="*/ 273225 w 1321874"/>
              <a:gd name="connsiteY1" fmla="*/ 3468 h 937840"/>
              <a:gd name="connsiteX2" fmla="*/ 709747 w 1321874"/>
              <a:gd name="connsiteY2" fmla="*/ 0 h 937840"/>
              <a:gd name="connsiteX3" fmla="*/ 1321874 w 1321874"/>
              <a:gd name="connsiteY3" fmla="*/ 937840 h 937840"/>
              <a:gd name="connsiteX4" fmla="*/ 0 w 1321874"/>
              <a:gd name="connsiteY4" fmla="*/ 937840 h 937840"/>
              <a:gd name="connsiteX0" fmla="*/ 0 w 1321874"/>
              <a:gd name="connsiteY0" fmla="*/ 946404 h 946404"/>
              <a:gd name="connsiteX1" fmla="*/ 279146 w 1321874"/>
              <a:gd name="connsiteY1" fmla="*/ 0 h 946404"/>
              <a:gd name="connsiteX2" fmla="*/ 709747 w 1321874"/>
              <a:gd name="connsiteY2" fmla="*/ 8564 h 946404"/>
              <a:gd name="connsiteX3" fmla="*/ 1321874 w 1321874"/>
              <a:gd name="connsiteY3" fmla="*/ 946404 h 946404"/>
              <a:gd name="connsiteX4" fmla="*/ 0 w 1321874"/>
              <a:gd name="connsiteY4" fmla="*/ 946404 h 946404"/>
              <a:gd name="connsiteX0" fmla="*/ 0 w 1321874"/>
              <a:gd name="connsiteY0" fmla="*/ 937840 h 937840"/>
              <a:gd name="connsiteX1" fmla="*/ 320592 w 1321874"/>
              <a:gd name="connsiteY1" fmla="*/ 3467 h 937840"/>
              <a:gd name="connsiteX2" fmla="*/ 709747 w 1321874"/>
              <a:gd name="connsiteY2" fmla="*/ 0 h 937840"/>
              <a:gd name="connsiteX3" fmla="*/ 1321874 w 1321874"/>
              <a:gd name="connsiteY3" fmla="*/ 937840 h 937840"/>
              <a:gd name="connsiteX4" fmla="*/ 0 w 1321874"/>
              <a:gd name="connsiteY4" fmla="*/ 937840 h 937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1874" h="937840">
                <a:moveTo>
                  <a:pt x="0" y="937840"/>
                </a:moveTo>
                <a:lnTo>
                  <a:pt x="320592" y="3467"/>
                </a:lnTo>
                <a:lnTo>
                  <a:pt x="709747" y="0"/>
                </a:lnTo>
                <a:lnTo>
                  <a:pt x="1321874" y="937840"/>
                </a:lnTo>
                <a:lnTo>
                  <a:pt x="0" y="937840"/>
                </a:lnTo>
                <a:close/>
              </a:path>
            </a:pathLst>
          </a:custGeom>
          <a:gradFill flip="none" rotWithShape="1">
            <a:gsLst>
              <a:gs pos="0">
                <a:schemeClr val="tx1">
                  <a:alpha val="78000"/>
                </a:schemeClr>
              </a:gs>
              <a:gs pos="100000">
                <a:srgbClr val="FFFFFF">
                  <a:alpha val="0"/>
                </a:srgbClr>
              </a:gs>
            </a:gsLst>
            <a:lin ang="5100000" scaled="0"/>
            <a:tileRect/>
          </a:gradFill>
          <a:ln w="19050">
            <a:noFill/>
            <a:round/>
            <a:headEnd/>
            <a:tailEnd/>
          </a:ln>
        </p:spPr>
        <p:txBody>
          <a:bodyPr wrap="none" lIns="0" tIns="0" rIns="0" bIns="0" rtlCol="0" anchor="ctr"/>
          <a:lstStyle/>
          <a:p>
            <a:pPr algn="ctr"/>
            <a:endParaRPr lang="en-US" sz="1600" dirty="0" err="1">
              <a:solidFill>
                <a:srgbClr val="FFFFFF"/>
              </a:solidFill>
            </a:endParaRPr>
          </a:p>
        </p:txBody>
      </p:sp>
      <p:grpSp>
        <p:nvGrpSpPr>
          <p:cNvPr id="140" name="Group 139"/>
          <p:cNvGrpSpPr/>
          <p:nvPr/>
        </p:nvGrpSpPr>
        <p:grpSpPr>
          <a:xfrm>
            <a:off x="5682431" y="1306612"/>
            <a:ext cx="2267092" cy="1580979"/>
            <a:chOff x="4585487" y="622774"/>
            <a:chExt cx="2573939" cy="1121587"/>
          </a:xfrm>
        </p:grpSpPr>
        <p:grpSp>
          <p:nvGrpSpPr>
            <p:cNvPr id="7" name="Group 6"/>
            <p:cNvGrpSpPr/>
            <p:nvPr/>
          </p:nvGrpSpPr>
          <p:grpSpPr>
            <a:xfrm>
              <a:off x="4585487" y="622774"/>
              <a:ext cx="2573939" cy="1032722"/>
              <a:chOff x="4968252" y="1288119"/>
              <a:chExt cx="2532922" cy="1306838"/>
            </a:xfrm>
          </p:grpSpPr>
          <p:sp>
            <p:nvSpPr>
              <p:cNvPr id="8" name="Rectangle 7"/>
              <p:cNvSpPr/>
              <p:nvPr/>
            </p:nvSpPr>
            <p:spPr>
              <a:xfrm rot="5400000">
                <a:off x="5581294" y="675077"/>
                <a:ext cx="1306838" cy="2532922"/>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600" dirty="0">
                  <a:solidFill>
                    <a:srgbClr val="717074"/>
                  </a:solidFill>
                </a:endParaRPr>
              </a:p>
            </p:txBody>
          </p:sp>
          <p:sp>
            <p:nvSpPr>
              <p:cNvPr id="9" name="TextBox 8"/>
              <p:cNvSpPr txBox="1"/>
              <p:nvPr/>
            </p:nvSpPr>
            <p:spPr>
              <a:xfrm>
                <a:off x="5244997" y="1354100"/>
                <a:ext cx="1979433" cy="202620"/>
              </a:xfrm>
              <a:prstGeom prst="rect">
                <a:avLst/>
              </a:prstGeom>
              <a:noFill/>
            </p:spPr>
            <p:txBody>
              <a:bodyPr wrap="square" lIns="0" tIns="0" rIns="0" bIns="0" rtlCol="0">
                <a:spAutoFit/>
              </a:bodyPr>
              <a:lstStyle/>
              <a:p>
                <a:pPr algn="ctr" defTabSz="1218936">
                  <a:lnSpc>
                    <a:spcPct val="90000"/>
                  </a:lnSpc>
                </a:pPr>
                <a:r>
                  <a:rPr lang="en-US" sz="1600" b="1" dirty="0">
                    <a:solidFill>
                      <a:schemeClr val="tx1">
                        <a:lumMod val="75000"/>
                      </a:schemeClr>
                    </a:solidFill>
                    <a:latin typeface="Arial"/>
                  </a:rPr>
                  <a:t>Storage Policy</a:t>
                </a:r>
              </a:p>
            </p:txBody>
          </p:sp>
        </p:grpSp>
        <p:grpSp>
          <p:nvGrpSpPr>
            <p:cNvPr id="58" name="Group 57"/>
            <p:cNvGrpSpPr/>
            <p:nvPr/>
          </p:nvGrpSpPr>
          <p:grpSpPr>
            <a:xfrm>
              <a:off x="4759289" y="892710"/>
              <a:ext cx="2226337" cy="851651"/>
              <a:chOff x="5167382" y="1563786"/>
              <a:chExt cx="2190859" cy="1077704"/>
            </a:xfrm>
          </p:grpSpPr>
          <p:sp>
            <p:nvSpPr>
              <p:cNvPr id="59" name="Rounded Rectangle 58"/>
              <p:cNvSpPr/>
              <p:nvPr/>
            </p:nvSpPr>
            <p:spPr>
              <a:xfrm>
                <a:off x="5167382" y="1563787"/>
                <a:ext cx="1067332" cy="327133"/>
              </a:xfrm>
              <a:prstGeom prst="roundRect">
                <a:avLst>
                  <a:gd name="adj" fmla="val 0"/>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0" tIns="0" rIns="0" bIns="0" anchor="ctr" anchorCtr="0"/>
              <a:lstStyle/>
              <a:p>
                <a:pPr algn="ctr">
                  <a:lnSpc>
                    <a:spcPct val="90000"/>
                  </a:lnSpc>
                </a:pPr>
                <a:r>
                  <a:rPr lang="en-US" sz="1100" dirty="0">
                    <a:solidFill>
                      <a:prstClr val="white"/>
                    </a:solidFill>
                    <a:effectLst>
                      <a:outerShdw blurRad="139700" algn="ctr" rotWithShape="0">
                        <a:prstClr val="black">
                          <a:alpha val="67000"/>
                        </a:prstClr>
                      </a:outerShdw>
                    </a:effectLst>
                  </a:rPr>
                  <a:t>Capacity</a:t>
                </a:r>
              </a:p>
            </p:txBody>
          </p:sp>
          <p:sp>
            <p:nvSpPr>
              <p:cNvPr id="60" name="Rounded Rectangle 59"/>
              <p:cNvSpPr/>
              <p:nvPr/>
            </p:nvSpPr>
            <p:spPr>
              <a:xfrm>
                <a:off x="5167382" y="1939072"/>
                <a:ext cx="1067332" cy="327133"/>
              </a:xfrm>
              <a:prstGeom prst="roundRect">
                <a:avLst>
                  <a:gd name="adj" fmla="val 0"/>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0" tIns="0" rIns="0" bIns="0" anchor="ctr" anchorCtr="0"/>
              <a:lstStyle/>
              <a:p>
                <a:pPr algn="ctr">
                  <a:lnSpc>
                    <a:spcPct val="90000"/>
                  </a:lnSpc>
                </a:pPr>
                <a:r>
                  <a:rPr lang="en-US" sz="1100" dirty="0">
                    <a:solidFill>
                      <a:prstClr val="white"/>
                    </a:solidFill>
                    <a:effectLst>
                      <a:outerShdw blurRad="139700" algn="ctr" rotWithShape="0">
                        <a:prstClr val="black">
                          <a:alpha val="67000"/>
                        </a:prstClr>
                      </a:outerShdw>
                    </a:effectLst>
                  </a:rPr>
                  <a:t>Availability</a:t>
                </a:r>
              </a:p>
            </p:txBody>
          </p:sp>
          <p:sp>
            <p:nvSpPr>
              <p:cNvPr id="61" name="Rounded Rectangle 60"/>
              <p:cNvSpPr/>
              <p:nvPr/>
            </p:nvSpPr>
            <p:spPr>
              <a:xfrm>
                <a:off x="6290909" y="1563786"/>
                <a:ext cx="1067332" cy="327133"/>
              </a:xfrm>
              <a:prstGeom prst="roundRect">
                <a:avLst>
                  <a:gd name="adj" fmla="val 0"/>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0" tIns="0" rIns="0" bIns="0" anchor="ctr" anchorCtr="0"/>
              <a:lstStyle/>
              <a:p>
                <a:pPr algn="ctr">
                  <a:lnSpc>
                    <a:spcPct val="90000"/>
                  </a:lnSpc>
                </a:pPr>
                <a:r>
                  <a:rPr lang="en-US" sz="1100" dirty="0">
                    <a:solidFill>
                      <a:prstClr val="white"/>
                    </a:solidFill>
                    <a:effectLst>
                      <a:outerShdw blurRad="139700" algn="ctr" rotWithShape="0">
                        <a:prstClr val="black">
                          <a:alpha val="67000"/>
                        </a:prstClr>
                      </a:outerShdw>
                    </a:effectLst>
                  </a:rPr>
                  <a:t>Performance</a:t>
                </a:r>
              </a:p>
            </p:txBody>
          </p:sp>
          <p:sp>
            <p:nvSpPr>
              <p:cNvPr id="62" name="Rounded Rectangle 61"/>
              <p:cNvSpPr/>
              <p:nvPr/>
            </p:nvSpPr>
            <p:spPr>
              <a:xfrm>
                <a:off x="6290909" y="1939072"/>
                <a:ext cx="1067332" cy="327133"/>
              </a:xfrm>
              <a:prstGeom prst="roundRect">
                <a:avLst>
                  <a:gd name="adj" fmla="val 0"/>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0" tIns="0" rIns="0" bIns="0" anchor="ctr" anchorCtr="0"/>
              <a:lstStyle/>
              <a:p>
                <a:pPr algn="ctr">
                  <a:lnSpc>
                    <a:spcPct val="90000"/>
                  </a:lnSpc>
                </a:pPr>
                <a:r>
                  <a:rPr lang="en-US" sz="1100" dirty="0">
                    <a:solidFill>
                      <a:prstClr val="white"/>
                    </a:solidFill>
                    <a:effectLst>
                      <a:outerShdw blurRad="139700" algn="ctr" rotWithShape="0">
                        <a:prstClr val="black">
                          <a:alpha val="67000"/>
                        </a:prstClr>
                      </a:outerShdw>
                    </a:effectLst>
                  </a:rPr>
                  <a:t>Data Protection</a:t>
                </a:r>
              </a:p>
            </p:txBody>
          </p:sp>
          <p:sp>
            <p:nvSpPr>
              <p:cNvPr id="63" name="Rounded Rectangle 62"/>
              <p:cNvSpPr/>
              <p:nvPr/>
            </p:nvSpPr>
            <p:spPr>
              <a:xfrm>
                <a:off x="5701047" y="2314357"/>
                <a:ext cx="1067332" cy="327133"/>
              </a:xfrm>
              <a:prstGeom prst="roundRect">
                <a:avLst>
                  <a:gd name="adj" fmla="val 0"/>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0" tIns="0" rIns="0" bIns="0" anchor="ctr" anchorCtr="0"/>
              <a:lstStyle/>
              <a:p>
                <a:pPr algn="ctr">
                  <a:lnSpc>
                    <a:spcPct val="90000"/>
                  </a:lnSpc>
                </a:pPr>
                <a:r>
                  <a:rPr lang="en-US" sz="1100" dirty="0">
                    <a:solidFill>
                      <a:prstClr val="white"/>
                    </a:solidFill>
                    <a:effectLst>
                      <a:outerShdw blurRad="139700" algn="ctr" rotWithShape="0">
                        <a:prstClr val="black">
                          <a:alpha val="67000"/>
                        </a:prstClr>
                      </a:outerShdw>
                    </a:effectLst>
                  </a:rPr>
                  <a:t>Security</a:t>
                </a:r>
              </a:p>
            </p:txBody>
          </p:sp>
        </p:grpSp>
      </p:grpSp>
      <p:pic>
        <p:nvPicPr>
          <p:cNvPr id="65" name="Picture 14" descr="ICON_VM_basic_flat_R2_Q408.png"/>
          <p:cNvPicPr>
            <a:picLocks/>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220298" y="1565676"/>
            <a:ext cx="699778" cy="624523"/>
          </a:xfrm>
          <a:prstGeom prst="rect">
            <a:avLst/>
          </a:prstGeom>
          <a:noFill/>
          <a:ln w="9525">
            <a:noFill/>
            <a:miter lim="800000"/>
            <a:headEnd/>
            <a:tailEnd/>
          </a:ln>
        </p:spPr>
      </p:pic>
      <p:pic>
        <p:nvPicPr>
          <p:cNvPr id="67" name="Picture 6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30988" y="1936604"/>
            <a:ext cx="558152" cy="521936"/>
          </a:xfrm>
          <a:prstGeom prst="rect">
            <a:avLst/>
          </a:prstGeom>
          <a:effectLst>
            <a:outerShdw blurRad="50800" dist="38100" dir="2700000" algn="tl" rotWithShape="0">
              <a:prstClr val="black">
                <a:alpha val="40000"/>
              </a:prstClr>
            </a:outerShdw>
          </a:effectLst>
        </p:spPr>
      </p:pic>
      <p:pic>
        <p:nvPicPr>
          <p:cNvPr id="104" name="Picture 12" descr="ICON_VM_basic_flat_R2_Q408.pn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49810" y="1565676"/>
            <a:ext cx="727496" cy="589619"/>
          </a:xfrm>
          <a:prstGeom prst="rect">
            <a:avLst/>
          </a:prstGeom>
          <a:noFill/>
          <a:ln w="9525">
            <a:noFill/>
            <a:miter lim="800000"/>
            <a:headEnd/>
            <a:tailEnd/>
          </a:ln>
        </p:spPr>
      </p:pic>
      <p:pic>
        <p:nvPicPr>
          <p:cNvPr id="105" name="Picture 13" descr="ICON_VM_basic_flat_R2_Q408.pn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725334" y="1565676"/>
            <a:ext cx="727496" cy="589619"/>
          </a:xfrm>
          <a:prstGeom prst="rect">
            <a:avLst/>
          </a:prstGeom>
          <a:noFill/>
          <a:ln w="9525">
            <a:noFill/>
            <a:miter lim="800000"/>
            <a:headEnd/>
            <a:tailEnd/>
          </a:ln>
        </p:spPr>
      </p:pic>
      <p:pic>
        <p:nvPicPr>
          <p:cNvPr id="106" name="Picture 14" descr="ICON_VM_basic_flat_R2_Q408.pn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700859" y="1565676"/>
            <a:ext cx="727496" cy="589619"/>
          </a:xfrm>
          <a:prstGeom prst="rect">
            <a:avLst/>
          </a:prstGeom>
          <a:noFill/>
          <a:ln w="9525">
            <a:noFill/>
            <a:miter lim="800000"/>
            <a:headEnd/>
            <a:tailEnd/>
          </a:ln>
        </p:spPr>
      </p:pic>
      <p:grpSp>
        <p:nvGrpSpPr>
          <p:cNvPr id="107" name="Group 106"/>
          <p:cNvGrpSpPr/>
          <p:nvPr/>
        </p:nvGrpSpPr>
        <p:grpSpPr>
          <a:xfrm>
            <a:off x="3163600" y="1970033"/>
            <a:ext cx="495854" cy="393004"/>
            <a:chOff x="5298610" y="1287021"/>
            <a:chExt cx="855225" cy="847528"/>
          </a:xfrm>
        </p:grpSpPr>
        <p:sp>
          <p:nvSpPr>
            <p:cNvPr id="114" name="Isosceles Triangle 113"/>
            <p:cNvSpPr/>
            <p:nvPr/>
          </p:nvSpPr>
          <p:spPr>
            <a:xfrm rot="19066632">
              <a:off x="5298610" y="1287021"/>
              <a:ext cx="207803" cy="242592"/>
            </a:xfrm>
            <a:prstGeom prst="triangle">
              <a:avLst/>
            </a:prstGeom>
            <a:solidFill>
              <a:srgbClr val="B57E54"/>
            </a:solidFill>
            <a:ln>
              <a:noFill/>
            </a:ln>
            <a:effectLst>
              <a:outerShdw blurRad="50800" dist="38100" dir="13500000" algn="b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115" name="Oval 114"/>
            <p:cNvSpPr/>
            <p:nvPr/>
          </p:nvSpPr>
          <p:spPr>
            <a:xfrm>
              <a:off x="5330875" y="1311589"/>
              <a:ext cx="822960" cy="822960"/>
            </a:xfrm>
            <a:prstGeom prst="ellipse">
              <a:avLst/>
            </a:prstGeom>
            <a:solidFill>
              <a:schemeClr val="bg1"/>
            </a:solidFill>
            <a:ln w="28575">
              <a:solidFill>
                <a:srgbClr val="B57E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nvGrpSpPr>
            <p:cNvPr id="116" name="Group 115"/>
            <p:cNvGrpSpPr/>
            <p:nvPr/>
          </p:nvGrpSpPr>
          <p:grpSpPr>
            <a:xfrm>
              <a:off x="5438725" y="1457802"/>
              <a:ext cx="604247" cy="531268"/>
              <a:chOff x="5908714" y="1457802"/>
              <a:chExt cx="604247" cy="531268"/>
            </a:xfrm>
          </p:grpSpPr>
          <p:pic>
            <p:nvPicPr>
              <p:cNvPr id="117" name="Picture 11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908714" y="1457802"/>
                <a:ext cx="468711" cy="479013"/>
              </a:xfrm>
              <a:prstGeom prst="rect">
                <a:avLst/>
              </a:prstGeom>
            </p:spPr>
          </p:pic>
          <p:pic>
            <p:nvPicPr>
              <p:cNvPr id="118" name="Picture 11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149838" y="1569290"/>
                <a:ext cx="363123" cy="419780"/>
              </a:xfrm>
              <a:prstGeom prst="rect">
                <a:avLst/>
              </a:prstGeom>
              <a:effectLst>
                <a:outerShdw blurRad="63500" sx="102000" sy="102000" algn="ctr" rotWithShape="0">
                  <a:prstClr val="black">
                    <a:alpha val="40000"/>
                  </a:prstClr>
                </a:outerShdw>
              </a:effectLst>
            </p:spPr>
          </p:pic>
        </p:grpSp>
      </p:grpSp>
      <p:grpSp>
        <p:nvGrpSpPr>
          <p:cNvPr id="108" name="Group 107"/>
          <p:cNvGrpSpPr/>
          <p:nvPr/>
        </p:nvGrpSpPr>
        <p:grpSpPr>
          <a:xfrm>
            <a:off x="2185988" y="1970033"/>
            <a:ext cx="495854" cy="393004"/>
            <a:chOff x="10118599" y="1287021"/>
            <a:chExt cx="855225" cy="847528"/>
          </a:xfrm>
        </p:grpSpPr>
        <p:sp>
          <p:nvSpPr>
            <p:cNvPr id="109" name="Isosceles Triangle 108"/>
            <p:cNvSpPr/>
            <p:nvPr/>
          </p:nvSpPr>
          <p:spPr>
            <a:xfrm rot="19066632">
              <a:off x="10118599" y="1287021"/>
              <a:ext cx="207803" cy="242592"/>
            </a:xfrm>
            <a:prstGeom prst="triangle">
              <a:avLst/>
            </a:prstGeom>
            <a:solidFill>
              <a:schemeClr val="bg1">
                <a:lumMod val="65000"/>
              </a:schemeClr>
            </a:solidFill>
            <a:ln>
              <a:noFill/>
            </a:ln>
            <a:effectLst>
              <a:outerShdw blurRad="50800" dist="38100" dir="13500000" algn="b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110" name="Oval 109"/>
            <p:cNvSpPr/>
            <p:nvPr/>
          </p:nvSpPr>
          <p:spPr>
            <a:xfrm>
              <a:off x="10150864" y="1311589"/>
              <a:ext cx="822960" cy="822960"/>
            </a:xfrm>
            <a:prstGeom prst="ellipse">
              <a:avLst/>
            </a:prstGeom>
            <a:solidFill>
              <a:schemeClr val="bg1"/>
            </a:solidFill>
            <a:ln w="28575">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nvGrpSpPr>
            <p:cNvPr id="111" name="Group 110"/>
            <p:cNvGrpSpPr/>
            <p:nvPr/>
          </p:nvGrpSpPr>
          <p:grpSpPr>
            <a:xfrm>
              <a:off x="10258714" y="1457802"/>
              <a:ext cx="608193" cy="531268"/>
              <a:chOff x="972991" y="4547177"/>
              <a:chExt cx="1433146" cy="1251879"/>
            </a:xfrm>
          </p:grpSpPr>
          <p:pic>
            <p:nvPicPr>
              <p:cNvPr id="112" name="Picture 111" descr="VMW_ICON_Script_2D_(F).png"/>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972991" y="4547177"/>
                <a:ext cx="1111618" cy="1128197"/>
              </a:xfrm>
              <a:prstGeom prst="rect">
                <a:avLst/>
              </a:prstGeom>
            </p:spPr>
          </p:pic>
          <p:pic>
            <p:nvPicPr>
              <p:cNvPr id="113" name="Picture 3" descr="C:\Users\Abject-3D\Desktop\VMWare Files\FINAL diagrams\Basic Virtualization\3D PNGs\ICON_ThinApp_3D_Q408_Comm_0.png"/>
              <p:cNvPicPr>
                <a:picLocks noChangeAspect="1" noChangeArrowheads="1"/>
              </p:cNvPicPr>
              <p:nvPr/>
            </p:nvPicPr>
            <p:blipFill>
              <a:blip r:embed="rId16"/>
              <a:srcRect/>
              <a:stretch>
                <a:fillRect/>
              </a:stretch>
            </p:blipFill>
            <p:spPr bwMode="auto">
              <a:xfrm>
                <a:off x="1543702" y="4800600"/>
                <a:ext cx="862435" cy="998456"/>
              </a:xfrm>
              <a:prstGeom prst="rect">
                <a:avLst/>
              </a:prstGeom>
              <a:effectLst>
                <a:outerShdw blurRad="63500" sx="102000" sy="102000" algn="ctr" rotWithShape="0">
                  <a:prstClr val="black">
                    <a:alpha val="40000"/>
                  </a:prstClr>
                </a:outerShdw>
              </a:effectLst>
            </p:spPr>
          </p:pic>
        </p:grpSp>
      </p:grpSp>
      <p:grpSp>
        <p:nvGrpSpPr>
          <p:cNvPr id="98" name="Group 97"/>
          <p:cNvGrpSpPr/>
          <p:nvPr/>
        </p:nvGrpSpPr>
        <p:grpSpPr>
          <a:xfrm>
            <a:off x="1284045" y="1985108"/>
            <a:ext cx="477954" cy="392876"/>
            <a:chOff x="10118599" y="1287021"/>
            <a:chExt cx="855225" cy="847528"/>
          </a:xfrm>
        </p:grpSpPr>
        <p:sp>
          <p:nvSpPr>
            <p:cNvPr id="99" name="Isosceles Triangle 98"/>
            <p:cNvSpPr/>
            <p:nvPr/>
          </p:nvSpPr>
          <p:spPr>
            <a:xfrm rot="19066632">
              <a:off x="10118599" y="1287021"/>
              <a:ext cx="207803" cy="242592"/>
            </a:xfrm>
            <a:prstGeom prst="triangle">
              <a:avLst/>
            </a:prstGeom>
            <a:solidFill>
              <a:schemeClr val="bg1">
                <a:lumMod val="65000"/>
              </a:schemeClr>
            </a:solidFill>
            <a:ln>
              <a:noFill/>
            </a:ln>
            <a:effectLst>
              <a:outerShdw blurRad="50800" dist="38100" dir="13500000" algn="b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100" name="Oval 99"/>
            <p:cNvSpPr/>
            <p:nvPr/>
          </p:nvSpPr>
          <p:spPr>
            <a:xfrm>
              <a:off x="10150864" y="1311589"/>
              <a:ext cx="822960" cy="822960"/>
            </a:xfrm>
            <a:prstGeom prst="ellipse">
              <a:avLst/>
            </a:prstGeom>
            <a:solidFill>
              <a:schemeClr val="bg1"/>
            </a:solidFill>
            <a:ln w="28575">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nvGrpSpPr>
            <p:cNvPr id="101" name="Group 100"/>
            <p:cNvGrpSpPr/>
            <p:nvPr/>
          </p:nvGrpSpPr>
          <p:grpSpPr>
            <a:xfrm>
              <a:off x="10258714" y="1457802"/>
              <a:ext cx="608193" cy="531268"/>
              <a:chOff x="972991" y="4547177"/>
              <a:chExt cx="1433146" cy="1251879"/>
            </a:xfrm>
          </p:grpSpPr>
          <p:pic>
            <p:nvPicPr>
              <p:cNvPr id="102" name="Picture 101" descr="VMW_ICON_Script_2D_(F).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972991" y="4547177"/>
                <a:ext cx="1111618" cy="1128197"/>
              </a:xfrm>
              <a:prstGeom prst="rect">
                <a:avLst/>
              </a:prstGeom>
            </p:spPr>
          </p:pic>
          <p:pic>
            <p:nvPicPr>
              <p:cNvPr id="103" name="Picture 3" descr="C:\Users\Abject-3D\Desktop\VMWare Files\FINAL diagrams\Basic Virtualization\3D PNGs\ICON_ThinApp_3D_Q408_Comm_0.png"/>
              <p:cNvPicPr>
                <a:picLocks noChangeAspect="1" noChangeArrowheads="1"/>
              </p:cNvPicPr>
              <p:nvPr/>
            </p:nvPicPr>
            <p:blipFill>
              <a:blip r:embed="rId16"/>
              <a:srcRect/>
              <a:stretch>
                <a:fillRect/>
              </a:stretch>
            </p:blipFill>
            <p:spPr bwMode="auto">
              <a:xfrm>
                <a:off x="1543702" y="4800600"/>
                <a:ext cx="862435" cy="998456"/>
              </a:xfrm>
              <a:prstGeom prst="rect">
                <a:avLst/>
              </a:prstGeom>
              <a:effectLst>
                <a:outerShdw blurRad="63500" sx="102000" sy="102000" algn="ctr" rotWithShape="0">
                  <a:prstClr val="black">
                    <a:alpha val="40000"/>
                  </a:prstClr>
                </a:outerShdw>
              </a:effectLst>
            </p:spPr>
          </p:pic>
        </p:grpSp>
      </p:grpSp>
      <p:pic>
        <p:nvPicPr>
          <p:cNvPr id="121" name="Picture 120" descr="VMW_ICON_StorageArray_2D(F).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05117" y="5197608"/>
            <a:ext cx="2076484" cy="785011"/>
          </a:xfrm>
          <a:prstGeom prst="rect">
            <a:avLst/>
          </a:prstGeom>
        </p:spPr>
      </p:pic>
      <p:pic>
        <p:nvPicPr>
          <p:cNvPr id="122" name="Picture 121" descr="VMW_ICON_StorageArray_2D(F).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801600" y="5187512"/>
            <a:ext cx="2321098" cy="795107"/>
          </a:xfrm>
          <a:prstGeom prst="rect">
            <a:avLst/>
          </a:prstGeom>
        </p:spPr>
      </p:pic>
      <p:pic>
        <p:nvPicPr>
          <p:cNvPr id="124" name="Picture 1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1710" y="4670498"/>
            <a:ext cx="489870" cy="589061"/>
          </a:xfrm>
          <a:prstGeom prst="rect">
            <a:avLst/>
          </a:prstGeom>
          <a:effectLst>
            <a:outerShdw blurRad="50800" dist="38100" dir="2700000" algn="tl" rotWithShape="0">
              <a:prstClr val="black">
                <a:alpha val="40000"/>
              </a:prstClr>
            </a:outerShdw>
          </a:effectLst>
        </p:spPr>
      </p:pic>
      <p:pic>
        <p:nvPicPr>
          <p:cNvPr id="125" name="Picture 124"/>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032285" y="4670498"/>
            <a:ext cx="460969" cy="554311"/>
          </a:xfrm>
          <a:prstGeom prst="rect">
            <a:avLst/>
          </a:prstGeom>
          <a:effectLst>
            <a:outerShdw blurRad="50800" dist="38100" dir="2700000" algn="tl" rotWithShape="0">
              <a:prstClr val="black">
                <a:alpha val="40000"/>
              </a:prstClr>
            </a:outerShdw>
          </a:effectLst>
        </p:spPr>
      </p:pic>
      <p:pic>
        <p:nvPicPr>
          <p:cNvPr id="126" name="Picture 125"/>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2633215" y="4670496"/>
            <a:ext cx="467719" cy="570499"/>
          </a:xfrm>
          <a:prstGeom prst="rect">
            <a:avLst/>
          </a:prstGeom>
        </p:spPr>
      </p:pic>
      <p:pic>
        <p:nvPicPr>
          <p:cNvPr id="127" name="Picture 12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198486" y="4670498"/>
            <a:ext cx="460969" cy="554311"/>
          </a:xfrm>
          <a:prstGeom prst="rect">
            <a:avLst/>
          </a:prstGeom>
          <a:effectLst>
            <a:outerShdw blurRad="50800" dist="38100" dir="2700000" algn="tl" rotWithShape="0">
              <a:prstClr val="black">
                <a:alpha val="40000"/>
              </a:prstClr>
            </a:outerShdw>
          </a:effectLst>
        </p:spPr>
      </p:pic>
      <p:pic>
        <p:nvPicPr>
          <p:cNvPr id="128" name="Picture 1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742153" y="4670498"/>
            <a:ext cx="489870" cy="589061"/>
          </a:xfrm>
          <a:prstGeom prst="rect">
            <a:avLst/>
          </a:prstGeom>
          <a:effectLst>
            <a:outerShdw blurRad="50800" dist="38100" dir="2700000" algn="tl" rotWithShape="0">
              <a:prstClr val="black">
                <a:alpha val="40000"/>
              </a:prstClr>
            </a:outerShdw>
          </a:effectLst>
        </p:spPr>
      </p:pic>
      <p:grpSp>
        <p:nvGrpSpPr>
          <p:cNvPr id="129" name="Group 128"/>
          <p:cNvGrpSpPr/>
          <p:nvPr/>
        </p:nvGrpSpPr>
        <p:grpSpPr>
          <a:xfrm>
            <a:off x="1146602" y="3600343"/>
            <a:ext cx="1152858" cy="491624"/>
            <a:chOff x="6536704" y="2454370"/>
            <a:chExt cx="907518" cy="368718"/>
          </a:xfrm>
        </p:grpSpPr>
        <p:grpSp>
          <p:nvGrpSpPr>
            <p:cNvPr id="130" name="Group 129"/>
            <p:cNvGrpSpPr/>
            <p:nvPr/>
          </p:nvGrpSpPr>
          <p:grpSpPr>
            <a:xfrm>
              <a:off x="6536704" y="2454370"/>
              <a:ext cx="907518" cy="368718"/>
              <a:chOff x="6536704" y="2454370"/>
              <a:chExt cx="907518" cy="368718"/>
            </a:xfrm>
          </p:grpSpPr>
          <p:sp>
            <p:nvSpPr>
              <p:cNvPr id="132" name="Rounded Rectangle 131"/>
              <p:cNvSpPr/>
              <p:nvPr/>
            </p:nvSpPr>
            <p:spPr>
              <a:xfrm rot="10800000">
                <a:off x="6543644" y="2454370"/>
                <a:ext cx="900578" cy="36871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US" dirty="0" smtClean="0"/>
              </a:p>
            </p:txBody>
          </p:sp>
          <p:pic>
            <p:nvPicPr>
              <p:cNvPr id="133" name="Picture 8" descr="C:\Users\Abject-3D\Desktop\VMWare Files\FINAL diagrams\Basic Virtualization\3D PNGs\VMW_10Q2_DGRM_Cloud_Director_R7_6.png"/>
              <p:cNvPicPr>
                <a:picLocks noChangeAspect="1" noChangeArrowheads="1"/>
              </p:cNvPicPr>
              <p:nvPr/>
            </p:nvPicPr>
            <p:blipFill>
              <a:blip r:embed="rId21">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a:off x="6536704"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 name="Picture 8" descr="C:\Users\Abject-3D\Desktop\VMWare Files\FINAL diagrams\Basic Virtualization\3D PNGs\VMW_10Q2_DGRM_Cloud_Director_R7_6.png"/>
              <p:cNvPicPr>
                <a:picLocks noChangeAspect="1" noChangeArrowheads="1"/>
              </p:cNvPicPr>
              <p:nvPr/>
            </p:nvPicPr>
            <p:blipFill>
              <a:blip r:embed="rId21">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flipH="1">
                <a:off x="6956435"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1" name="TextBox 130"/>
            <p:cNvSpPr txBox="1"/>
            <p:nvPr/>
          </p:nvSpPr>
          <p:spPr>
            <a:xfrm>
              <a:off x="6743430" y="2537356"/>
              <a:ext cx="506602" cy="244386"/>
            </a:xfrm>
            <a:prstGeom prst="rect">
              <a:avLst/>
            </a:prstGeom>
            <a:noFill/>
          </p:spPr>
          <p:txBody>
            <a:bodyPr wrap="square" lIns="0" tIns="0" rIns="0" bIns="0" rtlCol="0">
              <a:noAutofit/>
            </a:bodyPr>
            <a:lstStyle/>
            <a:p>
              <a:pPr algn="ctr">
                <a:lnSpc>
                  <a:spcPct val="90000"/>
                </a:lnSpc>
              </a:pPr>
              <a:r>
                <a:rPr lang="en-US" b="1" dirty="0" smtClean="0"/>
                <a:t>PE</a:t>
              </a:r>
            </a:p>
          </p:txBody>
        </p:sp>
      </p:grpSp>
      <p:grpSp>
        <p:nvGrpSpPr>
          <p:cNvPr id="147" name="Group 146"/>
          <p:cNvGrpSpPr/>
          <p:nvPr/>
        </p:nvGrpSpPr>
        <p:grpSpPr>
          <a:xfrm>
            <a:off x="4863775" y="3646993"/>
            <a:ext cx="1017981" cy="727921"/>
            <a:chOff x="5416424" y="3424392"/>
            <a:chExt cx="1453141" cy="1199632"/>
          </a:xfrm>
        </p:grpSpPr>
        <p:grpSp>
          <p:nvGrpSpPr>
            <p:cNvPr id="148" name="Group 147"/>
            <p:cNvGrpSpPr/>
            <p:nvPr/>
          </p:nvGrpSpPr>
          <p:grpSpPr>
            <a:xfrm>
              <a:off x="5416424" y="3424392"/>
              <a:ext cx="1453141" cy="831219"/>
              <a:chOff x="4968252" y="1288119"/>
              <a:chExt cx="2532924" cy="1306838"/>
            </a:xfrm>
          </p:grpSpPr>
          <p:sp>
            <p:nvSpPr>
              <p:cNvPr id="150" name="Rectangle 149"/>
              <p:cNvSpPr/>
              <p:nvPr/>
            </p:nvSpPr>
            <p:spPr>
              <a:xfrm rot="5400000">
                <a:off x="5581294" y="675077"/>
                <a:ext cx="1306838" cy="2532922"/>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600" dirty="0">
                  <a:solidFill>
                    <a:srgbClr val="717074"/>
                  </a:solidFill>
                </a:endParaRPr>
              </a:p>
            </p:txBody>
          </p:sp>
          <p:sp>
            <p:nvSpPr>
              <p:cNvPr id="151" name="TextBox 150"/>
              <p:cNvSpPr txBox="1"/>
              <p:nvPr/>
            </p:nvSpPr>
            <p:spPr>
              <a:xfrm>
                <a:off x="4995493" y="1354097"/>
                <a:ext cx="2505683" cy="402050"/>
              </a:xfrm>
              <a:prstGeom prst="rect">
                <a:avLst/>
              </a:prstGeom>
              <a:noFill/>
            </p:spPr>
            <p:txBody>
              <a:bodyPr wrap="square" lIns="0" tIns="0" rIns="0" bIns="0" rtlCol="0">
                <a:spAutoFit/>
              </a:bodyPr>
              <a:lstStyle/>
              <a:p>
                <a:pPr defTabSz="1218936">
                  <a:lnSpc>
                    <a:spcPct val="90000"/>
                  </a:lnSpc>
                </a:pPr>
                <a:r>
                  <a:rPr lang="en-US" sz="1100" b="1" dirty="0">
                    <a:solidFill>
                      <a:schemeClr val="tx1">
                        <a:lumMod val="75000"/>
                      </a:schemeClr>
                    </a:solidFill>
                    <a:latin typeface="Arial"/>
                  </a:rPr>
                  <a:t>VASA Provider </a:t>
                </a:r>
              </a:p>
            </p:txBody>
          </p:sp>
        </p:grpSp>
        <p:pic>
          <p:nvPicPr>
            <p:cNvPr id="149" name="Picture 148" descr="C:\Users\testuser\AppData\Local\Temp\VMwareDnD\1ba05a9b\ICON_Gear_Flat_Q109_.png"/>
            <p:cNvPicPr>
              <a:picLocks noChangeAspect="1" noChangeArrowheads="1"/>
            </p:cNvPicPr>
            <p:nvPr/>
          </p:nvPicPr>
          <p:blipFill>
            <a:blip r:embed="rId22">
              <a:extLst>
                <a:ext uri="{BEBA8EAE-BF5A-486C-A8C5-ECC9F3942E4B}">
                  <a14:imgProps xmlns:a14="http://schemas.microsoft.com/office/drawing/2010/main">
                    <a14:imgLayer r:embed="rId23">
                      <a14:imgEffect>
                        <a14:brightnessContrast bright="-5000"/>
                      </a14:imgEffect>
                    </a14:imgLayer>
                  </a14:imgProps>
                </a:ext>
              </a:extLst>
            </a:blip>
            <a:srcRect/>
            <a:stretch>
              <a:fillRect/>
            </a:stretch>
          </p:blipFill>
          <p:spPr bwMode="auto">
            <a:xfrm>
              <a:off x="5799931" y="3925639"/>
              <a:ext cx="701751" cy="698385"/>
            </a:xfrm>
            <a:prstGeom prst="rect">
              <a:avLst/>
            </a:prstGeom>
            <a:noFill/>
          </p:spPr>
        </p:pic>
      </p:grpSp>
      <p:sp>
        <p:nvSpPr>
          <p:cNvPr id="152" name="Left-Right Arrow 151"/>
          <p:cNvSpPr/>
          <p:nvPr/>
        </p:nvSpPr>
        <p:spPr>
          <a:xfrm rot="2139534">
            <a:off x="4340473" y="3385336"/>
            <a:ext cx="507092" cy="197056"/>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153" name="Left-Right Arrow 152"/>
          <p:cNvSpPr/>
          <p:nvPr/>
        </p:nvSpPr>
        <p:spPr>
          <a:xfrm rot="20052719">
            <a:off x="4335171" y="4232600"/>
            <a:ext cx="574724" cy="201168"/>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grpSp>
        <p:nvGrpSpPr>
          <p:cNvPr id="120" name="Group 119"/>
          <p:cNvGrpSpPr/>
          <p:nvPr/>
        </p:nvGrpSpPr>
        <p:grpSpPr>
          <a:xfrm>
            <a:off x="3223841" y="3600343"/>
            <a:ext cx="1152858" cy="491624"/>
            <a:chOff x="6536704" y="2454370"/>
            <a:chExt cx="907518" cy="368718"/>
          </a:xfrm>
        </p:grpSpPr>
        <p:grpSp>
          <p:nvGrpSpPr>
            <p:cNvPr id="123" name="Group 122"/>
            <p:cNvGrpSpPr/>
            <p:nvPr/>
          </p:nvGrpSpPr>
          <p:grpSpPr>
            <a:xfrm>
              <a:off x="6536704" y="2454370"/>
              <a:ext cx="907518" cy="368718"/>
              <a:chOff x="6536704" y="2454370"/>
              <a:chExt cx="907518" cy="368718"/>
            </a:xfrm>
          </p:grpSpPr>
          <p:sp>
            <p:nvSpPr>
              <p:cNvPr id="139" name="Rounded Rectangle 138"/>
              <p:cNvSpPr/>
              <p:nvPr/>
            </p:nvSpPr>
            <p:spPr>
              <a:xfrm rot="10800000">
                <a:off x="6543644" y="2454370"/>
                <a:ext cx="900578" cy="36871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US" dirty="0" smtClean="0"/>
              </a:p>
            </p:txBody>
          </p:sp>
          <p:pic>
            <p:nvPicPr>
              <p:cNvPr id="141" name="Picture 8" descr="C:\Users\Abject-3D\Desktop\VMWare Files\FINAL diagrams\Basic Virtualization\3D PNGs\VMW_10Q2_DGRM_Cloud_Director_R7_6.png"/>
              <p:cNvPicPr>
                <a:picLocks noChangeAspect="1" noChangeArrowheads="1"/>
              </p:cNvPicPr>
              <p:nvPr/>
            </p:nvPicPr>
            <p:blipFill>
              <a:blip r:embed="rId21">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a:off x="6536704"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 name="Picture 8" descr="C:\Users\Abject-3D\Desktop\VMWare Files\FINAL diagrams\Basic Virtualization\3D PNGs\VMW_10Q2_DGRM_Cloud_Director_R7_6.png"/>
              <p:cNvPicPr>
                <a:picLocks noChangeAspect="1" noChangeArrowheads="1"/>
              </p:cNvPicPr>
              <p:nvPr/>
            </p:nvPicPr>
            <p:blipFill>
              <a:blip r:embed="rId21">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flipH="1">
                <a:off x="6956435"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6" name="TextBox 135"/>
            <p:cNvSpPr txBox="1"/>
            <p:nvPr/>
          </p:nvSpPr>
          <p:spPr>
            <a:xfrm>
              <a:off x="6743430" y="2537356"/>
              <a:ext cx="506602" cy="244386"/>
            </a:xfrm>
            <a:prstGeom prst="rect">
              <a:avLst/>
            </a:prstGeom>
            <a:noFill/>
          </p:spPr>
          <p:txBody>
            <a:bodyPr wrap="square" lIns="0" tIns="0" rIns="0" bIns="0" rtlCol="0">
              <a:noAutofit/>
            </a:bodyPr>
            <a:lstStyle/>
            <a:p>
              <a:pPr algn="ctr">
                <a:lnSpc>
                  <a:spcPct val="90000"/>
                </a:lnSpc>
              </a:pPr>
              <a:r>
                <a:rPr lang="en-US" b="1" dirty="0" smtClean="0"/>
                <a:t>PE</a:t>
              </a:r>
            </a:p>
          </p:txBody>
        </p:sp>
      </p:grpSp>
      <p:grpSp>
        <p:nvGrpSpPr>
          <p:cNvPr id="3" name="Group 2"/>
          <p:cNvGrpSpPr/>
          <p:nvPr/>
        </p:nvGrpSpPr>
        <p:grpSpPr>
          <a:xfrm>
            <a:off x="1693947" y="3227752"/>
            <a:ext cx="0" cy="1374872"/>
            <a:chOff x="1693947" y="3010037"/>
            <a:chExt cx="0" cy="1374872"/>
          </a:xfrm>
        </p:grpSpPr>
        <p:cxnSp>
          <p:nvCxnSpPr>
            <p:cNvPr id="135" name="Straight Connector 134"/>
            <p:cNvCxnSpPr/>
            <p:nvPr/>
          </p:nvCxnSpPr>
          <p:spPr>
            <a:xfrm>
              <a:off x="1693947" y="3010037"/>
              <a:ext cx="0" cy="402812"/>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1693947" y="3874254"/>
              <a:ext cx="0" cy="510655"/>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6" name="Group 5"/>
          <p:cNvGrpSpPr/>
          <p:nvPr/>
        </p:nvGrpSpPr>
        <p:grpSpPr>
          <a:xfrm>
            <a:off x="3834681" y="3239790"/>
            <a:ext cx="0" cy="1374873"/>
            <a:chOff x="3834681" y="3022075"/>
            <a:chExt cx="0" cy="1374873"/>
          </a:xfrm>
        </p:grpSpPr>
        <p:cxnSp>
          <p:nvCxnSpPr>
            <p:cNvPr id="143" name="Straight Connector 142"/>
            <p:cNvCxnSpPr/>
            <p:nvPr/>
          </p:nvCxnSpPr>
          <p:spPr>
            <a:xfrm>
              <a:off x="3834681" y="3022075"/>
              <a:ext cx="0" cy="402812"/>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a:off x="3834681" y="3886293"/>
              <a:ext cx="0" cy="510655"/>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781624" y="2425219"/>
            <a:ext cx="4273527" cy="367064"/>
            <a:chOff x="1018713" y="2705397"/>
            <a:chExt cx="3310468" cy="348370"/>
          </a:xfrm>
        </p:grpSpPr>
        <p:sp>
          <p:nvSpPr>
            <p:cNvPr id="12" name="Rectangle 11"/>
            <p:cNvSpPr/>
            <p:nvPr/>
          </p:nvSpPr>
          <p:spPr>
            <a:xfrm>
              <a:off x="1018713" y="2705397"/>
              <a:ext cx="3310468" cy="348370"/>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16200000" scaled="1"/>
              <a:tileRect/>
            </a:gradFill>
            <a:ln w="12700" cmpd="sng">
              <a:solidFill>
                <a:schemeClr val="bg1"/>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13" name="TextBox 12"/>
            <p:cNvSpPr txBox="1"/>
            <p:nvPr/>
          </p:nvSpPr>
          <p:spPr>
            <a:xfrm>
              <a:off x="1091869" y="2720216"/>
              <a:ext cx="3136518" cy="321312"/>
            </a:xfrm>
            <a:prstGeom prst="rect">
              <a:avLst/>
            </a:prstGeom>
            <a:noFill/>
          </p:spPr>
          <p:txBody>
            <a:bodyPr wrap="square" anchor="ctr">
              <a:spAutoFit/>
            </a:bodyPr>
            <a:lstStyle/>
            <a:p>
              <a:pPr algn="ctr">
                <a:defRPr/>
              </a:pPr>
              <a:r>
                <a:rPr lang="en-US" sz="1600" b="1" dirty="0">
                  <a:solidFill>
                    <a:schemeClr val="bg1"/>
                  </a:solidFill>
                  <a:cs typeface="Arial" pitchFamily="-65" charset="0"/>
                </a:rPr>
                <a:t>Storage Policy-Based Mgmt.</a:t>
              </a:r>
            </a:p>
          </p:txBody>
        </p:sp>
        <p:grpSp>
          <p:nvGrpSpPr>
            <p:cNvPr id="14" name="Group 13"/>
            <p:cNvGrpSpPr/>
            <p:nvPr/>
          </p:nvGrpSpPr>
          <p:grpSpPr>
            <a:xfrm>
              <a:off x="1252326" y="2715797"/>
              <a:ext cx="333655" cy="326731"/>
              <a:chOff x="684212" y="2384177"/>
              <a:chExt cx="333655" cy="326731"/>
            </a:xfrm>
          </p:grpSpPr>
          <p:pic>
            <p:nvPicPr>
              <p:cNvPr id="15" name="Picture 14" descr="gear.png"/>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684212" y="2384177"/>
                <a:ext cx="333655" cy="312832"/>
              </a:xfrm>
              <a:prstGeom prst="rect">
                <a:avLst/>
              </a:prstGeom>
            </p:spPr>
          </p:pic>
          <p:pic>
            <p:nvPicPr>
              <p:cNvPr id="16" name="Picture 15" descr="gear.png"/>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25373" y="2537076"/>
                <a:ext cx="185404" cy="173832"/>
              </a:xfrm>
              <a:prstGeom prst="rect">
                <a:avLst/>
              </a:prstGeom>
            </p:spPr>
          </p:pic>
        </p:grpSp>
      </p:grpSp>
      <p:sp>
        <p:nvSpPr>
          <p:cNvPr id="21" name="Slide Number Placeholder 20"/>
          <p:cNvSpPr>
            <a:spLocks noGrp="1"/>
          </p:cNvSpPr>
          <p:nvPr>
            <p:ph type="sldNum" sz="quarter" idx="12"/>
          </p:nvPr>
        </p:nvSpPr>
        <p:spPr/>
        <p:txBody>
          <a:bodyPr/>
          <a:lstStyle/>
          <a:p>
            <a:fld id="{6EA6D8CF-3CDE-4807-BCD2-C9F2B831AAA5}" type="slidenum">
              <a:rPr lang="en-US" smtClean="0"/>
              <a:t>34</a:t>
            </a:fld>
            <a:endParaRPr lang="en-US"/>
          </a:p>
        </p:txBody>
      </p:sp>
    </p:spTree>
    <p:extLst>
      <p:ext uri="{BB962C8B-B14F-4D97-AF65-F5344CB8AC3E}">
        <p14:creationId xmlns:p14="http://schemas.microsoft.com/office/powerpoint/2010/main" val="872911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5"/>
                                        </p:tgtEl>
                                        <p:attrNameLst>
                                          <p:attrName>style.visibility</p:attrName>
                                        </p:attrNameLst>
                                      </p:cBhvr>
                                      <p:to>
                                        <p:strVal val="visible"/>
                                      </p:to>
                                    </p:set>
                                  </p:childTnLst>
                                </p:cTn>
                              </p:par>
                              <p:par>
                                <p:cTn id="9" presetID="22" presetClass="entr" presetSubtype="1" fill="hold" grpId="0" nodeType="withEffect">
                                  <p:stCondLst>
                                    <p:cond delay="0"/>
                                  </p:stCondLst>
                                  <p:childTnLst>
                                    <p:set>
                                      <p:cBhvr>
                                        <p:cTn id="10" dur="1" fill="hold">
                                          <p:stCondLst>
                                            <p:cond delay="0"/>
                                          </p:stCondLst>
                                        </p:cTn>
                                        <p:tgtEl>
                                          <p:spTgt spid="119"/>
                                        </p:tgtEl>
                                        <p:attrNameLst>
                                          <p:attrName>style.visibility</p:attrName>
                                        </p:attrNameLst>
                                      </p:cBhvr>
                                      <p:to>
                                        <p:strVal val="visible"/>
                                      </p:to>
                                    </p:set>
                                    <p:animEffect transition="in" filter="wipe(up)">
                                      <p:cBhvr>
                                        <p:cTn id="11" dur="500"/>
                                        <p:tgtEl>
                                          <p:spTgt spid="119"/>
                                        </p:tgtEl>
                                      </p:cBhvr>
                                    </p:animEffect>
                                  </p:childTnLst>
                                </p:cTn>
                              </p:par>
                              <p:par>
                                <p:cTn id="12" presetID="1" presetClass="entr" presetSubtype="0" fill="hold" nodeType="withEffect">
                                  <p:stCondLst>
                                    <p:cond delay="0"/>
                                  </p:stCondLst>
                                  <p:childTnLst>
                                    <p:set>
                                      <p:cBhvr>
                                        <p:cTn id="13" dur="1" fill="hold">
                                          <p:stCondLst>
                                            <p:cond delay="0"/>
                                          </p:stCondLst>
                                        </p:cTn>
                                        <p:tgtEl>
                                          <p:spTgt spid="146">
                                            <p:txEl>
                                              <p:pRg st="1" end="1"/>
                                            </p:txEl>
                                          </p:spTgt>
                                        </p:tgtEl>
                                        <p:attrNameLst>
                                          <p:attrName>style.visibility</p:attrName>
                                        </p:attrNameLst>
                                      </p:cBhvr>
                                      <p:to>
                                        <p:strVal val="visible"/>
                                      </p:to>
                                    </p:set>
                                  </p:childTnLst>
                                </p:cTn>
                              </p:par>
                              <p:par>
                                <p:cTn id="14" presetID="53" presetClass="entr" presetSubtype="16" fill="hold" nodeType="withEffect">
                                  <p:stCondLst>
                                    <p:cond delay="0"/>
                                  </p:stCondLst>
                                  <p:childTnLst>
                                    <p:set>
                                      <p:cBhvr>
                                        <p:cTn id="15" dur="1" fill="hold">
                                          <p:stCondLst>
                                            <p:cond delay="0"/>
                                          </p:stCondLst>
                                        </p:cTn>
                                        <p:tgtEl>
                                          <p:spTgt spid="147"/>
                                        </p:tgtEl>
                                        <p:attrNameLst>
                                          <p:attrName>style.visibility</p:attrName>
                                        </p:attrNameLst>
                                      </p:cBhvr>
                                      <p:to>
                                        <p:strVal val="visible"/>
                                      </p:to>
                                    </p:set>
                                    <p:anim calcmode="lin" valueType="num">
                                      <p:cBhvr>
                                        <p:cTn id="16" dur="500" fill="hold"/>
                                        <p:tgtEl>
                                          <p:spTgt spid="147"/>
                                        </p:tgtEl>
                                        <p:attrNameLst>
                                          <p:attrName>ppt_w</p:attrName>
                                        </p:attrNameLst>
                                      </p:cBhvr>
                                      <p:tavLst>
                                        <p:tav tm="0">
                                          <p:val>
                                            <p:fltVal val="0"/>
                                          </p:val>
                                        </p:tav>
                                        <p:tav tm="100000">
                                          <p:val>
                                            <p:strVal val="#ppt_w"/>
                                          </p:val>
                                        </p:tav>
                                      </p:tavLst>
                                    </p:anim>
                                    <p:anim calcmode="lin" valueType="num">
                                      <p:cBhvr>
                                        <p:cTn id="17" dur="500" fill="hold"/>
                                        <p:tgtEl>
                                          <p:spTgt spid="147"/>
                                        </p:tgtEl>
                                        <p:attrNameLst>
                                          <p:attrName>ppt_h</p:attrName>
                                        </p:attrNameLst>
                                      </p:cBhvr>
                                      <p:tavLst>
                                        <p:tav tm="0">
                                          <p:val>
                                            <p:fltVal val="0"/>
                                          </p:val>
                                        </p:tav>
                                        <p:tav tm="100000">
                                          <p:val>
                                            <p:strVal val="#ppt_h"/>
                                          </p:val>
                                        </p:tav>
                                      </p:tavLst>
                                    </p:anim>
                                    <p:animEffect transition="in" filter="fade">
                                      <p:cBhvr>
                                        <p:cTn id="18" dur="500"/>
                                        <p:tgtEl>
                                          <p:spTgt spid="147"/>
                                        </p:tgtEl>
                                      </p:cBhvr>
                                    </p:animEffect>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152"/>
                                        </p:tgtEl>
                                        <p:attrNameLst>
                                          <p:attrName>style.visibility</p:attrName>
                                        </p:attrNameLst>
                                      </p:cBhvr>
                                      <p:to>
                                        <p:strVal val="visible"/>
                                      </p:to>
                                    </p:set>
                                    <p:animEffect transition="in" filter="wipe(right)">
                                      <p:cBhvr>
                                        <p:cTn id="22" dur="500"/>
                                        <p:tgtEl>
                                          <p:spTgt spid="152"/>
                                        </p:tgtEl>
                                      </p:cBhvr>
                                    </p:animEffect>
                                  </p:childTnLst>
                                </p:cTn>
                              </p:par>
                              <p:par>
                                <p:cTn id="23" presetID="10" presetClass="entr" presetSubtype="0" fill="hold" nodeType="withEffect">
                                  <p:stCondLst>
                                    <p:cond delay="3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46">
                                            <p:txEl>
                                              <p:pRg st="2" end="2"/>
                                            </p:txEl>
                                          </p:spTgt>
                                        </p:tgtEl>
                                        <p:attrNameLst>
                                          <p:attrName>style.visibility</p:attrName>
                                        </p:attrNameLst>
                                      </p:cBhvr>
                                      <p:to>
                                        <p:strVal val="visible"/>
                                      </p:to>
                                    </p:set>
                                  </p:childTnLst>
                                </p:cTn>
                              </p:par>
                            </p:childTnLst>
                          </p:cTn>
                        </p:par>
                        <p:par>
                          <p:cTn id="30" fill="hold">
                            <p:stCondLst>
                              <p:cond delay="0"/>
                            </p:stCondLst>
                            <p:childTnLst>
                              <p:par>
                                <p:cTn id="31" presetID="22" presetClass="entr" presetSubtype="2" fill="hold" grpId="0" nodeType="afterEffect">
                                  <p:stCondLst>
                                    <p:cond delay="0"/>
                                  </p:stCondLst>
                                  <p:childTnLst>
                                    <p:set>
                                      <p:cBhvr>
                                        <p:cTn id="32" dur="1" fill="hold">
                                          <p:stCondLst>
                                            <p:cond delay="0"/>
                                          </p:stCondLst>
                                        </p:cTn>
                                        <p:tgtEl>
                                          <p:spTgt spid="153"/>
                                        </p:tgtEl>
                                        <p:attrNameLst>
                                          <p:attrName>style.visibility</p:attrName>
                                        </p:attrNameLst>
                                      </p:cBhvr>
                                      <p:to>
                                        <p:strVal val="visible"/>
                                      </p:to>
                                    </p:set>
                                    <p:animEffect transition="in" filter="wipe(right)">
                                      <p:cBhvr>
                                        <p:cTn id="33" dur="500"/>
                                        <p:tgtEl>
                                          <p:spTgt spid="153"/>
                                        </p:tgtEl>
                                      </p:cBhvr>
                                    </p:animEffect>
                                  </p:childTnLst>
                                </p:cTn>
                              </p:par>
                              <p:par>
                                <p:cTn id="34" presetID="42" presetClass="entr" presetSubtype="0" fill="hold" nodeType="withEffect">
                                  <p:stCondLst>
                                    <p:cond delay="10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anim calcmode="lin" valueType="num">
                                      <p:cBhvr>
                                        <p:cTn id="37" dur="500" fill="hold"/>
                                        <p:tgtEl>
                                          <p:spTgt spid="5"/>
                                        </p:tgtEl>
                                        <p:attrNameLst>
                                          <p:attrName>ppt_x</p:attrName>
                                        </p:attrNameLst>
                                      </p:cBhvr>
                                      <p:tavLst>
                                        <p:tav tm="0">
                                          <p:val>
                                            <p:strVal val="#ppt_x"/>
                                          </p:val>
                                        </p:tav>
                                        <p:tav tm="100000">
                                          <p:val>
                                            <p:strVal val="#ppt_x"/>
                                          </p:val>
                                        </p:tav>
                                      </p:tavLst>
                                    </p:anim>
                                    <p:anim calcmode="lin" valueType="num">
                                      <p:cBhvr>
                                        <p:cTn id="38"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6">
                                            <p:txEl>
                                              <p:pRg st="3" end="3"/>
                                            </p:txEl>
                                          </p:spTgt>
                                        </p:tgtEl>
                                        <p:attrNameLst>
                                          <p:attrName>style.visibility</p:attrName>
                                        </p:attrNameLst>
                                      </p:cBhvr>
                                      <p:to>
                                        <p:strVal val="visible"/>
                                      </p:to>
                                    </p:set>
                                  </p:childTnLst>
                                </p:cTn>
                              </p:par>
                              <p:par>
                                <p:cTn id="43" presetID="53" presetClass="entr" presetSubtype="16" fill="hold" nodeType="withEffect">
                                  <p:stCondLst>
                                    <p:cond delay="0"/>
                                  </p:stCondLst>
                                  <p:childTnLst>
                                    <p:set>
                                      <p:cBhvr>
                                        <p:cTn id="44" dur="1" fill="hold">
                                          <p:stCondLst>
                                            <p:cond delay="0"/>
                                          </p:stCondLst>
                                        </p:cTn>
                                        <p:tgtEl>
                                          <p:spTgt spid="124"/>
                                        </p:tgtEl>
                                        <p:attrNameLst>
                                          <p:attrName>style.visibility</p:attrName>
                                        </p:attrNameLst>
                                      </p:cBhvr>
                                      <p:to>
                                        <p:strVal val="visible"/>
                                      </p:to>
                                    </p:set>
                                    <p:anim calcmode="lin" valueType="num">
                                      <p:cBhvr>
                                        <p:cTn id="45" dur="250" fill="hold"/>
                                        <p:tgtEl>
                                          <p:spTgt spid="124"/>
                                        </p:tgtEl>
                                        <p:attrNameLst>
                                          <p:attrName>ppt_w</p:attrName>
                                        </p:attrNameLst>
                                      </p:cBhvr>
                                      <p:tavLst>
                                        <p:tav tm="0">
                                          <p:val>
                                            <p:fltVal val="0"/>
                                          </p:val>
                                        </p:tav>
                                        <p:tav tm="100000">
                                          <p:val>
                                            <p:strVal val="#ppt_w"/>
                                          </p:val>
                                        </p:tav>
                                      </p:tavLst>
                                    </p:anim>
                                    <p:anim calcmode="lin" valueType="num">
                                      <p:cBhvr>
                                        <p:cTn id="46" dur="250" fill="hold"/>
                                        <p:tgtEl>
                                          <p:spTgt spid="124"/>
                                        </p:tgtEl>
                                        <p:attrNameLst>
                                          <p:attrName>ppt_h</p:attrName>
                                        </p:attrNameLst>
                                      </p:cBhvr>
                                      <p:tavLst>
                                        <p:tav tm="0">
                                          <p:val>
                                            <p:fltVal val="0"/>
                                          </p:val>
                                        </p:tav>
                                        <p:tav tm="100000">
                                          <p:val>
                                            <p:strVal val="#ppt_h"/>
                                          </p:val>
                                        </p:tav>
                                      </p:tavLst>
                                    </p:anim>
                                    <p:animEffect transition="in" filter="fade">
                                      <p:cBhvr>
                                        <p:cTn id="47" dur="250"/>
                                        <p:tgtEl>
                                          <p:spTgt spid="124"/>
                                        </p:tgtEl>
                                      </p:cBhvr>
                                    </p:animEffect>
                                  </p:childTnLst>
                                </p:cTn>
                              </p:par>
                              <p:par>
                                <p:cTn id="48" presetID="53" presetClass="entr" presetSubtype="16" fill="hold" nodeType="withEffect">
                                  <p:stCondLst>
                                    <p:cond delay="100"/>
                                  </p:stCondLst>
                                  <p:childTnLst>
                                    <p:set>
                                      <p:cBhvr>
                                        <p:cTn id="49" dur="1" fill="hold">
                                          <p:stCondLst>
                                            <p:cond delay="0"/>
                                          </p:stCondLst>
                                        </p:cTn>
                                        <p:tgtEl>
                                          <p:spTgt spid="125"/>
                                        </p:tgtEl>
                                        <p:attrNameLst>
                                          <p:attrName>style.visibility</p:attrName>
                                        </p:attrNameLst>
                                      </p:cBhvr>
                                      <p:to>
                                        <p:strVal val="visible"/>
                                      </p:to>
                                    </p:set>
                                    <p:anim calcmode="lin" valueType="num">
                                      <p:cBhvr>
                                        <p:cTn id="50" dur="250" fill="hold"/>
                                        <p:tgtEl>
                                          <p:spTgt spid="125"/>
                                        </p:tgtEl>
                                        <p:attrNameLst>
                                          <p:attrName>ppt_w</p:attrName>
                                        </p:attrNameLst>
                                      </p:cBhvr>
                                      <p:tavLst>
                                        <p:tav tm="0">
                                          <p:val>
                                            <p:fltVal val="0"/>
                                          </p:val>
                                        </p:tav>
                                        <p:tav tm="100000">
                                          <p:val>
                                            <p:strVal val="#ppt_w"/>
                                          </p:val>
                                        </p:tav>
                                      </p:tavLst>
                                    </p:anim>
                                    <p:anim calcmode="lin" valueType="num">
                                      <p:cBhvr>
                                        <p:cTn id="51" dur="250" fill="hold"/>
                                        <p:tgtEl>
                                          <p:spTgt spid="125"/>
                                        </p:tgtEl>
                                        <p:attrNameLst>
                                          <p:attrName>ppt_h</p:attrName>
                                        </p:attrNameLst>
                                      </p:cBhvr>
                                      <p:tavLst>
                                        <p:tav tm="0">
                                          <p:val>
                                            <p:fltVal val="0"/>
                                          </p:val>
                                        </p:tav>
                                        <p:tav tm="100000">
                                          <p:val>
                                            <p:strVal val="#ppt_h"/>
                                          </p:val>
                                        </p:tav>
                                      </p:tavLst>
                                    </p:anim>
                                    <p:animEffect transition="in" filter="fade">
                                      <p:cBhvr>
                                        <p:cTn id="52" dur="250"/>
                                        <p:tgtEl>
                                          <p:spTgt spid="125"/>
                                        </p:tgtEl>
                                      </p:cBhvr>
                                    </p:animEffect>
                                  </p:childTnLst>
                                </p:cTn>
                              </p:par>
                              <p:par>
                                <p:cTn id="53" presetID="53" presetClass="entr" presetSubtype="16" fill="hold" nodeType="withEffect">
                                  <p:stCondLst>
                                    <p:cond delay="200"/>
                                  </p:stCondLst>
                                  <p:childTnLst>
                                    <p:set>
                                      <p:cBhvr>
                                        <p:cTn id="54" dur="1" fill="hold">
                                          <p:stCondLst>
                                            <p:cond delay="0"/>
                                          </p:stCondLst>
                                        </p:cTn>
                                        <p:tgtEl>
                                          <p:spTgt spid="126"/>
                                        </p:tgtEl>
                                        <p:attrNameLst>
                                          <p:attrName>style.visibility</p:attrName>
                                        </p:attrNameLst>
                                      </p:cBhvr>
                                      <p:to>
                                        <p:strVal val="visible"/>
                                      </p:to>
                                    </p:set>
                                    <p:anim calcmode="lin" valueType="num">
                                      <p:cBhvr>
                                        <p:cTn id="55" dur="250" fill="hold"/>
                                        <p:tgtEl>
                                          <p:spTgt spid="126"/>
                                        </p:tgtEl>
                                        <p:attrNameLst>
                                          <p:attrName>ppt_w</p:attrName>
                                        </p:attrNameLst>
                                      </p:cBhvr>
                                      <p:tavLst>
                                        <p:tav tm="0">
                                          <p:val>
                                            <p:fltVal val="0"/>
                                          </p:val>
                                        </p:tav>
                                        <p:tav tm="100000">
                                          <p:val>
                                            <p:strVal val="#ppt_w"/>
                                          </p:val>
                                        </p:tav>
                                      </p:tavLst>
                                    </p:anim>
                                    <p:anim calcmode="lin" valueType="num">
                                      <p:cBhvr>
                                        <p:cTn id="56" dur="250" fill="hold"/>
                                        <p:tgtEl>
                                          <p:spTgt spid="126"/>
                                        </p:tgtEl>
                                        <p:attrNameLst>
                                          <p:attrName>ppt_h</p:attrName>
                                        </p:attrNameLst>
                                      </p:cBhvr>
                                      <p:tavLst>
                                        <p:tav tm="0">
                                          <p:val>
                                            <p:fltVal val="0"/>
                                          </p:val>
                                        </p:tav>
                                        <p:tav tm="100000">
                                          <p:val>
                                            <p:strVal val="#ppt_h"/>
                                          </p:val>
                                        </p:tav>
                                      </p:tavLst>
                                    </p:anim>
                                    <p:animEffect transition="in" filter="fade">
                                      <p:cBhvr>
                                        <p:cTn id="57" dur="250"/>
                                        <p:tgtEl>
                                          <p:spTgt spid="126"/>
                                        </p:tgtEl>
                                      </p:cBhvr>
                                    </p:animEffect>
                                  </p:childTnLst>
                                </p:cTn>
                              </p:par>
                              <p:par>
                                <p:cTn id="58" presetID="53" presetClass="entr" presetSubtype="16" fill="hold" nodeType="withEffect">
                                  <p:stCondLst>
                                    <p:cond delay="300"/>
                                  </p:stCondLst>
                                  <p:childTnLst>
                                    <p:set>
                                      <p:cBhvr>
                                        <p:cTn id="59" dur="1" fill="hold">
                                          <p:stCondLst>
                                            <p:cond delay="0"/>
                                          </p:stCondLst>
                                        </p:cTn>
                                        <p:tgtEl>
                                          <p:spTgt spid="127"/>
                                        </p:tgtEl>
                                        <p:attrNameLst>
                                          <p:attrName>style.visibility</p:attrName>
                                        </p:attrNameLst>
                                      </p:cBhvr>
                                      <p:to>
                                        <p:strVal val="visible"/>
                                      </p:to>
                                    </p:set>
                                    <p:anim calcmode="lin" valueType="num">
                                      <p:cBhvr>
                                        <p:cTn id="60" dur="250" fill="hold"/>
                                        <p:tgtEl>
                                          <p:spTgt spid="127"/>
                                        </p:tgtEl>
                                        <p:attrNameLst>
                                          <p:attrName>ppt_w</p:attrName>
                                        </p:attrNameLst>
                                      </p:cBhvr>
                                      <p:tavLst>
                                        <p:tav tm="0">
                                          <p:val>
                                            <p:fltVal val="0"/>
                                          </p:val>
                                        </p:tav>
                                        <p:tav tm="100000">
                                          <p:val>
                                            <p:strVal val="#ppt_w"/>
                                          </p:val>
                                        </p:tav>
                                      </p:tavLst>
                                    </p:anim>
                                    <p:anim calcmode="lin" valueType="num">
                                      <p:cBhvr>
                                        <p:cTn id="61" dur="250" fill="hold"/>
                                        <p:tgtEl>
                                          <p:spTgt spid="127"/>
                                        </p:tgtEl>
                                        <p:attrNameLst>
                                          <p:attrName>ppt_h</p:attrName>
                                        </p:attrNameLst>
                                      </p:cBhvr>
                                      <p:tavLst>
                                        <p:tav tm="0">
                                          <p:val>
                                            <p:fltVal val="0"/>
                                          </p:val>
                                        </p:tav>
                                        <p:tav tm="100000">
                                          <p:val>
                                            <p:strVal val="#ppt_h"/>
                                          </p:val>
                                        </p:tav>
                                      </p:tavLst>
                                    </p:anim>
                                    <p:animEffect transition="in" filter="fade">
                                      <p:cBhvr>
                                        <p:cTn id="62" dur="250"/>
                                        <p:tgtEl>
                                          <p:spTgt spid="127"/>
                                        </p:tgtEl>
                                      </p:cBhvr>
                                    </p:animEffect>
                                  </p:childTnLst>
                                </p:cTn>
                              </p:par>
                              <p:par>
                                <p:cTn id="63" presetID="53" presetClass="entr" presetSubtype="16" fill="hold" nodeType="withEffect">
                                  <p:stCondLst>
                                    <p:cond delay="400"/>
                                  </p:stCondLst>
                                  <p:childTnLst>
                                    <p:set>
                                      <p:cBhvr>
                                        <p:cTn id="64" dur="1" fill="hold">
                                          <p:stCondLst>
                                            <p:cond delay="0"/>
                                          </p:stCondLst>
                                        </p:cTn>
                                        <p:tgtEl>
                                          <p:spTgt spid="128"/>
                                        </p:tgtEl>
                                        <p:attrNameLst>
                                          <p:attrName>style.visibility</p:attrName>
                                        </p:attrNameLst>
                                      </p:cBhvr>
                                      <p:to>
                                        <p:strVal val="visible"/>
                                      </p:to>
                                    </p:set>
                                    <p:anim calcmode="lin" valueType="num">
                                      <p:cBhvr>
                                        <p:cTn id="65" dur="250" fill="hold"/>
                                        <p:tgtEl>
                                          <p:spTgt spid="128"/>
                                        </p:tgtEl>
                                        <p:attrNameLst>
                                          <p:attrName>ppt_w</p:attrName>
                                        </p:attrNameLst>
                                      </p:cBhvr>
                                      <p:tavLst>
                                        <p:tav tm="0">
                                          <p:val>
                                            <p:fltVal val="0"/>
                                          </p:val>
                                        </p:tav>
                                        <p:tav tm="100000">
                                          <p:val>
                                            <p:strVal val="#ppt_w"/>
                                          </p:val>
                                        </p:tav>
                                      </p:tavLst>
                                    </p:anim>
                                    <p:anim calcmode="lin" valueType="num">
                                      <p:cBhvr>
                                        <p:cTn id="66" dur="250" fill="hold"/>
                                        <p:tgtEl>
                                          <p:spTgt spid="128"/>
                                        </p:tgtEl>
                                        <p:attrNameLst>
                                          <p:attrName>ppt_h</p:attrName>
                                        </p:attrNameLst>
                                      </p:cBhvr>
                                      <p:tavLst>
                                        <p:tav tm="0">
                                          <p:val>
                                            <p:fltVal val="0"/>
                                          </p:val>
                                        </p:tav>
                                        <p:tav tm="100000">
                                          <p:val>
                                            <p:strVal val="#ppt_h"/>
                                          </p:val>
                                        </p:tav>
                                      </p:tavLst>
                                    </p:anim>
                                    <p:animEffect transition="in" filter="fade">
                                      <p:cBhvr>
                                        <p:cTn id="67" dur="250"/>
                                        <p:tgtEl>
                                          <p:spTgt spid="128"/>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146">
                                            <p:txEl>
                                              <p:pRg st="4" end="4"/>
                                            </p:txEl>
                                          </p:spTgt>
                                        </p:tgtEl>
                                        <p:attrNameLst>
                                          <p:attrName>style.visibility</p:attrName>
                                        </p:attrNameLst>
                                      </p:cBhvr>
                                      <p:to>
                                        <p:strVal val="visible"/>
                                      </p:to>
                                    </p:set>
                                  </p:childTnLst>
                                </p:cTn>
                              </p:par>
                              <p:par>
                                <p:cTn id="72" presetID="53" presetClass="entr" presetSubtype="16" fill="hold" nodeType="withEffect">
                                  <p:stCondLst>
                                    <p:cond delay="0"/>
                                  </p:stCondLst>
                                  <p:childTnLst>
                                    <p:set>
                                      <p:cBhvr>
                                        <p:cTn id="73" dur="1" fill="hold">
                                          <p:stCondLst>
                                            <p:cond delay="0"/>
                                          </p:stCondLst>
                                        </p:cTn>
                                        <p:tgtEl>
                                          <p:spTgt spid="129"/>
                                        </p:tgtEl>
                                        <p:attrNameLst>
                                          <p:attrName>style.visibility</p:attrName>
                                        </p:attrNameLst>
                                      </p:cBhvr>
                                      <p:to>
                                        <p:strVal val="visible"/>
                                      </p:to>
                                    </p:set>
                                    <p:anim calcmode="lin" valueType="num">
                                      <p:cBhvr>
                                        <p:cTn id="74" dur="500" fill="hold"/>
                                        <p:tgtEl>
                                          <p:spTgt spid="129"/>
                                        </p:tgtEl>
                                        <p:attrNameLst>
                                          <p:attrName>ppt_w</p:attrName>
                                        </p:attrNameLst>
                                      </p:cBhvr>
                                      <p:tavLst>
                                        <p:tav tm="0">
                                          <p:val>
                                            <p:fltVal val="0"/>
                                          </p:val>
                                        </p:tav>
                                        <p:tav tm="100000">
                                          <p:val>
                                            <p:strVal val="#ppt_w"/>
                                          </p:val>
                                        </p:tav>
                                      </p:tavLst>
                                    </p:anim>
                                    <p:anim calcmode="lin" valueType="num">
                                      <p:cBhvr>
                                        <p:cTn id="75" dur="500" fill="hold"/>
                                        <p:tgtEl>
                                          <p:spTgt spid="129"/>
                                        </p:tgtEl>
                                        <p:attrNameLst>
                                          <p:attrName>ppt_h</p:attrName>
                                        </p:attrNameLst>
                                      </p:cBhvr>
                                      <p:tavLst>
                                        <p:tav tm="0">
                                          <p:val>
                                            <p:fltVal val="0"/>
                                          </p:val>
                                        </p:tav>
                                        <p:tav tm="100000">
                                          <p:val>
                                            <p:strVal val="#ppt_h"/>
                                          </p:val>
                                        </p:tav>
                                      </p:tavLst>
                                    </p:anim>
                                    <p:animEffect transition="in" filter="fade">
                                      <p:cBhvr>
                                        <p:cTn id="76" dur="500"/>
                                        <p:tgtEl>
                                          <p:spTgt spid="129"/>
                                        </p:tgtEl>
                                      </p:cBhvr>
                                    </p:animEffect>
                                  </p:childTnLst>
                                </p:cTn>
                              </p:par>
                              <p:par>
                                <p:cTn id="77" presetID="53" presetClass="entr" presetSubtype="16" fill="hold" nodeType="withEffect">
                                  <p:stCondLst>
                                    <p:cond delay="100"/>
                                  </p:stCondLst>
                                  <p:childTnLst>
                                    <p:set>
                                      <p:cBhvr>
                                        <p:cTn id="78" dur="1" fill="hold">
                                          <p:stCondLst>
                                            <p:cond delay="0"/>
                                          </p:stCondLst>
                                        </p:cTn>
                                        <p:tgtEl>
                                          <p:spTgt spid="120"/>
                                        </p:tgtEl>
                                        <p:attrNameLst>
                                          <p:attrName>style.visibility</p:attrName>
                                        </p:attrNameLst>
                                      </p:cBhvr>
                                      <p:to>
                                        <p:strVal val="visible"/>
                                      </p:to>
                                    </p:set>
                                    <p:anim calcmode="lin" valueType="num">
                                      <p:cBhvr>
                                        <p:cTn id="79" dur="500" fill="hold"/>
                                        <p:tgtEl>
                                          <p:spTgt spid="120"/>
                                        </p:tgtEl>
                                        <p:attrNameLst>
                                          <p:attrName>ppt_w</p:attrName>
                                        </p:attrNameLst>
                                      </p:cBhvr>
                                      <p:tavLst>
                                        <p:tav tm="0">
                                          <p:val>
                                            <p:fltVal val="0"/>
                                          </p:val>
                                        </p:tav>
                                        <p:tav tm="100000">
                                          <p:val>
                                            <p:strVal val="#ppt_w"/>
                                          </p:val>
                                        </p:tav>
                                      </p:tavLst>
                                    </p:anim>
                                    <p:anim calcmode="lin" valueType="num">
                                      <p:cBhvr>
                                        <p:cTn id="80" dur="500" fill="hold"/>
                                        <p:tgtEl>
                                          <p:spTgt spid="120"/>
                                        </p:tgtEl>
                                        <p:attrNameLst>
                                          <p:attrName>ppt_h</p:attrName>
                                        </p:attrNameLst>
                                      </p:cBhvr>
                                      <p:tavLst>
                                        <p:tav tm="0">
                                          <p:val>
                                            <p:fltVal val="0"/>
                                          </p:val>
                                        </p:tav>
                                        <p:tav tm="100000">
                                          <p:val>
                                            <p:strVal val="#ppt_h"/>
                                          </p:val>
                                        </p:tav>
                                      </p:tavLst>
                                    </p:anim>
                                    <p:animEffect transition="in" filter="fade">
                                      <p:cBhvr>
                                        <p:cTn id="81" dur="500"/>
                                        <p:tgtEl>
                                          <p:spTgt spid="120"/>
                                        </p:tgtEl>
                                      </p:cBhvr>
                                    </p:animEffect>
                                  </p:childTnLst>
                                </p:cTn>
                              </p:par>
                              <p:par>
                                <p:cTn id="82" presetID="16" presetClass="entr" presetSubtype="42" fill="hold" nodeType="withEffect">
                                  <p:stCondLst>
                                    <p:cond delay="400"/>
                                  </p:stCondLst>
                                  <p:childTnLst>
                                    <p:set>
                                      <p:cBhvr>
                                        <p:cTn id="83" dur="1" fill="hold">
                                          <p:stCondLst>
                                            <p:cond delay="0"/>
                                          </p:stCondLst>
                                        </p:cTn>
                                        <p:tgtEl>
                                          <p:spTgt spid="3"/>
                                        </p:tgtEl>
                                        <p:attrNameLst>
                                          <p:attrName>style.visibility</p:attrName>
                                        </p:attrNameLst>
                                      </p:cBhvr>
                                      <p:to>
                                        <p:strVal val="visible"/>
                                      </p:to>
                                    </p:set>
                                    <p:animEffect transition="in" filter="barn(outHorizontal)">
                                      <p:cBhvr>
                                        <p:cTn id="84" dur="500"/>
                                        <p:tgtEl>
                                          <p:spTgt spid="3"/>
                                        </p:tgtEl>
                                      </p:cBhvr>
                                    </p:animEffect>
                                  </p:childTnLst>
                                </p:cTn>
                              </p:par>
                              <p:par>
                                <p:cTn id="85" presetID="16" presetClass="entr" presetSubtype="42" fill="hold" nodeType="withEffect">
                                  <p:stCondLst>
                                    <p:cond delay="500"/>
                                  </p:stCondLst>
                                  <p:childTnLst>
                                    <p:set>
                                      <p:cBhvr>
                                        <p:cTn id="86" dur="1" fill="hold">
                                          <p:stCondLst>
                                            <p:cond delay="0"/>
                                          </p:stCondLst>
                                        </p:cTn>
                                        <p:tgtEl>
                                          <p:spTgt spid="6"/>
                                        </p:tgtEl>
                                        <p:attrNameLst>
                                          <p:attrName>style.visibility</p:attrName>
                                        </p:attrNameLst>
                                      </p:cBhvr>
                                      <p:to>
                                        <p:strVal val="visible"/>
                                      </p:to>
                                    </p:set>
                                    <p:animEffect transition="in" filter="barn(outHorizontal)">
                                      <p:cBhvr>
                                        <p:cTn id="87" dur="500"/>
                                        <p:tgtEl>
                                          <p:spTgt spid="6"/>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146">
                                            <p:txEl>
                                              <p:pRg st="5" end="5"/>
                                            </p:txEl>
                                          </p:spTgt>
                                        </p:tgtEl>
                                        <p:attrNameLst>
                                          <p:attrName>style.visibility</p:attrName>
                                        </p:attrNameLst>
                                      </p:cBhvr>
                                      <p:to>
                                        <p:strVal val="visible"/>
                                      </p:to>
                                    </p:set>
                                  </p:childTnLst>
                                </p:cTn>
                              </p:par>
                              <p:par>
                                <p:cTn id="92" presetID="22" presetClass="entr" presetSubtype="8" fill="hold" grpId="0"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left)">
                                      <p:cBhvr>
                                        <p:cTn id="94" dur="500"/>
                                        <p:tgtEl>
                                          <p:spTgt spid="64"/>
                                        </p:tgtEl>
                                      </p:cBhvr>
                                    </p:animEffect>
                                  </p:childTnLst>
                                </p:cTn>
                              </p:par>
                              <p:par>
                                <p:cTn id="95" presetID="10" presetClass="entr" presetSubtype="0" fill="hold" nodeType="withEffect">
                                  <p:stCondLst>
                                    <p:cond delay="400"/>
                                  </p:stCondLst>
                                  <p:childTnLst>
                                    <p:set>
                                      <p:cBhvr>
                                        <p:cTn id="96" dur="1" fill="hold">
                                          <p:stCondLst>
                                            <p:cond delay="0"/>
                                          </p:stCondLst>
                                        </p:cTn>
                                        <p:tgtEl>
                                          <p:spTgt spid="157"/>
                                        </p:tgtEl>
                                        <p:attrNameLst>
                                          <p:attrName>style.visibility</p:attrName>
                                        </p:attrNameLst>
                                      </p:cBhvr>
                                      <p:to>
                                        <p:strVal val="visible"/>
                                      </p:to>
                                    </p:set>
                                    <p:animEffect transition="in" filter="fade">
                                      <p:cBhvr>
                                        <p:cTn id="97" dur="500"/>
                                        <p:tgtEl>
                                          <p:spTgt spid="157"/>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146">
                                            <p:txEl>
                                              <p:pRg st="6" end="6"/>
                                            </p:txEl>
                                          </p:spTgt>
                                        </p:tgtEl>
                                        <p:attrNameLst>
                                          <p:attrName>style.visibility</p:attrName>
                                        </p:attrNameLst>
                                      </p:cBhvr>
                                      <p:to>
                                        <p:strVal val="visible"/>
                                      </p:to>
                                    </p:set>
                                    <p:animEffect transition="in" filter="wipe(left)">
                                      <p:cBhvr>
                                        <p:cTn id="102" dur="500"/>
                                        <p:tgtEl>
                                          <p:spTgt spid="146">
                                            <p:txEl>
                                              <p:pRg st="6" end="6"/>
                                            </p:txEl>
                                          </p:spTgt>
                                        </p:tgtEl>
                                      </p:cBhvr>
                                    </p:animEffect>
                                  </p:childTnLst>
                                </p:cTn>
                              </p:par>
                              <p:par>
                                <p:cTn id="103" presetID="10" presetClass="entr" presetSubtype="0" fill="hold" nodeType="withEffect">
                                  <p:stCondLst>
                                    <p:cond delay="400"/>
                                  </p:stCondLst>
                                  <p:childTnLst>
                                    <p:set>
                                      <p:cBhvr>
                                        <p:cTn id="104" dur="1" fill="hold">
                                          <p:stCondLst>
                                            <p:cond delay="0"/>
                                          </p:stCondLst>
                                        </p:cTn>
                                        <p:tgtEl>
                                          <p:spTgt spid="11"/>
                                        </p:tgtEl>
                                        <p:attrNameLst>
                                          <p:attrName>style.visibility</p:attrName>
                                        </p:attrNameLst>
                                      </p:cBhvr>
                                      <p:to>
                                        <p:strVal val="visible"/>
                                      </p:to>
                                    </p:set>
                                    <p:animEffect transition="in" filter="fade">
                                      <p:cBhvr>
                                        <p:cTn id="105" dur="500"/>
                                        <p:tgtEl>
                                          <p:spTgt spid="11"/>
                                        </p:tgtEl>
                                      </p:cBhvr>
                                    </p:animEffect>
                                  </p:childTnLst>
                                </p:cTn>
                              </p:par>
                              <p:par>
                                <p:cTn id="106" presetID="42" presetClass="entr" presetSubtype="0" fill="hold" nodeType="withEffect">
                                  <p:stCondLst>
                                    <p:cond delay="800"/>
                                  </p:stCondLst>
                                  <p:childTnLst>
                                    <p:set>
                                      <p:cBhvr>
                                        <p:cTn id="107" dur="1" fill="hold">
                                          <p:stCondLst>
                                            <p:cond delay="0"/>
                                          </p:stCondLst>
                                        </p:cTn>
                                        <p:tgtEl>
                                          <p:spTgt spid="107"/>
                                        </p:tgtEl>
                                        <p:attrNameLst>
                                          <p:attrName>style.visibility</p:attrName>
                                        </p:attrNameLst>
                                      </p:cBhvr>
                                      <p:to>
                                        <p:strVal val="visible"/>
                                      </p:to>
                                    </p:set>
                                    <p:animEffect transition="in" filter="fade">
                                      <p:cBhvr>
                                        <p:cTn id="108" dur="500"/>
                                        <p:tgtEl>
                                          <p:spTgt spid="107"/>
                                        </p:tgtEl>
                                      </p:cBhvr>
                                    </p:animEffect>
                                    <p:anim calcmode="lin" valueType="num">
                                      <p:cBhvr>
                                        <p:cTn id="109" dur="500" fill="hold"/>
                                        <p:tgtEl>
                                          <p:spTgt spid="107"/>
                                        </p:tgtEl>
                                        <p:attrNameLst>
                                          <p:attrName>ppt_x</p:attrName>
                                        </p:attrNameLst>
                                      </p:cBhvr>
                                      <p:tavLst>
                                        <p:tav tm="0">
                                          <p:val>
                                            <p:strVal val="#ppt_x"/>
                                          </p:val>
                                        </p:tav>
                                        <p:tav tm="100000">
                                          <p:val>
                                            <p:strVal val="#ppt_x"/>
                                          </p:val>
                                        </p:tav>
                                      </p:tavLst>
                                    </p:anim>
                                    <p:anim calcmode="lin" valueType="num">
                                      <p:cBhvr>
                                        <p:cTn id="110" dur="500" fill="hold"/>
                                        <p:tgtEl>
                                          <p:spTgt spid="107"/>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900"/>
                                  </p:stCondLst>
                                  <p:childTnLst>
                                    <p:set>
                                      <p:cBhvr>
                                        <p:cTn id="112" dur="1" fill="hold">
                                          <p:stCondLst>
                                            <p:cond delay="0"/>
                                          </p:stCondLst>
                                        </p:cTn>
                                        <p:tgtEl>
                                          <p:spTgt spid="108"/>
                                        </p:tgtEl>
                                        <p:attrNameLst>
                                          <p:attrName>style.visibility</p:attrName>
                                        </p:attrNameLst>
                                      </p:cBhvr>
                                      <p:to>
                                        <p:strVal val="visible"/>
                                      </p:to>
                                    </p:set>
                                    <p:animEffect transition="in" filter="fade">
                                      <p:cBhvr>
                                        <p:cTn id="113" dur="500"/>
                                        <p:tgtEl>
                                          <p:spTgt spid="108"/>
                                        </p:tgtEl>
                                      </p:cBhvr>
                                    </p:animEffect>
                                    <p:anim calcmode="lin" valueType="num">
                                      <p:cBhvr>
                                        <p:cTn id="114" dur="500" fill="hold"/>
                                        <p:tgtEl>
                                          <p:spTgt spid="108"/>
                                        </p:tgtEl>
                                        <p:attrNameLst>
                                          <p:attrName>ppt_x</p:attrName>
                                        </p:attrNameLst>
                                      </p:cBhvr>
                                      <p:tavLst>
                                        <p:tav tm="0">
                                          <p:val>
                                            <p:strVal val="#ppt_x"/>
                                          </p:val>
                                        </p:tav>
                                        <p:tav tm="100000">
                                          <p:val>
                                            <p:strVal val="#ppt_x"/>
                                          </p:val>
                                        </p:tav>
                                      </p:tavLst>
                                    </p:anim>
                                    <p:anim calcmode="lin" valueType="num">
                                      <p:cBhvr>
                                        <p:cTn id="115" dur="500" fill="hold"/>
                                        <p:tgtEl>
                                          <p:spTgt spid="108"/>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1000"/>
                                  </p:stCondLst>
                                  <p:childTnLst>
                                    <p:set>
                                      <p:cBhvr>
                                        <p:cTn id="117" dur="1" fill="hold">
                                          <p:stCondLst>
                                            <p:cond delay="0"/>
                                          </p:stCondLst>
                                        </p:cTn>
                                        <p:tgtEl>
                                          <p:spTgt spid="98"/>
                                        </p:tgtEl>
                                        <p:attrNameLst>
                                          <p:attrName>style.visibility</p:attrName>
                                        </p:attrNameLst>
                                      </p:cBhvr>
                                      <p:to>
                                        <p:strVal val="visible"/>
                                      </p:to>
                                    </p:set>
                                    <p:animEffect transition="in" filter="fade">
                                      <p:cBhvr>
                                        <p:cTn id="118" dur="500"/>
                                        <p:tgtEl>
                                          <p:spTgt spid="98"/>
                                        </p:tgtEl>
                                      </p:cBhvr>
                                    </p:animEffect>
                                    <p:anim calcmode="lin" valueType="num">
                                      <p:cBhvr>
                                        <p:cTn id="119" dur="500" fill="hold"/>
                                        <p:tgtEl>
                                          <p:spTgt spid="98"/>
                                        </p:tgtEl>
                                        <p:attrNameLst>
                                          <p:attrName>ppt_x</p:attrName>
                                        </p:attrNameLst>
                                      </p:cBhvr>
                                      <p:tavLst>
                                        <p:tav tm="0">
                                          <p:val>
                                            <p:strVal val="#ppt_x"/>
                                          </p:val>
                                        </p:tav>
                                        <p:tav tm="100000">
                                          <p:val>
                                            <p:strVal val="#ppt_x"/>
                                          </p:val>
                                        </p:tav>
                                      </p:tavLst>
                                    </p:anim>
                                    <p:anim calcmode="lin" valueType="num">
                                      <p:cBhvr>
                                        <p:cTn id="120" dur="500" fill="hold"/>
                                        <p:tgtEl>
                                          <p:spTgt spid="98"/>
                                        </p:tgtEl>
                                        <p:attrNameLst>
                                          <p:attrName>ppt_y</p:attrName>
                                        </p:attrNameLst>
                                      </p:cBhvr>
                                      <p:tavLst>
                                        <p:tav tm="0">
                                          <p:val>
                                            <p:strVal val="#ppt_y+.1"/>
                                          </p:val>
                                        </p:tav>
                                        <p:tav tm="100000">
                                          <p:val>
                                            <p:strVal val="#ppt_y"/>
                                          </p:val>
                                        </p:tav>
                                      </p:tavLst>
                                    </p:anim>
                                  </p:childTnLst>
                                </p:cTn>
                              </p:par>
                              <p:par>
                                <p:cTn id="121" presetID="53" presetClass="entr" presetSubtype="16" fill="hold" nodeType="withEffect">
                                  <p:stCondLst>
                                    <p:cond delay="1500"/>
                                  </p:stCondLst>
                                  <p:childTnLst>
                                    <p:set>
                                      <p:cBhvr>
                                        <p:cTn id="122" dur="1" fill="hold">
                                          <p:stCondLst>
                                            <p:cond delay="0"/>
                                          </p:stCondLst>
                                        </p:cTn>
                                        <p:tgtEl>
                                          <p:spTgt spid="67"/>
                                        </p:tgtEl>
                                        <p:attrNameLst>
                                          <p:attrName>style.visibility</p:attrName>
                                        </p:attrNameLst>
                                      </p:cBhvr>
                                      <p:to>
                                        <p:strVal val="visible"/>
                                      </p:to>
                                    </p:set>
                                    <p:anim calcmode="lin" valueType="num">
                                      <p:cBhvr>
                                        <p:cTn id="123" dur="500" fill="hold"/>
                                        <p:tgtEl>
                                          <p:spTgt spid="67"/>
                                        </p:tgtEl>
                                        <p:attrNameLst>
                                          <p:attrName>ppt_w</p:attrName>
                                        </p:attrNameLst>
                                      </p:cBhvr>
                                      <p:tavLst>
                                        <p:tav tm="0">
                                          <p:val>
                                            <p:fltVal val="0"/>
                                          </p:val>
                                        </p:tav>
                                        <p:tav tm="100000">
                                          <p:val>
                                            <p:strVal val="#ppt_w"/>
                                          </p:val>
                                        </p:tav>
                                      </p:tavLst>
                                    </p:anim>
                                    <p:anim calcmode="lin" valueType="num">
                                      <p:cBhvr>
                                        <p:cTn id="124" dur="500" fill="hold"/>
                                        <p:tgtEl>
                                          <p:spTgt spid="67"/>
                                        </p:tgtEl>
                                        <p:attrNameLst>
                                          <p:attrName>ppt_h</p:attrName>
                                        </p:attrNameLst>
                                      </p:cBhvr>
                                      <p:tavLst>
                                        <p:tav tm="0">
                                          <p:val>
                                            <p:fltVal val="0"/>
                                          </p:val>
                                        </p:tav>
                                        <p:tav tm="100000">
                                          <p:val>
                                            <p:strVal val="#ppt_h"/>
                                          </p:val>
                                        </p:tav>
                                      </p:tavLst>
                                    </p:anim>
                                    <p:animEffect transition="in" filter="fade">
                                      <p:cBhvr>
                                        <p:cTn id="125" dur="500"/>
                                        <p:tgtEl>
                                          <p:spTgt spid="67"/>
                                        </p:tgtEl>
                                      </p:cBhvr>
                                    </p:animEffect>
                                  </p:childTnLst>
                                </p:cTn>
                              </p:par>
                            </p:childTnLst>
                          </p:cTn>
                        </p:par>
                        <p:par>
                          <p:cTn id="126" fill="hold">
                            <p:stCondLst>
                              <p:cond delay="2000"/>
                            </p:stCondLst>
                            <p:childTnLst>
                              <p:par>
                                <p:cTn id="127" presetID="22" presetClass="entr" presetSubtype="8" fill="hold" grpId="0" nodeType="after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wipe(left)">
                                      <p:cBhvr>
                                        <p:cTn id="129" dur="500"/>
                                        <p:tgtEl>
                                          <p:spTgt spid="57"/>
                                        </p:tgtEl>
                                      </p:cBhvr>
                                    </p:animEffect>
                                  </p:childTnLst>
                                </p:cTn>
                              </p:par>
                              <p:par>
                                <p:cTn id="130" presetID="10" presetClass="entr" presetSubtype="0" fill="hold" nodeType="withEffect">
                                  <p:stCondLst>
                                    <p:cond delay="300"/>
                                  </p:stCondLst>
                                  <p:childTnLst>
                                    <p:set>
                                      <p:cBhvr>
                                        <p:cTn id="131" dur="1" fill="hold">
                                          <p:stCondLst>
                                            <p:cond delay="0"/>
                                          </p:stCondLst>
                                        </p:cTn>
                                        <p:tgtEl>
                                          <p:spTgt spid="140"/>
                                        </p:tgtEl>
                                        <p:attrNameLst>
                                          <p:attrName>style.visibility</p:attrName>
                                        </p:attrNameLst>
                                      </p:cBhvr>
                                      <p:to>
                                        <p:strVal val="visible"/>
                                      </p:to>
                                    </p:set>
                                    <p:animEffect transition="in" filter="fade">
                                      <p:cBhvr>
                                        <p:cTn id="132"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animBg="1"/>
      <p:bldP spid="64" grpId="0" animBg="1"/>
      <p:bldP spid="145" grpId="0" animBg="1"/>
      <p:bldP spid="57" grpId="0" animBg="1"/>
      <p:bldP spid="152" grpId="0" animBg="1"/>
      <p:bldP spid="15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7362093" y="1371602"/>
            <a:ext cx="4214769" cy="4114799"/>
          </a:xfrm>
          <a:prstGeom prst="rect">
            <a:avLst/>
          </a:prstGeom>
          <a:ln w="12700"/>
        </p:spPr>
        <p:style>
          <a:lnRef idx="2">
            <a:schemeClr val="accent3"/>
          </a:lnRef>
          <a:fillRef idx="1">
            <a:schemeClr val="lt1"/>
          </a:fillRef>
          <a:effectRef idx="0">
            <a:schemeClr val="accent3"/>
          </a:effectRef>
          <a:fontRef idx="minor">
            <a:schemeClr val="dk1"/>
          </a:fontRef>
        </p:style>
        <p:txBody>
          <a:bodyPr lIns="121893" tIns="60947" rIns="121893" bIns="60947" rtlCol="0" anchor="t"/>
          <a:lstStyle/>
          <a:p>
            <a:pPr marL="234940" indent="-234940">
              <a:lnSpc>
                <a:spcPct val="150000"/>
              </a:lnSpc>
              <a:buClr>
                <a:schemeClr val="tx1"/>
              </a:buClr>
              <a:buSzPct val="90000"/>
              <a:buFont typeface="Arial" pitchFamily="34" charset="0"/>
              <a:buChar char="•"/>
            </a:pPr>
            <a:endParaRPr lang="en-US" sz="1500" dirty="0">
              <a:solidFill>
                <a:schemeClr val="tx2"/>
              </a:solidFill>
            </a:endParaRPr>
          </a:p>
        </p:txBody>
      </p:sp>
      <p:sp>
        <p:nvSpPr>
          <p:cNvPr id="38" name="Rounded Rectangle 37"/>
          <p:cNvSpPr/>
          <p:nvPr/>
        </p:nvSpPr>
        <p:spPr bwMode="auto">
          <a:xfrm>
            <a:off x="705118" y="2161256"/>
            <a:ext cx="4426542" cy="872027"/>
          </a:xfrm>
          <a:prstGeom prst="roundRect">
            <a:avLst>
              <a:gd name="adj" fmla="val 0"/>
            </a:avLst>
          </a:prstGeom>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893" tIns="60947" rIns="121893" bIns="60947" anchor="ctr"/>
          <a:lstStyle/>
          <a:p>
            <a:pPr algn="ctr">
              <a:defRPr/>
            </a:pPr>
            <a:endParaRPr lang="en-US" sz="1900" b="1" dirty="0">
              <a:solidFill>
                <a:srgbClr val="FFFFFF"/>
              </a:solidFill>
            </a:endParaRPr>
          </a:p>
        </p:txBody>
      </p:sp>
      <p:sp>
        <p:nvSpPr>
          <p:cNvPr id="2" name="Title 1"/>
          <p:cNvSpPr>
            <a:spLocks noGrp="1"/>
          </p:cNvSpPr>
          <p:nvPr>
            <p:ph type="title"/>
          </p:nvPr>
        </p:nvSpPr>
        <p:spPr/>
        <p:txBody>
          <a:bodyPr/>
          <a:lstStyle/>
          <a:p>
            <a:r>
              <a:rPr lang="en-US" dirty="0" smtClean="0"/>
              <a:t>vSphere 6.0 - VASA Provider (VP)</a:t>
            </a:r>
            <a:endParaRPr lang="en-US" dirty="0"/>
          </a:p>
        </p:txBody>
      </p:sp>
      <p:sp>
        <p:nvSpPr>
          <p:cNvPr id="3" name="Content Placeholder 2"/>
          <p:cNvSpPr>
            <a:spLocks noGrp="1"/>
          </p:cNvSpPr>
          <p:nvPr>
            <p:ph idx="1"/>
          </p:nvPr>
        </p:nvSpPr>
        <p:spPr>
          <a:xfrm>
            <a:off x="7362093" y="1943236"/>
            <a:ext cx="4214769" cy="3543165"/>
          </a:xfrm>
          <a:noFill/>
          <a:ln w="12700">
            <a:noFill/>
          </a:ln>
        </p:spPr>
        <p:style>
          <a:lnRef idx="2">
            <a:schemeClr val="accent3"/>
          </a:lnRef>
          <a:fillRef idx="1">
            <a:schemeClr val="lt1"/>
          </a:fillRef>
          <a:effectRef idx="0">
            <a:schemeClr val="accent3"/>
          </a:effectRef>
          <a:fontRef idx="minor">
            <a:schemeClr val="dk1"/>
          </a:fontRef>
        </p:style>
        <p:txBody>
          <a:bodyPr lIns="121893" tIns="60947" rIns="121893" bIns="60947" rtlCol="0" anchor="t"/>
          <a:lstStyle/>
          <a:p>
            <a:pPr marL="234940" indent="-234940">
              <a:buClr>
                <a:schemeClr val="tx1"/>
              </a:buClr>
            </a:pPr>
            <a:r>
              <a:rPr lang="en-US" sz="1500" dirty="0"/>
              <a:t>Software component developed by </a:t>
            </a:r>
            <a:r>
              <a:rPr lang="en-US" sz="1500" dirty="0" smtClean="0"/>
              <a:t>storage </a:t>
            </a:r>
            <a:r>
              <a:rPr lang="en-US" sz="1500" dirty="0"/>
              <a:t>a</a:t>
            </a:r>
            <a:r>
              <a:rPr lang="en-US" sz="1500" dirty="0" smtClean="0"/>
              <a:t>rray </a:t>
            </a:r>
            <a:r>
              <a:rPr lang="en-US" sz="1500" dirty="0"/>
              <a:t>v</a:t>
            </a:r>
            <a:r>
              <a:rPr lang="en-US" sz="1500" dirty="0" smtClean="0"/>
              <a:t>endors </a:t>
            </a:r>
            <a:endParaRPr lang="en-US" sz="1500" dirty="0"/>
          </a:p>
          <a:p>
            <a:pPr marL="234940" indent="-234940">
              <a:buClr>
                <a:schemeClr val="tx1"/>
              </a:buClr>
            </a:pPr>
            <a:r>
              <a:rPr lang="en-US" sz="1500" dirty="0"/>
              <a:t>ESX and vCenter Server connect to </a:t>
            </a:r>
            <a:r>
              <a:rPr lang="en-US" sz="1500" dirty="0" smtClean="0"/>
              <a:t>VASA </a:t>
            </a:r>
            <a:r>
              <a:rPr lang="en-US" sz="1500" dirty="0"/>
              <a:t>p</a:t>
            </a:r>
            <a:r>
              <a:rPr lang="en-US" sz="1500" dirty="0" smtClean="0"/>
              <a:t>rovider</a:t>
            </a:r>
            <a:endParaRPr lang="en-US" sz="1500" dirty="0"/>
          </a:p>
          <a:p>
            <a:pPr marL="234940" indent="-234940">
              <a:buClr>
                <a:schemeClr val="tx1"/>
              </a:buClr>
            </a:pPr>
            <a:r>
              <a:rPr lang="en-US" sz="1500" dirty="0"/>
              <a:t>Provides </a:t>
            </a:r>
            <a:r>
              <a:rPr lang="en-US" sz="1500" dirty="0" smtClean="0"/>
              <a:t>storage </a:t>
            </a:r>
            <a:r>
              <a:rPr lang="en-US" sz="1500" dirty="0"/>
              <a:t>awareness services</a:t>
            </a:r>
          </a:p>
          <a:p>
            <a:pPr marL="234940" indent="-234940">
              <a:buClr>
                <a:schemeClr val="tx1"/>
              </a:buClr>
            </a:pPr>
            <a:r>
              <a:rPr lang="en-US" sz="1500" dirty="0"/>
              <a:t>Single VASA </a:t>
            </a:r>
            <a:r>
              <a:rPr lang="en-US" sz="1500" dirty="0" smtClean="0"/>
              <a:t>provider </a:t>
            </a:r>
            <a:r>
              <a:rPr lang="en-US" sz="1500" dirty="0"/>
              <a:t>can </a:t>
            </a:r>
            <a:r>
              <a:rPr lang="en-US" sz="1500" dirty="0" smtClean="0"/>
              <a:t>manage </a:t>
            </a:r>
            <a:r>
              <a:rPr lang="en-US" sz="1500" dirty="0"/>
              <a:t>multiple arrays</a:t>
            </a:r>
          </a:p>
          <a:p>
            <a:pPr marL="234940" indent="-234940">
              <a:buClr>
                <a:schemeClr val="tx1"/>
              </a:buClr>
            </a:pPr>
            <a:r>
              <a:rPr lang="en-US" sz="1500" dirty="0"/>
              <a:t>Supports VASA APIs exported by ESX</a:t>
            </a:r>
          </a:p>
          <a:p>
            <a:pPr marL="234940" indent="-234940">
              <a:buClr>
                <a:schemeClr val="tx1"/>
              </a:buClr>
            </a:pPr>
            <a:r>
              <a:rPr lang="en-US" sz="1500" dirty="0"/>
              <a:t>VASA </a:t>
            </a:r>
            <a:r>
              <a:rPr lang="en-US" sz="1500" dirty="0" smtClean="0"/>
              <a:t>provider </a:t>
            </a:r>
            <a:r>
              <a:rPr lang="en-US" sz="1500" dirty="0"/>
              <a:t>can be implemented within the array’s management server or firmware</a:t>
            </a:r>
          </a:p>
          <a:p>
            <a:pPr marL="234940" indent="-234940">
              <a:buClr>
                <a:schemeClr val="tx1"/>
              </a:buClr>
            </a:pPr>
            <a:r>
              <a:rPr lang="en-US" sz="1500" dirty="0"/>
              <a:t>Responsible for creating Virtual Volumes</a:t>
            </a:r>
          </a:p>
        </p:txBody>
      </p:sp>
      <p:grpSp>
        <p:nvGrpSpPr>
          <p:cNvPr id="34" name="Group 33"/>
          <p:cNvGrpSpPr/>
          <p:nvPr/>
        </p:nvGrpSpPr>
        <p:grpSpPr>
          <a:xfrm>
            <a:off x="781624" y="2592822"/>
            <a:ext cx="4273527" cy="360553"/>
            <a:chOff x="1018713" y="3085515"/>
            <a:chExt cx="3310468" cy="342192"/>
          </a:xfrm>
        </p:grpSpPr>
        <p:sp>
          <p:nvSpPr>
            <p:cNvPr id="35" name="Rounded Rectangle 34"/>
            <p:cNvSpPr/>
            <p:nvPr/>
          </p:nvSpPr>
          <p:spPr bwMode="auto">
            <a:xfrm>
              <a:off x="1018713" y="3085515"/>
              <a:ext cx="3310468" cy="342192"/>
            </a:xfrm>
            <a:prstGeom prst="roundRect">
              <a:avLst>
                <a:gd name="adj"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sz="1600" b="1" dirty="0">
                  <a:solidFill>
                    <a:srgbClr val="FFFFFF"/>
                  </a:solidFill>
                </a:rPr>
                <a:t>Virtual Volumes</a:t>
              </a:r>
            </a:p>
          </p:txBody>
        </p:sp>
        <p:pic>
          <p:nvPicPr>
            <p:cNvPr id="36" name="Picture 35" descr="ICON_Storage_1up_Q308.pn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42" y="3112880"/>
              <a:ext cx="247651" cy="228600"/>
            </a:xfrm>
            <a:prstGeom prst="rect">
              <a:avLst/>
            </a:prstGeom>
            <a:noFill/>
            <a:ln w="9525">
              <a:noFill/>
              <a:miter lim="800000"/>
              <a:headEnd/>
              <a:tailEnd/>
            </a:ln>
          </p:spPr>
        </p:pic>
        <p:pic>
          <p:nvPicPr>
            <p:cNvPr id="37" name="Picture 36" descr="ICON_Storage_1up_Q308.pn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6639" y="3163680"/>
              <a:ext cx="247651" cy="228600"/>
            </a:xfrm>
            <a:prstGeom prst="rect">
              <a:avLst/>
            </a:prstGeom>
            <a:noFill/>
            <a:ln w="9525">
              <a:noFill/>
              <a:miter lim="800000"/>
              <a:headEnd/>
              <a:tailEnd/>
            </a:ln>
          </p:spPr>
        </p:pic>
      </p:grpSp>
      <p:grpSp>
        <p:nvGrpSpPr>
          <p:cNvPr id="39" name="Group 38"/>
          <p:cNvGrpSpPr/>
          <p:nvPr/>
        </p:nvGrpSpPr>
        <p:grpSpPr>
          <a:xfrm>
            <a:off x="4802819" y="3338255"/>
            <a:ext cx="1017981" cy="727921"/>
            <a:chOff x="5416424" y="3424392"/>
            <a:chExt cx="1453141" cy="1199632"/>
          </a:xfrm>
        </p:grpSpPr>
        <p:grpSp>
          <p:nvGrpSpPr>
            <p:cNvPr id="40" name="Group 39"/>
            <p:cNvGrpSpPr/>
            <p:nvPr/>
          </p:nvGrpSpPr>
          <p:grpSpPr>
            <a:xfrm>
              <a:off x="5416424" y="3424392"/>
              <a:ext cx="1453141" cy="831219"/>
              <a:chOff x="4968252" y="1288119"/>
              <a:chExt cx="2532924" cy="1306838"/>
            </a:xfrm>
          </p:grpSpPr>
          <p:sp>
            <p:nvSpPr>
              <p:cNvPr id="42" name="Rectangle 41"/>
              <p:cNvSpPr/>
              <p:nvPr/>
            </p:nvSpPr>
            <p:spPr>
              <a:xfrm rot="5400000">
                <a:off x="5581294" y="675077"/>
                <a:ext cx="1306838" cy="2532922"/>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600" dirty="0">
                  <a:solidFill>
                    <a:srgbClr val="717074"/>
                  </a:solidFill>
                </a:endParaRPr>
              </a:p>
            </p:txBody>
          </p:sp>
          <p:sp>
            <p:nvSpPr>
              <p:cNvPr id="43" name="TextBox 42"/>
              <p:cNvSpPr txBox="1"/>
              <p:nvPr/>
            </p:nvSpPr>
            <p:spPr>
              <a:xfrm>
                <a:off x="4995490" y="1354097"/>
                <a:ext cx="2505686" cy="402050"/>
              </a:xfrm>
              <a:prstGeom prst="rect">
                <a:avLst/>
              </a:prstGeom>
              <a:noFill/>
            </p:spPr>
            <p:txBody>
              <a:bodyPr wrap="square" lIns="0" tIns="0" rIns="0" bIns="0" rtlCol="0">
                <a:spAutoFit/>
              </a:bodyPr>
              <a:lstStyle/>
              <a:p>
                <a:pPr defTabSz="1218936">
                  <a:lnSpc>
                    <a:spcPct val="90000"/>
                  </a:lnSpc>
                </a:pPr>
                <a:r>
                  <a:rPr lang="en-US" sz="1100" dirty="0">
                    <a:solidFill>
                      <a:schemeClr val="tx1">
                        <a:lumMod val="75000"/>
                      </a:schemeClr>
                    </a:solidFill>
                    <a:latin typeface="Arial"/>
                  </a:rPr>
                  <a:t>VASA Provider </a:t>
                </a:r>
              </a:p>
            </p:txBody>
          </p:sp>
        </p:grpSp>
        <p:pic>
          <p:nvPicPr>
            <p:cNvPr id="41" name="Picture 40" descr="C:\Users\testuser\AppData\Local\Temp\VMwareDnD\1ba05a9b\ICON_Gear_Flat_Q109_.png"/>
            <p:cNvPicPr>
              <a:picLocks noChangeAspect="1" noChangeArrowheads="1"/>
            </p:cNvPicPr>
            <p:nvPr/>
          </p:nvPicPr>
          <p:blipFill>
            <a:blip r:embed="rId4"/>
            <a:srcRect/>
            <a:stretch>
              <a:fillRect/>
            </a:stretch>
          </p:blipFill>
          <p:spPr bwMode="auto">
            <a:xfrm>
              <a:off x="5799931" y="3925639"/>
              <a:ext cx="701751" cy="698385"/>
            </a:xfrm>
            <a:prstGeom prst="rect">
              <a:avLst/>
            </a:prstGeom>
            <a:noFill/>
          </p:spPr>
        </p:pic>
      </p:grpSp>
      <p:pic>
        <p:nvPicPr>
          <p:cNvPr id="46" name="Picture 45" descr="VMW_ICON_StorageArray_2D(F).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5117" y="4692491"/>
            <a:ext cx="2195432" cy="503124"/>
          </a:xfrm>
          <a:prstGeom prst="rect">
            <a:avLst/>
          </a:prstGeom>
        </p:spPr>
      </p:pic>
      <p:pic>
        <p:nvPicPr>
          <p:cNvPr id="48" name="Picture 47" descr="VMW_ICON_StorageArray_2D(F).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8390" y="4692492"/>
            <a:ext cx="2213270" cy="503125"/>
          </a:xfrm>
          <a:prstGeom prst="rect">
            <a:avLst/>
          </a:prstGeom>
        </p:spPr>
      </p:pic>
      <p:sp>
        <p:nvSpPr>
          <p:cNvPr id="49" name="Rectangle 48"/>
          <p:cNvSpPr/>
          <p:nvPr/>
        </p:nvSpPr>
        <p:spPr bwMode="auto">
          <a:xfrm>
            <a:off x="7362093" y="1371600"/>
            <a:ext cx="4214769" cy="466344"/>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68559" tIns="34281" rIns="68559" bIns="34281" anchor="ctr"/>
          <a:lstStyle/>
          <a:p>
            <a:pPr algn="ctr" defTabSz="1218428" fontAlgn="base">
              <a:spcBef>
                <a:spcPct val="0"/>
              </a:spcBef>
              <a:spcAft>
                <a:spcPct val="0"/>
              </a:spcAft>
            </a:pPr>
            <a:r>
              <a:rPr lang="en-US" sz="1500" b="1" dirty="0">
                <a:solidFill>
                  <a:prstClr val="white"/>
                </a:solidFill>
                <a:latin typeface="Arial"/>
              </a:rPr>
              <a:t>Characteristics</a:t>
            </a:r>
          </a:p>
        </p:txBody>
      </p:sp>
      <p:sp>
        <p:nvSpPr>
          <p:cNvPr id="19" name="Left-Right Arrow 18"/>
          <p:cNvSpPr/>
          <p:nvPr/>
        </p:nvSpPr>
        <p:spPr>
          <a:xfrm rot="2139534">
            <a:off x="4170385" y="3112915"/>
            <a:ext cx="694776" cy="197056"/>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20" name="Left-Right Arrow 19"/>
          <p:cNvSpPr/>
          <p:nvPr/>
        </p:nvSpPr>
        <p:spPr>
          <a:xfrm rot="20052719">
            <a:off x="4220938" y="4041035"/>
            <a:ext cx="694944" cy="201168"/>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4" name="Slide Number Placeholder 3"/>
          <p:cNvSpPr>
            <a:spLocks noGrp="1"/>
          </p:cNvSpPr>
          <p:nvPr>
            <p:ph type="sldNum" sz="quarter" idx="12"/>
          </p:nvPr>
        </p:nvSpPr>
        <p:spPr/>
        <p:txBody>
          <a:bodyPr/>
          <a:lstStyle/>
          <a:p>
            <a:fld id="{6EA6D8CF-3CDE-4807-BCD2-C9F2B831AAA5}" type="slidenum">
              <a:rPr lang="en-US" smtClean="0"/>
              <a:t>35</a:t>
            </a:fld>
            <a:endParaRPr lang="en-US"/>
          </a:p>
        </p:txBody>
      </p:sp>
    </p:spTree>
    <p:extLst>
      <p:ext uri="{BB962C8B-B14F-4D97-AF65-F5344CB8AC3E}">
        <p14:creationId xmlns:p14="http://schemas.microsoft.com/office/powerpoint/2010/main" val="3875927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15"/>
                                      </p:to>
                                    </p:set>
                                    <p:animEffect filter="image" prLst="opacity: 0.15">
                                      <p:cBhvr rctx="IE">
                                        <p:cTn id="7" dur="indefinite"/>
                                        <p:tgtEl>
                                          <p:spTgt spid="38"/>
                                        </p:tgtEl>
                                      </p:cBhvr>
                                    </p:animEffect>
                                  </p:childTnLst>
                                </p:cTn>
                              </p:par>
                              <p:par>
                                <p:cTn id="8" presetID="9" presetClass="emph" presetSubtype="0" nodeType="withEffect">
                                  <p:stCondLst>
                                    <p:cond delay="0"/>
                                  </p:stCondLst>
                                  <p:childTnLst>
                                    <p:set>
                                      <p:cBhvr rctx="PPT">
                                        <p:cTn id="9" dur="indefinite"/>
                                        <p:tgtEl>
                                          <p:spTgt spid="34"/>
                                        </p:tgtEl>
                                        <p:attrNameLst>
                                          <p:attrName>style.opacity</p:attrName>
                                        </p:attrNameLst>
                                      </p:cBhvr>
                                      <p:to>
                                        <p:strVal val="0.15"/>
                                      </p:to>
                                    </p:set>
                                    <p:animEffect filter="image" prLst="opacity: 0.15">
                                      <p:cBhvr rctx="IE">
                                        <p:cTn id="10" dur="indefinite"/>
                                        <p:tgtEl>
                                          <p:spTgt spid="34"/>
                                        </p:tgtEl>
                                      </p:cBhvr>
                                    </p:animEffect>
                                  </p:childTnLst>
                                </p:cTn>
                              </p:par>
                              <p:par>
                                <p:cTn id="11" presetID="9" presetClass="emph" presetSubtype="0" nodeType="withEffect">
                                  <p:stCondLst>
                                    <p:cond delay="0"/>
                                  </p:stCondLst>
                                  <p:childTnLst>
                                    <p:set>
                                      <p:cBhvr rctx="PPT">
                                        <p:cTn id="12" dur="indefinite"/>
                                        <p:tgtEl>
                                          <p:spTgt spid="46"/>
                                        </p:tgtEl>
                                        <p:attrNameLst>
                                          <p:attrName>style.opacity</p:attrName>
                                        </p:attrNameLst>
                                      </p:cBhvr>
                                      <p:to>
                                        <p:strVal val="0.15"/>
                                      </p:to>
                                    </p:set>
                                    <p:animEffect filter="image" prLst="opacity: 0.15">
                                      <p:cBhvr rctx="IE">
                                        <p:cTn id="13" dur="indefinite"/>
                                        <p:tgtEl>
                                          <p:spTgt spid="46"/>
                                        </p:tgtEl>
                                      </p:cBhvr>
                                    </p:animEffect>
                                  </p:childTnLst>
                                </p:cTn>
                              </p:par>
                              <p:par>
                                <p:cTn id="14" presetID="9" presetClass="emph" presetSubtype="0" nodeType="withEffect">
                                  <p:stCondLst>
                                    <p:cond delay="0"/>
                                  </p:stCondLst>
                                  <p:childTnLst>
                                    <p:set>
                                      <p:cBhvr rctx="PPT">
                                        <p:cTn id="15" dur="indefinite"/>
                                        <p:tgtEl>
                                          <p:spTgt spid="48"/>
                                        </p:tgtEl>
                                        <p:attrNameLst>
                                          <p:attrName>style.opacity</p:attrName>
                                        </p:attrNameLst>
                                      </p:cBhvr>
                                      <p:to>
                                        <p:strVal val="0.15"/>
                                      </p:to>
                                    </p:set>
                                    <p:animEffect filter="image" prLst="opacity: 0.15">
                                      <p:cBhvr rctx="IE">
                                        <p:cTn id="16" dur="indefinite"/>
                                        <p:tgtEl>
                                          <p:spTgt spid="48"/>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200"/>
                                        <p:tgtEl>
                                          <p:spTgt spid="49"/>
                                        </p:tgtEl>
                                      </p:cBhvr>
                                    </p:animEffect>
                                  </p:childTnLst>
                                </p:cTn>
                              </p:par>
                              <p:par>
                                <p:cTn id="23" presetID="22" presetClass="entr" presetSubtype="8" fill="hold" nodeType="withEffect">
                                  <p:stCondLst>
                                    <p:cond delay="40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left)">
                                      <p:cBhvr>
                                        <p:cTn id="25" dur="500"/>
                                        <p:tgtEl>
                                          <p:spTgt spid="3">
                                            <p:txEl>
                                              <p:pRg st="0" end="0"/>
                                            </p:txEl>
                                          </p:spTgt>
                                        </p:tgtEl>
                                      </p:cBhvr>
                                    </p:animEffect>
                                  </p:childTnLst>
                                </p:cTn>
                              </p:par>
                              <p:par>
                                <p:cTn id="26" presetID="22" presetClass="entr" presetSubtype="8" fill="hold" nodeType="withEffect">
                                  <p:stCondLst>
                                    <p:cond delay="90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wipe(left)">
                                      <p:cBhvr>
                                        <p:cTn id="28" dur="500"/>
                                        <p:tgtEl>
                                          <p:spTgt spid="3">
                                            <p:txEl>
                                              <p:pRg st="1" end="1"/>
                                            </p:txEl>
                                          </p:spTgt>
                                        </p:tgtEl>
                                      </p:cBhvr>
                                    </p:animEffect>
                                  </p:childTnLst>
                                </p:cTn>
                              </p:par>
                            </p:childTnLst>
                          </p:cTn>
                        </p:par>
                        <p:par>
                          <p:cTn id="29" fill="hold">
                            <p:stCondLst>
                              <p:cond delay="1400"/>
                            </p:stCondLst>
                            <p:childTnLst>
                              <p:par>
                                <p:cTn id="30" presetID="22" presetClass="entr" presetSubtype="8" fill="hold" nodeType="after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wipe(left)">
                                      <p:cBhvr>
                                        <p:cTn id="32" dur="500"/>
                                        <p:tgtEl>
                                          <p:spTgt spid="3">
                                            <p:txEl>
                                              <p:pRg st="2" end="2"/>
                                            </p:txEl>
                                          </p:spTgt>
                                        </p:tgtEl>
                                      </p:cBhvr>
                                    </p:animEffect>
                                  </p:childTnLst>
                                </p:cTn>
                              </p:par>
                            </p:childTnLst>
                          </p:cTn>
                        </p:par>
                        <p:par>
                          <p:cTn id="33" fill="hold">
                            <p:stCondLst>
                              <p:cond delay="1900"/>
                            </p:stCondLst>
                            <p:childTnLst>
                              <p:par>
                                <p:cTn id="34" presetID="22" presetClass="entr" presetSubtype="8" fill="hold" nodeType="after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wipe(left)">
                                      <p:cBhvr>
                                        <p:cTn id="36" dur="500"/>
                                        <p:tgtEl>
                                          <p:spTgt spid="3">
                                            <p:txEl>
                                              <p:pRg st="3" end="3"/>
                                            </p:txEl>
                                          </p:spTgt>
                                        </p:tgtEl>
                                      </p:cBhvr>
                                    </p:animEffect>
                                  </p:childTnLst>
                                </p:cTn>
                              </p:par>
                            </p:childTnLst>
                          </p:cTn>
                        </p:par>
                        <p:par>
                          <p:cTn id="37" fill="hold">
                            <p:stCondLst>
                              <p:cond delay="2400"/>
                            </p:stCondLst>
                            <p:childTnLst>
                              <p:par>
                                <p:cTn id="38" presetID="22" presetClass="entr" presetSubtype="8" fill="hold" nodeType="after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wipe(left)">
                                      <p:cBhvr>
                                        <p:cTn id="40" dur="500"/>
                                        <p:tgtEl>
                                          <p:spTgt spid="3">
                                            <p:txEl>
                                              <p:pRg st="4" end="4"/>
                                            </p:txEl>
                                          </p:spTgt>
                                        </p:tgtEl>
                                      </p:cBhvr>
                                    </p:animEffect>
                                  </p:childTnLst>
                                </p:cTn>
                              </p:par>
                            </p:childTnLst>
                          </p:cTn>
                        </p:par>
                        <p:par>
                          <p:cTn id="41" fill="hold">
                            <p:stCondLst>
                              <p:cond delay="2900"/>
                            </p:stCondLst>
                            <p:childTnLst>
                              <p:par>
                                <p:cTn id="42" presetID="22" presetClass="entr" presetSubtype="8" fill="hold" nodeType="after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Effect transition="in" filter="wipe(left)">
                                      <p:cBhvr>
                                        <p:cTn id="44" dur="500"/>
                                        <p:tgtEl>
                                          <p:spTgt spid="3">
                                            <p:txEl>
                                              <p:pRg st="5" end="5"/>
                                            </p:txEl>
                                          </p:spTgt>
                                        </p:tgtEl>
                                      </p:cBhvr>
                                    </p:animEffect>
                                  </p:childTnLst>
                                </p:cTn>
                              </p:par>
                            </p:childTnLst>
                          </p:cTn>
                        </p:par>
                        <p:par>
                          <p:cTn id="45" fill="hold">
                            <p:stCondLst>
                              <p:cond delay="3400"/>
                            </p:stCondLst>
                            <p:childTnLst>
                              <p:par>
                                <p:cTn id="46" presetID="22" presetClass="entr" presetSubtype="8" fill="hold" nodeType="after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Effect transition="in" filter="wipe(left)">
                                      <p:cBhvr>
                                        <p:cTn id="4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8" grpId="0" animBg="1"/>
      <p:bldP spid="4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1" y="1371600"/>
            <a:ext cx="5372100" cy="4648200"/>
          </a:xfrm>
          <a:prstGeom prst="rect">
            <a:avLst/>
          </a:prstGeom>
          <a:gradFill>
            <a:gsLst>
              <a:gs pos="0">
                <a:schemeClr val="bg1"/>
              </a:gs>
              <a:gs pos="80000">
                <a:schemeClr val="bg2">
                  <a:lumMod val="20000"/>
                  <a:lumOff val="80000"/>
                </a:schemeClr>
              </a:gs>
              <a:gs pos="100000">
                <a:schemeClr val="bg1"/>
              </a:gs>
            </a:gsLst>
          </a:gradFill>
          <a:ln>
            <a:noFill/>
          </a:ln>
          <a:effectLst/>
        </p:spPr>
        <p:style>
          <a:lnRef idx="1">
            <a:schemeClr val="accent2"/>
          </a:lnRef>
          <a:fillRef idx="3">
            <a:schemeClr val="accent2"/>
          </a:fillRef>
          <a:effectRef idx="2">
            <a:schemeClr val="accent2"/>
          </a:effectRef>
          <a:fontRef idx="minor">
            <a:schemeClr val="lt1"/>
          </a:fontRef>
        </p:style>
        <p:txBody>
          <a:bodyPr lIns="121893" tIns="60947" rIns="121893" bIns="60947" rtlCol="0" anchor="ctr"/>
          <a:lstStyle/>
          <a:p>
            <a:pPr algn="ctr"/>
            <a:endParaRPr lang="en-US" dirty="0" smtClean="0"/>
          </a:p>
        </p:txBody>
      </p:sp>
      <p:sp>
        <p:nvSpPr>
          <p:cNvPr id="4" name="Title 1"/>
          <p:cNvSpPr>
            <a:spLocks noGrp="1"/>
          </p:cNvSpPr>
          <p:nvPr>
            <p:ph type="title"/>
          </p:nvPr>
        </p:nvSpPr>
        <p:spPr/>
        <p:txBody>
          <a:bodyPr/>
          <a:lstStyle/>
          <a:p>
            <a:r>
              <a:rPr lang="en-US" dirty="0"/>
              <a:t>vSphere 6.0 </a:t>
            </a:r>
            <a:r>
              <a:rPr lang="en-US" dirty="0" smtClean="0"/>
              <a:t>- Protocol Endpoints (PE)</a:t>
            </a:r>
            <a:endParaRPr lang="en-US" dirty="0"/>
          </a:p>
        </p:txBody>
      </p:sp>
      <p:sp>
        <p:nvSpPr>
          <p:cNvPr id="2" name="TextBox 1"/>
          <p:cNvSpPr txBox="1"/>
          <p:nvPr/>
        </p:nvSpPr>
        <p:spPr>
          <a:xfrm>
            <a:off x="6094413" y="1371600"/>
            <a:ext cx="5484813" cy="4648200"/>
          </a:xfrm>
          <a:prstGeom prst="rect">
            <a:avLst/>
          </a:prstGeom>
          <a:noFill/>
        </p:spPr>
        <p:txBody>
          <a:bodyPr wrap="square" lIns="0" tIns="0" rIns="0" bIns="0" rtlCol="0">
            <a:noAutofit/>
          </a:bodyPr>
          <a:lstStyle/>
          <a:p>
            <a:pPr defTabSz="914323">
              <a:lnSpc>
                <a:spcPct val="90000"/>
              </a:lnSpc>
              <a:spcBef>
                <a:spcPts val="1200"/>
              </a:spcBef>
              <a:buClr>
                <a:schemeClr val="tx1">
                  <a:lumMod val="60000"/>
                  <a:lumOff val="40000"/>
                </a:schemeClr>
              </a:buClr>
              <a:buSzPct val="90000"/>
            </a:pPr>
            <a:r>
              <a:rPr lang="en-US" sz="1900" b="1" dirty="0">
                <a:solidFill>
                  <a:schemeClr val="accent1"/>
                </a:solidFill>
              </a:rPr>
              <a:t>Why Protocol Endpoints?</a:t>
            </a:r>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Separate the access points from the storage itself</a:t>
            </a:r>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Can have fewer access points </a:t>
            </a:r>
            <a:endParaRPr lang="en-US" sz="1900" b="1" dirty="0">
              <a:solidFill>
                <a:schemeClr val="accent1"/>
              </a:solidFill>
            </a:endParaRPr>
          </a:p>
          <a:p>
            <a:pPr defTabSz="914323">
              <a:lnSpc>
                <a:spcPct val="90000"/>
              </a:lnSpc>
              <a:spcBef>
                <a:spcPts val="1200"/>
              </a:spcBef>
              <a:buClr>
                <a:schemeClr val="tx1">
                  <a:lumMod val="60000"/>
                  <a:lumOff val="40000"/>
                </a:schemeClr>
              </a:buClr>
              <a:buSzPct val="90000"/>
            </a:pPr>
            <a:r>
              <a:rPr lang="en-US" sz="1900" b="1" dirty="0">
                <a:solidFill>
                  <a:schemeClr val="accent1"/>
                </a:solidFill>
              </a:rPr>
              <a:t>What are Protocol Endpoints?</a:t>
            </a:r>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Access points that </a:t>
            </a:r>
            <a:r>
              <a:rPr lang="en-US" sz="1900" dirty="0" smtClean="0"/>
              <a:t>enable </a:t>
            </a:r>
            <a:r>
              <a:rPr lang="en-US" sz="1900" dirty="0"/>
              <a:t>communication between ESXi hosts and storage array systems.</a:t>
            </a:r>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smtClean="0"/>
              <a:t>They are part </a:t>
            </a:r>
            <a:r>
              <a:rPr lang="en-US" sz="1900" dirty="0"/>
              <a:t>of the physical storage fabric</a:t>
            </a:r>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Created by </a:t>
            </a:r>
            <a:r>
              <a:rPr lang="en-US" sz="1900" dirty="0" smtClean="0"/>
              <a:t>storage </a:t>
            </a:r>
            <a:r>
              <a:rPr lang="en-US" sz="1900" dirty="0"/>
              <a:t>administrators</a:t>
            </a:r>
          </a:p>
          <a:p>
            <a:pPr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b="1" dirty="0">
                <a:solidFill>
                  <a:schemeClr val="accent1"/>
                </a:solidFill>
              </a:rPr>
              <a:t>Compatible with all SAN and NAS Protocols:</a:t>
            </a:r>
          </a:p>
          <a:p>
            <a:pPr marL="990385" lvl="1" indent="-380917">
              <a:buFontTx/>
              <a:buChar char="-"/>
            </a:pPr>
            <a:r>
              <a:rPr lang="en-US" sz="1900" dirty="0"/>
              <a:t>iSCSI</a:t>
            </a:r>
          </a:p>
          <a:p>
            <a:pPr marL="990385" lvl="1" indent="-380917">
              <a:buFontTx/>
              <a:buChar char="-"/>
            </a:pPr>
            <a:r>
              <a:rPr lang="en-US" sz="1900" dirty="0"/>
              <a:t>NFS v3 </a:t>
            </a:r>
          </a:p>
          <a:p>
            <a:pPr marL="990385" lvl="1" indent="-380917">
              <a:buFontTx/>
              <a:buChar char="-"/>
            </a:pPr>
            <a:r>
              <a:rPr lang="en-US" sz="1900" dirty="0"/>
              <a:t>FC</a:t>
            </a:r>
          </a:p>
          <a:p>
            <a:pPr marL="990385" lvl="1" indent="-380917">
              <a:buFontTx/>
              <a:buChar char="-"/>
            </a:pPr>
            <a:r>
              <a:rPr lang="en-US" sz="1900" dirty="0"/>
              <a:t>FCoE</a:t>
            </a:r>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endParaRPr lang="en-US" sz="2100" dirty="0"/>
          </a:p>
        </p:txBody>
      </p:sp>
      <p:cxnSp>
        <p:nvCxnSpPr>
          <p:cNvPr id="6" name="Straight Connector 5"/>
          <p:cNvCxnSpPr/>
          <p:nvPr/>
        </p:nvCxnSpPr>
        <p:spPr>
          <a:xfrm>
            <a:off x="5966650" y="1371600"/>
            <a:ext cx="0" cy="4648200"/>
          </a:xfrm>
          <a:prstGeom prst="line">
            <a:avLst/>
          </a:prstGeom>
          <a:ln w="19050">
            <a:solidFill>
              <a:schemeClr val="bg2"/>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7" name="Rounded Rectangle 36"/>
          <p:cNvSpPr/>
          <p:nvPr/>
        </p:nvSpPr>
        <p:spPr bwMode="auto">
          <a:xfrm>
            <a:off x="705118" y="1956712"/>
            <a:ext cx="4426542" cy="872027"/>
          </a:xfrm>
          <a:prstGeom prst="roundRect">
            <a:avLst>
              <a:gd name="adj" fmla="val 0"/>
            </a:avLst>
          </a:prstGeom>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893" tIns="60947" rIns="121893" bIns="60947" anchor="ctr"/>
          <a:lstStyle/>
          <a:p>
            <a:pPr algn="ctr">
              <a:defRPr/>
            </a:pPr>
            <a:endParaRPr lang="en-US" sz="1900" b="1" dirty="0">
              <a:solidFill>
                <a:srgbClr val="FFFFFF"/>
              </a:solidFill>
            </a:endParaRPr>
          </a:p>
        </p:txBody>
      </p:sp>
      <p:grpSp>
        <p:nvGrpSpPr>
          <p:cNvPr id="40" name="Group 39"/>
          <p:cNvGrpSpPr/>
          <p:nvPr/>
        </p:nvGrpSpPr>
        <p:grpSpPr>
          <a:xfrm>
            <a:off x="781626" y="2388278"/>
            <a:ext cx="4273529" cy="360553"/>
            <a:chOff x="1018713" y="3085515"/>
            <a:chExt cx="3310468" cy="342192"/>
          </a:xfrm>
        </p:grpSpPr>
        <p:sp>
          <p:nvSpPr>
            <p:cNvPr id="41" name="Rounded Rectangle 40"/>
            <p:cNvSpPr/>
            <p:nvPr/>
          </p:nvSpPr>
          <p:spPr bwMode="auto">
            <a:xfrm>
              <a:off x="1018713" y="3085515"/>
              <a:ext cx="3310468" cy="342192"/>
            </a:xfrm>
            <a:prstGeom prst="roundRect">
              <a:avLst>
                <a:gd name="adj"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sz="1600" b="1" dirty="0">
                  <a:solidFill>
                    <a:srgbClr val="FFFFFF"/>
                  </a:solidFill>
                </a:rPr>
                <a:t>Virtual Volumes</a:t>
              </a:r>
            </a:p>
          </p:txBody>
        </p:sp>
        <p:pic>
          <p:nvPicPr>
            <p:cNvPr id="42" name="Picture 41" descr="ICON_Storage_1up_Q308.pn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42" y="3112880"/>
              <a:ext cx="247651" cy="228600"/>
            </a:xfrm>
            <a:prstGeom prst="rect">
              <a:avLst/>
            </a:prstGeom>
            <a:noFill/>
            <a:ln w="9525">
              <a:noFill/>
              <a:miter lim="800000"/>
              <a:headEnd/>
              <a:tailEnd/>
            </a:ln>
          </p:spPr>
        </p:pic>
        <p:pic>
          <p:nvPicPr>
            <p:cNvPr id="46" name="Picture 45" descr="ICON_Storage_1up_Q308.pn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6639" y="3163680"/>
              <a:ext cx="247651" cy="228600"/>
            </a:xfrm>
            <a:prstGeom prst="rect">
              <a:avLst/>
            </a:prstGeom>
            <a:noFill/>
            <a:ln w="9525">
              <a:noFill/>
              <a:miter lim="800000"/>
              <a:headEnd/>
              <a:tailEnd/>
            </a:ln>
          </p:spPr>
        </p:pic>
      </p:grpSp>
      <p:pic>
        <p:nvPicPr>
          <p:cNvPr id="47" name="Picture 46" descr="VMW_ICON_StorageArray_2D(F).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9357" y="4937582"/>
            <a:ext cx="2195432" cy="392505"/>
          </a:xfrm>
          <a:prstGeom prst="rect">
            <a:avLst/>
          </a:prstGeom>
        </p:spPr>
      </p:pic>
      <p:cxnSp>
        <p:nvCxnSpPr>
          <p:cNvPr id="51" name="Straight Connector 50"/>
          <p:cNvCxnSpPr>
            <a:endCxn id="47" idx="0"/>
          </p:cNvCxnSpPr>
          <p:nvPr/>
        </p:nvCxnSpPr>
        <p:spPr>
          <a:xfrm>
            <a:off x="2867072" y="2828739"/>
            <a:ext cx="0" cy="2108843"/>
          </a:xfrm>
          <a:prstGeom prst="line">
            <a:avLst/>
          </a:prstGeom>
          <a:ln w="19050">
            <a:solidFill>
              <a:schemeClr val="bg2"/>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4873687" y="3423321"/>
            <a:ext cx="1017981" cy="727921"/>
            <a:chOff x="5416424" y="3424392"/>
            <a:chExt cx="1453141" cy="1199632"/>
          </a:xfrm>
        </p:grpSpPr>
        <p:grpSp>
          <p:nvGrpSpPr>
            <p:cNvPr id="22" name="Group 21"/>
            <p:cNvGrpSpPr/>
            <p:nvPr/>
          </p:nvGrpSpPr>
          <p:grpSpPr>
            <a:xfrm>
              <a:off x="5416424" y="3424392"/>
              <a:ext cx="1453141" cy="831219"/>
              <a:chOff x="4968252" y="1288119"/>
              <a:chExt cx="2532924" cy="1306838"/>
            </a:xfrm>
          </p:grpSpPr>
          <p:sp>
            <p:nvSpPr>
              <p:cNvPr id="24" name="Rectangle 23"/>
              <p:cNvSpPr/>
              <p:nvPr/>
            </p:nvSpPr>
            <p:spPr>
              <a:xfrm rot="5400000">
                <a:off x="5581294" y="675077"/>
                <a:ext cx="1306838" cy="2532922"/>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600" dirty="0">
                  <a:solidFill>
                    <a:srgbClr val="717074"/>
                  </a:solidFill>
                </a:endParaRPr>
              </a:p>
            </p:txBody>
          </p:sp>
          <p:sp>
            <p:nvSpPr>
              <p:cNvPr id="25" name="TextBox 24"/>
              <p:cNvSpPr txBox="1"/>
              <p:nvPr/>
            </p:nvSpPr>
            <p:spPr>
              <a:xfrm>
                <a:off x="4995490" y="1354097"/>
                <a:ext cx="2505686" cy="402050"/>
              </a:xfrm>
              <a:prstGeom prst="rect">
                <a:avLst/>
              </a:prstGeom>
              <a:noFill/>
            </p:spPr>
            <p:txBody>
              <a:bodyPr wrap="square" lIns="0" tIns="0" rIns="0" bIns="0" rtlCol="0">
                <a:spAutoFit/>
              </a:bodyPr>
              <a:lstStyle/>
              <a:p>
                <a:pPr defTabSz="1218936">
                  <a:lnSpc>
                    <a:spcPct val="90000"/>
                  </a:lnSpc>
                </a:pPr>
                <a:r>
                  <a:rPr lang="en-US" sz="1100" dirty="0">
                    <a:solidFill>
                      <a:schemeClr val="tx1">
                        <a:lumMod val="75000"/>
                      </a:schemeClr>
                    </a:solidFill>
                    <a:latin typeface="Arial"/>
                  </a:rPr>
                  <a:t>VASA Provider </a:t>
                </a:r>
              </a:p>
            </p:txBody>
          </p:sp>
        </p:grpSp>
        <p:pic>
          <p:nvPicPr>
            <p:cNvPr id="23" name="Picture 22" descr="C:\Users\testuser\AppData\Local\Temp\VMwareDnD\1ba05a9b\ICON_Gear_Flat_Q109_.png"/>
            <p:cNvPicPr>
              <a:picLocks noChangeAspect="1" noChangeArrowheads="1"/>
            </p:cNvPicPr>
            <p:nvPr/>
          </p:nvPicPr>
          <p:blipFill>
            <a:blip r:embed="rId5"/>
            <a:srcRect/>
            <a:stretch>
              <a:fillRect/>
            </a:stretch>
          </p:blipFill>
          <p:spPr bwMode="auto">
            <a:xfrm>
              <a:off x="5799931" y="3925639"/>
              <a:ext cx="701751" cy="698385"/>
            </a:xfrm>
            <a:prstGeom prst="rect">
              <a:avLst/>
            </a:prstGeom>
            <a:noFill/>
          </p:spPr>
        </p:pic>
      </p:grpSp>
      <p:sp>
        <p:nvSpPr>
          <p:cNvPr id="27" name="Left-Right Arrow 26"/>
          <p:cNvSpPr/>
          <p:nvPr/>
        </p:nvSpPr>
        <p:spPr>
          <a:xfrm rot="2139534">
            <a:off x="4055371" y="3138193"/>
            <a:ext cx="899886" cy="197056"/>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28" name="Left-Right Arrow 27"/>
          <p:cNvSpPr/>
          <p:nvPr/>
        </p:nvSpPr>
        <p:spPr>
          <a:xfrm rot="20052719">
            <a:off x="3867179" y="4315269"/>
            <a:ext cx="1087933" cy="214827"/>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grpSp>
        <p:nvGrpSpPr>
          <p:cNvPr id="26" name="Group 25"/>
          <p:cNvGrpSpPr/>
          <p:nvPr/>
        </p:nvGrpSpPr>
        <p:grpSpPr>
          <a:xfrm>
            <a:off x="2304819" y="3227607"/>
            <a:ext cx="1152858" cy="491624"/>
            <a:chOff x="6536704" y="2454370"/>
            <a:chExt cx="907518" cy="368718"/>
          </a:xfrm>
        </p:grpSpPr>
        <p:grpSp>
          <p:nvGrpSpPr>
            <p:cNvPr id="29" name="Group 28"/>
            <p:cNvGrpSpPr/>
            <p:nvPr/>
          </p:nvGrpSpPr>
          <p:grpSpPr>
            <a:xfrm>
              <a:off x="6536704" y="2454370"/>
              <a:ext cx="907518" cy="368718"/>
              <a:chOff x="6536704" y="2454370"/>
              <a:chExt cx="907518" cy="368718"/>
            </a:xfrm>
          </p:grpSpPr>
          <p:sp>
            <p:nvSpPr>
              <p:cNvPr id="33" name="Rounded Rectangle 32"/>
              <p:cNvSpPr/>
              <p:nvPr/>
            </p:nvSpPr>
            <p:spPr>
              <a:xfrm rot="10800000">
                <a:off x="6543644" y="2454370"/>
                <a:ext cx="900578" cy="36871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US" dirty="0" smtClean="0"/>
              </a:p>
            </p:txBody>
          </p:sp>
          <p:pic>
            <p:nvPicPr>
              <p:cNvPr id="35" name="Picture 8" descr="C:\Users\Abject-3D\Desktop\VMWare Files\FINAL diagrams\Basic Virtualization\3D PNGs\VMW_10Q2_DGRM_Cloud_Director_R7_6.png"/>
              <p:cNvPicPr>
                <a:picLocks noChangeAspect="1" noChangeArrowheads="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a:off x="6536704"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8" descr="C:\Users\Abject-3D\Desktop\VMWare Files\FINAL diagrams\Basic Virtualization\3D PNGs\VMW_10Q2_DGRM_Cloud_Director_R7_6.png"/>
              <p:cNvPicPr>
                <a:picLocks noChangeAspect="1" noChangeArrowheads="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flipH="1">
                <a:off x="6956435"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TextBox 29"/>
            <p:cNvSpPr txBox="1"/>
            <p:nvPr/>
          </p:nvSpPr>
          <p:spPr>
            <a:xfrm>
              <a:off x="6743430" y="2537356"/>
              <a:ext cx="506602" cy="244386"/>
            </a:xfrm>
            <a:prstGeom prst="rect">
              <a:avLst/>
            </a:prstGeom>
            <a:noFill/>
          </p:spPr>
          <p:txBody>
            <a:bodyPr wrap="square" lIns="0" tIns="0" rIns="0" bIns="0" rtlCol="0">
              <a:noAutofit/>
            </a:bodyPr>
            <a:lstStyle/>
            <a:p>
              <a:pPr algn="ctr">
                <a:lnSpc>
                  <a:spcPct val="90000"/>
                </a:lnSpc>
              </a:pPr>
              <a:r>
                <a:rPr lang="en-US" b="1" dirty="0" smtClean="0"/>
                <a:t>PE</a:t>
              </a:r>
            </a:p>
          </p:txBody>
        </p:sp>
      </p:grpSp>
      <p:sp>
        <p:nvSpPr>
          <p:cNvPr id="5" name="Slide Number Placeholder 4"/>
          <p:cNvSpPr>
            <a:spLocks noGrp="1"/>
          </p:cNvSpPr>
          <p:nvPr>
            <p:ph type="sldNum" sz="quarter" idx="12"/>
          </p:nvPr>
        </p:nvSpPr>
        <p:spPr/>
        <p:txBody>
          <a:bodyPr/>
          <a:lstStyle/>
          <a:p>
            <a:fld id="{6EA6D8CF-3CDE-4807-BCD2-C9F2B831AAA5}" type="slidenum">
              <a:rPr lang="en-US" smtClean="0"/>
              <a:t>36</a:t>
            </a:fld>
            <a:endParaRPr lang="en-US"/>
          </a:p>
        </p:txBody>
      </p:sp>
    </p:spTree>
    <p:extLst>
      <p:ext uri="{BB962C8B-B14F-4D97-AF65-F5344CB8AC3E}">
        <p14:creationId xmlns:p14="http://schemas.microsoft.com/office/powerpoint/2010/main" val="1414586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15"/>
                                      </p:to>
                                    </p:set>
                                    <p:animEffect filter="image" prLst="opacity: 0.15">
                                      <p:cBhvr rctx="IE">
                                        <p:cTn id="7" dur="indefinite"/>
                                        <p:tgtEl>
                                          <p:spTgt spid="37"/>
                                        </p:tgtEl>
                                      </p:cBhvr>
                                    </p:animEffect>
                                  </p:childTnLst>
                                </p:cTn>
                              </p:par>
                              <p:par>
                                <p:cTn id="8" presetID="9" presetClass="emph" presetSubtype="0" nodeType="withEffect">
                                  <p:stCondLst>
                                    <p:cond delay="0"/>
                                  </p:stCondLst>
                                  <p:childTnLst>
                                    <p:set>
                                      <p:cBhvr rctx="PPT">
                                        <p:cTn id="9" dur="indefinite"/>
                                        <p:tgtEl>
                                          <p:spTgt spid="40"/>
                                        </p:tgtEl>
                                        <p:attrNameLst>
                                          <p:attrName>style.opacity</p:attrName>
                                        </p:attrNameLst>
                                      </p:cBhvr>
                                      <p:to>
                                        <p:strVal val="0.15"/>
                                      </p:to>
                                    </p:set>
                                    <p:animEffect filter="image" prLst="opacity: 0.15">
                                      <p:cBhvr rctx="IE">
                                        <p:cTn id="10" dur="indefinite"/>
                                        <p:tgtEl>
                                          <p:spTgt spid="40"/>
                                        </p:tgtEl>
                                      </p:cBhvr>
                                    </p:animEffect>
                                  </p:childTnLst>
                                </p:cTn>
                              </p:par>
                              <p:par>
                                <p:cTn id="11" presetID="9" presetClass="emph" presetSubtype="0" nodeType="withEffect">
                                  <p:stCondLst>
                                    <p:cond delay="0"/>
                                  </p:stCondLst>
                                  <p:childTnLst>
                                    <p:set>
                                      <p:cBhvr rctx="PPT">
                                        <p:cTn id="12" dur="indefinite"/>
                                        <p:tgtEl>
                                          <p:spTgt spid="47"/>
                                        </p:tgtEl>
                                        <p:attrNameLst>
                                          <p:attrName>style.opacity</p:attrName>
                                        </p:attrNameLst>
                                      </p:cBhvr>
                                      <p:to>
                                        <p:strVal val="0.15"/>
                                      </p:to>
                                    </p:set>
                                    <p:animEffect filter="image" prLst="opacity: 0.15">
                                      <p:cBhvr rctx="IE">
                                        <p:cTn id="13" dur="indefinite"/>
                                        <p:tgtEl>
                                          <p:spTgt spid="47"/>
                                        </p:tgtEl>
                                      </p:cBhvr>
                                    </p:animEffect>
                                  </p:childTnLst>
                                </p:cTn>
                              </p:par>
                              <p:par>
                                <p:cTn id="14" presetID="9" presetClass="emph" presetSubtype="0" nodeType="withEffect">
                                  <p:stCondLst>
                                    <p:cond delay="0"/>
                                  </p:stCondLst>
                                  <p:childTnLst>
                                    <p:set>
                                      <p:cBhvr rctx="PPT">
                                        <p:cTn id="15" dur="indefinite"/>
                                        <p:tgtEl>
                                          <p:spTgt spid="51"/>
                                        </p:tgtEl>
                                        <p:attrNameLst>
                                          <p:attrName>style.opacity</p:attrName>
                                        </p:attrNameLst>
                                      </p:cBhvr>
                                      <p:to>
                                        <p:strVal val="0.15"/>
                                      </p:to>
                                    </p:set>
                                    <p:animEffect filter="image" prLst="opacity: 0.15">
                                      <p:cBhvr rctx="IE">
                                        <p:cTn id="16" dur="indefinite"/>
                                        <p:tgtEl>
                                          <p:spTgt spid="51"/>
                                        </p:tgtEl>
                                      </p:cBhvr>
                                    </p:animEffect>
                                  </p:childTnLst>
                                </p:cTn>
                              </p:par>
                              <p:par>
                                <p:cTn id="17" presetID="9" presetClass="emph" presetSubtype="0" nodeType="withEffect">
                                  <p:stCondLst>
                                    <p:cond delay="0"/>
                                  </p:stCondLst>
                                  <p:childTnLst>
                                    <p:set>
                                      <p:cBhvr rctx="PPT">
                                        <p:cTn id="18" dur="indefinite"/>
                                        <p:tgtEl>
                                          <p:spTgt spid="21"/>
                                        </p:tgtEl>
                                        <p:attrNameLst>
                                          <p:attrName>style.opacity</p:attrName>
                                        </p:attrNameLst>
                                      </p:cBhvr>
                                      <p:to>
                                        <p:strVal val="0.17"/>
                                      </p:to>
                                    </p:set>
                                    <p:animEffect filter="image" prLst="opacity: 0.17">
                                      <p:cBhvr rctx="IE">
                                        <p:cTn id="19" dur="indefinite"/>
                                        <p:tgtEl>
                                          <p:spTgt spid="21"/>
                                        </p:tgtEl>
                                      </p:cBhvr>
                                    </p:animEffect>
                                  </p:childTnLst>
                                </p:cTn>
                              </p:par>
                              <p:par>
                                <p:cTn id="20" presetID="9" presetClass="emph" presetSubtype="0" grpId="0" nodeType="withEffect">
                                  <p:stCondLst>
                                    <p:cond delay="0"/>
                                  </p:stCondLst>
                                  <p:childTnLst>
                                    <p:set>
                                      <p:cBhvr rctx="PPT">
                                        <p:cTn id="21" dur="indefinite"/>
                                        <p:tgtEl>
                                          <p:spTgt spid="27"/>
                                        </p:tgtEl>
                                        <p:attrNameLst>
                                          <p:attrName>style.opacity</p:attrName>
                                        </p:attrNameLst>
                                      </p:cBhvr>
                                      <p:to>
                                        <p:strVal val="0.17"/>
                                      </p:to>
                                    </p:set>
                                    <p:animEffect filter="image" prLst="opacity: 0.17">
                                      <p:cBhvr rctx="IE">
                                        <p:cTn id="22" dur="indefinite"/>
                                        <p:tgtEl>
                                          <p:spTgt spid="27"/>
                                        </p:tgtEl>
                                      </p:cBhvr>
                                    </p:animEffect>
                                  </p:childTnLst>
                                </p:cTn>
                              </p:par>
                              <p:par>
                                <p:cTn id="23" presetID="9" presetClass="emph" presetSubtype="0" grpId="0" nodeType="withEffect">
                                  <p:stCondLst>
                                    <p:cond delay="0"/>
                                  </p:stCondLst>
                                  <p:childTnLst>
                                    <p:set>
                                      <p:cBhvr rctx="PPT">
                                        <p:cTn id="24" dur="indefinite"/>
                                        <p:tgtEl>
                                          <p:spTgt spid="28"/>
                                        </p:tgtEl>
                                        <p:attrNameLst>
                                          <p:attrName>style.opacity</p:attrName>
                                        </p:attrNameLst>
                                      </p:cBhvr>
                                      <p:to>
                                        <p:strVal val="0.17"/>
                                      </p:to>
                                    </p:set>
                                    <p:animEffect filter="image" prLst="opacity: 0.17">
                                      <p:cBhvr rctx="IE">
                                        <p:cTn id="25"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27" grpId="0" animBg="1"/>
      <p:bldP spid="2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71600"/>
            <a:ext cx="6286500" cy="4648200"/>
          </a:xfrm>
          <a:prstGeom prst="rect">
            <a:avLst/>
          </a:prstGeom>
          <a:gradFill>
            <a:gsLst>
              <a:gs pos="0">
                <a:schemeClr val="bg1"/>
              </a:gs>
              <a:gs pos="80000">
                <a:schemeClr val="bg2">
                  <a:lumMod val="20000"/>
                  <a:lumOff val="80000"/>
                </a:schemeClr>
              </a:gs>
              <a:gs pos="100000">
                <a:schemeClr val="bg1"/>
              </a:gs>
            </a:gsLst>
          </a:gradFill>
          <a:ln>
            <a:noFill/>
          </a:ln>
          <a:effectLst/>
        </p:spPr>
        <p:style>
          <a:lnRef idx="1">
            <a:schemeClr val="accent2"/>
          </a:lnRef>
          <a:fillRef idx="3">
            <a:schemeClr val="accent2"/>
          </a:fillRef>
          <a:effectRef idx="2">
            <a:schemeClr val="accent2"/>
          </a:effectRef>
          <a:fontRef idx="minor">
            <a:schemeClr val="lt1"/>
          </a:fontRef>
        </p:style>
        <p:txBody>
          <a:bodyPr lIns="121893" tIns="60947" rIns="121893" bIns="60947" rtlCol="0" anchor="ctr"/>
          <a:lstStyle/>
          <a:p>
            <a:pPr algn="ctr"/>
            <a:endParaRPr lang="en-US" dirty="0"/>
          </a:p>
        </p:txBody>
      </p:sp>
      <p:pic>
        <p:nvPicPr>
          <p:cNvPr id="49" name="Picture 48"/>
          <p:cNvPicPr>
            <a:picLocks noChangeAspect="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795960" y="4234370"/>
            <a:ext cx="2013746" cy="696337"/>
          </a:xfrm>
          <a:prstGeom prst="rect">
            <a:avLst/>
          </a:prstGeom>
          <a:noFill/>
          <a:ln>
            <a:noFill/>
          </a:ln>
          <a:effectLst>
            <a:outerShdw blurRad="139700" algn="ctr" rotWithShape="0">
              <a:prstClr val="black">
                <a:alpha val="40000"/>
              </a:prstClr>
            </a:outerShdw>
          </a:effectLst>
        </p:spPr>
      </p:pic>
      <p:sp>
        <p:nvSpPr>
          <p:cNvPr id="2" name="Title 1"/>
          <p:cNvSpPr>
            <a:spLocks noGrp="1"/>
          </p:cNvSpPr>
          <p:nvPr>
            <p:ph type="title"/>
          </p:nvPr>
        </p:nvSpPr>
        <p:spPr/>
        <p:txBody>
          <a:bodyPr/>
          <a:lstStyle/>
          <a:p>
            <a:r>
              <a:rPr lang="en-US" dirty="0"/>
              <a:t>vSphere 6.0 </a:t>
            </a:r>
            <a:r>
              <a:rPr lang="en-US" dirty="0" smtClean="0"/>
              <a:t>- Storage Container (SC)</a:t>
            </a:r>
            <a:endParaRPr lang="en-US" dirty="0"/>
          </a:p>
        </p:txBody>
      </p:sp>
      <p:sp>
        <p:nvSpPr>
          <p:cNvPr id="6" name="TextBox 5"/>
          <p:cNvSpPr txBox="1"/>
          <p:nvPr/>
        </p:nvSpPr>
        <p:spPr>
          <a:xfrm>
            <a:off x="6476714" y="1371600"/>
            <a:ext cx="5102671" cy="4908691"/>
          </a:xfrm>
          <a:prstGeom prst="rect">
            <a:avLst/>
          </a:prstGeom>
          <a:noFill/>
        </p:spPr>
        <p:txBody>
          <a:bodyPr wrap="square" lIns="0" tIns="0" rIns="0" bIns="0" rtlCol="0">
            <a:noAutofit/>
          </a:bodyPr>
          <a:lstStyle/>
          <a:p>
            <a:pPr defTabSz="914323">
              <a:lnSpc>
                <a:spcPct val="90000"/>
              </a:lnSpc>
              <a:spcBef>
                <a:spcPts val="1200"/>
              </a:spcBef>
              <a:buClr>
                <a:schemeClr val="tx1">
                  <a:lumMod val="60000"/>
                  <a:lumOff val="40000"/>
                </a:schemeClr>
              </a:buClr>
              <a:buSzPct val="90000"/>
            </a:pPr>
            <a:r>
              <a:rPr lang="en-US" sz="1900" b="1" dirty="0">
                <a:solidFill>
                  <a:srgbClr val="0095D3"/>
                </a:solidFill>
              </a:rPr>
              <a:t>What are Storage Containers?</a:t>
            </a:r>
            <a:endParaRPr lang="en-US" sz="1900" dirty="0"/>
          </a:p>
          <a:p>
            <a:pPr marL="228581" lvl="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Logical storage constructs for grouping of virtual volumes.</a:t>
            </a:r>
          </a:p>
          <a:p>
            <a:pPr marL="228581" lvl="1"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Setup by </a:t>
            </a:r>
            <a:r>
              <a:rPr lang="en-US" sz="1900" dirty="0" smtClean="0"/>
              <a:t>storage </a:t>
            </a:r>
            <a:r>
              <a:rPr lang="en-US" sz="1900" dirty="0"/>
              <a:t>administrators</a:t>
            </a:r>
          </a:p>
          <a:p>
            <a:pPr marL="228581" lvl="2"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Capacity is based on physical storage capacity</a:t>
            </a:r>
          </a:p>
          <a:p>
            <a:pPr marL="228581" lvl="2"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Logically partition or </a:t>
            </a:r>
            <a:r>
              <a:rPr lang="en-US" sz="1900" dirty="0" smtClean="0"/>
              <a:t>VM isolation </a:t>
            </a:r>
            <a:r>
              <a:rPr lang="en-US" sz="1900" dirty="0"/>
              <a:t>with diverse storage needs and requirement</a:t>
            </a:r>
          </a:p>
          <a:p>
            <a:pPr marL="228581" lvl="2"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Minimum one storage container per array </a:t>
            </a:r>
          </a:p>
          <a:p>
            <a:pPr marL="228581" lvl="2"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Maximum depends on the array</a:t>
            </a:r>
          </a:p>
          <a:p>
            <a:pPr marL="228581" lvl="2" indent="-228581" defTabSz="914323">
              <a:lnSpc>
                <a:spcPct val="90000"/>
              </a:lnSpc>
              <a:spcBef>
                <a:spcPts val="1200"/>
              </a:spcBef>
              <a:buClr>
                <a:schemeClr val="tx1">
                  <a:lumMod val="60000"/>
                  <a:lumOff val="40000"/>
                </a:schemeClr>
              </a:buClr>
              <a:buSzPct val="90000"/>
              <a:buFont typeface="Arial" panose="020B0604020202020204" pitchFamily="34" charset="0"/>
              <a:buChar char="•"/>
            </a:pPr>
            <a:r>
              <a:rPr lang="en-US" sz="1900" dirty="0"/>
              <a:t>A single </a:t>
            </a:r>
            <a:r>
              <a:rPr lang="en-US" sz="1900" dirty="0" smtClean="0"/>
              <a:t>SC </a:t>
            </a:r>
            <a:r>
              <a:rPr lang="en-US" sz="1900" dirty="0"/>
              <a:t>can be simultaneously accessed via multiple Protocol Endpoints</a:t>
            </a:r>
          </a:p>
        </p:txBody>
      </p:sp>
      <p:pic>
        <p:nvPicPr>
          <p:cNvPr id="47" name="Picture 46" descr="VMW_ICON_StorageArray_2D(F).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117" y="4930708"/>
            <a:ext cx="2195432" cy="392505"/>
          </a:xfrm>
          <a:prstGeom prst="rect">
            <a:avLst/>
          </a:prstGeom>
        </p:spPr>
      </p:pic>
      <p:pic>
        <p:nvPicPr>
          <p:cNvPr id="48" name="Picture 47" descr="VMW_ICON_StorageArray_2D(F).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18390" y="4930705"/>
            <a:ext cx="2213270" cy="392507"/>
          </a:xfrm>
          <a:prstGeom prst="rect">
            <a:avLst/>
          </a:prstGeom>
        </p:spPr>
      </p:pic>
      <p:pic>
        <p:nvPicPr>
          <p:cNvPr id="50" name="Picture 49"/>
          <p:cNvPicPr>
            <a:picLocks noChangeAspect="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2998678" y="4256720"/>
            <a:ext cx="2013746" cy="696337"/>
          </a:xfrm>
          <a:prstGeom prst="rect">
            <a:avLst/>
          </a:prstGeom>
          <a:noFill/>
          <a:ln>
            <a:noFill/>
          </a:ln>
          <a:effectLst>
            <a:outerShdw blurRad="139700" algn="ctr" rotWithShape="0">
              <a:prstClr val="black">
                <a:alpha val="40000"/>
              </a:prstClr>
            </a:outerShdw>
          </a:effectLst>
        </p:spPr>
      </p:pic>
      <p:sp>
        <p:nvSpPr>
          <p:cNvPr id="51" name="Rounded Rectangle 50"/>
          <p:cNvSpPr/>
          <p:nvPr/>
        </p:nvSpPr>
        <p:spPr bwMode="auto">
          <a:xfrm>
            <a:off x="705118" y="1956712"/>
            <a:ext cx="4426542" cy="872027"/>
          </a:xfrm>
          <a:prstGeom prst="roundRect">
            <a:avLst>
              <a:gd name="adj" fmla="val 0"/>
            </a:avLst>
          </a:prstGeom>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893" tIns="60947" rIns="121893" bIns="60947" anchor="ctr"/>
          <a:lstStyle/>
          <a:p>
            <a:pPr algn="ctr">
              <a:defRPr/>
            </a:pPr>
            <a:endParaRPr lang="en-US" sz="1900" b="1" dirty="0">
              <a:solidFill>
                <a:srgbClr val="FFFFFF"/>
              </a:solidFill>
            </a:endParaRPr>
          </a:p>
        </p:txBody>
      </p:sp>
      <p:grpSp>
        <p:nvGrpSpPr>
          <p:cNvPr id="52" name="Group 51"/>
          <p:cNvGrpSpPr/>
          <p:nvPr/>
        </p:nvGrpSpPr>
        <p:grpSpPr>
          <a:xfrm>
            <a:off x="781624" y="2402456"/>
            <a:ext cx="4273527" cy="360553"/>
            <a:chOff x="1018713" y="3085515"/>
            <a:chExt cx="3310468" cy="342192"/>
          </a:xfrm>
        </p:grpSpPr>
        <p:sp>
          <p:nvSpPr>
            <p:cNvPr id="53" name="Rounded Rectangle 52"/>
            <p:cNvSpPr/>
            <p:nvPr/>
          </p:nvSpPr>
          <p:spPr bwMode="auto">
            <a:xfrm>
              <a:off x="1018713" y="3085515"/>
              <a:ext cx="3310468" cy="342192"/>
            </a:xfrm>
            <a:prstGeom prst="roundRect">
              <a:avLst>
                <a:gd name="adj"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sz="1600" b="1" dirty="0">
                  <a:solidFill>
                    <a:srgbClr val="FFFFFF"/>
                  </a:solidFill>
                </a:rPr>
                <a:t>Virtual Volumes</a:t>
              </a:r>
            </a:p>
          </p:txBody>
        </p:sp>
        <p:pic>
          <p:nvPicPr>
            <p:cNvPr id="54" name="Picture 53" descr="ICON_Storage_1up_Q308.png"/>
            <p:cNvPicPr>
              <a:picLocks/>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42" y="3112880"/>
              <a:ext cx="247651" cy="228600"/>
            </a:xfrm>
            <a:prstGeom prst="rect">
              <a:avLst/>
            </a:prstGeom>
            <a:noFill/>
            <a:ln w="9525">
              <a:noFill/>
              <a:miter lim="800000"/>
              <a:headEnd/>
              <a:tailEnd/>
            </a:ln>
          </p:spPr>
        </p:pic>
        <p:pic>
          <p:nvPicPr>
            <p:cNvPr id="55" name="Picture 54" descr="ICON_Storage_1up_Q308.png"/>
            <p:cNvPicPr>
              <a:picLocks/>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6639" y="3163680"/>
              <a:ext cx="247651" cy="228600"/>
            </a:xfrm>
            <a:prstGeom prst="rect">
              <a:avLst/>
            </a:prstGeom>
            <a:noFill/>
            <a:ln w="9525">
              <a:noFill/>
              <a:miter lim="800000"/>
              <a:headEnd/>
              <a:tailEnd/>
            </a:ln>
          </p:spPr>
        </p:pic>
      </p:grpSp>
      <p:cxnSp>
        <p:nvCxnSpPr>
          <p:cNvPr id="5" name="Straight Connector 4"/>
          <p:cNvCxnSpPr>
            <a:stCxn id="51" idx="2"/>
          </p:cNvCxnSpPr>
          <p:nvPr/>
        </p:nvCxnSpPr>
        <p:spPr>
          <a:xfrm flipH="1">
            <a:off x="2026749" y="2828739"/>
            <a:ext cx="891641" cy="1405631"/>
          </a:xfrm>
          <a:prstGeom prst="line">
            <a:avLst/>
          </a:prstGeom>
          <a:ln w="19050">
            <a:solidFill>
              <a:schemeClr val="bg1">
                <a:lumMod val="95000"/>
              </a:schemeClr>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51" idx="2"/>
          </p:cNvCxnSpPr>
          <p:nvPr/>
        </p:nvCxnSpPr>
        <p:spPr>
          <a:xfrm>
            <a:off x="2918390" y="2828739"/>
            <a:ext cx="879991" cy="1405631"/>
          </a:xfrm>
          <a:prstGeom prst="line">
            <a:avLst/>
          </a:prstGeom>
          <a:ln w="19050">
            <a:solidFill>
              <a:schemeClr val="bg1">
                <a:lumMod val="95000"/>
              </a:schemeClr>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260288" y="1371600"/>
            <a:ext cx="0" cy="4648200"/>
          </a:xfrm>
          <a:prstGeom prst="line">
            <a:avLst/>
          </a:prstGeom>
          <a:ln w="19050">
            <a:solidFill>
              <a:schemeClr val="bg2"/>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bwMode="auto">
          <a:xfrm>
            <a:off x="781624" y="1991273"/>
            <a:ext cx="4273527" cy="360553"/>
          </a:xfrm>
          <a:prstGeom prst="roundRect">
            <a:avLst>
              <a:gd name="adj" fmla="val 0"/>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lIns="121893" tIns="60947" rIns="121893" bIns="60947" anchor="ctr"/>
          <a:lstStyle/>
          <a:p>
            <a:pPr algn="ctr"/>
            <a:r>
              <a:rPr lang="en-US" sz="1600" b="1" dirty="0">
                <a:solidFill>
                  <a:srgbClr val="FFFFFF"/>
                </a:solidFill>
              </a:rPr>
              <a:t>vCenter </a:t>
            </a:r>
          </a:p>
        </p:txBody>
      </p:sp>
      <p:sp>
        <p:nvSpPr>
          <p:cNvPr id="4" name="TextBox 3"/>
          <p:cNvSpPr txBox="1"/>
          <p:nvPr/>
        </p:nvSpPr>
        <p:spPr>
          <a:xfrm>
            <a:off x="1345633" y="4530525"/>
            <a:ext cx="914400" cy="914400"/>
          </a:xfrm>
          <a:prstGeom prst="rect">
            <a:avLst/>
          </a:prstGeom>
          <a:noFill/>
        </p:spPr>
        <p:txBody>
          <a:bodyPr wrap="none" lIns="0" tIns="0" rIns="0" bIns="0" rtlCol="0">
            <a:noAutofit/>
          </a:bodyPr>
          <a:lstStyle/>
          <a:p>
            <a:pPr algn="ctr">
              <a:lnSpc>
                <a:spcPct val="90000"/>
              </a:lnSpc>
            </a:pPr>
            <a:r>
              <a:rPr lang="en-US" sz="2800" dirty="0" smtClean="0">
                <a:solidFill>
                  <a:schemeClr val="bg1"/>
                </a:solidFill>
              </a:rPr>
              <a:t>SC</a:t>
            </a:r>
          </a:p>
        </p:txBody>
      </p:sp>
      <p:sp>
        <p:nvSpPr>
          <p:cNvPr id="19" name="TextBox 18"/>
          <p:cNvSpPr txBox="1"/>
          <p:nvPr/>
        </p:nvSpPr>
        <p:spPr>
          <a:xfrm>
            <a:off x="3548351" y="4530525"/>
            <a:ext cx="914400" cy="914400"/>
          </a:xfrm>
          <a:prstGeom prst="rect">
            <a:avLst/>
          </a:prstGeom>
          <a:noFill/>
        </p:spPr>
        <p:txBody>
          <a:bodyPr wrap="none" lIns="0" tIns="0" rIns="0" bIns="0" rtlCol="0">
            <a:noAutofit/>
          </a:bodyPr>
          <a:lstStyle/>
          <a:p>
            <a:pPr algn="ctr">
              <a:lnSpc>
                <a:spcPct val="90000"/>
              </a:lnSpc>
            </a:pPr>
            <a:r>
              <a:rPr lang="en-US" sz="2800" dirty="0" smtClean="0">
                <a:solidFill>
                  <a:schemeClr val="bg1"/>
                </a:solidFill>
              </a:rPr>
              <a:t>SC</a:t>
            </a:r>
          </a:p>
        </p:txBody>
      </p:sp>
      <p:sp>
        <p:nvSpPr>
          <p:cNvPr id="7" name="Slide Number Placeholder 6"/>
          <p:cNvSpPr>
            <a:spLocks noGrp="1"/>
          </p:cNvSpPr>
          <p:nvPr>
            <p:ph type="sldNum" sz="quarter" idx="12"/>
          </p:nvPr>
        </p:nvSpPr>
        <p:spPr/>
        <p:txBody>
          <a:bodyPr/>
          <a:lstStyle/>
          <a:p>
            <a:fld id="{6EA6D8CF-3CDE-4807-BCD2-C9F2B831AAA5}" type="slidenum">
              <a:rPr lang="en-US" smtClean="0"/>
              <a:t>37</a:t>
            </a:fld>
            <a:endParaRPr lang="en-US"/>
          </a:p>
        </p:txBody>
      </p:sp>
    </p:spTree>
    <p:extLst>
      <p:ext uri="{BB962C8B-B14F-4D97-AF65-F5344CB8AC3E}">
        <p14:creationId xmlns:p14="http://schemas.microsoft.com/office/powerpoint/2010/main" val="4053200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47"/>
                                        </p:tgtEl>
                                        <p:attrNameLst>
                                          <p:attrName>style.opacity</p:attrName>
                                        </p:attrNameLst>
                                      </p:cBhvr>
                                      <p:to>
                                        <p:strVal val="0.18"/>
                                      </p:to>
                                    </p:set>
                                    <p:animEffect filter="image" prLst="opacity: 0.18">
                                      <p:cBhvr rctx="IE">
                                        <p:cTn id="7" dur="indefinite"/>
                                        <p:tgtEl>
                                          <p:spTgt spid="47"/>
                                        </p:tgtEl>
                                      </p:cBhvr>
                                    </p:animEffect>
                                  </p:childTnLst>
                                </p:cTn>
                              </p:par>
                              <p:par>
                                <p:cTn id="8" presetID="9" presetClass="emph" presetSubtype="0" nodeType="withEffect">
                                  <p:stCondLst>
                                    <p:cond delay="0"/>
                                  </p:stCondLst>
                                  <p:childTnLst>
                                    <p:set>
                                      <p:cBhvr rctx="PPT">
                                        <p:cTn id="9" dur="indefinite"/>
                                        <p:tgtEl>
                                          <p:spTgt spid="48"/>
                                        </p:tgtEl>
                                        <p:attrNameLst>
                                          <p:attrName>style.opacity</p:attrName>
                                        </p:attrNameLst>
                                      </p:cBhvr>
                                      <p:to>
                                        <p:strVal val="0.18"/>
                                      </p:to>
                                    </p:set>
                                    <p:animEffect filter="image" prLst="opacity: 0.18">
                                      <p:cBhvr rctx="IE">
                                        <p:cTn id="10" dur="indefinite"/>
                                        <p:tgtEl>
                                          <p:spTgt spid="48"/>
                                        </p:tgtEl>
                                      </p:cBhvr>
                                    </p:animEffect>
                                  </p:childTnLst>
                                </p:cTn>
                              </p:par>
                              <p:par>
                                <p:cTn id="11" presetID="9" presetClass="emph" presetSubtype="0" grpId="0" nodeType="withEffect">
                                  <p:stCondLst>
                                    <p:cond delay="0"/>
                                  </p:stCondLst>
                                  <p:childTnLst>
                                    <p:set>
                                      <p:cBhvr rctx="PPT">
                                        <p:cTn id="12" dur="indefinite"/>
                                        <p:tgtEl>
                                          <p:spTgt spid="51"/>
                                        </p:tgtEl>
                                        <p:attrNameLst>
                                          <p:attrName>style.opacity</p:attrName>
                                        </p:attrNameLst>
                                      </p:cBhvr>
                                      <p:to>
                                        <p:strVal val="0.18"/>
                                      </p:to>
                                    </p:set>
                                    <p:animEffect filter="image" prLst="opacity: 0.18">
                                      <p:cBhvr rctx="IE">
                                        <p:cTn id="13" dur="indefinite"/>
                                        <p:tgtEl>
                                          <p:spTgt spid="51"/>
                                        </p:tgtEl>
                                      </p:cBhvr>
                                    </p:animEffect>
                                  </p:childTnLst>
                                </p:cTn>
                              </p:par>
                              <p:par>
                                <p:cTn id="14" presetID="9" presetClass="emph" presetSubtype="0" nodeType="withEffect">
                                  <p:stCondLst>
                                    <p:cond delay="0"/>
                                  </p:stCondLst>
                                  <p:childTnLst>
                                    <p:set>
                                      <p:cBhvr rctx="PPT">
                                        <p:cTn id="15" dur="indefinite"/>
                                        <p:tgtEl>
                                          <p:spTgt spid="52"/>
                                        </p:tgtEl>
                                        <p:attrNameLst>
                                          <p:attrName>style.opacity</p:attrName>
                                        </p:attrNameLst>
                                      </p:cBhvr>
                                      <p:to>
                                        <p:strVal val="0.18"/>
                                      </p:to>
                                    </p:set>
                                    <p:animEffect filter="image" prLst="opacity: 0.18">
                                      <p:cBhvr rctx="IE">
                                        <p:cTn id="16" dur="indefinite"/>
                                        <p:tgtEl>
                                          <p:spTgt spid="52"/>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16" presetClass="entr" presetSubtype="42"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barn(outHorizontal)">
                                      <p:cBhvr>
                                        <p:cTn id="2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vSphere 6.0 </a:t>
            </a:r>
            <a:r>
              <a:rPr lang="en-US" dirty="0" smtClean="0"/>
              <a:t>- Storage Container (SC)</a:t>
            </a:r>
            <a:endParaRPr lang="en-US" dirty="0"/>
          </a:p>
        </p:txBody>
      </p:sp>
      <p:sp>
        <p:nvSpPr>
          <p:cNvPr id="6" name="TextBox 5"/>
          <p:cNvSpPr txBox="1"/>
          <p:nvPr/>
        </p:nvSpPr>
        <p:spPr>
          <a:xfrm>
            <a:off x="3732290" y="1673667"/>
            <a:ext cx="5224823" cy="3647055"/>
          </a:xfrm>
          <a:prstGeom prst="rect">
            <a:avLst/>
          </a:prstGeom>
          <a:noFill/>
        </p:spPr>
        <p:txBody>
          <a:bodyPr wrap="square" lIns="0" tIns="0" rIns="0" bIns="0" rtlCol="0">
            <a:noAutofit/>
          </a:bodyPr>
          <a:lstStyle/>
          <a:p>
            <a:pPr defTabSz="914323">
              <a:lnSpc>
                <a:spcPct val="90000"/>
              </a:lnSpc>
              <a:spcBef>
                <a:spcPts val="1200"/>
              </a:spcBef>
              <a:buClr>
                <a:schemeClr val="tx1">
                  <a:lumMod val="60000"/>
                  <a:lumOff val="40000"/>
                </a:schemeClr>
              </a:buClr>
              <a:buSzPct val="90000"/>
            </a:pPr>
            <a:r>
              <a:rPr lang="en-US" sz="2100" b="1" dirty="0"/>
              <a:t>Do I still need to create Datastores?</a:t>
            </a:r>
          </a:p>
          <a:p>
            <a:pPr defTabSz="914323">
              <a:lnSpc>
                <a:spcPct val="90000"/>
              </a:lnSpc>
              <a:spcBef>
                <a:spcPts val="1200"/>
              </a:spcBef>
              <a:buClr>
                <a:schemeClr val="tx1">
                  <a:lumMod val="60000"/>
                  <a:lumOff val="40000"/>
                </a:schemeClr>
              </a:buClr>
              <a:buSzPct val="90000"/>
            </a:pPr>
            <a:endParaRPr lang="en-US" sz="2100" dirty="0">
              <a:solidFill>
                <a:srgbClr val="717074"/>
              </a:solidFill>
            </a:endParaRPr>
          </a:p>
          <a:p>
            <a:pPr marL="838019" lvl="1" indent="-228551" defTabSz="914323">
              <a:lnSpc>
                <a:spcPct val="90000"/>
              </a:lnSpc>
              <a:spcBef>
                <a:spcPts val="1200"/>
              </a:spcBef>
              <a:buClr>
                <a:schemeClr val="tx1">
                  <a:lumMod val="60000"/>
                  <a:lumOff val="40000"/>
                </a:schemeClr>
              </a:buClr>
              <a:buSzPct val="90000"/>
              <a:buFont typeface="Arial" pitchFamily="34" charset="0"/>
              <a:buChar char="•"/>
            </a:pPr>
            <a:endParaRPr lang="en-US" sz="1900" dirty="0"/>
          </a:p>
          <a:p>
            <a:pPr marL="274296" lvl="1" defTabSz="914323">
              <a:lnSpc>
                <a:spcPct val="90000"/>
              </a:lnSpc>
              <a:spcBef>
                <a:spcPts val="800"/>
              </a:spcBef>
              <a:buClr>
                <a:schemeClr val="tx1">
                  <a:lumMod val="60000"/>
                  <a:lumOff val="40000"/>
                </a:schemeClr>
              </a:buClr>
              <a:buSzPct val="90000"/>
            </a:pPr>
            <a:endParaRPr lang="en-US" sz="1900" dirty="0"/>
          </a:p>
        </p:txBody>
      </p:sp>
      <p:pic>
        <p:nvPicPr>
          <p:cNvPr id="7" name="Picture 6"/>
          <p:cNvPicPr>
            <a:picLocks noChangeAspect="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7204061" y="3809899"/>
            <a:ext cx="3632743" cy="1510821"/>
          </a:xfrm>
          <a:prstGeom prst="rect">
            <a:avLst/>
          </a:prstGeom>
          <a:noFill/>
          <a:ln>
            <a:noFill/>
          </a:ln>
          <a:effectLst>
            <a:outerShdw blurRad="139700" algn="ctr" rotWithShape="0">
              <a:prstClr val="black">
                <a:alpha val="40000"/>
              </a:prstClr>
            </a:outerShdw>
          </a:effectLst>
        </p:spPr>
      </p:pic>
      <p:sp>
        <p:nvSpPr>
          <p:cNvPr id="3" name="TextBox 2"/>
          <p:cNvSpPr txBox="1"/>
          <p:nvPr/>
        </p:nvSpPr>
        <p:spPr>
          <a:xfrm>
            <a:off x="7698510" y="5543329"/>
            <a:ext cx="2926122" cy="445219"/>
          </a:xfrm>
          <a:prstGeom prst="rect">
            <a:avLst/>
          </a:prstGeom>
          <a:noFill/>
        </p:spPr>
        <p:txBody>
          <a:bodyPr wrap="square" lIns="0" tIns="0" rIns="0" bIns="0" rtlCol="0">
            <a:noAutofit/>
          </a:bodyPr>
          <a:lstStyle/>
          <a:p>
            <a:pPr algn="ctr">
              <a:lnSpc>
                <a:spcPct val="90000"/>
              </a:lnSpc>
            </a:pPr>
            <a:r>
              <a:rPr lang="en-US" b="1" dirty="0" smtClean="0"/>
              <a:t>Storage Container</a:t>
            </a:r>
          </a:p>
        </p:txBody>
      </p:sp>
      <p:pic>
        <p:nvPicPr>
          <p:cNvPr id="8" name="Picture 9" descr="VMW_ICON_Storage_2D(F).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6813" y="3712888"/>
            <a:ext cx="2066682" cy="1607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1301484" y="5543329"/>
            <a:ext cx="2926122" cy="445219"/>
          </a:xfrm>
          <a:prstGeom prst="rect">
            <a:avLst/>
          </a:prstGeom>
          <a:noFill/>
        </p:spPr>
        <p:txBody>
          <a:bodyPr wrap="square" lIns="0" tIns="0" rIns="0" bIns="0" rtlCol="0">
            <a:noAutofit/>
          </a:bodyPr>
          <a:lstStyle/>
          <a:p>
            <a:pPr algn="ctr">
              <a:lnSpc>
                <a:spcPct val="90000"/>
              </a:lnSpc>
            </a:pPr>
            <a:r>
              <a:rPr lang="en-US" b="1" dirty="0" smtClean="0"/>
              <a:t>vSphere Datastore</a:t>
            </a:r>
          </a:p>
        </p:txBody>
      </p:sp>
      <p:sp>
        <p:nvSpPr>
          <p:cNvPr id="5" name="Equal 4"/>
          <p:cNvSpPr/>
          <p:nvPr/>
        </p:nvSpPr>
        <p:spPr>
          <a:xfrm>
            <a:off x="4684828" y="4079951"/>
            <a:ext cx="1846155" cy="854748"/>
          </a:xfrm>
          <a:prstGeom prst="mathEqual">
            <a:avLst/>
          </a:prstGeom>
          <a:ln>
            <a:solidFill>
              <a:schemeClr val="accent4"/>
            </a:solidFill>
          </a:ln>
        </p:spPr>
        <p:style>
          <a:lnRef idx="1">
            <a:schemeClr val="accent5"/>
          </a:lnRef>
          <a:fillRef idx="3">
            <a:schemeClr val="accent5"/>
          </a:fillRef>
          <a:effectRef idx="2">
            <a:schemeClr val="accent5"/>
          </a:effectRef>
          <a:fontRef idx="minor">
            <a:schemeClr val="lt1"/>
          </a:fontRef>
        </p:style>
        <p:txBody>
          <a:bodyPr lIns="121893" tIns="60947" rIns="121893" bIns="60947" rtlCol="0" anchor="ctr"/>
          <a:lstStyle/>
          <a:p>
            <a:pPr algn="ctr"/>
            <a:endParaRPr lang="en-US" dirty="0" smtClean="0">
              <a:solidFill>
                <a:schemeClr val="tx1"/>
              </a:solidFill>
            </a:endParaRPr>
          </a:p>
        </p:txBody>
      </p:sp>
      <p:sp>
        <p:nvSpPr>
          <p:cNvPr id="4" name="Slide Number Placeholder 3"/>
          <p:cNvSpPr>
            <a:spLocks noGrp="1"/>
          </p:cNvSpPr>
          <p:nvPr>
            <p:ph type="sldNum" sz="quarter" idx="12"/>
          </p:nvPr>
        </p:nvSpPr>
        <p:spPr/>
        <p:txBody>
          <a:bodyPr/>
          <a:lstStyle/>
          <a:p>
            <a:fld id="{6EA6D8CF-3CDE-4807-BCD2-C9F2B831AAA5}" type="slidenum">
              <a:rPr lang="en-US" smtClean="0"/>
              <a:t>38</a:t>
            </a:fld>
            <a:endParaRPr lang="en-US"/>
          </a:p>
        </p:txBody>
      </p:sp>
    </p:spTree>
    <p:extLst>
      <p:ext uri="{BB962C8B-B14F-4D97-AF65-F5344CB8AC3E}">
        <p14:creationId xmlns:p14="http://schemas.microsoft.com/office/powerpoint/2010/main" val="867248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par>
                                <p:cTn id="14" presetID="47" presetClass="entr" presetSubtype="0" fill="hold" grpId="0" nodeType="withEffect">
                                  <p:stCondLst>
                                    <p:cond delay="3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anim calcmode="lin" valueType="num">
                                      <p:cBhvr>
                                        <p:cTn id="17" dur="500" fill="hold"/>
                                        <p:tgtEl>
                                          <p:spTgt spid="9"/>
                                        </p:tgtEl>
                                        <p:attrNameLst>
                                          <p:attrName>ppt_x</p:attrName>
                                        </p:attrNameLst>
                                      </p:cBhvr>
                                      <p:tavLst>
                                        <p:tav tm="0">
                                          <p:val>
                                            <p:strVal val="#ppt_x"/>
                                          </p:val>
                                        </p:tav>
                                        <p:tav tm="100000">
                                          <p:val>
                                            <p:strVal val="#ppt_x"/>
                                          </p:val>
                                        </p:tav>
                                      </p:tavLst>
                                    </p:anim>
                                    <p:anim calcmode="lin" valueType="num">
                                      <p:cBhvr>
                                        <p:cTn id="18" dur="500" fill="hold"/>
                                        <p:tgtEl>
                                          <p:spTgt spid="9"/>
                                        </p:tgtEl>
                                        <p:attrNameLst>
                                          <p:attrName>ppt_y</p:attrName>
                                        </p:attrNameLst>
                                      </p:cBhvr>
                                      <p:tavLst>
                                        <p:tav tm="0">
                                          <p:val>
                                            <p:strVal val="#ppt_y-.1"/>
                                          </p:val>
                                        </p:tav>
                                        <p:tav tm="100000">
                                          <p:val>
                                            <p:strVal val="#ppt_y"/>
                                          </p:val>
                                        </p:tav>
                                      </p:tavLst>
                                    </p:anim>
                                  </p:childTnLst>
                                </p:cTn>
                              </p:par>
                              <p:par>
                                <p:cTn id="19" presetID="12" presetClass="entr" presetSubtype="8" fill="hold" grpId="0" nodeType="withEffect">
                                  <p:stCondLst>
                                    <p:cond delay="7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p:tgtEl>
                                          <p:spTgt spid="5"/>
                                        </p:tgtEl>
                                        <p:attrNameLst>
                                          <p:attrName>ppt_x</p:attrName>
                                        </p:attrNameLst>
                                      </p:cBhvr>
                                      <p:tavLst>
                                        <p:tav tm="0">
                                          <p:val>
                                            <p:strVal val="#ppt_x-#ppt_w*1.125000"/>
                                          </p:val>
                                        </p:tav>
                                        <p:tav tm="100000">
                                          <p:val>
                                            <p:strVal val="#ppt_x"/>
                                          </p:val>
                                        </p:tav>
                                      </p:tavLst>
                                    </p:anim>
                                    <p:animEffect transition="in" filter="wipe(right)">
                                      <p:cBhvr>
                                        <p:cTn id="22" dur="500"/>
                                        <p:tgtEl>
                                          <p:spTgt spid="5"/>
                                        </p:tgtEl>
                                      </p:cBhvr>
                                    </p:animEffect>
                                  </p:childTnLst>
                                </p:cTn>
                              </p:par>
                              <p:par>
                                <p:cTn id="23" presetID="23" presetClass="entr" presetSubtype="16" fill="hold" nodeType="withEffect">
                                  <p:stCondLst>
                                    <p:cond delay="11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childTnLst>
                                </p:cTn>
                              </p:par>
                              <p:par>
                                <p:cTn id="27" presetID="47" presetClass="entr" presetSubtype="0" fill="hold" grpId="0" nodeType="with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anim calcmode="lin" valueType="num">
                                      <p:cBhvr>
                                        <p:cTn id="30" dur="500" fill="hold"/>
                                        <p:tgtEl>
                                          <p:spTgt spid="3"/>
                                        </p:tgtEl>
                                        <p:attrNameLst>
                                          <p:attrName>ppt_x</p:attrName>
                                        </p:attrNameLst>
                                      </p:cBhvr>
                                      <p:tavLst>
                                        <p:tav tm="0">
                                          <p:val>
                                            <p:strVal val="#ppt_x"/>
                                          </p:val>
                                        </p:tav>
                                        <p:tav tm="100000">
                                          <p:val>
                                            <p:strVal val="#ppt_x"/>
                                          </p:val>
                                        </p:tav>
                                      </p:tavLst>
                                    </p:anim>
                                    <p:anim calcmode="lin" valueType="num">
                                      <p:cBhvr>
                                        <p:cTn id="31"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3" grpId="0"/>
      <p:bldP spid="9" grpId="0"/>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noChangeAspect="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1758560" y="4756767"/>
            <a:ext cx="1521690" cy="526188"/>
          </a:xfrm>
          <a:prstGeom prst="rect">
            <a:avLst/>
          </a:prstGeom>
          <a:noFill/>
          <a:ln>
            <a:noFill/>
          </a:ln>
          <a:effectLst>
            <a:outerShdw blurRad="139700" algn="ctr" rotWithShape="0">
              <a:prstClr val="black">
                <a:alpha val="40000"/>
              </a:prstClr>
            </a:outerShdw>
          </a:effectLst>
        </p:spPr>
      </p:pic>
      <p:pic>
        <p:nvPicPr>
          <p:cNvPr id="112" name="Picture 111"/>
          <p:cNvPicPr>
            <a:picLocks noChangeAspect="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3607791" y="4723229"/>
            <a:ext cx="1617696" cy="559387"/>
          </a:xfrm>
          <a:prstGeom prst="rect">
            <a:avLst/>
          </a:prstGeom>
          <a:noFill/>
          <a:ln>
            <a:noFill/>
          </a:ln>
          <a:effectLst>
            <a:outerShdw blurRad="139700" algn="ctr" rotWithShape="0">
              <a:prstClr val="black">
                <a:alpha val="40000"/>
              </a:prstClr>
            </a:outerShdw>
          </a:effectLst>
        </p:spPr>
      </p:pic>
      <p:sp>
        <p:nvSpPr>
          <p:cNvPr id="2" name="Title 1"/>
          <p:cNvSpPr>
            <a:spLocks noGrp="1"/>
          </p:cNvSpPr>
          <p:nvPr>
            <p:ph type="title"/>
          </p:nvPr>
        </p:nvSpPr>
        <p:spPr/>
        <p:txBody>
          <a:bodyPr/>
          <a:lstStyle/>
          <a:p>
            <a:r>
              <a:rPr lang="en-US" dirty="0"/>
              <a:t>vSphere 6.0 </a:t>
            </a:r>
            <a:r>
              <a:rPr lang="en-US" dirty="0" smtClean="0"/>
              <a:t>- Storage Policy Based Management (SPBM) – Array Capabilities</a:t>
            </a:r>
            <a:endParaRPr lang="en-US" dirty="0"/>
          </a:p>
        </p:txBody>
      </p:sp>
      <p:sp>
        <p:nvSpPr>
          <p:cNvPr id="82" name="Rounded Rectangle 81"/>
          <p:cNvSpPr/>
          <p:nvPr/>
        </p:nvSpPr>
        <p:spPr bwMode="auto">
          <a:xfrm>
            <a:off x="1574301" y="1949799"/>
            <a:ext cx="3825650" cy="1339207"/>
          </a:xfrm>
          <a:prstGeom prst="roundRect">
            <a:avLst>
              <a:gd name="adj" fmla="val 0"/>
            </a:avLst>
          </a:prstGeom>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893" tIns="60947" rIns="121893" bIns="60947" anchor="ctr"/>
          <a:lstStyle/>
          <a:p>
            <a:pPr algn="ctr">
              <a:defRPr/>
            </a:pPr>
            <a:endParaRPr lang="en-US" sz="1900" b="1" dirty="0">
              <a:solidFill>
                <a:srgbClr val="FFFFFF"/>
              </a:solidFill>
            </a:endParaRPr>
          </a:p>
        </p:txBody>
      </p:sp>
      <p:grpSp>
        <p:nvGrpSpPr>
          <p:cNvPr id="83" name="Group 82"/>
          <p:cNvGrpSpPr/>
          <p:nvPr/>
        </p:nvGrpSpPr>
        <p:grpSpPr>
          <a:xfrm>
            <a:off x="1639462" y="2613200"/>
            <a:ext cx="3693406" cy="552765"/>
            <a:chOff x="1018713" y="3085516"/>
            <a:chExt cx="3310468" cy="306765"/>
          </a:xfrm>
        </p:grpSpPr>
        <p:sp>
          <p:nvSpPr>
            <p:cNvPr id="84" name="Rounded Rectangle 83"/>
            <p:cNvSpPr/>
            <p:nvPr/>
          </p:nvSpPr>
          <p:spPr bwMode="auto">
            <a:xfrm>
              <a:off x="1018713" y="3085516"/>
              <a:ext cx="3310468" cy="306765"/>
            </a:xfrm>
            <a:prstGeom prst="roundRect">
              <a:avLst>
                <a:gd name="adj"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sz="1600" b="1" dirty="0">
                  <a:solidFill>
                    <a:srgbClr val="FFFFFF"/>
                  </a:solidFill>
                </a:rPr>
                <a:t>Virtual Volumes APIs</a:t>
              </a:r>
            </a:p>
          </p:txBody>
        </p:sp>
        <p:pic>
          <p:nvPicPr>
            <p:cNvPr id="85" name="Picture 84" descr="ICON_Storage_1up_Q308.png"/>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2877" y="3123271"/>
              <a:ext cx="247650" cy="207819"/>
            </a:xfrm>
            <a:prstGeom prst="rect">
              <a:avLst/>
            </a:prstGeom>
            <a:noFill/>
            <a:ln w="9525">
              <a:noFill/>
              <a:miter lim="800000"/>
              <a:headEnd/>
              <a:tailEnd/>
            </a:ln>
          </p:spPr>
        </p:pic>
        <p:pic>
          <p:nvPicPr>
            <p:cNvPr id="86" name="Picture 85" descr="ICON_Storage_1up_Q308.png"/>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53374" y="3174071"/>
              <a:ext cx="247650" cy="207819"/>
            </a:xfrm>
            <a:prstGeom prst="rect">
              <a:avLst/>
            </a:prstGeom>
            <a:noFill/>
            <a:ln w="9525">
              <a:noFill/>
              <a:miter lim="800000"/>
              <a:headEnd/>
              <a:tailEnd/>
            </a:ln>
          </p:spPr>
        </p:pic>
      </p:grpSp>
      <p:pic>
        <p:nvPicPr>
          <p:cNvPr id="88" name="Picture 12"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17865" y="1338503"/>
            <a:ext cx="519783" cy="526872"/>
          </a:xfrm>
          <a:prstGeom prst="rect">
            <a:avLst/>
          </a:prstGeom>
          <a:noFill/>
          <a:ln w="9525">
            <a:noFill/>
            <a:miter lim="800000"/>
            <a:headEnd/>
            <a:tailEnd/>
          </a:ln>
        </p:spPr>
      </p:pic>
      <p:grpSp>
        <p:nvGrpSpPr>
          <p:cNvPr id="91" name="Group 90"/>
          <p:cNvGrpSpPr/>
          <p:nvPr/>
        </p:nvGrpSpPr>
        <p:grpSpPr>
          <a:xfrm>
            <a:off x="1639462" y="2032975"/>
            <a:ext cx="3693406" cy="523511"/>
            <a:chOff x="1018713" y="2705397"/>
            <a:chExt cx="3310468" cy="348370"/>
          </a:xfrm>
        </p:grpSpPr>
        <p:sp>
          <p:nvSpPr>
            <p:cNvPr id="92" name="Rectangle 91"/>
            <p:cNvSpPr/>
            <p:nvPr/>
          </p:nvSpPr>
          <p:spPr>
            <a:xfrm>
              <a:off x="1018713" y="2705397"/>
              <a:ext cx="3310468" cy="348370"/>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16200000" scaled="1"/>
              <a:tileRect/>
            </a:gradFill>
            <a:ln w="12700" cmpd="sng">
              <a:solidFill>
                <a:schemeClr val="bg1"/>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93" name="TextBox 92"/>
            <p:cNvSpPr txBox="1"/>
            <p:nvPr/>
          </p:nvSpPr>
          <p:spPr>
            <a:xfrm>
              <a:off x="1091869" y="2768225"/>
              <a:ext cx="3136518" cy="225291"/>
            </a:xfrm>
            <a:prstGeom prst="rect">
              <a:avLst/>
            </a:prstGeom>
            <a:noFill/>
          </p:spPr>
          <p:txBody>
            <a:bodyPr wrap="square" anchor="ctr">
              <a:spAutoFit/>
            </a:bodyPr>
            <a:lstStyle/>
            <a:p>
              <a:pPr algn="ctr">
                <a:defRPr/>
              </a:pPr>
              <a:r>
                <a:rPr lang="en-US" sz="1600" b="1" dirty="0">
                  <a:solidFill>
                    <a:schemeClr val="bg1"/>
                  </a:solidFill>
                  <a:cs typeface="Arial" pitchFamily="-65" charset="0"/>
                </a:rPr>
                <a:t>Storage Policy-Based Mgmt.</a:t>
              </a:r>
            </a:p>
          </p:txBody>
        </p:sp>
        <p:grpSp>
          <p:nvGrpSpPr>
            <p:cNvPr id="94" name="Group 93"/>
            <p:cNvGrpSpPr/>
            <p:nvPr/>
          </p:nvGrpSpPr>
          <p:grpSpPr>
            <a:xfrm>
              <a:off x="1039901" y="2742943"/>
              <a:ext cx="281526" cy="284500"/>
              <a:chOff x="471787" y="2411323"/>
              <a:chExt cx="281526" cy="284500"/>
            </a:xfrm>
          </p:grpSpPr>
          <p:pic>
            <p:nvPicPr>
              <p:cNvPr id="95" name="Picture 94" descr="gear.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1787" y="2411323"/>
                <a:ext cx="275748" cy="258537"/>
              </a:xfrm>
              <a:prstGeom prst="rect">
                <a:avLst/>
              </a:prstGeom>
            </p:spPr>
          </p:pic>
          <p:pic>
            <p:nvPicPr>
              <p:cNvPr id="96" name="Picture 95" descr="gear.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0085" y="2552161"/>
                <a:ext cx="153228" cy="143662"/>
              </a:xfrm>
              <a:prstGeom prst="rect">
                <a:avLst/>
              </a:prstGeom>
            </p:spPr>
          </p:pic>
        </p:grpSp>
      </p:grpSp>
      <p:pic>
        <p:nvPicPr>
          <p:cNvPr id="97" name="Picture 96" descr="VMW_ICON_StorageArray_2D(F).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39464" y="5215993"/>
            <a:ext cx="1814401" cy="324383"/>
          </a:xfrm>
          <a:prstGeom prst="rect">
            <a:avLst/>
          </a:prstGeom>
        </p:spPr>
      </p:pic>
      <p:pic>
        <p:nvPicPr>
          <p:cNvPr id="98" name="Picture 97" descr="VMW_ICON_StorageArray_2D(F).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70809" y="5215988"/>
            <a:ext cx="1829142" cy="324384"/>
          </a:xfrm>
          <a:prstGeom prst="rect">
            <a:avLst/>
          </a:prstGeom>
        </p:spPr>
      </p:pic>
      <p:pic>
        <p:nvPicPr>
          <p:cNvPr id="99" name="Picture 12"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74815" y="1338503"/>
            <a:ext cx="519783" cy="526872"/>
          </a:xfrm>
          <a:prstGeom prst="rect">
            <a:avLst/>
          </a:prstGeom>
          <a:noFill/>
          <a:ln w="9525">
            <a:noFill/>
            <a:miter lim="800000"/>
            <a:headEnd/>
            <a:tailEnd/>
          </a:ln>
        </p:spPr>
      </p:pic>
      <p:pic>
        <p:nvPicPr>
          <p:cNvPr id="100" name="Picture 12"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99893" y="1338503"/>
            <a:ext cx="519783" cy="526872"/>
          </a:xfrm>
          <a:prstGeom prst="rect">
            <a:avLst/>
          </a:prstGeom>
          <a:noFill/>
          <a:ln w="9525">
            <a:noFill/>
            <a:miter lim="800000"/>
            <a:headEnd/>
            <a:tailEnd/>
          </a:ln>
        </p:spPr>
      </p:pic>
      <p:pic>
        <p:nvPicPr>
          <p:cNvPr id="101" name="Picture 12" descr="ICON_VM_basic_flat_R2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21144" y="1338503"/>
            <a:ext cx="519783" cy="526872"/>
          </a:xfrm>
          <a:prstGeom prst="rect">
            <a:avLst/>
          </a:prstGeom>
          <a:noFill/>
          <a:ln w="9525">
            <a:noFill/>
            <a:miter lim="800000"/>
            <a:headEnd/>
            <a:tailEnd/>
          </a:ln>
        </p:spPr>
      </p:pic>
      <p:pic>
        <p:nvPicPr>
          <p:cNvPr id="109" name="Picture 108" descr="VMW_ICON_StorageArray_2D(F).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44180" y="5575143"/>
            <a:ext cx="1814401" cy="324383"/>
          </a:xfrm>
          <a:prstGeom prst="rect">
            <a:avLst/>
          </a:prstGeom>
        </p:spPr>
      </p:pic>
      <p:pic>
        <p:nvPicPr>
          <p:cNvPr id="110" name="Picture 109" descr="VMW_ICON_StorageArray_2D(F).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85969" y="5589321"/>
            <a:ext cx="1814401" cy="324383"/>
          </a:xfrm>
          <a:prstGeom prst="rect">
            <a:avLst/>
          </a:prstGeom>
        </p:spPr>
      </p:pic>
      <p:pic>
        <p:nvPicPr>
          <p:cNvPr id="113" name="Picture 14" descr="ICON_Person_Orange_Q408.png"/>
          <p:cNvPicPr>
            <a:picLocks noChangeAspect="1"/>
          </p:cNvPicPr>
          <p:nvPr/>
        </p:nvPicPr>
        <p:blipFill>
          <a:blip r:embed="rId10"/>
          <a:srcRect/>
          <a:stretch>
            <a:fillRect/>
          </a:stretch>
        </p:blipFill>
        <p:spPr bwMode="auto">
          <a:xfrm>
            <a:off x="817067" y="5162881"/>
            <a:ext cx="458998" cy="684873"/>
          </a:xfrm>
          <a:prstGeom prst="rect">
            <a:avLst/>
          </a:prstGeom>
          <a:noFill/>
          <a:ln w="9525">
            <a:noFill/>
            <a:miter lim="800000"/>
            <a:headEnd/>
            <a:tailEnd/>
          </a:ln>
        </p:spPr>
      </p:pic>
      <p:sp>
        <p:nvSpPr>
          <p:cNvPr id="115" name="Isosceles Triangle 76"/>
          <p:cNvSpPr/>
          <p:nvPr/>
        </p:nvSpPr>
        <p:spPr bwMode="auto">
          <a:xfrm rot="16200000">
            <a:off x="5126274" y="5003450"/>
            <a:ext cx="916313" cy="1026770"/>
          </a:xfrm>
          <a:custGeom>
            <a:avLst/>
            <a:gdLst>
              <a:gd name="connsiteX0" fmla="*/ 0 w 1321874"/>
              <a:gd name="connsiteY0" fmla="*/ 915808 h 915808"/>
              <a:gd name="connsiteX1" fmla="*/ 648895 w 1321874"/>
              <a:gd name="connsiteY1" fmla="*/ 0 h 915808"/>
              <a:gd name="connsiteX2" fmla="*/ 1321874 w 1321874"/>
              <a:gd name="connsiteY2" fmla="*/ 915808 h 915808"/>
              <a:gd name="connsiteX3" fmla="*/ 0 w 1321874"/>
              <a:gd name="connsiteY3"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893775 h 893775"/>
              <a:gd name="connsiteX1" fmla="*/ 267304 w 1321874"/>
              <a:gd name="connsiteY1" fmla="*/ 27581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899242 h 899242"/>
              <a:gd name="connsiteX1" fmla="*/ 267304 w 1321874"/>
              <a:gd name="connsiteY1" fmla="*/ 0 h 899242"/>
              <a:gd name="connsiteX2" fmla="*/ 726013 w 1321874"/>
              <a:gd name="connsiteY2" fmla="*/ 5467 h 899242"/>
              <a:gd name="connsiteX3" fmla="*/ 1321874 w 1321874"/>
              <a:gd name="connsiteY3" fmla="*/ 899242 h 899242"/>
              <a:gd name="connsiteX4" fmla="*/ 0 w 1321874"/>
              <a:gd name="connsiteY4" fmla="*/ 899242 h 899242"/>
              <a:gd name="connsiteX0" fmla="*/ 0 w 1321874"/>
              <a:gd name="connsiteY0" fmla="*/ 893775 h 893775"/>
              <a:gd name="connsiteX1" fmla="*/ 408012 w 1321874"/>
              <a:gd name="connsiteY1" fmla="*/ 5635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910345 h 910345"/>
              <a:gd name="connsiteX1" fmla="*/ 420803 w 1321874"/>
              <a:gd name="connsiteY1" fmla="*/ 0 h 910345"/>
              <a:gd name="connsiteX2" fmla="*/ 726013 w 1321874"/>
              <a:gd name="connsiteY2" fmla="*/ 16570 h 910345"/>
              <a:gd name="connsiteX3" fmla="*/ 1321874 w 1321874"/>
              <a:gd name="connsiteY3" fmla="*/ 910345 h 910345"/>
              <a:gd name="connsiteX4" fmla="*/ 0 w 1321874"/>
              <a:gd name="connsiteY4" fmla="*/ 910345 h 910345"/>
              <a:gd name="connsiteX0" fmla="*/ 0 w 1321874"/>
              <a:gd name="connsiteY0" fmla="*/ 893775 h 893775"/>
              <a:gd name="connsiteX1" fmla="*/ 420803 w 1321874"/>
              <a:gd name="connsiteY1" fmla="*/ 85 h 893775"/>
              <a:gd name="connsiteX2" fmla="*/ 726013 w 1321874"/>
              <a:gd name="connsiteY2" fmla="*/ 0 h 893775"/>
              <a:gd name="connsiteX3" fmla="*/ 1321874 w 1321874"/>
              <a:gd name="connsiteY3" fmla="*/ 893775 h 893775"/>
              <a:gd name="connsiteX4" fmla="*/ 0 w 1321874"/>
              <a:gd name="connsiteY4" fmla="*/ 893775 h 893775"/>
              <a:gd name="connsiteX0" fmla="*/ 0 w 1149291"/>
              <a:gd name="connsiteY0" fmla="*/ 893775 h 893775"/>
              <a:gd name="connsiteX1" fmla="*/ 420803 w 1149291"/>
              <a:gd name="connsiteY1" fmla="*/ 85 h 893775"/>
              <a:gd name="connsiteX2" fmla="*/ 726013 w 1149291"/>
              <a:gd name="connsiteY2" fmla="*/ 0 h 893775"/>
              <a:gd name="connsiteX3" fmla="*/ 1149291 w 1149291"/>
              <a:gd name="connsiteY3" fmla="*/ 887517 h 893775"/>
              <a:gd name="connsiteX4" fmla="*/ 0 w 1149291"/>
              <a:gd name="connsiteY4" fmla="*/ 893775 h 893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9291" h="893775">
                <a:moveTo>
                  <a:pt x="0" y="893775"/>
                </a:moveTo>
                <a:lnTo>
                  <a:pt x="420803" y="85"/>
                </a:lnTo>
                <a:lnTo>
                  <a:pt x="726013" y="0"/>
                </a:lnTo>
                <a:lnTo>
                  <a:pt x="1149291" y="887517"/>
                </a:lnTo>
                <a:lnTo>
                  <a:pt x="0" y="893775"/>
                </a:lnTo>
                <a:close/>
              </a:path>
            </a:pathLst>
          </a:custGeom>
          <a:gradFill flip="none" rotWithShape="1">
            <a:gsLst>
              <a:gs pos="0">
                <a:schemeClr val="tx1">
                  <a:alpha val="78000"/>
                </a:schemeClr>
              </a:gs>
              <a:gs pos="100000">
                <a:srgbClr val="FFFFFF">
                  <a:alpha val="0"/>
                </a:srgbClr>
              </a:gs>
            </a:gsLst>
            <a:lin ang="5100000" scaled="0"/>
            <a:tileRect/>
          </a:gradFill>
          <a:ln w="19050">
            <a:noFill/>
            <a:round/>
            <a:headEnd/>
            <a:tailEnd/>
          </a:ln>
        </p:spPr>
        <p:txBody>
          <a:bodyPr wrap="none" lIns="0" tIns="0" rIns="0" bIns="0" rtlCol="0" anchor="ctr"/>
          <a:lstStyle/>
          <a:p>
            <a:pPr algn="ctr"/>
            <a:endParaRPr lang="en-US" sz="1600" dirty="0" err="1">
              <a:solidFill>
                <a:srgbClr val="FFFFFF"/>
              </a:solidFill>
            </a:endParaRPr>
          </a:p>
        </p:txBody>
      </p:sp>
      <p:grpSp>
        <p:nvGrpSpPr>
          <p:cNvPr id="13" name="Group 12"/>
          <p:cNvGrpSpPr/>
          <p:nvPr/>
        </p:nvGrpSpPr>
        <p:grpSpPr>
          <a:xfrm>
            <a:off x="6097816" y="4911745"/>
            <a:ext cx="1576053" cy="469887"/>
            <a:chOff x="4574553" y="3683807"/>
            <a:chExt cx="1182348" cy="352415"/>
          </a:xfrm>
        </p:grpSpPr>
        <p:sp>
          <p:nvSpPr>
            <p:cNvPr id="121" name="Rectangle 120"/>
            <p:cNvSpPr/>
            <p:nvPr/>
          </p:nvSpPr>
          <p:spPr>
            <a:xfrm>
              <a:off x="4574553" y="3683807"/>
              <a:ext cx="1182348" cy="352415"/>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r>
                <a:rPr lang="en-US" sz="1900" dirty="0">
                  <a:solidFill>
                    <a:schemeClr val="bg1"/>
                  </a:solidFill>
                </a:rPr>
                <a:t>CV</a:t>
              </a:r>
            </a:p>
          </p:txBody>
        </p:sp>
        <p:sp>
          <p:nvSpPr>
            <p:cNvPr id="122" name="Oval 121"/>
            <p:cNvSpPr/>
            <p:nvPr/>
          </p:nvSpPr>
          <p:spPr>
            <a:xfrm>
              <a:off x="4609573" y="3768449"/>
              <a:ext cx="155818" cy="1461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900" dirty="0">
                <a:solidFill>
                  <a:schemeClr val="bg1"/>
                </a:solidFill>
              </a:endParaRPr>
            </a:p>
          </p:txBody>
        </p:sp>
        <p:pic>
          <p:nvPicPr>
            <p:cNvPr id="123" name="Picture 2"/>
            <p:cNvPicPr>
              <a:picLocks noChangeAspect="1" noChangeArrowheads="1"/>
            </p:cNvPicPr>
            <p:nvPr/>
          </p:nvPicPr>
          <p:blipFill>
            <a:blip r:embed="rId11" cstate="print">
              <a:extLst>
                <a:ext uri="{28A0092B-C50C-407E-A947-70E740481C1C}">
                  <a14:useLocalDpi xmlns:a14="http://schemas.microsoft.com/office/drawing/2010/main" val="0"/>
                </a:ext>
              </a:extLst>
            </a:blip>
            <a:stretch>
              <a:fillRect/>
            </a:stretch>
          </p:blipFill>
          <p:spPr bwMode="auto">
            <a:xfrm>
              <a:off x="5007093" y="3708097"/>
              <a:ext cx="428571" cy="328125"/>
            </a:xfrm>
            <a:prstGeom prst="rect">
              <a:avLst/>
            </a:prstGeom>
            <a:noFill/>
            <a:ln w="9525">
              <a:noFill/>
              <a:miter lim="800000"/>
              <a:headEnd/>
              <a:tailEnd/>
            </a:ln>
          </p:spPr>
        </p:pic>
      </p:grpSp>
      <p:grpSp>
        <p:nvGrpSpPr>
          <p:cNvPr id="14" name="Group 13"/>
          <p:cNvGrpSpPr/>
          <p:nvPr/>
        </p:nvGrpSpPr>
        <p:grpSpPr>
          <a:xfrm>
            <a:off x="6102532" y="5412669"/>
            <a:ext cx="1576053" cy="469887"/>
            <a:chOff x="4578091" y="4059500"/>
            <a:chExt cx="1182348" cy="352415"/>
          </a:xfrm>
        </p:grpSpPr>
        <p:sp>
          <p:nvSpPr>
            <p:cNvPr id="140" name="Rectangle 139"/>
            <p:cNvSpPr/>
            <p:nvPr/>
          </p:nvSpPr>
          <p:spPr>
            <a:xfrm>
              <a:off x="4578091" y="4059500"/>
              <a:ext cx="1182348" cy="352415"/>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r>
                <a:rPr lang="en-US" sz="1900" dirty="0">
                  <a:solidFill>
                    <a:schemeClr val="bg1"/>
                  </a:solidFill>
                </a:rPr>
                <a:t>CV</a:t>
              </a:r>
            </a:p>
          </p:txBody>
        </p:sp>
        <p:sp>
          <p:nvSpPr>
            <p:cNvPr id="141" name="Oval 140"/>
            <p:cNvSpPr/>
            <p:nvPr/>
          </p:nvSpPr>
          <p:spPr>
            <a:xfrm>
              <a:off x="4623744" y="4144142"/>
              <a:ext cx="155818" cy="1461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900" dirty="0">
                <a:solidFill>
                  <a:schemeClr val="bg1"/>
                </a:solidFill>
              </a:endParaRPr>
            </a:p>
          </p:txBody>
        </p:sp>
        <p:pic>
          <p:nvPicPr>
            <p:cNvPr id="142" name="Picture 141" descr="VMW_ICON_Lock_2D(F).p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181134" y="4116818"/>
              <a:ext cx="184447" cy="283710"/>
            </a:xfrm>
            <a:prstGeom prst="rect">
              <a:avLst/>
            </a:prstGeom>
          </p:spPr>
        </p:pic>
      </p:grpSp>
      <p:grpSp>
        <p:nvGrpSpPr>
          <p:cNvPr id="12" name="Group 11"/>
          <p:cNvGrpSpPr/>
          <p:nvPr/>
        </p:nvGrpSpPr>
        <p:grpSpPr>
          <a:xfrm>
            <a:off x="6097816" y="4432789"/>
            <a:ext cx="1576053" cy="489168"/>
            <a:chOff x="4574552" y="3324592"/>
            <a:chExt cx="1182348" cy="366876"/>
          </a:xfrm>
        </p:grpSpPr>
        <p:sp>
          <p:nvSpPr>
            <p:cNvPr id="117" name="Rectangle 116"/>
            <p:cNvSpPr/>
            <p:nvPr/>
          </p:nvSpPr>
          <p:spPr>
            <a:xfrm>
              <a:off x="4574552" y="3324592"/>
              <a:ext cx="1182348" cy="352415"/>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r>
                <a:rPr lang="en-US" sz="1900" dirty="0">
                  <a:solidFill>
                    <a:schemeClr val="bg1"/>
                  </a:solidFill>
                </a:rPr>
                <a:t>CV</a:t>
              </a:r>
            </a:p>
          </p:txBody>
        </p:sp>
        <p:sp>
          <p:nvSpPr>
            <p:cNvPr id="118" name="Oval 117"/>
            <p:cNvSpPr/>
            <p:nvPr/>
          </p:nvSpPr>
          <p:spPr>
            <a:xfrm>
              <a:off x="4609573" y="3409234"/>
              <a:ext cx="155818" cy="1461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900" dirty="0">
                <a:solidFill>
                  <a:schemeClr val="bg1"/>
                </a:solidFill>
              </a:endParaRPr>
            </a:p>
          </p:txBody>
        </p:sp>
        <p:pic>
          <p:nvPicPr>
            <p:cNvPr id="119" name="Picture 26" descr="ICON_Building_Q308"/>
            <p:cNvPicPr>
              <a:picLocks noChangeAspect="1" noChangeArrowheads="1"/>
            </p:cNvPicPr>
            <p:nvPr/>
          </p:nvPicPr>
          <p:blipFill>
            <a:blip r:embed="rId13"/>
            <a:srcRect/>
            <a:stretch>
              <a:fillRect/>
            </a:stretch>
          </p:blipFill>
          <p:spPr bwMode="auto">
            <a:xfrm>
              <a:off x="4920117" y="3324761"/>
              <a:ext cx="304800" cy="352247"/>
            </a:xfrm>
            <a:prstGeom prst="rect">
              <a:avLst/>
            </a:prstGeom>
            <a:noFill/>
            <a:ln w="9525">
              <a:noFill/>
              <a:miter lim="800000"/>
              <a:headEnd/>
              <a:tailEnd/>
            </a:ln>
          </p:spPr>
        </p:pic>
        <p:sp>
          <p:nvSpPr>
            <p:cNvPr id="120" name="Left Arrow 119"/>
            <p:cNvSpPr/>
            <p:nvPr/>
          </p:nvSpPr>
          <p:spPr>
            <a:xfrm>
              <a:off x="5195453" y="3424684"/>
              <a:ext cx="228600" cy="152400"/>
            </a:xfrm>
            <a:prstGeom prst="leftArrow">
              <a:avLst/>
            </a:prstGeom>
            <a:solidFill>
              <a:schemeClr val="tx1">
                <a:lumMod val="75000"/>
              </a:schemeClr>
            </a:solidFill>
            <a:ln>
              <a:solidFill>
                <a:schemeClr val="bg1"/>
              </a:solidFill>
            </a:ln>
          </p:spPr>
          <p:txBody>
            <a:bodyPr wrap="square" lIns="91440" tIns="91440" rIns="91440" bIns="91440" rtlCol="0" anchor="ctr">
              <a:noAutofit/>
            </a:bodyPr>
            <a:lstStyle/>
            <a:p>
              <a:pPr algn="ctr">
                <a:lnSpc>
                  <a:spcPct val="90000"/>
                </a:lnSpc>
              </a:pPr>
              <a:endParaRPr lang="en-US" sz="1900" b="1" dirty="0">
                <a:solidFill>
                  <a:schemeClr val="bg1"/>
                </a:solidFill>
              </a:endParaRPr>
            </a:p>
          </p:txBody>
        </p:sp>
        <p:pic>
          <p:nvPicPr>
            <p:cNvPr id="143" name="Picture 26" descr="ICON_Building_Q308"/>
            <p:cNvPicPr>
              <a:picLocks noChangeAspect="1" noChangeArrowheads="1"/>
            </p:cNvPicPr>
            <p:nvPr/>
          </p:nvPicPr>
          <p:blipFill>
            <a:blip r:embed="rId13"/>
            <a:srcRect/>
            <a:stretch>
              <a:fillRect/>
            </a:stretch>
          </p:blipFill>
          <p:spPr bwMode="auto">
            <a:xfrm>
              <a:off x="5444755" y="3339221"/>
              <a:ext cx="304800" cy="352247"/>
            </a:xfrm>
            <a:prstGeom prst="rect">
              <a:avLst/>
            </a:prstGeom>
            <a:noFill/>
            <a:ln w="9525">
              <a:noFill/>
              <a:miter lim="800000"/>
              <a:headEnd/>
              <a:tailEnd/>
            </a:ln>
          </p:spPr>
        </p:pic>
      </p:grpSp>
      <p:sp>
        <p:nvSpPr>
          <p:cNvPr id="144" name="Left-Right Arrow 143"/>
          <p:cNvSpPr/>
          <p:nvPr/>
        </p:nvSpPr>
        <p:spPr>
          <a:xfrm rot="5400000">
            <a:off x="1827936" y="3974974"/>
            <a:ext cx="1413536" cy="150054"/>
          </a:xfrm>
          <a:prstGeom prst="leftRightArrow">
            <a:avLst/>
          </a:prstGeom>
          <a:solidFill>
            <a:schemeClr val="bg1">
              <a:lumMod val="75000"/>
            </a:schemeClr>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145" name="Left-Right Arrow 144"/>
          <p:cNvSpPr/>
          <p:nvPr/>
        </p:nvSpPr>
        <p:spPr>
          <a:xfrm rot="5400000">
            <a:off x="3713823" y="3958717"/>
            <a:ext cx="1413536" cy="150054"/>
          </a:xfrm>
          <a:prstGeom prst="leftRightArrow">
            <a:avLst/>
          </a:prstGeom>
          <a:solidFill>
            <a:schemeClr val="bg1">
              <a:lumMod val="75000"/>
            </a:schemeClr>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16" name="Rectangle 15"/>
          <p:cNvSpPr/>
          <p:nvPr/>
        </p:nvSpPr>
        <p:spPr>
          <a:xfrm>
            <a:off x="297636" y="5916032"/>
            <a:ext cx="1423447" cy="338243"/>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rtlCol="0" anchor="ctr"/>
          <a:lstStyle/>
          <a:p>
            <a:pPr algn="ctr"/>
            <a:r>
              <a:rPr lang="en-US" sz="1500" dirty="0">
                <a:solidFill>
                  <a:schemeClr val="tx1"/>
                </a:solidFill>
              </a:rPr>
              <a:t>Storage admin</a:t>
            </a:r>
          </a:p>
        </p:txBody>
      </p:sp>
      <p:sp>
        <p:nvSpPr>
          <p:cNvPr id="48" name="Rectangle 47"/>
          <p:cNvSpPr/>
          <p:nvPr/>
        </p:nvSpPr>
        <p:spPr>
          <a:xfrm rot="5400000">
            <a:off x="8318406" y="2647175"/>
            <a:ext cx="2705885" cy="3815751"/>
          </a:xfrm>
          <a:prstGeom prst="rect">
            <a:avLst/>
          </a:prstGeom>
          <a:gradFill flip="none" rotWithShape="1">
            <a:gsLst>
              <a:gs pos="0">
                <a:schemeClr val="bg2">
                  <a:lumMod val="60000"/>
                  <a:lumOff val="40000"/>
                </a:schemeClr>
              </a:gs>
              <a:gs pos="80000">
                <a:schemeClr val="bg2">
                  <a:lumMod val="40000"/>
                  <a:lumOff val="60000"/>
                </a:schemeClr>
              </a:gs>
              <a:gs pos="100000">
                <a:schemeClr val="bg1"/>
              </a:gs>
            </a:gsLst>
            <a:lin ang="0" scaled="1"/>
            <a:tileRect/>
          </a:gradFill>
          <a:ln w="12700" cap="rnd" cmpd="sng">
            <a:noFill/>
            <a:roun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21845" tIns="60923" rIns="121845" bIns="60923" rtlCol="0" anchor="ctr" anchorCtr="0">
            <a:noAutofit/>
          </a:bodyPr>
          <a:lstStyle/>
          <a:p>
            <a:pPr algn="ctr" defTabSz="1218529"/>
            <a:endParaRPr lang="en-US" sz="1600" dirty="0">
              <a:solidFill>
                <a:srgbClr val="717074"/>
              </a:solidFill>
            </a:endParaRPr>
          </a:p>
        </p:txBody>
      </p:sp>
      <p:sp>
        <p:nvSpPr>
          <p:cNvPr id="50" name="TextBox 49"/>
          <p:cNvSpPr txBox="1"/>
          <p:nvPr/>
        </p:nvSpPr>
        <p:spPr>
          <a:xfrm>
            <a:off x="8099026" y="3319605"/>
            <a:ext cx="3144649" cy="300937"/>
          </a:xfrm>
          <a:prstGeom prst="rect">
            <a:avLst/>
          </a:prstGeom>
          <a:noFill/>
        </p:spPr>
        <p:txBody>
          <a:bodyPr wrap="square" lIns="0" tIns="0" rIns="0" bIns="0" rtlCol="0">
            <a:spAutoFit/>
          </a:bodyPr>
          <a:lstStyle/>
          <a:p>
            <a:pPr algn="ctr" defTabSz="1218936">
              <a:lnSpc>
                <a:spcPct val="90000"/>
              </a:lnSpc>
            </a:pPr>
            <a:r>
              <a:rPr lang="en-US" sz="2100" b="1" dirty="0">
                <a:solidFill>
                  <a:schemeClr val="tx1">
                    <a:lumMod val="75000"/>
                  </a:schemeClr>
                </a:solidFill>
                <a:latin typeface="Arial"/>
              </a:rPr>
              <a:t>Publish Capabilities </a:t>
            </a:r>
            <a:endParaRPr lang="en-US" b="1" dirty="0" smtClean="0">
              <a:solidFill>
                <a:schemeClr val="tx1">
                  <a:lumMod val="75000"/>
                </a:schemeClr>
              </a:solidFill>
              <a:latin typeface="Arial"/>
            </a:endParaRPr>
          </a:p>
        </p:txBody>
      </p:sp>
      <p:sp>
        <p:nvSpPr>
          <p:cNvPr id="51" name="Rectangle 50"/>
          <p:cNvSpPr/>
          <p:nvPr/>
        </p:nvSpPr>
        <p:spPr>
          <a:xfrm>
            <a:off x="7965181" y="3753882"/>
            <a:ext cx="3412332" cy="1938693"/>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rtlCol="0" anchor="t"/>
          <a:lstStyle/>
          <a:p>
            <a:pPr marL="228551" indent="-228551">
              <a:lnSpc>
                <a:spcPct val="90000"/>
              </a:lnSpc>
              <a:spcBef>
                <a:spcPts val="600"/>
              </a:spcBef>
              <a:buFont typeface="Arial" pitchFamily="34" charset="0"/>
              <a:buChar char="•"/>
            </a:pPr>
            <a:r>
              <a:rPr lang="en-US" sz="1900" dirty="0">
                <a:solidFill>
                  <a:schemeClr val="tx2"/>
                </a:solidFill>
              </a:rPr>
              <a:t>Array based features and data services</a:t>
            </a:r>
          </a:p>
          <a:p>
            <a:pPr marL="228551" indent="-228551">
              <a:lnSpc>
                <a:spcPct val="90000"/>
              </a:lnSpc>
              <a:spcBef>
                <a:spcPts val="600"/>
              </a:spcBef>
              <a:buFont typeface="Arial" pitchFamily="34" charset="0"/>
              <a:buChar char="•"/>
            </a:pPr>
            <a:r>
              <a:rPr lang="en-US" sz="1900" dirty="0">
                <a:solidFill>
                  <a:schemeClr val="tx2"/>
                </a:solidFill>
              </a:rPr>
              <a:t>Defines what an Array can offer </a:t>
            </a:r>
          </a:p>
          <a:p>
            <a:pPr marL="228551" indent="-228551">
              <a:lnSpc>
                <a:spcPct val="90000"/>
              </a:lnSpc>
              <a:spcBef>
                <a:spcPts val="600"/>
              </a:spcBef>
              <a:buFont typeface="Arial" pitchFamily="34" charset="0"/>
              <a:buChar char="•"/>
            </a:pPr>
            <a:r>
              <a:rPr lang="en-US" sz="1900" dirty="0">
                <a:solidFill>
                  <a:schemeClr val="tx2"/>
                </a:solidFill>
              </a:rPr>
              <a:t>Advertised to ESX through VASA APIs</a:t>
            </a:r>
          </a:p>
          <a:p>
            <a:pPr marL="228551" indent="-228551">
              <a:lnSpc>
                <a:spcPct val="90000"/>
              </a:lnSpc>
              <a:spcBef>
                <a:spcPts val="600"/>
              </a:spcBef>
              <a:buFont typeface="Arial" pitchFamily="34" charset="0"/>
              <a:buChar char="•"/>
            </a:pPr>
            <a:endParaRPr lang="en-US" sz="1900" dirty="0">
              <a:solidFill>
                <a:schemeClr val="tx2"/>
              </a:solidFill>
            </a:endParaRPr>
          </a:p>
        </p:txBody>
      </p:sp>
      <p:graphicFrame>
        <p:nvGraphicFramePr>
          <p:cNvPr id="54" name="Table 53" hidden="1"/>
          <p:cNvGraphicFramePr>
            <a:graphicFrameLocks noGrp="1"/>
          </p:cNvGraphicFramePr>
          <p:nvPr>
            <p:extLst>
              <p:ext uri="{D42A27DB-BD31-4B8C-83A1-F6EECF244321}">
                <p14:modId xmlns:p14="http://schemas.microsoft.com/office/powerpoint/2010/main" val="3655480807"/>
              </p:ext>
            </p:extLst>
          </p:nvPr>
        </p:nvGraphicFramePr>
        <p:xfrm>
          <a:off x="5957503" y="2841037"/>
          <a:ext cx="5616876" cy="3081865"/>
        </p:xfrm>
        <a:graphic>
          <a:graphicData uri="http://schemas.openxmlformats.org/drawingml/2006/table">
            <a:tbl>
              <a:tblPr firstRow="1" bandRow="1">
                <a:tableStyleId>{21E4AEA4-8DFA-4A89-87EB-49C32662AFE0}</a:tableStyleId>
              </a:tblPr>
              <a:tblGrid>
                <a:gridCol w="2152441"/>
                <a:gridCol w="3464435"/>
              </a:tblGrid>
              <a:tr h="609600">
                <a:tc gridSpan="2">
                  <a:txBody>
                    <a:bodyPr/>
                    <a:lstStyle/>
                    <a:p>
                      <a:r>
                        <a:rPr lang="en-US" sz="1600" b="0" dirty="0" smtClean="0">
                          <a:solidFill>
                            <a:schemeClr val="tx1"/>
                          </a:solidFill>
                        </a:rPr>
                        <a:t>Sample Default Profile</a:t>
                      </a:r>
                      <a:r>
                        <a:rPr lang="en-US" sz="1600" b="0" baseline="0" dirty="0" smtClean="0">
                          <a:solidFill>
                            <a:schemeClr val="tx1"/>
                          </a:solidFill>
                        </a:rPr>
                        <a:t> for (6090a058-cd89-ffe3-87763007db37] - capabilities</a:t>
                      </a:r>
                      <a:endParaRPr lang="en-US" sz="1600" b="0" dirty="0">
                        <a:solidFill>
                          <a:schemeClr val="tx1"/>
                        </a:solidFill>
                      </a:endParaRPr>
                    </a:p>
                  </a:txBody>
                  <a:tcPr marL="121888" marR="121888" marT="60960" marB="60960">
                    <a:solidFill>
                      <a:schemeClr val="bg1">
                        <a:lumMod val="95000"/>
                        <a:alpha val="35000"/>
                      </a:schemeClr>
                    </a:solidFill>
                  </a:tcPr>
                </a:tc>
                <a:tc hMerge="1">
                  <a:txBody>
                    <a:bodyPr/>
                    <a:lstStyle/>
                    <a:p>
                      <a:endParaRPr lang="en-US" dirty="0">
                        <a:solidFill>
                          <a:schemeClr val="tx1"/>
                        </a:solidFill>
                      </a:endParaRPr>
                    </a:p>
                  </a:txBody>
                  <a:tcPr>
                    <a:solidFill>
                      <a:schemeClr val="bg2"/>
                    </a:solidFill>
                  </a:tcPr>
                </a:tc>
              </a:tr>
              <a:tr h="494453">
                <a:tc>
                  <a:txBody>
                    <a:bodyPr/>
                    <a:lstStyle/>
                    <a:p>
                      <a:r>
                        <a:rPr lang="en-US" sz="1600" dirty="0" smtClean="0"/>
                        <a:t>Disk</a:t>
                      </a:r>
                      <a:r>
                        <a:rPr lang="en-US" sz="1600" baseline="0" dirty="0" smtClean="0"/>
                        <a:t> Types</a:t>
                      </a:r>
                      <a:endParaRPr lang="en-US" sz="1600" dirty="0"/>
                    </a:p>
                  </a:txBody>
                  <a:tcPr marL="121888" marR="121888" marT="60960" marB="60960"/>
                </a:tc>
                <a:tc>
                  <a:txBody>
                    <a:bodyPr/>
                    <a:lstStyle/>
                    <a:p>
                      <a:endParaRPr lang="en-US" sz="1600" dirty="0"/>
                    </a:p>
                  </a:txBody>
                  <a:tcPr marL="121888" marR="121888" marT="60960" marB="60960">
                    <a:solidFill>
                      <a:schemeClr val="bg1">
                        <a:lumMod val="95000"/>
                        <a:alpha val="31000"/>
                      </a:schemeClr>
                    </a:solidFill>
                  </a:tcPr>
                </a:tc>
              </a:tr>
              <a:tr h="494453">
                <a:tc>
                  <a:txBody>
                    <a:bodyPr/>
                    <a:lstStyle/>
                    <a:p>
                      <a:r>
                        <a:rPr lang="en-US" sz="1600" dirty="0" smtClean="0"/>
                        <a:t>Disk</a:t>
                      </a:r>
                      <a:r>
                        <a:rPr lang="en-US" sz="1600" baseline="0" dirty="0" smtClean="0"/>
                        <a:t> Encryption</a:t>
                      </a:r>
                      <a:endParaRPr lang="en-US" sz="1600" dirty="0"/>
                    </a:p>
                  </a:txBody>
                  <a:tcPr marL="121888" marR="121888" marT="60960" marB="60960"/>
                </a:tc>
                <a:tc>
                  <a:txBody>
                    <a:bodyPr/>
                    <a:lstStyle/>
                    <a:p>
                      <a:endParaRPr lang="en-US" sz="2400" dirty="0"/>
                    </a:p>
                  </a:txBody>
                  <a:tcPr marL="121888" marR="121888" marT="60960" marB="60960">
                    <a:solidFill>
                      <a:schemeClr val="bg1">
                        <a:lumMod val="95000"/>
                        <a:alpha val="31000"/>
                      </a:schemeClr>
                    </a:solidFill>
                  </a:tcPr>
                </a:tc>
              </a:tr>
              <a:tr h="494453">
                <a:tc>
                  <a:txBody>
                    <a:bodyPr/>
                    <a:lstStyle/>
                    <a:p>
                      <a:r>
                        <a:rPr lang="en-US" sz="1600" dirty="0" err="1" smtClean="0"/>
                        <a:t>Dedupe</a:t>
                      </a:r>
                      <a:endParaRPr lang="en-US" sz="1600" dirty="0"/>
                    </a:p>
                  </a:txBody>
                  <a:tcPr marL="121888" marR="121888" marT="60960" marB="60960"/>
                </a:tc>
                <a:tc>
                  <a:txBody>
                    <a:bodyPr/>
                    <a:lstStyle/>
                    <a:p>
                      <a:endParaRPr lang="en-US" sz="2400" dirty="0"/>
                    </a:p>
                  </a:txBody>
                  <a:tcPr marL="121888" marR="121888" marT="60960" marB="60960">
                    <a:solidFill>
                      <a:schemeClr val="bg1">
                        <a:lumMod val="95000"/>
                        <a:alpha val="31000"/>
                      </a:schemeClr>
                    </a:solidFill>
                  </a:tcPr>
                </a:tc>
              </a:tr>
              <a:tr h="494453">
                <a:tc>
                  <a:txBody>
                    <a:bodyPr/>
                    <a:lstStyle/>
                    <a:p>
                      <a:r>
                        <a:rPr lang="en-US" sz="1600" dirty="0" smtClean="0"/>
                        <a:t>Replication</a:t>
                      </a:r>
                      <a:endParaRPr lang="en-US" sz="1600" dirty="0"/>
                    </a:p>
                  </a:txBody>
                  <a:tcPr marL="121888" marR="121888" marT="60960" marB="60960"/>
                </a:tc>
                <a:tc>
                  <a:txBody>
                    <a:bodyPr/>
                    <a:lstStyle/>
                    <a:p>
                      <a:endParaRPr lang="en-US" sz="2400" dirty="0"/>
                    </a:p>
                  </a:txBody>
                  <a:tcPr marL="121888" marR="121888" marT="60960" marB="60960">
                    <a:solidFill>
                      <a:schemeClr val="bg1">
                        <a:lumMod val="95000"/>
                        <a:alpha val="31000"/>
                      </a:schemeClr>
                    </a:solidFill>
                  </a:tcPr>
                </a:tc>
              </a:tr>
              <a:tr h="494453">
                <a:tc>
                  <a:txBody>
                    <a:bodyPr/>
                    <a:lstStyle/>
                    <a:p>
                      <a:r>
                        <a:rPr lang="en-US" sz="1600" dirty="0" smtClean="0"/>
                        <a:t>Snapshot</a:t>
                      </a:r>
                      <a:endParaRPr lang="en-US" sz="1600" dirty="0"/>
                    </a:p>
                  </a:txBody>
                  <a:tcPr marL="121888" marR="121888" marT="60960" marB="60960"/>
                </a:tc>
                <a:tc>
                  <a:txBody>
                    <a:bodyPr/>
                    <a:lstStyle/>
                    <a:p>
                      <a:endParaRPr lang="en-US" sz="2400" dirty="0"/>
                    </a:p>
                  </a:txBody>
                  <a:tcPr marL="121888" marR="121888" marT="60960" marB="60960">
                    <a:solidFill>
                      <a:schemeClr val="bg1">
                        <a:lumMod val="95000"/>
                        <a:alpha val="31000"/>
                      </a:schemeClr>
                    </a:solidFill>
                  </a:tcPr>
                </a:tc>
              </a:tr>
            </a:tbl>
          </a:graphicData>
        </a:graphic>
      </p:graphicFrame>
      <p:graphicFrame>
        <p:nvGraphicFramePr>
          <p:cNvPr id="47" name="Table 46"/>
          <p:cNvGraphicFramePr>
            <a:graphicFrameLocks noGrp="1"/>
          </p:cNvGraphicFramePr>
          <p:nvPr>
            <p:extLst>
              <p:ext uri="{D42A27DB-BD31-4B8C-83A1-F6EECF244321}">
                <p14:modId xmlns:p14="http://schemas.microsoft.com/office/powerpoint/2010/main" val="3469290002"/>
              </p:ext>
            </p:extLst>
          </p:nvPr>
        </p:nvGraphicFramePr>
        <p:xfrm>
          <a:off x="6163387" y="3202105"/>
          <a:ext cx="5415837" cy="2767299"/>
        </p:xfrm>
        <a:graphic>
          <a:graphicData uri="http://schemas.openxmlformats.org/drawingml/2006/table">
            <a:tbl>
              <a:tblPr firstRow="1" bandRow="1">
                <a:tableStyleId>{21E4AEA4-8DFA-4A89-87EB-49C32662AFE0}</a:tableStyleId>
              </a:tblPr>
              <a:tblGrid>
                <a:gridCol w="1828592"/>
                <a:gridCol w="3587245"/>
              </a:tblGrid>
              <a:tr h="547379">
                <a:tc gridSpan="2">
                  <a:txBody>
                    <a:bodyPr/>
                    <a:lstStyle/>
                    <a:p>
                      <a:endParaRPr lang="en-US" sz="1200" b="0" dirty="0">
                        <a:solidFill>
                          <a:schemeClr val="tx1"/>
                        </a:solidFill>
                      </a:endParaRPr>
                    </a:p>
                  </a:txBody>
                  <a:tcPr>
                    <a:solidFill>
                      <a:schemeClr val="bg1">
                        <a:lumMod val="95000"/>
                        <a:alpha val="35000"/>
                      </a:schemeClr>
                    </a:solidFill>
                  </a:tcPr>
                </a:tc>
                <a:tc hMerge="1">
                  <a:txBody>
                    <a:bodyPr/>
                    <a:lstStyle/>
                    <a:p>
                      <a:endParaRPr lang="en-US" dirty="0">
                        <a:solidFill>
                          <a:schemeClr val="tx1"/>
                        </a:solidFill>
                      </a:endParaRPr>
                    </a:p>
                  </a:txBody>
                  <a:tcPr>
                    <a:solidFill>
                      <a:schemeClr val="bg2"/>
                    </a:solidFill>
                  </a:tcPr>
                </a:tc>
              </a:tr>
              <a:tr h="443984">
                <a:tc>
                  <a:txBody>
                    <a:bodyPr/>
                    <a:lstStyle/>
                    <a:p>
                      <a:r>
                        <a:rPr lang="en-US" sz="1200" dirty="0" smtClean="0"/>
                        <a:t>Disk</a:t>
                      </a:r>
                      <a:r>
                        <a:rPr lang="en-US" sz="1200" baseline="0" dirty="0" smtClean="0"/>
                        <a:t> Types</a:t>
                      </a:r>
                      <a:endParaRPr lang="en-US" sz="1200" dirty="0"/>
                    </a:p>
                  </a:txBody>
                  <a:tcPr/>
                </a:tc>
                <a:tc>
                  <a:txBody>
                    <a:bodyPr/>
                    <a:lstStyle/>
                    <a:p>
                      <a:endParaRPr lang="en-US" sz="1200" dirty="0"/>
                    </a:p>
                  </a:txBody>
                  <a:tcPr>
                    <a:solidFill>
                      <a:schemeClr val="bg1">
                        <a:lumMod val="95000"/>
                        <a:alpha val="31000"/>
                      </a:schemeClr>
                    </a:solidFill>
                  </a:tcPr>
                </a:tc>
              </a:tr>
              <a:tr h="443984">
                <a:tc>
                  <a:txBody>
                    <a:bodyPr/>
                    <a:lstStyle/>
                    <a:p>
                      <a:r>
                        <a:rPr lang="en-US" sz="1200" dirty="0" smtClean="0"/>
                        <a:t>Disk</a:t>
                      </a:r>
                      <a:r>
                        <a:rPr lang="en-US" sz="1200" baseline="0" dirty="0" smtClean="0"/>
                        <a:t> Encryption</a:t>
                      </a:r>
                      <a:endParaRPr lang="en-US" sz="1200" dirty="0"/>
                    </a:p>
                  </a:txBody>
                  <a:tcPr/>
                </a:tc>
                <a:tc>
                  <a:txBody>
                    <a:bodyPr/>
                    <a:lstStyle/>
                    <a:p>
                      <a:endParaRPr lang="en-US" sz="1500" dirty="0"/>
                    </a:p>
                  </a:txBody>
                  <a:tcPr>
                    <a:solidFill>
                      <a:schemeClr val="bg1">
                        <a:lumMod val="95000"/>
                        <a:alpha val="31000"/>
                      </a:schemeClr>
                    </a:solidFill>
                  </a:tcPr>
                </a:tc>
              </a:tr>
              <a:tr h="443984">
                <a:tc>
                  <a:txBody>
                    <a:bodyPr/>
                    <a:lstStyle/>
                    <a:p>
                      <a:r>
                        <a:rPr lang="en-US" sz="1200" dirty="0" err="1" smtClean="0"/>
                        <a:t>Dedupe</a:t>
                      </a:r>
                      <a:endParaRPr lang="en-US" sz="1200" dirty="0"/>
                    </a:p>
                  </a:txBody>
                  <a:tcPr/>
                </a:tc>
                <a:tc>
                  <a:txBody>
                    <a:bodyPr/>
                    <a:lstStyle/>
                    <a:p>
                      <a:endParaRPr lang="en-US" sz="1500" dirty="0"/>
                    </a:p>
                  </a:txBody>
                  <a:tcPr>
                    <a:solidFill>
                      <a:schemeClr val="bg1">
                        <a:lumMod val="95000"/>
                        <a:alpha val="31000"/>
                      </a:schemeClr>
                    </a:solidFill>
                  </a:tcPr>
                </a:tc>
              </a:tr>
              <a:tr h="443984">
                <a:tc>
                  <a:txBody>
                    <a:bodyPr/>
                    <a:lstStyle/>
                    <a:p>
                      <a:r>
                        <a:rPr lang="en-US" sz="1200" dirty="0" smtClean="0"/>
                        <a:t>Replication</a:t>
                      </a:r>
                      <a:endParaRPr lang="en-US" sz="1200" dirty="0"/>
                    </a:p>
                  </a:txBody>
                  <a:tcPr/>
                </a:tc>
                <a:tc>
                  <a:txBody>
                    <a:bodyPr/>
                    <a:lstStyle/>
                    <a:p>
                      <a:endParaRPr lang="en-US" sz="1500" dirty="0"/>
                    </a:p>
                  </a:txBody>
                  <a:tcPr>
                    <a:solidFill>
                      <a:schemeClr val="bg1">
                        <a:lumMod val="95000"/>
                        <a:alpha val="31000"/>
                      </a:schemeClr>
                    </a:solidFill>
                  </a:tcPr>
                </a:tc>
              </a:tr>
              <a:tr h="443984">
                <a:tc>
                  <a:txBody>
                    <a:bodyPr/>
                    <a:lstStyle/>
                    <a:p>
                      <a:r>
                        <a:rPr lang="en-US" sz="1200" dirty="0" smtClean="0"/>
                        <a:t>Snapshot</a:t>
                      </a:r>
                      <a:endParaRPr lang="en-US" sz="1200" dirty="0"/>
                    </a:p>
                  </a:txBody>
                  <a:tcPr/>
                </a:tc>
                <a:tc>
                  <a:txBody>
                    <a:bodyPr/>
                    <a:lstStyle/>
                    <a:p>
                      <a:endParaRPr lang="en-US" sz="1500" dirty="0"/>
                    </a:p>
                  </a:txBody>
                  <a:tcPr>
                    <a:solidFill>
                      <a:schemeClr val="bg1">
                        <a:lumMod val="95000"/>
                        <a:alpha val="31000"/>
                      </a:schemeClr>
                    </a:solidFill>
                  </a:tcPr>
                </a:tc>
              </a:tr>
            </a:tbl>
          </a:graphicData>
        </a:graphic>
      </p:graphicFrame>
      <p:sp>
        <p:nvSpPr>
          <p:cNvPr id="3" name="Slide Number Placeholder 2"/>
          <p:cNvSpPr>
            <a:spLocks noGrp="1"/>
          </p:cNvSpPr>
          <p:nvPr>
            <p:ph type="sldNum" sz="quarter" idx="12"/>
          </p:nvPr>
        </p:nvSpPr>
        <p:spPr/>
        <p:txBody>
          <a:bodyPr/>
          <a:lstStyle/>
          <a:p>
            <a:fld id="{6EA6D8CF-3CDE-4807-BCD2-C9F2B831AAA5}" type="slidenum">
              <a:rPr lang="en-US" smtClean="0"/>
              <a:t>39</a:t>
            </a:fld>
            <a:endParaRPr lang="en-US"/>
          </a:p>
        </p:txBody>
      </p:sp>
    </p:spTree>
    <p:extLst>
      <p:ext uri="{BB962C8B-B14F-4D97-AF65-F5344CB8AC3E}">
        <p14:creationId xmlns:p14="http://schemas.microsoft.com/office/powerpoint/2010/main" val="37809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wipe(left)">
                                      <p:cBhvr>
                                        <p:cTn id="7" dur="500"/>
                                        <p:tgtEl>
                                          <p:spTgt spid="11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500"/>
                                        <p:tgtEl>
                                          <p:spTgt spid="5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50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250"/>
                                        <p:tgtEl>
                                          <p:spTgt spid="12"/>
                                        </p:tgtEl>
                                      </p:cBhvr>
                                    </p:animEffect>
                                    <p:set>
                                      <p:cBhvr>
                                        <p:cTn id="36" dur="1" fill="hold">
                                          <p:stCondLst>
                                            <p:cond delay="249"/>
                                          </p:stCondLst>
                                        </p:cTn>
                                        <p:tgtEl>
                                          <p:spTgt spid="12"/>
                                        </p:tgtEl>
                                        <p:attrNameLst>
                                          <p:attrName>style.visibility</p:attrName>
                                        </p:attrNameLst>
                                      </p:cBhvr>
                                      <p:to>
                                        <p:strVal val="hidden"/>
                                      </p:to>
                                    </p:set>
                                  </p:childTnLst>
                                </p:cTn>
                              </p:par>
                              <p:par>
                                <p:cTn id="37" presetID="42" presetClass="entr" presetSubtype="0" fill="hold" nodeType="withEffect">
                                  <p:stCondLst>
                                    <p:cond delay="10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700"/>
                                        <p:tgtEl>
                                          <p:spTgt spid="47"/>
                                        </p:tgtEl>
                                      </p:cBhvr>
                                    </p:animEffect>
                                    <p:anim calcmode="lin" valueType="num">
                                      <p:cBhvr>
                                        <p:cTn id="40" dur="700" fill="hold"/>
                                        <p:tgtEl>
                                          <p:spTgt spid="47"/>
                                        </p:tgtEl>
                                        <p:attrNameLst>
                                          <p:attrName>ppt_x</p:attrName>
                                        </p:attrNameLst>
                                      </p:cBhvr>
                                      <p:tavLst>
                                        <p:tav tm="0">
                                          <p:val>
                                            <p:strVal val="#ppt_x"/>
                                          </p:val>
                                        </p:tav>
                                        <p:tav tm="100000">
                                          <p:val>
                                            <p:strVal val="#ppt_x"/>
                                          </p:val>
                                        </p:tav>
                                      </p:tavLst>
                                    </p:anim>
                                    <p:anim calcmode="lin" valueType="num">
                                      <p:cBhvr>
                                        <p:cTn id="41" dur="700" fill="hold"/>
                                        <p:tgtEl>
                                          <p:spTgt spid="47"/>
                                        </p:tgtEl>
                                        <p:attrNameLst>
                                          <p:attrName>ppt_y</p:attrName>
                                        </p:attrNameLst>
                                      </p:cBhvr>
                                      <p:tavLst>
                                        <p:tav tm="0">
                                          <p:val>
                                            <p:strVal val="#ppt_y+.1"/>
                                          </p:val>
                                        </p:tav>
                                        <p:tav tm="100000">
                                          <p:val>
                                            <p:strVal val="#ppt_y"/>
                                          </p:val>
                                        </p:tav>
                                      </p:tavLst>
                                    </p:anim>
                                  </p:childTnLst>
                                </p:cTn>
                              </p:par>
                              <p:par>
                                <p:cTn id="42" presetID="10" presetClass="exit" presetSubtype="0" fill="hold" nodeType="withEffect">
                                  <p:stCondLst>
                                    <p:cond delay="0"/>
                                  </p:stCondLst>
                                  <p:childTnLst>
                                    <p:animEffect transition="out" filter="fade">
                                      <p:cBhvr>
                                        <p:cTn id="43" dur="250"/>
                                        <p:tgtEl>
                                          <p:spTgt spid="13"/>
                                        </p:tgtEl>
                                      </p:cBhvr>
                                    </p:animEffect>
                                    <p:set>
                                      <p:cBhvr>
                                        <p:cTn id="44" dur="1" fill="hold">
                                          <p:stCondLst>
                                            <p:cond delay="249"/>
                                          </p:stCondLst>
                                        </p:cTn>
                                        <p:tgtEl>
                                          <p:spTgt spid="13"/>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250"/>
                                        <p:tgtEl>
                                          <p:spTgt spid="14"/>
                                        </p:tgtEl>
                                      </p:cBhvr>
                                    </p:animEffect>
                                    <p:set>
                                      <p:cBhvr>
                                        <p:cTn id="47" dur="1" fill="hold">
                                          <p:stCondLst>
                                            <p:cond delay="249"/>
                                          </p:stCondLst>
                                        </p:cTn>
                                        <p:tgtEl>
                                          <p:spTgt spid="14"/>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250"/>
                                        <p:tgtEl>
                                          <p:spTgt spid="48"/>
                                        </p:tgtEl>
                                      </p:cBhvr>
                                    </p:animEffect>
                                    <p:set>
                                      <p:cBhvr>
                                        <p:cTn id="50" dur="1" fill="hold">
                                          <p:stCondLst>
                                            <p:cond delay="249"/>
                                          </p:stCondLst>
                                        </p:cTn>
                                        <p:tgtEl>
                                          <p:spTgt spid="48"/>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250"/>
                                        <p:tgtEl>
                                          <p:spTgt spid="50"/>
                                        </p:tgtEl>
                                      </p:cBhvr>
                                    </p:animEffect>
                                    <p:set>
                                      <p:cBhvr>
                                        <p:cTn id="53" dur="1" fill="hold">
                                          <p:stCondLst>
                                            <p:cond delay="249"/>
                                          </p:stCondLst>
                                        </p:cTn>
                                        <p:tgtEl>
                                          <p:spTgt spid="50"/>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250"/>
                                        <p:tgtEl>
                                          <p:spTgt spid="51"/>
                                        </p:tgtEl>
                                      </p:cBhvr>
                                    </p:animEffect>
                                    <p:set>
                                      <p:cBhvr>
                                        <p:cTn id="56" dur="1" fill="hold">
                                          <p:stCondLst>
                                            <p:cond delay="249"/>
                                          </p:stCondLst>
                                        </p:cTn>
                                        <p:tgtEl>
                                          <p:spTgt spid="51"/>
                                        </p:tgtEl>
                                        <p:attrNameLst>
                                          <p:attrName>style.visibility</p:attrName>
                                        </p:attrNameLst>
                                      </p:cBhvr>
                                      <p:to>
                                        <p:strVal val="hidden"/>
                                      </p:to>
                                    </p:set>
                                  </p:childTnLst>
                                </p:cTn>
                              </p:par>
                            </p:childTnLst>
                          </p:cTn>
                        </p:par>
                        <p:par>
                          <p:cTn id="57" fill="hold">
                            <p:stCondLst>
                              <p:cond delay="800"/>
                            </p:stCondLst>
                            <p:childTnLst>
                              <p:par>
                                <p:cTn id="58" presetID="1" presetClass="entr" presetSubtype="0" fill="hold" nodeType="afterEffect">
                                  <p:stCondLst>
                                    <p:cond delay="0"/>
                                  </p:stCondLst>
                                  <p:childTnLst>
                                    <p:set>
                                      <p:cBhvr>
                                        <p:cTn id="59"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animBg="1"/>
      <p:bldP spid="48" grpId="0" animBg="1"/>
      <p:bldP spid="48" grpId="1" animBg="1"/>
      <p:bldP spid="50" grpId="0"/>
      <p:bldP spid="50" grpId="1"/>
      <p:bldP spid="51" grpId="0"/>
      <p:bldP spid="51"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ounded Rectangle 55"/>
          <p:cNvSpPr/>
          <p:nvPr/>
        </p:nvSpPr>
        <p:spPr>
          <a:xfrm>
            <a:off x="4996257" y="736193"/>
            <a:ext cx="6582968" cy="5703261"/>
          </a:xfrm>
          <a:prstGeom prst="roundRect">
            <a:avLst>
              <a:gd name="adj" fmla="val 31076"/>
            </a:avLst>
          </a:prstGeom>
          <a:gradFill>
            <a:gsLst>
              <a:gs pos="0">
                <a:schemeClr val="bg1"/>
              </a:gs>
              <a:gs pos="80000">
                <a:schemeClr val="bg2">
                  <a:lumMod val="20000"/>
                  <a:lumOff val="80000"/>
                </a:schemeClr>
              </a:gs>
              <a:gs pos="100000">
                <a:schemeClr val="bg1"/>
              </a:gs>
            </a:gsLst>
            <a:lin ang="16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rtlCol="0" anchor="ctr"/>
          <a:lstStyle/>
          <a:p>
            <a:pPr algn="ctr"/>
            <a:endParaRPr lang="en-US" dirty="0" smtClean="0"/>
          </a:p>
        </p:txBody>
      </p:sp>
      <p:sp>
        <p:nvSpPr>
          <p:cNvPr id="70" name="TextBox 69"/>
          <p:cNvSpPr txBox="1"/>
          <p:nvPr/>
        </p:nvSpPr>
        <p:spPr>
          <a:xfrm>
            <a:off x="9502959" y="2278466"/>
            <a:ext cx="1450749" cy="259931"/>
          </a:xfrm>
          <a:prstGeom prst="rect">
            <a:avLst/>
          </a:prstGeom>
          <a:noFill/>
        </p:spPr>
        <p:txBody>
          <a:bodyPr wrap="square" lIns="0" tIns="0" rIns="0" bIns="0" rtlCol="0">
            <a:noAutofit/>
          </a:bodyPr>
          <a:lstStyle/>
          <a:p>
            <a:pPr algn="ctr">
              <a:lnSpc>
                <a:spcPct val="90000"/>
              </a:lnSpc>
            </a:pPr>
            <a:r>
              <a:rPr lang="en-US" sz="1300" b="1" dirty="0"/>
              <a:t>Virtual Machines</a:t>
            </a:r>
          </a:p>
        </p:txBody>
      </p:sp>
      <p:sp>
        <p:nvSpPr>
          <p:cNvPr id="2" name="Title 1"/>
          <p:cNvSpPr>
            <a:spLocks noGrp="1"/>
          </p:cNvSpPr>
          <p:nvPr>
            <p:ph type="title"/>
          </p:nvPr>
        </p:nvSpPr>
        <p:spPr/>
        <p:txBody>
          <a:bodyPr/>
          <a:lstStyle/>
          <a:p>
            <a:r>
              <a:rPr lang="en-US" dirty="0"/>
              <a:t>vSphere 6.0 </a:t>
            </a:r>
            <a:r>
              <a:rPr lang="en-US" dirty="0" smtClean="0"/>
              <a:t>- Virtual Volumes</a:t>
            </a:r>
            <a:endParaRPr lang="en-US" dirty="0"/>
          </a:p>
        </p:txBody>
      </p:sp>
      <p:cxnSp>
        <p:nvCxnSpPr>
          <p:cNvPr id="51" name="Straight Connector 50"/>
          <p:cNvCxnSpPr/>
          <p:nvPr/>
        </p:nvCxnSpPr>
        <p:spPr>
          <a:xfrm>
            <a:off x="7102705" y="1367013"/>
            <a:ext cx="0" cy="4101852"/>
          </a:xfrm>
          <a:prstGeom prst="line">
            <a:avLst/>
          </a:prstGeom>
          <a:ln w="19050">
            <a:solidFill>
              <a:schemeClr val="bg2"/>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5311459" y="3456365"/>
            <a:ext cx="6020153" cy="0"/>
          </a:xfrm>
          <a:prstGeom prst="line">
            <a:avLst/>
          </a:prstGeom>
          <a:ln w="19050" cmpd="sng">
            <a:solidFill>
              <a:schemeClr val="bg2"/>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7922148" y="6186677"/>
            <a:ext cx="2467265" cy="368224"/>
          </a:xfrm>
          <a:prstGeom prst="rect">
            <a:avLst/>
          </a:prstGeom>
          <a:noFill/>
        </p:spPr>
        <p:txBody>
          <a:bodyPr wrap="square" lIns="0" tIns="0" rIns="0" bIns="0" rtlCol="0">
            <a:noAutofit/>
          </a:bodyPr>
          <a:lstStyle/>
          <a:p>
            <a:pPr algn="ctr">
              <a:lnSpc>
                <a:spcPct val="90000"/>
              </a:lnSpc>
            </a:pPr>
            <a:r>
              <a:rPr lang="en-US" sz="1600" dirty="0"/>
              <a:t>Storage capabilities</a:t>
            </a:r>
          </a:p>
        </p:txBody>
      </p:sp>
      <p:sp>
        <p:nvSpPr>
          <p:cNvPr id="54" name="TextBox 53"/>
          <p:cNvSpPr txBox="1"/>
          <p:nvPr/>
        </p:nvSpPr>
        <p:spPr>
          <a:xfrm>
            <a:off x="8129467" y="806120"/>
            <a:ext cx="1932211" cy="368225"/>
          </a:xfrm>
          <a:prstGeom prst="rect">
            <a:avLst/>
          </a:prstGeom>
          <a:noFill/>
        </p:spPr>
        <p:txBody>
          <a:bodyPr wrap="square" lIns="0" tIns="0" rIns="0" bIns="0" rtlCol="0">
            <a:noAutofit/>
          </a:bodyPr>
          <a:lstStyle/>
          <a:p>
            <a:pPr algn="ctr">
              <a:lnSpc>
                <a:spcPct val="90000"/>
              </a:lnSpc>
            </a:pPr>
            <a:r>
              <a:rPr lang="en-US" sz="1600" dirty="0"/>
              <a:t>Storage policies</a:t>
            </a:r>
          </a:p>
        </p:txBody>
      </p:sp>
      <p:grpSp>
        <p:nvGrpSpPr>
          <p:cNvPr id="55" name="Group 54"/>
          <p:cNvGrpSpPr/>
          <p:nvPr/>
        </p:nvGrpSpPr>
        <p:grpSpPr>
          <a:xfrm>
            <a:off x="5311456" y="2142785"/>
            <a:ext cx="1576835" cy="1212027"/>
            <a:chOff x="557281" y="1891935"/>
            <a:chExt cx="1404807" cy="1060564"/>
          </a:xfrm>
        </p:grpSpPr>
        <p:pic>
          <p:nvPicPr>
            <p:cNvPr id="117" name="Picture 209" descr="ICON_People_Q30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7281" y="1891935"/>
              <a:ext cx="461686" cy="56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 name="Picture 18" descr="C:\Users\Abject-3D\Desktop\VMWare Files\FINAL diagrams\Basic Virtualization\3D PNGs\VMW_10Q2_DGRM_ChargeBack_R3_1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3653" y="2392484"/>
              <a:ext cx="1088435" cy="560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 name="TextBox 118"/>
            <p:cNvSpPr txBox="1"/>
            <p:nvPr/>
          </p:nvSpPr>
          <p:spPr>
            <a:xfrm>
              <a:off x="910099" y="2404753"/>
              <a:ext cx="998644" cy="102005"/>
            </a:xfrm>
            <a:prstGeom prst="rect">
              <a:avLst/>
            </a:prstGeom>
            <a:noFill/>
            <a:ln>
              <a:noFill/>
            </a:ln>
          </p:spPr>
          <p:txBody>
            <a:bodyPr wrap="square" lIns="0" tIns="0" rIns="0" bIns="0" rtlCol="0">
              <a:noAutofit/>
            </a:bodyPr>
            <a:lstStyle/>
            <a:p>
              <a:pPr algn="ctr">
                <a:lnSpc>
                  <a:spcPct val="90000"/>
                </a:lnSpc>
              </a:pPr>
              <a:r>
                <a:rPr lang="en-US" sz="700" b="1" dirty="0">
                  <a:solidFill>
                    <a:schemeClr val="bg1"/>
                  </a:solidFill>
                </a:rPr>
                <a:t>vSphere Web Client</a:t>
              </a:r>
            </a:p>
          </p:txBody>
        </p:sp>
        <p:pic>
          <p:nvPicPr>
            <p:cNvPr id="120" name="Picture 9" descr="C:\Users\Abject-3D\Desktop\VMWare Files\FINAL diagrams\Basic Virtualization\3D PNGs\VMW_09Q2_DGRM_LM_R4-(2)_7.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3653" y="2521950"/>
              <a:ext cx="1088435" cy="430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7" name="Picture 150" descr="ICON_VM_basic_label_Q30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93352" y="2606512"/>
            <a:ext cx="494742" cy="58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9" descr="VMW_ICON_Storage_2D(F).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23635" y="2559606"/>
            <a:ext cx="611662" cy="567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2" descr="ICON_StorageArray_Q40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97410" y="4625308"/>
            <a:ext cx="961290" cy="809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1" name="Straight Connector 60"/>
          <p:cNvCxnSpPr/>
          <p:nvPr/>
        </p:nvCxnSpPr>
        <p:spPr>
          <a:xfrm>
            <a:off x="9136165" y="1658317"/>
            <a:ext cx="45867" cy="3754411"/>
          </a:xfrm>
          <a:prstGeom prst="line">
            <a:avLst/>
          </a:prstGeom>
          <a:ln w="19050">
            <a:solidFill>
              <a:schemeClr val="bg2"/>
            </a:solidFill>
            <a:prstDash val="dash"/>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62" name="Picture 4" descr="ICON_VirtTriangle_flat_Q408.pn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570164" y="4598128"/>
            <a:ext cx="1318702" cy="286012"/>
          </a:xfrm>
          <a:prstGeom prst="rect">
            <a:avLst/>
          </a:prstGeom>
          <a:noFill/>
          <a:ln>
            <a:noFill/>
          </a:ln>
          <a:effectLst>
            <a:glow rad="101600">
              <a:schemeClr val="accent4">
                <a:satMod val="175000"/>
                <a:alpha val="40000"/>
              </a:schemeClr>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5" name="Group 64"/>
          <p:cNvGrpSpPr/>
          <p:nvPr/>
        </p:nvGrpSpPr>
        <p:grpSpPr>
          <a:xfrm>
            <a:off x="7817638" y="3828898"/>
            <a:ext cx="788656" cy="897091"/>
            <a:chOff x="6303949" y="1974908"/>
            <a:chExt cx="692740" cy="848164"/>
          </a:xfrm>
        </p:grpSpPr>
        <p:pic>
          <p:nvPicPr>
            <p:cNvPr id="107" name="Picture 7" descr="C:\Users\Abject-3D\Desktop\VMWare Files\FINAL diagrams\Basic Virtualization\3D PNGs\DGRM_vStorage_ThinProv_R1_B_Q210_1.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40928" y="2072984"/>
              <a:ext cx="433911" cy="64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Picture 107" descr="C:\Users\Abject-3D\Desktop\VMWare Files\FINAL diagrams\Basic Virtualization\3D PNGs\ICON_ThinApp_3D_Q408_Comm_0.png"/>
            <p:cNvPicPr>
              <a:picLocks noChangeAspect="1" noChangeArrowheads="1"/>
            </p:cNvPicPr>
            <p:nvPr/>
          </p:nvPicPr>
          <p:blipFill>
            <a:blip r:embed="rId11" cstate="print">
              <a:alphaModFix amt="63000"/>
              <a:extLst>
                <a:ext uri="{BEBA8EAE-BF5A-486C-A8C5-ECC9F3942E4B}">
                  <a14:imgProps xmlns:a14="http://schemas.microsoft.com/office/drawing/2010/main">
                    <a14:imgLayer r:embed="rId12">
                      <a14:imgEffect>
                        <a14:sharpenSoften amount="100000"/>
                      </a14:imgEffect>
                    </a14:imgLayer>
                  </a14:imgProps>
                </a:ext>
                <a:ext uri="{28A0092B-C50C-407E-A947-70E740481C1C}">
                  <a14:useLocalDpi xmlns:a14="http://schemas.microsoft.com/office/drawing/2010/main" val="0"/>
                </a:ext>
              </a:extLst>
            </a:blip>
            <a:srcRect/>
            <a:stretch>
              <a:fillRect/>
            </a:stretch>
          </p:blipFill>
          <p:spPr bwMode="auto">
            <a:xfrm>
              <a:off x="6303949" y="1974908"/>
              <a:ext cx="692740" cy="8481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pic>
        <p:nvPicPr>
          <p:cNvPr id="66" name="Picture 150" descr="ICON_VM_basic_label_Q30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04684" y="2595841"/>
            <a:ext cx="494742" cy="58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7" name="Group 66"/>
          <p:cNvGrpSpPr/>
          <p:nvPr/>
        </p:nvGrpSpPr>
        <p:grpSpPr>
          <a:xfrm>
            <a:off x="5310905" y="3555013"/>
            <a:ext cx="1584527" cy="1246844"/>
            <a:chOff x="4365963" y="2502866"/>
            <a:chExt cx="1173582" cy="935133"/>
          </a:xfrm>
        </p:grpSpPr>
        <p:pic>
          <p:nvPicPr>
            <p:cNvPr id="101" name="Picture 215" descr="ICON_People_LtBlue_Q408"/>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365963" y="2979262"/>
              <a:ext cx="384232" cy="45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 name="Picture 18" descr="C:\Users\Abject-3D\Desktop\VMWare Files\FINAL diagrams\Basic Virtualization\3D PNGs\VMW_10Q2_DGRM_ChargeBack_R3_1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4641" y="2502866"/>
              <a:ext cx="904869" cy="479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9" descr="C:\Users\Abject-3D\Desktop\VMWare Files\FINAL diagrams\Basic Virtualization\3D PNGs\VMW_09Q2_DGRM_LM_R4-(2)_7.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4641" y="2613833"/>
              <a:ext cx="904869" cy="36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 name="Picture 7" descr="C:\Users\Abject-3D\Desktop\VMWare Files\FINAL diagrams\Basic Virtualization\3D PNGs\VMW_09Q2_DGRM_AppSpeed_R2-(2)_6.pn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39894" y="2608417"/>
              <a:ext cx="899616" cy="36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 name="Rounded Rectangle 104"/>
            <p:cNvSpPr/>
            <p:nvPr/>
          </p:nvSpPr>
          <p:spPr>
            <a:xfrm>
              <a:off x="4634676" y="2507118"/>
              <a:ext cx="904869" cy="97945"/>
            </a:xfrm>
            <a:prstGeom prst="roundRect">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smtClean="0"/>
            </a:p>
          </p:txBody>
        </p:sp>
        <p:sp>
          <p:nvSpPr>
            <p:cNvPr id="106" name="TextBox 105"/>
            <p:cNvSpPr txBox="1"/>
            <p:nvPr/>
          </p:nvSpPr>
          <p:spPr>
            <a:xfrm>
              <a:off x="4659688" y="2522241"/>
              <a:ext cx="830222" cy="87430"/>
            </a:xfrm>
            <a:prstGeom prst="rect">
              <a:avLst/>
            </a:prstGeom>
            <a:noFill/>
            <a:ln>
              <a:noFill/>
            </a:ln>
          </p:spPr>
          <p:txBody>
            <a:bodyPr wrap="square" lIns="0" tIns="0" rIns="0" bIns="0" rtlCol="0">
              <a:noAutofit/>
            </a:bodyPr>
            <a:lstStyle/>
            <a:p>
              <a:pPr algn="ctr">
                <a:lnSpc>
                  <a:spcPct val="90000"/>
                </a:lnSpc>
              </a:pPr>
              <a:r>
                <a:rPr lang="en-US" sz="700" b="1" dirty="0">
                  <a:solidFill>
                    <a:schemeClr val="bg1"/>
                  </a:solidFill>
                </a:rPr>
                <a:t>Storage Management UI</a:t>
              </a:r>
            </a:p>
          </p:txBody>
        </p:sp>
      </p:grpSp>
      <p:pic>
        <p:nvPicPr>
          <p:cNvPr id="68" name="Picture 8" descr="C:\Users\Abject-3D\Desktop\VMWare Files\FINAL diagrams\Basic Virtualization\3D PNGs\VMW_10Q2_DGRM_Cloud_Director_R7_6.p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735663" y="5513816"/>
            <a:ext cx="892733" cy="605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68" descr="policy-icon.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875515" y="1194501"/>
            <a:ext cx="521294" cy="425908"/>
          </a:xfrm>
          <a:prstGeom prst="rect">
            <a:avLst/>
          </a:prstGeom>
        </p:spPr>
      </p:pic>
      <p:sp>
        <p:nvSpPr>
          <p:cNvPr id="71" name="TextBox 70"/>
          <p:cNvSpPr txBox="1"/>
          <p:nvPr/>
        </p:nvSpPr>
        <p:spPr>
          <a:xfrm>
            <a:off x="7597638" y="2278173"/>
            <a:ext cx="949921" cy="242568"/>
          </a:xfrm>
          <a:prstGeom prst="rect">
            <a:avLst/>
          </a:prstGeom>
          <a:noFill/>
        </p:spPr>
        <p:txBody>
          <a:bodyPr wrap="square" lIns="0" tIns="0" rIns="0" bIns="0" rtlCol="0">
            <a:noAutofit/>
          </a:bodyPr>
          <a:lstStyle/>
          <a:p>
            <a:pPr algn="ctr">
              <a:lnSpc>
                <a:spcPct val="90000"/>
              </a:lnSpc>
            </a:pPr>
            <a:r>
              <a:rPr lang="en-US" sz="1300" b="1" dirty="0"/>
              <a:t>Datastores</a:t>
            </a:r>
          </a:p>
        </p:txBody>
      </p:sp>
      <p:sp>
        <p:nvSpPr>
          <p:cNvPr id="72" name="TextBox 71"/>
          <p:cNvSpPr txBox="1"/>
          <p:nvPr/>
        </p:nvSpPr>
        <p:spPr>
          <a:xfrm>
            <a:off x="9546863" y="4586995"/>
            <a:ext cx="1362940" cy="270764"/>
          </a:xfrm>
          <a:prstGeom prst="rect">
            <a:avLst/>
          </a:prstGeom>
          <a:noFill/>
        </p:spPr>
        <p:txBody>
          <a:bodyPr wrap="square" lIns="0" tIns="0" rIns="0" bIns="0" rtlCol="0">
            <a:noAutofit/>
          </a:bodyPr>
          <a:lstStyle/>
          <a:p>
            <a:pPr algn="ctr">
              <a:lnSpc>
                <a:spcPct val="90000"/>
              </a:lnSpc>
            </a:pPr>
            <a:r>
              <a:rPr lang="en-US" sz="1300" b="1" dirty="0"/>
              <a:t>Virtual Volumes</a:t>
            </a:r>
          </a:p>
        </p:txBody>
      </p:sp>
      <p:sp>
        <p:nvSpPr>
          <p:cNvPr id="89" name="TextBox 88"/>
          <p:cNvSpPr txBox="1"/>
          <p:nvPr/>
        </p:nvSpPr>
        <p:spPr>
          <a:xfrm>
            <a:off x="7370705" y="3573856"/>
            <a:ext cx="1518163" cy="301153"/>
          </a:xfrm>
          <a:prstGeom prst="rect">
            <a:avLst/>
          </a:prstGeom>
          <a:noFill/>
        </p:spPr>
        <p:txBody>
          <a:bodyPr wrap="square" lIns="0" tIns="0" rIns="0" bIns="0" rtlCol="0">
            <a:noAutofit/>
          </a:bodyPr>
          <a:lstStyle/>
          <a:p>
            <a:pPr algn="ctr">
              <a:lnSpc>
                <a:spcPct val="90000"/>
              </a:lnSpc>
            </a:pPr>
            <a:r>
              <a:rPr lang="en-US" sz="1300" b="1" dirty="0"/>
              <a:t>Storage Container</a:t>
            </a:r>
          </a:p>
        </p:txBody>
      </p:sp>
      <p:pic>
        <p:nvPicPr>
          <p:cNvPr id="121" name="Picture 120" descr="policy-icon.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9567653" y="2969812"/>
            <a:ext cx="251868" cy="205781"/>
          </a:xfrm>
          <a:prstGeom prst="rect">
            <a:avLst/>
          </a:prstGeom>
        </p:spPr>
      </p:pic>
      <p:pic>
        <p:nvPicPr>
          <p:cNvPr id="122" name="Picture 121" descr="policy-icon.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0257229" y="2950349"/>
            <a:ext cx="251868" cy="205781"/>
          </a:xfrm>
          <a:prstGeom prst="rect">
            <a:avLst/>
          </a:prstGeom>
        </p:spPr>
      </p:pic>
      <p:pic>
        <p:nvPicPr>
          <p:cNvPr id="123" name="Picture 150" descr="ICON_VM_basic_label_Q30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3224" y="2583037"/>
            <a:ext cx="494742" cy="58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 name="Picture 127" descr="policy-icon.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0927102" y="2956068"/>
            <a:ext cx="251868" cy="205781"/>
          </a:xfrm>
          <a:prstGeom prst="rect">
            <a:avLst/>
          </a:prstGeom>
        </p:spPr>
      </p:pic>
      <p:sp>
        <p:nvSpPr>
          <p:cNvPr id="78" name="TextBox 77"/>
          <p:cNvSpPr txBox="1"/>
          <p:nvPr/>
        </p:nvSpPr>
        <p:spPr>
          <a:xfrm>
            <a:off x="609600" y="3070147"/>
            <a:ext cx="3733801" cy="1718800"/>
          </a:xfrm>
          <a:prstGeom prst="rect">
            <a:avLst/>
          </a:prstGeom>
          <a:noFill/>
        </p:spPr>
        <p:txBody>
          <a:bodyPr wrap="square" lIns="0" tIns="0" rIns="0" bIns="0" rtlCol="0">
            <a:noAutofit/>
          </a:bodyPr>
          <a:lstStyle/>
          <a:p>
            <a:pPr defTabSz="914323">
              <a:lnSpc>
                <a:spcPct val="90000"/>
              </a:lnSpc>
              <a:spcBef>
                <a:spcPts val="1200"/>
              </a:spcBef>
              <a:buClr>
                <a:schemeClr val="tx1">
                  <a:lumMod val="60000"/>
                  <a:lumOff val="40000"/>
                </a:schemeClr>
              </a:buClr>
              <a:buSzPct val="90000"/>
            </a:pPr>
            <a:r>
              <a:rPr lang="en-US" sz="2100" dirty="0">
                <a:solidFill>
                  <a:srgbClr val="717074"/>
                </a:solidFill>
              </a:rPr>
              <a:t>What do the admins need to get familiar with?</a:t>
            </a:r>
          </a:p>
          <a:p>
            <a:pPr defTabSz="914323">
              <a:lnSpc>
                <a:spcPct val="90000"/>
              </a:lnSpc>
              <a:spcBef>
                <a:spcPts val="1200"/>
              </a:spcBef>
              <a:buClr>
                <a:schemeClr val="tx1">
                  <a:lumMod val="60000"/>
                  <a:lumOff val="40000"/>
                </a:schemeClr>
              </a:buClr>
              <a:buSzPct val="90000"/>
            </a:pPr>
            <a:endParaRPr lang="en-US" sz="1600" dirty="0"/>
          </a:p>
          <a:p>
            <a:pPr marL="228581" indent="-228581" defTabSz="914323">
              <a:lnSpc>
                <a:spcPct val="90000"/>
              </a:lnSpc>
              <a:spcBef>
                <a:spcPts val="1200"/>
              </a:spcBef>
              <a:buClr>
                <a:schemeClr val="tx1">
                  <a:lumMod val="60000"/>
                  <a:lumOff val="40000"/>
                </a:schemeClr>
              </a:buClr>
              <a:buSzPct val="90000"/>
              <a:buFont typeface="Arial" panose="020B0604020202020204" pitchFamily="34" charset="0"/>
              <a:buChar char="•"/>
            </a:pPr>
            <a:endParaRPr lang="en-US" sz="1600" dirty="0"/>
          </a:p>
          <a:p>
            <a:pPr marL="274296" lvl="1" defTabSz="914323">
              <a:lnSpc>
                <a:spcPct val="90000"/>
              </a:lnSpc>
              <a:spcBef>
                <a:spcPts val="800"/>
              </a:spcBef>
              <a:buClr>
                <a:schemeClr val="tx1">
                  <a:lumMod val="60000"/>
                  <a:lumOff val="40000"/>
                </a:schemeClr>
              </a:buClr>
              <a:buSzPct val="90000"/>
            </a:pPr>
            <a:endParaRPr lang="en-US" sz="1600" dirty="0"/>
          </a:p>
        </p:txBody>
      </p:sp>
      <p:grpSp>
        <p:nvGrpSpPr>
          <p:cNvPr id="4" name="Group 3"/>
          <p:cNvGrpSpPr/>
          <p:nvPr/>
        </p:nvGrpSpPr>
        <p:grpSpPr>
          <a:xfrm>
            <a:off x="9304683" y="3805934"/>
            <a:ext cx="588679" cy="684299"/>
            <a:chOff x="6913512" y="2690548"/>
            <a:chExt cx="441624" cy="513224"/>
          </a:xfrm>
        </p:grpSpPr>
        <p:pic>
          <p:nvPicPr>
            <p:cNvPr id="79" name="Picture 78"/>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6913512" y="2690548"/>
              <a:ext cx="441624" cy="513224"/>
            </a:xfrm>
            <a:prstGeom prst="rect">
              <a:avLst/>
            </a:prstGeom>
          </p:spPr>
        </p:pic>
        <p:grpSp>
          <p:nvGrpSpPr>
            <p:cNvPr id="3" name="Group 2"/>
            <p:cNvGrpSpPr/>
            <p:nvPr/>
          </p:nvGrpSpPr>
          <p:grpSpPr>
            <a:xfrm>
              <a:off x="6949679" y="2820860"/>
              <a:ext cx="396934" cy="224415"/>
              <a:chOff x="6949679" y="2820860"/>
              <a:chExt cx="396934" cy="224415"/>
            </a:xfrm>
          </p:grpSpPr>
          <p:sp>
            <p:nvSpPr>
              <p:cNvPr id="80" name="Oval 79"/>
              <p:cNvSpPr/>
              <p:nvPr/>
            </p:nvSpPr>
            <p:spPr>
              <a:xfrm>
                <a:off x="6987106" y="2820860"/>
                <a:ext cx="270903" cy="224415"/>
              </a:xfrm>
              <a:prstGeom prst="ellipse">
                <a:avLst/>
              </a:prstGeom>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dirty="0" smtClean="0"/>
              </a:p>
            </p:txBody>
          </p:sp>
          <p:sp>
            <p:nvSpPr>
              <p:cNvPr id="81" name="TextBox 80"/>
              <p:cNvSpPr txBox="1"/>
              <p:nvPr/>
            </p:nvSpPr>
            <p:spPr>
              <a:xfrm>
                <a:off x="6949679" y="2902101"/>
                <a:ext cx="396934" cy="98803"/>
              </a:xfrm>
              <a:prstGeom prst="rect">
                <a:avLst/>
              </a:prstGeom>
              <a:noFill/>
            </p:spPr>
            <p:txBody>
              <a:bodyPr wrap="square" lIns="0" tIns="0" rIns="0" bIns="0" rtlCol="0">
                <a:noAutofit/>
              </a:bodyPr>
              <a:lstStyle/>
              <a:p>
                <a:pPr algn="ctr">
                  <a:lnSpc>
                    <a:spcPct val="90000"/>
                  </a:lnSpc>
                </a:pPr>
                <a:r>
                  <a:rPr lang="en-US" sz="800" b="1" dirty="0"/>
                  <a:t>VVol</a:t>
                </a:r>
              </a:p>
            </p:txBody>
          </p:sp>
        </p:grpSp>
      </p:grpSp>
      <p:grpSp>
        <p:nvGrpSpPr>
          <p:cNvPr id="88" name="Group 87"/>
          <p:cNvGrpSpPr/>
          <p:nvPr/>
        </p:nvGrpSpPr>
        <p:grpSpPr>
          <a:xfrm>
            <a:off x="9920418" y="3805934"/>
            <a:ext cx="588679" cy="684299"/>
            <a:chOff x="6913512" y="2690548"/>
            <a:chExt cx="441624" cy="513224"/>
          </a:xfrm>
        </p:grpSpPr>
        <p:pic>
          <p:nvPicPr>
            <p:cNvPr id="90" name="Picture 8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6913512" y="2690548"/>
              <a:ext cx="441624" cy="513224"/>
            </a:xfrm>
            <a:prstGeom prst="rect">
              <a:avLst/>
            </a:prstGeom>
          </p:spPr>
        </p:pic>
        <p:grpSp>
          <p:nvGrpSpPr>
            <p:cNvPr id="91" name="Group 90"/>
            <p:cNvGrpSpPr/>
            <p:nvPr/>
          </p:nvGrpSpPr>
          <p:grpSpPr>
            <a:xfrm>
              <a:off x="6949679" y="2820860"/>
              <a:ext cx="396934" cy="224415"/>
              <a:chOff x="6949679" y="2820860"/>
              <a:chExt cx="396934" cy="224415"/>
            </a:xfrm>
          </p:grpSpPr>
          <p:sp>
            <p:nvSpPr>
              <p:cNvPr id="92" name="Oval 91"/>
              <p:cNvSpPr/>
              <p:nvPr/>
            </p:nvSpPr>
            <p:spPr>
              <a:xfrm>
                <a:off x="6987106" y="2820860"/>
                <a:ext cx="270903" cy="224415"/>
              </a:xfrm>
              <a:prstGeom prst="ellipse">
                <a:avLst/>
              </a:prstGeom>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dirty="0" smtClean="0"/>
              </a:p>
            </p:txBody>
          </p:sp>
          <p:sp>
            <p:nvSpPr>
              <p:cNvPr id="93" name="TextBox 92"/>
              <p:cNvSpPr txBox="1"/>
              <p:nvPr/>
            </p:nvSpPr>
            <p:spPr>
              <a:xfrm>
                <a:off x="6949679" y="2902101"/>
                <a:ext cx="396934" cy="98803"/>
              </a:xfrm>
              <a:prstGeom prst="rect">
                <a:avLst/>
              </a:prstGeom>
              <a:noFill/>
            </p:spPr>
            <p:txBody>
              <a:bodyPr wrap="square" lIns="0" tIns="0" rIns="0" bIns="0" rtlCol="0">
                <a:noAutofit/>
              </a:bodyPr>
              <a:lstStyle/>
              <a:p>
                <a:pPr algn="ctr">
                  <a:lnSpc>
                    <a:spcPct val="90000"/>
                  </a:lnSpc>
                </a:pPr>
                <a:r>
                  <a:rPr lang="en-US" sz="800" b="1" dirty="0"/>
                  <a:t>VVol</a:t>
                </a:r>
              </a:p>
            </p:txBody>
          </p:sp>
        </p:grpSp>
      </p:grpSp>
      <p:grpSp>
        <p:nvGrpSpPr>
          <p:cNvPr id="94" name="Group 93"/>
          <p:cNvGrpSpPr/>
          <p:nvPr/>
        </p:nvGrpSpPr>
        <p:grpSpPr>
          <a:xfrm>
            <a:off x="10549834" y="3805934"/>
            <a:ext cx="588679" cy="684299"/>
            <a:chOff x="6913512" y="2690548"/>
            <a:chExt cx="441624" cy="513224"/>
          </a:xfrm>
        </p:grpSpPr>
        <p:pic>
          <p:nvPicPr>
            <p:cNvPr id="95" name="Picture 9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6913512" y="2690548"/>
              <a:ext cx="441624" cy="513224"/>
            </a:xfrm>
            <a:prstGeom prst="rect">
              <a:avLst/>
            </a:prstGeom>
          </p:spPr>
        </p:pic>
        <p:grpSp>
          <p:nvGrpSpPr>
            <p:cNvPr id="96" name="Group 95"/>
            <p:cNvGrpSpPr/>
            <p:nvPr/>
          </p:nvGrpSpPr>
          <p:grpSpPr>
            <a:xfrm>
              <a:off x="6949679" y="2820860"/>
              <a:ext cx="396934" cy="224415"/>
              <a:chOff x="6949679" y="2820860"/>
              <a:chExt cx="396934" cy="224415"/>
            </a:xfrm>
          </p:grpSpPr>
          <p:sp>
            <p:nvSpPr>
              <p:cNvPr id="97" name="Oval 96"/>
              <p:cNvSpPr/>
              <p:nvPr/>
            </p:nvSpPr>
            <p:spPr>
              <a:xfrm>
                <a:off x="6987106" y="2820860"/>
                <a:ext cx="270903" cy="224415"/>
              </a:xfrm>
              <a:prstGeom prst="ellipse">
                <a:avLst/>
              </a:prstGeom>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dirty="0" smtClean="0"/>
              </a:p>
            </p:txBody>
          </p:sp>
          <p:sp>
            <p:nvSpPr>
              <p:cNvPr id="98" name="TextBox 97"/>
              <p:cNvSpPr txBox="1"/>
              <p:nvPr/>
            </p:nvSpPr>
            <p:spPr>
              <a:xfrm>
                <a:off x="6949679" y="2902101"/>
                <a:ext cx="396934" cy="98803"/>
              </a:xfrm>
              <a:prstGeom prst="rect">
                <a:avLst/>
              </a:prstGeom>
              <a:noFill/>
            </p:spPr>
            <p:txBody>
              <a:bodyPr wrap="square" lIns="0" tIns="0" rIns="0" bIns="0" rtlCol="0">
                <a:noAutofit/>
              </a:bodyPr>
              <a:lstStyle/>
              <a:p>
                <a:pPr algn="ctr">
                  <a:lnSpc>
                    <a:spcPct val="90000"/>
                  </a:lnSpc>
                </a:pPr>
                <a:r>
                  <a:rPr lang="en-US" sz="800" b="1" dirty="0"/>
                  <a:t>VVol</a:t>
                </a:r>
              </a:p>
            </p:txBody>
          </p:sp>
        </p:grpSp>
      </p:grpSp>
      <p:sp>
        <p:nvSpPr>
          <p:cNvPr id="5" name="Slide Number Placeholder 4"/>
          <p:cNvSpPr>
            <a:spLocks noGrp="1"/>
          </p:cNvSpPr>
          <p:nvPr>
            <p:ph type="sldNum" sz="quarter" idx="12"/>
          </p:nvPr>
        </p:nvSpPr>
        <p:spPr/>
        <p:txBody>
          <a:bodyPr/>
          <a:lstStyle/>
          <a:p>
            <a:fld id="{6EA6D8CF-3CDE-4807-BCD2-C9F2B831AAA5}" type="slidenum">
              <a:rPr lang="en-US" smtClean="0"/>
              <a:t>40</a:t>
            </a:fld>
            <a:endParaRPr lang="en-US"/>
          </a:p>
        </p:txBody>
      </p:sp>
    </p:spTree>
    <p:extLst>
      <p:ext uri="{BB962C8B-B14F-4D97-AF65-F5344CB8AC3E}">
        <p14:creationId xmlns:p14="http://schemas.microsoft.com/office/powerpoint/2010/main" val="3547152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p:cTn id="7" dur="500" fill="hold"/>
                                        <p:tgtEl>
                                          <p:spTgt spid="94"/>
                                        </p:tgtEl>
                                        <p:attrNameLst>
                                          <p:attrName>ppt_w</p:attrName>
                                        </p:attrNameLst>
                                      </p:cBhvr>
                                      <p:tavLst>
                                        <p:tav tm="0">
                                          <p:val>
                                            <p:fltVal val="0"/>
                                          </p:val>
                                        </p:tav>
                                        <p:tav tm="100000">
                                          <p:val>
                                            <p:strVal val="#ppt_w"/>
                                          </p:val>
                                        </p:tav>
                                      </p:tavLst>
                                    </p:anim>
                                    <p:anim calcmode="lin" valueType="num">
                                      <p:cBhvr>
                                        <p:cTn id="8" dur="500" fill="hold"/>
                                        <p:tgtEl>
                                          <p:spTgt spid="94"/>
                                        </p:tgtEl>
                                        <p:attrNameLst>
                                          <p:attrName>ppt_h</p:attrName>
                                        </p:attrNameLst>
                                      </p:cBhvr>
                                      <p:tavLst>
                                        <p:tav tm="0">
                                          <p:val>
                                            <p:fltVal val="0"/>
                                          </p:val>
                                        </p:tav>
                                        <p:tav tm="100000">
                                          <p:val>
                                            <p:strVal val="#ppt_h"/>
                                          </p:val>
                                        </p:tav>
                                      </p:tavLst>
                                    </p:anim>
                                    <p:animEffect transition="in" filter="fade">
                                      <p:cBhvr>
                                        <p:cTn id="9" dur="500"/>
                                        <p:tgtEl>
                                          <p:spTgt spid="94"/>
                                        </p:tgtEl>
                                      </p:cBhvr>
                                    </p:animEffect>
                                  </p:childTnLst>
                                </p:cTn>
                              </p:par>
                              <p:par>
                                <p:cTn id="10" presetID="53" presetClass="entr" presetSubtype="16" fill="hold" nodeType="withEffect">
                                  <p:stCondLst>
                                    <p:cond delay="200"/>
                                  </p:stCondLst>
                                  <p:childTnLst>
                                    <p:set>
                                      <p:cBhvr>
                                        <p:cTn id="11" dur="1" fill="hold">
                                          <p:stCondLst>
                                            <p:cond delay="0"/>
                                          </p:stCondLst>
                                        </p:cTn>
                                        <p:tgtEl>
                                          <p:spTgt spid="88"/>
                                        </p:tgtEl>
                                        <p:attrNameLst>
                                          <p:attrName>style.visibility</p:attrName>
                                        </p:attrNameLst>
                                      </p:cBhvr>
                                      <p:to>
                                        <p:strVal val="visible"/>
                                      </p:to>
                                    </p:set>
                                    <p:anim calcmode="lin" valueType="num">
                                      <p:cBhvr>
                                        <p:cTn id="12" dur="500" fill="hold"/>
                                        <p:tgtEl>
                                          <p:spTgt spid="88"/>
                                        </p:tgtEl>
                                        <p:attrNameLst>
                                          <p:attrName>ppt_w</p:attrName>
                                        </p:attrNameLst>
                                      </p:cBhvr>
                                      <p:tavLst>
                                        <p:tav tm="0">
                                          <p:val>
                                            <p:fltVal val="0"/>
                                          </p:val>
                                        </p:tav>
                                        <p:tav tm="100000">
                                          <p:val>
                                            <p:strVal val="#ppt_w"/>
                                          </p:val>
                                        </p:tav>
                                      </p:tavLst>
                                    </p:anim>
                                    <p:anim calcmode="lin" valueType="num">
                                      <p:cBhvr>
                                        <p:cTn id="13" dur="500" fill="hold"/>
                                        <p:tgtEl>
                                          <p:spTgt spid="88"/>
                                        </p:tgtEl>
                                        <p:attrNameLst>
                                          <p:attrName>ppt_h</p:attrName>
                                        </p:attrNameLst>
                                      </p:cBhvr>
                                      <p:tavLst>
                                        <p:tav tm="0">
                                          <p:val>
                                            <p:fltVal val="0"/>
                                          </p:val>
                                        </p:tav>
                                        <p:tav tm="100000">
                                          <p:val>
                                            <p:strVal val="#ppt_h"/>
                                          </p:val>
                                        </p:tav>
                                      </p:tavLst>
                                    </p:anim>
                                    <p:animEffect transition="in" filter="fade">
                                      <p:cBhvr>
                                        <p:cTn id="14" dur="500"/>
                                        <p:tgtEl>
                                          <p:spTgt spid="88"/>
                                        </p:tgtEl>
                                      </p:cBhvr>
                                    </p:animEffect>
                                  </p:childTnLst>
                                </p:cTn>
                              </p:par>
                              <p:par>
                                <p:cTn id="15" presetID="53" presetClass="entr" presetSubtype="16"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47" presetClass="entr" presetSubtype="0" fill="hold" grpId="0" nodeType="withEffect">
                                  <p:stCondLst>
                                    <p:cond delay="7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400"/>
                                        <p:tgtEl>
                                          <p:spTgt spid="72"/>
                                        </p:tgtEl>
                                      </p:cBhvr>
                                    </p:animEffect>
                                    <p:anim calcmode="lin" valueType="num">
                                      <p:cBhvr>
                                        <p:cTn id="23" dur="400" fill="hold"/>
                                        <p:tgtEl>
                                          <p:spTgt spid="72"/>
                                        </p:tgtEl>
                                        <p:attrNameLst>
                                          <p:attrName>ppt_x</p:attrName>
                                        </p:attrNameLst>
                                      </p:cBhvr>
                                      <p:tavLst>
                                        <p:tav tm="0">
                                          <p:val>
                                            <p:strVal val="#ppt_x"/>
                                          </p:val>
                                        </p:tav>
                                        <p:tav tm="100000">
                                          <p:val>
                                            <p:strVal val="#ppt_x"/>
                                          </p:val>
                                        </p:tav>
                                      </p:tavLst>
                                    </p:anim>
                                    <p:anim calcmode="lin" valueType="num">
                                      <p:cBhvr>
                                        <p:cTn id="24" dur="4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121"/>
                                        </p:tgtEl>
                                        <p:attrNameLst>
                                          <p:attrName>style.visibility</p:attrName>
                                        </p:attrNameLst>
                                      </p:cBhvr>
                                      <p:to>
                                        <p:strVal val="visible"/>
                                      </p:to>
                                    </p:set>
                                    <p:anim calcmode="lin" valueType="num">
                                      <p:cBhvr>
                                        <p:cTn id="29" dur="500" fill="hold"/>
                                        <p:tgtEl>
                                          <p:spTgt spid="121"/>
                                        </p:tgtEl>
                                        <p:attrNameLst>
                                          <p:attrName>ppt_w</p:attrName>
                                        </p:attrNameLst>
                                      </p:cBhvr>
                                      <p:tavLst>
                                        <p:tav tm="0">
                                          <p:val>
                                            <p:fltVal val="0"/>
                                          </p:val>
                                        </p:tav>
                                        <p:tav tm="100000">
                                          <p:val>
                                            <p:strVal val="#ppt_w"/>
                                          </p:val>
                                        </p:tav>
                                      </p:tavLst>
                                    </p:anim>
                                    <p:anim calcmode="lin" valueType="num">
                                      <p:cBhvr>
                                        <p:cTn id="30" dur="500" fill="hold"/>
                                        <p:tgtEl>
                                          <p:spTgt spid="121"/>
                                        </p:tgtEl>
                                        <p:attrNameLst>
                                          <p:attrName>ppt_h</p:attrName>
                                        </p:attrNameLst>
                                      </p:cBhvr>
                                      <p:tavLst>
                                        <p:tav tm="0">
                                          <p:val>
                                            <p:fltVal val="0"/>
                                          </p:val>
                                        </p:tav>
                                        <p:tav tm="100000">
                                          <p:val>
                                            <p:strVal val="#ppt_h"/>
                                          </p:val>
                                        </p:tav>
                                      </p:tavLst>
                                    </p:anim>
                                    <p:animEffect transition="in" filter="fade">
                                      <p:cBhvr>
                                        <p:cTn id="31" dur="500"/>
                                        <p:tgtEl>
                                          <p:spTgt spid="121"/>
                                        </p:tgtEl>
                                      </p:cBhvr>
                                    </p:animEffect>
                                  </p:childTnLst>
                                </p:cTn>
                              </p:par>
                              <p:par>
                                <p:cTn id="32" presetID="53" presetClass="entr" presetSubtype="16" fill="hold" nodeType="withEffect">
                                  <p:stCondLst>
                                    <p:cond delay="100"/>
                                  </p:stCondLst>
                                  <p:childTnLst>
                                    <p:set>
                                      <p:cBhvr>
                                        <p:cTn id="33" dur="1" fill="hold">
                                          <p:stCondLst>
                                            <p:cond delay="0"/>
                                          </p:stCondLst>
                                        </p:cTn>
                                        <p:tgtEl>
                                          <p:spTgt spid="57"/>
                                        </p:tgtEl>
                                        <p:attrNameLst>
                                          <p:attrName>style.visibility</p:attrName>
                                        </p:attrNameLst>
                                      </p:cBhvr>
                                      <p:to>
                                        <p:strVal val="visible"/>
                                      </p:to>
                                    </p:set>
                                    <p:anim calcmode="lin" valueType="num">
                                      <p:cBhvr>
                                        <p:cTn id="34" dur="500" fill="hold"/>
                                        <p:tgtEl>
                                          <p:spTgt spid="57"/>
                                        </p:tgtEl>
                                        <p:attrNameLst>
                                          <p:attrName>ppt_w</p:attrName>
                                        </p:attrNameLst>
                                      </p:cBhvr>
                                      <p:tavLst>
                                        <p:tav tm="0">
                                          <p:val>
                                            <p:fltVal val="0"/>
                                          </p:val>
                                        </p:tav>
                                        <p:tav tm="100000">
                                          <p:val>
                                            <p:strVal val="#ppt_w"/>
                                          </p:val>
                                        </p:tav>
                                      </p:tavLst>
                                    </p:anim>
                                    <p:anim calcmode="lin" valueType="num">
                                      <p:cBhvr>
                                        <p:cTn id="35" dur="500" fill="hold"/>
                                        <p:tgtEl>
                                          <p:spTgt spid="57"/>
                                        </p:tgtEl>
                                        <p:attrNameLst>
                                          <p:attrName>ppt_h</p:attrName>
                                        </p:attrNameLst>
                                      </p:cBhvr>
                                      <p:tavLst>
                                        <p:tav tm="0">
                                          <p:val>
                                            <p:fltVal val="0"/>
                                          </p:val>
                                        </p:tav>
                                        <p:tav tm="100000">
                                          <p:val>
                                            <p:strVal val="#ppt_h"/>
                                          </p:val>
                                        </p:tav>
                                      </p:tavLst>
                                    </p:anim>
                                    <p:animEffect transition="in" filter="fade">
                                      <p:cBhvr>
                                        <p:cTn id="36" dur="500"/>
                                        <p:tgtEl>
                                          <p:spTgt spid="57"/>
                                        </p:tgtEl>
                                      </p:cBhvr>
                                    </p:animEffect>
                                  </p:childTnLst>
                                </p:cTn>
                              </p:par>
                              <p:par>
                                <p:cTn id="37" presetID="53" presetClass="entr" presetSubtype="16" fill="hold" nodeType="withEffect">
                                  <p:stCondLst>
                                    <p:cond delay="200"/>
                                  </p:stCondLst>
                                  <p:childTnLst>
                                    <p:set>
                                      <p:cBhvr>
                                        <p:cTn id="38" dur="1" fill="hold">
                                          <p:stCondLst>
                                            <p:cond delay="0"/>
                                          </p:stCondLst>
                                        </p:cTn>
                                        <p:tgtEl>
                                          <p:spTgt spid="123"/>
                                        </p:tgtEl>
                                        <p:attrNameLst>
                                          <p:attrName>style.visibility</p:attrName>
                                        </p:attrNameLst>
                                      </p:cBhvr>
                                      <p:to>
                                        <p:strVal val="visible"/>
                                      </p:to>
                                    </p:set>
                                    <p:anim calcmode="lin" valueType="num">
                                      <p:cBhvr>
                                        <p:cTn id="39" dur="500" fill="hold"/>
                                        <p:tgtEl>
                                          <p:spTgt spid="123"/>
                                        </p:tgtEl>
                                        <p:attrNameLst>
                                          <p:attrName>ppt_w</p:attrName>
                                        </p:attrNameLst>
                                      </p:cBhvr>
                                      <p:tavLst>
                                        <p:tav tm="0">
                                          <p:val>
                                            <p:fltVal val="0"/>
                                          </p:val>
                                        </p:tav>
                                        <p:tav tm="100000">
                                          <p:val>
                                            <p:strVal val="#ppt_w"/>
                                          </p:val>
                                        </p:tav>
                                      </p:tavLst>
                                    </p:anim>
                                    <p:anim calcmode="lin" valueType="num">
                                      <p:cBhvr>
                                        <p:cTn id="40" dur="500" fill="hold"/>
                                        <p:tgtEl>
                                          <p:spTgt spid="123"/>
                                        </p:tgtEl>
                                        <p:attrNameLst>
                                          <p:attrName>ppt_h</p:attrName>
                                        </p:attrNameLst>
                                      </p:cBhvr>
                                      <p:tavLst>
                                        <p:tav tm="0">
                                          <p:val>
                                            <p:fltVal val="0"/>
                                          </p:val>
                                        </p:tav>
                                        <p:tav tm="100000">
                                          <p:val>
                                            <p:strVal val="#ppt_h"/>
                                          </p:val>
                                        </p:tav>
                                      </p:tavLst>
                                    </p:anim>
                                    <p:animEffect transition="in" filter="fade">
                                      <p:cBhvr>
                                        <p:cTn id="41" dur="500"/>
                                        <p:tgtEl>
                                          <p:spTgt spid="123"/>
                                        </p:tgtEl>
                                      </p:cBhvr>
                                    </p:animEffect>
                                  </p:childTnLst>
                                </p:cTn>
                              </p:par>
                              <p:par>
                                <p:cTn id="42" presetID="53" presetClass="entr" presetSubtype="16" fill="hold" nodeType="withEffect">
                                  <p:stCondLst>
                                    <p:cond delay="300"/>
                                  </p:stCondLst>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nodeType="withEffect">
                                  <p:stCondLst>
                                    <p:cond delay="400"/>
                                  </p:stCondLst>
                                  <p:childTnLst>
                                    <p:set>
                                      <p:cBhvr>
                                        <p:cTn id="48" dur="1" fill="hold">
                                          <p:stCondLst>
                                            <p:cond delay="0"/>
                                          </p:stCondLst>
                                        </p:cTn>
                                        <p:tgtEl>
                                          <p:spTgt spid="122"/>
                                        </p:tgtEl>
                                        <p:attrNameLst>
                                          <p:attrName>style.visibility</p:attrName>
                                        </p:attrNameLst>
                                      </p:cBhvr>
                                      <p:to>
                                        <p:strVal val="visible"/>
                                      </p:to>
                                    </p:set>
                                    <p:anim calcmode="lin" valueType="num">
                                      <p:cBhvr>
                                        <p:cTn id="49" dur="500" fill="hold"/>
                                        <p:tgtEl>
                                          <p:spTgt spid="122"/>
                                        </p:tgtEl>
                                        <p:attrNameLst>
                                          <p:attrName>ppt_w</p:attrName>
                                        </p:attrNameLst>
                                      </p:cBhvr>
                                      <p:tavLst>
                                        <p:tav tm="0">
                                          <p:val>
                                            <p:fltVal val="0"/>
                                          </p:val>
                                        </p:tav>
                                        <p:tav tm="100000">
                                          <p:val>
                                            <p:strVal val="#ppt_w"/>
                                          </p:val>
                                        </p:tav>
                                      </p:tavLst>
                                    </p:anim>
                                    <p:anim calcmode="lin" valueType="num">
                                      <p:cBhvr>
                                        <p:cTn id="50" dur="500" fill="hold"/>
                                        <p:tgtEl>
                                          <p:spTgt spid="122"/>
                                        </p:tgtEl>
                                        <p:attrNameLst>
                                          <p:attrName>ppt_h</p:attrName>
                                        </p:attrNameLst>
                                      </p:cBhvr>
                                      <p:tavLst>
                                        <p:tav tm="0">
                                          <p:val>
                                            <p:fltVal val="0"/>
                                          </p:val>
                                        </p:tav>
                                        <p:tav tm="100000">
                                          <p:val>
                                            <p:strVal val="#ppt_h"/>
                                          </p:val>
                                        </p:tav>
                                      </p:tavLst>
                                    </p:anim>
                                    <p:animEffect transition="in" filter="fade">
                                      <p:cBhvr>
                                        <p:cTn id="51" dur="500"/>
                                        <p:tgtEl>
                                          <p:spTgt spid="122"/>
                                        </p:tgtEl>
                                      </p:cBhvr>
                                    </p:animEffect>
                                  </p:childTnLst>
                                </p:cTn>
                              </p:par>
                              <p:par>
                                <p:cTn id="52" presetID="53" presetClass="entr" presetSubtype="16" fill="hold" nodeType="withEffect">
                                  <p:stCondLst>
                                    <p:cond delay="500"/>
                                  </p:stCondLst>
                                  <p:childTnLst>
                                    <p:set>
                                      <p:cBhvr>
                                        <p:cTn id="53" dur="1" fill="hold">
                                          <p:stCondLst>
                                            <p:cond delay="0"/>
                                          </p:stCondLst>
                                        </p:cTn>
                                        <p:tgtEl>
                                          <p:spTgt spid="128"/>
                                        </p:tgtEl>
                                        <p:attrNameLst>
                                          <p:attrName>style.visibility</p:attrName>
                                        </p:attrNameLst>
                                      </p:cBhvr>
                                      <p:to>
                                        <p:strVal val="visible"/>
                                      </p:to>
                                    </p:set>
                                    <p:anim calcmode="lin" valueType="num">
                                      <p:cBhvr>
                                        <p:cTn id="54" dur="500" fill="hold"/>
                                        <p:tgtEl>
                                          <p:spTgt spid="128"/>
                                        </p:tgtEl>
                                        <p:attrNameLst>
                                          <p:attrName>ppt_w</p:attrName>
                                        </p:attrNameLst>
                                      </p:cBhvr>
                                      <p:tavLst>
                                        <p:tav tm="0">
                                          <p:val>
                                            <p:fltVal val="0"/>
                                          </p:val>
                                        </p:tav>
                                        <p:tav tm="100000">
                                          <p:val>
                                            <p:strVal val="#ppt_w"/>
                                          </p:val>
                                        </p:tav>
                                      </p:tavLst>
                                    </p:anim>
                                    <p:anim calcmode="lin" valueType="num">
                                      <p:cBhvr>
                                        <p:cTn id="55" dur="500" fill="hold"/>
                                        <p:tgtEl>
                                          <p:spTgt spid="128"/>
                                        </p:tgtEl>
                                        <p:attrNameLst>
                                          <p:attrName>ppt_h</p:attrName>
                                        </p:attrNameLst>
                                      </p:cBhvr>
                                      <p:tavLst>
                                        <p:tav tm="0">
                                          <p:val>
                                            <p:fltVal val="0"/>
                                          </p:val>
                                        </p:tav>
                                        <p:tav tm="100000">
                                          <p:val>
                                            <p:strVal val="#ppt_h"/>
                                          </p:val>
                                        </p:tav>
                                      </p:tavLst>
                                    </p:anim>
                                    <p:animEffect transition="in" filter="fade">
                                      <p:cBhvr>
                                        <p:cTn id="56" dur="500"/>
                                        <p:tgtEl>
                                          <p:spTgt spid="128"/>
                                        </p:tgtEl>
                                      </p:cBhvr>
                                    </p:animEffect>
                                  </p:childTnLst>
                                </p:cTn>
                              </p:par>
                              <p:par>
                                <p:cTn id="57" presetID="42" presetClass="entr" presetSubtype="0" fill="hold" grpId="0" nodeType="withEffect">
                                  <p:stCondLst>
                                    <p:cond delay="60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400"/>
                                        <p:tgtEl>
                                          <p:spTgt spid="70"/>
                                        </p:tgtEl>
                                      </p:cBhvr>
                                    </p:animEffect>
                                    <p:anim calcmode="lin" valueType="num">
                                      <p:cBhvr>
                                        <p:cTn id="60" dur="400" fill="hold"/>
                                        <p:tgtEl>
                                          <p:spTgt spid="70"/>
                                        </p:tgtEl>
                                        <p:attrNameLst>
                                          <p:attrName>ppt_x</p:attrName>
                                        </p:attrNameLst>
                                      </p:cBhvr>
                                      <p:tavLst>
                                        <p:tav tm="0">
                                          <p:val>
                                            <p:strVal val="#ppt_x"/>
                                          </p:val>
                                        </p:tav>
                                        <p:tav tm="100000">
                                          <p:val>
                                            <p:strVal val="#ppt_x"/>
                                          </p:val>
                                        </p:tav>
                                      </p:tavLst>
                                    </p:anim>
                                    <p:anim calcmode="lin" valueType="num">
                                      <p:cBhvr>
                                        <p:cTn id="61" dur="4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Virtual Volumes – The New De-facto Storage Paradigm</a:t>
            </a:r>
            <a:br>
              <a:rPr lang="en-US" dirty="0" smtClean="0"/>
            </a:br>
            <a:endParaRPr lang="en-US" dirty="0"/>
          </a:p>
        </p:txBody>
      </p:sp>
      <p:grpSp>
        <p:nvGrpSpPr>
          <p:cNvPr id="2" name="Group 1"/>
          <p:cNvGrpSpPr/>
          <p:nvPr/>
        </p:nvGrpSpPr>
        <p:grpSpPr>
          <a:xfrm>
            <a:off x="2778743" y="857009"/>
            <a:ext cx="7044963" cy="6055034"/>
            <a:chOff x="2778743" y="857009"/>
            <a:chExt cx="7044963" cy="6055034"/>
          </a:xfrm>
        </p:grpSpPr>
        <p:sp>
          <p:nvSpPr>
            <p:cNvPr id="6" name="Isosceles Triangle 76"/>
            <p:cNvSpPr/>
            <p:nvPr/>
          </p:nvSpPr>
          <p:spPr bwMode="auto">
            <a:xfrm rot="16200000">
              <a:off x="6588124" y="4872527"/>
              <a:ext cx="1979439" cy="1560855"/>
            </a:xfrm>
            <a:custGeom>
              <a:avLst/>
              <a:gdLst>
                <a:gd name="connsiteX0" fmla="*/ 0 w 1321874"/>
                <a:gd name="connsiteY0" fmla="*/ 915808 h 915808"/>
                <a:gd name="connsiteX1" fmla="*/ 648895 w 1321874"/>
                <a:gd name="connsiteY1" fmla="*/ 0 h 915808"/>
                <a:gd name="connsiteX2" fmla="*/ 1321874 w 1321874"/>
                <a:gd name="connsiteY2" fmla="*/ 915808 h 915808"/>
                <a:gd name="connsiteX3" fmla="*/ 0 w 1321874"/>
                <a:gd name="connsiteY3"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893775 h 893775"/>
                <a:gd name="connsiteX1" fmla="*/ 267304 w 1321874"/>
                <a:gd name="connsiteY1" fmla="*/ 27581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899242 h 899242"/>
                <a:gd name="connsiteX1" fmla="*/ 267304 w 1321874"/>
                <a:gd name="connsiteY1" fmla="*/ 0 h 899242"/>
                <a:gd name="connsiteX2" fmla="*/ 726013 w 1321874"/>
                <a:gd name="connsiteY2" fmla="*/ 5467 h 899242"/>
                <a:gd name="connsiteX3" fmla="*/ 1321874 w 1321874"/>
                <a:gd name="connsiteY3" fmla="*/ 899242 h 899242"/>
                <a:gd name="connsiteX4" fmla="*/ 0 w 1321874"/>
                <a:gd name="connsiteY4" fmla="*/ 899242 h 899242"/>
                <a:gd name="connsiteX0" fmla="*/ 0 w 1321874"/>
                <a:gd name="connsiteY0" fmla="*/ 893775 h 893775"/>
                <a:gd name="connsiteX1" fmla="*/ 408012 w 1321874"/>
                <a:gd name="connsiteY1" fmla="*/ 5635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910345 h 910345"/>
                <a:gd name="connsiteX1" fmla="*/ 420803 w 1321874"/>
                <a:gd name="connsiteY1" fmla="*/ 0 h 910345"/>
                <a:gd name="connsiteX2" fmla="*/ 726013 w 1321874"/>
                <a:gd name="connsiteY2" fmla="*/ 16570 h 910345"/>
                <a:gd name="connsiteX3" fmla="*/ 1321874 w 1321874"/>
                <a:gd name="connsiteY3" fmla="*/ 910345 h 910345"/>
                <a:gd name="connsiteX4" fmla="*/ 0 w 1321874"/>
                <a:gd name="connsiteY4" fmla="*/ 910345 h 910345"/>
                <a:gd name="connsiteX0" fmla="*/ 0 w 1321874"/>
                <a:gd name="connsiteY0" fmla="*/ 893775 h 893775"/>
                <a:gd name="connsiteX1" fmla="*/ 420803 w 1321874"/>
                <a:gd name="connsiteY1" fmla="*/ 85 h 893775"/>
                <a:gd name="connsiteX2" fmla="*/ 726013 w 1321874"/>
                <a:gd name="connsiteY2" fmla="*/ 0 h 893775"/>
                <a:gd name="connsiteX3" fmla="*/ 1321874 w 1321874"/>
                <a:gd name="connsiteY3" fmla="*/ 893775 h 893775"/>
                <a:gd name="connsiteX4" fmla="*/ 0 w 1321874"/>
                <a:gd name="connsiteY4" fmla="*/ 893775 h 893775"/>
                <a:gd name="connsiteX0" fmla="*/ 0 w 1149291"/>
                <a:gd name="connsiteY0" fmla="*/ 893775 h 893775"/>
                <a:gd name="connsiteX1" fmla="*/ 420803 w 1149291"/>
                <a:gd name="connsiteY1" fmla="*/ 85 h 893775"/>
                <a:gd name="connsiteX2" fmla="*/ 726013 w 1149291"/>
                <a:gd name="connsiteY2" fmla="*/ 0 h 893775"/>
                <a:gd name="connsiteX3" fmla="*/ 1149291 w 1149291"/>
                <a:gd name="connsiteY3" fmla="*/ 887517 h 893775"/>
                <a:gd name="connsiteX4" fmla="*/ 0 w 1149291"/>
                <a:gd name="connsiteY4" fmla="*/ 893775 h 893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9291" h="893775">
                  <a:moveTo>
                    <a:pt x="0" y="893775"/>
                  </a:moveTo>
                  <a:lnTo>
                    <a:pt x="420803" y="85"/>
                  </a:lnTo>
                  <a:lnTo>
                    <a:pt x="726013" y="0"/>
                  </a:lnTo>
                  <a:lnTo>
                    <a:pt x="1149291" y="887517"/>
                  </a:lnTo>
                  <a:lnTo>
                    <a:pt x="0" y="893775"/>
                  </a:lnTo>
                  <a:close/>
                </a:path>
              </a:pathLst>
            </a:custGeom>
            <a:gradFill flip="none" rotWithShape="1">
              <a:gsLst>
                <a:gs pos="0">
                  <a:schemeClr val="tx1">
                    <a:alpha val="78000"/>
                  </a:schemeClr>
                </a:gs>
                <a:gs pos="100000">
                  <a:srgbClr val="FFFFFF">
                    <a:alpha val="0"/>
                  </a:srgbClr>
                </a:gs>
              </a:gsLst>
              <a:lin ang="5100000" scaled="0"/>
              <a:tileRect/>
            </a:gradFill>
            <a:ln w="19050">
              <a:noFill/>
              <a:round/>
              <a:headEnd/>
              <a:tailEnd/>
            </a:ln>
          </p:spPr>
          <p:txBody>
            <a:bodyPr wrap="none" lIns="0" tIns="0" rIns="0" bIns="0" rtlCol="0" anchor="ctr"/>
            <a:lstStyle/>
            <a:p>
              <a:pPr algn="ctr"/>
              <a:endParaRPr lang="en-US" sz="1600" dirty="0" err="1">
                <a:solidFill>
                  <a:srgbClr val="FFFFFF"/>
                </a:solidFill>
              </a:endParaRPr>
            </a:p>
          </p:txBody>
        </p:sp>
        <p:grpSp>
          <p:nvGrpSpPr>
            <p:cNvPr id="7" name="Group 6"/>
            <p:cNvGrpSpPr/>
            <p:nvPr/>
          </p:nvGrpSpPr>
          <p:grpSpPr>
            <a:xfrm>
              <a:off x="8199140" y="4751323"/>
              <a:ext cx="1624566" cy="2160720"/>
              <a:chOff x="4512207" y="3499694"/>
              <a:chExt cx="1218742" cy="1620540"/>
            </a:xfrm>
          </p:grpSpPr>
          <p:grpSp>
            <p:nvGrpSpPr>
              <p:cNvPr id="8" name="Group 7"/>
              <p:cNvGrpSpPr/>
              <p:nvPr/>
            </p:nvGrpSpPr>
            <p:grpSpPr>
              <a:xfrm>
                <a:off x="4512207" y="3499694"/>
                <a:ext cx="1218742" cy="1620540"/>
                <a:chOff x="4512207" y="3499694"/>
                <a:chExt cx="1218742" cy="1620540"/>
              </a:xfrm>
            </p:grpSpPr>
            <p:grpSp>
              <p:nvGrpSpPr>
                <p:cNvPr id="13" name="Group 12"/>
                <p:cNvGrpSpPr/>
                <p:nvPr/>
              </p:nvGrpSpPr>
              <p:grpSpPr>
                <a:xfrm>
                  <a:off x="4512207" y="3499694"/>
                  <a:ext cx="1218742" cy="1620540"/>
                  <a:chOff x="4968252" y="4006633"/>
                  <a:chExt cx="1625391" cy="2085785"/>
                </a:xfrm>
              </p:grpSpPr>
              <p:sp>
                <p:nvSpPr>
                  <p:cNvPr id="29" name="Rectangle 28"/>
                  <p:cNvSpPr/>
                  <p:nvPr/>
                </p:nvSpPr>
                <p:spPr>
                  <a:xfrm rot="5400000">
                    <a:off x="4738055" y="4236830"/>
                    <a:ext cx="2085785" cy="1625391"/>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500" dirty="0">
                      <a:solidFill>
                        <a:srgbClr val="717074"/>
                      </a:solidFill>
                    </a:endParaRPr>
                  </a:p>
                </p:txBody>
              </p:sp>
              <p:sp>
                <p:nvSpPr>
                  <p:cNvPr id="30" name="TextBox 29"/>
                  <p:cNvSpPr txBox="1"/>
                  <p:nvPr/>
                </p:nvSpPr>
                <p:spPr>
                  <a:xfrm>
                    <a:off x="5131951" y="4072615"/>
                    <a:ext cx="1348675" cy="204258"/>
                  </a:xfrm>
                  <a:prstGeom prst="rect">
                    <a:avLst/>
                  </a:prstGeom>
                  <a:noFill/>
                </p:spPr>
                <p:txBody>
                  <a:bodyPr wrap="square" lIns="0" tIns="0" rIns="0" bIns="0" rtlCol="0">
                    <a:spAutoFit/>
                  </a:bodyPr>
                  <a:lstStyle/>
                  <a:p>
                    <a:pPr defTabSz="1218936">
                      <a:lnSpc>
                        <a:spcPct val="90000"/>
                      </a:lnSpc>
                    </a:pPr>
                    <a:r>
                      <a:rPr lang="en-US" sz="1500" b="1" dirty="0">
                        <a:solidFill>
                          <a:schemeClr val="tx1">
                            <a:lumMod val="75000"/>
                          </a:schemeClr>
                        </a:solidFill>
                        <a:latin typeface="Arial"/>
                      </a:rPr>
                      <a:t>Capabilities</a:t>
                    </a:r>
                  </a:p>
                </p:txBody>
              </p:sp>
            </p:grpSp>
            <p:grpSp>
              <p:nvGrpSpPr>
                <p:cNvPr id="14" name="Group 13"/>
                <p:cNvGrpSpPr/>
                <p:nvPr/>
              </p:nvGrpSpPr>
              <p:grpSpPr>
                <a:xfrm>
                  <a:off x="4627166" y="3711692"/>
                  <a:ext cx="1019041" cy="944200"/>
                  <a:chOff x="5149666" y="4419600"/>
                  <a:chExt cx="1359057" cy="1215272"/>
                </a:xfrm>
              </p:grpSpPr>
              <p:sp>
                <p:nvSpPr>
                  <p:cNvPr id="15" name="Rectangle 14"/>
                  <p:cNvSpPr/>
                  <p:nvPr/>
                </p:nvSpPr>
                <p:spPr>
                  <a:xfrm>
                    <a:off x="5149666" y="4419600"/>
                    <a:ext cx="1359057"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pic>
                <p:nvPicPr>
                  <p:cNvPr id="1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01763" y="4472475"/>
                    <a:ext cx="428571" cy="328125"/>
                  </a:xfrm>
                  <a:prstGeom prst="rect">
                    <a:avLst/>
                  </a:prstGeom>
                  <a:noFill/>
                  <a:ln w="9525">
                    <a:noFill/>
                    <a:miter lim="800000"/>
                    <a:headEnd/>
                    <a:tailEnd/>
                  </a:ln>
                </p:spPr>
              </p:pic>
              <p:sp>
                <p:nvSpPr>
                  <p:cNvPr id="18" name="Rectangle 17"/>
                  <p:cNvSpPr/>
                  <p:nvPr/>
                </p:nvSpPr>
                <p:spPr>
                  <a:xfrm>
                    <a:off x="5149667" y="4812160"/>
                    <a:ext cx="1359056"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grpSp>
                <p:nvGrpSpPr>
                  <p:cNvPr id="20" name="Group 19"/>
                  <p:cNvGrpSpPr/>
                  <p:nvPr/>
                </p:nvGrpSpPr>
                <p:grpSpPr>
                  <a:xfrm>
                    <a:off x="5649323" y="4839841"/>
                    <a:ext cx="542298" cy="352247"/>
                    <a:chOff x="53113" y="5334000"/>
                    <a:chExt cx="542298" cy="352247"/>
                  </a:xfrm>
                </p:grpSpPr>
                <p:pic>
                  <p:nvPicPr>
                    <p:cNvPr id="27" name="Picture 26" descr="ICON_Building_Q308"/>
                    <p:cNvPicPr>
                      <a:picLocks noChangeAspect="1" noChangeArrowheads="1"/>
                    </p:cNvPicPr>
                    <p:nvPr/>
                  </p:nvPicPr>
                  <p:blipFill>
                    <a:blip r:embed="rId4"/>
                    <a:srcRect/>
                    <a:stretch>
                      <a:fillRect/>
                    </a:stretch>
                  </p:blipFill>
                  <p:spPr bwMode="auto">
                    <a:xfrm>
                      <a:off x="53113" y="5334000"/>
                      <a:ext cx="304802" cy="352247"/>
                    </a:xfrm>
                    <a:prstGeom prst="rect">
                      <a:avLst/>
                    </a:prstGeom>
                    <a:noFill/>
                    <a:ln w="9525">
                      <a:noFill/>
                      <a:miter lim="800000"/>
                      <a:headEnd/>
                      <a:tailEnd/>
                    </a:ln>
                  </p:spPr>
                </p:pic>
                <p:sp>
                  <p:nvSpPr>
                    <p:cNvPr id="28" name="Left Arrow 27"/>
                    <p:cNvSpPr/>
                    <p:nvPr/>
                  </p:nvSpPr>
                  <p:spPr>
                    <a:xfrm>
                      <a:off x="366812" y="5429391"/>
                      <a:ext cx="228599" cy="152400"/>
                    </a:xfrm>
                    <a:prstGeom prst="leftArrow">
                      <a:avLst/>
                    </a:prstGeom>
                    <a:solidFill>
                      <a:schemeClr val="tx1">
                        <a:lumMod val="75000"/>
                      </a:schemeClr>
                    </a:solidFill>
                    <a:ln>
                      <a:solidFill>
                        <a:schemeClr val="bg1"/>
                      </a:solidFill>
                    </a:ln>
                  </p:spPr>
                  <p:txBody>
                    <a:bodyPr wrap="square" lIns="91440" tIns="91440" rIns="91440" bIns="91440" rtlCol="0" anchor="ctr">
                      <a:noAutofit/>
                    </a:bodyPr>
                    <a:lstStyle/>
                    <a:p>
                      <a:pPr algn="ctr">
                        <a:lnSpc>
                          <a:spcPct val="90000"/>
                        </a:lnSpc>
                      </a:pPr>
                      <a:endParaRPr lang="en-US" sz="1500" b="1" dirty="0">
                        <a:solidFill>
                          <a:schemeClr val="bg1"/>
                        </a:solidFill>
                      </a:endParaRPr>
                    </a:p>
                  </p:txBody>
                </p:sp>
              </p:grpSp>
              <p:sp>
                <p:nvSpPr>
                  <p:cNvPr id="24" name="Rectangle 23"/>
                  <p:cNvSpPr/>
                  <p:nvPr/>
                </p:nvSpPr>
                <p:spPr>
                  <a:xfrm>
                    <a:off x="5149666" y="5241454"/>
                    <a:ext cx="1359057" cy="393418"/>
                  </a:xfrm>
                  <a:prstGeom prst="rect">
                    <a:avLst/>
                  </a:prstGeom>
                  <a:solidFill>
                    <a:schemeClr val="bg1"/>
                  </a:solidFill>
                  <a:ln>
                    <a:solidFill>
                      <a:schemeClr val="bg1">
                        <a:lumMod val="85000"/>
                      </a:schemeClr>
                    </a:solidFill>
                  </a:ln>
                </p:spPr>
                <p:txBody>
                  <a:bodyPr wrap="square" lIns="91440" tIns="91440" rIns="91440" bIns="91440" rtlCol="0" anchor="ctr">
                    <a:noAutofit/>
                  </a:bodyPr>
                  <a:lstStyle/>
                  <a:p>
                    <a:pPr algn="ctr">
                      <a:lnSpc>
                        <a:spcPct val="90000"/>
                      </a:lnSpc>
                    </a:pPr>
                    <a:endParaRPr lang="en-US" sz="1500" dirty="0">
                      <a:solidFill>
                        <a:schemeClr val="bg1"/>
                      </a:solidFill>
                    </a:endParaRPr>
                  </a:p>
                </p:txBody>
              </p:sp>
              <p:pic>
                <p:nvPicPr>
                  <p:cNvPr id="26" name="Picture 25" descr="VMW_ICON_Lock_2D(F).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25535" y="5282636"/>
                    <a:ext cx="184447" cy="283710"/>
                  </a:xfrm>
                  <a:prstGeom prst="rect">
                    <a:avLst/>
                  </a:prstGeom>
                </p:spPr>
              </p:pic>
            </p:grpSp>
          </p:grpSp>
          <p:sp>
            <p:nvSpPr>
              <p:cNvPr id="10" name="Oval 9"/>
              <p:cNvSpPr/>
              <p:nvPr/>
            </p:nvSpPr>
            <p:spPr>
              <a:xfrm>
                <a:off x="4758334" y="3817106"/>
                <a:ext cx="116834" cy="1135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11" name="Oval 10"/>
              <p:cNvSpPr/>
              <p:nvPr/>
            </p:nvSpPr>
            <p:spPr>
              <a:xfrm>
                <a:off x="4758334" y="4122103"/>
                <a:ext cx="116834" cy="1135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sp>
            <p:nvSpPr>
              <p:cNvPr id="12" name="Oval 11"/>
              <p:cNvSpPr/>
              <p:nvPr/>
            </p:nvSpPr>
            <p:spPr>
              <a:xfrm>
                <a:off x="4758334" y="4445008"/>
                <a:ext cx="116834" cy="113550"/>
              </a:xfrm>
              <a:prstGeom prst="ellipse">
                <a:avLst/>
              </a:prstGeom>
              <a:solidFill>
                <a:schemeClr val="accent6"/>
              </a:solidFill>
              <a:ln w="28575">
                <a:solidFill>
                  <a:srgbClr val="C3922E"/>
                </a:solidFill>
              </a:ln>
              <a:effectLst>
                <a:outerShdw blurRad="63500" sx="102000" sy="102000" algn="ctr" rotWithShape="0">
                  <a:prstClr val="black">
                    <a:alpha val="40000"/>
                  </a:prstClr>
                </a:outerShdw>
              </a:effectLst>
              <a:scene3d>
                <a:camera prst="orthographicFront"/>
                <a:lightRig rig="threePt" dir="t"/>
              </a:scene3d>
              <a:sp3d>
                <a:bevelT w="12700" h="12700"/>
              </a:sp3d>
            </p:spPr>
            <p:txBody>
              <a:bodyPr wrap="square" lIns="91440" tIns="91440" rIns="91440" bIns="91440" rtlCol="0" anchor="ctr">
                <a:noAutofit/>
              </a:bodyPr>
              <a:lstStyle/>
              <a:p>
                <a:pPr algn="ctr">
                  <a:lnSpc>
                    <a:spcPct val="90000"/>
                  </a:lnSpc>
                </a:pPr>
                <a:endParaRPr lang="en-US" sz="1500" dirty="0">
                  <a:solidFill>
                    <a:schemeClr val="bg1"/>
                  </a:solidFill>
                </a:endParaRPr>
              </a:p>
            </p:txBody>
          </p:sp>
        </p:grpSp>
        <p:pic>
          <p:nvPicPr>
            <p:cNvPr id="33" name="Picture 32"/>
            <p:cNvPicPr>
              <a:picLocks noChangeAspect="1"/>
            </p:cNvPicPr>
            <p:nvPr/>
          </p:nvPicPr>
          <p:blipFill>
            <a:blip r:embed="rId6">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2949688" y="4647505"/>
              <a:ext cx="4027492" cy="696337"/>
            </a:xfrm>
            <a:prstGeom prst="rect">
              <a:avLst/>
            </a:prstGeom>
            <a:noFill/>
            <a:ln>
              <a:noFill/>
            </a:ln>
            <a:effectLst>
              <a:outerShdw blurRad="139700" algn="ctr" rotWithShape="0">
                <a:prstClr val="black">
                  <a:alpha val="40000"/>
                </a:prstClr>
              </a:outerShdw>
            </a:effectLst>
          </p:spPr>
        </p:pic>
        <p:sp>
          <p:nvSpPr>
            <p:cNvPr id="34" name="Rounded Rectangle 33"/>
            <p:cNvSpPr/>
            <p:nvPr/>
          </p:nvSpPr>
          <p:spPr bwMode="auto">
            <a:xfrm>
              <a:off x="2778743" y="1956712"/>
              <a:ext cx="4426542" cy="872027"/>
            </a:xfrm>
            <a:prstGeom prst="roundRect">
              <a:avLst>
                <a:gd name="adj" fmla="val 0"/>
              </a:avLst>
            </a:prstGeom>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893" tIns="60947" rIns="121893" bIns="60947" anchor="ctr"/>
            <a:lstStyle/>
            <a:p>
              <a:pPr algn="ctr">
                <a:defRPr/>
              </a:pPr>
              <a:r>
                <a:rPr lang="en-US" sz="1900" b="1" dirty="0">
                  <a:solidFill>
                    <a:srgbClr val="FFFFFF"/>
                  </a:solidFill>
                </a:rPr>
                <a:t>vSphere</a:t>
              </a:r>
            </a:p>
          </p:txBody>
        </p:sp>
        <p:grpSp>
          <p:nvGrpSpPr>
            <p:cNvPr id="35" name="Group 34"/>
            <p:cNvGrpSpPr/>
            <p:nvPr/>
          </p:nvGrpSpPr>
          <p:grpSpPr>
            <a:xfrm>
              <a:off x="2855252" y="2022442"/>
              <a:ext cx="4273527" cy="367064"/>
              <a:chOff x="1018713" y="2705397"/>
              <a:chExt cx="3310468" cy="348370"/>
            </a:xfrm>
          </p:grpSpPr>
          <p:sp>
            <p:nvSpPr>
              <p:cNvPr id="36" name="Rectangle 35"/>
              <p:cNvSpPr/>
              <p:nvPr/>
            </p:nvSpPr>
            <p:spPr>
              <a:xfrm>
                <a:off x="1018713" y="2705397"/>
                <a:ext cx="3310468" cy="348370"/>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16200000" scaled="1"/>
                <a:tileRect/>
              </a:gradFill>
              <a:ln w="12700" cmpd="sng">
                <a:solidFill>
                  <a:schemeClr val="bg1"/>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37" name="TextBox 36"/>
              <p:cNvSpPr txBox="1"/>
              <p:nvPr/>
            </p:nvSpPr>
            <p:spPr>
              <a:xfrm>
                <a:off x="1091869" y="2720216"/>
                <a:ext cx="3136518" cy="321312"/>
              </a:xfrm>
              <a:prstGeom prst="rect">
                <a:avLst/>
              </a:prstGeom>
              <a:noFill/>
            </p:spPr>
            <p:txBody>
              <a:bodyPr wrap="square" anchor="ctr">
                <a:spAutoFit/>
              </a:bodyPr>
              <a:lstStyle/>
              <a:p>
                <a:pPr algn="ctr">
                  <a:defRPr/>
                </a:pPr>
                <a:r>
                  <a:rPr lang="en-US" sz="1600" b="1" dirty="0">
                    <a:solidFill>
                      <a:schemeClr val="bg1"/>
                    </a:solidFill>
                    <a:cs typeface="Arial" pitchFamily="-65" charset="0"/>
                  </a:rPr>
                  <a:t>Storage Policy-Based Mgmt.</a:t>
                </a:r>
              </a:p>
            </p:txBody>
          </p:sp>
          <p:grpSp>
            <p:nvGrpSpPr>
              <p:cNvPr id="38" name="Group 37"/>
              <p:cNvGrpSpPr/>
              <p:nvPr/>
            </p:nvGrpSpPr>
            <p:grpSpPr>
              <a:xfrm>
                <a:off x="1252326" y="2715797"/>
                <a:ext cx="333655" cy="326731"/>
                <a:chOff x="684212" y="2384177"/>
                <a:chExt cx="333655" cy="326731"/>
              </a:xfrm>
            </p:grpSpPr>
            <p:pic>
              <p:nvPicPr>
                <p:cNvPr id="39" name="Picture 38" descr="gear.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4212" y="2384177"/>
                  <a:ext cx="333655" cy="312832"/>
                </a:xfrm>
                <a:prstGeom prst="rect">
                  <a:avLst/>
                </a:prstGeom>
              </p:spPr>
            </p:pic>
            <p:pic>
              <p:nvPicPr>
                <p:cNvPr id="40" name="Picture 39" descr="gear.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5373" y="2537076"/>
                  <a:ext cx="185404" cy="173832"/>
                </a:xfrm>
                <a:prstGeom prst="rect">
                  <a:avLst/>
                </a:prstGeom>
              </p:spPr>
            </p:pic>
          </p:grpSp>
        </p:grpSp>
        <p:grpSp>
          <p:nvGrpSpPr>
            <p:cNvPr id="41" name="Group 40"/>
            <p:cNvGrpSpPr/>
            <p:nvPr/>
          </p:nvGrpSpPr>
          <p:grpSpPr>
            <a:xfrm>
              <a:off x="2855252" y="2402456"/>
              <a:ext cx="4273527" cy="360553"/>
              <a:chOff x="1018713" y="3085515"/>
              <a:chExt cx="3310468" cy="342192"/>
            </a:xfrm>
          </p:grpSpPr>
          <p:sp>
            <p:nvSpPr>
              <p:cNvPr id="42" name="Rounded Rectangle 41"/>
              <p:cNvSpPr/>
              <p:nvPr/>
            </p:nvSpPr>
            <p:spPr bwMode="auto">
              <a:xfrm>
                <a:off x="1018713" y="3085515"/>
                <a:ext cx="3310468" cy="342192"/>
              </a:xfrm>
              <a:prstGeom prst="roundRect">
                <a:avLst>
                  <a:gd name="adj"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12700">
                <a:solidFill>
                  <a:schemeClr val="bg1"/>
                </a:solidFill>
                <a:headEnd type="none" w="med" len="med"/>
                <a:tailEnd type="none" w="med" len="med"/>
              </a:ln>
              <a:effectLst>
                <a:outerShdw blurRad="1397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sz="1600" b="1" dirty="0">
                    <a:solidFill>
                      <a:srgbClr val="FFFFFF"/>
                    </a:solidFill>
                  </a:rPr>
                  <a:t>Virtual Volumes</a:t>
                </a:r>
              </a:p>
            </p:txBody>
          </p:sp>
          <p:pic>
            <p:nvPicPr>
              <p:cNvPr id="43" name="Picture 42" descr="ICON_Storage_1up_Q308.png"/>
              <p:cNvPicPr>
                <a:picLocks/>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46142" y="3112880"/>
                <a:ext cx="247651" cy="228600"/>
              </a:xfrm>
              <a:prstGeom prst="rect">
                <a:avLst/>
              </a:prstGeom>
              <a:noFill/>
              <a:ln w="9525">
                <a:noFill/>
                <a:miter lim="800000"/>
                <a:headEnd/>
                <a:tailEnd/>
              </a:ln>
            </p:spPr>
          </p:pic>
          <p:pic>
            <p:nvPicPr>
              <p:cNvPr id="44" name="Picture 43" descr="ICON_Storage_1up_Q308.png"/>
              <p:cNvPicPr>
                <a:picLocks/>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56639" y="3163680"/>
                <a:ext cx="247651" cy="228600"/>
              </a:xfrm>
              <a:prstGeom prst="rect">
                <a:avLst/>
              </a:prstGeom>
              <a:noFill/>
              <a:ln w="9525">
                <a:noFill/>
                <a:miter lim="800000"/>
                <a:headEnd/>
                <a:tailEnd/>
              </a:ln>
            </p:spPr>
          </p:pic>
        </p:grpSp>
        <p:sp>
          <p:nvSpPr>
            <p:cNvPr id="45" name="Isosceles Triangle 76"/>
            <p:cNvSpPr/>
            <p:nvPr/>
          </p:nvSpPr>
          <p:spPr bwMode="auto">
            <a:xfrm rot="16200000">
              <a:off x="7233955" y="984345"/>
              <a:ext cx="943439" cy="1210670"/>
            </a:xfrm>
            <a:custGeom>
              <a:avLst/>
              <a:gdLst>
                <a:gd name="connsiteX0" fmla="*/ 0 w 1321874"/>
                <a:gd name="connsiteY0" fmla="*/ 915808 h 915808"/>
                <a:gd name="connsiteX1" fmla="*/ 648895 w 1321874"/>
                <a:gd name="connsiteY1" fmla="*/ 0 h 915808"/>
                <a:gd name="connsiteX2" fmla="*/ 1321874 w 1321874"/>
                <a:gd name="connsiteY2" fmla="*/ 915808 h 915808"/>
                <a:gd name="connsiteX3" fmla="*/ 0 w 1321874"/>
                <a:gd name="connsiteY3"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915808 h 915808"/>
                <a:gd name="connsiteX1" fmla="*/ 267304 w 1321874"/>
                <a:gd name="connsiteY1" fmla="*/ 49614 h 915808"/>
                <a:gd name="connsiteX2" fmla="*/ 648895 w 1321874"/>
                <a:gd name="connsiteY2" fmla="*/ 0 h 915808"/>
                <a:gd name="connsiteX3" fmla="*/ 1321874 w 1321874"/>
                <a:gd name="connsiteY3" fmla="*/ 915808 h 915808"/>
                <a:gd name="connsiteX4" fmla="*/ 0 w 1321874"/>
                <a:gd name="connsiteY4" fmla="*/ 915808 h 915808"/>
                <a:gd name="connsiteX0" fmla="*/ 0 w 1321874"/>
                <a:gd name="connsiteY0" fmla="*/ 893775 h 893775"/>
                <a:gd name="connsiteX1" fmla="*/ 267304 w 1321874"/>
                <a:gd name="connsiteY1" fmla="*/ 27581 h 893775"/>
                <a:gd name="connsiteX2" fmla="*/ 726013 w 1321874"/>
                <a:gd name="connsiteY2" fmla="*/ 0 h 893775"/>
                <a:gd name="connsiteX3" fmla="*/ 1321874 w 1321874"/>
                <a:gd name="connsiteY3" fmla="*/ 893775 h 893775"/>
                <a:gd name="connsiteX4" fmla="*/ 0 w 1321874"/>
                <a:gd name="connsiteY4" fmla="*/ 893775 h 893775"/>
                <a:gd name="connsiteX0" fmla="*/ 0 w 1321874"/>
                <a:gd name="connsiteY0" fmla="*/ 937840 h 937840"/>
                <a:gd name="connsiteX1" fmla="*/ 267304 w 1321874"/>
                <a:gd name="connsiteY1" fmla="*/ 71646 h 937840"/>
                <a:gd name="connsiteX2" fmla="*/ 709747 w 1321874"/>
                <a:gd name="connsiteY2" fmla="*/ 0 h 937840"/>
                <a:gd name="connsiteX3" fmla="*/ 1321874 w 1321874"/>
                <a:gd name="connsiteY3" fmla="*/ 937840 h 937840"/>
                <a:gd name="connsiteX4" fmla="*/ 0 w 1321874"/>
                <a:gd name="connsiteY4" fmla="*/ 937840 h 937840"/>
                <a:gd name="connsiteX0" fmla="*/ 0 w 1321874"/>
                <a:gd name="connsiteY0" fmla="*/ 937840 h 937840"/>
                <a:gd name="connsiteX1" fmla="*/ 273225 w 1321874"/>
                <a:gd name="connsiteY1" fmla="*/ 7478 h 937840"/>
                <a:gd name="connsiteX2" fmla="*/ 709747 w 1321874"/>
                <a:gd name="connsiteY2" fmla="*/ 0 h 937840"/>
                <a:gd name="connsiteX3" fmla="*/ 1321874 w 1321874"/>
                <a:gd name="connsiteY3" fmla="*/ 937840 h 937840"/>
                <a:gd name="connsiteX4" fmla="*/ 0 w 1321874"/>
                <a:gd name="connsiteY4" fmla="*/ 937840 h 937840"/>
                <a:gd name="connsiteX0" fmla="*/ 0 w 1321874"/>
                <a:gd name="connsiteY0" fmla="*/ 946404 h 946404"/>
                <a:gd name="connsiteX1" fmla="*/ 279146 w 1321874"/>
                <a:gd name="connsiteY1" fmla="*/ 0 h 946404"/>
                <a:gd name="connsiteX2" fmla="*/ 709747 w 1321874"/>
                <a:gd name="connsiteY2" fmla="*/ 8564 h 946404"/>
                <a:gd name="connsiteX3" fmla="*/ 1321874 w 1321874"/>
                <a:gd name="connsiteY3" fmla="*/ 946404 h 946404"/>
                <a:gd name="connsiteX4" fmla="*/ 0 w 1321874"/>
                <a:gd name="connsiteY4" fmla="*/ 946404 h 946404"/>
                <a:gd name="connsiteX0" fmla="*/ 0 w 1321874"/>
                <a:gd name="connsiteY0" fmla="*/ 937840 h 937840"/>
                <a:gd name="connsiteX1" fmla="*/ 273225 w 1321874"/>
                <a:gd name="connsiteY1" fmla="*/ 3468 h 937840"/>
                <a:gd name="connsiteX2" fmla="*/ 709747 w 1321874"/>
                <a:gd name="connsiteY2" fmla="*/ 0 h 937840"/>
                <a:gd name="connsiteX3" fmla="*/ 1321874 w 1321874"/>
                <a:gd name="connsiteY3" fmla="*/ 937840 h 937840"/>
                <a:gd name="connsiteX4" fmla="*/ 0 w 1321874"/>
                <a:gd name="connsiteY4" fmla="*/ 937840 h 937840"/>
                <a:gd name="connsiteX0" fmla="*/ 0 w 1321874"/>
                <a:gd name="connsiteY0" fmla="*/ 946404 h 946404"/>
                <a:gd name="connsiteX1" fmla="*/ 279146 w 1321874"/>
                <a:gd name="connsiteY1" fmla="*/ 0 h 946404"/>
                <a:gd name="connsiteX2" fmla="*/ 709747 w 1321874"/>
                <a:gd name="connsiteY2" fmla="*/ 8564 h 946404"/>
                <a:gd name="connsiteX3" fmla="*/ 1321874 w 1321874"/>
                <a:gd name="connsiteY3" fmla="*/ 946404 h 946404"/>
                <a:gd name="connsiteX4" fmla="*/ 0 w 1321874"/>
                <a:gd name="connsiteY4" fmla="*/ 946404 h 946404"/>
                <a:gd name="connsiteX0" fmla="*/ 0 w 1321874"/>
                <a:gd name="connsiteY0" fmla="*/ 937840 h 937840"/>
                <a:gd name="connsiteX1" fmla="*/ 320592 w 1321874"/>
                <a:gd name="connsiteY1" fmla="*/ 3467 h 937840"/>
                <a:gd name="connsiteX2" fmla="*/ 709747 w 1321874"/>
                <a:gd name="connsiteY2" fmla="*/ 0 h 937840"/>
                <a:gd name="connsiteX3" fmla="*/ 1321874 w 1321874"/>
                <a:gd name="connsiteY3" fmla="*/ 937840 h 937840"/>
                <a:gd name="connsiteX4" fmla="*/ 0 w 1321874"/>
                <a:gd name="connsiteY4" fmla="*/ 937840 h 937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1874" h="937840">
                  <a:moveTo>
                    <a:pt x="0" y="937840"/>
                  </a:moveTo>
                  <a:lnTo>
                    <a:pt x="320592" y="3467"/>
                  </a:lnTo>
                  <a:lnTo>
                    <a:pt x="709747" y="0"/>
                  </a:lnTo>
                  <a:lnTo>
                    <a:pt x="1321874" y="937840"/>
                  </a:lnTo>
                  <a:lnTo>
                    <a:pt x="0" y="937840"/>
                  </a:lnTo>
                  <a:close/>
                </a:path>
              </a:pathLst>
            </a:custGeom>
            <a:gradFill flip="none" rotWithShape="1">
              <a:gsLst>
                <a:gs pos="0">
                  <a:schemeClr val="tx1">
                    <a:alpha val="78000"/>
                  </a:schemeClr>
                </a:gs>
                <a:gs pos="100000">
                  <a:srgbClr val="FFFFFF">
                    <a:alpha val="0"/>
                  </a:srgbClr>
                </a:gs>
              </a:gsLst>
              <a:lin ang="5100000" scaled="0"/>
              <a:tileRect/>
            </a:gradFill>
            <a:ln w="19050">
              <a:noFill/>
              <a:round/>
              <a:headEnd/>
              <a:tailEnd/>
            </a:ln>
          </p:spPr>
          <p:txBody>
            <a:bodyPr wrap="none" lIns="0" tIns="0" rIns="0" bIns="0" rtlCol="0" anchor="ctr"/>
            <a:lstStyle/>
            <a:p>
              <a:pPr algn="ctr"/>
              <a:endParaRPr lang="en-US" sz="1600" dirty="0" err="1">
                <a:solidFill>
                  <a:srgbClr val="FFFFFF"/>
                </a:solidFill>
              </a:endParaRPr>
            </a:p>
          </p:txBody>
        </p:sp>
        <p:pic>
          <p:nvPicPr>
            <p:cNvPr id="56" name="Picture 14" descr="ICON_VM_basic_flat_R2_Q408.png"/>
            <p:cNvPicPr>
              <a:picLocks/>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293924" y="1162900"/>
              <a:ext cx="699778" cy="624523"/>
            </a:xfrm>
            <a:prstGeom prst="rect">
              <a:avLst/>
            </a:prstGeom>
            <a:noFill/>
            <a:ln w="9525">
              <a:noFill/>
              <a:miter lim="800000"/>
              <a:headEnd/>
              <a:tailEnd/>
            </a:ln>
          </p:spPr>
        </p:pic>
        <p:pic>
          <p:nvPicPr>
            <p:cNvPr id="57" name="Picture 5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04616" y="1533827"/>
              <a:ext cx="558152" cy="521936"/>
            </a:xfrm>
            <a:prstGeom prst="rect">
              <a:avLst/>
            </a:prstGeom>
            <a:effectLst>
              <a:outerShdw blurRad="50800" dist="38100" dir="2700000" algn="tl" rotWithShape="0">
                <a:prstClr val="black">
                  <a:alpha val="40000"/>
                </a:prstClr>
              </a:outerShdw>
            </a:effectLst>
          </p:spPr>
        </p:pic>
        <p:pic>
          <p:nvPicPr>
            <p:cNvPr id="58" name="Picture 12" descr="ICON_VM_basic_flat_R2_Q408.pn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823436" y="1162900"/>
              <a:ext cx="727496" cy="589619"/>
            </a:xfrm>
            <a:prstGeom prst="rect">
              <a:avLst/>
            </a:prstGeom>
            <a:noFill/>
            <a:ln w="9525">
              <a:noFill/>
              <a:miter lim="800000"/>
              <a:headEnd/>
              <a:tailEnd/>
            </a:ln>
          </p:spPr>
        </p:pic>
        <p:pic>
          <p:nvPicPr>
            <p:cNvPr id="59" name="Picture 13" descr="ICON_VM_basic_flat_R2_Q408.pn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798961" y="1162900"/>
              <a:ext cx="727496" cy="589619"/>
            </a:xfrm>
            <a:prstGeom prst="rect">
              <a:avLst/>
            </a:prstGeom>
            <a:noFill/>
            <a:ln w="9525">
              <a:noFill/>
              <a:miter lim="800000"/>
              <a:headEnd/>
              <a:tailEnd/>
            </a:ln>
          </p:spPr>
        </p:pic>
        <p:pic>
          <p:nvPicPr>
            <p:cNvPr id="60" name="Picture 14" descr="ICON_VM_basic_flat_R2_Q408.pn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774486" y="1162900"/>
              <a:ext cx="727496" cy="589619"/>
            </a:xfrm>
            <a:prstGeom prst="rect">
              <a:avLst/>
            </a:prstGeom>
            <a:noFill/>
            <a:ln w="9525">
              <a:noFill/>
              <a:miter lim="800000"/>
              <a:headEnd/>
              <a:tailEnd/>
            </a:ln>
          </p:spPr>
        </p:pic>
        <p:grpSp>
          <p:nvGrpSpPr>
            <p:cNvPr id="61" name="Group 60"/>
            <p:cNvGrpSpPr/>
            <p:nvPr/>
          </p:nvGrpSpPr>
          <p:grpSpPr>
            <a:xfrm>
              <a:off x="5237228" y="1567255"/>
              <a:ext cx="495854" cy="393004"/>
              <a:chOff x="5298610" y="1287021"/>
              <a:chExt cx="855225" cy="847528"/>
            </a:xfrm>
          </p:grpSpPr>
          <p:sp>
            <p:nvSpPr>
              <p:cNvPr id="62" name="Isosceles Triangle 61"/>
              <p:cNvSpPr/>
              <p:nvPr/>
            </p:nvSpPr>
            <p:spPr>
              <a:xfrm rot="19066632">
                <a:off x="5298610" y="1287021"/>
                <a:ext cx="207803" cy="242592"/>
              </a:xfrm>
              <a:prstGeom prst="triangle">
                <a:avLst/>
              </a:prstGeom>
              <a:solidFill>
                <a:srgbClr val="B57E54"/>
              </a:solidFill>
              <a:ln>
                <a:noFill/>
              </a:ln>
              <a:effectLst>
                <a:outerShdw blurRad="50800" dist="38100" dir="13500000" algn="b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63" name="Oval 62"/>
              <p:cNvSpPr/>
              <p:nvPr/>
            </p:nvSpPr>
            <p:spPr>
              <a:xfrm>
                <a:off x="5330875" y="1311589"/>
                <a:ext cx="822960" cy="822960"/>
              </a:xfrm>
              <a:prstGeom prst="ellipse">
                <a:avLst/>
              </a:prstGeom>
              <a:solidFill>
                <a:schemeClr val="bg1"/>
              </a:solidFill>
              <a:ln w="28575">
                <a:solidFill>
                  <a:srgbClr val="B57E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nvGrpSpPr>
              <p:cNvPr id="64" name="Group 63"/>
              <p:cNvGrpSpPr/>
              <p:nvPr/>
            </p:nvGrpSpPr>
            <p:grpSpPr>
              <a:xfrm>
                <a:off x="5438725" y="1457802"/>
                <a:ext cx="604247" cy="531268"/>
                <a:chOff x="5908714" y="1457802"/>
                <a:chExt cx="604247" cy="531268"/>
              </a:xfrm>
            </p:grpSpPr>
            <p:pic>
              <p:nvPicPr>
                <p:cNvPr id="65" name="Picture 6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908714" y="1457802"/>
                  <a:ext cx="468711" cy="479013"/>
                </a:xfrm>
                <a:prstGeom prst="rect">
                  <a:avLst/>
                </a:prstGeom>
              </p:spPr>
            </p:pic>
            <p:pic>
              <p:nvPicPr>
                <p:cNvPr id="66" name="Picture 6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149838" y="1569290"/>
                  <a:ext cx="363123" cy="419780"/>
                </a:xfrm>
                <a:prstGeom prst="rect">
                  <a:avLst/>
                </a:prstGeom>
                <a:effectLst>
                  <a:outerShdw blurRad="63500" sx="102000" sy="102000" algn="ctr" rotWithShape="0">
                    <a:prstClr val="black">
                      <a:alpha val="40000"/>
                    </a:prstClr>
                  </a:outerShdw>
                </a:effectLst>
              </p:spPr>
            </p:pic>
          </p:grpSp>
        </p:grpSp>
        <p:grpSp>
          <p:nvGrpSpPr>
            <p:cNvPr id="67" name="Group 66"/>
            <p:cNvGrpSpPr/>
            <p:nvPr/>
          </p:nvGrpSpPr>
          <p:grpSpPr>
            <a:xfrm>
              <a:off x="4259616" y="1567255"/>
              <a:ext cx="495854" cy="393004"/>
              <a:chOff x="10118599" y="1287021"/>
              <a:chExt cx="855225" cy="847528"/>
            </a:xfrm>
          </p:grpSpPr>
          <p:sp>
            <p:nvSpPr>
              <p:cNvPr id="68" name="Isosceles Triangle 67"/>
              <p:cNvSpPr/>
              <p:nvPr/>
            </p:nvSpPr>
            <p:spPr>
              <a:xfrm rot="19066632">
                <a:off x="10118599" y="1287021"/>
                <a:ext cx="207803" cy="242592"/>
              </a:xfrm>
              <a:prstGeom prst="triangle">
                <a:avLst/>
              </a:prstGeom>
              <a:solidFill>
                <a:schemeClr val="bg1">
                  <a:lumMod val="65000"/>
                </a:schemeClr>
              </a:solidFill>
              <a:ln>
                <a:noFill/>
              </a:ln>
              <a:effectLst>
                <a:outerShdw blurRad="50800" dist="38100" dir="13500000" algn="b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69" name="Oval 68"/>
              <p:cNvSpPr/>
              <p:nvPr/>
            </p:nvSpPr>
            <p:spPr>
              <a:xfrm>
                <a:off x="10150864" y="1311589"/>
                <a:ext cx="822960" cy="822960"/>
              </a:xfrm>
              <a:prstGeom prst="ellipse">
                <a:avLst/>
              </a:prstGeom>
              <a:solidFill>
                <a:schemeClr val="bg1"/>
              </a:solidFill>
              <a:ln w="28575">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nvGrpSpPr>
              <p:cNvPr id="70" name="Group 69"/>
              <p:cNvGrpSpPr/>
              <p:nvPr/>
            </p:nvGrpSpPr>
            <p:grpSpPr>
              <a:xfrm>
                <a:off x="10258714" y="1457802"/>
                <a:ext cx="608193" cy="531268"/>
                <a:chOff x="972991" y="4547177"/>
                <a:chExt cx="1433146" cy="1251879"/>
              </a:xfrm>
            </p:grpSpPr>
            <p:pic>
              <p:nvPicPr>
                <p:cNvPr id="71" name="Picture 70" descr="VMW_ICON_Script_2D_(F).png"/>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972991" y="4547177"/>
                  <a:ext cx="1111618" cy="1128197"/>
                </a:xfrm>
                <a:prstGeom prst="rect">
                  <a:avLst/>
                </a:prstGeom>
              </p:spPr>
            </p:pic>
            <p:pic>
              <p:nvPicPr>
                <p:cNvPr id="72" name="Picture 3" descr="C:\Users\Abject-3D\Desktop\VMWare Files\FINAL diagrams\Basic Virtualization\3D PNGs\ICON_ThinApp_3D_Q408_Comm_0.png"/>
                <p:cNvPicPr>
                  <a:picLocks noChangeAspect="1" noChangeArrowheads="1"/>
                </p:cNvPicPr>
                <p:nvPr/>
              </p:nvPicPr>
              <p:blipFill>
                <a:blip r:embed="rId16"/>
                <a:srcRect/>
                <a:stretch>
                  <a:fillRect/>
                </a:stretch>
              </p:blipFill>
              <p:spPr bwMode="auto">
                <a:xfrm>
                  <a:off x="1543702" y="4800600"/>
                  <a:ext cx="862435" cy="998456"/>
                </a:xfrm>
                <a:prstGeom prst="rect">
                  <a:avLst/>
                </a:prstGeom>
                <a:effectLst>
                  <a:outerShdw blurRad="63500" sx="102000" sy="102000" algn="ctr" rotWithShape="0">
                    <a:prstClr val="black">
                      <a:alpha val="40000"/>
                    </a:prstClr>
                  </a:outerShdw>
                </a:effectLst>
              </p:spPr>
            </p:pic>
          </p:grpSp>
        </p:grpSp>
        <p:grpSp>
          <p:nvGrpSpPr>
            <p:cNvPr id="73" name="Group 72"/>
            <p:cNvGrpSpPr/>
            <p:nvPr/>
          </p:nvGrpSpPr>
          <p:grpSpPr>
            <a:xfrm>
              <a:off x="3357670" y="1582331"/>
              <a:ext cx="477954" cy="392876"/>
              <a:chOff x="10118599" y="1287021"/>
              <a:chExt cx="855225" cy="847528"/>
            </a:xfrm>
          </p:grpSpPr>
          <p:sp>
            <p:nvSpPr>
              <p:cNvPr id="74" name="Isosceles Triangle 73"/>
              <p:cNvSpPr/>
              <p:nvPr/>
            </p:nvSpPr>
            <p:spPr>
              <a:xfrm rot="19066632">
                <a:off x="10118599" y="1287021"/>
                <a:ext cx="207803" cy="242592"/>
              </a:xfrm>
              <a:prstGeom prst="triangle">
                <a:avLst/>
              </a:prstGeom>
              <a:solidFill>
                <a:schemeClr val="bg1">
                  <a:lumMod val="65000"/>
                </a:schemeClr>
              </a:solidFill>
              <a:ln>
                <a:noFill/>
              </a:ln>
              <a:effectLst>
                <a:outerShdw blurRad="50800" dist="38100" dir="13500000" algn="b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75" name="Oval 74"/>
              <p:cNvSpPr/>
              <p:nvPr/>
            </p:nvSpPr>
            <p:spPr>
              <a:xfrm>
                <a:off x="10150864" y="1311589"/>
                <a:ext cx="822960" cy="822960"/>
              </a:xfrm>
              <a:prstGeom prst="ellipse">
                <a:avLst/>
              </a:prstGeom>
              <a:solidFill>
                <a:schemeClr val="bg1"/>
              </a:solidFill>
              <a:ln w="28575">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nvGrpSpPr>
              <p:cNvPr id="76" name="Group 75"/>
              <p:cNvGrpSpPr/>
              <p:nvPr/>
            </p:nvGrpSpPr>
            <p:grpSpPr>
              <a:xfrm>
                <a:off x="10258714" y="1457802"/>
                <a:ext cx="608193" cy="531268"/>
                <a:chOff x="972991" y="4547177"/>
                <a:chExt cx="1433146" cy="1251879"/>
              </a:xfrm>
            </p:grpSpPr>
            <p:pic>
              <p:nvPicPr>
                <p:cNvPr id="77" name="Picture 76" descr="VMW_ICON_Script_2D_(F).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972991" y="4547177"/>
                  <a:ext cx="1111618" cy="1128197"/>
                </a:xfrm>
                <a:prstGeom prst="rect">
                  <a:avLst/>
                </a:prstGeom>
              </p:spPr>
            </p:pic>
            <p:pic>
              <p:nvPicPr>
                <p:cNvPr id="78" name="Picture 3" descr="C:\Users\Abject-3D\Desktop\VMWare Files\FINAL diagrams\Basic Virtualization\3D PNGs\ICON_ThinApp_3D_Q408_Comm_0.png"/>
                <p:cNvPicPr>
                  <a:picLocks noChangeAspect="1" noChangeArrowheads="1"/>
                </p:cNvPicPr>
                <p:nvPr/>
              </p:nvPicPr>
              <p:blipFill>
                <a:blip r:embed="rId16"/>
                <a:srcRect/>
                <a:stretch>
                  <a:fillRect/>
                </a:stretch>
              </p:blipFill>
              <p:spPr bwMode="auto">
                <a:xfrm>
                  <a:off x="1543702" y="4800600"/>
                  <a:ext cx="862435" cy="998456"/>
                </a:xfrm>
                <a:prstGeom prst="rect">
                  <a:avLst/>
                </a:prstGeom>
                <a:effectLst>
                  <a:outerShdw blurRad="63500" sx="102000" sy="102000" algn="ctr" rotWithShape="0">
                    <a:prstClr val="black">
                      <a:alpha val="40000"/>
                    </a:prstClr>
                  </a:outerShdw>
                </a:effectLst>
              </p:spPr>
            </p:pic>
          </p:grpSp>
        </p:grpSp>
        <p:pic>
          <p:nvPicPr>
            <p:cNvPr id="79" name="Picture 78" descr="VMW_ICON_StorageArray_2D(F).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778745" y="5261245"/>
              <a:ext cx="2076484" cy="785011"/>
            </a:xfrm>
            <a:prstGeom prst="rect">
              <a:avLst/>
            </a:prstGeom>
          </p:spPr>
        </p:pic>
        <p:pic>
          <p:nvPicPr>
            <p:cNvPr id="80" name="Picture 79" descr="VMW_ICON_StorageArray_2D(F).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4875228" y="5251149"/>
              <a:ext cx="2321098" cy="795107"/>
            </a:xfrm>
            <a:prstGeom prst="rect">
              <a:avLst/>
            </a:prstGeom>
          </p:spPr>
        </p:pic>
        <p:pic>
          <p:nvPicPr>
            <p:cNvPr id="81" name="Picture 8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495336" y="4734135"/>
              <a:ext cx="489870" cy="589061"/>
            </a:xfrm>
            <a:prstGeom prst="rect">
              <a:avLst/>
            </a:prstGeom>
            <a:effectLst>
              <a:outerShdw blurRad="50800" dist="38100" dir="2700000" algn="tl" rotWithShape="0">
                <a:prstClr val="black">
                  <a:alpha val="40000"/>
                </a:prstClr>
              </a:outerShdw>
            </a:effectLst>
          </p:spPr>
        </p:pic>
        <p:pic>
          <p:nvPicPr>
            <p:cNvPr id="82" name="Picture 81"/>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105911" y="4734135"/>
              <a:ext cx="460969" cy="554311"/>
            </a:xfrm>
            <a:prstGeom prst="rect">
              <a:avLst/>
            </a:prstGeom>
            <a:effectLst>
              <a:outerShdw blurRad="50800" dist="38100" dir="2700000" algn="tl" rotWithShape="0">
                <a:prstClr val="black">
                  <a:alpha val="40000"/>
                </a:prstClr>
              </a:outerShdw>
            </a:effectLst>
          </p:spPr>
        </p:pic>
        <p:pic>
          <p:nvPicPr>
            <p:cNvPr id="83" name="Picture 82"/>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4706842" y="4734133"/>
              <a:ext cx="467719" cy="570499"/>
            </a:xfrm>
            <a:prstGeom prst="rect">
              <a:avLst/>
            </a:prstGeom>
          </p:spPr>
        </p:pic>
        <p:pic>
          <p:nvPicPr>
            <p:cNvPr id="84" name="Picture 83"/>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272113" y="4734135"/>
              <a:ext cx="460969" cy="554311"/>
            </a:xfrm>
            <a:prstGeom prst="rect">
              <a:avLst/>
            </a:prstGeom>
            <a:effectLst>
              <a:outerShdw blurRad="50800" dist="38100" dir="2700000" algn="tl" rotWithShape="0">
                <a:prstClr val="black">
                  <a:alpha val="40000"/>
                </a:prstClr>
              </a:outerShdw>
            </a:effectLst>
          </p:spPr>
        </p:pic>
        <p:pic>
          <p:nvPicPr>
            <p:cNvPr id="85" name="Picture 8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815780" y="4734135"/>
              <a:ext cx="489870" cy="589061"/>
            </a:xfrm>
            <a:prstGeom prst="rect">
              <a:avLst/>
            </a:prstGeom>
            <a:effectLst>
              <a:outerShdw blurRad="50800" dist="38100" dir="2700000" algn="tl" rotWithShape="0">
                <a:prstClr val="black">
                  <a:alpha val="40000"/>
                </a:prstClr>
              </a:outerShdw>
            </a:effectLst>
          </p:spPr>
        </p:pic>
        <p:cxnSp>
          <p:nvCxnSpPr>
            <p:cNvPr id="92" name="Straight Connector 91"/>
            <p:cNvCxnSpPr/>
            <p:nvPr/>
          </p:nvCxnSpPr>
          <p:spPr>
            <a:xfrm>
              <a:off x="3954730" y="2811153"/>
              <a:ext cx="0" cy="1849767"/>
            </a:xfrm>
            <a:prstGeom prst="line">
              <a:avLst/>
            </a:prstGeom>
            <a:ln w="19050">
              <a:solidFill>
                <a:schemeClr val="tx1"/>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93" name="Group 92"/>
            <p:cNvGrpSpPr/>
            <p:nvPr/>
          </p:nvGrpSpPr>
          <p:grpSpPr>
            <a:xfrm>
              <a:off x="6876446" y="3338255"/>
              <a:ext cx="1017981" cy="727921"/>
              <a:chOff x="5416424" y="3424392"/>
              <a:chExt cx="1453141" cy="1199632"/>
            </a:xfrm>
          </p:grpSpPr>
          <p:grpSp>
            <p:nvGrpSpPr>
              <p:cNvPr id="94" name="Group 93"/>
              <p:cNvGrpSpPr/>
              <p:nvPr/>
            </p:nvGrpSpPr>
            <p:grpSpPr>
              <a:xfrm>
                <a:off x="5416424" y="3424392"/>
                <a:ext cx="1453141" cy="831219"/>
                <a:chOff x="4968252" y="1288119"/>
                <a:chExt cx="2532924" cy="1306838"/>
              </a:xfrm>
            </p:grpSpPr>
            <p:sp>
              <p:nvSpPr>
                <p:cNvPr id="96" name="Rectangle 95"/>
                <p:cNvSpPr/>
                <p:nvPr/>
              </p:nvSpPr>
              <p:spPr>
                <a:xfrm rot="5400000">
                  <a:off x="5581294" y="675077"/>
                  <a:ext cx="1306838" cy="2532922"/>
                </a:xfrm>
                <a:prstGeom prst="rect">
                  <a:avLst/>
                </a:prstGeom>
                <a:gradFill flip="none" rotWithShape="1">
                  <a:gsLst>
                    <a:gs pos="0">
                      <a:schemeClr val="bg2">
                        <a:lumMod val="20000"/>
                        <a:lumOff val="80000"/>
                      </a:schemeClr>
                    </a:gs>
                    <a:gs pos="100000">
                      <a:schemeClr val="bg1">
                        <a:alpha val="0"/>
                      </a:schemeClr>
                    </a:gs>
                  </a:gsLst>
                  <a:lin ang="0" scaled="1"/>
                  <a:tileRect/>
                </a:gradFill>
                <a:ln w="12700">
                  <a:gradFill>
                    <a:gsLst>
                      <a:gs pos="29000">
                        <a:schemeClr val="bg2"/>
                      </a:gs>
                      <a:gs pos="10000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lIns="91404" tIns="45702" rIns="91404" bIns="45702" rtlCol="0" anchor="ctr" anchorCtr="0">
                  <a:noAutofit/>
                </a:bodyPr>
                <a:lstStyle/>
                <a:p>
                  <a:pPr algn="ctr" defTabSz="1218529"/>
                  <a:endParaRPr lang="en-US" sz="1600" b="1" dirty="0">
                    <a:solidFill>
                      <a:srgbClr val="717074"/>
                    </a:solidFill>
                  </a:endParaRPr>
                </a:p>
              </p:txBody>
            </p:sp>
            <p:sp>
              <p:nvSpPr>
                <p:cNvPr id="97" name="TextBox 96"/>
                <p:cNvSpPr txBox="1"/>
                <p:nvPr/>
              </p:nvSpPr>
              <p:spPr>
                <a:xfrm>
                  <a:off x="4995493" y="1354097"/>
                  <a:ext cx="2505683" cy="402050"/>
                </a:xfrm>
                <a:prstGeom prst="rect">
                  <a:avLst/>
                </a:prstGeom>
                <a:noFill/>
              </p:spPr>
              <p:txBody>
                <a:bodyPr wrap="square" lIns="0" tIns="0" rIns="0" bIns="0" rtlCol="0">
                  <a:spAutoFit/>
                </a:bodyPr>
                <a:lstStyle/>
                <a:p>
                  <a:pPr defTabSz="1218936">
                    <a:lnSpc>
                      <a:spcPct val="90000"/>
                    </a:lnSpc>
                  </a:pPr>
                  <a:r>
                    <a:rPr lang="en-US" sz="1100" b="1" dirty="0">
                      <a:solidFill>
                        <a:schemeClr val="tx1">
                          <a:lumMod val="75000"/>
                        </a:schemeClr>
                      </a:solidFill>
                      <a:latin typeface="Arial"/>
                    </a:rPr>
                    <a:t>VASA Provider </a:t>
                  </a:r>
                </a:p>
              </p:txBody>
            </p:sp>
          </p:grpSp>
          <p:pic>
            <p:nvPicPr>
              <p:cNvPr id="95" name="Picture 94" descr="C:\Users\testuser\AppData\Local\Temp\VMwareDnD\1ba05a9b\ICON_Gear_Flat_Q109_.png"/>
              <p:cNvPicPr>
                <a:picLocks noChangeAspect="1" noChangeArrowheads="1"/>
              </p:cNvPicPr>
              <p:nvPr/>
            </p:nvPicPr>
            <p:blipFill>
              <a:blip r:embed="rId21">
                <a:extLst>
                  <a:ext uri="{BEBA8EAE-BF5A-486C-A8C5-ECC9F3942E4B}">
                    <a14:imgProps xmlns:a14="http://schemas.microsoft.com/office/drawing/2010/main">
                      <a14:imgLayer r:embed="rId22">
                        <a14:imgEffect>
                          <a14:brightnessContrast bright="-10000"/>
                        </a14:imgEffect>
                      </a14:imgLayer>
                    </a14:imgProps>
                  </a:ext>
                </a:extLst>
              </a:blip>
              <a:srcRect/>
              <a:stretch>
                <a:fillRect/>
              </a:stretch>
            </p:blipFill>
            <p:spPr bwMode="auto">
              <a:xfrm>
                <a:off x="5799931" y="3925639"/>
                <a:ext cx="701751" cy="698385"/>
              </a:xfrm>
              <a:prstGeom prst="rect">
                <a:avLst/>
              </a:prstGeom>
              <a:noFill/>
            </p:spPr>
          </p:pic>
        </p:grpSp>
        <p:sp>
          <p:nvSpPr>
            <p:cNvPr id="98" name="Left-Right Arrow 97"/>
            <p:cNvSpPr/>
            <p:nvPr/>
          </p:nvSpPr>
          <p:spPr>
            <a:xfrm rot="2139534">
              <a:off x="6058130" y="3053129"/>
              <a:ext cx="899886" cy="197056"/>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sp>
          <p:nvSpPr>
            <p:cNvPr id="99" name="Left-Right Arrow 98"/>
            <p:cNvSpPr/>
            <p:nvPr/>
          </p:nvSpPr>
          <p:spPr>
            <a:xfrm rot="20052719">
              <a:off x="5869937" y="4201852"/>
              <a:ext cx="1087933" cy="214827"/>
            </a:xfrm>
            <a:prstGeom prst="leftRightArrow">
              <a:avLst/>
            </a:prstGeom>
            <a:solidFill>
              <a:schemeClr val="tx1"/>
            </a:solidFill>
          </p:spPr>
          <p:txBody>
            <a:bodyPr wrap="square" lIns="121893" tIns="121893" rIns="121893" bIns="121893" rtlCol="0" anchor="ctr">
              <a:noAutofit/>
            </a:bodyPr>
            <a:lstStyle/>
            <a:p>
              <a:pPr algn="ctr">
                <a:lnSpc>
                  <a:spcPct val="90000"/>
                </a:lnSpc>
              </a:pPr>
              <a:endParaRPr lang="en-US" sz="1900" dirty="0">
                <a:solidFill>
                  <a:schemeClr val="bg1"/>
                </a:solidFill>
              </a:endParaRPr>
            </a:p>
          </p:txBody>
        </p:sp>
        <p:grpSp>
          <p:nvGrpSpPr>
            <p:cNvPr id="86" name="Group 85"/>
            <p:cNvGrpSpPr/>
            <p:nvPr/>
          </p:nvGrpSpPr>
          <p:grpSpPr>
            <a:xfrm>
              <a:off x="3384952" y="3270256"/>
              <a:ext cx="1152858" cy="491624"/>
              <a:chOff x="6536704" y="2454370"/>
              <a:chExt cx="907518" cy="368718"/>
            </a:xfrm>
          </p:grpSpPr>
          <p:grpSp>
            <p:nvGrpSpPr>
              <p:cNvPr id="87" name="Group 86"/>
              <p:cNvGrpSpPr/>
              <p:nvPr/>
            </p:nvGrpSpPr>
            <p:grpSpPr>
              <a:xfrm>
                <a:off x="6536704" y="2454370"/>
                <a:ext cx="907518" cy="368718"/>
                <a:chOff x="6536704" y="2454370"/>
                <a:chExt cx="907518" cy="368718"/>
              </a:xfrm>
            </p:grpSpPr>
            <p:sp>
              <p:nvSpPr>
                <p:cNvPr id="89" name="Rounded Rectangle 88"/>
                <p:cNvSpPr/>
                <p:nvPr/>
              </p:nvSpPr>
              <p:spPr>
                <a:xfrm rot="10800000">
                  <a:off x="6543644" y="2454370"/>
                  <a:ext cx="900578" cy="36871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US" dirty="0" smtClean="0"/>
                </a:p>
              </p:txBody>
            </p:sp>
            <p:pic>
              <p:nvPicPr>
                <p:cNvPr id="90" name="Picture 8" descr="C:\Users\Abject-3D\Desktop\VMWare Files\FINAL diagrams\Basic Virtualization\3D PNGs\VMW_10Q2_DGRM_Cloud_Director_R7_6.png"/>
                <p:cNvPicPr>
                  <a:picLocks noChangeAspect="1" noChangeArrowheads="1"/>
                </p:cNvPicPr>
                <p:nvPr/>
              </p:nvPicPr>
              <p:blipFill>
                <a:blip r:embed="rId2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a:off x="6536704"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8" descr="C:\Users\Abject-3D\Desktop\VMWare Files\FINAL diagrams\Basic Virtualization\3D PNGs\VMW_10Q2_DGRM_Cloud_Director_R7_6.png"/>
                <p:cNvPicPr>
                  <a:picLocks noChangeAspect="1" noChangeArrowheads="1"/>
                </p:cNvPicPr>
                <p:nvPr/>
              </p:nvPicPr>
              <p:blipFill>
                <a:blip r:embed="rId2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flipH="1">
                  <a:off x="6956435"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8" name="TextBox 87"/>
              <p:cNvSpPr txBox="1"/>
              <p:nvPr/>
            </p:nvSpPr>
            <p:spPr>
              <a:xfrm>
                <a:off x="6743430" y="2537356"/>
                <a:ext cx="506602" cy="244386"/>
              </a:xfrm>
              <a:prstGeom prst="rect">
                <a:avLst/>
              </a:prstGeom>
              <a:noFill/>
            </p:spPr>
            <p:txBody>
              <a:bodyPr wrap="square" lIns="0" tIns="0" rIns="0" bIns="0" rtlCol="0">
                <a:noAutofit/>
              </a:bodyPr>
              <a:lstStyle/>
              <a:p>
                <a:pPr algn="ctr">
                  <a:lnSpc>
                    <a:spcPct val="90000"/>
                  </a:lnSpc>
                </a:pPr>
                <a:r>
                  <a:rPr lang="en-US" b="1" dirty="0" smtClean="0"/>
                  <a:t>PE</a:t>
                </a:r>
              </a:p>
            </p:txBody>
          </p:sp>
        </p:grpSp>
        <p:cxnSp>
          <p:nvCxnSpPr>
            <p:cNvPr id="100" name="Straight Connector 99"/>
            <p:cNvCxnSpPr/>
            <p:nvPr/>
          </p:nvCxnSpPr>
          <p:spPr>
            <a:xfrm flipH="1">
              <a:off x="5494506" y="2786814"/>
              <a:ext cx="10715" cy="1874105"/>
            </a:xfrm>
            <a:prstGeom prst="line">
              <a:avLst/>
            </a:prstGeom>
            <a:ln w="19050">
              <a:solidFill>
                <a:schemeClr val="tx1"/>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2" name="Group 101"/>
            <p:cNvGrpSpPr/>
            <p:nvPr/>
          </p:nvGrpSpPr>
          <p:grpSpPr>
            <a:xfrm>
              <a:off x="4935443" y="3264207"/>
              <a:ext cx="1152858" cy="491624"/>
              <a:chOff x="6536704" y="2454370"/>
              <a:chExt cx="907518" cy="368718"/>
            </a:xfrm>
          </p:grpSpPr>
          <p:grpSp>
            <p:nvGrpSpPr>
              <p:cNvPr id="103" name="Group 102"/>
              <p:cNvGrpSpPr/>
              <p:nvPr/>
            </p:nvGrpSpPr>
            <p:grpSpPr>
              <a:xfrm>
                <a:off x="6536704" y="2454370"/>
                <a:ext cx="907518" cy="368718"/>
                <a:chOff x="6536704" y="2454370"/>
                <a:chExt cx="907518" cy="368718"/>
              </a:xfrm>
            </p:grpSpPr>
            <p:sp>
              <p:nvSpPr>
                <p:cNvPr id="105" name="Rounded Rectangle 104"/>
                <p:cNvSpPr/>
                <p:nvPr/>
              </p:nvSpPr>
              <p:spPr>
                <a:xfrm rot="10800000">
                  <a:off x="6543644" y="2454370"/>
                  <a:ext cx="900578" cy="36871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US" dirty="0" smtClean="0"/>
                </a:p>
              </p:txBody>
            </p:sp>
            <p:pic>
              <p:nvPicPr>
                <p:cNvPr id="106" name="Picture 8" descr="C:\Users\Abject-3D\Desktop\VMWare Files\FINAL diagrams\Basic Virtualization\3D PNGs\VMW_10Q2_DGRM_Cloud_Director_R7_6.png"/>
                <p:cNvPicPr>
                  <a:picLocks noChangeAspect="1" noChangeArrowheads="1"/>
                </p:cNvPicPr>
                <p:nvPr/>
              </p:nvPicPr>
              <p:blipFill>
                <a:blip r:embed="rId2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a:off x="6536704"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Picture 8" descr="C:\Users\Abject-3D\Desktop\VMWare Files\FINAL diagrams\Basic Virtualization\3D PNGs\VMW_10Q2_DGRM_Cloud_Director_R7_6.png"/>
                <p:cNvPicPr>
                  <a:picLocks noChangeAspect="1" noChangeArrowheads="1"/>
                </p:cNvPicPr>
                <p:nvPr/>
              </p:nvPicPr>
              <p:blipFill>
                <a:blip r:embed="rId2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rot="10800000" flipH="1">
                  <a:off x="6956435" y="2454370"/>
                  <a:ext cx="480847" cy="3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 name="TextBox 103"/>
              <p:cNvSpPr txBox="1"/>
              <p:nvPr/>
            </p:nvSpPr>
            <p:spPr>
              <a:xfrm>
                <a:off x="6743430" y="2537356"/>
                <a:ext cx="506602" cy="244386"/>
              </a:xfrm>
              <a:prstGeom prst="rect">
                <a:avLst/>
              </a:prstGeom>
              <a:noFill/>
            </p:spPr>
            <p:txBody>
              <a:bodyPr wrap="square" lIns="0" tIns="0" rIns="0" bIns="0" rtlCol="0">
                <a:noAutofit/>
              </a:bodyPr>
              <a:lstStyle/>
              <a:p>
                <a:pPr algn="ctr">
                  <a:lnSpc>
                    <a:spcPct val="90000"/>
                  </a:lnSpc>
                </a:pPr>
                <a:r>
                  <a:rPr lang="en-US" b="1" dirty="0" smtClean="0"/>
                  <a:t>PE</a:t>
                </a:r>
              </a:p>
            </p:txBody>
          </p:sp>
        </p:grpSp>
        <p:pic>
          <p:nvPicPr>
            <p:cNvPr id="108" name="Picture 25" descr="ICON_Script_Q308"/>
            <p:cNvPicPr>
              <a:picLocks noChangeAspect="1" noChangeArrowheads="1"/>
            </p:cNvPicPr>
            <p:nvPr/>
          </p:nvPicPr>
          <p:blipFill>
            <a:blip r:embed="rId24"/>
            <a:srcRect/>
            <a:stretch>
              <a:fillRect/>
            </a:stretch>
          </p:blipFill>
          <p:spPr bwMode="auto">
            <a:xfrm>
              <a:off x="7966355" y="857009"/>
              <a:ext cx="1228725" cy="1381125"/>
            </a:xfrm>
            <a:prstGeom prst="rect">
              <a:avLst/>
            </a:prstGeom>
            <a:noFill/>
            <a:ln w="9525">
              <a:noFill/>
              <a:miter lim="800000"/>
              <a:headEnd/>
              <a:tailEnd/>
            </a:ln>
          </p:spPr>
        </p:pic>
      </p:grpSp>
      <p:sp>
        <p:nvSpPr>
          <p:cNvPr id="3" name="Slide Number Placeholder 2"/>
          <p:cNvSpPr>
            <a:spLocks noGrp="1"/>
          </p:cNvSpPr>
          <p:nvPr>
            <p:ph type="sldNum" sz="quarter" idx="12"/>
          </p:nvPr>
        </p:nvSpPr>
        <p:spPr/>
        <p:txBody>
          <a:bodyPr/>
          <a:lstStyle/>
          <a:p>
            <a:fld id="{6EA6D8CF-3CDE-4807-BCD2-C9F2B831AAA5}" type="slidenum">
              <a:rPr lang="en-US" smtClean="0"/>
              <a:t>41</a:t>
            </a:fld>
            <a:endParaRPr lang="en-US"/>
          </a:p>
        </p:txBody>
      </p:sp>
    </p:spTree>
    <p:extLst>
      <p:ext uri="{BB962C8B-B14F-4D97-AF65-F5344CB8AC3E}">
        <p14:creationId xmlns:p14="http://schemas.microsoft.com/office/powerpoint/2010/main" val="2097139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6" presetClass="emph" presetSubtype="0" fill="hold" nodeType="withEffect">
                                  <p:stCondLst>
                                    <p:cond delay="500"/>
                                  </p:stCondLst>
                                  <p:childTnLst>
                                    <p:animScale>
                                      <p:cBhvr>
                                        <p:cTn id="11" dur="100" fill="hold"/>
                                        <p:tgtEl>
                                          <p:spTgt spid="2"/>
                                        </p:tgtEl>
                                      </p:cBhvr>
                                      <p:by x="105000" y="105000"/>
                                    </p:animScale>
                                  </p:childTnLst>
                                </p:cTn>
                              </p:par>
                              <p:par>
                                <p:cTn id="12" presetID="6" presetClass="emph" presetSubtype="0" fill="hold" nodeType="withEffect">
                                  <p:stCondLst>
                                    <p:cond delay="600"/>
                                  </p:stCondLst>
                                  <p:childTnLst>
                                    <p:animScale>
                                      <p:cBhvr>
                                        <p:cTn id="13" dur="100" fill="hold"/>
                                        <p:tgtEl>
                                          <p:spTgt spid="2"/>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vSphere 6.0 Fault Tolerance</a:t>
            </a:r>
            <a:endParaRPr lang="en-US" dirty="0"/>
          </a:p>
        </p:txBody>
      </p:sp>
    </p:spTree>
    <p:extLst>
      <p:ext uri="{BB962C8B-B14F-4D97-AF65-F5344CB8AC3E}">
        <p14:creationId xmlns:p14="http://schemas.microsoft.com/office/powerpoint/2010/main" val="3462563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vSphere 6.0 VMware Fault Tolerance</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t>43</a:t>
            </a:fld>
            <a:endParaRPr lang="en-US"/>
          </a:p>
        </p:txBody>
      </p:sp>
      <p:sp>
        <p:nvSpPr>
          <p:cNvPr id="29" name="Content Placeholder 25"/>
          <p:cNvSpPr txBox="1">
            <a:spLocks/>
          </p:cNvSpPr>
          <p:nvPr/>
        </p:nvSpPr>
        <p:spPr>
          <a:xfrm>
            <a:off x="6516914" y="1661160"/>
            <a:ext cx="5080412" cy="2020191"/>
          </a:xfrm>
          <a:prstGeom prst="rect">
            <a:avLst/>
          </a:prstGeom>
          <a:ln w="12700">
            <a:solidFill>
              <a:schemeClr val="accent4"/>
            </a:solidFill>
          </a:ln>
        </p:spPr>
        <p:txBody>
          <a:bodyPr vert="horz" lIns="182880" tIns="274320" rIns="0" bIns="0" rtlCol="0" anchor="t" anchorCtr="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a:spcBef>
                <a:spcPts val="1000"/>
              </a:spcBef>
              <a:buClr>
                <a:schemeClr val="accent4"/>
              </a:buClr>
              <a:buFont typeface="Wingdings" panose="05000000000000000000" pitchFamily="2" charset="2"/>
              <a:buChar char="§"/>
            </a:pPr>
            <a:r>
              <a:rPr lang="en-US" sz="1600" dirty="0" smtClean="0"/>
              <a:t>Protect mission critical, high performance applications regardless of OS; No application-specific management and learning</a:t>
            </a:r>
          </a:p>
          <a:p>
            <a:pPr>
              <a:spcBef>
                <a:spcPts val="600"/>
              </a:spcBef>
              <a:buClr>
                <a:schemeClr val="accent4"/>
              </a:buClr>
              <a:buFont typeface="Wingdings" panose="05000000000000000000" pitchFamily="2" charset="2"/>
              <a:buChar char="§"/>
            </a:pPr>
            <a:r>
              <a:rPr lang="en-US" sz="1600" dirty="0" smtClean="0"/>
              <a:t>Continuous availability – zero downtime and zero data loss for infrastructure failures; no loss of TCP connections</a:t>
            </a:r>
          </a:p>
          <a:p>
            <a:pPr>
              <a:spcBef>
                <a:spcPts val="600"/>
              </a:spcBef>
              <a:buClr>
                <a:schemeClr val="accent4"/>
              </a:buClr>
              <a:buFont typeface="Wingdings" panose="05000000000000000000" pitchFamily="2" charset="2"/>
              <a:buChar char="§"/>
            </a:pPr>
            <a:r>
              <a:rPr lang="en-US" sz="1600" dirty="0" smtClean="0"/>
              <a:t>Fully automated response</a:t>
            </a:r>
            <a:endParaRPr lang="en-US" sz="1600" dirty="0"/>
          </a:p>
        </p:txBody>
      </p:sp>
      <p:sp>
        <p:nvSpPr>
          <p:cNvPr id="30" name="TextBox 29"/>
          <p:cNvSpPr txBox="1"/>
          <p:nvPr/>
        </p:nvSpPr>
        <p:spPr>
          <a:xfrm>
            <a:off x="6598907" y="1356360"/>
            <a:ext cx="3740934" cy="435429"/>
          </a:xfrm>
          <a:prstGeom prst="rect">
            <a:avLst/>
          </a:prstGeom>
          <a:solidFill>
            <a:schemeClr val="accent4"/>
          </a:solidFill>
        </p:spPr>
        <p:txBody>
          <a:bodyPr wrap="square" lIns="182880" tIns="0" rIns="0" bIns="0" rtlCol="0" anchor="ctr" anchorCtr="0">
            <a:noAutofit/>
          </a:bodyPr>
          <a:lstStyle/>
          <a:p>
            <a:pPr>
              <a:lnSpc>
                <a:spcPct val="90000"/>
              </a:lnSpc>
            </a:pPr>
            <a:r>
              <a:rPr lang="en-US" b="1" dirty="0" smtClean="0">
                <a:solidFill>
                  <a:schemeClr val="bg1"/>
                </a:solidFill>
              </a:rPr>
              <a:t>Benefits</a:t>
            </a:r>
          </a:p>
        </p:txBody>
      </p:sp>
      <p:sp>
        <p:nvSpPr>
          <p:cNvPr id="31" name="Content Placeholder 25"/>
          <p:cNvSpPr txBox="1">
            <a:spLocks/>
          </p:cNvSpPr>
          <p:nvPr/>
        </p:nvSpPr>
        <p:spPr>
          <a:xfrm>
            <a:off x="626156" y="1661160"/>
            <a:ext cx="5080412" cy="2020191"/>
          </a:xfrm>
          <a:prstGeom prst="rect">
            <a:avLst/>
          </a:prstGeom>
          <a:ln w="12700">
            <a:solidFill>
              <a:schemeClr val="accent1"/>
            </a:solidFill>
          </a:ln>
        </p:spPr>
        <p:txBody>
          <a:bodyPr vert="horz" lIns="91440" tIns="274320" rIns="0" bIns="0" rtlCol="0" anchor="t" anchorCtr="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pPr>
              <a:spcBef>
                <a:spcPts val="1000"/>
              </a:spcBef>
              <a:buClr>
                <a:schemeClr val="accent1"/>
              </a:buClr>
              <a:buFont typeface="Wingdings" panose="05000000000000000000" pitchFamily="2" charset="2"/>
              <a:buChar char="§"/>
            </a:pPr>
            <a:r>
              <a:rPr lang="en-US" sz="1600" dirty="0"/>
              <a:t>Enhanced virtual disk format support</a:t>
            </a:r>
          </a:p>
          <a:p>
            <a:pPr>
              <a:spcBef>
                <a:spcPts val="1000"/>
              </a:spcBef>
              <a:buClr>
                <a:schemeClr val="accent1"/>
              </a:buClr>
              <a:buFont typeface="Wingdings" panose="05000000000000000000" pitchFamily="2" charset="2"/>
              <a:buChar char="§"/>
            </a:pPr>
            <a:r>
              <a:rPr lang="en-US" sz="1600" dirty="0"/>
              <a:t>Ability to hot configure FT</a:t>
            </a:r>
          </a:p>
          <a:p>
            <a:pPr>
              <a:spcBef>
                <a:spcPts val="1000"/>
              </a:spcBef>
              <a:buClr>
                <a:schemeClr val="accent1"/>
              </a:buClr>
              <a:buFont typeface="Wingdings" panose="05000000000000000000" pitchFamily="2" charset="2"/>
              <a:buChar char="§"/>
            </a:pPr>
            <a:r>
              <a:rPr lang="en-US" sz="1600" dirty="0"/>
              <a:t>Greatly increased FT host compatibility</a:t>
            </a:r>
          </a:p>
          <a:p>
            <a:pPr>
              <a:spcBef>
                <a:spcPts val="1000"/>
              </a:spcBef>
              <a:buClr>
                <a:schemeClr val="accent1"/>
              </a:buClr>
              <a:buFont typeface="Wingdings" panose="05000000000000000000" pitchFamily="2" charset="2"/>
              <a:buChar char="§"/>
            </a:pPr>
            <a:endParaRPr lang="en-US" sz="1600" dirty="0"/>
          </a:p>
        </p:txBody>
      </p:sp>
      <p:sp>
        <p:nvSpPr>
          <p:cNvPr id="32" name="TextBox 31"/>
          <p:cNvSpPr txBox="1"/>
          <p:nvPr/>
        </p:nvSpPr>
        <p:spPr>
          <a:xfrm>
            <a:off x="711914" y="1356360"/>
            <a:ext cx="3740934" cy="435429"/>
          </a:xfrm>
          <a:prstGeom prst="rect">
            <a:avLst/>
          </a:prstGeom>
          <a:solidFill>
            <a:schemeClr val="accent1"/>
          </a:solidFill>
        </p:spPr>
        <p:txBody>
          <a:bodyPr wrap="square" lIns="182880" tIns="0" rIns="0" bIns="0" rtlCol="0" anchor="ctr" anchorCtr="0">
            <a:noAutofit/>
          </a:bodyPr>
          <a:lstStyle/>
          <a:p>
            <a:pPr>
              <a:lnSpc>
                <a:spcPct val="90000"/>
              </a:lnSpc>
            </a:pPr>
            <a:r>
              <a:rPr lang="en-US" b="1" dirty="0" smtClean="0">
                <a:solidFill>
                  <a:schemeClr val="bg1"/>
                </a:solidFill>
              </a:rPr>
              <a:t>Additional </a:t>
            </a:r>
            <a:r>
              <a:rPr lang="en-US" b="1" dirty="0">
                <a:solidFill>
                  <a:schemeClr val="bg1"/>
                </a:solidFill>
              </a:rPr>
              <a:t>n</a:t>
            </a:r>
            <a:r>
              <a:rPr lang="en-US" b="1" dirty="0" smtClean="0">
                <a:solidFill>
                  <a:schemeClr val="bg1"/>
                </a:solidFill>
              </a:rPr>
              <a:t>ew  features</a:t>
            </a:r>
          </a:p>
        </p:txBody>
      </p:sp>
      <p:pic>
        <p:nvPicPr>
          <p:cNvPr id="33" name="Picture 14" descr="C:\Users\Abject-3D\Desktop\VMWare Files\FINAL diagrams\Basic Virtualization\3D PNGs\DGRM_DRS_R2_Q408_Comm_19.png"/>
          <p:cNvPicPr>
            <a:picLocks noChangeAspect="1" noChangeArrowheads="1"/>
          </p:cNvPicPr>
          <p:nvPr/>
        </p:nvPicPr>
        <p:blipFill>
          <a:blip r:embed="rId3"/>
          <a:srcRect/>
          <a:stretch>
            <a:fillRect/>
          </a:stretch>
        </p:blipFill>
        <p:spPr bwMode="auto">
          <a:xfrm>
            <a:off x="4179064" y="4141374"/>
            <a:ext cx="3196903" cy="1100922"/>
          </a:xfrm>
          <a:prstGeom prst="rect">
            <a:avLst/>
          </a:prstGeom>
          <a:noFill/>
        </p:spPr>
      </p:pic>
      <p:pic>
        <p:nvPicPr>
          <p:cNvPr id="34" name="Picture 4" descr="ICON_VirtTriangle_flat_Q408.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58445" y="5662866"/>
            <a:ext cx="1026216" cy="30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p:cNvSpPr>
            <a:spLocks/>
          </p:cNvSpPr>
          <p:nvPr/>
        </p:nvSpPr>
        <p:spPr>
          <a:xfrm>
            <a:off x="3258444" y="5411049"/>
            <a:ext cx="1026216" cy="260453"/>
          </a:xfrm>
          <a:prstGeom prst="rect">
            <a:avLst/>
          </a:prstGeom>
          <a:solidFill>
            <a:schemeClr val="accent1"/>
          </a:solidFill>
        </p:spPr>
        <p:txBody>
          <a:bodyPr wrap="none" lIns="0" tIns="0" rIns="0" bIns="0" rtlCol="0" anchor="ctr">
            <a:noAutofit/>
          </a:bodyPr>
          <a:lstStyle/>
          <a:p>
            <a:pPr algn="ctr"/>
            <a:r>
              <a:rPr lang="en-US" sz="1050" b="1" dirty="0" smtClean="0">
                <a:solidFill>
                  <a:schemeClr val="bg1"/>
                </a:solidFill>
              </a:rPr>
              <a:t>ESXi</a:t>
            </a:r>
          </a:p>
        </p:txBody>
      </p:sp>
      <p:pic>
        <p:nvPicPr>
          <p:cNvPr id="36" name="Picture 8" descr="ICON_Server_flat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58445" y="5877681"/>
            <a:ext cx="1015619" cy="25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6" descr="ICON_VM_basic_flat_R2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47153" y="4129744"/>
            <a:ext cx="1085954" cy="1085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 descr="ICON_VirtTriangle_flat_Q408.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9816" y="5662866"/>
            <a:ext cx="1026216" cy="30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p:cNvSpPr>
            <a:spLocks/>
          </p:cNvSpPr>
          <p:nvPr/>
        </p:nvSpPr>
        <p:spPr>
          <a:xfrm>
            <a:off x="7409815" y="5411049"/>
            <a:ext cx="1026216" cy="260453"/>
          </a:xfrm>
          <a:prstGeom prst="rect">
            <a:avLst/>
          </a:prstGeom>
          <a:solidFill>
            <a:schemeClr val="accent1"/>
          </a:solidFill>
        </p:spPr>
        <p:txBody>
          <a:bodyPr wrap="none" lIns="0" tIns="0" rIns="0" bIns="0" rtlCol="0" anchor="ctr">
            <a:noAutofit/>
          </a:bodyPr>
          <a:lstStyle/>
          <a:p>
            <a:pPr algn="ctr"/>
            <a:r>
              <a:rPr lang="en-US" sz="1050" b="1" dirty="0" smtClean="0">
                <a:solidFill>
                  <a:schemeClr val="bg1"/>
                </a:solidFill>
              </a:rPr>
              <a:t>ESXi</a:t>
            </a:r>
          </a:p>
        </p:txBody>
      </p:sp>
      <p:pic>
        <p:nvPicPr>
          <p:cNvPr id="40" name="Picture 8" descr="ICON_Server_flat_Q40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60725" y="5883152"/>
            <a:ext cx="1011944" cy="2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descr="ICON_VM_basic_flat_R2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74155" y="4129744"/>
            <a:ext cx="1085954" cy="1085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ight Arrow 41"/>
          <p:cNvSpPr/>
          <p:nvPr/>
        </p:nvSpPr>
        <p:spPr bwMode="auto">
          <a:xfrm>
            <a:off x="4564991" y="4246985"/>
            <a:ext cx="2593297" cy="851472"/>
          </a:xfrm>
          <a:prstGeom prst="rightArrow">
            <a:avLst/>
          </a:prstGeom>
          <a:solidFill>
            <a:schemeClr val="accent1"/>
          </a:solidFill>
          <a:ln>
            <a:noFill/>
            <a:headEnd type="none" w="med" len="med"/>
            <a:tailEnd type="none" w="med" len="med"/>
          </a:ln>
          <a:effectLst/>
        </p:spPr>
        <p:style>
          <a:lnRef idx="1">
            <a:schemeClr val="accent1"/>
          </a:lnRef>
          <a:fillRef idx="2">
            <a:schemeClr val="accent1"/>
          </a:fillRef>
          <a:effectRef idx="1">
            <a:schemeClr val="accent1"/>
          </a:effectRef>
          <a:fontRef idx="minor">
            <a:schemeClr val="dk1"/>
          </a:fontRef>
        </p:style>
        <p:txBody>
          <a:bodyPr anchor="ctr"/>
          <a:lstStyle/>
          <a:p>
            <a:pPr algn="ctr">
              <a:spcAft>
                <a:spcPct val="0"/>
              </a:spcAft>
              <a:defRPr/>
            </a:pPr>
            <a:r>
              <a:rPr lang="en-US" sz="1400" dirty="0" smtClean="0">
                <a:solidFill>
                  <a:srgbClr val="FFFFFF"/>
                </a:solidFill>
              </a:rPr>
              <a:t>Fast </a:t>
            </a:r>
            <a:r>
              <a:rPr lang="en-US" sz="1400" dirty="0" err="1" smtClean="0">
                <a:solidFill>
                  <a:srgbClr val="FFFFFF"/>
                </a:solidFill>
              </a:rPr>
              <a:t>Checkpointing</a:t>
            </a:r>
            <a:r>
              <a:rPr lang="en-US" sz="1400" dirty="0" smtClean="0">
                <a:solidFill>
                  <a:srgbClr val="FFFFFF"/>
                </a:solidFill>
              </a:rPr>
              <a:t> Sync</a:t>
            </a:r>
            <a:endParaRPr lang="en-US" sz="1400" dirty="0">
              <a:solidFill>
                <a:srgbClr val="FFFFFF"/>
              </a:solidFill>
            </a:endParaRPr>
          </a:p>
        </p:txBody>
      </p:sp>
      <p:sp>
        <p:nvSpPr>
          <p:cNvPr id="43" name="TextBox 42"/>
          <p:cNvSpPr txBox="1"/>
          <p:nvPr/>
        </p:nvSpPr>
        <p:spPr>
          <a:xfrm>
            <a:off x="3247153" y="5224218"/>
            <a:ext cx="1026911" cy="173755"/>
          </a:xfrm>
          <a:prstGeom prst="rect">
            <a:avLst/>
          </a:prstGeom>
          <a:noFill/>
        </p:spPr>
        <p:txBody>
          <a:bodyPr wrap="square" lIns="0" tIns="0" rIns="0" bIns="0" rtlCol="0">
            <a:noAutofit/>
          </a:bodyPr>
          <a:lstStyle/>
          <a:p>
            <a:pPr algn="ctr">
              <a:lnSpc>
                <a:spcPct val="90000"/>
              </a:lnSpc>
            </a:pPr>
            <a:r>
              <a:rPr lang="en-US" sz="1200" dirty="0" smtClean="0"/>
              <a:t>Primary</a:t>
            </a:r>
          </a:p>
        </p:txBody>
      </p:sp>
      <p:sp>
        <p:nvSpPr>
          <p:cNvPr id="44" name="TextBox 43"/>
          <p:cNvSpPr txBox="1"/>
          <p:nvPr/>
        </p:nvSpPr>
        <p:spPr>
          <a:xfrm>
            <a:off x="7387233" y="5210659"/>
            <a:ext cx="1026911" cy="173755"/>
          </a:xfrm>
          <a:prstGeom prst="rect">
            <a:avLst/>
          </a:prstGeom>
          <a:noFill/>
        </p:spPr>
        <p:txBody>
          <a:bodyPr wrap="square" lIns="0" tIns="0" rIns="0" bIns="0" rtlCol="0">
            <a:noAutofit/>
          </a:bodyPr>
          <a:lstStyle/>
          <a:p>
            <a:pPr algn="ctr">
              <a:lnSpc>
                <a:spcPct val="90000"/>
              </a:lnSpc>
            </a:pPr>
            <a:r>
              <a:rPr lang="en-US" sz="1200" dirty="0" smtClean="0"/>
              <a:t>Secondary</a:t>
            </a:r>
          </a:p>
        </p:txBody>
      </p:sp>
      <p:sp>
        <p:nvSpPr>
          <p:cNvPr id="45" name="TextBox 44"/>
          <p:cNvSpPr txBox="1"/>
          <p:nvPr/>
        </p:nvSpPr>
        <p:spPr>
          <a:xfrm>
            <a:off x="3373919" y="4951681"/>
            <a:ext cx="852905" cy="167403"/>
          </a:xfrm>
          <a:prstGeom prst="rect">
            <a:avLst/>
          </a:prstGeom>
          <a:noFill/>
        </p:spPr>
        <p:txBody>
          <a:bodyPr wrap="square" lIns="0" tIns="0" rIns="0" bIns="0" rtlCol="0">
            <a:noAutofit/>
          </a:bodyPr>
          <a:lstStyle/>
          <a:p>
            <a:pPr algn="ctr">
              <a:lnSpc>
                <a:spcPct val="90000"/>
              </a:lnSpc>
            </a:pPr>
            <a:r>
              <a:rPr lang="en-US" sz="1600" b="1" dirty="0" smtClean="0"/>
              <a:t>4 </a:t>
            </a:r>
            <a:r>
              <a:rPr lang="en-US" sz="1600" b="1" dirty="0" err="1" smtClean="0"/>
              <a:t>vCPU</a:t>
            </a:r>
            <a:endParaRPr lang="en-US" sz="1600" b="1" dirty="0" smtClean="0"/>
          </a:p>
        </p:txBody>
      </p:sp>
      <p:sp>
        <p:nvSpPr>
          <p:cNvPr id="46" name="TextBox 45"/>
          <p:cNvSpPr txBox="1"/>
          <p:nvPr/>
        </p:nvSpPr>
        <p:spPr>
          <a:xfrm>
            <a:off x="7502036" y="4970156"/>
            <a:ext cx="841742" cy="148928"/>
          </a:xfrm>
          <a:prstGeom prst="rect">
            <a:avLst/>
          </a:prstGeom>
          <a:noFill/>
        </p:spPr>
        <p:txBody>
          <a:bodyPr wrap="square" lIns="0" tIns="0" rIns="0" bIns="0" rtlCol="0">
            <a:noAutofit/>
          </a:bodyPr>
          <a:lstStyle/>
          <a:p>
            <a:pPr algn="ctr">
              <a:lnSpc>
                <a:spcPct val="90000"/>
              </a:lnSpc>
            </a:pPr>
            <a:r>
              <a:rPr lang="en-US" sz="1600" b="1" dirty="0" smtClean="0"/>
              <a:t>4 </a:t>
            </a:r>
            <a:r>
              <a:rPr lang="en-US" sz="1600" b="1" dirty="0" err="1" smtClean="0"/>
              <a:t>vCPU</a:t>
            </a:r>
            <a:endParaRPr lang="en-US" sz="1600" b="1" dirty="0" smtClean="0"/>
          </a:p>
        </p:txBody>
      </p:sp>
      <p:sp>
        <p:nvSpPr>
          <p:cNvPr id="47" name="Multiply 46"/>
          <p:cNvSpPr/>
          <p:nvPr/>
        </p:nvSpPr>
        <p:spPr>
          <a:xfrm>
            <a:off x="3422639" y="5646619"/>
            <a:ext cx="697827" cy="737949"/>
          </a:xfrm>
          <a:prstGeom prst="mathMultiply">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00" dirty="0" smtClean="0"/>
          </a:p>
        </p:txBody>
      </p:sp>
      <p:pic>
        <p:nvPicPr>
          <p:cNvPr id="48" name="Picture 4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47153" y="4130868"/>
            <a:ext cx="1085371" cy="1085371"/>
          </a:xfrm>
          <a:prstGeom prst="rect">
            <a:avLst/>
          </a:prstGeom>
        </p:spPr>
      </p:pic>
      <p:sp>
        <p:nvSpPr>
          <p:cNvPr id="49" name="TextBox 48"/>
          <p:cNvSpPr txBox="1"/>
          <p:nvPr/>
        </p:nvSpPr>
        <p:spPr>
          <a:xfrm>
            <a:off x="7405537" y="5213787"/>
            <a:ext cx="1026911" cy="173755"/>
          </a:xfrm>
          <a:prstGeom prst="rect">
            <a:avLst/>
          </a:prstGeom>
          <a:noFill/>
        </p:spPr>
        <p:txBody>
          <a:bodyPr wrap="square" lIns="0" tIns="0" rIns="0" bIns="0" rtlCol="0">
            <a:noAutofit/>
          </a:bodyPr>
          <a:lstStyle/>
          <a:p>
            <a:pPr algn="ctr">
              <a:lnSpc>
                <a:spcPct val="90000"/>
              </a:lnSpc>
            </a:pPr>
            <a:r>
              <a:rPr lang="en-US" sz="1200" b="1" dirty="0" smtClean="0"/>
              <a:t>Primary</a:t>
            </a:r>
          </a:p>
        </p:txBody>
      </p:sp>
      <p:pic>
        <p:nvPicPr>
          <p:cNvPr id="50" name="Picture 4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65432" y="4133012"/>
            <a:ext cx="1085371" cy="1085371"/>
          </a:xfrm>
          <a:prstGeom prst="rect">
            <a:avLst/>
          </a:prstGeom>
        </p:spPr>
      </p:pic>
      <p:sp>
        <p:nvSpPr>
          <p:cNvPr id="51" name="Right Arrow 50"/>
          <p:cNvSpPr/>
          <p:nvPr/>
        </p:nvSpPr>
        <p:spPr bwMode="auto">
          <a:xfrm>
            <a:off x="4564407" y="4230465"/>
            <a:ext cx="2593880" cy="867992"/>
          </a:xfrm>
          <a:prstGeom prst="rightArrow">
            <a:avLst/>
          </a:prstGeom>
          <a:solidFill>
            <a:schemeClr val="accent4"/>
          </a:solidFill>
          <a:ln>
            <a:noFill/>
            <a:headEnd type="none" w="med" len="med"/>
            <a:tailEnd type="none" w="med" len="med"/>
          </a:ln>
          <a:effectLst/>
        </p:spPr>
        <p:style>
          <a:lnRef idx="1">
            <a:schemeClr val="accent1"/>
          </a:lnRef>
          <a:fillRef idx="2">
            <a:schemeClr val="accent1"/>
          </a:fillRef>
          <a:effectRef idx="1">
            <a:schemeClr val="accent1"/>
          </a:effectRef>
          <a:fontRef idx="minor">
            <a:schemeClr val="dk1"/>
          </a:fontRef>
        </p:style>
        <p:txBody>
          <a:bodyPr anchor="ctr"/>
          <a:lstStyle/>
          <a:p>
            <a:pPr algn="ctr">
              <a:spcAft>
                <a:spcPct val="0"/>
              </a:spcAft>
              <a:defRPr/>
            </a:pPr>
            <a:r>
              <a:rPr lang="en-US" sz="1600" dirty="0" smtClean="0">
                <a:solidFill>
                  <a:srgbClr val="FFFFFF"/>
                </a:solidFill>
              </a:rPr>
              <a:t>Instantaneous Failover</a:t>
            </a:r>
            <a:endParaRPr lang="en-US" sz="1600" dirty="0">
              <a:solidFill>
                <a:srgbClr val="FFFFFF"/>
              </a:solidFill>
            </a:endParaRPr>
          </a:p>
        </p:txBody>
      </p:sp>
    </p:spTree>
    <p:extLst>
      <p:ext uri="{BB962C8B-B14F-4D97-AF65-F5344CB8AC3E}">
        <p14:creationId xmlns:p14="http://schemas.microsoft.com/office/powerpoint/2010/main" val="3267769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repeatCount="3000" accel="2000" decel="2000" fill="hold" nodeType="withEffect">
                                  <p:stCondLst>
                                    <p:cond delay="0"/>
                                  </p:stCondLst>
                                  <p:childTnLst>
                                    <p:animClr clrSpc="rgb" dir="cw">
                                      <p:cBhvr>
                                        <p:cTn id="6" dur="750" fill="hold"/>
                                        <p:tgtEl>
                                          <p:spTgt spid="42"/>
                                        </p:tgtEl>
                                        <p:attrNameLst>
                                          <p:attrName>fillcolor</p:attrName>
                                        </p:attrNameLst>
                                      </p:cBhvr>
                                      <p:to>
                                        <a:schemeClr val="accent2"/>
                                      </p:to>
                                    </p:animClr>
                                    <p:set>
                                      <p:cBhvr>
                                        <p:cTn id="7" dur="750" fill="hold"/>
                                        <p:tgtEl>
                                          <p:spTgt spid="42"/>
                                        </p:tgtEl>
                                        <p:attrNameLst>
                                          <p:attrName>fill.type</p:attrName>
                                        </p:attrNameLst>
                                      </p:cBhvr>
                                      <p:to>
                                        <p:strVal val="solid"/>
                                      </p:to>
                                    </p:set>
                                    <p:set>
                                      <p:cBhvr>
                                        <p:cTn id="8" dur="750" fill="hold"/>
                                        <p:tgtEl>
                                          <p:spTgt spid="42"/>
                                        </p:tgtEl>
                                        <p:attrNameLst>
                                          <p:attrName>fill.on</p:attrName>
                                        </p:attrNameLst>
                                      </p:cBhvr>
                                      <p:to>
                                        <p:strVal val="true"/>
                                      </p:to>
                                    </p:set>
                                  </p:childTnLst>
                                </p:cTn>
                              </p:par>
                              <p:par>
                                <p:cTn id="9" presetID="23" presetClass="entr" presetSubtype="288" fill="hold" grpId="0" nodeType="withEffect">
                                  <p:stCondLst>
                                    <p:cond delay="2000"/>
                                  </p:stCondLst>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ppt_w</p:attrName>
                                        </p:attrNameLst>
                                      </p:cBhvr>
                                      <p:tavLst>
                                        <p:tav tm="0">
                                          <p:val>
                                            <p:strVal val="4/3*#ppt_w"/>
                                          </p:val>
                                        </p:tav>
                                        <p:tav tm="100000">
                                          <p:val>
                                            <p:strVal val="#ppt_w"/>
                                          </p:val>
                                        </p:tav>
                                      </p:tavLst>
                                    </p:anim>
                                    <p:anim calcmode="lin" valueType="num">
                                      <p:cBhvr>
                                        <p:cTn id="12" dur="500" fill="hold"/>
                                        <p:tgtEl>
                                          <p:spTgt spid="47"/>
                                        </p:tgtEl>
                                        <p:attrNameLst>
                                          <p:attrName>ppt_h</p:attrName>
                                        </p:attrNameLst>
                                      </p:cBhvr>
                                      <p:tavLst>
                                        <p:tav tm="0">
                                          <p:val>
                                            <p:strVal val="4/3*#ppt_h"/>
                                          </p:val>
                                        </p:tav>
                                        <p:tav tm="100000">
                                          <p:val>
                                            <p:strVal val="#ppt_h"/>
                                          </p:val>
                                        </p:tav>
                                      </p:tavLst>
                                    </p:anim>
                                  </p:childTnLst>
                                </p:cTn>
                              </p:par>
                              <p:par>
                                <p:cTn id="13" presetID="10" presetClass="entr" presetSubtype="0" fill="hold" nodeType="withEffect">
                                  <p:stCondLst>
                                    <p:cond delay="230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par>
                                <p:cTn id="16" presetID="1" presetClass="exit" presetSubtype="0" fill="hold" grpId="0" nodeType="withEffect">
                                  <p:stCondLst>
                                    <p:cond delay="2800"/>
                                  </p:stCondLst>
                                  <p:childTnLst>
                                    <p:set>
                                      <p:cBhvr>
                                        <p:cTn id="17" dur="1" fill="hold">
                                          <p:stCondLst>
                                            <p:cond delay="0"/>
                                          </p:stCondLst>
                                        </p:cTn>
                                        <p:tgtEl>
                                          <p:spTgt spid="44"/>
                                        </p:tgtEl>
                                        <p:attrNameLst>
                                          <p:attrName>style.visibility</p:attrName>
                                        </p:attrNameLst>
                                      </p:cBhvr>
                                      <p:to>
                                        <p:strVal val="hidden"/>
                                      </p:to>
                                    </p:set>
                                  </p:childTnLst>
                                </p:cTn>
                              </p:par>
                              <p:par>
                                <p:cTn id="18" presetID="22" presetClass="entr" presetSubtype="8" fill="hold" grpId="0" nodeType="withEffect">
                                  <p:stCondLst>
                                    <p:cond delay="2800"/>
                                  </p:stCondLst>
                                  <p:childTnLst>
                                    <p:set>
                                      <p:cBhvr>
                                        <p:cTn id="19" dur="1" fill="hold">
                                          <p:stCondLst>
                                            <p:cond delay="0"/>
                                          </p:stCondLst>
                                        </p:cTn>
                                        <p:tgtEl>
                                          <p:spTgt spid="51"/>
                                        </p:tgtEl>
                                        <p:attrNameLst>
                                          <p:attrName>style.visibility</p:attrName>
                                        </p:attrNameLst>
                                      </p:cBhvr>
                                      <p:to>
                                        <p:strVal val="visible"/>
                                      </p:to>
                                    </p:set>
                                    <p:animEffect transition="in" filter="wipe(left)">
                                      <p:cBhvr>
                                        <p:cTn id="20" dur="300"/>
                                        <p:tgtEl>
                                          <p:spTgt spid="51"/>
                                        </p:tgtEl>
                                      </p:cBhvr>
                                    </p:animEffect>
                                  </p:childTnLst>
                                </p:cTn>
                              </p:par>
                              <p:par>
                                <p:cTn id="21" presetID="10" presetClass="exit" presetSubtype="0" fill="hold" nodeType="withEffect">
                                  <p:stCondLst>
                                    <p:cond delay="3000"/>
                                  </p:stCondLst>
                                  <p:childTnLst>
                                    <p:animEffect transition="out" filter="fade">
                                      <p:cBhvr>
                                        <p:cTn id="22" dur="300"/>
                                        <p:tgtEl>
                                          <p:spTgt spid="50"/>
                                        </p:tgtEl>
                                      </p:cBhvr>
                                    </p:animEffect>
                                    <p:set>
                                      <p:cBhvr>
                                        <p:cTn id="23" dur="1" fill="hold">
                                          <p:stCondLst>
                                            <p:cond delay="299"/>
                                          </p:stCondLst>
                                        </p:cTn>
                                        <p:tgtEl>
                                          <p:spTgt spid="50"/>
                                        </p:tgtEl>
                                        <p:attrNameLst>
                                          <p:attrName>style.visibility</p:attrName>
                                        </p:attrNameLst>
                                      </p:cBhvr>
                                      <p:to>
                                        <p:strVal val="hidden"/>
                                      </p:to>
                                    </p:set>
                                  </p:childTnLst>
                                </p:cTn>
                              </p:par>
                              <p:par>
                                <p:cTn id="24" presetID="10" presetClass="entr" presetSubtype="0" fill="hold" grpId="0" nodeType="withEffect">
                                  <p:stCondLst>
                                    <p:cond delay="3100"/>
                                  </p:stCondLst>
                                  <p:childTnLst>
                                    <p:set>
                                      <p:cBhvr>
                                        <p:cTn id="25" dur="1" fill="hold">
                                          <p:stCondLst>
                                            <p:cond delay="0"/>
                                          </p:stCondLst>
                                        </p:cTn>
                                        <p:tgtEl>
                                          <p:spTgt spid="49"/>
                                        </p:tgtEl>
                                        <p:attrNameLst>
                                          <p:attrName>style.visibility</p:attrName>
                                        </p:attrNameLst>
                                      </p:cBhvr>
                                      <p:to>
                                        <p:strVal val="visible"/>
                                      </p:to>
                                    </p:set>
                                    <p:animEffect transition="in" filter="fade">
                                      <p:cBhvr>
                                        <p:cTn id="26" dur="4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7" grpId="0" animBg="1"/>
      <p:bldP spid="49" grpId="0"/>
      <p:bldP spid="5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rot="20902878">
            <a:off x="2425822" y="2721409"/>
            <a:ext cx="3456648" cy="1137385"/>
            <a:chOff x="3213759" y="3997547"/>
            <a:chExt cx="3161462" cy="1361159"/>
          </a:xfrm>
        </p:grpSpPr>
        <p:sp>
          <p:nvSpPr>
            <p:cNvPr id="22" name="Trapezoid 21"/>
            <p:cNvSpPr/>
            <p:nvPr/>
          </p:nvSpPr>
          <p:spPr>
            <a:xfrm rot="16818418">
              <a:off x="4113910" y="3097396"/>
              <a:ext cx="1361159" cy="3161462"/>
            </a:xfrm>
            <a:prstGeom prst="trapezoid">
              <a:avLst>
                <a:gd name="adj" fmla="val 35420"/>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19" name="TextBox 18"/>
            <p:cNvSpPr txBox="1"/>
            <p:nvPr/>
          </p:nvSpPr>
          <p:spPr>
            <a:xfrm rot="697122">
              <a:off x="4587144" y="4498356"/>
              <a:ext cx="1171807" cy="508001"/>
            </a:xfrm>
            <a:prstGeom prst="rect">
              <a:avLst/>
            </a:prstGeom>
            <a:noFill/>
          </p:spPr>
          <p:txBody>
            <a:bodyPr wrap="square" lIns="0" tIns="0" rIns="0" bIns="0" rtlCol="0">
              <a:noAutofit/>
            </a:bodyPr>
            <a:lstStyle/>
            <a:p>
              <a:pPr>
                <a:lnSpc>
                  <a:spcPct val="90000"/>
                </a:lnSpc>
              </a:pPr>
              <a:r>
                <a:rPr lang="en-US" sz="3200" b="1" dirty="0" smtClean="0">
                  <a:solidFill>
                    <a:schemeClr val="bg1"/>
                  </a:solidFill>
                </a:rPr>
                <a:t>VADP</a:t>
              </a:r>
            </a:p>
          </p:txBody>
        </p:sp>
      </p:grpSp>
      <p:sp>
        <p:nvSpPr>
          <p:cNvPr id="2" name="Title 1"/>
          <p:cNvSpPr>
            <a:spLocks noGrp="1"/>
          </p:cNvSpPr>
          <p:nvPr>
            <p:ph type="title"/>
          </p:nvPr>
        </p:nvSpPr>
        <p:spPr/>
        <p:txBody>
          <a:bodyPr/>
          <a:lstStyle/>
          <a:p>
            <a:r>
              <a:rPr lang="en-US" dirty="0" smtClean="0"/>
              <a:t>vSphere 6.0 - Backing up FT VMs</a:t>
            </a:r>
            <a:endParaRPr lang="en-US" dirty="0"/>
          </a:p>
        </p:txBody>
      </p:sp>
      <p:sp>
        <p:nvSpPr>
          <p:cNvPr id="3" name="Content Placeholder 2"/>
          <p:cNvSpPr>
            <a:spLocks noGrp="1"/>
          </p:cNvSpPr>
          <p:nvPr>
            <p:ph idx="1"/>
          </p:nvPr>
        </p:nvSpPr>
        <p:spPr>
          <a:xfrm>
            <a:off x="609441" y="1371600"/>
            <a:ext cx="6475571" cy="1219200"/>
          </a:xfrm>
        </p:spPr>
        <p:txBody>
          <a:bodyPr/>
          <a:lstStyle/>
          <a:p>
            <a:r>
              <a:rPr lang="en-US" dirty="0" smtClean="0"/>
              <a:t>Support for </a:t>
            </a:r>
            <a:r>
              <a:rPr lang="en-US" dirty="0" err="1" smtClean="0"/>
              <a:t>vStorage</a:t>
            </a:r>
            <a:r>
              <a:rPr lang="en-US" dirty="0" smtClean="0"/>
              <a:t> APIs for Data Protection (VADP)</a:t>
            </a:r>
          </a:p>
          <a:p>
            <a:pPr lvl="1"/>
            <a:r>
              <a:rPr lang="en-US" dirty="0" smtClean="0"/>
              <a:t>API for non-disruptive snapshots</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t>44</a:t>
            </a:fld>
            <a:endParaRPr lang="en-US"/>
          </a:p>
        </p:txBody>
      </p:sp>
      <p:grpSp>
        <p:nvGrpSpPr>
          <p:cNvPr id="23" name="Group 22"/>
          <p:cNvGrpSpPr/>
          <p:nvPr/>
        </p:nvGrpSpPr>
        <p:grpSpPr>
          <a:xfrm>
            <a:off x="1637384" y="2677888"/>
            <a:ext cx="1066800" cy="1083135"/>
            <a:chOff x="3198812" y="3096483"/>
            <a:chExt cx="1066800" cy="1083135"/>
          </a:xfrm>
        </p:grpSpPr>
        <p:pic>
          <p:nvPicPr>
            <p:cNvPr id="16" name="Picture 15" descr="VMW_ICON_Script_2D_(F)_blank.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98812" y="3096483"/>
              <a:ext cx="1066800" cy="1083135"/>
            </a:xfrm>
            <a:prstGeom prst="rect">
              <a:avLst/>
            </a:prstGeom>
          </p:spPr>
        </p:pic>
        <p:sp>
          <p:nvSpPr>
            <p:cNvPr id="17" name="TextBox 16"/>
            <p:cNvSpPr txBox="1"/>
            <p:nvPr/>
          </p:nvSpPr>
          <p:spPr>
            <a:xfrm>
              <a:off x="3579812" y="3530599"/>
              <a:ext cx="457200" cy="228600"/>
            </a:xfrm>
            <a:prstGeom prst="rect">
              <a:avLst/>
            </a:prstGeom>
            <a:noFill/>
          </p:spPr>
          <p:txBody>
            <a:bodyPr wrap="square" lIns="0" tIns="0" rIns="0" bIns="0" rtlCol="0">
              <a:noAutofit/>
            </a:bodyPr>
            <a:lstStyle/>
            <a:p>
              <a:pPr>
                <a:lnSpc>
                  <a:spcPct val="90000"/>
                </a:lnSpc>
              </a:pPr>
              <a:r>
                <a:rPr lang="en-US" b="1" i="1" dirty="0" smtClean="0"/>
                <a:t>API</a:t>
              </a:r>
            </a:p>
          </p:txBody>
        </p:sp>
      </p:grpSp>
      <p:sp>
        <p:nvSpPr>
          <p:cNvPr id="21" name="Bent-Up Arrow 20"/>
          <p:cNvSpPr/>
          <p:nvPr/>
        </p:nvSpPr>
        <p:spPr>
          <a:xfrm flipV="1">
            <a:off x="5900284" y="2270698"/>
            <a:ext cx="3040517" cy="632161"/>
          </a:xfrm>
          <a:prstGeom prst="bentUpArrow">
            <a:avLst>
              <a:gd name="adj1" fmla="val 17113"/>
              <a:gd name="adj2" fmla="val 24343"/>
              <a:gd name="adj3" fmla="val 32886"/>
            </a:avLst>
          </a:prstGeom>
          <a:solidFill>
            <a:srgbClr val="00B050"/>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smtClean="0"/>
          </a:p>
        </p:txBody>
      </p:sp>
      <p:pic>
        <p:nvPicPr>
          <p:cNvPr id="10" name="Picture 17" descr="ICON_VM_basic_flat_R2_Q408.png"/>
          <p:cNvPicPr>
            <a:picLocks noChangeAspect="1"/>
          </p:cNvPicPr>
          <p:nvPr/>
        </p:nvPicPr>
        <p:blipFill>
          <a:blip r:embed="rId4"/>
          <a:srcRect/>
          <a:stretch>
            <a:fillRect/>
          </a:stretch>
        </p:blipFill>
        <p:spPr bwMode="auto">
          <a:xfrm>
            <a:off x="5818294" y="2125940"/>
            <a:ext cx="454288" cy="454288"/>
          </a:xfrm>
          <a:prstGeom prst="rect">
            <a:avLst/>
          </a:prstGeom>
          <a:noFill/>
          <a:ln w="9525">
            <a:noFill/>
            <a:miter lim="800000"/>
            <a:headEnd/>
            <a:tailEnd/>
          </a:ln>
        </p:spPr>
      </p:pic>
      <p:pic>
        <p:nvPicPr>
          <p:cNvPr id="11" name="Picture 17" descr="ICON_VM_basic_flat_R2_Q408.png"/>
          <p:cNvPicPr>
            <a:picLocks noChangeAspect="1"/>
          </p:cNvPicPr>
          <p:nvPr/>
        </p:nvPicPr>
        <p:blipFill>
          <a:blip r:embed="rId4"/>
          <a:srcRect/>
          <a:stretch>
            <a:fillRect/>
          </a:stretch>
        </p:blipFill>
        <p:spPr bwMode="auto">
          <a:xfrm>
            <a:off x="6330328" y="2125940"/>
            <a:ext cx="454288" cy="454288"/>
          </a:xfrm>
          <a:prstGeom prst="rect">
            <a:avLst/>
          </a:prstGeom>
          <a:noFill/>
          <a:ln w="9525">
            <a:noFill/>
            <a:miter lim="800000"/>
            <a:headEnd/>
            <a:tailEnd/>
          </a:ln>
        </p:spPr>
      </p:pic>
      <p:pic>
        <p:nvPicPr>
          <p:cNvPr id="12" name="Picture 17" descr="ICON_VM_basic_flat_R2_Q408.png"/>
          <p:cNvPicPr>
            <a:picLocks noChangeAspect="1"/>
          </p:cNvPicPr>
          <p:nvPr/>
        </p:nvPicPr>
        <p:blipFill>
          <a:blip r:embed="rId4"/>
          <a:srcRect/>
          <a:stretch>
            <a:fillRect/>
          </a:stretch>
        </p:blipFill>
        <p:spPr bwMode="auto">
          <a:xfrm>
            <a:off x="6842362" y="2125940"/>
            <a:ext cx="454288" cy="454288"/>
          </a:xfrm>
          <a:prstGeom prst="rect">
            <a:avLst/>
          </a:prstGeom>
          <a:noFill/>
          <a:ln w="9525">
            <a:noFill/>
            <a:miter lim="800000"/>
            <a:headEnd/>
            <a:tailEnd/>
          </a:ln>
        </p:spPr>
      </p:pic>
      <p:pic>
        <p:nvPicPr>
          <p:cNvPr id="13" name="Picture 17" descr="ICON_VM_basic_flat_R2_Q408.png"/>
          <p:cNvPicPr>
            <a:picLocks noChangeAspect="1"/>
          </p:cNvPicPr>
          <p:nvPr/>
        </p:nvPicPr>
        <p:blipFill>
          <a:blip r:embed="rId4"/>
          <a:srcRect/>
          <a:stretch>
            <a:fillRect/>
          </a:stretch>
        </p:blipFill>
        <p:spPr bwMode="auto">
          <a:xfrm>
            <a:off x="7354397" y="2125940"/>
            <a:ext cx="454288" cy="454288"/>
          </a:xfrm>
          <a:prstGeom prst="rect">
            <a:avLst/>
          </a:prstGeom>
          <a:noFill/>
          <a:ln w="9525">
            <a:noFill/>
            <a:miter lim="800000"/>
            <a:headEnd/>
            <a:tailEnd/>
          </a:ln>
        </p:spPr>
      </p:pic>
      <p:grpSp>
        <p:nvGrpSpPr>
          <p:cNvPr id="34" name="Group 33"/>
          <p:cNvGrpSpPr/>
          <p:nvPr/>
        </p:nvGrpSpPr>
        <p:grpSpPr>
          <a:xfrm>
            <a:off x="8122784" y="3029362"/>
            <a:ext cx="1457847" cy="1484581"/>
            <a:chOff x="8122784" y="3029362"/>
            <a:chExt cx="1457847" cy="1484581"/>
          </a:xfrm>
        </p:grpSpPr>
        <p:pic>
          <p:nvPicPr>
            <p:cNvPr id="9" name="Picture 8" descr="VMW_ICON_Storage_2D(F).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91294" y="3029362"/>
              <a:ext cx="1041392" cy="948909"/>
            </a:xfrm>
            <a:prstGeom prst="rect">
              <a:avLst/>
            </a:prstGeom>
          </p:spPr>
        </p:pic>
        <p:sp>
          <p:nvSpPr>
            <p:cNvPr id="20" name="TextBox 19"/>
            <p:cNvSpPr txBox="1"/>
            <p:nvPr/>
          </p:nvSpPr>
          <p:spPr>
            <a:xfrm>
              <a:off x="8122784" y="4056743"/>
              <a:ext cx="1457847" cy="457200"/>
            </a:xfrm>
            <a:prstGeom prst="rect">
              <a:avLst/>
            </a:prstGeom>
            <a:noFill/>
          </p:spPr>
          <p:txBody>
            <a:bodyPr wrap="square" lIns="0" tIns="0" rIns="0" bIns="0" rtlCol="0">
              <a:noAutofit/>
            </a:bodyPr>
            <a:lstStyle/>
            <a:p>
              <a:pPr algn="ctr">
                <a:lnSpc>
                  <a:spcPct val="90000"/>
                </a:lnSpc>
              </a:pPr>
              <a:r>
                <a:rPr lang="en-US" sz="2000" b="1" dirty="0" smtClean="0"/>
                <a:t>Backup Target</a:t>
              </a:r>
            </a:p>
          </p:txBody>
        </p:sp>
      </p:grpSp>
      <p:sp>
        <p:nvSpPr>
          <p:cNvPr id="25" name="Content Placeholder 2"/>
          <p:cNvSpPr txBox="1">
            <a:spLocks/>
          </p:cNvSpPr>
          <p:nvPr/>
        </p:nvSpPr>
        <p:spPr>
          <a:xfrm>
            <a:off x="698559" y="4688116"/>
            <a:ext cx="6475571" cy="1219200"/>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200"/>
              </a:spcBef>
              <a:buClr>
                <a:schemeClr val="tx1">
                  <a:lumMod val="60000"/>
                  <a:lumOff val="40000"/>
                </a:schemeClr>
              </a:buClr>
              <a:buSzPct val="9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800"/>
              </a:spcBef>
              <a:buClr>
                <a:schemeClr val="tx1">
                  <a:lumMod val="60000"/>
                  <a:lumOff val="40000"/>
                </a:schemeClr>
              </a:buClr>
              <a:buSzPct val="90000"/>
              <a:buFont typeface="Arial" panose="020B0604020202020204"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5pPr>
            <a:lvl6pPr marL="14173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6pPr>
            <a:lvl7pPr marL="16459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7pPr>
            <a:lvl8pPr marL="1874520" indent="-182880" algn="l" defTabSz="914400" rtl="0" eaLnBrk="1" latinLnBrk="0" hangingPunct="1">
              <a:lnSpc>
                <a:spcPct val="90000"/>
              </a:lnSpc>
              <a:spcBef>
                <a:spcPts val="600"/>
              </a:spcBef>
              <a:buClr>
                <a:schemeClr val="tx1">
                  <a:lumMod val="60000"/>
                  <a:lumOff val="40000"/>
                </a:schemeClr>
              </a:buClr>
              <a:buSzPct val="90000"/>
              <a:buFont typeface="Calibri" panose="020F0502020204030204" pitchFamily="34" charset="0"/>
              <a:buChar char="–"/>
              <a:defRPr sz="1400" kern="1200">
                <a:solidFill>
                  <a:schemeClr val="tx1"/>
                </a:solidFill>
                <a:latin typeface="+mn-lt"/>
                <a:ea typeface="+mn-ea"/>
                <a:cs typeface="+mn-cs"/>
              </a:defRPr>
            </a:lvl8pPr>
            <a:lvl9pPr marL="2103120" indent="-182880" algn="l" defTabSz="914400" rtl="0" eaLnBrk="1" latinLnBrk="0" hangingPunct="1">
              <a:lnSpc>
                <a:spcPct val="90000"/>
              </a:lnSpc>
              <a:spcBef>
                <a:spcPts val="600"/>
              </a:spcBef>
              <a:buClr>
                <a:schemeClr val="tx1">
                  <a:lumMod val="60000"/>
                  <a:lumOff val="40000"/>
                </a:schemeClr>
              </a:buClr>
              <a:buSzPct val="90000"/>
              <a:buFont typeface="Arial" panose="020B0604020202020204" pitchFamily="34" charset="0"/>
              <a:buChar char="•"/>
              <a:defRPr sz="1400" kern="1200">
                <a:solidFill>
                  <a:schemeClr val="tx1"/>
                </a:solidFill>
                <a:latin typeface="+mn-lt"/>
                <a:ea typeface="+mn-ea"/>
                <a:cs typeface="+mn-cs"/>
              </a:defRPr>
            </a:lvl9pPr>
          </a:lstStyle>
          <a:p>
            <a:r>
              <a:rPr lang="en-US" dirty="0" smtClean="0"/>
              <a:t>Many VADP solutions on the market</a:t>
            </a:r>
          </a:p>
        </p:txBody>
      </p:sp>
      <p:grpSp>
        <p:nvGrpSpPr>
          <p:cNvPr id="35" name="Group 34"/>
          <p:cNvGrpSpPr/>
          <p:nvPr/>
        </p:nvGrpSpPr>
        <p:grpSpPr>
          <a:xfrm>
            <a:off x="906179" y="5171386"/>
            <a:ext cx="10058394" cy="807980"/>
            <a:chOff x="906179" y="5171386"/>
            <a:chExt cx="10058394" cy="807980"/>
          </a:xfrm>
        </p:grpSpPr>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09112" y="5185230"/>
              <a:ext cx="794136" cy="794136"/>
            </a:xfrm>
            <a:prstGeom prst="rect">
              <a:avLst/>
            </a:prstGeom>
          </p:spPr>
        </p:pic>
        <p:pic>
          <p:nvPicPr>
            <p:cNvPr id="27" name="Pictur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00156" y="5367489"/>
              <a:ext cx="1017587" cy="328302"/>
            </a:xfrm>
            <a:prstGeom prst="rect">
              <a:avLst/>
            </a:prstGeom>
          </p:spPr>
        </p:pic>
        <p:pic>
          <p:nvPicPr>
            <p:cNvPr id="28" name="Picture 27"/>
            <p:cNvPicPr>
              <a:picLocks noChangeAspect="1"/>
            </p:cNvPicPr>
            <p:nvPr/>
          </p:nvPicPr>
          <p:blipFill rotWithShape="1">
            <a:blip r:embed="rId8" cstate="print">
              <a:extLst>
                <a:ext uri="{28A0092B-C50C-407E-A947-70E740481C1C}">
                  <a14:useLocalDpi xmlns:a14="http://schemas.microsoft.com/office/drawing/2010/main" val="0"/>
                </a:ext>
              </a:extLst>
            </a:blip>
            <a:srcRect b="23376"/>
            <a:stretch/>
          </p:blipFill>
          <p:spPr>
            <a:xfrm>
              <a:off x="3246850" y="5171386"/>
              <a:ext cx="879062" cy="618001"/>
            </a:xfrm>
            <a:prstGeom prst="rect">
              <a:avLst/>
            </a:prstGeom>
          </p:spPr>
        </p:pic>
        <p:pic>
          <p:nvPicPr>
            <p:cNvPr id="29" name="Picture 28"/>
            <p:cNvPicPr>
              <a:picLocks noChangeAspect="1"/>
            </p:cNvPicPr>
            <p:nvPr/>
          </p:nvPicPr>
          <p:blipFill rotWithShape="1">
            <a:blip r:embed="rId9">
              <a:extLst>
                <a:ext uri="{28A0092B-C50C-407E-A947-70E740481C1C}">
                  <a14:useLocalDpi xmlns:a14="http://schemas.microsoft.com/office/drawing/2010/main" val="0"/>
                </a:ext>
              </a:extLst>
            </a:blip>
            <a:srcRect l="7443" r="5890"/>
            <a:stretch/>
          </p:blipFill>
          <p:spPr>
            <a:xfrm>
              <a:off x="7026956" y="5260744"/>
              <a:ext cx="1310187" cy="566908"/>
            </a:xfrm>
            <a:prstGeom prst="rect">
              <a:avLst/>
            </a:prstGeom>
          </p:spPr>
        </p:pic>
        <p:pic>
          <p:nvPicPr>
            <p:cNvPr id="30" name="Picture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278712" y="5332187"/>
              <a:ext cx="1757159" cy="329043"/>
            </a:xfrm>
            <a:prstGeom prst="rect">
              <a:avLst/>
            </a:prstGeom>
          </p:spPr>
        </p:pic>
        <p:pic>
          <p:nvPicPr>
            <p:cNvPr id="31" name="Picture 30"/>
            <p:cNvPicPr>
              <a:picLocks noChangeAspect="1"/>
            </p:cNvPicPr>
            <p:nvPr/>
          </p:nvPicPr>
          <p:blipFill rotWithShape="1">
            <a:blip r:embed="rId11">
              <a:extLst>
                <a:ext uri="{28A0092B-C50C-407E-A947-70E740481C1C}">
                  <a14:useLocalDpi xmlns:a14="http://schemas.microsoft.com/office/drawing/2010/main" val="0"/>
                </a:ext>
              </a:extLst>
            </a:blip>
            <a:srcRect l="16997" t="19131" r="13868" b="19757"/>
            <a:stretch/>
          </p:blipFill>
          <p:spPr>
            <a:xfrm>
              <a:off x="2245976" y="5199223"/>
              <a:ext cx="787736" cy="618935"/>
            </a:xfrm>
            <a:prstGeom prst="rect">
              <a:avLst/>
            </a:prstGeom>
          </p:spPr>
        </p:pic>
        <p:pic>
          <p:nvPicPr>
            <p:cNvPr id="32" name="Pictur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06179" y="5326020"/>
              <a:ext cx="1108912" cy="427081"/>
            </a:xfrm>
            <a:prstGeom prst="rect">
              <a:avLst/>
            </a:prstGeom>
          </p:spPr>
        </p:pic>
        <p:pic>
          <p:nvPicPr>
            <p:cNvPr id="33" name="Picture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687821" y="5358039"/>
              <a:ext cx="1276752" cy="428883"/>
            </a:xfrm>
            <a:prstGeom prst="rect">
              <a:avLst/>
            </a:prstGeom>
          </p:spPr>
        </p:pic>
      </p:grpSp>
      <p:grpSp>
        <p:nvGrpSpPr>
          <p:cNvPr id="18" name="Group 17"/>
          <p:cNvGrpSpPr/>
          <p:nvPr/>
        </p:nvGrpSpPr>
        <p:grpSpPr>
          <a:xfrm>
            <a:off x="5828097" y="2598824"/>
            <a:ext cx="1980588" cy="1393747"/>
            <a:chOff x="5828097" y="2598824"/>
            <a:chExt cx="1980588" cy="1393747"/>
          </a:xfrm>
        </p:grpSpPr>
        <p:pic>
          <p:nvPicPr>
            <p:cNvPr id="6" name="Picture 5" descr="VMW_ICON_DatacenterStorage_2D_(F).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828097" y="2598824"/>
              <a:ext cx="660196" cy="1393747"/>
            </a:xfrm>
            <a:prstGeom prst="rect">
              <a:avLst/>
            </a:prstGeom>
          </p:spPr>
        </p:pic>
        <p:pic>
          <p:nvPicPr>
            <p:cNvPr id="7" name="Picture 6" descr="VMW_ICON_DatacenterStorage_2D_(F).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488293" y="2598824"/>
              <a:ext cx="660196" cy="1393747"/>
            </a:xfrm>
            <a:prstGeom prst="rect">
              <a:avLst/>
            </a:prstGeom>
          </p:spPr>
        </p:pic>
        <p:pic>
          <p:nvPicPr>
            <p:cNvPr id="8" name="Picture 7" descr="VMW_ICON_DatacenterStorage_2D_(F).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148489" y="2598824"/>
              <a:ext cx="660196" cy="1393747"/>
            </a:xfrm>
            <a:prstGeom prst="rect">
              <a:avLst/>
            </a:prstGeom>
          </p:spPr>
        </p:pic>
      </p:grpSp>
    </p:spTree>
    <p:extLst>
      <p:ext uri="{BB962C8B-B14F-4D97-AF65-F5344CB8AC3E}">
        <p14:creationId xmlns:p14="http://schemas.microsoft.com/office/powerpoint/2010/main" val="1808500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30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childTnLst>
                          </p:cTn>
                        </p:par>
                        <p:par>
                          <p:cTn id="11" fill="hold">
                            <p:stCondLst>
                              <p:cond delay="800"/>
                            </p:stCondLst>
                            <p:childTnLst>
                              <p:par>
                                <p:cTn id="12" presetID="47" presetClass="entr" presetSubtype="0" fill="hold" nodeType="after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anim calcmode="lin" valueType="num">
                                      <p:cBhvr>
                                        <p:cTn id="15" dur="500" fill="hold"/>
                                        <p:tgtEl>
                                          <p:spTgt spid="23"/>
                                        </p:tgtEl>
                                        <p:attrNameLst>
                                          <p:attrName>ppt_x</p:attrName>
                                        </p:attrNameLst>
                                      </p:cBhvr>
                                      <p:tavLst>
                                        <p:tav tm="0">
                                          <p:val>
                                            <p:strVal val="#ppt_x"/>
                                          </p:val>
                                        </p:tav>
                                        <p:tav tm="100000">
                                          <p:val>
                                            <p:strVal val="#ppt_x"/>
                                          </p:val>
                                        </p:tav>
                                      </p:tavLst>
                                    </p:anim>
                                    <p:anim calcmode="lin" valueType="num">
                                      <p:cBhvr>
                                        <p:cTn id="16" dur="500" fill="hold"/>
                                        <p:tgtEl>
                                          <p:spTgt spid="23"/>
                                        </p:tgtEl>
                                        <p:attrNameLst>
                                          <p:attrName>ppt_y</p:attrName>
                                        </p:attrNameLst>
                                      </p:cBhvr>
                                      <p:tavLst>
                                        <p:tav tm="0">
                                          <p:val>
                                            <p:strVal val="#ppt_y-.1"/>
                                          </p:val>
                                        </p:tav>
                                        <p:tav tm="100000">
                                          <p:val>
                                            <p:strVal val="#ppt_y"/>
                                          </p:val>
                                        </p:tav>
                                      </p:tavLst>
                                    </p:anim>
                                  </p:childTnLst>
                                </p:cTn>
                              </p:par>
                              <p:par>
                                <p:cTn id="17" presetID="22" presetClass="entr" presetSubtype="8" fill="hold" nodeType="withEffect">
                                  <p:stCondLst>
                                    <p:cond delay="40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par>
                                <p:cTn id="20" presetID="10" presetClass="entr" presetSubtype="0" fill="hold" nodeType="withEffect">
                                  <p:stCondLst>
                                    <p:cond delay="7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42" presetClass="entr" presetSubtype="0" fill="hold" nodeType="withEffect">
                                  <p:stCondLst>
                                    <p:cond delay="9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100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anim calcmode="lin" valueType="num">
                                      <p:cBhvr>
                                        <p:cTn id="31" dur="500" fill="hold"/>
                                        <p:tgtEl>
                                          <p:spTgt spid="11"/>
                                        </p:tgtEl>
                                        <p:attrNameLst>
                                          <p:attrName>ppt_x</p:attrName>
                                        </p:attrNameLst>
                                      </p:cBhvr>
                                      <p:tavLst>
                                        <p:tav tm="0">
                                          <p:val>
                                            <p:strVal val="#ppt_x"/>
                                          </p:val>
                                        </p:tav>
                                        <p:tav tm="100000">
                                          <p:val>
                                            <p:strVal val="#ppt_x"/>
                                          </p:val>
                                        </p:tav>
                                      </p:tavLst>
                                    </p:anim>
                                    <p:anim calcmode="lin" valueType="num">
                                      <p:cBhvr>
                                        <p:cTn id="32" dur="5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11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anim calcmode="lin" valueType="num">
                                      <p:cBhvr>
                                        <p:cTn id="36" dur="500" fill="hold"/>
                                        <p:tgtEl>
                                          <p:spTgt spid="12"/>
                                        </p:tgtEl>
                                        <p:attrNameLst>
                                          <p:attrName>ppt_x</p:attrName>
                                        </p:attrNameLst>
                                      </p:cBhvr>
                                      <p:tavLst>
                                        <p:tav tm="0">
                                          <p:val>
                                            <p:strVal val="#ppt_x"/>
                                          </p:val>
                                        </p:tav>
                                        <p:tav tm="100000">
                                          <p:val>
                                            <p:strVal val="#ppt_x"/>
                                          </p:val>
                                        </p:tav>
                                      </p:tavLst>
                                    </p:anim>
                                    <p:anim calcmode="lin" valueType="num">
                                      <p:cBhvr>
                                        <p:cTn id="37" dur="500" fill="hold"/>
                                        <p:tgtEl>
                                          <p:spTgt spid="12"/>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120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par>
                                <p:cTn id="43" presetID="22" presetClass="entr" presetSubtype="8" fill="hold" grpId="0" nodeType="withEffect">
                                  <p:stCondLst>
                                    <p:cond delay="1200"/>
                                  </p:stCondLst>
                                  <p:childTnLst>
                                    <p:set>
                                      <p:cBhvr>
                                        <p:cTn id="44" dur="1" fill="hold">
                                          <p:stCondLst>
                                            <p:cond delay="0"/>
                                          </p:stCondLst>
                                        </p:cTn>
                                        <p:tgtEl>
                                          <p:spTgt spid="21"/>
                                        </p:tgtEl>
                                        <p:attrNameLst>
                                          <p:attrName>style.visibility</p:attrName>
                                        </p:attrNameLst>
                                      </p:cBhvr>
                                      <p:to>
                                        <p:strVal val="visible"/>
                                      </p:to>
                                    </p:set>
                                    <p:animEffect transition="in" filter="wipe(left)">
                                      <p:cBhvr>
                                        <p:cTn id="45" dur="900"/>
                                        <p:tgtEl>
                                          <p:spTgt spid="21"/>
                                        </p:tgtEl>
                                      </p:cBhvr>
                                    </p:animEffect>
                                  </p:childTnLst>
                                </p:cTn>
                              </p:par>
                              <p:par>
                                <p:cTn id="46" presetID="47" presetClass="entr" presetSubtype="0" fill="hold" nodeType="withEffect">
                                  <p:stCondLst>
                                    <p:cond delay="190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500"/>
                                        <p:tgtEl>
                                          <p:spTgt spid="34"/>
                                        </p:tgtEl>
                                      </p:cBhvr>
                                    </p:animEffect>
                                    <p:anim calcmode="lin" valueType="num">
                                      <p:cBhvr>
                                        <p:cTn id="49" dur="500" fill="hold"/>
                                        <p:tgtEl>
                                          <p:spTgt spid="34"/>
                                        </p:tgtEl>
                                        <p:attrNameLst>
                                          <p:attrName>ppt_x</p:attrName>
                                        </p:attrNameLst>
                                      </p:cBhvr>
                                      <p:tavLst>
                                        <p:tav tm="0">
                                          <p:val>
                                            <p:strVal val="#ppt_x"/>
                                          </p:val>
                                        </p:tav>
                                        <p:tav tm="100000">
                                          <p:val>
                                            <p:strVal val="#ppt_x"/>
                                          </p:val>
                                        </p:tav>
                                      </p:tavLst>
                                    </p:anim>
                                    <p:anim calcmode="lin" valueType="num">
                                      <p:cBhvr>
                                        <p:cTn id="50" dur="5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25">
                                            <p:txEl>
                                              <p:pRg st="0" end="0"/>
                                            </p:txEl>
                                          </p:spTgt>
                                        </p:tgtEl>
                                        <p:attrNameLst>
                                          <p:attrName>style.visibility</p:attrName>
                                        </p:attrNameLst>
                                      </p:cBhvr>
                                      <p:to>
                                        <p:strVal val="visible"/>
                                      </p:to>
                                    </p:set>
                                    <p:animEffect transition="in" filter="wipe(left)">
                                      <p:cBhvr>
                                        <p:cTn id="55" dur="500"/>
                                        <p:tgtEl>
                                          <p:spTgt spid="25">
                                            <p:txEl>
                                              <p:pRg st="0" end="0"/>
                                            </p:txEl>
                                          </p:spTgt>
                                        </p:tgtEl>
                                      </p:cBhvr>
                                    </p:animEffect>
                                  </p:childTnLst>
                                </p:cTn>
                              </p:par>
                              <p:par>
                                <p:cTn id="56" presetID="22" presetClass="entr" presetSubtype="8" fill="hold" nodeType="withEffect">
                                  <p:stCondLst>
                                    <p:cond delay="20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24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1" grpId="0" animBg="1"/>
      <p:bldP spid="25"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vSphere 6.0 - Fault Tolerant Storage</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t>45</a:t>
            </a:fld>
            <a:endParaRPr lang="en-US"/>
          </a:p>
        </p:txBody>
      </p:sp>
      <p:sp>
        <p:nvSpPr>
          <p:cNvPr id="7" name="Rectangle 6"/>
          <p:cNvSpPr/>
          <p:nvPr/>
        </p:nvSpPr>
        <p:spPr>
          <a:xfrm>
            <a:off x="1446212" y="1371601"/>
            <a:ext cx="3962400" cy="34671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11" name="Rectangle 10"/>
          <p:cNvSpPr/>
          <p:nvPr/>
        </p:nvSpPr>
        <p:spPr>
          <a:xfrm>
            <a:off x="1903412" y="1912936"/>
            <a:ext cx="3048000" cy="76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55812" y="2065272"/>
            <a:ext cx="457264" cy="457264"/>
          </a:xfrm>
        </p:spPr>
      </p:pic>
      <p:sp>
        <p:nvSpPr>
          <p:cNvPr id="13" name="Rectangle 12"/>
          <p:cNvSpPr/>
          <p:nvPr/>
        </p:nvSpPr>
        <p:spPr>
          <a:xfrm>
            <a:off x="1903412" y="2865435"/>
            <a:ext cx="3048000" cy="18923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3903" y="3055613"/>
            <a:ext cx="638345" cy="888984"/>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08239" y="3055613"/>
            <a:ext cx="638345" cy="888984"/>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44830" y="3055613"/>
            <a:ext cx="638345" cy="888984"/>
          </a:xfrm>
          <a:prstGeom prst="rect">
            <a:avLst/>
          </a:prstGeom>
        </p:spPr>
      </p:pic>
      <p:sp>
        <p:nvSpPr>
          <p:cNvPr id="19" name="TextBox 18"/>
          <p:cNvSpPr txBox="1"/>
          <p:nvPr/>
        </p:nvSpPr>
        <p:spPr>
          <a:xfrm>
            <a:off x="2665412" y="2065272"/>
            <a:ext cx="2017763" cy="457264"/>
          </a:xfrm>
          <a:prstGeom prst="rect">
            <a:avLst/>
          </a:prstGeom>
          <a:noFill/>
        </p:spPr>
        <p:txBody>
          <a:bodyPr wrap="square" lIns="0" tIns="0" rIns="0" bIns="0" rtlCol="0" anchor="ctr" anchorCtr="0">
            <a:noAutofit/>
          </a:bodyPr>
          <a:lstStyle/>
          <a:p>
            <a:pPr>
              <a:lnSpc>
                <a:spcPct val="90000"/>
              </a:lnSpc>
            </a:pPr>
            <a:r>
              <a:rPr lang="en-US" sz="2400" dirty="0" smtClean="0">
                <a:solidFill>
                  <a:schemeClr val="accent1"/>
                </a:solidFill>
              </a:rPr>
              <a:t>.</a:t>
            </a:r>
            <a:r>
              <a:rPr lang="en-US" sz="2400" dirty="0" err="1" smtClean="0">
                <a:solidFill>
                  <a:schemeClr val="accent1"/>
                </a:solidFill>
              </a:rPr>
              <a:t>vmx</a:t>
            </a:r>
            <a:r>
              <a:rPr lang="en-US" sz="2400" dirty="0" smtClean="0">
                <a:solidFill>
                  <a:schemeClr val="accent1"/>
                </a:solidFill>
              </a:rPr>
              <a:t> file</a:t>
            </a:r>
          </a:p>
        </p:txBody>
      </p:sp>
      <p:sp>
        <p:nvSpPr>
          <p:cNvPr id="24" name="TextBox 23"/>
          <p:cNvSpPr txBox="1"/>
          <p:nvPr/>
        </p:nvSpPr>
        <p:spPr>
          <a:xfrm>
            <a:off x="2193902" y="3944597"/>
            <a:ext cx="638345" cy="330539"/>
          </a:xfrm>
          <a:prstGeom prst="rect">
            <a:avLst/>
          </a:prstGeom>
          <a:noFill/>
        </p:spPr>
        <p:txBody>
          <a:bodyPr wrap="square" lIns="0" tIns="0" rIns="0" bIns="0" rtlCol="0" anchor="ctr" anchorCtr="0">
            <a:noAutofit/>
          </a:bodyPr>
          <a:lstStyle/>
          <a:p>
            <a:pPr algn="ctr">
              <a:lnSpc>
                <a:spcPct val="90000"/>
              </a:lnSpc>
            </a:pPr>
            <a:r>
              <a:rPr lang="en-US" sz="1400" dirty="0" smtClean="0"/>
              <a:t>VMDK</a:t>
            </a:r>
          </a:p>
        </p:txBody>
      </p:sp>
      <p:sp>
        <p:nvSpPr>
          <p:cNvPr id="25" name="TextBox 24"/>
          <p:cNvSpPr txBox="1"/>
          <p:nvPr/>
        </p:nvSpPr>
        <p:spPr>
          <a:xfrm>
            <a:off x="4044829" y="3944596"/>
            <a:ext cx="638345" cy="330539"/>
          </a:xfrm>
          <a:prstGeom prst="rect">
            <a:avLst/>
          </a:prstGeom>
          <a:noFill/>
        </p:spPr>
        <p:txBody>
          <a:bodyPr wrap="square" lIns="0" tIns="0" rIns="0" bIns="0" rtlCol="0" anchor="ctr" anchorCtr="0">
            <a:noAutofit/>
          </a:bodyPr>
          <a:lstStyle/>
          <a:p>
            <a:pPr algn="ctr">
              <a:lnSpc>
                <a:spcPct val="90000"/>
              </a:lnSpc>
            </a:pPr>
            <a:r>
              <a:rPr lang="en-US" sz="1400" dirty="0" smtClean="0"/>
              <a:t>VMDK</a:t>
            </a:r>
          </a:p>
        </p:txBody>
      </p:sp>
      <p:sp>
        <p:nvSpPr>
          <p:cNvPr id="26" name="TextBox 25"/>
          <p:cNvSpPr txBox="1"/>
          <p:nvPr/>
        </p:nvSpPr>
        <p:spPr>
          <a:xfrm>
            <a:off x="3109352" y="3944596"/>
            <a:ext cx="638345" cy="330539"/>
          </a:xfrm>
          <a:prstGeom prst="rect">
            <a:avLst/>
          </a:prstGeom>
          <a:noFill/>
        </p:spPr>
        <p:txBody>
          <a:bodyPr wrap="square" lIns="0" tIns="0" rIns="0" bIns="0" rtlCol="0" anchor="ctr" anchorCtr="0">
            <a:noAutofit/>
          </a:bodyPr>
          <a:lstStyle/>
          <a:p>
            <a:pPr algn="ctr">
              <a:lnSpc>
                <a:spcPct val="90000"/>
              </a:lnSpc>
            </a:pPr>
            <a:r>
              <a:rPr lang="en-US" sz="1400" dirty="0" smtClean="0"/>
              <a:t>VMDK</a:t>
            </a:r>
          </a:p>
        </p:txBody>
      </p:sp>
      <p:sp>
        <p:nvSpPr>
          <p:cNvPr id="30" name="TextBox 29"/>
          <p:cNvSpPr txBox="1"/>
          <p:nvPr/>
        </p:nvSpPr>
        <p:spPr>
          <a:xfrm>
            <a:off x="2634528" y="4351336"/>
            <a:ext cx="1585765" cy="330539"/>
          </a:xfrm>
          <a:prstGeom prst="rect">
            <a:avLst/>
          </a:prstGeom>
          <a:noFill/>
        </p:spPr>
        <p:txBody>
          <a:bodyPr wrap="square" lIns="0" tIns="0" rIns="0" bIns="0" rtlCol="0" anchor="ctr" anchorCtr="0">
            <a:noAutofit/>
          </a:bodyPr>
          <a:lstStyle/>
          <a:p>
            <a:pPr algn="ctr">
              <a:lnSpc>
                <a:spcPct val="90000"/>
              </a:lnSpc>
            </a:pPr>
            <a:r>
              <a:rPr lang="en-US" sz="2400" dirty="0" err="1" smtClean="0">
                <a:solidFill>
                  <a:schemeClr val="accent1"/>
                </a:solidFill>
              </a:rPr>
              <a:t>Datastore</a:t>
            </a:r>
            <a:r>
              <a:rPr lang="en-US" sz="2400" dirty="0" smtClean="0">
                <a:solidFill>
                  <a:schemeClr val="accent1"/>
                </a:solidFill>
              </a:rPr>
              <a:t> 1</a:t>
            </a:r>
          </a:p>
        </p:txBody>
      </p:sp>
      <p:sp>
        <p:nvSpPr>
          <p:cNvPr id="33" name="TextBox 32"/>
          <p:cNvSpPr txBox="1"/>
          <p:nvPr/>
        </p:nvSpPr>
        <p:spPr>
          <a:xfrm>
            <a:off x="1903412" y="1491296"/>
            <a:ext cx="3048000" cy="304800"/>
          </a:xfrm>
          <a:prstGeom prst="rect">
            <a:avLst/>
          </a:prstGeom>
          <a:noFill/>
        </p:spPr>
        <p:txBody>
          <a:bodyPr wrap="square" lIns="0" tIns="0" rIns="0" bIns="0" rtlCol="0">
            <a:noAutofit/>
          </a:bodyPr>
          <a:lstStyle/>
          <a:p>
            <a:pPr algn="ctr">
              <a:lnSpc>
                <a:spcPct val="90000"/>
              </a:lnSpc>
            </a:pPr>
            <a:r>
              <a:rPr lang="en-US" sz="2400" dirty="0" smtClean="0">
                <a:solidFill>
                  <a:schemeClr val="bg1"/>
                </a:solidFill>
              </a:rPr>
              <a:t>Primary</a:t>
            </a:r>
          </a:p>
        </p:txBody>
      </p:sp>
      <p:sp>
        <p:nvSpPr>
          <p:cNvPr id="8" name="Rectangle 7"/>
          <p:cNvSpPr/>
          <p:nvPr/>
        </p:nvSpPr>
        <p:spPr>
          <a:xfrm>
            <a:off x="6780212" y="1371601"/>
            <a:ext cx="3886200" cy="3467100"/>
          </a:xfrm>
          <a:prstGeom prst="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smtClean="0"/>
          </a:p>
        </p:txBody>
      </p:sp>
      <p:sp>
        <p:nvSpPr>
          <p:cNvPr id="14" name="Rectangle 13"/>
          <p:cNvSpPr/>
          <p:nvPr/>
        </p:nvSpPr>
        <p:spPr>
          <a:xfrm>
            <a:off x="7199312" y="2857498"/>
            <a:ext cx="3048000" cy="189230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6012" y="3017197"/>
            <a:ext cx="638345" cy="888984"/>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16003" y="3015752"/>
            <a:ext cx="638345" cy="888984"/>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65995" y="3017197"/>
            <a:ext cx="638345" cy="888984"/>
          </a:xfrm>
          <a:prstGeom prst="rect">
            <a:avLst/>
          </a:prstGeom>
        </p:spPr>
      </p:pic>
      <p:sp>
        <p:nvSpPr>
          <p:cNvPr id="12" name="Rectangle 11"/>
          <p:cNvSpPr/>
          <p:nvPr/>
        </p:nvSpPr>
        <p:spPr>
          <a:xfrm>
            <a:off x="7199312" y="1905000"/>
            <a:ext cx="3048000" cy="76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pic>
        <p:nvPicPr>
          <p:cNvPr id="22"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8506" y="2057368"/>
            <a:ext cx="457264" cy="457264"/>
          </a:xfrm>
          <a:prstGeom prst="rect">
            <a:avLst/>
          </a:prstGeom>
          <a:ln>
            <a:noFill/>
          </a:ln>
        </p:spPr>
      </p:pic>
      <p:sp>
        <p:nvSpPr>
          <p:cNvPr id="23" name="TextBox 22"/>
          <p:cNvSpPr txBox="1"/>
          <p:nvPr/>
        </p:nvSpPr>
        <p:spPr>
          <a:xfrm>
            <a:off x="7978106" y="2057368"/>
            <a:ext cx="2017763" cy="457264"/>
          </a:xfrm>
          <a:prstGeom prst="rect">
            <a:avLst/>
          </a:prstGeom>
          <a:noFill/>
          <a:ln>
            <a:noFill/>
          </a:ln>
        </p:spPr>
        <p:txBody>
          <a:bodyPr wrap="square" lIns="0" tIns="0" rIns="0" bIns="0" rtlCol="0" anchor="ctr" anchorCtr="0">
            <a:noAutofit/>
          </a:bodyPr>
          <a:lstStyle/>
          <a:p>
            <a:pPr>
              <a:lnSpc>
                <a:spcPct val="90000"/>
              </a:lnSpc>
            </a:pPr>
            <a:r>
              <a:rPr lang="en-US" sz="2400" dirty="0" smtClean="0">
                <a:solidFill>
                  <a:schemeClr val="accent6"/>
                </a:solidFill>
              </a:rPr>
              <a:t>.</a:t>
            </a:r>
            <a:r>
              <a:rPr lang="en-US" sz="2400" dirty="0" err="1" smtClean="0">
                <a:solidFill>
                  <a:schemeClr val="accent6"/>
                </a:solidFill>
              </a:rPr>
              <a:t>vmx</a:t>
            </a:r>
            <a:r>
              <a:rPr lang="en-US" sz="2400" dirty="0" smtClean="0">
                <a:solidFill>
                  <a:schemeClr val="accent6"/>
                </a:solidFill>
              </a:rPr>
              <a:t> file</a:t>
            </a:r>
          </a:p>
        </p:txBody>
      </p:sp>
      <p:sp>
        <p:nvSpPr>
          <p:cNvPr id="27" name="TextBox 26"/>
          <p:cNvSpPr txBox="1"/>
          <p:nvPr/>
        </p:nvSpPr>
        <p:spPr>
          <a:xfrm>
            <a:off x="7466011" y="3942363"/>
            <a:ext cx="638345" cy="330539"/>
          </a:xfrm>
          <a:prstGeom prst="rect">
            <a:avLst/>
          </a:prstGeom>
          <a:noFill/>
        </p:spPr>
        <p:txBody>
          <a:bodyPr wrap="square" lIns="0" tIns="0" rIns="0" bIns="0" rtlCol="0" anchor="ctr" anchorCtr="0">
            <a:noAutofit/>
          </a:bodyPr>
          <a:lstStyle/>
          <a:p>
            <a:pPr algn="ctr">
              <a:lnSpc>
                <a:spcPct val="90000"/>
              </a:lnSpc>
            </a:pPr>
            <a:r>
              <a:rPr lang="en-US" sz="1400" dirty="0" smtClean="0"/>
              <a:t>VMDK</a:t>
            </a:r>
          </a:p>
        </p:txBody>
      </p:sp>
      <p:sp>
        <p:nvSpPr>
          <p:cNvPr id="28" name="TextBox 27"/>
          <p:cNvSpPr txBox="1"/>
          <p:nvPr/>
        </p:nvSpPr>
        <p:spPr>
          <a:xfrm>
            <a:off x="8404139" y="3936096"/>
            <a:ext cx="638345" cy="330539"/>
          </a:xfrm>
          <a:prstGeom prst="rect">
            <a:avLst/>
          </a:prstGeom>
          <a:noFill/>
        </p:spPr>
        <p:txBody>
          <a:bodyPr wrap="square" lIns="0" tIns="0" rIns="0" bIns="0" rtlCol="0" anchor="ctr" anchorCtr="0">
            <a:noAutofit/>
          </a:bodyPr>
          <a:lstStyle/>
          <a:p>
            <a:pPr algn="ctr">
              <a:lnSpc>
                <a:spcPct val="90000"/>
              </a:lnSpc>
            </a:pPr>
            <a:r>
              <a:rPr lang="en-US" sz="1400" dirty="0" smtClean="0"/>
              <a:t>VMDK</a:t>
            </a:r>
          </a:p>
        </p:txBody>
      </p:sp>
      <p:sp>
        <p:nvSpPr>
          <p:cNvPr id="29" name="TextBox 28"/>
          <p:cNvSpPr txBox="1"/>
          <p:nvPr/>
        </p:nvSpPr>
        <p:spPr>
          <a:xfrm>
            <a:off x="9365995" y="3936096"/>
            <a:ext cx="638345" cy="330539"/>
          </a:xfrm>
          <a:prstGeom prst="rect">
            <a:avLst/>
          </a:prstGeom>
          <a:noFill/>
        </p:spPr>
        <p:txBody>
          <a:bodyPr wrap="square" lIns="0" tIns="0" rIns="0" bIns="0" rtlCol="0" anchor="ctr" anchorCtr="0">
            <a:noAutofit/>
          </a:bodyPr>
          <a:lstStyle/>
          <a:p>
            <a:pPr algn="ctr">
              <a:lnSpc>
                <a:spcPct val="90000"/>
              </a:lnSpc>
            </a:pPr>
            <a:r>
              <a:rPr lang="en-US" sz="1400" dirty="0" smtClean="0"/>
              <a:t>VMDK</a:t>
            </a:r>
          </a:p>
        </p:txBody>
      </p:sp>
      <p:sp>
        <p:nvSpPr>
          <p:cNvPr id="31" name="TextBox 30"/>
          <p:cNvSpPr txBox="1"/>
          <p:nvPr/>
        </p:nvSpPr>
        <p:spPr>
          <a:xfrm>
            <a:off x="7930428" y="4351336"/>
            <a:ext cx="1585765" cy="330539"/>
          </a:xfrm>
          <a:prstGeom prst="rect">
            <a:avLst/>
          </a:prstGeom>
          <a:noFill/>
        </p:spPr>
        <p:txBody>
          <a:bodyPr wrap="square" lIns="0" tIns="0" rIns="0" bIns="0" rtlCol="0" anchor="ctr" anchorCtr="0">
            <a:noAutofit/>
          </a:bodyPr>
          <a:lstStyle/>
          <a:p>
            <a:pPr algn="ctr">
              <a:lnSpc>
                <a:spcPct val="90000"/>
              </a:lnSpc>
            </a:pPr>
            <a:r>
              <a:rPr lang="en-US" sz="2400" dirty="0" err="1" smtClean="0">
                <a:solidFill>
                  <a:schemeClr val="accent6"/>
                </a:solidFill>
              </a:rPr>
              <a:t>Datastore</a:t>
            </a:r>
            <a:r>
              <a:rPr lang="en-US" sz="2400" dirty="0" smtClean="0">
                <a:solidFill>
                  <a:schemeClr val="accent6"/>
                </a:solidFill>
              </a:rPr>
              <a:t> 2</a:t>
            </a:r>
          </a:p>
        </p:txBody>
      </p:sp>
      <p:sp>
        <p:nvSpPr>
          <p:cNvPr id="34" name="TextBox 33"/>
          <p:cNvSpPr txBox="1"/>
          <p:nvPr/>
        </p:nvSpPr>
        <p:spPr>
          <a:xfrm>
            <a:off x="7225982" y="1483360"/>
            <a:ext cx="3048000" cy="304800"/>
          </a:xfrm>
          <a:prstGeom prst="rect">
            <a:avLst/>
          </a:prstGeom>
          <a:noFill/>
        </p:spPr>
        <p:txBody>
          <a:bodyPr wrap="square" lIns="0" tIns="0" rIns="0" bIns="0" rtlCol="0">
            <a:noAutofit/>
          </a:bodyPr>
          <a:lstStyle/>
          <a:p>
            <a:pPr algn="ctr">
              <a:lnSpc>
                <a:spcPct val="90000"/>
              </a:lnSpc>
            </a:pPr>
            <a:r>
              <a:rPr lang="en-US" sz="2400" dirty="0" smtClean="0">
                <a:solidFill>
                  <a:schemeClr val="bg1"/>
                </a:solidFill>
              </a:rPr>
              <a:t>Secondary</a:t>
            </a:r>
          </a:p>
        </p:txBody>
      </p:sp>
      <p:sp>
        <p:nvSpPr>
          <p:cNvPr id="35" name="Content Placeholder 25"/>
          <p:cNvSpPr txBox="1">
            <a:spLocks/>
          </p:cNvSpPr>
          <p:nvPr/>
        </p:nvSpPr>
        <p:spPr>
          <a:xfrm>
            <a:off x="3021012" y="5118100"/>
            <a:ext cx="7645400" cy="1270000"/>
          </a:xfrm>
          <a:prstGeom prst="rect">
            <a:avLst/>
          </a:prstGeom>
          <a:solidFill>
            <a:schemeClr val="bg1"/>
          </a:solidFill>
          <a:ln>
            <a:gradFill flip="none" rotWithShape="1">
              <a:gsLst>
                <a:gs pos="0">
                  <a:schemeClr val="accent1">
                    <a:lumMod val="5000"/>
                    <a:lumOff val="95000"/>
                    <a:alpha val="0"/>
                  </a:schemeClr>
                </a:gs>
                <a:gs pos="100000">
                  <a:srgbClr val="FDB813"/>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365760" tIns="182880" rIns="91440" bIns="45720" numCol="1" spcCol="0" rtlCol="0" fromWordArt="0" anchor="t" anchorCtr="0" forceAA="0" compatLnSpc="1">
            <a:prstTxWarp prst="textNoShape">
              <a:avLst/>
            </a:prstTxWarp>
            <a:noAutofit/>
          </a:bodyPr>
          <a:lstStyle>
            <a:defPPr>
              <a:defRPr lang="en-US"/>
            </a:defPPr>
            <a:lvl1pPr indent="-228600">
              <a:lnSpc>
                <a:spcPct val="110000"/>
              </a:lnSpc>
              <a:spcBef>
                <a:spcPts val="1200"/>
              </a:spcBef>
              <a:buClr>
                <a:schemeClr val="tx1">
                  <a:lumMod val="60000"/>
                  <a:lumOff val="40000"/>
                </a:schemeClr>
              </a:buClr>
              <a:buSzPct val="90000"/>
              <a:buFont typeface="Arial" panose="020B0604020202020204" pitchFamily="34" charset="0"/>
              <a:buChar char="•"/>
              <a:defRPr>
                <a:solidFill>
                  <a:schemeClr val="tx1">
                    <a:lumMod val="50000"/>
                  </a:schemeClr>
                </a:solidFill>
              </a:defRPr>
            </a:lvl1pPr>
            <a:lvl2pPr lvl="1" indent="-228600">
              <a:lnSpc>
                <a:spcPct val="110000"/>
              </a:lnSpc>
              <a:spcBef>
                <a:spcPts val="800"/>
              </a:spcBef>
              <a:buClr>
                <a:schemeClr val="tx1">
                  <a:lumMod val="60000"/>
                  <a:lumOff val="40000"/>
                </a:schemeClr>
              </a:buClr>
              <a:buSzPct val="90000"/>
              <a:buFont typeface="Arial" panose="020B0604020202020204" pitchFamily="34" charset="0"/>
              <a:buChar char="–"/>
              <a:defRPr>
                <a:solidFill>
                  <a:schemeClr val="tx1">
                    <a:lumMod val="50000"/>
                  </a:schemeClr>
                </a:solidFill>
              </a:defRPr>
            </a:lvl2pPr>
            <a:lvl3pPr marL="731520" lvl="2" indent="-182880">
              <a:lnSpc>
                <a:spcPct val="110000"/>
              </a:lnSpc>
              <a:spcBef>
                <a:spcPts val="600"/>
              </a:spcBef>
              <a:buClr>
                <a:schemeClr val="tx1">
                  <a:lumMod val="60000"/>
                  <a:lumOff val="40000"/>
                </a:schemeClr>
              </a:buClr>
              <a:buSzPct val="90000"/>
              <a:buFont typeface="Arial" panose="020B0604020202020204" pitchFamily="34" charset="0"/>
              <a:buChar char="•"/>
              <a:defRPr sz="1600">
                <a:solidFill>
                  <a:schemeClr val="tx1">
                    <a:lumMod val="50000"/>
                  </a:schemeClr>
                </a:solidFill>
              </a:defRPr>
            </a:lvl3pPr>
            <a:lvl4pPr marL="457200" lvl="3" indent="-228600">
              <a:lnSpc>
                <a:spcPct val="110000"/>
              </a:lnSpc>
              <a:spcBef>
                <a:spcPts val="1200"/>
              </a:spcBef>
              <a:buClr>
                <a:schemeClr val="tx1">
                  <a:lumMod val="60000"/>
                  <a:lumOff val="40000"/>
                </a:schemeClr>
              </a:buClr>
              <a:buSzPct val="90000"/>
              <a:buFont typeface="Arial" panose="020B0604020202020204" pitchFamily="34" charset="0"/>
              <a:buChar char="–"/>
              <a:defRPr>
                <a:solidFill>
                  <a:schemeClr val="tx1">
                    <a:lumMod val="50000"/>
                  </a:schemeClr>
                </a:solidFill>
              </a:defRPr>
            </a:lvl4pPr>
            <a:lvl5pPr marL="685800" lvl="4" indent="-228600">
              <a:lnSpc>
                <a:spcPct val="110000"/>
              </a:lnSpc>
              <a:spcBef>
                <a:spcPts val="1200"/>
              </a:spcBef>
              <a:buClr>
                <a:schemeClr val="tx1">
                  <a:lumMod val="60000"/>
                  <a:lumOff val="40000"/>
                </a:schemeClr>
              </a:buClr>
              <a:buSzPct val="90000"/>
              <a:buFont typeface="Arial" panose="020B0604020202020204" pitchFamily="34" charset="0"/>
              <a:buChar char="•"/>
              <a:defRPr sz="1600">
                <a:solidFill>
                  <a:schemeClr val="tx1">
                    <a:lumMod val="50000"/>
                  </a:schemeClr>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pPr>
              <a:spcBef>
                <a:spcPts val="0"/>
              </a:spcBef>
            </a:pPr>
            <a:r>
              <a:rPr lang="en-US" dirty="0" err="1"/>
              <a:t>vmx</a:t>
            </a:r>
            <a:r>
              <a:rPr lang="en-US" dirty="0"/>
              <a:t> </a:t>
            </a:r>
            <a:r>
              <a:rPr lang="en-US" dirty="0" err="1"/>
              <a:t>config</a:t>
            </a:r>
            <a:r>
              <a:rPr lang="en-US" dirty="0"/>
              <a:t> file</a:t>
            </a:r>
          </a:p>
          <a:p>
            <a:pPr>
              <a:spcBef>
                <a:spcPts val="0"/>
              </a:spcBef>
            </a:pPr>
            <a:r>
              <a:rPr lang="en-US" dirty="0" err="1"/>
              <a:t>vmdk</a:t>
            </a:r>
            <a:r>
              <a:rPr lang="en-US" dirty="0"/>
              <a:t> files (new)</a:t>
            </a:r>
          </a:p>
          <a:p>
            <a:pPr>
              <a:spcBef>
                <a:spcPts val="0"/>
              </a:spcBef>
            </a:pPr>
            <a:r>
              <a:rPr lang="en-US" dirty="0"/>
              <a:t>Allowed to be on different </a:t>
            </a:r>
            <a:r>
              <a:rPr lang="en-US" dirty="0" err="1"/>
              <a:t>datastores</a:t>
            </a:r>
            <a:r>
              <a:rPr lang="en-US" dirty="0"/>
              <a:t> (new)</a:t>
            </a:r>
          </a:p>
        </p:txBody>
      </p:sp>
      <p:sp>
        <p:nvSpPr>
          <p:cNvPr id="36" name="TextBox 35"/>
          <p:cNvSpPr txBox="1"/>
          <p:nvPr/>
        </p:nvSpPr>
        <p:spPr>
          <a:xfrm>
            <a:off x="1446212" y="5193284"/>
            <a:ext cx="1776328" cy="1088792"/>
          </a:xfrm>
          <a:prstGeom prst="rect">
            <a:avLst/>
          </a:prstGeom>
          <a:solidFill>
            <a:srgbClr val="F8981D"/>
          </a:solidFill>
        </p:spPr>
        <p:txBody>
          <a:bodyPr wrap="square" lIns="182880" tIns="0" rIns="0" bIns="0" rtlCol="0" anchor="ctr" anchorCtr="0">
            <a:noAutofit/>
          </a:bodyPr>
          <a:lstStyle/>
          <a:p>
            <a:pPr>
              <a:lnSpc>
                <a:spcPct val="90000"/>
              </a:lnSpc>
            </a:pPr>
            <a:r>
              <a:rPr lang="en-US" b="1" dirty="0" smtClean="0">
                <a:solidFill>
                  <a:schemeClr val="bg1"/>
                </a:solidFill>
              </a:rPr>
              <a:t>Each VM has </a:t>
            </a:r>
            <a:r>
              <a:rPr lang="en-US" b="1" dirty="0" err="1" smtClean="0">
                <a:solidFill>
                  <a:schemeClr val="bg1"/>
                </a:solidFill>
              </a:rPr>
              <a:t>it’s</a:t>
            </a:r>
            <a:r>
              <a:rPr lang="en-US" b="1" dirty="0" smtClean="0">
                <a:solidFill>
                  <a:schemeClr val="bg1"/>
                </a:solidFill>
              </a:rPr>
              <a:t> own:</a:t>
            </a:r>
          </a:p>
        </p:txBody>
      </p:sp>
    </p:spTree>
    <p:extLst>
      <p:ext uri="{BB962C8B-B14F-4D97-AF65-F5344CB8AC3E}">
        <p14:creationId xmlns:p14="http://schemas.microsoft.com/office/powerpoint/2010/main" val="3966352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vSphere 6.0 - FT Capabilities by vSphere Version</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644379500"/>
              </p:ext>
            </p:extLst>
          </p:nvPr>
        </p:nvGraphicFramePr>
        <p:xfrm>
          <a:off x="600233" y="1447800"/>
          <a:ext cx="5087303" cy="3545840"/>
        </p:xfrm>
        <a:graphic>
          <a:graphicData uri="http://schemas.openxmlformats.org/drawingml/2006/table">
            <a:tbl>
              <a:tblPr firstRow="1" bandRow="1">
                <a:tableStyleId>{0660B408-B3CF-4A94-85FC-2B1E0A45F4A2}</a:tableStyleId>
              </a:tblPr>
              <a:tblGrid>
                <a:gridCol w="1897380"/>
                <a:gridCol w="1516380"/>
                <a:gridCol w="1673543"/>
              </a:tblGrid>
              <a:tr h="370840">
                <a:tc>
                  <a:txBody>
                    <a:bodyPr/>
                    <a:lstStyle/>
                    <a:p>
                      <a:pPr algn="ctr"/>
                      <a:r>
                        <a:rPr lang="en-US" sz="1600" dirty="0" smtClean="0"/>
                        <a:t>Feature</a:t>
                      </a:r>
                      <a:endParaRPr lang="en-US" sz="1600" dirty="0"/>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accent1"/>
                    </a:solidFill>
                  </a:tcPr>
                </a:tc>
                <a:tc>
                  <a:txBody>
                    <a:bodyPr/>
                    <a:lstStyle/>
                    <a:p>
                      <a:pPr algn="ctr"/>
                      <a:r>
                        <a:rPr lang="en-US" sz="1600" dirty="0" smtClean="0"/>
                        <a:t>FT</a:t>
                      </a:r>
                    </a:p>
                    <a:p>
                      <a:pPr algn="ctr"/>
                      <a:r>
                        <a:rPr lang="en-US" sz="1600" dirty="0" smtClean="0"/>
                        <a:t>(vSphere 5.5)</a:t>
                      </a:r>
                      <a:endParaRPr lang="en-US" sz="16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accent1"/>
                    </a:solidFill>
                  </a:tcPr>
                </a:tc>
                <a:tc>
                  <a:txBody>
                    <a:bodyPr/>
                    <a:lstStyle/>
                    <a:p>
                      <a:pPr algn="ctr"/>
                      <a:r>
                        <a:rPr lang="en-US" sz="1600" dirty="0" smtClean="0"/>
                        <a:t>FT</a:t>
                      </a:r>
                    </a:p>
                    <a:p>
                      <a:pPr algn="ctr"/>
                      <a:r>
                        <a:rPr lang="en-US" sz="1600" dirty="0" smtClean="0"/>
                        <a:t>(vSphere 6.0)</a:t>
                      </a:r>
                      <a:endParaRPr lang="en-US" sz="16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accent1"/>
                    </a:solidFill>
                  </a:tcPr>
                </a:tc>
              </a:tr>
              <a:tr h="370840">
                <a:tc>
                  <a:txBody>
                    <a:bodyPr/>
                    <a:lstStyle/>
                    <a:p>
                      <a:r>
                        <a:rPr lang="en-US" sz="1400" dirty="0" err="1" smtClean="0"/>
                        <a:t>vCPUs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algn="ctr"/>
                      <a:r>
                        <a:rPr lang="en-US" sz="1400" dirty="0" smtClean="0"/>
                        <a:t>1</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algn="ctr"/>
                      <a:r>
                        <a:rPr lang="en-US" sz="1400" dirty="0" smtClean="0">
                          <a:solidFill>
                            <a:schemeClr val="accent6"/>
                          </a:solidFill>
                        </a:rPr>
                        <a:t>4</a:t>
                      </a:r>
                      <a:endParaRPr lang="en-US" sz="1400" dirty="0">
                        <a:solidFill>
                          <a:schemeClr val="accent6"/>
                        </a:solidFill>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Virtual Disks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algn="ctr"/>
                      <a:r>
                        <a:rPr lang="en-US" sz="1400" dirty="0" smtClean="0"/>
                        <a:t>EZT</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algn="ctr"/>
                      <a:r>
                        <a:rPr lang="en-US" sz="1400" dirty="0" smtClean="0">
                          <a:solidFill>
                            <a:schemeClr val="accent6"/>
                          </a:solidFill>
                        </a:rPr>
                        <a:t>Any</a:t>
                      </a:r>
                      <a:endParaRPr lang="en-US" sz="1400" dirty="0">
                        <a:solidFill>
                          <a:schemeClr val="accent6"/>
                        </a:solidFill>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r>
              <a:tr h="370840">
                <a:tc>
                  <a:txBody>
                    <a:bodyPr/>
                    <a:lstStyle/>
                    <a:p>
                      <a:r>
                        <a:rPr lang="en-US" sz="1400" dirty="0" smtClean="0"/>
                        <a:t>Hot Configure FT</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H/W Virtualization</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r>
              <a:tr h="370840">
                <a:tc>
                  <a:txBody>
                    <a:bodyPr/>
                    <a:lstStyle/>
                    <a:p>
                      <a:r>
                        <a:rPr lang="en-US" sz="1400" dirty="0" smtClean="0"/>
                        <a:t>Backup (Snapshot)</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err="1" smtClean="0"/>
                        <a:t>Paravirtual</a:t>
                      </a:r>
                      <a:r>
                        <a:rPr lang="en-US" sz="1400" dirty="0" smtClean="0"/>
                        <a:t> Devices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r>
              <a:tr h="370840">
                <a:tc>
                  <a:txBody>
                    <a:bodyPr/>
                    <a:lstStyle/>
                    <a:p>
                      <a:r>
                        <a:rPr lang="en-US" sz="1400" dirty="0" smtClean="0"/>
                        <a:t>Storage Redundancy</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VSAN/</a:t>
                      </a:r>
                      <a:r>
                        <a:rPr lang="en-US" sz="1400" dirty="0" err="1" smtClean="0"/>
                        <a:t>VVols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accent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accent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accent1"/>
                      </a:solidFill>
                      <a:prstDash val="solid"/>
                      <a:round/>
                      <a:headEnd type="none" w="med" len="med"/>
                      <a:tailEnd type="none" w="med" len="med"/>
                    </a:lnB>
                    <a:solidFill>
                      <a:srgbClr val="AAE6FF">
                        <a:alpha val="22000"/>
                      </a:srgbClr>
                    </a:solidFill>
                  </a:tcPr>
                </a:tc>
              </a:tr>
            </a:tbl>
          </a:graphicData>
        </a:graphic>
      </p:graphicFrame>
      <p:sp>
        <p:nvSpPr>
          <p:cNvPr id="5" name="Slide Number Placeholder 4"/>
          <p:cNvSpPr>
            <a:spLocks noGrp="1"/>
          </p:cNvSpPr>
          <p:nvPr>
            <p:ph type="sldNum" sz="quarter" idx="12"/>
          </p:nvPr>
        </p:nvSpPr>
        <p:spPr/>
        <p:txBody>
          <a:bodyPr/>
          <a:lstStyle/>
          <a:p>
            <a:fld id="{6EA6D8CF-3CDE-4807-BCD2-C9F2B831AAA5}" type="slidenum">
              <a:rPr lang="en-US" smtClean="0"/>
              <a:t>46</a:t>
            </a:fld>
            <a:endParaRPr lang="en-US"/>
          </a:p>
        </p:txBody>
      </p:sp>
      <p:graphicFrame>
        <p:nvGraphicFramePr>
          <p:cNvPr id="11" name="Content Placeholder 5"/>
          <p:cNvGraphicFramePr>
            <a:graphicFrameLocks/>
          </p:cNvGraphicFramePr>
          <p:nvPr>
            <p:extLst>
              <p:ext uri="{D42A27DB-BD31-4B8C-83A1-F6EECF244321}">
                <p14:modId xmlns:p14="http://schemas.microsoft.com/office/powerpoint/2010/main" val="577121577"/>
              </p:ext>
            </p:extLst>
          </p:nvPr>
        </p:nvGraphicFramePr>
        <p:xfrm>
          <a:off x="6493509" y="1447800"/>
          <a:ext cx="5087303" cy="3545840"/>
        </p:xfrm>
        <a:graphic>
          <a:graphicData uri="http://schemas.openxmlformats.org/drawingml/2006/table">
            <a:tbl>
              <a:tblPr firstRow="1" bandRow="1">
                <a:tableStyleId>{0660B408-B3CF-4A94-85FC-2B1E0A45F4A2}</a:tableStyleId>
              </a:tblPr>
              <a:tblGrid>
                <a:gridCol w="1897380"/>
                <a:gridCol w="1516380"/>
                <a:gridCol w="1673543"/>
              </a:tblGrid>
              <a:tr h="370840">
                <a:tc>
                  <a:txBody>
                    <a:bodyPr/>
                    <a:lstStyle/>
                    <a:p>
                      <a:pPr algn="ctr"/>
                      <a:r>
                        <a:rPr lang="en-US" sz="1600" dirty="0" smtClean="0"/>
                        <a:t>Feature</a:t>
                      </a:r>
                      <a:endParaRPr lang="en-US" sz="1600" dirty="0"/>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accent1"/>
                    </a:solidFill>
                  </a:tcPr>
                </a:tc>
                <a:tc>
                  <a:txBody>
                    <a:bodyPr/>
                    <a:lstStyle/>
                    <a:p>
                      <a:pPr algn="ctr"/>
                      <a:r>
                        <a:rPr lang="en-US" sz="1600" dirty="0" smtClean="0"/>
                        <a:t>FT</a:t>
                      </a:r>
                    </a:p>
                    <a:p>
                      <a:pPr algn="ctr"/>
                      <a:r>
                        <a:rPr lang="en-US" sz="1600" dirty="0" smtClean="0"/>
                        <a:t>(vSphere 5.5)</a:t>
                      </a:r>
                      <a:endParaRPr lang="en-US" sz="16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accent1"/>
                    </a:solidFill>
                  </a:tcPr>
                </a:tc>
                <a:tc>
                  <a:txBody>
                    <a:bodyPr/>
                    <a:lstStyle/>
                    <a:p>
                      <a:pPr algn="ctr"/>
                      <a:r>
                        <a:rPr lang="en-US" sz="1600" dirty="0" smtClean="0"/>
                        <a:t>FT</a:t>
                      </a:r>
                    </a:p>
                    <a:p>
                      <a:pPr algn="ctr"/>
                      <a:r>
                        <a:rPr lang="en-US" sz="1600" dirty="0" smtClean="0"/>
                        <a:t>(vSphere 6.0)</a:t>
                      </a:r>
                      <a:endParaRPr lang="en-US" sz="16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accent1"/>
                    </a:solidFill>
                  </a:tcPr>
                </a:tc>
              </a:tr>
              <a:tr h="370840">
                <a:tc>
                  <a:txBody>
                    <a:bodyPr/>
                    <a:lstStyle/>
                    <a:p>
                      <a:r>
                        <a:rPr lang="en-US" sz="1400" dirty="0" smtClean="0"/>
                        <a:t>HA</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DRS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algn="ctr"/>
                      <a:r>
                        <a:rPr lang="en-US" sz="1400" dirty="0" smtClean="0"/>
                        <a:t>Partial</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algn="ctr"/>
                      <a:r>
                        <a:rPr lang="en-US" sz="1400" dirty="0" smtClean="0">
                          <a:solidFill>
                            <a:srgbClr val="D9541E"/>
                          </a:solidFill>
                        </a:rPr>
                        <a:t>Partial</a:t>
                      </a:r>
                      <a:endParaRPr lang="en-US" sz="1400" dirty="0">
                        <a:solidFill>
                          <a:srgbClr val="D9541E"/>
                        </a:solidFill>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r>
              <a:tr h="370840">
                <a:tc>
                  <a:txBody>
                    <a:bodyPr/>
                    <a:lstStyle/>
                    <a:p>
                      <a:r>
                        <a:rPr lang="en-US" sz="1400" dirty="0" smtClean="0"/>
                        <a:t>DPM</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SRM</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r>
              <a:tr h="370840">
                <a:tc>
                  <a:txBody>
                    <a:bodyPr/>
                    <a:lstStyle/>
                    <a:p>
                      <a:r>
                        <a:rPr lang="en-US" sz="1400" dirty="0" smtClean="0"/>
                        <a:t>VDS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accent6"/>
                          </a:solidFill>
                          <a:latin typeface="Wingdings" panose="05000000000000000000" pitchFamily="2" charset="2"/>
                          <a:ea typeface="+mn-ea"/>
                          <a:cs typeface="+mn-cs"/>
                        </a:rPr>
                        <a:t>ü</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Storage DRS</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rgbClr val="AAE6FF">
                        <a:alpha val="22000"/>
                      </a:srgbClr>
                    </a:solidFill>
                  </a:tcPr>
                </a:tc>
              </a:tr>
              <a:tr h="370840">
                <a:tc>
                  <a:txBody>
                    <a:bodyPr/>
                    <a:lstStyle/>
                    <a:p>
                      <a:r>
                        <a:rPr lang="en-US" sz="1400" dirty="0" smtClean="0"/>
                        <a:t>VCD</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noFill/>
                  </a:tcPr>
                </a:tc>
              </a:tr>
              <a:tr h="370840">
                <a:tc>
                  <a:txBody>
                    <a:bodyPr/>
                    <a:lstStyle/>
                    <a:p>
                      <a:r>
                        <a:rPr lang="en-US" sz="1400" dirty="0" smtClean="0"/>
                        <a:t>vSphere Replication</a:t>
                      </a:r>
                      <a:endParaRPr lang="en-US" sz="1400" dirty="0"/>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accent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accent1"/>
                      </a:solidFill>
                      <a:prstDash val="solid"/>
                      <a:round/>
                      <a:headEnd type="none" w="med" len="med"/>
                      <a:tailEnd type="none" w="med" len="med"/>
                    </a:lnB>
                    <a:solidFill>
                      <a:srgbClr val="AAE6FF">
                        <a:alpha val="22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dk1"/>
                          </a:solidFill>
                          <a:latin typeface="Wingdings" panose="05000000000000000000" pitchFamily="2" charset="2"/>
                          <a:ea typeface="+mn-ea"/>
                          <a:cs typeface="+mn-cs"/>
                        </a:rPr>
                        <a:t>û</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accent1"/>
                      </a:solidFill>
                      <a:prstDash val="solid"/>
                      <a:round/>
                      <a:headEnd type="none" w="med" len="med"/>
                      <a:tailEnd type="none" w="med" len="med"/>
                    </a:lnB>
                    <a:solidFill>
                      <a:srgbClr val="AAE6FF">
                        <a:alpha val="22000"/>
                      </a:srgbClr>
                    </a:solidFill>
                  </a:tcPr>
                </a:tc>
              </a:tr>
            </a:tbl>
          </a:graphicData>
        </a:graphic>
      </p:graphicFrame>
    </p:spTree>
    <p:extLst>
      <p:ext uri="{BB962C8B-B14F-4D97-AF65-F5344CB8AC3E}">
        <p14:creationId xmlns:p14="http://schemas.microsoft.com/office/powerpoint/2010/main" val="2082258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vSphere 6.0 vSphere Replication</a:t>
            </a:r>
            <a:endParaRPr lang="en-US" dirty="0"/>
          </a:p>
        </p:txBody>
      </p:sp>
    </p:spTree>
    <p:extLst>
      <p:ext uri="{BB962C8B-B14F-4D97-AF65-F5344CB8AC3E}">
        <p14:creationId xmlns:p14="http://schemas.microsoft.com/office/powerpoint/2010/main" val="212367652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608011" y="4762005"/>
            <a:ext cx="10789920" cy="1401287"/>
          </a:xfrm>
          <a:prstGeom prst="rect">
            <a:avLst/>
          </a:prstGeom>
          <a:solidFill>
            <a:schemeClr val="bg1"/>
          </a:solidFill>
          <a:ln>
            <a:gradFill flip="none" rotWithShape="1">
              <a:gsLst>
                <a:gs pos="0">
                  <a:schemeClr val="accent1">
                    <a:lumMod val="5000"/>
                    <a:lumOff val="95000"/>
                    <a:alpha val="0"/>
                  </a:schemeClr>
                </a:gs>
                <a:gs pos="100000">
                  <a:srgbClr val="F8981D"/>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29" name="Rectangle 28"/>
          <p:cNvSpPr/>
          <p:nvPr/>
        </p:nvSpPr>
        <p:spPr>
          <a:xfrm>
            <a:off x="608011" y="2719448"/>
            <a:ext cx="10789920" cy="1567544"/>
          </a:xfrm>
          <a:prstGeom prst="rect">
            <a:avLst/>
          </a:prstGeom>
          <a:solidFill>
            <a:schemeClr val="bg1"/>
          </a:solidFill>
          <a:ln>
            <a:gradFill flip="none" rotWithShape="1">
              <a:gsLst>
                <a:gs pos="0">
                  <a:schemeClr val="accent1">
                    <a:lumMod val="5000"/>
                    <a:lumOff val="95000"/>
                    <a:alpha val="0"/>
                  </a:schemeClr>
                </a:gs>
                <a:gs pos="100000">
                  <a:srgbClr val="92D050"/>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28" name="Rectangle 27"/>
          <p:cNvSpPr/>
          <p:nvPr/>
        </p:nvSpPr>
        <p:spPr>
          <a:xfrm>
            <a:off x="608011" y="1311729"/>
            <a:ext cx="10789920" cy="1075211"/>
          </a:xfrm>
          <a:prstGeom prst="rect">
            <a:avLst/>
          </a:prstGeom>
          <a:solidFill>
            <a:schemeClr val="bg1"/>
          </a:solidFill>
          <a:ln>
            <a:gradFill flip="none" rotWithShape="1">
              <a:gsLst>
                <a:gs pos="0">
                  <a:schemeClr val="accent1">
                    <a:lumMod val="5000"/>
                    <a:lumOff val="95000"/>
                    <a:alpha val="0"/>
                  </a:schemeClr>
                </a:gs>
                <a:gs pos="100000">
                  <a:schemeClr val="accent1">
                    <a:lumMod val="30000"/>
                    <a:lumOff val="70000"/>
                  </a:schemeClr>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2" name="Title 1"/>
          <p:cNvSpPr>
            <a:spLocks noGrp="1"/>
          </p:cNvSpPr>
          <p:nvPr>
            <p:ph type="title"/>
          </p:nvPr>
        </p:nvSpPr>
        <p:spPr/>
        <p:txBody>
          <a:bodyPr/>
          <a:lstStyle/>
          <a:p>
            <a:r>
              <a:rPr lang="en-US" dirty="0" smtClean="0"/>
              <a:t>vSphere 6.0 – VMware vSphere Replication</a:t>
            </a:r>
            <a:endParaRPr lang="en-US" dirty="0"/>
          </a:p>
        </p:txBody>
      </p:sp>
      <p:sp>
        <p:nvSpPr>
          <p:cNvPr id="9" name="Content Placeholder 8"/>
          <p:cNvSpPr>
            <a:spLocks noGrp="1"/>
          </p:cNvSpPr>
          <p:nvPr>
            <p:ph idx="1"/>
          </p:nvPr>
        </p:nvSpPr>
        <p:spPr>
          <a:xfrm>
            <a:off x="769098" y="1429656"/>
            <a:ext cx="7542371" cy="4648200"/>
          </a:xfrm>
        </p:spPr>
        <p:txBody>
          <a:bodyPr/>
          <a:lstStyle/>
          <a:p>
            <a:pPr>
              <a:lnSpc>
                <a:spcPct val="100000"/>
              </a:lnSpc>
              <a:buClr>
                <a:schemeClr val="accent1"/>
              </a:buClr>
            </a:pPr>
            <a:r>
              <a:rPr lang="en-US" sz="2400" dirty="0"/>
              <a:t>E</a:t>
            </a:r>
            <a:r>
              <a:rPr lang="en-US" sz="2400" dirty="0" smtClean="0"/>
              <a:t>nd-to-end network compression</a:t>
            </a:r>
          </a:p>
          <a:p>
            <a:pPr lvl="1">
              <a:lnSpc>
                <a:spcPct val="100000"/>
              </a:lnSpc>
            </a:pPr>
            <a:r>
              <a:rPr lang="en-US" sz="2200" dirty="0" smtClean="0"/>
              <a:t>Further reduces bandwidth requirements</a:t>
            </a:r>
          </a:p>
          <a:p>
            <a:pPr>
              <a:lnSpc>
                <a:spcPct val="100000"/>
              </a:lnSpc>
            </a:pPr>
            <a:endParaRPr lang="en-US" sz="2400" dirty="0"/>
          </a:p>
          <a:p>
            <a:pPr>
              <a:lnSpc>
                <a:spcPct val="100000"/>
              </a:lnSpc>
              <a:buClr>
                <a:schemeClr val="accent4"/>
              </a:buClr>
            </a:pPr>
            <a:r>
              <a:rPr lang="en-US" sz="2400" dirty="0"/>
              <a:t>Network traffic isolation</a:t>
            </a:r>
          </a:p>
          <a:p>
            <a:pPr lvl="1">
              <a:lnSpc>
                <a:spcPct val="100000"/>
              </a:lnSpc>
            </a:pPr>
            <a:r>
              <a:rPr lang="en-US" sz="2200" dirty="0" smtClean="0"/>
              <a:t>Controls </a:t>
            </a:r>
            <a:r>
              <a:rPr lang="en-US" sz="2200" dirty="0"/>
              <a:t>bandwidth, </a:t>
            </a:r>
            <a:r>
              <a:rPr lang="en-US" sz="2200" dirty="0" smtClean="0"/>
              <a:t>improves </a:t>
            </a:r>
            <a:r>
              <a:rPr lang="en-US" sz="2200" dirty="0"/>
              <a:t>performance </a:t>
            </a:r>
            <a:r>
              <a:rPr lang="en-US" sz="2200" dirty="0" smtClean="0"/>
              <a:t/>
            </a:r>
            <a:br>
              <a:rPr lang="en-US" sz="2200" dirty="0" smtClean="0"/>
            </a:br>
            <a:r>
              <a:rPr lang="en-US" sz="2200" dirty="0" smtClean="0"/>
              <a:t>and </a:t>
            </a:r>
            <a:r>
              <a:rPr lang="en-US" sz="2200" dirty="0"/>
              <a:t>security</a:t>
            </a:r>
          </a:p>
          <a:p>
            <a:pPr marL="0" indent="0">
              <a:lnSpc>
                <a:spcPct val="100000"/>
              </a:lnSpc>
              <a:buNone/>
            </a:pPr>
            <a:r>
              <a:rPr lang="en-US" sz="2400" dirty="0"/>
              <a:t/>
            </a:r>
            <a:br>
              <a:rPr lang="en-US" sz="2400" dirty="0"/>
            </a:br>
            <a:endParaRPr lang="en-US" sz="2400" dirty="0" smtClean="0"/>
          </a:p>
          <a:p>
            <a:pPr>
              <a:lnSpc>
                <a:spcPct val="100000"/>
              </a:lnSpc>
              <a:buClr>
                <a:srgbClr val="F8981D"/>
              </a:buClr>
            </a:pPr>
            <a:r>
              <a:rPr lang="en-US" sz="2400" dirty="0" smtClean="0"/>
              <a:t>Linux file system quiescing</a:t>
            </a:r>
          </a:p>
          <a:p>
            <a:pPr lvl="1">
              <a:lnSpc>
                <a:spcPct val="100000"/>
              </a:lnSpc>
            </a:pPr>
            <a:r>
              <a:rPr lang="en-US" sz="2200" dirty="0" smtClean="0"/>
              <a:t>Increased reliability when recovering Linux VMs</a:t>
            </a:r>
            <a:endParaRPr lang="en-US" sz="2200" dirty="0"/>
          </a:p>
        </p:txBody>
      </p:sp>
      <p:sp>
        <p:nvSpPr>
          <p:cNvPr id="5" name="Slide Number Placeholder 4"/>
          <p:cNvSpPr>
            <a:spLocks noGrp="1"/>
          </p:cNvSpPr>
          <p:nvPr>
            <p:ph type="sldNum" sz="quarter" idx="12"/>
          </p:nvPr>
        </p:nvSpPr>
        <p:spPr/>
        <p:txBody>
          <a:bodyPr/>
          <a:lstStyle/>
          <a:p>
            <a:fld id="{6EA6D8CF-3CDE-4807-BCD2-C9F2B831AAA5}" type="slidenum">
              <a:rPr lang="en-US" smtClean="0"/>
              <a:pPr/>
              <a:t>48</a:t>
            </a:fld>
            <a:endParaRPr lang="en-US"/>
          </a:p>
        </p:txBody>
      </p:sp>
      <p:cxnSp>
        <p:nvCxnSpPr>
          <p:cNvPr id="6" name="Straight Connector 5"/>
          <p:cNvCxnSpPr/>
          <p:nvPr/>
        </p:nvCxnSpPr>
        <p:spPr>
          <a:xfrm flipV="1">
            <a:off x="9569066" y="1847602"/>
            <a:ext cx="457200" cy="1"/>
          </a:xfrm>
          <a:prstGeom prst="line">
            <a:avLst/>
          </a:prstGeom>
          <a:ln w="82550">
            <a:solidFill>
              <a:schemeClr val="accent4"/>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endCxn id="19" idx="1"/>
          </p:cNvCxnSpPr>
          <p:nvPr/>
        </p:nvCxnSpPr>
        <p:spPr>
          <a:xfrm flipV="1">
            <a:off x="9950066" y="1847602"/>
            <a:ext cx="533400" cy="2"/>
          </a:xfrm>
          <a:prstGeom prst="line">
            <a:avLst/>
          </a:prstGeom>
          <a:ln w="38100">
            <a:solidFill>
              <a:schemeClr val="accent4"/>
            </a:solidFill>
            <a:miter lim="8000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a:blip r:embed="rId3"/>
          <a:stretch>
            <a:fillRect/>
          </a:stretch>
        </p:blipFill>
        <p:spPr>
          <a:xfrm>
            <a:off x="9721466" y="1697234"/>
            <a:ext cx="455168" cy="455168"/>
          </a:xfrm>
          <a:prstGeom prst="rect">
            <a:avLst/>
          </a:prstGeom>
          <a:scene3d>
            <a:camera prst="orthographicFront">
              <a:rot lat="0" lon="10800000" rev="0"/>
            </a:camera>
            <a:lightRig rig="threePt" dir="t"/>
          </a:scene3d>
        </p:spPr>
      </p:pic>
      <p:pic>
        <p:nvPicPr>
          <p:cNvPr id="18" name="Picture 8" descr="ICON_Server_flat_Q408.png"/>
          <p:cNvPicPr>
            <a:picLocks noChangeAspect="1"/>
          </p:cNvPicPr>
          <p:nvPr/>
        </p:nvPicPr>
        <p:blipFill>
          <a:blip r:embed="rId4"/>
          <a:srcRect/>
          <a:stretch>
            <a:fillRect/>
          </a:stretch>
        </p:blipFill>
        <p:spPr bwMode="auto">
          <a:xfrm>
            <a:off x="7968866" y="1644244"/>
            <a:ext cx="1600200" cy="406717"/>
          </a:xfrm>
          <a:prstGeom prst="rect">
            <a:avLst/>
          </a:prstGeom>
          <a:noFill/>
          <a:ln w="9525">
            <a:noFill/>
            <a:miter lim="800000"/>
            <a:headEnd/>
            <a:tailEnd/>
          </a:ln>
        </p:spPr>
      </p:pic>
      <p:pic>
        <p:nvPicPr>
          <p:cNvPr id="19" name="Picture 29" descr="ICON_VirtApp_Q109.png"/>
          <p:cNvPicPr>
            <a:picLocks noChangeAspect="1"/>
          </p:cNvPicPr>
          <p:nvPr/>
        </p:nvPicPr>
        <p:blipFill>
          <a:blip r:embed="rId5"/>
          <a:srcRect/>
          <a:stretch>
            <a:fillRect/>
          </a:stretch>
        </p:blipFill>
        <p:spPr bwMode="auto">
          <a:xfrm>
            <a:off x="10483466" y="1542802"/>
            <a:ext cx="609600" cy="609600"/>
          </a:xfrm>
          <a:prstGeom prst="rect">
            <a:avLst/>
          </a:prstGeom>
          <a:noFill/>
          <a:ln w="9525">
            <a:noFill/>
            <a:miter lim="800000"/>
            <a:headEnd/>
            <a:tailEnd/>
          </a:ln>
        </p:spPr>
      </p:pic>
      <p:grpSp>
        <p:nvGrpSpPr>
          <p:cNvPr id="48" name="Group 47"/>
          <p:cNvGrpSpPr/>
          <p:nvPr/>
        </p:nvGrpSpPr>
        <p:grpSpPr>
          <a:xfrm>
            <a:off x="8548282" y="4858988"/>
            <a:ext cx="1371600" cy="1219200"/>
            <a:chOff x="9218612" y="4343400"/>
            <a:chExt cx="1371600" cy="1219200"/>
          </a:xfrm>
        </p:grpSpPr>
        <p:pic>
          <p:nvPicPr>
            <p:cNvPr id="44" name="Picture 43" descr="ICON_VM_basic_flat_R2_Q408.png"/>
            <p:cNvPicPr>
              <a:picLocks noChangeAspect="1"/>
            </p:cNvPicPr>
            <p:nvPr/>
          </p:nvPicPr>
          <p:blipFill>
            <a:blip r:embed="rId6"/>
            <a:srcRect/>
            <a:stretch>
              <a:fillRect/>
            </a:stretch>
          </p:blipFill>
          <p:spPr bwMode="auto">
            <a:xfrm>
              <a:off x="9553658" y="4495800"/>
              <a:ext cx="838200" cy="838200"/>
            </a:xfrm>
            <a:prstGeom prst="rect">
              <a:avLst/>
            </a:prstGeom>
            <a:noFill/>
            <a:ln w="9525">
              <a:noFill/>
              <a:miter lim="800000"/>
              <a:headEnd/>
              <a:tailEnd/>
            </a:ln>
          </p:spPr>
        </p:pic>
        <p:pic>
          <p:nvPicPr>
            <p:cNvPr id="45" name="Picture 44"/>
            <p:cNvPicPr>
              <a:picLocks noChangeAspect="1"/>
            </p:cNvPicPr>
            <p:nvPr/>
          </p:nvPicPr>
          <p:blipFill>
            <a:blip r:embed="rId7"/>
            <a:stretch>
              <a:fillRect/>
            </a:stretch>
          </p:blipFill>
          <p:spPr>
            <a:xfrm>
              <a:off x="9776702" y="4343400"/>
              <a:ext cx="392112" cy="464616"/>
            </a:xfrm>
            <a:prstGeom prst="rect">
              <a:avLst/>
            </a:prstGeom>
          </p:spPr>
        </p:pic>
        <p:pic>
          <p:nvPicPr>
            <p:cNvPr id="46" name="Picture 45" descr="C:\Users\testuser\AppData\Local\Temp\VMwareDnD\1ba05a9b\ICON_Gear_Flat_Q109_.png"/>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contrast="-50000"/>
                      </a14:imgEffect>
                    </a14:imgLayer>
                  </a14:imgProps>
                </a:ext>
              </a:extLst>
            </a:blip>
            <a:srcRect/>
            <a:stretch>
              <a:fillRect/>
            </a:stretch>
          </p:blipFill>
          <p:spPr bwMode="auto">
            <a:xfrm>
              <a:off x="10160190" y="5105400"/>
              <a:ext cx="430022" cy="427959"/>
            </a:xfrm>
            <a:prstGeom prst="rect">
              <a:avLst/>
            </a:prstGeom>
            <a:noFill/>
          </p:spPr>
        </p:pic>
        <p:sp>
          <p:nvSpPr>
            <p:cNvPr id="47" name="TextBox 46"/>
            <p:cNvSpPr txBox="1"/>
            <p:nvPr/>
          </p:nvSpPr>
          <p:spPr>
            <a:xfrm>
              <a:off x="9218612" y="5334000"/>
              <a:ext cx="1066800" cy="228600"/>
            </a:xfrm>
            <a:prstGeom prst="rect">
              <a:avLst/>
            </a:prstGeom>
            <a:noFill/>
          </p:spPr>
          <p:txBody>
            <a:bodyPr wrap="square" lIns="0" tIns="0" rIns="0" bIns="0" rtlCol="0" anchor="ctr">
              <a:noAutofit/>
            </a:bodyPr>
            <a:lstStyle/>
            <a:p>
              <a:pPr algn="ctr">
                <a:lnSpc>
                  <a:spcPct val="90000"/>
                </a:lnSpc>
              </a:pPr>
              <a:r>
                <a:rPr lang="en-US" sz="1000" dirty="0" smtClean="0">
                  <a:solidFill>
                    <a:srgbClr val="1062AD"/>
                  </a:solidFill>
                </a:rPr>
                <a:t>VMware Tools</a:t>
              </a:r>
            </a:p>
          </p:txBody>
        </p:sp>
      </p:grpSp>
      <p:cxnSp>
        <p:nvCxnSpPr>
          <p:cNvPr id="50" name="Straight Arrow Connector 49"/>
          <p:cNvCxnSpPr/>
          <p:nvPr/>
        </p:nvCxnSpPr>
        <p:spPr>
          <a:xfrm>
            <a:off x="8616566" y="3833114"/>
            <a:ext cx="1524000" cy="1"/>
          </a:xfrm>
          <a:prstGeom prst="straightConnector1">
            <a:avLst/>
          </a:prstGeom>
          <a:ln w="38100">
            <a:solidFill>
              <a:srgbClr val="92D050"/>
            </a:solidFill>
            <a:miter lim="800000"/>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8616566" y="3170333"/>
            <a:ext cx="1524000" cy="1"/>
          </a:xfrm>
          <a:prstGeom prst="straightConnector1">
            <a:avLst/>
          </a:prstGeom>
          <a:ln w="38100">
            <a:solidFill>
              <a:schemeClr val="accent1"/>
            </a:solidFill>
            <a:miter lim="800000"/>
            <a:headEnd type="none" w="med" len="med"/>
            <a:tailEnd type="triangle"/>
          </a:ln>
        </p:spPr>
        <p:style>
          <a:lnRef idx="1">
            <a:schemeClr val="accent1"/>
          </a:lnRef>
          <a:fillRef idx="0">
            <a:schemeClr val="accent1"/>
          </a:fillRef>
          <a:effectRef idx="0">
            <a:schemeClr val="accent1"/>
          </a:effectRef>
          <a:fontRef idx="minor">
            <a:schemeClr val="tx1"/>
          </a:fontRef>
        </p:style>
      </p:cxnSp>
      <p:pic>
        <p:nvPicPr>
          <p:cNvPr id="52" name="Picture 51" descr="VMW-ICON_virtual_switch.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883266" y="2818950"/>
            <a:ext cx="937021" cy="702766"/>
          </a:xfrm>
          <a:prstGeom prst="rect">
            <a:avLst/>
          </a:prstGeom>
        </p:spPr>
      </p:pic>
      <p:pic>
        <p:nvPicPr>
          <p:cNvPr id="53" name="Picture 357" descr="ICON_NIC_Q308"/>
          <p:cNvPicPr>
            <a:picLocks noChangeAspect="1" noChangeArrowheads="1"/>
          </p:cNvPicPr>
          <p:nvPr/>
        </p:nvPicPr>
        <p:blipFill>
          <a:blip r:embed="rId11"/>
          <a:srcRect/>
          <a:stretch>
            <a:fillRect/>
          </a:stretch>
        </p:blipFill>
        <p:spPr bwMode="auto">
          <a:xfrm>
            <a:off x="10140566" y="3473248"/>
            <a:ext cx="609645" cy="719733"/>
          </a:xfrm>
          <a:prstGeom prst="rect">
            <a:avLst/>
          </a:prstGeom>
          <a:noFill/>
          <a:ln w="9525">
            <a:noFill/>
            <a:miter lim="800000"/>
            <a:headEnd/>
            <a:tailEnd/>
          </a:ln>
        </p:spPr>
      </p:pic>
      <p:sp>
        <p:nvSpPr>
          <p:cNvPr id="54" name="Rounded Rectangle 53"/>
          <p:cNvSpPr/>
          <p:nvPr/>
        </p:nvSpPr>
        <p:spPr>
          <a:xfrm>
            <a:off x="7702166" y="2859481"/>
            <a:ext cx="1143000" cy="621704"/>
          </a:xfrm>
          <a:prstGeom prst="roundRect">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Host Mgmt</a:t>
            </a:r>
          </a:p>
          <a:p>
            <a:pPr algn="ctr"/>
            <a:r>
              <a:rPr lang="en-US" sz="1200" dirty="0" smtClean="0"/>
              <a:t>vmknic0</a:t>
            </a:r>
            <a:endParaRPr lang="en-US" sz="1600" dirty="0" smtClean="0"/>
          </a:p>
        </p:txBody>
      </p:sp>
      <p:sp>
        <p:nvSpPr>
          <p:cNvPr id="55" name="Rounded Rectangle 54"/>
          <p:cNvSpPr/>
          <p:nvPr/>
        </p:nvSpPr>
        <p:spPr>
          <a:xfrm>
            <a:off x="7702166" y="3534367"/>
            <a:ext cx="1143000" cy="597494"/>
          </a:xfrm>
          <a:prstGeom prst="roundRect">
            <a:avLst/>
          </a:prstGeom>
          <a:solidFill>
            <a:schemeClr val="accent4"/>
          </a:solidFill>
          <a:ln>
            <a:solidFill>
              <a:srgbClr val="92D05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VR Traffic</a:t>
            </a:r>
          </a:p>
          <a:p>
            <a:pPr algn="ctr"/>
            <a:r>
              <a:rPr lang="en-US" sz="1200" dirty="0" smtClean="0"/>
              <a:t>vmknic1</a:t>
            </a:r>
            <a:endParaRPr lang="en-US" sz="1600" dirty="0" smtClean="0"/>
          </a:p>
        </p:txBody>
      </p:sp>
      <p:sp>
        <p:nvSpPr>
          <p:cNvPr id="56" name="TextBox 55"/>
          <p:cNvSpPr txBox="1"/>
          <p:nvPr/>
        </p:nvSpPr>
        <p:spPr>
          <a:xfrm>
            <a:off x="10750166" y="3017933"/>
            <a:ext cx="609600" cy="304800"/>
          </a:xfrm>
          <a:prstGeom prst="rect">
            <a:avLst/>
          </a:prstGeom>
          <a:noFill/>
        </p:spPr>
        <p:txBody>
          <a:bodyPr wrap="square" lIns="0" tIns="0" rIns="0" bIns="0" rtlCol="0" anchor="ctr">
            <a:noAutofit/>
          </a:bodyPr>
          <a:lstStyle/>
          <a:p>
            <a:pPr algn="ctr">
              <a:lnSpc>
                <a:spcPct val="90000"/>
              </a:lnSpc>
            </a:pPr>
            <a:r>
              <a:rPr lang="en-US" sz="1600" dirty="0" smtClean="0"/>
              <a:t>LAN</a:t>
            </a:r>
            <a:endParaRPr lang="en-US" dirty="0" smtClean="0"/>
          </a:p>
        </p:txBody>
      </p:sp>
      <p:sp>
        <p:nvSpPr>
          <p:cNvPr id="57" name="TextBox 56"/>
          <p:cNvSpPr txBox="1"/>
          <p:nvPr/>
        </p:nvSpPr>
        <p:spPr>
          <a:xfrm>
            <a:off x="10750166" y="3680714"/>
            <a:ext cx="609600" cy="304800"/>
          </a:xfrm>
          <a:prstGeom prst="rect">
            <a:avLst/>
          </a:prstGeom>
          <a:noFill/>
        </p:spPr>
        <p:txBody>
          <a:bodyPr wrap="square" lIns="0" tIns="0" rIns="0" bIns="0" rtlCol="0" anchor="ctr">
            <a:noAutofit/>
          </a:bodyPr>
          <a:lstStyle/>
          <a:p>
            <a:pPr algn="ctr">
              <a:lnSpc>
                <a:spcPct val="90000"/>
              </a:lnSpc>
            </a:pPr>
            <a:r>
              <a:rPr lang="en-US" sz="1600" dirty="0"/>
              <a:t>W</a:t>
            </a:r>
            <a:r>
              <a:rPr lang="en-US" sz="1600" dirty="0" smtClean="0"/>
              <a:t>AN</a:t>
            </a:r>
            <a:endParaRPr lang="en-US" dirty="0" smtClean="0"/>
          </a:p>
        </p:txBody>
      </p:sp>
      <p:pic>
        <p:nvPicPr>
          <p:cNvPr id="58" name="Picture 357" descr="ICON_NIC_Q308"/>
          <p:cNvPicPr>
            <a:picLocks noChangeAspect="1" noChangeArrowheads="1"/>
          </p:cNvPicPr>
          <p:nvPr/>
        </p:nvPicPr>
        <p:blipFill>
          <a:blip r:embed="rId11"/>
          <a:srcRect/>
          <a:stretch>
            <a:fillRect/>
          </a:stretch>
        </p:blipFill>
        <p:spPr bwMode="auto">
          <a:xfrm>
            <a:off x="10140566" y="2810467"/>
            <a:ext cx="609645" cy="719733"/>
          </a:xfrm>
          <a:prstGeom prst="rect">
            <a:avLst/>
          </a:prstGeom>
          <a:noFill/>
          <a:ln w="9525">
            <a:noFill/>
            <a:miter lim="800000"/>
            <a:headEnd/>
            <a:tailEnd/>
          </a:ln>
        </p:spPr>
      </p:pic>
      <p:pic>
        <p:nvPicPr>
          <p:cNvPr id="59" name="Picture 58" descr="VMW-ICON_virtual_switch.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883266" y="3481731"/>
            <a:ext cx="937021" cy="702766"/>
          </a:xfrm>
          <a:prstGeom prst="rect">
            <a:avLst/>
          </a:prstGeom>
        </p:spPr>
      </p:pic>
    </p:spTree>
    <p:extLst>
      <p:ext uri="{BB962C8B-B14F-4D97-AF65-F5344CB8AC3E}">
        <p14:creationId xmlns:p14="http://schemas.microsoft.com/office/powerpoint/2010/main" val="390460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ounded Rectangle 28"/>
          <p:cNvSpPr/>
          <p:nvPr/>
        </p:nvSpPr>
        <p:spPr>
          <a:xfrm>
            <a:off x="608011" y="2755075"/>
            <a:ext cx="10789920" cy="1365663"/>
          </a:xfrm>
          <a:prstGeom prst="roundRect">
            <a:avLst/>
          </a:prstGeom>
          <a:solidFill>
            <a:schemeClr val="bg1"/>
          </a:solidFill>
          <a:ln>
            <a:gradFill flip="none" rotWithShape="1">
              <a:gsLst>
                <a:gs pos="0">
                  <a:schemeClr val="accent1">
                    <a:lumMod val="5000"/>
                    <a:lumOff val="95000"/>
                    <a:alpha val="0"/>
                  </a:schemeClr>
                </a:gs>
                <a:gs pos="100000">
                  <a:srgbClr val="92D050"/>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34" name="Right Arrow 33"/>
          <p:cNvSpPr/>
          <p:nvPr/>
        </p:nvSpPr>
        <p:spPr>
          <a:xfrm>
            <a:off x="9004170" y="3164279"/>
            <a:ext cx="1829950" cy="533400"/>
          </a:xfrm>
          <a:prstGeom prst="rightArrow">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dirty="0" smtClean="0">
                <a:solidFill>
                  <a:prstClr val="white"/>
                </a:solidFill>
              </a:rPr>
              <a:t>    Storage </a:t>
            </a:r>
            <a:r>
              <a:rPr lang="en-US" sz="1400" dirty="0">
                <a:solidFill>
                  <a:prstClr val="white"/>
                </a:solidFill>
              </a:rPr>
              <a:t>vMotion</a:t>
            </a:r>
          </a:p>
        </p:txBody>
      </p:sp>
      <p:sp>
        <p:nvSpPr>
          <p:cNvPr id="30" name="Rounded Rectangle 29"/>
          <p:cNvSpPr/>
          <p:nvPr/>
        </p:nvSpPr>
        <p:spPr>
          <a:xfrm>
            <a:off x="608011" y="4255325"/>
            <a:ext cx="10789920" cy="1401287"/>
          </a:xfrm>
          <a:prstGeom prst="roundRect">
            <a:avLst/>
          </a:prstGeom>
          <a:solidFill>
            <a:schemeClr val="bg1"/>
          </a:solidFill>
          <a:ln>
            <a:gradFill flip="none" rotWithShape="1">
              <a:gsLst>
                <a:gs pos="0">
                  <a:schemeClr val="accent1">
                    <a:lumMod val="5000"/>
                    <a:lumOff val="95000"/>
                    <a:alpha val="0"/>
                  </a:schemeClr>
                </a:gs>
                <a:gs pos="100000">
                  <a:srgbClr val="F8981D"/>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28" name="Rounded Rectangle 27"/>
          <p:cNvSpPr/>
          <p:nvPr/>
        </p:nvSpPr>
        <p:spPr>
          <a:xfrm>
            <a:off x="608011" y="1311729"/>
            <a:ext cx="10789920" cy="1300842"/>
          </a:xfrm>
          <a:prstGeom prst="roundRect">
            <a:avLst/>
          </a:prstGeom>
          <a:solidFill>
            <a:schemeClr val="bg1"/>
          </a:solidFill>
          <a:ln>
            <a:gradFill flip="none" rotWithShape="1">
              <a:gsLst>
                <a:gs pos="0">
                  <a:schemeClr val="accent1">
                    <a:lumMod val="5000"/>
                    <a:lumOff val="95000"/>
                    <a:alpha val="0"/>
                  </a:schemeClr>
                </a:gs>
                <a:gs pos="100000">
                  <a:schemeClr val="accent1">
                    <a:lumMod val="30000"/>
                    <a:lumOff val="70000"/>
                  </a:schemeClr>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sp>
        <p:nvSpPr>
          <p:cNvPr id="2" name="Title 1"/>
          <p:cNvSpPr>
            <a:spLocks noGrp="1"/>
          </p:cNvSpPr>
          <p:nvPr>
            <p:ph type="title"/>
          </p:nvPr>
        </p:nvSpPr>
        <p:spPr/>
        <p:txBody>
          <a:bodyPr/>
          <a:lstStyle/>
          <a:p>
            <a:r>
              <a:rPr lang="en-US" dirty="0" smtClean="0"/>
              <a:t>vSphere 6.0 – VMware vSphere Replication</a:t>
            </a:r>
            <a:endParaRPr lang="en-US" dirty="0"/>
          </a:p>
        </p:txBody>
      </p:sp>
      <p:sp>
        <p:nvSpPr>
          <p:cNvPr id="9" name="Content Placeholder 8"/>
          <p:cNvSpPr>
            <a:spLocks noGrp="1"/>
          </p:cNvSpPr>
          <p:nvPr>
            <p:ph idx="1"/>
          </p:nvPr>
        </p:nvSpPr>
        <p:spPr>
          <a:xfrm>
            <a:off x="769098" y="1429656"/>
            <a:ext cx="9516314" cy="4648200"/>
          </a:xfrm>
        </p:spPr>
        <p:txBody>
          <a:bodyPr/>
          <a:lstStyle/>
          <a:p>
            <a:pPr>
              <a:lnSpc>
                <a:spcPct val="100000"/>
              </a:lnSpc>
              <a:buClr>
                <a:schemeClr val="accent1"/>
              </a:buClr>
            </a:pPr>
            <a:r>
              <a:rPr lang="en-US" sz="2200" dirty="0"/>
              <a:t>Faster full sync</a:t>
            </a:r>
          </a:p>
          <a:p>
            <a:pPr lvl="1">
              <a:lnSpc>
                <a:spcPct val="100000"/>
              </a:lnSpc>
            </a:pPr>
            <a:r>
              <a:rPr lang="en-US" sz="2200" dirty="0"/>
              <a:t>Improves performance, reduces bandwidth consumption</a:t>
            </a:r>
          </a:p>
          <a:p>
            <a:pPr>
              <a:lnSpc>
                <a:spcPct val="100000"/>
              </a:lnSpc>
            </a:pPr>
            <a:endParaRPr lang="en-US" sz="2200" dirty="0"/>
          </a:p>
          <a:p>
            <a:pPr>
              <a:lnSpc>
                <a:spcPct val="100000"/>
              </a:lnSpc>
              <a:buClr>
                <a:schemeClr val="accent4"/>
              </a:buClr>
            </a:pPr>
            <a:r>
              <a:rPr lang="en-US" sz="2200" dirty="0" smtClean="0"/>
              <a:t>Move </a:t>
            </a:r>
            <a:r>
              <a:rPr lang="en-US" sz="2200" dirty="0"/>
              <a:t>replicas without full sync</a:t>
            </a:r>
          </a:p>
          <a:p>
            <a:pPr lvl="1">
              <a:lnSpc>
                <a:spcPct val="100000"/>
              </a:lnSpc>
            </a:pPr>
            <a:r>
              <a:rPr lang="en-US" sz="2200" dirty="0"/>
              <a:t>Balance storage utilization while avoiding RPO violation</a:t>
            </a:r>
          </a:p>
          <a:p>
            <a:pPr>
              <a:lnSpc>
                <a:spcPct val="100000"/>
              </a:lnSpc>
            </a:pPr>
            <a:endParaRPr lang="en-US" sz="2200" dirty="0"/>
          </a:p>
          <a:p>
            <a:pPr>
              <a:lnSpc>
                <a:spcPct val="100000"/>
              </a:lnSpc>
              <a:spcBef>
                <a:spcPts val="2800"/>
              </a:spcBef>
              <a:buClr>
                <a:srgbClr val="F8981D"/>
              </a:buClr>
            </a:pPr>
            <a:r>
              <a:rPr lang="en-US" sz="2200" dirty="0" smtClean="0"/>
              <a:t>Virtual </a:t>
            </a:r>
            <a:r>
              <a:rPr lang="en-US" sz="2200" dirty="0"/>
              <a:t>appliances run SLES 11 SP3, supports IPv6</a:t>
            </a:r>
          </a:p>
          <a:p>
            <a:pPr lvl="1">
              <a:lnSpc>
                <a:spcPct val="100000"/>
              </a:lnSpc>
            </a:pPr>
            <a:r>
              <a:rPr lang="en-US" sz="2200" dirty="0"/>
              <a:t>Improved security and compatibility</a:t>
            </a:r>
          </a:p>
          <a:p>
            <a:pPr>
              <a:lnSpc>
                <a:spcPct val="100000"/>
              </a:lnSpc>
            </a:pPr>
            <a:endParaRPr lang="en-US" sz="2200" dirty="0"/>
          </a:p>
        </p:txBody>
      </p:sp>
      <p:sp>
        <p:nvSpPr>
          <p:cNvPr id="5" name="Slide Number Placeholder 4"/>
          <p:cNvSpPr>
            <a:spLocks noGrp="1"/>
          </p:cNvSpPr>
          <p:nvPr>
            <p:ph type="sldNum" sz="quarter" idx="12"/>
          </p:nvPr>
        </p:nvSpPr>
        <p:spPr/>
        <p:txBody>
          <a:bodyPr/>
          <a:lstStyle/>
          <a:p>
            <a:fld id="{6EA6D8CF-3CDE-4807-BCD2-C9F2B831AAA5}" type="slidenum">
              <a:rPr lang="en-US" smtClean="0"/>
              <a:pPr/>
              <a:t>49</a:t>
            </a:fld>
            <a:endParaRPr lang="en-US"/>
          </a:p>
        </p:txBody>
      </p:sp>
      <p:pic>
        <p:nvPicPr>
          <p:cNvPr id="37" name="Picture 36" descr="VMW_ICON_Storage_2D(F).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0357" y="3003350"/>
            <a:ext cx="938613" cy="855258"/>
          </a:xfrm>
          <a:prstGeom prst="rect">
            <a:avLst/>
          </a:prstGeom>
        </p:spPr>
      </p:pic>
      <p:sp>
        <p:nvSpPr>
          <p:cNvPr id="38" name="Rounded Rectangle 37"/>
          <p:cNvSpPr/>
          <p:nvPr/>
        </p:nvSpPr>
        <p:spPr>
          <a:xfrm>
            <a:off x="8359613" y="3164279"/>
            <a:ext cx="800100" cy="533401"/>
          </a:xfrm>
          <a:prstGeom prst="round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lang="en-US" sz="1400" dirty="0" smtClean="0">
                <a:solidFill>
                  <a:schemeClr val="bg2"/>
                </a:solidFill>
              </a:rPr>
              <a:t>Replica</a:t>
            </a:r>
          </a:p>
        </p:txBody>
      </p:sp>
      <p:pic>
        <p:nvPicPr>
          <p:cNvPr id="35" name="Picture 34" descr="VMW_ICON_Storage_2D(F).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81157" y="3003350"/>
            <a:ext cx="938613" cy="855258"/>
          </a:xfrm>
          <a:prstGeom prst="rect">
            <a:avLst/>
          </a:prstGeom>
        </p:spPr>
      </p:pic>
      <p:sp>
        <p:nvSpPr>
          <p:cNvPr id="36" name="Rounded Rectangle 35"/>
          <p:cNvSpPr/>
          <p:nvPr/>
        </p:nvSpPr>
        <p:spPr>
          <a:xfrm>
            <a:off x="10950413" y="3164279"/>
            <a:ext cx="800100" cy="533401"/>
          </a:xfrm>
          <a:prstGeom prst="round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lang="en-US" sz="1400" dirty="0" smtClean="0">
                <a:solidFill>
                  <a:schemeClr val="tx1"/>
                </a:solidFill>
              </a:rPr>
              <a:t>Replica</a:t>
            </a:r>
          </a:p>
        </p:txBody>
      </p:sp>
      <p:pic>
        <p:nvPicPr>
          <p:cNvPr id="39" name="Picture 29" descr="ICON_VirtApp_Q109.png"/>
          <p:cNvPicPr>
            <a:picLocks noChangeAspect="1"/>
          </p:cNvPicPr>
          <p:nvPr/>
        </p:nvPicPr>
        <p:blipFill>
          <a:blip r:embed="rId4"/>
          <a:srcRect/>
          <a:stretch>
            <a:fillRect/>
          </a:stretch>
        </p:blipFill>
        <p:spPr bwMode="auto">
          <a:xfrm>
            <a:off x="9481710" y="4443228"/>
            <a:ext cx="1004202" cy="1004202"/>
          </a:xfrm>
          <a:prstGeom prst="rect">
            <a:avLst/>
          </a:prstGeom>
          <a:noFill/>
          <a:ln w="9525">
            <a:noFill/>
            <a:miter lim="800000"/>
            <a:headEnd/>
            <a:tailEnd/>
          </a:ln>
        </p:spPr>
      </p:pic>
      <p:sp>
        <p:nvSpPr>
          <p:cNvPr id="41" name="Frame 40"/>
          <p:cNvSpPr/>
          <p:nvPr/>
        </p:nvSpPr>
        <p:spPr>
          <a:xfrm>
            <a:off x="8743767" y="1649682"/>
            <a:ext cx="457200" cy="381000"/>
          </a:xfrm>
          <a:prstGeom prst="frame">
            <a:avLst/>
          </a:prstGeom>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a:solidFill>
                  <a:schemeClr val="accent1"/>
                </a:solidFill>
              </a:rPr>
              <a:t>Y</a:t>
            </a:r>
            <a:endParaRPr lang="en-US" sz="1600" dirty="0" smtClean="0">
              <a:solidFill>
                <a:schemeClr val="accent1"/>
              </a:solidFill>
            </a:endParaRPr>
          </a:p>
        </p:txBody>
      </p:sp>
      <p:sp>
        <p:nvSpPr>
          <p:cNvPr id="42" name="Frame 41"/>
          <p:cNvSpPr/>
          <p:nvPr/>
        </p:nvSpPr>
        <p:spPr>
          <a:xfrm>
            <a:off x="10861659" y="1649682"/>
            <a:ext cx="457200" cy="381000"/>
          </a:xfrm>
          <a:prstGeom prst="frame">
            <a:avLst/>
          </a:prstGeom>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a:solidFill>
                  <a:schemeClr val="accent1"/>
                </a:solidFill>
              </a:rPr>
              <a:t>Y</a:t>
            </a:r>
            <a:endParaRPr lang="en-US" sz="1600" dirty="0" smtClean="0">
              <a:solidFill>
                <a:schemeClr val="accent1"/>
              </a:solidFill>
            </a:endParaRPr>
          </a:p>
        </p:txBody>
      </p:sp>
      <p:grpSp>
        <p:nvGrpSpPr>
          <p:cNvPr id="7" name="Group 6"/>
          <p:cNvGrpSpPr/>
          <p:nvPr/>
        </p:nvGrpSpPr>
        <p:grpSpPr>
          <a:xfrm>
            <a:off x="9259187" y="1840182"/>
            <a:ext cx="1559234" cy="381000"/>
            <a:chOff x="9200967" y="1840182"/>
            <a:chExt cx="1660692" cy="381000"/>
          </a:xfrm>
        </p:grpSpPr>
        <p:cxnSp>
          <p:nvCxnSpPr>
            <p:cNvPr id="43" name="Straight Arrow Connector 42"/>
            <p:cNvCxnSpPr/>
            <p:nvPr/>
          </p:nvCxnSpPr>
          <p:spPr>
            <a:xfrm>
              <a:off x="9200967" y="1840182"/>
              <a:ext cx="1660692" cy="0"/>
            </a:xfrm>
            <a:prstGeom prst="straightConnector1">
              <a:avLst/>
            </a:prstGeom>
            <a:ln w="25400">
              <a:solidFill>
                <a:schemeClr val="accent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9200967" y="2221182"/>
              <a:ext cx="1660692" cy="0"/>
            </a:xfrm>
            <a:prstGeom prst="straightConnector1">
              <a:avLst/>
            </a:prstGeom>
            <a:ln w="19050">
              <a:solidFill>
                <a:schemeClr val="accent4"/>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60" name="TextBox 59"/>
          <p:cNvSpPr txBox="1"/>
          <p:nvPr/>
        </p:nvSpPr>
        <p:spPr>
          <a:xfrm>
            <a:off x="9514242" y="1573482"/>
            <a:ext cx="1034143" cy="217714"/>
          </a:xfrm>
          <a:prstGeom prst="rect">
            <a:avLst/>
          </a:prstGeom>
          <a:noFill/>
        </p:spPr>
        <p:txBody>
          <a:bodyPr wrap="square" lIns="0" tIns="0" rIns="0" bIns="0" rtlCol="0" anchor="ctr">
            <a:noAutofit/>
          </a:bodyPr>
          <a:lstStyle/>
          <a:p>
            <a:pPr algn="ctr">
              <a:lnSpc>
                <a:spcPct val="90000"/>
              </a:lnSpc>
            </a:pPr>
            <a:r>
              <a:rPr lang="en-US" sz="1400" dirty="0" smtClean="0">
                <a:solidFill>
                  <a:srgbClr val="00B0F0"/>
                </a:solidFill>
              </a:rPr>
              <a:t>Compare</a:t>
            </a:r>
          </a:p>
        </p:txBody>
      </p:sp>
      <p:sp>
        <p:nvSpPr>
          <p:cNvPr id="61" name="TextBox 60"/>
          <p:cNvSpPr txBox="1"/>
          <p:nvPr/>
        </p:nvSpPr>
        <p:spPr>
          <a:xfrm>
            <a:off x="9514242" y="2263240"/>
            <a:ext cx="1034143" cy="217714"/>
          </a:xfrm>
          <a:prstGeom prst="rect">
            <a:avLst/>
          </a:prstGeom>
          <a:noFill/>
        </p:spPr>
        <p:txBody>
          <a:bodyPr wrap="square" lIns="0" tIns="0" rIns="0" bIns="0" rtlCol="0" anchor="ctr">
            <a:noAutofit/>
          </a:bodyPr>
          <a:lstStyle/>
          <a:p>
            <a:pPr algn="ctr">
              <a:lnSpc>
                <a:spcPct val="90000"/>
              </a:lnSpc>
            </a:pPr>
            <a:r>
              <a:rPr lang="en-US" sz="1400" dirty="0" smtClean="0">
                <a:solidFill>
                  <a:schemeClr val="accent6"/>
                </a:solidFill>
              </a:rPr>
              <a:t>Skip</a:t>
            </a:r>
          </a:p>
        </p:txBody>
      </p:sp>
      <p:sp>
        <p:nvSpPr>
          <p:cNvPr id="62" name="TextBox 61"/>
          <p:cNvSpPr txBox="1"/>
          <p:nvPr/>
        </p:nvSpPr>
        <p:spPr>
          <a:xfrm>
            <a:off x="8438967" y="1396698"/>
            <a:ext cx="1066800" cy="228600"/>
          </a:xfrm>
          <a:prstGeom prst="rect">
            <a:avLst/>
          </a:prstGeom>
          <a:noFill/>
        </p:spPr>
        <p:txBody>
          <a:bodyPr wrap="square" lIns="0" tIns="0" rIns="0" bIns="0" rtlCol="0" anchor="ctr">
            <a:noAutofit/>
          </a:bodyPr>
          <a:lstStyle/>
          <a:p>
            <a:pPr algn="ctr">
              <a:lnSpc>
                <a:spcPct val="90000"/>
              </a:lnSpc>
            </a:pPr>
            <a:r>
              <a:rPr lang="en-US" sz="1400" dirty="0" smtClean="0"/>
              <a:t>Allocated?</a:t>
            </a:r>
          </a:p>
        </p:txBody>
      </p:sp>
      <p:sp>
        <p:nvSpPr>
          <p:cNvPr id="63" name="TextBox 62"/>
          <p:cNvSpPr txBox="1"/>
          <p:nvPr/>
        </p:nvSpPr>
        <p:spPr>
          <a:xfrm>
            <a:off x="10556859" y="1396698"/>
            <a:ext cx="1066800" cy="228600"/>
          </a:xfrm>
          <a:prstGeom prst="rect">
            <a:avLst/>
          </a:prstGeom>
          <a:noFill/>
        </p:spPr>
        <p:txBody>
          <a:bodyPr wrap="square" lIns="0" tIns="0" rIns="0" bIns="0" rtlCol="0" anchor="ctr">
            <a:noAutofit/>
          </a:bodyPr>
          <a:lstStyle/>
          <a:p>
            <a:pPr algn="ctr">
              <a:lnSpc>
                <a:spcPct val="90000"/>
              </a:lnSpc>
            </a:pPr>
            <a:r>
              <a:rPr lang="en-US" sz="1400" dirty="0" smtClean="0"/>
              <a:t>Allocated?</a:t>
            </a:r>
          </a:p>
        </p:txBody>
      </p:sp>
      <p:sp>
        <p:nvSpPr>
          <p:cNvPr id="64" name="Frame 63"/>
          <p:cNvSpPr/>
          <p:nvPr/>
        </p:nvSpPr>
        <p:spPr>
          <a:xfrm>
            <a:off x="8743767" y="2030682"/>
            <a:ext cx="457200" cy="381000"/>
          </a:xfrm>
          <a:prstGeom prst="frame">
            <a:avLst/>
          </a:prstGeom>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accent6"/>
                </a:solidFill>
              </a:rPr>
              <a:t>N</a:t>
            </a:r>
          </a:p>
        </p:txBody>
      </p:sp>
      <p:sp>
        <p:nvSpPr>
          <p:cNvPr id="65" name="Frame 64"/>
          <p:cNvSpPr/>
          <p:nvPr/>
        </p:nvSpPr>
        <p:spPr>
          <a:xfrm>
            <a:off x="10861659" y="2030682"/>
            <a:ext cx="457200" cy="381000"/>
          </a:xfrm>
          <a:prstGeom prst="frame">
            <a:avLst/>
          </a:prstGeom>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accent6"/>
                </a:solidFill>
              </a:rPr>
              <a:t>N</a:t>
            </a:r>
          </a:p>
        </p:txBody>
      </p:sp>
    </p:spTree>
    <p:extLst>
      <p:ext uri="{BB962C8B-B14F-4D97-AF65-F5344CB8AC3E}">
        <p14:creationId xmlns:p14="http://schemas.microsoft.com/office/powerpoint/2010/main" val="3377421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vSphere 6.0 vSphere Data Protection</a:t>
            </a:r>
            <a:endParaRPr lang="en-US" dirty="0"/>
          </a:p>
        </p:txBody>
      </p:sp>
    </p:spTree>
    <p:extLst>
      <p:ext uri="{BB962C8B-B14F-4D97-AF65-F5344CB8AC3E}">
        <p14:creationId xmlns:p14="http://schemas.microsoft.com/office/powerpoint/2010/main" val="97351928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58" descr="VMW_ICON_Storage_2D(F).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83070" y="5257801"/>
            <a:ext cx="461284" cy="420319"/>
          </a:xfrm>
          <a:prstGeom prst="rect">
            <a:avLst/>
          </a:prstGeom>
        </p:spPr>
      </p:pic>
      <p:pic>
        <p:nvPicPr>
          <p:cNvPr id="60" name="Picture 59" descr="VMW_ICON_Storage_2D(F).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16470" y="5257801"/>
            <a:ext cx="461284" cy="420319"/>
          </a:xfrm>
          <a:prstGeom prst="rect">
            <a:avLst/>
          </a:prstGeom>
        </p:spPr>
      </p:pic>
      <p:pic>
        <p:nvPicPr>
          <p:cNvPr id="62" name="Picture 61" descr="VMW_ICON_Storage_2D(F).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49870" y="5257801"/>
            <a:ext cx="461284" cy="420319"/>
          </a:xfrm>
          <a:prstGeom prst="rect">
            <a:avLst/>
          </a:prstGeom>
        </p:spPr>
      </p:pic>
      <p:pic>
        <p:nvPicPr>
          <p:cNvPr id="63" name="Picture 62" descr="VMW_ICON_Storage_2D(F).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3270" y="5257801"/>
            <a:ext cx="461284" cy="420319"/>
          </a:xfrm>
          <a:prstGeom prst="rect">
            <a:avLst/>
          </a:prstGeom>
        </p:spPr>
      </p:pic>
      <p:pic>
        <p:nvPicPr>
          <p:cNvPr id="72" name="Picture 71" descr="VMW_ICON_StorageArray_2D(F).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8998" y="5257801"/>
            <a:ext cx="1981200" cy="457200"/>
          </a:xfrm>
          <a:prstGeom prst="rect">
            <a:avLst/>
          </a:prstGeom>
        </p:spPr>
      </p:pic>
      <p:sp>
        <p:nvSpPr>
          <p:cNvPr id="2" name="Title 1"/>
          <p:cNvSpPr>
            <a:spLocks noGrp="1"/>
          </p:cNvSpPr>
          <p:nvPr>
            <p:ph type="title"/>
          </p:nvPr>
        </p:nvSpPr>
        <p:spPr/>
        <p:txBody>
          <a:bodyPr/>
          <a:lstStyle/>
          <a:p>
            <a:r>
              <a:rPr lang="en-US" dirty="0" smtClean="0"/>
              <a:t>vSphere 6.0 VMware vSphere Data Protection</a:t>
            </a:r>
            <a:endParaRPr lang="en-US" dirty="0"/>
          </a:p>
        </p:txBody>
      </p:sp>
      <p:sp>
        <p:nvSpPr>
          <p:cNvPr id="9" name="Content Placeholder 8"/>
          <p:cNvSpPr>
            <a:spLocks noGrp="1"/>
          </p:cNvSpPr>
          <p:nvPr>
            <p:ph idx="1"/>
          </p:nvPr>
        </p:nvSpPr>
        <p:spPr>
          <a:xfrm>
            <a:off x="609441" y="1371600"/>
            <a:ext cx="10969943" cy="2133600"/>
          </a:xfrm>
        </p:spPr>
        <p:txBody>
          <a:bodyPr/>
          <a:lstStyle/>
          <a:p>
            <a:pPr>
              <a:lnSpc>
                <a:spcPct val="100000"/>
              </a:lnSpc>
            </a:pPr>
            <a:r>
              <a:rPr lang="en-US" sz="2400" dirty="0"/>
              <a:t>Data protection and disaster recovery for VMs integrated with vSphere</a:t>
            </a:r>
          </a:p>
          <a:p>
            <a:pPr>
              <a:lnSpc>
                <a:spcPct val="100000"/>
              </a:lnSpc>
            </a:pPr>
            <a:r>
              <a:rPr lang="en-US" sz="2400" dirty="0"/>
              <a:t>Included with vSphere Essentials Plus and higher </a:t>
            </a:r>
            <a:r>
              <a:rPr lang="en-US" sz="2400" dirty="0" smtClean="0"/>
              <a:t>editions</a:t>
            </a:r>
          </a:p>
          <a:p>
            <a:pPr>
              <a:lnSpc>
                <a:spcPct val="100000"/>
              </a:lnSpc>
            </a:pPr>
            <a:r>
              <a:rPr lang="en-US" sz="2400" dirty="0" smtClean="0"/>
              <a:t>Simple to deploy, easy to manage with the vSphere Web Client</a:t>
            </a:r>
            <a:endParaRPr lang="en-US" sz="2400" dirty="0"/>
          </a:p>
          <a:p>
            <a:pPr>
              <a:lnSpc>
                <a:spcPct val="100000"/>
              </a:lnSpc>
            </a:pPr>
            <a:r>
              <a:rPr lang="en-US" sz="2400" dirty="0" smtClean="0"/>
              <a:t>Based on EMC Avamar and utilizes changed block tracking (CBT)</a:t>
            </a:r>
            <a:endParaRPr lang="en-US" sz="2400" dirty="0"/>
          </a:p>
        </p:txBody>
      </p:sp>
      <p:sp>
        <p:nvSpPr>
          <p:cNvPr id="5" name="Slide Number Placeholder 4"/>
          <p:cNvSpPr>
            <a:spLocks noGrp="1"/>
          </p:cNvSpPr>
          <p:nvPr>
            <p:ph type="sldNum" sz="quarter" idx="12"/>
          </p:nvPr>
        </p:nvSpPr>
        <p:spPr/>
        <p:txBody>
          <a:bodyPr/>
          <a:lstStyle/>
          <a:p>
            <a:fld id="{6EA6D8CF-3CDE-4807-BCD2-C9F2B831AAA5}" type="slidenum">
              <a:rPr lang="en-US" smtClean="0"/>
              <a:pPr/>
              <a:t>51</a:t>
            </a:fld>
            <a:endParaRPr lang="en-US"/>
          </a:p>
        </p:txBody>
      </p:sp>
      <p:cxnSp>
        <p:nvCxnSpPr>
          <p:cNvPr id="34" name="Straight Arrow Connector 33"/>
          <p:cNvCxnSpPr>
            <a:stCxn id="44" idx="3"/>
            <a:endCxn id="36" idx="1"/>
          </p:cNvCxnSpPr>
          <p:nvPr/>
        </p:nvCxnSpPr>
        <p:spPr>
          <a:xfrm>
            <a:off x="4225470" y="4419600"/>
            <a:ext cx="3733800" cy="0"/>
          </a:xfrm>
          <a:prstGeom prst="straightConnector1">
            <a:avLst/>
          </a:prstGeom>
          <a:ln w="50800">
            <a:solidFill>
              <a:schemeClr val="accent1"/>
            </a:solidFill>
            <a:miter lim="800000"/>
            <a:headEnd type="triangle" w="med" len="med"/>
            <a:tailEnd type="triangle"/>
          </a:ln>
        </p:spPr>
        <p:style>
          <a:lnRef idx="1">
            <a:schemeClr val="accent1"/>
          </a:lnRef>
          <a:fillRef idx="0">
            <a:schemeClr val="accent1"/>
          </a:fillRef>
          <a:effectRef idx="0">
            <a:schemeClr val="accent1"/>
          </a:effectRef>
          <a:fontRef idx="minor">
            <a:schemeClr val="tx1"/>
          </a:fontRef>
        </p:style>
      </p:cxnSp>
      <p:pic>
        <p:nvPicPr>
          <p:cNvPr id="36" name="Picture 29" descr="ICON_VirtApp_Q109.png"/>
          <p:cNvPicPr>
            <a:picLocks noChangeAspect="1"/>
          </p:cNvPicPr>
          <p:nvPr/>
        </p:nvPicPr>
        <p:blipFill>
          <a:blip r:embed="rId5"/>
          <a:srcRect/>
          <a:stretch>
            <a:fillRect/>
          </a:stretch>
        </p:blipFill>
        <p:spPr bwMode="auto">
          <a:xfrm>
            <a:off x="7959270" y="4114800"/>
            <a:ext cx="609600" cy="609600"/>
          </a:xfrm>
          <a:prstGeom prst="rect">
            <a:avLst/>
          </a:prstGeom>
          <a:noFill/>
          <a:ln w="9525">
            <a:noFill/>
            <a:miter lim="800000"/>
            <a:headEnd/>
            <a:tailEnd/>
          </a:ln>
        </p:spPr>
      </p:pic>
      <p:pic>
        <p:nvPicPr>
          <p:cNvPr id="37" name="Picture 8" descr="ICON_Server_flat_Q408.png"/>
          <p:cNvPicPr>
            <a:picLocks noChangeAspect="1"/>
          </p:cNvPicPr>
          <p:nvPr/>
        </p:nvPicPr>
        <p:blipFill>
          <a:blip r:embed="rId6"/>
          <a:srcRect/>
          <a:stretch>
            <a:fillRect/>
          </a:stretch>
        </p:blipFill>
        <p:spPr bwMode="auto">
          <a:xfrm>
            <a:off x="2244270" y="4730496"/>
            <a:ext cx="2050656" cy="521208"/>
          </a:xfrm>
          <a:prstGeom prst="rect">
            <a:avLst/>
          </a:prstGeom>
          <a:noFill/>
          <a:ln w="9525">
            <a:noFill/>
            <a:miter lim="800000"/>
            <a:headEnd/>
            <a:tailEnd/>
          </a:ln>
        </p:spPr>
      </p:pic>
      <p:pic>
        <p:nvPicPr>
          <p:cNvPr id="38" name="Picture 8" descr="ICON_Server_flat_Q408.png"/>
          <p:cNvPicPr>
            <a:picLocks noChangeAspect="1"/>
          </p:cNvPicPr>
          <p:nvPr/>
        </p:nvPicPr>
        <p:blipFill>
          <a:blip r:embed="rId6"/>
          <a:srcRect/>
          <a:stretch>
            <a:fillRect/>
          </a:stretch>
        </p:blipFill>
        <p:spPr bwMode="auto">
          <a:xfrm>
            <a:off x="7883070" y="4730496"/>
            <a:ext cx="2050656" cy="521208"/>
          </a:xfrm>
          <a:prstGeom prst="rect">
            <a:avLst/>
          </a:prstGeom>
          <a:noFill/>
          <a:ln w="9525">
            <a:noFill/>
            <a:miter lim="800000"/>
            <a:headEnd/>
            <a:tailEnd/>
          </a:ln>
        </p:spPr>
      </p:pic>
      <p:pic>
        <p:nvPicPr>
          <p:cNvPr id="44" name="Picture 29" descr="ICON_VirtApp_Q109.png"/>
          <p:cNvPicPr>
            <a:picLocks noChangeAspect="1"/>
          </p:cNvPicPr>
          <p:nvPr/>
        </p:nvPicPr>
        <p:blipFill>
          <a:blip r:embed="rId5"/>
          <a:srcRect/>
          <a:stretch>
            <a:fillRect/>
          </a:stretch>
        </p:blipFill>
        <p:spPr bwMode="auto">
          <a:xfrm>
            <a:off x="3615870" y="4114800"/>
            <a:ext cx="609600" cy="609600"/>
          </a:xfrm>
          <a:prstGeom prst="rect">
            <a:avLst/>
          </a:prstGeom>
          <a:noFill/>
          <a:ln w="9525">
            <a:noFill/>
            <a:miter lim="800000"/>
            <a:headEnd/>
            <a:tailEnd/>
          </a:ln>
        </p:spPr>
      </p:pic>
      <p:sp>
        <p:nvSpPr>
          <p:cNvPr id="6" name="TextBox 5"/>
          <p:cNvSpPr txBox="1"/>
          <p:nvPr/>
        </p:nvSpPr>
        <p:spPr>
          <a:xfrm>
            <a:off x="3579812" y="3733800"/>
            <a:ext cx="649742" cy="381000"/>
          </a:xfrm>
          <a:prstGeom prst="rect">
            <a:avLst/>
          </a:prstGeom>
          <a:noFill/>
        </p:spPr>
        <p:txBody>
          <a:bodyPr wrap="square" lIns="0" tIns="0" rIns="0" bIns="0" rtlCol="0" anchor="ctr">
            <a:noAutofit/>
          </a:bodyPr>
          <a:lstStyle/>
          <a:p>
            <a:pPr algn="ctr">
              <a:lnSpc>
                <a:spcPct val="90000"/>
              </a:lnSpc>
            </a:pPr>
            <a:r>
              <a:rPr lang="en-US" sz="1600" dirty="0" smtClean="0"/>
              <a:t>VDP</a:t>
            </a:r>
          </a:p>
        </p:txBody>
      </p:sp>
      <p:sp>
        <p:nvSpPr>
          <p:cNvPr id="25" name="TextBox 24"/>
          <p:cNvSpPr txBox="1"/>
          <p:nvPr/>
        </p:nvSpPr>
        <p:spPr>
          <a:xfrm>
            <a:off x="7923212" y="3733800"/>
            <a:ext cx="649742" cy="381000"/>
          </a:xfrm>
          <a:prstGeom prst="rect">
            <a:avLst/>
          </a:prstGeom>
          <a:noFill/>
        </p:spPr>
        <p:txBody>
          <a:bodyPr wrap="square" lIns="0" tIns="0" rIns="0" bIns="0" rtlCol="0" anchor="ctr">
            <a:noAutofit/>
          </a:bodyPr>
          <a:lstStyle/>
          <a:p>
            <a:pPr algn="ctr">
              <a:lnSpc>
                <a:spcPct val="90000"/>
              </a:lnSpc>
            </a:pPr>
            <a:r>
              <a:rPr lang="en-US" sz="1600" dirty="0" smtClean="0"/>
              <a:t>VDP</a:t>
            </a:r>
          </a:p>
        </p:txBody>
      </p:sp>
      <p:sp>
        <p:nvSpPr>
          <p:cNvPr id="27" name="TextBox 26"/>
          <p:cNvSpPr txBox="1"/>
          <p:nvPr/>
        </p:nvSpPr>
        <p:spPr>
          <a:xfrm>
            <a:off x="4913312" y="4419600"/>
            <a:ext cx="2362200" cy="381000"/>
          </a:xfrm>
          <a:prstGeom prst="rect">
            <a:avLst/>
          </a:prstGeom>
          <a:noFill/>
        </p:spPr>
        <p:txBody>
          <a:bodyPr wrap="square" lIns="0" tIns="0" rIns="0" bIns="0" rtlCol="0" anchor="ctr">
            <a:noAutofit/>
          </a:bodyPr>
          <a:lstStyle/>
          <a:p>
            <a:pPr algn="ctr">
              <a:lnSpc>
                <a:spcPct val="90000"/>
              </a:lnSpc>
            </a:pPr>
            <a:r>
              <a:rPr lang="en-US" sz="1600" dirty="0" smtClean="0"/>
              <a:t>Backup Data Replication</a:t>
            </a:r>
          </a:p>
        </p:txBody>
      </p:sp>
      <p:sp>
        <p:nvSpPr>
          <p:cNvPr id="28" name="Rectangular Callout 27"/>
          <p:cNvSpPr/>
          <p:nvPr/>
        </p:nvSpPr>
        <p:spPr>
          <a:xfrm>
            <a:off x="8427103" y="0"/>
            <a:ext cx="3762375" cy="1076166"/>
          </a:xfrm>
          <a:prstGeom prst="wedgeRectCallout">
            <a:avLst>
              <a:gd name="adj1" fmla="val -35246"/>
              <a:gd name="adj2" fmla="val 64647"/>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vSphere </a:t>
            </a:r>
            <a:r>
              <a:rPr lang="en-US" sz="1600" dirty="0"/>
              <a:t>Data </a:t>
            </a:r>
            <a:r>
              <a:rPr lang="en-US" sz="1600" dirty="0" smtClean="0"/>
              <a:t>Protection includes all functionality previously </a:t>
            </a:r>
            <a:r>
              <a:rPr lang="en-US" sz="1600" dirty="0"/>
              <a:t>included </a:t>
            </a:r>
            <a:r>
              <a:rPr lang="en-US" sz="1600" dirty="0" smtClean="0"/>
              <a:t>with </a:t>
            </a:r>
            <a:r>
              <a:rPr lang="en-US" sz="1600" dirty="0"/>
              <a:t>vSphere Data </a:t>
            </a:r>
            <a:r>
              <a:rPr lang="en-US" sz="1600" dirty="0" smtClean="0"/>
              <a:t>Protection Advanced</a:t>
            </a:r>
            <a:endParaRPr lang="en-US" sz="1600" dirty="0"/>
          </a:p>
        </p:txBody>
      </p:sp>
      <p:sp>
        <p:nvSpPr>
          <p:cNvPr id="12" name="Curved Up Arrow 11"/>
          <p:cNvSpPr/>
          <p:nvPr/>
        </p:nvSpPr>
        <p:spPr>
          <a:xfrm>
            <a:off x="3198812" y="4648200"/>
            <a:ext cx="838200" cy="609600"/>
          </a:xfrm>
          <a:prstGeom prst="curvedUpArrow">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solidFill>
                <a:schemeClr val="tx1"/>
              </a:solidFill>
            </a:endParaRPr>
          </a:p>
        </p:txBody>
      </p:sp>
      <p:sp>
        <p:nvSpPr>
          <p:cNvPr id="35" name="Curved Up Arrow 34"/>
          <p:cNvSpPr/>
          <p:nvPr/>
        </p:nvSpPr>
        <p:spPr>
          <a:xfrm>
            <a:off x="2589212" y="4648200"/>
            <a:ext cx="1447800" cy="609600"/>
          </a:xfrm>
          <a:prstGeom prst="curvedUpArrow">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solidFill>
                <a:schemeClr val="tx1"/>
              </a:solidFill>
            </a:endParaRPr>
          </a:p>
        </p:txBody>
      </p:sp>
      <p:pic>
        <p:nvPicPr>
          <p:cNvPr id="42" name="Picture 41" descr="ICON_VM_basic_flat_R2_Q408.png"/>
          <p:cNvPicPr>
            <a:picLocks noChangeAspect="1"/>
          </p:cNvPicPr>
          <p:nvPr/>
        </p:nvPicPr>
        <p:blipFill>
          <a:blip r:embed="rId7"/>
          <a:srcRect/>
          <a:stretch>
            <a:fillRect/>
          </a:stretch>
        </p:blipFill>
        <p:spPr bwMode="auto">
          <a:xfrm>
            <a:off x="2320470" y="4114800"/>
            <a:ext cx="609600" cy="609600"/>
          </a:xfrm>
          <a:prstGeom prst="rect">
            <a:avLst/>
          </a:prstGeom>
          <a:noFill/>
          <a:ln w="9525">
            <a:noFill/>
            <a:miter lim="800000"/>
            <a:headEnd/>
            <a:tailEnd/>
          </a:ln>
        </p:spPr>
      </p:pic>
      <p:pic>
        <p:nvPicPr>
          <p:cNvPr id="41" name="Picture 40" descr="ICON_VM_basic_flat_R2_Q408.png"/>
          <p:cNvPicPr>
            <a:picLocks noChangeAspect="1"/>
          </p:cNvPicPr>
          <p:nvPr/>
        </p:nvPicPr>
        <p:blipFill>
          <a:blip r:embed="rId7"/>
          <a:srcRect/>
          <a:stretch>
            <a:fillRect/>
          </a:stretch>
        </p:blipFill>
        <p:spPr bwMode="auto">
          <a:xfrm>
            <a:off x="2968170" y="4114800"/>
            <a:ext cx="609600" cy="609600"/>
          </a:xfrm>
          <a:prstGeom prst="rect">
            <a:avLst/>
          </a:prstGeom>
          <a:noFill/>
          <a:ln w="9525">
            <a:noFill/>
            <a:miter lim="800000"/>
            <a:headEnd/>
            <a:tailEnd/>
          </a:ln>
        </p:spPr>
      </p:pic>
      <p:sp>
        <p:nvSpPr>
          <p:cNvPr id="40" name="Curved Up Arrow 39"/>
          <p:cNvSpPr/>
          <p:nvPr/>
        </p:nvSpPr>
        <p:spPr>
          <a:xfrm flipH="1">
            <a:off x="8151812" y="4648200"/>
            <a:ext cx="838200" cy="609600"/>
          </a:xfrm>
          <a:prstGeom prst="curvedUpArrow">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solidFill>
                <a:schemeClr val="tx1"/>
              </a:solidFill>
            </a:endParaRPr>
          </a:p>
        </p:txBody>
      </p:sp>
      <p:pic>
        <p:nvPicPr>
          <p:cNvPr id="39" name="Picture 38" descr="ICON_VM_basic_flat_R2_Q408.png"/>
          <p:cNvPicPr>
            <a:picLocks noChangeAspect="1"/>
          </p:cNvPicPr>
          <p:nvPr/>
        </p:nvPicPr>
        <p:blipFill>
          <a:blip r:embed="rId7"/>
          <a:srcRect/>
          <a:stretch>
            <a:fillRect/>
          </a:stretch>
        </p:blipFill>
        <p:spPr bwMode="auto">
          <a:xfrm>
            <a:off x="8610082" y="4114800"/>
            <a:ext cx="609600" cy="609600"/>
          </a:xfrm>
          <a:prstGeom prst="rect">
            <a:avLst/>
          </a:prstGeom>
          <a:noFill/>
          <a:ln w="9525">
            <a:noFill/>
            <a:miter lim="800000"/>
            <a:headEnd/>
            <a:tailEnd/>
          </a:ln>
        </p:spPr>
      </p:pic>
    </p:spTree>
    <p:extLst>
      <p:ext uri="{BB962C8B-B14F-4D97-AF65-F5344CB8AC3E}">
        <p14:creationId xmlns:p14="http://schemas.microsoft.com/office/powerpoint/2010/main" val="69944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vSphere 6.0 - vSphere Data Protection Use Cases</a:t>
            </a:r>
            <a:endParaRPr lang="en-US" dirty="0"/>
          </a:p>
        </p:txBody>
      </p:sp>
      <p:sp>
        <p:nvSpPr>
          <p:cNvPr id="7" name="Content Placeholder 6"/>
          <p:cNvSpPr>
            <a:spLocks noGrp="1"/>
          </p:cNvSpPr>
          <p:nvPr>
            <p:ph idx="1"/>
          </p:nvPr>
        </p:nvSpPr>
        <p:spPr/>
        <p:txBody>
          <a:bodyPr/>
          <a:lstStyle/>
          <a:p>
            <a:pPr>
              <a:lnSpc>
                <a:spcPct val="100000"/>
              </a:lnSpc>
            </a:pPr>
            <a:r>
              <a:rPr lang="en-US" sz="2400" dirty="0" smtClean="0"/>
              <a:t>Data protection for small and medium sized organizations</a:t>
            </a:r>
          </a:p>
          <a:p>
            <a:pPr lvl="1">
              <a:lnSpc>
                <a:spcPct val="100000"/>
              </a:lnSpc>
            </a:pPr>
            <a:r>
              <a:rPr lang="en-US" sz="2200" dirty="0" smtClean="0"/>
              <a:t>Backup of up to 800 VMs per vCenter Server environment</a:t>
            </a:r>
            <a:endParaRPr lang="en-US" sz="2200" dirty="0"/>
          </a:p>
          <a:p>
            <a:pPr lvl="1">
              <a:lnSpc>
                <a:spcPct val="100000"/>
              </a:lnSpc>
            </a:pPr>
            <a:r>
              <a:rPr lang="en-US" sz="2200" dirty="0" smtClean="0"/>
              <a:t>Protect nearly any workload running in a VM</a:t>
            </a:r>
            <a:endParaRPr lang="en-US" sz="2400" dirty="0" smtClean="0"/>
          </a:p>
          <a:p>
            <a:pPr>
              <a:lnSpc>
                <a:spcPct val="100000"/>
              </a:lnSpc>
            </a:pPr>
            <a:r>
              <a:rPr lang="en-US" sz="2400" dirty="0" smtClean="0"/>
              <a:t>Remote office - branch office (ROBO), distributed environments</a:t>
            </a:r>
          </a:p>
          <a:p>
            <a:pPr lvl="1">
              <a:lnSpc>
                <a:spcPct val="100000"/>
              </a:lnSpc>
            </a:pPr>
            <a:r>
              <a:rPr lang="en-US" sz="2200" dirty="0" smtClean="0"/>
              <a:t>Up to 20 VDP appliances per vCenter Server, external proxies</a:t>
            </a:r>
            <a:endParaRPr lang="en-US" sz="2400" dirty="0" smtClean="0"/>
          </a:p>
          <a:p>
            <a:pPr>
              <a:lnSpc>
                <a:spcPct val="100000"/>
              </a:lnSpc>
            </a:pPr>
            <a:r>
              <a:rPr lang="en-US" sz="2400" dirty="0" smtClean="0"/>
              <a:t>Data center migration and disaster recovery</a:t>
            </a:r>
          </a:p>
          <a:p>
            <a:pPr lvl="1">
              <a:lnSpc>
                <a:spcPct val="100000"/>
              </a:lnSpc>
            </a:pPr>
            <a:r>
              <a:rPr lang="en-US" sz="2200" dirty="0" smtClean="0"/>
              <a:t>Backup VMs locally, replicate backup data to target location, restore VMs</a:t>
            </a:r>
          </a:p>
        </p:txBody>
      </p:sp>
      <p:sp>
        <p:nvSpPr>
          <p:cNvPr id="5" name="Slide Number Placeholder 4"/>
          <p:cNvSpPr>
            <a:spLocks noGrp="1"/>
          </p:cNvSpPr>
          <p:nvPr>
            <p:ph type="sldNum" sz="quarter" idx="12"/>
          </p:nvPr>
        </p:nvSpPr>
        <p:spPr/>
        <p:txBody>
          <a:bodyPr/>
          <a:lstStyle/>
          <a:p>
            <a:fld id="{6EA6D8CF-3CDE-4807-BCD2-C9F2B831AAA5}" type="slidenum">
              <a:rPr lang="en-US" smtClean="0"/>
              <a:pPr/>
              <a:t>52</a:t>
            </a:fld>
            <a:endParaRPr lang="en-US"/>
          </a:p>
        </p:txBody>
      </p:sp>
    </p:spTree>
    <p:extLst>
      <p:ext uri="{BB962C8B-B14F-4D97-AF65-F5344CB8AC3E}">
        <p14:creationId xmlns:p14="http://schemas.microsoft.com/office/powerpoint/2010/main" val="2631078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vSphere 6.0 vSphere Data Protection</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pPr/>
              <a:t>53</a:t>
            </a:fld>
            <a:endParaRPr lang="en-US"/>
          </a:p>
        </p:txBody>
      </p:sp>
      <p:sp>
        <p:nvSpPr>
          <p:cNvPr id="9" name="Content Placeholder 2"/>
          <p:cNvSpPr txBox="1">
            <a:spLocks/>
          </p:cNvSpPr>
          <p:nvPr/>
        </p:nvSpPr>
        <p:spPr>
          <a:xfrm>
            <a:off x="647541" y="1587500"/>
            <a:ext cx="10949785" cy="4178300"/>
          </a:xfrm>
          <a:prstGeom prst="rect">
            <a:avLst/>
          </a:prstGeom>
          <a:solidFill>
            <a:schemeClr val="bg1"/>
          </a:solidFill>
          <a:ln>
            <a:gradFill flip="none" rotWithShape="1">
              <a:gsLst>
                <a:gs pos="0">
                  <a:schemeClr val="accent1">
                    <a:lumMod val="5000"/>
                    <a:lumOff val="95000"/>
                    <a:alpha val="0"/>
                  </a:schemeClr>
                </a:gs>
                <a:gs pos="100000">
                  <a:schemeClr val="accent2"/>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365760" rIns="91440" bIns="45720" numCol="1" spcCol="0" rtlCol="0" fromWordArt="0" anchor="t" anchorCtr="0" forceAA="0" compatLnSpc="1">
            <a:prstTxWarp prst="textNoShape">
              <a:avLst/>
            </a:prstTxWarp>
            <a:noAutofit/>
          </a:bodyPr>
          <a:lstStyle>
            <a:lvl1pPr indent="-228600">
              <a:lnSpc>
                <a:spcPct val="90000"/>
              </a:lnSpc>
              <a:spcBef>
                <a:spcPts val="1200"/>
              </a:spcBef>
              <a:buClr>
                <a:schemeClr val="tx1">
                  <a:lumMod val="60000"/>
                  <a:lumOff val="40000"/>
                </a:schemeClr>
              </a:buClr>
              <a:buSzPct val="90000"/>
              <a:buFont typeface="Arial" panose="020B0604020202020204" pitchFamily="34" charset="0"/>
              <a:buChar char="•"/>
              <a:defRPr>
                <a:solidFill>
                  <a:schemeClr val="tx1">
                    <a:lumMod val="75000"/>
                  </a:schemeClr>
                </a:solidFill>
              </a:defRPr>
            </a:lvl1pPr>
            <a:lvl2pPr lvl="1" indent="-228600">
              <a:lnSpc>
                <a:spcPct val="90000"/>
              </a:lnSpc>
              <a:spcBef>
                <a:spcPts val="800"/>
              </a:spcBef>
              <a:buClr>
                <a:schemeClr val="tx1">
                  <a:lumMod val="60000"/>
                  <a:lumOff val="40000"/>
                </a:schemeClr>
              </a:buClr>
              <a:buSzPct val="90000"/>
              <a:buFont typeface="Arial" panose="020B0604020202020204" pitchFamily="34" charset="0"/>
              <a:buChar char="–"/>
              <a:defRPr>
                <a:solidFill>
                  <a:schemeClr val="tx1">
                    <a:lumMod val="75000"/>
                  </a:schemeClr>
                </a:solidFill>
              </a:defRPr>
            </a:lvl2pPr>
            <a:lvl3pPr marL="731520" indent="-182880">
              <a:lnSpc>
                <a:spcPct val="90000"/>
              </a:lnSpc>
              <a:spcBef>
                <a:spcPts val="600"/>
              </a:spcBef>
              <a:buClr>
                <a:schemeClr val="tx1">
                  <a:lumMod val="60000"/>
                  <a:lumOff val="40000"/>
                </a:schemeClr>
              </a:buClr>
              <a:buSzPct val="90000"/>
              <a:buFont typeface="Arial" panose="020B0604020202020204" pitchFamily="34" charset="0"/>
              <a:buChar char="•"/>
              <a:defRPr sz="1600">
                <a:solidFill>
                  <a:schemeClr val="lt1"/>
                </a:solidFill>
              </a:defRPr>
            </a:lvl3pPr>
            <a:lvl4pPr marL="960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4pPr>
            <a:lvl5pPr marL="11887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pPr>
              <a:lnSpc>
                <a:spcPct val="110000"/>
              </a:lnSpc>
            </a:pPr>
            <a:r>
              <a:rPr lang="en-US" sz="2000" dirty="0"/>
              <a:t>Up to 8TB of </a:t>
            </a:r>
            <a:r>
              <a:rPr lang="en-US" sz="2000" dirty="0" err="1"/>
              <a:t>deduplicated</a:t>
            </a:r>
            <a:r>
              <a:rPr lang="en-US" sz="2000" dirty="0"/>
              <a:t> backup data capacity per VDP appliance</a:t>
            </a:r>
          </a:p>
          <a:p>
            <a:pPr lvl="1">
              <a:lnSpc>
                <a:spcPct val="110000"/>
              </a:lnSpc>
            </a:pPr>
            <a:r>
              <a:rPr lang="en-US" sz="2000" dirty="0"/>
              <a:t>Protect approximately 150-200 VMs per appliance, minimal storage consumption</a:t>
            </a:r>
          </a:p>
          <a:p>
            <a:pPr>
              <a:lnSpc>
                <a:spcPct val="110000"/>
              </a:lnSpc>
              <a:spcBef>
                <a:spcPts val="1600"/>
              </a:spcBef>
            </a:pPr>
            <a:r>
              <a:rPr lang="en-US" sz="2000" dirty="0" smtClean="0"/>
              <a:t>Agent-less </a:t>
            </a:r>
            <a:r>
              <a:rPr lang="en-US" sz="2000" dirty="0"/>
              <a:t>VM backup and restore, file level restore</a:t>
            </a:r>
          </a:p>
          <a:p>
            <a:pPr lvl="1">
              <a:lnSpc>
                <a:spcPct val="110000"/>
              </a:lnSpc>
            </a:pPr>
            <a:r>
              <a:rPr lang="en-US" sz="2000" dirty="0"/>
              <a:t>Reduce complexity and cost</a:t>
            </a:r>
          </a:p>
          <a:p>
            <a:pPr>
              <a:lnSpc>
                <a:spcPct val="110000"/>
              </a:lnSpc>
              <a:spcBef>
                <a:spcPts val="1600"/>
              </a:spcBef>
            </a:pPr>
            <a:r>
              <a:rPr lang="en-US" sz="2000" dirty="0" smtClean="0"/>
              <a:t>Application </a:t>
            </a:r>
            <a:r>
              <a:rPr lang="en-US" sz="2000" dirty="0"/>
              <a:t>level backup and restore of SQL Server, Exchange, SharePoint</a:t>
            </a:r>
          </a:p>
          <a:p>
            <a:pPr lvl="1">
              <a:lnSpc>
                <a:spcPct val="110000"/>
              </a:lnSpc>
            </a:pPr>
            <a:r>
              <a:rPr lang="en-US" sz="2000" dirty="0"/>
              <a:t>Select individual databases, app-consistent </a:t>
            </a:r>
            <a:r>
              <a:rPr lang="en-US" sz="2000" dirty="0" err="1"/>
              <a:t>quiescing</a:t>
            </a:r>
            <a:r>
              <a:rPr lang="en-US" sz="2000" dirty="0"/>
              <a:t>, transaction log management</a:t>
            </a:r>
          </a:p>
          <a:p>
            <a:pPr lvl="1">
              <a:lnSpc>
                <a:spcPct val="110000"/>
              </a:lnSpc>
            </a:pPr>
            <a:r>
              <a:rPr lang="en-US" sz="2000" dirty="0"/>
              <a:t>Robust protection for mission-critical workloads</a:t>
            </a:r>
          </a:p>
        </p:txBody>
      </p:sp>
      <p:sp>
        <p:nvSpPr>
          <p:cNvPr id="10" name="Rectangle 9"/>
          <p:cNvSpPr/>
          <p:nvPr/>
        </p:nvSpPr>
        <p:spPr>
          <a:xfrm>
            <a:off x="862012" y="1397000"/>
            <a:ext cx="3886200"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Features and Benefits</a:t>
            </a:r>
          </a:p>
        </p:txBody>
      </p:sp>
    </p:spTree>
    <p:extLst>
      <p:ext uri="{BB962C8B-B14F-4D97-AF65-F5344CB8AC3E}">
        <p14:creationId xmlns:p14="http://schemas.microsoft.com/office/powerpoint/2010/main" val="3643802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vSphere 6.0 vSphere Data Protection</a:t>
            </a:r>
            <a:endParaRPr lang="en-US" dirty="0"/>
          </a:p>
        </p:txBody>
      </p:sp>
      <p:sp>
        <p:nvSpPr>
          <p:cNvPr id="5" name="Slide Number Placeholder 4"/>
          <p:cNvSpPr>
            <a:spLocks noGrp="1"/>
          </p:cNvSpPr>
          <p:nvPr>
            <p:ph type="sldNum" sz="quarter" idx="12"/>
          </p:nvPr>
        </p:nvSpPr>
        <p:spPr/>
        <p:txBody>
          <a:bodyPr/>
          <a:lstStyle/>
          <a:p>
            <a:fld id="{6EA6D8CF-3CDE-4807-BCD2-C9F2B831AAA5}" type="slidenum">
              <a:rPr lang="en-US" smtClean="0"/>
              <a:pPr/>
              <a:t>54</a:t>
            </a:fld>
            <a:endParaRPr lang="en-US"/>
          </a:p>
        </p:txBody>
      </p:sp>
      <p:sp>
        <p:nvSpPr>
          <p:cNvPr id="9" name="Content Placeholder 2"/>
          <p:cNvSpPr txBox="1">
            <a:spLocks/>
          </p:cNvSpPr>
          <p:nvPr/>
        </p:nvSpPr>
        <p:spPr>
          <a:xfrm>
            <a:off x="647541" y="1587500"/>
            <a:ext cx="10949785" cy="4178300"/>
          </a:xfrm>
          <a:prstGeom prst="rect">
            <a:avLst/>
          </a:prstGeom>
          <a:solidFill>
            <a:schemeClr val="bg1"/>
          </a:solidFill>
          <a:ln>
            <a:gradFill flip="none" rotWithShape="1">
              <a:gsLst>
                <a:gs pos="0">
                  <a:schemeClr val="accent1">
                    <a:lumMod val="5000"/>
                    <a:lumOff val="95000"/>
                    <a:alpha val="0"/>
                  </a:schemeClr>
                </a:gs>
                <a:gs pos="100000">
                  <a:schemeClr val="accent2"/>
                </a:gs>
              </a:gsLst>
              <a:lin ang="10800000" scaled="1"/>
              <a:tileRect/>
            </a:gradFill>
          </a:ln>
          <a:effectLst>
            <a:outerShdw blurRad="50800" dist="38100" dir="10800000" sx="82000" sy="82000" algn="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82880" tIns="365760" rIns="91440" bIns="45720" numCol="1" spcCol="0" rtlCol="0" fromWordArt="0" anchor="t" anchorCtr="0" forceAA="0" compatLnSpc="1">
            <a:prstTxWarp prst="textNoShape">
              <a:avLst/>
            </a:prstTxWarp>
            <a:noAutofit/>
          </a:bodyPr>
          <a:lstStyle>
            <a:lvl1pPr indent="-228600">
              <a:lnSpc>
                <a:spcPct val="90000"/>
              </a:lnSpc>
              <a:spcBef>
                <a:spcPts val="1200"/>
              </a:spcBef>
              <a:buClr>
                <a:schemeClr val="tx1">
                  <a:lumMod val="60000"/>
                  <a:lumOff val="40000"/>
                </a:schemeClr>
              </a:buClr>
              <a:buSzPct val="90000"/>
              <a:buFont typeface="Arial" panose="020B0604020202020204" pitchFamily="34" charset="0"/>
              <a:buChar char="•"/>
              <a:defRPr>
                <a:solidFill>
                  <a:schemeClr val="tx1">
                    <a:lumMod val="75000"/>
                  </a:schemeClr>
                </a:solidFill>
              </a:defRPr>
            </a:lvl1pPr>
            <a:lvl2pPr lvl="1" indent="-228600">
              <a:lnSpc>
                <a:spcPct val="90000"/>
              </a:lnSpc>
              <a:spcBef>
                <a:spcPts val="800"/>
              </a:spcBef>
              <a:buClr>
                <a:schemeClr val="tx1">
                  <a:lumMod val="60000"/>
                  <a:lumOff val="40000"/>
                </a:schemeClr>
              </a:buClr>
              <a:buSzPct val="90000"/>
              <a:buFont typeface="Arial" panose="020B0604020202020204" pitchFamily="34" charset="0"/>
              <a:buChar char="–"/>
              <a:defRPr>
                <a:solidFill>
                  <a:schemeClr val="tx1">
                    <a:lumMod val="75000"/>
                  </a:schemeClr>
                </a:solidFill>
              </a:defRPr>
            </a:lvl2pPr>
            <a:lvl3pPr marL="731520" indent="-182880">
              <a:lnSpc>
                <a:spcPct val="90000"/>
              </a:lnSpc>
              <a:spcBef>
                <a:spcPts val="600"/>
              </a:spcBef>
              <a:buClr>
                <a:schemeClr val="tx1">
                  <a:lumMod val="60000"/>
                  <a:lumOff val="40000"/>
                </a:schemeClr>
              </a:buClr>
              <a:buSzPct val="90000"/>
              <a:buFont typeface="Arial" panose="020B0604020202020204" pitchFamily="34" charset="0"/>
              <a:buChar char="•"/>
              <a:defRPr sz="1600">
                <a:solidFill>
                  <a:schemeClr val="lt1"/>
                </a:solidFill>
              </a:defRPr>
            </a:lvl3pPr>
            <a:lvl4pPr marL="960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4pPr>
            <a:lvl5pPr marL="11887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5pPr>
            <a:lvl6pPr marL="14173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6pPr>
            <a:lvl7pPr marL="16459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7pPr>
            <a:lvl8pPr marL="1874520" indent="-182880">
              <a:lnSpc>
                <a:spcPct val="90000"/>
              </a:lnSpc>
              <a:spcBef>
                <a:spcPts val="600"/>
              </a:spcBef>
              <a:buClr>
                <a:schemeClr val="tx1">
                  <a:lumMod val="60000"/>
                  <a:lumOff val="40000"/>
                </a:schemeClr>
              </a:buClr>
              <a:buSzPct val="90000"/>
              <a:buFont typeface="Calibri" panose="020F0502020204030204" pitchFamily="34" charset="0"/>
              <a:buChar char="–"/>
              <a:defRPr sz="1400">
                <a:solidFill>
                  <a:schemeClr val="lt1"/>
                </a:solidFill>
              </a:defRPr>
            </a:lvl8pPr>
            <a:lvl9pPr marL="2103120" indent="-182880">
              <a:lnSpc>
                <a:spcPct val="90000"/>
              </a:lnSpc>
              <a:spcBef>
                <a:spcPts val="600"/>
              </a:spcBef>
              <a:buClr>
                <a:schemeClr val="tx1">
                  <a:lumMod val="60000"/>
                  <a:lumOff val="40000"/>
                </a:schemeClr>
              </a:buClr>
              <a:buSzPct val="90000"/>
              <a:buFont typeface="Arial" panose="020B0604020202020204" pitchFamily="34" charset="0"/>
              <a:buChar char="•"/>
              <a:defRPr sz="1400">
                <a:solidFill>
                  <a:schemeClr val="lt1"/>
                </a:solidFill>
              </a:defRPr>
            </a:lvl9pPr>
          </a:lstStyle>
          <a:p>
            <a:pPr>
              <a:lnSpc>
                <a:spcPct val="110000"/>
              </a:lnSpc>
            </a:pPr>
            <a:r>
              <a:rPr lang="en-US" sz="2000" dirty="0"/>
              <a:t>Replicate backup data between VDP appliances and to EMC </a:t>
            </a:r>
            <a:r>
              <a:rPr lang="en-US" sz="2000" dirty="0" err="1"/>
              <a:t>Avamar</a:t>
            </a:r>
            <a:endParaRPr lang="en-US" sz="2000" dirty="0"/>
          </a:p>
          <a:p>
            <a:pPr lvl="1">
              <a:lnSpc>
                <a:spcPct val="110000"/>
              </a:lnSpc>
            </a:pPr>
            <a:r>
              <a:rPr lang="en-US" sz="2000" dirty="0"/>
              <a:t>Easy, reliable, secure replication of backup data offsite for disaster recovery</a:t>
            </a:r>
          </a:p>
          <a:p>
            <a:pPr>
              <a:lnSpc>
                <a:spcPct val="110000"/>
              </a:lnSpc>
              <a:spcBef>
                <a:spcPts val="4000"/>
              </a:spcBef>
            </a:pPr>
            <a:r>
              <a:rPr lang="en-US" sz="2000" dirty="0" smtClean="0"/>
              <a:t>EMC </a:t>
            </a:r>
            <a:r>
              <a:rPr lang="en-US" sz="2000" dirty="0"/>
              <a:t>Data Domain support with DD Boost</a:t>
            </a:r>
          </a:p>
          <a:p>
            <a:pPr lvl="1">
              <a:lnSpc>
                <a:spcPct val="110000"/>
              </a:lnSpc>
            </a:pPr>
            <a:r>
              <a:rPr lang="en-US" sz="2000" dirty="0"/>
              <a:t>Protect more and increase reliability</a:t>
            </a:r>
          </a:p>
          <a:p>
            <a:pPr>
              <a:lnSpc>
                <a:spcPct val="110000"/>
              </a:lnSpc>
              <a:spcBef>
                <a:spcPts val="4000"/>
              </a:spcBef>
            </a:pPr>
            <a:r>
              <a:rPr lang="en-US" sz="2000" dirty="0"/>
              <a:t>Automated backup verification ensures backup data integrity, reduces risk</a:t>
            </a:r>
          </a:p>
          <a:p>
            <a:pPr lvl="1">
              <a:lnSpc>
                <a:spcPct val="110000"/>
              </a:lnSpc>
            </a:pPr>
            <a:r>
              <a:rPr lang="en-US" sz="2000" dirty="0"/>
              <a:t>Frequent “practice” restores provide the highest level of confidence</a:t>
            </a:r>
          </a:p>
        </p:txBody>
      </p:sp>
      <p:sp>
        <p:nvSpPr>
          <p:cNvPr id="10" name="Rectangle 9"/>
          <p:cNvSpPr/>
          <p:nvPr/>
        </p:nvSpPr>
        <p:spPr>
          <a:xfrm>
            <a:off x="862012" y="1397000"/>
            <a:ext cx="3886200" cy="406400"/>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Features and Benefits</a:t>
            </a:r>
          </a:p>
        </p:txBody>
      </p:sp>
      <p:grpSp>
        <p:nvGrpSpPr>
          <p:cNvPr id="7" name="Group 6"/>
          <p:cNvGrpSpPr/>
          <p:nvPr/>
        </p:nvGrpSpPr>
        <p:grpSpPr>
          <a:xfrm>
            <a:off x="7738155" y="2953658"/>
            <a:ext cx="3581400" cy="1371600"/>
            <a:chOff x="8456612" y="2667000"/>
            <a:chExt cx="3581400" cy="1371600"/>
          </a:xfrm>
        </p:grpSpPr>
        <p:pic>
          <p:nvPicPr>
            <p:cNvPr id="8" name="Picture 7"/>
            <p:cNvPicPr>
              <a:picLocks noChangeAspect="1"/>
            </p:cNvPicPr>
            <p:nvPr/>
          </p:nvPicPr>
          <p:blipFill>
            <a:blip r:embed="rId3"/>
            <a:stretch>
              <a:fillRect/>
            </a:stretch>
          </p:blipFill>
          <p:spPr>
            <a:xfrm>
              <a:off x="8527369" y="2743200"/>
              <a:ext cx="3439886" cy="1219200"/>
            </a:xfrm>
            <a:prstGeom prst="rect">
              <a:avLst/>
            </a:prstGeom>
          </p:spPr>
        </p:pic>
        <p:sp>
          <p:nvSpPr>
            <p:cNvPr id="11" name="Rectangle 10"/>
            <p:cNvSpPr/>
            <p:nvPr/>
          </p:nvSpPr>
          <p:spPr>
            <a:xfrm>
              <a:off x="8456612" y="2667000"/>
              <a:ext cx="3581400" cy="1371600"/>
            </a:xfrm>
            <a:prstGeom prst="rect">
              <a:avLst/>
            </a:prstGeom>
            <a:no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p>
          </p:txBody>
        </p:sp>
      </p:grpSp>
    </p:spTree>
    <p:extLst>
      <p:ext uri="{BB962C8B-B14F-4D97-AF65-F5344CB8AC3E}">
        <p14:creationId xmlns:p14="http://schemas.microsoft.com/office/powerpoint/2010/main" val="499205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MBU Latest and Greatest</a:t>
            </a:r>
            <a:endParaRPr lang="en-US" dirty="0"/>
          </a:p>
        </p:txBody>
      </p:sp>
      <p:sp>
        <p:nvSpPr>
          <p:cNvPr id="4" name="Footer Placeholder 3"/>
          <p:cNvSpPr>
            <a:spLocks noGrp="1"/>
          </p:cNvSpPr>
          <p:nvPr>
            <p:ph type="ftr" sz="quarter" idx="11"/>
          </p:nvPr>
        </p:nvSpPr>
        <p:spPr/>
        <p:txBody>
          <a:bodyPr/>
          <a:lstStyle/>
          <a:p>
            <a:r>
              <a:rPr lang="en-US" smtClean="0"/>
              <a:t>CONFIDENTIAL</a:t>
            </a:r>
            <a:endParaRPr lang="en-US"/>
          </a:p>
        </p:txBody>
      </p:sp>
      <p:sp>
        <p:nvSpPr>
          <p:cNvPr id="5" name="Slide Number Placeholder 4"/>
          <p:cNvSpPr>
            <a:spLocks noGrp="1"/>
          </p:cNvSpPr>
          <p:nvPr>
            <p:ph type="sldNum" sz="quarter" idx="12"/>
          </p:nvPr>
        </p:nvSpPr>
        <p:spPr/>
        <p:txBody>
          <a:bodyPr/>
          <a:lstStyle/>
          <a:p>
            <a:fld id="{6EA6D8CF-3CDE-4807-BCD2-C9F2B831AAA5}" type="slidenum">
              <a:rPr lang="en-US" smtClean="0"/>
              <a:pPr/>
              <a:t>55</a:t>
            </a:fld>
            <a:endParaRPr lang="en-US"/>
          </a:p>
        </p:txBody>
      </p:sp>
      <p:sp>
        <p:nvSpPr>
          <p:cNvPr id="9" name="Content Placeholder 8"/>
          <p:cNvSpPr>
            <a:spLocks noGrp="1"/>
          </p:cNvSpPr>
          <p:nvPr>
            <p:ph idx="1"/>
          </p:nvPr>
        </p:nvSpPr>
        <p:spPr/>
        <p:txBody>
          <a:bodyPr/>
          <a:lstStyle/>
          <a:p>
            <a:r>
              <a:rPr lang="en-US" dirty="0" err="1" smtClean="0"/>
              <a:t>vRealize</a:t>
            </a:r>
            <a:r>
              <a:rPr lang="en-US" dirty="0" smtClean="0"/>
              <a:t> Automation</a:t>
            </a:r>
          </a:p>
          <a:p>
            <a:pPr lvl="1"/>
            <a:r>
              <a:rPr lang="en-US" dirty="0" smtClean="0"/>
              <a:t>Standard Included with vCloud Suite Standard</a:t>
            </a:r>
          </a:p>
          <a:p>
            <a:pPr lvl="1"/>
            <a:r>
              <a:rPr lang="en-US" dirty="0"/>
              <a:t>Advanced included with vCloud Suite Advanced</a:t>
            </a:r>
          </a:p>
          <a:p>
            <a:pPr lvl="1"/>
            <a:r>
              <a:rPr lang="en-US" dirty="0"/>
              <a:t>Enterprise included with vCloud Suite </a:t>
            </a:r>
            <a:r>
              <a:rPr lang="en-US" dirty="0" smtClean="0"/>
              <a:t>Enterprise</a:t>
            </a:r>
          </a:p>
          <a:p>
            <a:pPr lvl="1"/>
            <a:r>
              <a:rPr lang="en-US" dirty="0">
                <a:hlinkClick r:id="rId3"/>
              </a:rPr>
              <a:t>https://mylearn.vmware.com/register.cfm?course=216771&amp;ui=</a:t>
            </a:r>
            <a:r>
              <a:rPr lang="en-US" dirty="0" smtClean="0">
                <a:hlinkClick r:id="rId3"/>
              </a:rPr>
              <a:t>www_field</a:t>
            </a:r>
            <a:endParaRPr lang="en-US" dirty="0" smtClean="0"/>
          </a:p>
          <a:p>
            <a:r>
              <a:rPr lang="en-US" dirty="0" err="1" smtClean="0"/>
              <a:t>vRealize</a:t>
            </a:r>
            <a:r>
              <a:rPr lang="en-US" dirty="0" smtClean="0"/>
              <a:t> Operations</a:t>
            </a:r>
          </a:p>
          <a:p>
            <a:pPr lvl="1"/>
            <a:r>
              <a:rPr lang="en-US" dirty="0" smtClean="0"/>
              <a:t>Standard included with </a:t>
            </a:r>
            <a:r>
              <a:rPr lang="en-US" dirty="0" err="1" smtClean="0"/>
              <a:t>vSOM</a:t>
            </a:r>
            <a:r>
              <a:rPr lang="en-US" dirty="0" smtClean="0"/>
              <a:t> and vCloud Suite Standard</a:t>
            </a:r>
          </a:p>
          <a:p>
            <a:pPr lvl="1"/>
            <a:r>
              <a:rPr lang="en-US" dirty="0" smtClean="0"/>
              <a:t>Advanced included with vCloud Suite Advanced</a:t>
            </a:r>
          </a:p>
          <a:p>
            <a:pPr lvl="1"/>
            <a:r>
              <a:rPr lang="en-US" dirty="0" smtClean="0"/>
              <a:t>Enterprise included with vCloud Suite Enterprise</a:t>
            </a:r>
          </a:p>
          <a:p>
            <a:pPr lvl="1"/>
            <a:r>
              <a:rPr lang="en-US" dirty="0">
                <a:hlinkClick r:id="rId4"/>
              </a:rPr>
              <a:t>https://mylearn.vmware.com/register.cfm?course=236541&amp;ui=</a:t>
            </a:r>
            <a:r>
              <a:rPr lang="en-US" dirty="0" smtClean="0">
                <a:hlinkClick r:id="rId4"/>
              </a:rPr>
              <a:t>www_field</a:t>
            </a:r>
            <a:endParaRPr lang="en-US" dirty="0" smtClean="0"/>
          </a:p>
          <a:p>
            <a:r>
              <a:rPr lang="en-US" dirty="0" err="1" smtClean="0"/>
              <a:t>vRealize</a:t>
            </a:r>
            <a:r>
              <a:rPr lang="en-US" dirty="0" smtClean="0"/>
              <a:t> Business Standard</a:t>
            </a:r>
          </a:p>
          <a:p>
            <a:pPr lvl="1"/>
            <a:r>
              <a:rPr lang="en-US" dirty="0" smtClean="0"/>
              <a:t>Included in vCloud Suite</a:t>
            </a:r>
          </a:p>
          <a:p>
            <a:pPr lvl="1"/>
            <a:r>
              <a:rPr lang="en-US" dirty="0">
                <a:hlinkClick r:id="rId5"/>
              </a:rPr>
              <a:t>http://mylearn.vmware.com/register.cfm?course=</a:t>
            </a:r>
            <a:r>
              <a:rPr lang="en-US" dirty="0" smtClean="0">
                <a:hlinkClick r:id="rId5"/>
              </a:rPr>
              <a:t>236352</a:t>
            </a:r>
            <a:endParaRPr lang="en-US" dirty="0"/>
          </a:p>
          <a:p>
            <a:pPr lvl="1"/>
            <a:endParaRPr lang="en-US" dirty="0" smtClean="0"/>
          </a:p>
          <a:p>
            <a:pPr lvl="1"/>
            <a:endParaRPr lang="en-US" dirty="0"/>
          </a:p>
        </p:txBody>
      </p:sp>
    </p:spTree>
    <p:extLst>
      <p:ext uri="{BB962C8B-B14F-4D97-AF65-F5344CB8AC3E}">
        <p14:creationId xmlns:p14="http://schemas.microsoft.com/office/powerpoint/2010/main" val="363786657"/>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Text Placeholder 2"/>
          <p:cNvSpPr>
            <a:spLocks noGrp="1"/>
          </p:cNvSpPr>
          <p:nvPr>
            <p:ph type="body" idx="1"/>
          </p:nvPr>
        </p:nvSpPr>
        <p:spPr/>
        <p:txBody>
          <a:bodyPr/>
          <a:lstStyle/>
          <a:p>
            <a:r>
              <a:rPr lang="en-US" dirty="0" smtClean="0"/>
              <a:t>VMware Cloud Infrastructure Technical Marketing</a:t>
            </a:r>
          </a:p>
          <a:p>
            <a:r>
              <a:rPr lang="en-US" dirty="0" smtClean="0">
                <a:hlinkClick r:id="rId3"/>
              </a:rPr>
              <a:t>http://blogs.vmware.com/vsphere</a:t>
            </a:r>
            <a:endParaRPr lang="en-US" dirty="0"/>
          </a:p>
          <a:p>
            <a:endParaRPr lang="en-US" dirty="0"/>
          </a:p>
        </p:txBody>
      </p:sp>
    </p:spTree>
    <p:extLst>
      <p:ext uri="{BB962C8B-B14F-4D97-AF65-F5344CB8AC3E}">
        <p14:creationId xmlns:p14="http://schemas.microsoft.com/office/powerpoint/2010/main" val="13362869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VMware_white_16x9">
  <a:themeElements>
    <a:clrScheme name="VMware">
      <a:dk1>
        <a:srgbClr val="717074"/>
      </a:dk1>
      <a:lt1>
        <a:sysClr val="window" lastClr="FFFFFF"/>
      </a:lt1>
      <a:dk2>
        <a:srgbClr val="000000"/>
      </a:dk2>
      <a:lt2>
        <a:srgbClr val="C6C6C8"/>
      </a:lt2>
      <a:accent1>
        <a:srgbClr val="0095D3"/>
      </a:accent1>
      <a:accent2>
        <a:srgbClr val="89CBDF"/>
      </a:accent2>
      <a:accent3>
        <a:srgbClr val="006990"/>
      </a:accent3>
      <a:accent4>
        <a:srgbClr val="6DB33F"/>
      </a:accent4>
      <a:accent5>
        <a:srgbClr val="C2CD23"/>
      </a:accent5>
      <a:accent6>
        <a:srgbClr val="387C2C"/>
      </a:accent6>
      <a:hlink>
        <a:srgbClr val="0095D3"/>
      </a:hlink>
      <a:folHlink>
        <a:srgbClr val="89CBDF"/>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spPr>
      <a:bodyPr rtlCol="0" anchor="ctr"/>
      <a:lstStyle>
        <a:defPPr algn="ctr">
          <a:defRPr dirty="0" smtClean="0"/>
        </a:defPPr>
      </a:lstStyle>
      <a:style>
        <a:lnRef idx="1">
          <a:schemeClr val="accent1"/>
        </a:lnRef>
        <a:fillRef idx="3">
          <a:schemeClr val="accent1"/>
        </a:fillRef>
        <a:effectRef idx="2">
          <a:schemeClr val="accent1"/>
        </a:effectRef>
        <a:fontRef idx="minor">
          <a:schemeClr val="lt1"/>
        </a:fontRef>
      </a:style>
    </a:spDef>
    <a:lnDef>
      <a:spPr>
        <a:ln w="19050">
          <a:solidFill>
            <a:schemeClr val="bg2"/>
          </a:solidFill>
          <a:miter lim="800000"/>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nSpc>
            <a:spcPct val="90000"/>
          </a:lnSpc>
          <a:defRPr dirty="0" smtClean="0"/>
        </a:defPPr>
      </a:lstStyle>
    </a:txDef>
  </a:objectDefaults>
  <a:extraClrSchemeLst/>
  <a:custClrLst>
    <a:custClr name="PMS130">
      <a:srgbClr val="FDB813"/>
    </a:custClr>
    <a:custClr name="PMS144">
      <a:srgbClr val="F8981D"/>
    </a:custClr>
    <a:custClr name="PMS180">
      <a:srgbClr val="D9541E"/>
    </a:custClr>
    <a:custClr name="PMS1807">
      <a:srgbClr val="9E3039"/>
    </a:custClr>
    <a:custClr name="PMS195">
      <a:srgbClr val="820024"/>
    </a:custClr>
    <a:custClr name="PMS174">
      <a:srgbClr val="9A3B26"/>
    </a:custClr>
    <a:custClr name="PMS7519">
      <a:srgbClr val="574319"/>
    </a:custClr>
    <a:custClr name="PMS654">
      <a:srgbClr val="003D79"/>
    </a:custClr>
  </a:custClrLst>
</a:theme>
</file>

<file path=ppt/theme/theme2.xml><?xml version="1.0" encoding="utf-8"?>
<a:theme xmlns:a="http://schemas.openxmlformats.org/drawingml/2006/main" name="Office Theme">
  <a:themeElements>
    <a:clrScheme name="VMware">
      <a:dk1>
        <a:srgbClr val="717074"/>
      </a:dk1>
      <a:lt1>
        <a:sysClr val="window" lastClr="FFFFFF"/>
      </a:lt1>
      <a:dk2>
        <a:srgbClr val="000000"/>
      </a:dk2>
      <a:lt2>
        <a:srgbClr val="C6C6C8"/>
      </a:lt2>
      <a:accent1>
        <a:srgbClr val="0095D3"/>
      </a:accent1>
      <a:accent2>
        <a:srgbClr val="89CBDF"/>
      </a:accent2>
      <a:accent3>
        <a:srgbClr val="006990"/>
      </a:accent3>
      <a:accent4>
        <a:srgbClr val="6DB33F"/>
      </a:accent4>
      <a:accent5>
        <a:srgbClr val="C2CD23"/>
      </a:accent5>
      <a:accent6>
        <a:srgbClr val="387C2C"/>
      </a:accent6>
      <a:hlink>
        <a:srgbClr val="0095D3"/>
      </a:hlink>
      <a:folHlink>
        <a:srgbClr val="89CBDF"/>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VMware">
      <a:dk1>
        <a:srgbClr val="717074"/>
      </a:dk1>
      <a:lt1>
        <a:sysClr val="window" lastClr="FFFFFF"/>
      </a:lt1>
      <a:dk2>
        <a:srgbClr val="000000"/>
      </a:dk2>
      <a:lt2>
        <a:srgbClr val="C6C6C8"/>
      </a:lt2>
      <a:accent1>
        <a:srgbClr val="0095D3"/>
      </a:accent1>
      <a:accent2>
        <a:srgbClr val="89CBDF"/>
      </a:accent2>
      <a:accent3>
        <a:srgbClr val="006990"/>
      </a:accent3>
      <a:accent4>
        <a:srgbClr val="6DB33F"/>
      </a:accent4>
      <a:accent5>
        <a:srgbClr val="C2CD23"/>
      </a:accent5>
      <a:accent6>
        <a:srgbClr val="387C2C"/>
      </a:accent6>
      <a:hlink>
        <a:srgbClr val="0095D3"/>
      </a:hlink>
      <a:folHlink>
        <a:srgbClr val="89CBDF"/>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275A30713EFF3478C2E4E5BDD9968DF" ma:contentTypeVersion="6" ma:contentTypeDescription="Create a new document." ma:contentTypeScope="" ma:versionID="f5da84dbac70d7fb3269a16077a1928f">
  <xsd:schema xmlns:xsd="http://www.w3.org/2001/XMLSchema" xmlns:p="http://schemas.microsoft.com/office/2006/metadata/properties" xmlns:ns2="8c33902b-4ed9-48a5-ad9b-a6748268ee41" targetNamespace="http://schemas.microsoft.com/office/2006/metadata/properties" ma:root="true" ma:fieldsID="d04cbe92f0b38de3d5e26b9b452c58b3" ns2:_="">
    <xsd:import namespace="8c33902b-4ed9-48a5-ad9b-a6748268ee41"/>
    <xsd:element name="properties">
      <xsd:complexType>
        <xsd:sequence>
          <xsd:element name="documentManagement">
            <xsd:complexType>
              <xsd:all>
                <xsd:element ref="ns2:Owner" minOccurs="0"/>
                <xsd:element ref="ns2:Document_x0020_Type"/>
                <xsd:element ref="ns2:Description0" minOccurs="0"/>
              </xsd:all>
            </xsd:complexType>
          </xsd:element>
        </xsd:sequence>
      </xsd:complexType>
    </xsd:element>
  </xsd:schema>
  <xsd:schema xmlns:xsd="http://www.w3.org/2001/XMLSchema" xmlns:dms="http://schemas.microsoft.com/office/2006/documentManagement/types" targetNamespace="8c33902b-4ed9-48a5-ad9b-a6748268ee41" elementFormDefault="qualified">
    <xsd:import namespace="http://schemas.microsoft.com/office/2006/documentManagement/types"/>
    <xsd:element name="Owner" ma:index="8" nillable="true" ma:displayName="Owner" ma:list="UserInfo" ma:internalName="Owner"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ocument_x0020_Type" ma:index="9" ma:displayName="Document Type" ma:format="Dropdown" ma:internalName="Document_x0020_Type">
      <xsd:simpleType>
        <xsd:restriction base="dms:Choice">
          <xsd:enumeration value="BOM"/>
          <xsd:enumeration value="Box Shot"/>
          <xsd:enumeration value="Cheat sheet"/>
          <xsd:enumeration value="Datasheet"/>
          <xsd:enumeration value="FAQ"/>
          <xsd:enumeration value="Flyer"/>
          <xsd:enumeration value="Graphics"/>
          <xsd:enumeration value="Launch Plans"/>
          <xsd:enumeration value="Messaging"/>
          <xsd:enumeration value="Minutes"/>
          <xsd:enumeration value="Other"/>
          <xsd:enumeration value="PLRD"/>
          <xsd:enumeration value="Presentation"/>
          <xsd:enumeration value="Pricing and Packaging"/>
          <xsd:enumeration value="Status Reports"/>
          <xsd:enumeration value="Whitepaper"/>
        </xsd:restriction>
      </xsd:simpleType>
    </xsd:element>
    <xsd:element name="Description0" ma:index="10" nillable="true" ma:displayName="Description" ma:internalName="Description0">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Owner xmlns="8c33902b-4ed9-48a5-ad9b-a6748268ee41">
      <UserInfo>
        <DisplayName>Mike Brown</DisplayName>
        <AccountId>2328</AccountId>
        <AccountType/>
      </UserInfo>
    </Owner>
    <Description0 xmlns="8c33902b-4ed9-48a5-ad9b-a6748268ee41">Whats New vSphere 6 (Technical Overview)</Description0>
    <Document_x0020_Type xmlns="8c33902b-4ed9-48a5-ad9b-a6748268ee41">Presentation</Document_x0020_Type>
  </documentManagement>
</p:properties>
</file>

<file path=customXml/itemProps1.xml><?xml version="1.0" encoding="utf-8"?>
<ds:datastoreItem xmlns:ds="http://schemas.openxmlformats.org/officeDocument/2006/customXml" ds:itemID="{035E2CCD-96F9-4883-A436-6048E726FE2A}"/>
</file>

<file path=customXml/itemProps2.xml><?xml version="1.0" encoding="utf-8"?>
<ds:datastoreItem xmlns:ds="http://schemas.openxmlformats.org/officeDocument/2006/customXml" ds:itemID="{3E3B85C4-094A-4372-8B42-5DF51848E63E}"/>
</file>

<file path=customXml/itemProps3.xml><?xml version="1.0" encoding="utf-8"?>
<ds:datastoreItem xmlns:ds="http://schemas.openxmlformats.org/officeDocument/2006/customXml" ds:itemID="{42B82F36-246B-409B-B93F-8B12E9A05921}"/>
</file>

<file path=docProps/app.xml><?xml version="1.0" encoding="utf-8"?>
<Properties xmlns="http://schemas.openxmlformats.org/officeDocument/2006/extended-properties" xmlns:vt="http://schemas.openxmlformats.org/officeDocument/2006/docPropsVTypes">
  <Template/>
  <TotalTime>0</TotalTime>
  <Words>11535</Words>
  <Application>Microsoft Macintosh PowerPoint</Application>
  <PresentationFormat>Custom</PresentationFormat>
  <Paragraphs>1333</Paragraphs>
  <Slides>56</Slides>
  <Notes>52</Notes>
  <HiddenSlides>1</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VMware_white_16x9</vt:lpstr>
      <vt:lpstr> VMware vSphere 6 What’s New</vt:lpstr>
      <vt:lpstr>Agenda</vt:lpstr>
      <vt:lpstr>vSphere 2015 Platform Features</vt:lpstr>
      <vt:lpstr>Platform Features - Increased vSphere Maximums</vt:lpstr>
      <vt:lpstr>Platform Features - Virtual Machine Compatibility ESXi 6  (vHW 11)</vt:lpstr>
      <vt:lpstr>Platform Features  - Local ESXi Account and Password Management Enhancements</vt:lpstr>
      <vt:lpstr>Platform Features - Improved Auditability of ESXi Admin Actions</vt:lpstr>
      <vt:lpstr>Platform Features  - Enhanced Microsoft Clustering (MSCS)</vt:lpstr>
      <vt:lpstr>vCenter Server 6.0 Features</vt:lpstr>
      <vt:lpstr>vCenter Server Features - Enhanced Capabilities</vt:lpstr>
      <vt:lpstr>vCenter Server 6.0 – Platform Services Controller </vt:lpstr>
      <vt:lpstr>vCenter Server 6.0 – Linked Mode Comparison</vt:lpstr>
      <vt:lpstr>vCenter Server 6.0 - Certificate Lifecycle Management for vCenter and ESXi</vt:lpstr>
      <vt:lpstr>vCenter Server 6.0 - VMCA</vt:lpstr>
      <vt:lpstr>vCenter Server 6.0 - Certificate Replacement Options for  vCenter Server</vt:lpstr>
      <vt:lpstr>vCenter Server 6.0 - Cross vSwitch vMotion</vt:lpstr>
      <vt:lpstr>vCenter Server 6.0 - Cross vCenter vMotion</vt:lpstr>
      <vt:lpstr>vCenter Server 6.0 - Cross vCenter vMotion</vt:lpstr>
      <vt:lpstr>vCenter Server 6.0  - Long Distance vMotion</vt:lpstr>
      <vt:lpstr>vCenter Server 6.0 - Increased vMotion Network Flexibility </vt:lpstr>
      <vt:lpstr>vCenter Server 6.0 - Content Library Overview</vt:lpstr>
      <vt:lpstr>vCenter Server 6.0 - Content Library Technical Details</vt:lpstr>
      <vt:lpstr>vCenter Server 6.0 - Clients</vt:lpstr>
      <vt:lpstr>vCenter Server 6.0  - vSphere Client</vt:lpstr>
      <vt:lpstr>vCenter Server 6.0 - vSphere Web Client</vt:lpstr>
      <vt:lpstr>vCenter Server 6.0 - vSphere Web Client Features</vt:lpstr>
      <vt:lpstr>vCenter Server 6.0 - vSphere Web Client</vt:lpstr>
      <vt:lpstr>vSphere 6.0 Networking</vt:lpstr>
      <vt:lpstr>vSphere 6.0 - Network I/O Control Version 3</vt:lpstr>
      <vt:lpstr>vSphere 6.0 Storage and Availability</vt:lpstr>
      <vt:lpstr>VMware Virtual Volumes</vt:lpstr>
      <vt:lpstr>vSphere 6.0 – VMware Virtual Virtual Volumes</vt:lpstr>
      <vt:lpstr>vSphere 6.0 – Virtual Volumes</vt:lpstr>
      <vt:lpstr>vSphere 6.0 - High Level Storage Architecture</vt:lpstr>
      <vt:lpstr>vSphere 6.0 - VASA Provider (VP)</vt:lpstr>
      <vt:lpstr>vSphere 6.0 - Protocol Endpoints (PE)</vt:lpstr>
      <vt:lpstr>vSphere 6.0 - Storage Container (SC)</vt:lpstr>
      <vt:lpstr>vSphere 6.0 - Storage Container (SC)</vt:lpstr>
      <vt:lpstr>vSphere 6.0 - Storage Policy Based Management (SPBM) – Array Capabilities</vt:lpstr>
      <vt:lpstr>vSphere 6.0 - Virtual Volumes</vt:lpstr>
      <vt:lpstr>Virtual Volumes – The New De-facto Storage Paradigm </vt:lpstr>
      <vt:lpstr>vSphere 6.0 Fault Tolerance</vt:lpstr>
      <vt:lpstr>vSphere 6.0 VMware Fault Tolerance</vt:lpstr>
      <vt:lpstr>vSphere 6.0 - Backing up FT VMs</vt:lpstr>
      <vt:lpstr>vSphere 6.0 - Fault Tolerant Storage</vt:lpstr>
      <vt:lpstr>vSphere 6.0 - FT Capabilities by vSphere Version</vt:lpstr>
      <vt:lpstr>vSphere 6.0 vSphere Replication</vt:lpstr>
      <vt:lpstr>vSphere 6.0 – VMware vSphere Replication</vt:lpstr>
      <vt:lpstr>vSphere 6.0 – VMware vSphere Replication</vt:lpstr>
      <vt:lpstr>vSphere 6.0 vSphere Data Protection</vt:lpstr>
      <vt:lpstr>vSphere 6.0 VMware vSphere Data Protection</vt:lpstr>
      <vt:lpstr>vSphere 6.0 - vSphere Data Protection Use Cases</vt:lpstr>
      <vt:lpstr>vSphere 6.0 vSphere Data Protection</vt:lpstr>
      <vt:lpstr>vSphere 6.0 vSphere Data Protection</vt:lpstr>
      <vt:lpstr>MBU Latest and Greatest</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Whats New vSphere 6 (Technical Overview)</dc:title>
  <dc:creator/>
  <cp:lastModifiedBy/>
  <cp:revision>1</cp:revision>
  <dcterms:created xsi:type="dcterms:W3CDTF">2013-12-13T12:14:49Z</dcterms:created>
  <dcterms:modified xsi:type="dcterms:W3CDTF">2014-12-12T18:32:26Z</dcterms:modified>
  <cp:contentType>Document</cp:contentTyp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0x0101002275A30713EFF3478C2E4E5BDD9968DF</vt:lpwstr>
  </property>
</Properties>
</file>