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7"/>
  </p:notesMasterIdLst>
  <p:handoutMasterIdLst>
    <p:handoutMasterId r:id="rId38"/>
  </p:handoutMasterIdLst>
  <p:sldIdLst>
    <p:sldId id="289" r:id="rId5"/>
    <p:sldId id="354" r:id="rId6"/>
    <p:sldId id="324" r:id="rId7"/>
    <p:sldId id="325" r:id="rId8"/>
    <p:sldId id="328" r:id="rId9"/>
    <p:sldId id="330" r:id="rId10"/>
    <p:sldId id="355" r:id="rId11"/>
    <p:sldId id="331" r:id="rId12"/>
    <p:sldId id="334" r:id="rId13"/>
    <p:sldId id="335" r:id="rId14"/>
    <p:sldId id="336" r:id="rId15"/>
    <p:sldId id="337" r:id="rId16"/>
    <p:sldId id="339" r:id="rId17"/>
    <p:sldId id="340" r:id="rId18"/>
    <p:sldId id="342" r:id="rId19"/>
    <p:sldId id="343" r:id="rId20"/>
    <p:sldId id="364" r:id="rId21"/>
    <p:sldId id="351" r:id="rId22"/>
    <p:sldId id="361" r:id="rId23"/>
    <p:sldId id="356" r:id="rId24"/>
    <p:sldId id="349" r:id="rId25"/>
    <p:sldId id="359" r:id="rId26"/>
    <p:sldId id="360" r:id="rId27"/>
    <p:sldId id="353" r:id="rId28"/>
    <p:sldId id="348" r:id="rId29"/>
    <p:sldId id="358" r:id="rId30"/>
    <p:sldId id="362" r:id="rId31"/>
    <p:sldId id="345" r:id="rId32"/>
    <p:sldId id="346" r:id="rId33"/>
    <p:sldId id="347" r:id="rId34"/>
    <p:sldId id="287" r:id="rId35"/>
    <p:sldId id="357" r:id="rId36"/>
  </p:sldIdLst>
  <p:sldSz cx="12192000" cy="6858000"/>
  <p:notesSz cx="6950075" cy="923607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14141"/>
    <a:srgbClr val="B8B3A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1891" autoAdjust="0"/>
    <p:restoredTop sz="78331" autoAdjust="0"/>
  </p:normalViewPr>
  <p:slideViewPr>
    <p:cSldViewPr snapToGrid="0">
      <p:cViewPr varScale="1">
        <p:scale>
          <a:sx n="66" d="100"/>
          <a:sy n="66" d="100"/>
        </p:scale>
        <p:origin x="562" y="53"/>
      </p:cViewPr>
      <p:guideLst>
        <p:guide orient="horz" pos="2160"/>
        <p:guide pos="3840"/>
      </p:guideLst>
    </p:cSldViewPr>
  </p:slideViewPr>
  <p:outlineViewPr>
    <p:cViewPr>
      <p:scale>
        <a:sx n="33" d="100"/>
        <a:sy n="33" d="100"/>
      </p:scale>
      <p:origin x="0" y="-1302"/>
    </p:cViewPr>
  </p:outlineViewPr>
  <p:notesTextViewPr>
    <p:cViewPr>
      <p:scale>
        <a:sx n="3" d="2"/>
        <a:sy n="3" d="2"/>
      </p:scale>
      <p:origin x="0" y="0"/>
    </p:cViewPr>
  </p:notesTextViewPr>
  <p:sorterViewPr>
    <p:cViewPr varScale="1">
      <p:scale>
        <a:sx n="1" d="1"/>
        <a:sy n="1" d="1"/>
      </p:scale>
      <p:origin x="0" y="0"/>
    </p:cViewPr>
  </p:sorterViewPr>
  <p:notesViewPr>
    <p:cSldViewPr snapToGrid="0">
      <p:cViewPr>
        <p:scale>
          <a:sx n="100" d="100"/>
          <a:sy n="100" d="100"/>
        </p:scale>
        <p:origin x="4194" y="666"/>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Sheet1!$C$5</c:f>
              <c:strCache>
                <c:ptCount val="1"/>
                <c:pt idx="0">
                  <c:v>MCS 7.x</c:v>
                </c:pt>
              </c:strCache>
            </c:strRef>
          </c:tx>
          <c:spPr>
            <a:solidFill>
              <a:schemeClr val="accent2"/>
            </a:solidFill>
          </c:spPr>
          <c:invertIfNegative val="0"/>
          <c:cat>
            <c:strRef>
              <c:f>Sheet1!$B$6:$B$7</c:f>
              <c:strCache>
                <c:ptCount val="2"/>
                <c:pt idx="0">
                  <c:v>Windows 10</c:v>
                </c:pt>
                <c:pt idx="1">
                  <c:v>Windows 2012R2</c:v>
                </c:pt>
              </c:strCache>
            </c:strRef>
          </c:cat>
          <c:val>
            <c:numRef>
              <c:f>Sheet1!$C$6:$C$7</c:f>
              <c:numCache>
                <c:formatCode>General</c:formatCode>
                <c:ptCount val="2"/>
                <c:pt idx="0">
                  <c:v>100</c:v>
                </c:pt>
                <c:pt idx="1">
                  <c:v>100</c:v>
                </c:pt>
              </c:numCache>
            </c:numRef>
          </c:val>
          <c:extLst>
            <c:ext xmlns:c16="http://schemas.microsoft.com/office/drawing/2014/chart" uri="{C3380CC4-5D6E-409C-BE32-E72D297353CC}">
              <c16:uniqueId val="{00000000-0898-4AA6-B0FC-9A28308070B5}"/>
            </c:ext>
          </c:extLst>
        </c:ser>
        <c:ser>
          <c:idx val="1"/>
          <c:order val="1"/>
          <c:tx>
            <c:strRef>
              <c:f>Sheet1!$D$5</c:f>
              <c:strCache>
                <c:ptCount val="1"/>
                <c:pt idx="0">
                  <c:v>MCS 7.9 with I/O Optimization</c:v>
                </c:pt>
              </c:strCache>
            </c:strRef>
          </c:tx>
          <c:spPr>
            <a:solidFill>
              <a:schemeClr val="accent1"/>
            </a:solidFill>
          </c:spPr>
          <c:invertIfNegative val="0"/>
          <c:cat>
            <c:strRef>
              <c:f>Sheet1!$B$6:$B$7</c:f>
              <c:strCache>
                <c:ptCount val="2"/>
                <c:pt idx="0">
                  <c:v>Windows 10</c:v>
                </c:pt>
                <c:pt idx="1">
                  <c:v>Windows 2012R2</c:v>
                </c:pt>
              </c:strCache>
            </c:strRef>
          </c:cat>
          <c:val>
            <c:numRef>
              <c:f>Sheet1!$D$6:$D$7</c:f>
              <c:numCache>
                <c:formatCode>General</c:formatCode>
                <c:ptCount val="2"/>
                <c:pt idx="0">
                  <c:v>5</c:v>
                </c:pt>
                <c:pt idx="1">
                  <c:v>6</c:v>
                </c:pt>
              </c:numCache>
            </c:numRef>
          </c:val>
          <c:extLst>
            <c:ext xmlns:c16="http://schemas.microsoft.com/office/drawing/2014/chart" uri="{C3380CC4-5D6E-409C-BE32-E72D297353CC}">
              <c16:uniqueId val="{00000001-0898-4AA6-B0FC-9A28308070B5}"/>
            </c:ext>
          </c:extLst>
        </c:ser>
        <c:dLbls>
          <c:showLegendKey val="0"/>
          <c:showVal val="0"/>
          <c:showCatName val="0"/>
          <c:showSerName val="0"/>
          <c:showPercent val="0"/>
          <c:showBubbleSize val="0"/>
        </c:dLbls>
        <c:gapWidth val="150"/>
        <c:axId val="209409152"/>
        <c:axId val="209410688"/>
      </c:barChart>
      <c:catAx>
        <c:axId val="209409152"/>
        <c:scaling>
          <c:orientation val="minMax"/>
        </c:scaling>
        <c:delete val="0"/>
        <c:axPos val="b"/>
        <c:numFmt formatCode="General" sourceLinked="0"/>
        <c:majorTickMark val="out"/>
        <c:minorTickMark val="none"/>
        <c:tickLblPos val="nextTo"/>
        <c:txPr>
          <a:bodyPr/>
          <a:lstStyle/>
          <a:p>
            <a:pPr>
              <a:defRPr sz="1600"/>
            </a:pPr>
            <a:endParaRPr lang="en-US"/>
          </a:p>
        </c:txPr>
        <c:crossAx val="209410688"/>
        <c:crosses val="autoZero"/>
        <c:auto val="1"/>
        <c:lblAlgn val="ctr"/>
        <c:lblOffset val="100"/>
        <c:noMultiLvlLbl val="0"/>
      </c:catAx>
      <c:valAx>
        <c:axId val="209410688"/>
        <c:scaling>
          <c:orientation val="minMax"/>
          <c:max val="100"/>
        </c:scaling>
        <c:delete val="0"/>
        <c:axPos val="l"/>
        <c:majorGridlines/>
        <c:numFmt formatCode="General" sourceLinked="1"/>
        <c:majorTickMark val="out"/>
        <c:minorTickMark val="none"/>
        <c:tickLblPos val="nextTo"/>
        <c:crossAx val="209409152"/>
        <c:crosses val="autoZero"/>
        <c:crossBetween val="between"/>
      </c:valAx>
    </c:plotArea>
    <c:legend>
      <c:legendPos val="b"/>
      <c:overlay val="0"/>
      <c:txPr>
        <a:bodyPr/>
        <a:lstStyle/>
        <a:p>
          <a:pPr>
            <a:defRPr sz="1600"/>
          </a:pPr>
          <a:endParaRPr lang="en-US"/>
        </a:p>
      </c:txPr>
    </c:legend>
    <c:plotVisOnly val="1"/>
    <c:dispBlanksAs val="gap"/>
    <c:showDLblsOverMax val="0"/>
  </c:chart>
  <c:externalData r:id="rId1">
    <c:autoUpdate val="0"/>
  </c:externalData>
  <c:userShapes r:id="rId2"/>
</c:chartSpace>
</file>

<file path=ppt/diagrams/colors1.xml><?xml version="1.0" encoding="utf-8"?>
<dgm:colorsDef xmlns:dgm="http://schemas.openxmlformats.org/drawingml/2006/diagram" xmlns:a="http://schemas.openxmlformats.org/drawingml/2006/main" uniqueId="urn:microsoft.com/office/officeart/2005/8/colors/accent0_2">
  <dgm:title val=""/>
  <dgm:desc val=""/>
  <dgm:catLst>
    <dgm:cat type="mainScheme" pri="10200"/>
  </dgm:catLst>
  <dgm:styleLbl name="node0">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lig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lnNode1">
    <dgm:fillClrLst meth="repeat">
      <a:schemeClr val="lt1"/>
    </dgm:fillClrLst>
    <dgm:linClrLst meth="repeat">
      <a:schemeClr val="dk2">
        <a:shade val="80000"/>
      </a:schemeClr>
    </dgm:linClrLst>
    <dgm:effectClrLst/>
    <dgm:txLinClrLst/>
    <dgm:txFillClrLst meth="repeat">
      <a:schemeClr val="dk2"/>
    </dgm:txFillClrLst>
    <dgm:txEffectClrLst/>
  </dgm:styleLbl>
  <dgm:styleLbl name="vennNode1">
    <dgm:fillClrLst meth="repeat">
      <a:schemeClr val="lt1">
        <a:alpha val="50000"/>
      </a:schemeClr>
    </dgm:fillClrLst>
    <dgm:linClrLst meth="repeat">
      <a:schemeClr val="dk2">
        <a:shade val="80000"/>
      </a:schemeClr>
    </dgm:linClrLst>
    <dgm:effectClrLst/>
    <dgm:txLinClrLst/>
    <dgm:txFillClrLst/>
    <dgm:txEffectClrLst/>
  </dgm:styleLbl>
  <dgm:styleLbl name="node2">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3">
    <dgm:fillClrLst meth="repeat">
      <a:schemeClr val="lt1"/>
    </dgm:fillClrLst>
    <dgm:linClrLst meth="repeat">
      <a:schemeClr val="dk2">
        <a:shade val="80000"/>
      </a:schemeClr>
    </dgm:linClrLst>
    <dgm:effectClrLst/>
    <dgm:txLinClrLst/>
    <dgm:txFillClrLst meth="repeat">
      <a:schemeClr val="dk2"/>
    </dgm:txFillClrLst>
    <dgm:txEffectClrLst/>
  </dgm:styleLbl>
  <dgm:styleLbl name="node4">
    <dgm:fillClrLst meth="repeat">
      <a:schemeClr val="lt1"/>
    </dgm:fillClrLst>
    <dgm:linClrLst meth="repeat">
      <a:schemeClr val="dk2">
        <a:shade val="80000"/>
      </a:schemeClr>
    </dgm:linClrLst>
    <dgm:effectClrLst/>
    <dgm:txLinClrLst/>
    <dgm:txFillClrLst meth="repeat">
      <a:schemeClr val="dk2"/>
    </dgm:txFillClrLst>
    <dgm:txEffectClrLst/>
  </dgm:styleLbl>
  <dgm:styleLbl name="f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align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bgImgPlace1">
    <dgm:fillClrLst meth="repeat">
      <a:schemeClr val="dk2">
        <a:tint val="40000"/>
      </a:schemeClr>
    </dgm:fillClrLst>
    <dgm:linClrLst meth="repeat">
      <a:schemeClr val="dk2">
        <a:shade val="80000"/>
      </a:schemeClr>
    </dgm:linClrLst>
    <dgm:effectClrLst/>
    <dgm:txLinClrLst/>
    <dgm:txFillClrLst meth="repeat">
      <a:schemeClr val="lt1"/>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meth="repeat">
      <a:schemeClr val="dk2"/>
    </dgm:txFillClrLst>
    <dgm:txEffectClrLst/>
  </dgm:styleLbl>
  <dgm:styleLbl name="sibTrans1D1">
    <dgm:fillClrLst meth="repeat">
      <a:schemeClr val="dk2"/>
    </dgm:fillClrLst>
    <dgm:linClrLst meth="repeat">
      <a:schemeClr val="dk2"/>
    </dgm:linClrLst>
    <dgm:effectClrLst/>
    <dgm:txLinClrLst/>
    <dgm:txFillClrLst meth="repeat">
      <a:schemeClr val="tx1"/>
    </dgm:txFillClrLst>
    <dgm:txEffectClrLst/>
  </dgm:styleLbl>
  <dgm:styleLbl name="callout">
    <dgm:fillClrLst meth="repeat">
      <a:schemeClr val="dk2"/>
    </dgm:fillClrLst>
    <dgm:linClrLst meth="repeat">
      <a:schemeClr val="dk2"/>
    </dgm:linClrLst>
    <dgm:effectClrLst/>
    <dgm:txLinClrLst/>
    <dgm:txFillClrLst meth="repeat">
      <a:schemeClr val="tx1"/>
    </dgm:txFillClrLst>
    <dgm:txEffectClrLst/>
  </dgm:styleLbl>
  <dgm:styleLbl name="asst0">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1">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2">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3">
    <dgm:fillClrLst meth="repeat">
      <a:schemeClr val="lt1"/>
    </dgm:fillClrLst>
    <dgm:linClrLst meth="repeat">
      <a:schemeClr val="dk2">
        <a:shade val="80000"/>
      </a:schemeClr>
    </dgm:linClrLst>
    <dgm:effectClrLst/>
    <dgm:txLinClrLst/>
    <dgm:txFillClrLst meth="repeat">
      <a:schemeClr val="dk2"/>
    </dgm:txFillClrLst>
    <dgm:txEffectClrLst/>
  </dgm:styleLbl>
  <dgm:styleLbl name="asst4">
    <dgm:fillClrLst meth="repeat">
      <a:schemeClr val="lt1"/>
    </dgm:fillClrLst>
    <dgm:linClrLst meth="repeat">
      <a:schemeClr val="dk2">
        <a:shade val="80000"/>
      </a:schemeClr>
    </dgm:linClrLst>
    <dgm:effectClrLst/>
    <dgm:txLinClrLst/>
    <dgm:txFillClrLst meth="repeat">
      <a:schemeClr val="dk2"/>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dgm:txEffectClrLst/>
  </dgm:styleLbl>
  <dgm:styleLbl name="parChTrans2D2">
    <dgm:fillClrLst meth="repeat">
      <a:schemeClr val="dk2"/>
    </dgm:fillClrLst>
    <dgm:linClrLst meth="repeat">
      <a:schemeClr val="dk2"/>
    </dgm:linClrLst>
    <dgm:effectClrLst/>
    <dgm:txLinClrLst/>
    <dgm:txFillClrLst/>
    <dgm:txEffectClrLst/>
  </dgm:styleLbl>
  <dgm:styleLbl name="parChTrans2D3">
    <dgm:fillClrLst meth="repeat">
      <a:schemeClr val="dk2"/>
    </dgm:fillClrLst>
    <dgm:linClrLst meth="repeat">
      <a:schemeClr val="dk2"/>
    </dgm:linClrLst>
    <dgm:effectClrLst/>
    <dgm:txLinClrLst/>
    <dgm:txFillClrLst/>
    <dgm:txEffectClrLst/>
  </dgm:styleLbl>
  <dgm:styleLbl name="parChTrans2D4">
    <dgm:fillClrLst meth="repeat">
      <a:schemeClr val="dk2"/>
    </dgm:fillClrLst>
    <dgm:linClrLst meth="repeat">
      <a:schemeClr val="dk2"/>
    </dgm:linClrLst>
    <dgm:effectClrLst/>
    <dgm:txLinClrLst/>
    <dgm:txFillClrLst meth="repeat">
      <a:schemeClr val="lt1"/>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conF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align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trAlignAcc1">
    <dgm:fillClrLst meth="repeat">
      <a:schemeClr val="dk2">
        <a:alpha val="40000"/>
        <a:tint val="40000"/>
      </a:schemeClr>
    </dgm:fillClrLst>
    <dgm:linClrLst meth="repeat">
      <a:schemeClr val="dk2"/>
    </dgm:linClrLst>
    <dgm:effectClrLst/>
    <dgm:txLinClrLst/>
    <dgm:txFillClrLst meth="repeat">
      <a:schemeClr val="dk2"/>
    </dgm:txFillClrLst>
    <dgm:txEffectClrLst/>
  </dgm:styleLbl>
  <dgm:styleLbl name="bgAcc1">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solidFgAcc1">
    <dgm:fillClrLst meth="repeat">
      <a:schemeClr val="lt1"/>
    </dgm:fillClrLst>
    <dgm:linClrLst meth="repeat">
      <a:schemeClr val="dk2"/>
    </dgm:linClrLst>
    <dgm:effectClrLst/>
    <dgm:txLinClrLst/>
    <dgm:txFillClrLst meth="repeat">
      <a:schemeClr val="dk2"/>
    </dgm:txFillClrLst>
    <dgm:txEffectClrLst/>
  </dgm:styleLbl>
  <dgm:styleLbl name="solidAlignAcc1">
    <dgm:fillClrLst meth="repeat">
      <a:schemeClr val="lt1"/>
    </dgm:fillClrLst>
    <dgm:linClrLst meth="repeat">
      <a:schemeClr val="dk2"/>
    </dgm:linClrLst>
    <dgm:effectClrLst/>
    <dgm:txLinClrLst/>
    <dgm:txFillClrLst meth="repeat">
      <a:schemeClr val="dk2"/>
    </dgm:txFillClrLst>
    <dgm:txEffectClrLst/>
  </dgm:styleLbl>
  <dgm:styleLbl name="solidBgAcc1">
    <dgm:fillClrLst meth="repeat">
      <a:schemeClr val="lt1"/>
    </dgm:fillClrLst>
    <dgm:linClrLst meth="repeat">
      <a:schemeClr val="dk2"/>
    </dgm:linClrLst>
    <dgm:effectClrLst/>
    <dgm:txLinClrLst/>
    <dgm:txFillClrLst meth="repeat">
      <a:schemeClr val="dk2"/>
    </dgm:txFillClrLst>
    <dgm:txEffectClrLst/>
  </dgm:styleLbl>
  <dgm:styleLbl name="f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align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bgAccFollowNode1">
    <dgm:fillClrLst meth="repeat">
      <a:schemeClr val="lt1">
        <a:alpha val="90000"/>
        <a:tint val="40000"/>
      </a:schemeClr>
    </dgm:fillClrLst>
    <dgm:linClrLst meth="repeat">
      <a:schemeClr val="dk2">
        <a:alpha val="90000"/>
      </a:schemeClr>
    </dgm:linClrLst>
    <dgm:effectClrLst/>
    <dgm:txLinClrLst/>
    <dgm:txFillClrLst meth="repeat">
      <a:schemeClr val="dk2"/>
    </dgm:txFillClrLst>
    <dgm:txEffectClrLst/>
  </dgm:styleLbl>
  <dgm:styleLbl name="fgAcc0">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2">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3">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fgAcc4">
    <dgm:fillClrLst meth="repeat">
      <a:schemeClr val="dk2">
        <a:alpha val="90000"/>
        <a:tint val="40000"/>
      </a:schemeClr>
    </dgm:fillClrLst>
    <dgm:linClrLst meth="repeat">
      <a:schemeClr val="dk2"/>
    </dgm:linClrLst>
    <dgm:effectClrLst/>
    <dgm:txLinClrLst/>
    <dgm:txFillClrLst meth="repeat">
      <a:schemeClr val="dk2"/>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2"/>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2"/>
    </dgm:txFillClrLst>
    <dgm:txEffectClrLst/>
  </dgm:styleLbl>
  <dgm:styleLbl name="fgShp">
    <dgm:fillClrLst meth="repeat">
      <a:schemeClr val="dk2">
        <a:tint val="60000"/>
      </a:schemeClr>
    </dgm:fillClrLst>
    <dgm:linClrLst meth="repeat">
      <a:schemeClr val="lt1"/>
    </dgm:linClrLst>
    <dgm:effectClrLst/>
    <dgm:txLinClrLst/>
    <dgm:txFillClrLst meth="repeat">
      <a:schemeClr val="dk2"/>
    </dgm:txFillClrLst>
    <dgm:txEffectClrLst/>
  </dgm:styleLbl>
  <dgm:styleLbl name="revTx">
    <dgm:fillClrLst meth="repeat">
      <a:schemeClr val="lt1">
        <a:alpha val="0"/>
      </a:schemeClr>
    </dgm:fillClrLst>
    <dgm:linClrLst meth="repeat">
      <a:schemeClr val="dk2">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8D6767-FE66-48CC-AB2F-AA9F556F4791}" type="doc">
      <dgm:prSet loTypeId="urn:microsoft.com/office/officeart/2005/8/layout/radial1" loCatId="relationship" qsTypeId="urn:microsoft.com/office/officeart/2005/8/quickstyle/simple1" qsCatId="simple" csTypeId="urn:microsoft.com/office/officeart/2005/8/colors/accent0_2" csCatId="mainScheme" phldr="1"/>
      <dgm:spPr/>
      <dgm:t>
        <a:bodyPr/>
        <a:lstStyle/>
        <a:p>
          <a:endParaRPr lang="en-US"/>
        </a:p>
      </dgm:t>
    </dgm:pt>
    <dgm:pt modelId="{D89DE5A4-F9D0-4AE1-97A0-D1D4AE56CDEE}">
      <dgm:prSet phldrT="[Text]"/>
      <dgm:spPr/>
      <dgm:t>
        <a:bodyPr/>
        <a:lstStyle/>
        <a:p>
          <a:r>
            <a:rPr lang="en-US" dirty="0" smtClean="0">
              <a:solidFill>
                <a:schemeClr val="tx1">
                  <a:lumMod val="50000"/>
                  <a:lumOff val="50000"/>
                </a:schemeClr>
              </a:solidFill>
            </a:rPr>
            <a:t>Identity Provider</a:t>
          </a:r>
          <a:endParaRPr lang="en-US" dirty="0">
            <a:solidFill>
              <a:schemeClr val="tx1">
                <a:lumMod val="50000"/>
                <a:lumOff val="50000"/>
              </a:schemeClr>
            </a:solidFill>
          </a:endParaRPr>
        </a:p>
      </dgm:t>
    </dgm:pt>
    <dgm:pt modelId="{86BD7146-A92A-4A2C-9936-176E1EFFC39F}" type="parTrans" cxnId="{127BA497-43EC-4070-B59C-7709E1303103}">
      <dgm:prSet/>
      <dgm:spPr/>
      <dgm:t>
        <a:bodyPr/>
        <a:lstStyle/>
        <a:p>
          <a:endParaRPr lang="en-US"/>
        </a:p>
      </dgm:t>
    </dgm:pt>
    <dgm:pt modelId="{B6907AAD-6910-4619-AFD1-CABC2700BF38}" type="sibTrans" cxnId="{127BA497-43EC-4070-B59C-7709E1303103}">
      <dgm:prSet/>
      <dgm:spPr/>
      <dgm:t>
        <a:bodyPr/>
        <a:lstStyle/>
        <a:p>
          <a:endParaRPr lang="en-US"/>
        </a:p>
      </dgm:t>
    </dgm:pt>
    <dgm:pt modelId="{19092F81-4A7D-4DB1-A6B3-C678B307256C}">
      <dgm:prSet phldrT="[Text]"/>
      <dgm:spPr/>
      <dgm:t>
        <a:bodyPr/>
        <a:lstStyle/>
        <a:p>
          <a:r>
            <a:rPr lang="en-US" dirty="0" err="1" smtClean="0"/>
            <a:t>okta</a:t>
          </a:r>
          <a:endParaRPr lang="en-US" dirty="0"/>
        </a:p>
      </dgm:t>
    </dgm:pt>
    <dgm:pt modelId="{025EA398-2D94-494B-8CC9-AAED274A966F}" type="parTrans" cxnId="{C26D75B6-B32A-403A-96ED-15DEA5B5069B}">
      <dgm:prSet/>
      <dgm:spPr/>
      <dgm:t>
        <a:bodyPr/>
        <a:lstStyle/>
        <a:p>
          <a:endParaRPr lang="en-US"/>
        </a:p>
      </dgm:t>
    </dgm:pt>
    <dgm:pt modelId="{0379D171-0A87-4264-874F-D687496C2BCF}" type="sibTrans" cxnId="{C26D75B6-B32A-403A-96ED-15DEA5B5069B}">
      <dgm:prSet/>
      <dgm:spPr/>
      <dgm:t>
        <a:bodyPr/>
        <a:lstStyle/>
        <a:p>
          <a:endParaRPr lang="en-US"/>
        </a:p>
      </dgm:t>
    </dgm:pt>
    <dgm:pt modelId="{1A67CF8C-8B3A-48D7-933E-7B5C5056DC79}">
      <dgm:prSet phldrT="[Text]"/>
      <dgm:spPr/>
      <dgm:t>
        <a:bodyPr/>
        <a:lstStyle/>
        <a:p>
          <a:r>
            <a:rPr lang="en-US" dirty="0" smtClean="0"/>
            <a:t>Google</a:t>
          </a:r>
          <a:endParaRPr lang="en-US" dirty="0"/>
        </a:p>
      </dgm:t>
    </dgm:pt>
    <dgm:pt modelId="{C2991C86-C028-44A0-8193-454F839FCA31}" type="parTrans" cxnId="{962E55F6-ABDE-4B83-AD64-D83ECDA98624}">
      <dgm:prSet/>
      <dgm:spPr/>
      <dgm:t>
        <a:bodyPr/>
        <a:lstStyle/>
        <a:p>
          <a:endParaRPr lang="en-US"/>
        </a:p>
      </dgm:t>
    </dgm:pt>
    <dgm:pt modelId="{0AC8077D-7831-4DE5-90BF-BA21EA2BF196}" type="sibTrans" cxnId="{962E55F6-ABDE-4B83-AD64-D83ECDA98624}">
      <dgm:prSet/>
      <dgm:spPr/>
      <dgm:t>
        <a:bodyPr/>
        <a:lstStyle/>
        <a:p>
          <a:endParaRPr lang="en-US"/>
        </a:p>
      </dgm:t>
    </dgm:pt>
    <dgm:pt modelId="{F3FAAFD5-83AA-4658-8A29-A45F9A4E52C6}">
      <dgm:prSet phldrT="[Text]"/>
      <dgm:spPr/>
      <dgm:t>
        <a:bodyPr/>
        <a:lstStyle/>
        <a:p>
          <a:r>
            <a:rPr lang="en-US" dirty="0" smtClean="0"/>
            <a:t>SalesForce.com</a:t>
          </a:r>
          <a:endParaRPr lang="en-US" dirty="0"/>
        </a:p>
      </dgm:t>
    </dgm:pt>
    <dgm:pt modelId="{D328C1AD-B76F-4410-9EB1-20A87CB481FC}" type="parTrans" cxnId="{76EE6934-0CC7-4A6F-8847-09299BF7CFC2}">
      <dgm:prSet/>
      <dgm:spPr/>
      <dgm:t>
        <a:bodyPr/>
        <a:lstStyle/>
        <a:p>
          <a:endParaRPr lang="en-US"/>
        </a:p>
      </dgm:t>
    </dgm:pt>
    <dgm:pt modelId="{35191369-CE96-482A-92B5-E9864E6D3319}" type="sibTrans" cxnId="{76EE6934-0CC7-4A6F-8847-09299BF7CFC2}">
      <dgm:prSet/>
      <dgm:spPr/>
      <dgm:t>
        <a:bodyPr/>
        <a:lstStyle/>
        <a:p>
          <a:endParaRPr lang="en-US"/>
        </a:p>
      </dgm:t>
    </dgm:pt>
    <dgm:pt modelId="{0C8AA717-ED34-462C-882A-81FD2E86B6E4}">
      <dgm:prSet phldrT="[Text]"/>
      <dgm:spPr/>
      <dgm:t>
        <a:bodyPr/>
        <a:lstStyle/>
        <a:p>
          <a:r>
            <a:rPr lang="en-US" dirty="0" err="1" smtClean="0"/>
            <a:t>empowerID</a:t>
          </a:r>
          <a:endParaRPr lang="en-US" dirty="0"/>
        </a:p>
      </dgm:t>
    </dgm:pt>
    <dgm:pt modelId="{62492935-53EC-4CFD-8A47-D8D817738F87}" type="parTrans" cxnId="{F119F04A-5AF7-4602-A8D9-35CDED183683}">
      <dgm:prSet/>
      <dgm:spPr/>
      <dgm:t>
        <a:bodyPr/>
        <a:lstStyle/>
        <a:p>
          <a:endParaRPr lang="en-US"/>
        </a:p>
      </dgm:t>
    </dgm:pt>
    <dgm:pt modelId="{EBF79CC7-9D7E-4366-A735-C3E4B81F8604}" type="sibTrans" cxnId="{F119F04A-5AF7-4602-A8D9-35CDED183683}">
      <dgm:prSet/>
      <dgm:spPr/>
      <dgm:t>
        <a:bodyPr/>
        <a:lstStyle/>
        <a:p>
          <a:endParaRPr lang="en-US"/>
        </a:p>
      </dgm:t>
    </dgm:pt>
    <dgm:pt modelId="{4FC87B09-E176-48EA-953D-38B79E33C1C5}">
      <dgm:prSet phldrT="[Text]"/>
      <dgm:spPr/>
      <dgm:t>
        <a:bodyPr/>
        <a:lstStyle/>
        <a:p>
          <a:r>
            <a:rPr lang="en-US" dirty="0" smtClean="0"/>
            <a:t>Microsoft Azure AD</a:t>
          </a:r>
          <a:endParaRPr lang="en-US" dirty="0"/>
        </a:p>
      </dgm:t>
    </dgm:pt>
    <dgm:pt modelId="{3F8EF302-BD07-4392-8D56-D1057F96846C}" type="parTrans" cxnId="{6B220F28-2F37-491C-A12D-3DFBF339AA69}">
      <dgm:prSet/>
      <dgm:spPr/>
      <dgm:t>
        <a:bodyPr/>
        <a:lstStyle/>
        <a:p>
          <a:endParaRPr lang="en-US"/>
        </a:p>
      </dgm:t>
    </dgm:pt>
    <dgm:pt modelId="{38DB7BD1-8935-4B45-B52A-104EF3F5744C}" type="sibTrans" cxnId="{6B220F28-2F37-491C-A12D-3DFBF339AA69}">
      <dgm:prSet/>
      <dgm:spPr/>
      <dgm:t>
        <a:bodyPr/>
        <a:lstStyle/>
        <a:p>
          <a:endParaRPr lang="en-US"/>
        </a:p>
      </dgm:t>
    </dgm:pt>
    <dgm:pt modelId="{DEAB0DC7-B937-4CAD-903F-B0EDBD9E3FEC}">
      <dgm:prSet phldrT="[Text]"/>
      <dgm:spPr/>
      <dgm:t>
        <a:bodyPr/>
        <a:lstStyle/>
        <a:p>
          <a:r>
            <a:rPr lang="en-US" dirty="0" err="1" smtClean="0"/>
            <a:t>Improvata</a:t>
          </a:r>
          <a:endParaRPr lang="en-US" dirty="0"/>
        </a:p>
      </dgm:t>
    </dgm:pt>
    <dgm:pt modelId="{67409537-E81F-4E9D-9A94-2827CCF4DA05}" type="parTrans" cxnId="{3A7D7EA6-7DFB-4C61-AA54-992E5F28ED31}">
      <dgm:prSet/>
      <dgm:spPr/>
      <dgm:t>
        <a:bodyPr/>
        <a:lstStyle/>
        <a:p>
          <a:endParaRPr lang="en-US"/>
        </a:p>
      </dgm:t>
    </dgm:pt>
    <dgm:pt modelId="{23C1B5DD-F050-47C6-A81D-1BCDFF7570F0}" type="sibTrans" cxnId="{3A7D7EA6-7DFB-4C61-AA54-992E5F28ED31}">
      <dgm:prSet/>
      <dgm:spPr/>
      <dgm:t>
        <a:bodyPr/>
        <a:lstStyle/>
        <a:p>
          <a:endParaRPr lang="en-US"/>
        </a:p>
      </dgm:t>
    </dgm:pt>
    <dgm:pt modelId="{03B95A34-CEC0-438B-80C7-4AA3D9EE514E}" type="pres">
      <dgm:prSet presAssocID="{178D6767-FE66-48CC-AB2F-AA9F556F4791}" presName="cycle" presStyleCnt="0">
        <dgm:presLayoutVars>
          <dgm:chMax val="1"/>
          <dgm:dir/>
          <dgm:animLvl val="ctr"/>
          <dgm:resizeHandles val="exact"/>
        </dgm:presLayoutVars>
      </dgm:prSet>
      <dgm:spPr/>
      <dgm:t>
        <a:bodyPr/>
        <a:lstStyle/>
        <a:p>
          <a:endParaRPr lang="en-US"/>
        </a:p>
      </dgm:t>
    </dgm:pt>
    <dgm:pt modelId="{05BBDFAC-BD33-4C0F-8E9C-20D09CAA0500}" type="pres">
      <dgm:prSet presAssocID="{D89DE5A4-F9D0-4AE1-97A0-D1D4AE56CDEE}" presName="centerShape" presStyleLbl="node0" presStyleIdx="0" presStyleCnt="1"/>
      <dgm:spPr/>
      <dgm:t>
        <a:bodyPr/>
        <a:lstStyle/>
        <a:p>
          <a:endParaRPr lang="en-US"/>
        </a:p>
      </dgm:t>
    </dgm:pt>
    <dgm:pt modelId="{9B4DF629-B19A-4B71-819F-4744624A4659}" type="pres">
      <dgm:prSet presAssocID="{025EA398-2D94-494B-8CC9-AAED274A966F}" presName="Name9" presStyleLbl="parChTrans1D2" presStyleIdx="0" presStyleCnt="6"/>
      <dgm:spPr/>
      <dgm:t>
        <a:bodyPr/>
        <a:lstStyle/>
        <a:p>
          <a:endParaRPr lang="en-US"/>
        </a:p>
      </dgm:t>
    </dgm:pt>
    <dgm:pt modelId="{2FC6155B-E6F9-4071-8A4D-B79BCFBD99A0}" type="pres">
      <dgm:prSet presAssocID="{025EA398-2D94-494B-8CC9-AAED274A966F}" presName="connTx" presStyleLbl="parChTrans1D2" presStyleIdx="0" presStyleCnt="6"/>
      <dgm:spPr/>
      <dgm:t>
        <a:bodyPr/>
        <a:lstStyle/>
        <a:p>
          <a:endParaRPr lang="en-US"/>
        </a:p>
      </dgm:t>
    </dgm:pt>
    <dgm:pt modelId="{7F65F34E-47AE-496A-81E7-C6F1EA3F4DC6}" type="pres">
      <dgm:prSet presAssocID="{19092F81-4A7D-4DB1-A6B3-C678B307256C}" presName="node" presStyleLbl="node1" presStyleIdx="0" presStyleCnt="6" custRadScaleRad="100796">
        <dgm:presLayoutVars>
          <dgm:bulletEnabled val="1"/>
        </dgm:presLayoutVars>
      </dgm:prSet>
      <dgm:spPr/>
      <dgm:t>
        <a:bodyPr/>
        <a:lstStyle/>
        <a:p>
          <a:endParaRPr lang="en-US"/>
        </a:p>
      </dgm:t>
    </dgm:pt>
    <dgm:pt modelId="{82AFA1B4-6345-4C55-986C-A7054D921E5A}" type="pres">
      <dgm:prSet presAssocID="{C2991C86-C028-44A0-8193-454F839FCA31}" presName="Name9" presStyleLbl="parChTrans1D2" presStyleIdx="1" presStyleCnt="6"/>
      <dgm:spPr/>
      <dgm:t>
        <a:bodyPr/>
        <a:lstStyle/>
        <a:p>
          <a:endParaRPr lang="en-US"/>
        </a:p>
      </dgm:t>
    </dgm:pt>
    <dgm:pt modelId="{659F192E-45A8-4DDF-9400-0A7935930811}" type="pres">
      <dgm:prSet presAssocID="{C2991C86-C028-44A0-8193-454F839FCA31}" presName="connTx" presStyleLbl="parChTrans1D2" presStyleIdx="1" presStyleCnt="6"/>
      <dgm:spPr/>
      <dgm:t>
        <a:bodyPr/>
        <a:lstStyle/>
        <a:p>
          <a:endParaRPr lang="en-US"/>
        </a:p>
      </dgm:t>
    </dgm:pt>
    <dgm:pt modelId="{C4913887-F982-4B6E-8412-ECC78CF9BDA7}" type="pres">
      <dgm:prSet presAssocID="{1A67CF8C-8B3A-48D7-933E-7B5C5056DC79}" presName="node" presStyleLbl="node1" presStyleIdx="1" presStyleCnt="6">
        <dgm:presLayoutVars>
          <dgm:bulletEnabled val="1"/>
        </dgm:presLayoutVars>
      </dgm:prSet>
      <dgm:spPr/>
      <dgm:t>
        <a:bodyPr/>
        <a:lstStyle/>
        <a:p>
          <a:endParaRPr lang="en-US"/>
        </a:p>
      </dgm:t>
    </dgm:pt>
    <dgm:pt modelId="{876BEB31-2ECA-4DB1-83DC-5E2402FEDEDE}" type="pres">
      <dgm:prSet presAssocID="{D328C1AD-B76F-4410-9EB1-20A87CB481FC}" presName="Name9" presStyleLbl="parChTrans1D2" presStyleIdx="2" presStyleCnt="6"/>
      <dgm:spPr/>
      <dgm:t>
        <a:bodyPr/>
        <a:lstStyle/>
        <a:p>
          <a:endParaRPr lang="en-US"/>
        </a:p>
      </dgm:t>
    </dgm:pt>
    <dgm:pt modelId="{CF7AADAF-3D5B-4C14-9087-F9714A19CB13}" type="pres">
      <dgm:prSet presAssocID="{D328C1AD-B76F-4410-9EB1-20A87CB481FC}" presName="connTx" presStyleLbl="parChTrans1D2" presStyleIdx="2" presStyleCnt="6"/>
      <dgm:spPr/>
      <dgm:t>
        <a:bodyPr/>
        <a:lstStyle/>
        <a:p>
          <a:endParaRPr lang="en-US"/>
        </a:p>
      </dgm:t>
    </dgm:pt>
    <dgm:pt modelId="{C366EFE4-7C3C-4E6D-98F0-418B7900BC98}" type="pres">
      <dgm:prSet presAssocID="{F3FAAFD5-83AA-4658-8A29-A45F9A4E52C6}" presName="node" presStyleLbl="node1" presStyleIdx="2" presStyleCnt="6">
        <dgm:presLayoutVars>
          <dgm:bulletEnabled val="1"/>
        </dgm:presLayoutVars>
      </dgm:prSet>
      <dgm:spPr/>
      <dgm:t>
        <a:bodyPr/>
        <a:lstStyle/>
        <a:p>
          <a:endParaRPr lang="en-US"/>
        </a:p>
      </dgm:t>
    </dgm:pt>
    <dgm:pt modelId="{87ED6619-7CB0-4C9E-B138-C278101D5E2E}" type="pres">
      <dgm:prSet presAssocID="{62492935-53EC-4CFD-8A47-D8D817738F87}" presName="Name9" presStyleLbl="parChTrans1D2" presStyleIdx="3" presStyleCnt="6"/>
      <dgm:spPr/>
      <dgm:t>
        <a:bodyPr/>
        <a:lstStyle/>
        <a:p>
          <a:endParaRPr lang="en-US"/>
        </a:p>
      </dgm:t>
    </dgm:pt>
    <dgm:pt modelId="{700AE9A9-CCA0-44E7-98F8-6B8BA17620E2}" type="pres">
      <dgm:prSet presAssocID="{62492935-53EC-4CFD-8A47-D8D817738F87}" presName="connTx" presStyleLbl="parChTrans1D2" presStyleIdx="3" presStyleCnt="6"/>
      <dgm:spPr/>
      <dgm:t>
        <a:bodyPr/>
        <a:lstStyle/>
        <a:p>
          <a:endParaRPr lang="en-US"/>
        </a:p>
      </dgm:t>
    </dgm:pt>
    <dgm:pt modelId="{C85CF989-0483-434E-A636-6E3F3F53475D}" type="pres">
      <dgm:prSet presAssocID="{0C8AA717-ED34-462C-882A-81FD2E86B6E4}" presName="node" presStyleLbl="node1" presStyleIdx="3" presStyleCnt="6">
        <dgm:presLayoutVars>
          <dgm:bulletEnabled val="1"/>
        </dgm:presLayoutVars>
      </dgm:prSet>
      <dgm:spPr/>
      <dgm:t>
        <a:bodyPr/>
        <a:lstStyle/>
        <a:p>
          <a:endParaRPr lang="en-US"/>
        </a:p>
      </dgm:t>
    </dgm:pt>
    <dgm:pt modelId="{B0038C57-787B-4C4D-AA26-50BD62E528C9}" type="pres">
      <dgm:prSet presAssocID="{3F8EF302-BD07-4392-8D56-D1057F96846C}" presName="Name9" presStyleLbl="parChTrans1D2" presStyleIdx="4" presStyleCnt="6"/>
      <dgm:spPr/>
      <dgm:t>
        <a:bodyPr/>
        <a:lstStyle/>
        <a:p>
          <a:endParaRPr lang="en-US"/>
        </a:p>
      </dgm:t>
    </dgm:pt>
    <dgm:pt modelId="{5BDD0CC9-CE3B-48DA-9447-BFB1BE2AF90F}" type="pres">
      <dgm:prSet presAssocID="{3F8EF302-BD07-4392-8D56-D1057F96846C}" presName="connTx" presStyleLbl="parChTrans1D2" presStyleIdx="4" presStyleCnt="6"/>
      <dgm:spPr/>
      <dgm:t>
        <a:bodyPr/>
        <a:lstStyle/>
        <a:p>
          <a:endParaRPr lang="en-US"/>
        </a:p>
      </dgm:t>
    </dgm:pt>
    <dgm:pt modelId="{DE4CDB16-3CED-4853-B263-A00F5BF3FCD0}" type="pres">
      <dgm:prSet presAssocID="{4FC87B09-E176-48EA-953D-38B79E33C1C5}" presName="node" presStyleLbl="node1" presStyleIdx="4" presStyleCnt="6">
        <dgm:presLayoutVars>
          <dgm:bulletEnabled val="1"/>
        </dgm:presLayoutVars>
      </dgm:prSet>
      <dgm:spPr/>
      <dgm:t>
        <a:bodyPr/>
        <a:lstStyle/>
        <a:p>
          <a:endParaRPr lang="en-US"/>
        </a:p>
      </dgm:t>
    </dgm:pt>
    <dgm:pt modelId="{A398D7EC-76B3-476E-90B2-53E8AFB2716F}" type="pres">
      <dgm:prSet presAssocID="{67409537-E81F-4E9D-9A94-2827CCF4DA05}" presName="Name9" presStyleLbl="parChTrans1D2" presStyleIdx="5" presStyleCnt="6"/>
      <dgm:spPr/>
      <dgm:t>
        <a:bodyPr/>
        <a:lstStyle/>
        <a:p>
          <a:endParaRPr lang="en-US"/>
        </a:p>
      </dgm:t>
    </dgm:pt>
    <dgm:pt modelId="{E730E36C-7C81-4A87-B57B-A961BB26F1C6}" type="pres">
      <dgm:prSet presAssocID="{67409537-E81F-4E9D-9A94-2827CCF4DA05}" presName="connTx" presStyleLbl="parChTrans1D2" presStyleIdx="5" presStyleCnt="6"/>
      <dgm:spPr/>
      <dgm:t>
        <a:bodyPr/>
        <a:lstStyle/>
        <a:p>
          <a:endParaRPr lang="en-US"/>
        </a:p>
      </dgm:t>
    </dgm:pt>
    <dgm:pt modelId="{E4C779EF-775A-4C9C-9E47-2BC4EB4A7EC8}" type="pres">
      <dgm:prSet presAssocID="{DEAB0DC7-B937-4CAD-903F-B0EDBD9E3FEC}" presName="node" presStyleLbl="node1" presStyleIdx="5" presStyleCnt="6">
        <dgm:presLayoutVars>
          <dgm:bulletEnabled val="1"/>
        </dgm:presLayoutVars>
      </dgm:prSet>
      <dgm:spPr/>
      <dgm:t>
        <a:bodyPr/>
        <a:lstStyle/>
        <a:p>
          <a:endParaRPr lang="en-US"/>
        </a:p>
      </dgm:t>
    </dgm:pt>
  </dgm:ptLst>
  <dgm:cxnLst>
    <dgm:cxn modelId="{EA229E76-E91D-4672-B204-A1366607F8A6}" type="presOf" srcId="{D89DE5A4-F9D0-4AE1-97A0-D1D4AE56CDEE}" destId="{05BBDFAC-BD33-4C0F-8E9C-20D09CAA0500}" srcOrd="0" destOrd="0" presId="urn:microsoft.com/office/officeart/2005/8/layout/radial1"/>
    <dgm:cxn modelId="{25B0571A-F29C-4C08-83D2-D2FF97AF5DDD}" type="presOf" srcId="{D328C1AD-B76F-4410-9EB1-20A87CB481FC}" destId="{CF7AADAF-3D5B-4C14-9087-F9714A19CB13}" srcOrd="1" destOrd="0" presId="urn:microsoft.com/office/officeart/2005/8/layout/radial1"/>
    <dgm:cxn modelId="{826E7ED1-7BBC-4C98-B40E-21A5FED88FA2}" type="presOf" srcId="{62492935-53EC-4CFD-8A47-D8D817738F87}" destId="{87ED6619-7CB0-4C9E-B138-C278101D5E2E}" srcOrd="0" destOrd="0" presId="urn:microsoft.com/office/officeart/2005/8/layout/radial1"/>
    <dgm:cxn modelId="{F119F04A-5AF7-4602-A8D9-35CDED183683}" srcId="{D89DE5A4-F9D0-4AE1-97A0-D1D4AE56CDEE}" destId="{0C8AA717-ED34-462C-882A-81FD2E86B6E4}" srcOrd="3" destOrd="0" parTransId="{62492935-53EC-4CFD-8A47-D8D817738F87}" sibTransId="{EBF79CC7-9D7E-4366-A735-C3E4B81F8604}"/>
    <dgm:cxn modelId="{9C2B5C3D-F3EA-4AB0-86E7-E496009C1DF5}" type="presOf" srcId="{025EA398-2D94-494B-8CC9-AAED274A966F}" destId="{9B4DF629-B19A-4B71-819F-4744624A4659}" srcOrd="0" destOrd="0" presId="urn:microsoft.com/office/officeart/2005/8/layout/radial1"/>
    <dgm:cxn modelId="{962E55F6-ABDE-4B83-AD64-D83ECDA98624}" srcId="{D89DE5A4-F9D0-4AE1-97A0-D1D4AE56CDEE}" destId="{1A67CF8C-8B3A-48D7-933E-7B5C5056DC79}" srcOrd="1" destOrd="0" parTransId="{C2991C86-C028-44A0-8193-454F839FCA31}" sibTransId="{0AC8077D-7831-4DE5-90BF-BA21EA2BF196}"/>
    <dgm:cxn modelId="{CFA8DBE1-4051-4B3E-A29C-92346B76E2A9}" type="presOf" srcId="{C2991C86-C028-44A0-8193-454F839FCA31}" destId="{82AFA1B4-6345-4C55-986C-A7054D921E5A}" srcOrd="0" destOrd="0" presId="urn:microsoft.com/office/officeart/2005/8/layout/radial1"/>
    <dgm:cxn modelId="{893BC0DB-DD08-460C-8CE0-4E2692E775D6}" type="presOf" srcId="{62492935-53EC-4CFD-8A47-D8D817738F87}" destId="{700AE9A9-CCA0-44E7-98F8-6B8BA17620E2}" srcOrd="1" destOrd="0" presId="urn:microsoft.com/office/officeart/2005/8/layout/radial1"/>
    <dgm:cxn modelId="{413C7838-DD40-4B31-867B-7B2023466424}" type="presOf" srcId="{3F8EF302-BD07-4392-8D56-D1057F96846C}" destId="{B0038C57-787B-4C4D-AA26-50BD62E528C9}" srcOrd="0" destOrd="0" presId="urn:microsoft.com/office/officeart/2005/8/layout/radial1"/>
    <dgm:cxn modelId="{819E09AE-5A09-4603-9C2D-FC3F3AF0F974}" type="presOf" srcId="{1A67CF8C-8B3A-48D7-933E-7B5C5056DC79}" destId="{C4913887-F982-4B6E-8412-ECC78CF9BDA7}" srcOrd="0" destOrd="0" presId="urn:microsoft.com/office/officeart/2005/8/layout/radial1"/>
    <dgm:cxn modelId="{252FDA56-C483-4018-895E-F0CE1FA4956D}" type="presOf" srcId="{178D6767-FE66-48CC-AB2F-AA9F556F4791}" destId="{03B95A34-CEC0-438B-80C7-4AA3D9EE514E}" srcOrd="0" destOrd="0" presId="urn:microsoft.com/office/officeart/2005/8/layout/radial1"/>
    <dgm:cxn modelId="{622178DE-B799-4655-A38F-E048C1A0BA13}" type="presOf" srcId="{3F8EF302-BD07-4392-8D56-D1057F96846C}" destId="{5BDD0CC9-CE3B-48DA-9447-BFB1BE2AF90F}" srcOrd="1" destOrd="0" presId="urn:microsoft.com/office/officeart/2005/8/layout/radial1"/>
    <dgm:cxn modelId="{2BB601C4-8561-431A-B284-860C30694F6A}" type="presOf" srcId="{19092F81-4A7D-4DB1-A6B3-C678B307256C}" destId="{7F65F34E-47AE-496A-81E7-C6F1EA3F4DC6}" srcOrd="0" destOrd="0" presId="urn:microsoft.com/office/officeart/2005/8/layout/radial1"/>
    <dgm:cxn modelId="{4F5EEBE6-D1D8-487F-AB48-E075784184D9}" type="presOf" srcId="{D328C1AD-B76F-4410-9EB1-20A87CB481FC}" destId="{876BEB31-2ECA-4DB1-83DC-5E2402FEDEDE}" srcOrd="0" destOrd="0" presId="urn:microsoft.com/office/officeart/2005/8/layout/radial1"/>
    <dgm:cxn modelId="{6B220F28-2F37-491C-A12D-3DFBF339AA69}" srcId="{D89DE5A4-F9D0-4AE1-97A0-D1D4AE56CDEE}" destId="{4FC87B09-E176-48EA-953D-38B79E33C1C5}" srcOrd="4" destOrd="0" parTransId="{3F8EF302-BD07-4392-8D56-D1057F96846C}" sibTransId="{38DB7BD1-8935-4B45-B52A-104EF3F5744C}"/>
    <dgm:cxn modelId="{76EE6934-0CC7-4A6F-8847-09299BF7CFC2}" srcId="{D89DE5A4-F9D0-4AE1-97A0-D1D4AE56CDEE}" destId="{F3FAAFD5-83AA-4658-8A29-A45F9A4E52C6}" srcOrd="2" destOrd="0" parTransId="{D328C1AD-B76F-4410-9EB1-20A87CB481FC}" sibTransId="{35191369-CE96-482A-92B5-E9864E6D3319}"/>
    <dgm:cxn modelId="{144264F8-4E95-4961-B742-793B904FE724}" type="presOf" srcId="{C2991C86-C028-44A0-8193-454F839FCA31}" destId="{659F192E-45A8-4DDF-9400-0A7935930811}" srcOrd="1" destOrd="0" presId="urn:microsoft.com/office/officeart/2005/8/layout/radial1"/>
    <dgm:cxn modelId="{CADDF6AC-1FC7-4E2F-8CB5-D6241F78BF9C}" type="presOf" srcId="{67409537-E81F-4E9D-9A94-2827CCF4DA05}" destId="{E730E36C-7C81-4A87-B57B-A961BB26F1C6}" srcOrd="1" destOrd="0" presId="urn:microsoft.com/office/officeart/2005/8/layout/radial1"/>
    <dgm:cxn modelId="{9AF0F590-15FC-45B8-B915-E652B282F7BC}" type="presOf" srcId="{DEAB0DC7-B937-4CAD-903F-B0EDBD9E3FEC}" destId="{E4C779EF-775A-4C9C-9E47-2BC4EB4A7EC8}" srcOrd="0" destOrd="0" presId="urn:microsoft.com/office/officeart/2005/8/layout/radial1"/>
    <dgm:cxn modelId="{F8C453EB-AC9F-4DCB-9668-7AB895BBB16B}" type="presOf" srcId="{F3FAAFD5-83AA-4658-8A29-A45F9A4E52C6}" destId="{C366EFE4-7C3C-4E6D-98F0-418B7900BC98}" srcOrd="0" destOrd="0" presId="urn:microsoft.com/office/officeart/2005/8/layout/radial1"/>
    <dgm:cxn modelId="{9DC9A802-286D-46AD-9563-F6FB8899B4C4}" type="presOf" srcId="{0C8AA717-ED34-462C-882A-81FD2E86B6E4}" destId="{C85CF989-0483-434E-A636-6E3F3F53475D}" srcOrd="0" destOrd="0" presId="urn:microsoft.com/office/officeart/2005/8/layout/radial1"/>
    <dgm:cxn modelId="{96839467-8DD9-4CAF-9D48-908A6B20981D}" type="presOf" srcId="{025EA398-2D94-494B-8CC9-AAED274A966F}" destId="{2FC6155B-E6F9-4071-8A4D-B79BCFBD99A0}" srcOrd="1" destOrd="0" presId="urn:microsoft.com/office/officeart/2005/8/layout/radial1"/>
    <dgm:cxn modelId="{C26D75B6-B32A-403A-96ED-15DEA5B5069B}" srcId="{D89DE5A4-F9D0-4AE1-97A0-D1D4AE56CDEE}" destId="{19092F81-4A7D-4DB1-A6B3-C678B307256C}" srcOrd="0" destOrd="0" parTransId="{025EA398-2D94-494B-8CC9-AAED274A966F}" sibTransId="{0379D171-0A87-4264-874F-D687496C2BCF}"/>
    <dgm:cxn modelId="{3A7D7EA6-7DFB-4C61-AA54-992E5F28ED31}" srcId="{D89DE5A4-F9D0-4AE1-97A0-D1D4AE56CDEE}" destId="{DEAB0DC7-B937-4CAD-903F-B0EDBD9E3FEC}" srcOrd="5" destOrd="0" parTransId="{67409537-E81F-4E9D-9A94-2827CCF4DA05}" sibTransId="{23C1B5DD-F050-47C6-A81D-1BCDFF7570F0}"/>
    <dgm:cxn modelId="{9FA33E5E-DBD1-4B40-A73D-44C93066BD40}" type="presOf" srcId="{67409537-E81F-4E9D-9A94-2827CCF4DA05}" destId="{A398D7EC-76B3-476E-90B2-53E8AFB2716F}" srcOrd="0" destOrd="0" presId="urn:microsoft.com/office/officeart/2005/8/layout/radial1"/>
    <dgm:cxn modelId="{567F7110-96E4-4585-A666-DC6F134CFE48}" type="presOf" srcId="{4FC87B09-E176-48EA-953D-38B79E33C1C5}" destId="{DE4CDB16-3CED-4853-B263-A00F5BF3FCD0}" srcOrd="0" destOrd="0" presId="urn:microsoft.com/office/officeart/2005/8/layout/radial1"/>
    <dgm:cxn modelId="{127BA497-43EC-4070-B59C-7709E1303103}" srcId="{178D6767-FE66-48CC-AB2F-AA9F556F4791}" destId="{D89DE5A4-F9D0-4AE1-97A0-D1D4AE56CDEE}" srcOrd="0" destOrd="0" parTransId="{86BD7146-A92A-4A2C-9936-176E1EFFC39F}" sibTransId="{B6907AAD-6910-4619-AFD1-CABC2700BF38}"/>
    <dgm:cxn modelId="{141DAB48-3291-4027-92E8-58ADDE902CA3}" type="presParOf" srcId="{03B95A34-CEC0-438B-80C7-4AA3D9EE514E}" destId="{05BBDFAC-BD33-4C0F-8E9C-20D09CAA0500}" srcOrd="0" destOrd="0" presId="urn:microsoft.com/office/officeart/2005/8/layout/radial1"/>
    <dgm:cxn modelId="{1C069AD3-8D72-4A92-B60D-40AA0CAC9FD1}" type="presParOf" srcId="{03B95A34-CEC0-438B-80C7-4AA3D9EE514E}" destId="{9B4DF629-B19A-4B71-819F-4744624A4659}" srcOrd="1" destOrd="0" presId="urn:microsoft.com/office/officeart/2005/8/layout/radial1"/>
    <dgm:cxn modelId="{253D8940-34F7-4436-AE44-AD1CAB3BC91F}" type="presParOf" srcId="{9B4DF629-B19A-4B71-819F-4744624A4659}" destId="{2FC6155B-E6F9-4071-8A4D-B79BCFBD99A0}" srcOrd="0" destOrd="0" presId="urn:microsoft.com/office/officeart/2005/8/layout/radial1"/>
    <dgm:cxn modelId="{06D930C1-EED2-4A65-B3FC-CB1B01C5477E}" type="presParOf" srcId="{03B95A34-CEC0-438B-80C7-4AA3D9EE514E}" destId="{7F65F34E-47AE-496A-81E7-C6F1EA3F4DC6}" srcOrd="2" destOrd="0" presId="urn:microsoft.com/office/officeart/2005/8/layout/radial1"/>
    <dgm:cxn modelId="{1C14F3DC-658F-497E-BD1A-9C1DAA253CF1}" type="presParOf" srcId="{03B95A34-CEC0-438B-80C7-4AA3D9EE514E}" destId="{82AFA1B4-6345-4C55-986C-A7054D921E5A}" srcOrd="3" destOrd="0" presId="urn:microsoft.com/office/officeart/2005/8/layout/radial1"/>
    <dgm:cxn modelId="{2D3ADBF9-2223-4064-856A-BAC41276B4EB}" type="presParOf" srcId="{82AFA1B4-6345-4C55-986C-A7054D921E5A}" destId="{659F192E-45A8-4DDF-9400-0A7935930811}" srcOrd="0" destOrd="0" presId="urn:microsoft.com/office/officeart/2005/8/layout/radial1"/>
    <dgm:cxn modelId="{3A42873F-B0BE-4619-A14E-E65021BC58DE}" type="presParOf" srcId="{03B95A34-CEC0-438B-80C7-4AA3D9EE514E}" destId="{C4913887-F982-4B6E-8412-ECC78CF9BDA7}" srcOrd="4" destOrd="0" presId="urn:microsoft.com/office/officeart/2005/8/layout/radial1"/>
    <dgm:cxn modelId="{7486C2CC-B5EF-47C7-A492-138B750179A5}" type="presParOf" srcId="{03B95A34-CEC0-438B-80C7-4AA3D9EE514E}" destId="{876BEB31-2ECA-4DB1-83DC-5E2402FEDEDE}" srcOrd="5" destOrd="0" presId="urn:microsoft.com/office/officeart/2005/8/layout/radial1"/>
    <dgm:cxn modelId="{C23C6427-C6A9-4A3B-8ECA-0384FAF272FC}" type="presParOf" srcId="{876BEB31-2ECA-4DB1-83DC-5E2402FEDEDE}" destId="{CF7AADAF-3D5B-4C14-9087-F9714A19CB13}" srcOrd="0" destOrd="0" presId="urn:microsoft.com/office/officeart/2005/8/layout/radial1"/>
    <dgm:cxn modelId="{67BCB4AB-FBFE-43F5-B662-98526A7BD349}" type="presParOf" srcId="{03B95A34-CEC0-438B-80C7-4AA3D9EE514E}" destId="{C366EFE4-7C3C-4E6D-98F0-418B7900BC98}" srcOrd="6" destOrd="0" presId="urn:microsoft.com/office/officeart/2005/8/layout/radial1"/>
    <dgm:cxn modelId="{1A620676-7960-4EC2-B37E-C11F7884026D}" type="presParOf" srcId="{03B95A34-CEC0-438B-80C7-4AA3D9EE514E}" destId="{87ED6619-7CB0-4C9E-B138-C278101D5E2E}" srcOrd="7" destOrd="0" presId="urn:microsoft.com/office/officeart/2005/8/layout/radial1"/>
    <dgm:cxn modelId="{DBF260AC-3733-475A-8A31-12FAC70ADE5F}" type="presParOf" srcId="{87ED6619-7CB0-4C9E-B138-C278101D5E2E}" destId="{700AE9A9-CCA0-44E7-98F8-6B8BA17620E2}" srcOrd="0" destOrd="0" presId="urn:microsoft.com/office/officeart/2005/8/layout/radial1"/>
    <dgm:cxn modelId="{11E990DF-B904-48DB-9B43-ADE9D28C2BDC}" type="presParOf" srcId="{03B95A34-CEC0-438B-80C7-4AA3D9EE514E}" destId="{C85CF989-0483-434E-A636-6E3F3F53475D}" srcOrd="8" destOrd="0" presId="urn:microsoft.com/office/officeart/2005/8/layout/radial1"/>
    <dgm:cxn modelId="{2FBFC8A5-6163-4AE3-A778-7B8F5F03A6B8}" type="presParOf" srcId="{03B95A34-CEC0-438B-80C7-4AA3D9EE514E}" destId="{B0038C57-787B-4C4D-AA26-50BD62E528C9}" srcOrd="9" destOrd="0" presId="urn:microsoft.com/office/officeart/2005/8/layout/radial1"/>
    <dgm:cxn modelId="{C789EEC3-B28E-4FB5-B3F1-0CA7807D3E1F}" type="presParOf" srcId="{B0038C57-787B-4C4D-AA26-50BD62E528C9}" destId="{5BDD0CC9-CE3B-48DA-9447-BFB1BE2AF90F}" srcOrd="0" destOrd="0" presId="urn:microsoft.com/office/officeart/2005/8/layout/radial1"/>
    <dgm:cxn modelId="{240035E5-6E8C-42B9-85A1-48F035EF0BA4}" type="presParOf" srcId="{03B95A34-CEC0-438B-80C7-4AA3D9EE514E}" destId="{DE4CDB16-3CED-4853-B263-A00F5BF3FCD0}" srcOrd="10" destOrd="0" presId="urn:microsoft.com/office/officeart/2005/8/layout/radial1"/>
    <dgm:cxn modelId="{26BCA1A3-6554-480D-8F1F-640118B95A1C}" type="presParOf" srcId="{03B95A34-CEC0-438B-80C7-4AA3D9EE514E}" destId="{A398D7EC-76B3-476E-90B2-53E8AFB2716F}" srcOrd="11" destOrd="0" presId="urn:microsoft.com/office/officeart/2005/8/layout/radial1"/>
    <dgm:cxn modelId="{7968726C-9B80-4036-A6E0-A2C1D2952FAF}" type="presParOf" srcId="{A398D7EC-76B3-476E-90B2-53E8AFB2716F}" destId="{E730E36C-7C81-4A87-B57B-A961BB26F1C6}" srcOrd="0" destOrd="0" presId="urn:microsoft.com/office/officeart/2005/8/layout/radial1"/>
    <dgm:cxn modelId="{7B9758E0-09CD-49FE-BC52-EE06A13A3E49}" type="presParOf" srcId="{03B95A34-CEC0-438B-80C7-4AA3D9EE514E}" destId="{E4C779EF-775A-4C9C-9E47-2BC4EB4A7EC8}" srcOrd="12"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BBDFAC-BD33-4C0F-8E9C-20D09CAA0500}">
      <dsp:nvSpPr>
        <dsp:cNvPr id="0" name=""/>
        <dsp:cNvSpPr/>
      </dsp:nvSpPr>
      <dsp:spPr>
        <a:xfrm>
          <a:off x="5514943" y="2113701"/>
          <a:ext cx="1621587" cy="1621587"/>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510" tIns="16510" rIns="16510" bIns="16510" numCol="1" spcCol="1270" anchor="ctr" anchorCtr="0">
          <a:noAutofit/>
        </a:bodyPr>
        <a:lstStyle/>
        <a:p>
          <a:pPr lvl="0" algn="ctr" defTabSz="1155700">
            <a:lnSpc>
              <a:spcPct val="90000"/>
            </a:lnSpc>
            <a:spcBef>
              <a:spcPct val="0"/>
            </a:spcBef>
            <a:spcAft>
              <a:spcPct val="35000"/>
            </a:spcAft>
          </a:pPr>
          <a:r>
            <a:rPr lang="en-US" sz="2600" kern="1200" dirty="0" smtClean="0">
              <a:solidFill>
                <a:schemeClr val="tx1">
                  <a:lumMod val="50000"/>
                  <a:lumOff val="50000"/>
                </a:schemeClr>
              </a:solidFill>
            </a:rPr>
            <a:t>Identity Provider</a:t>
          </a:r>
          <a:endParaRPr lang="en-US" sz="2600" kern="1200" dirty="0">
            <a:solidFill>
              <a:schemeClr val="tx1">
                <a:lumMod val="50000"/>
                <a:lumOff val="50000"/>
              </a:schemeClr>
            </a:solidFill>
          </a:endParaRPr>
        </a:p>
      </dsp:txBody>
      <dsp:txXfrm>
        <a:off x="5752419" y="2351177"/>
        <a:ext cx="1146635" cy="1146635"/>
      </dsp:txXfrm>
    </dsp:sp>
    <dsp:sp modelId="{9B4DF629-B19A-4B71-819F-4744624A4659}">
      <dsp:nvSpPr>
        <dsp:cNvPr id="0" name=""/>
        <dsp:cNvSpPr/>
      </dsp:nvSpPr>
      <dsp:spPr>
        <a:xfrm rot="16200000">
          <a:off x="6079680" y="1856108"/>
          <a:ext cx="492113" cy="23071"/>
        </a:xfrm>
        <a:custGeom>
          <a:avLst/>
          <a:gdLst/>
          <a:ahLst/>
          <a:cxnLst/>
          <a:rect l="0" t="0" r="0" b="0"/>
          <a:pathLst>
            <a:path>
              <a:moveTo>
                <a:pt x="0" y="11535"/>
              </a:moveTo>
              <a:lnTo>
                <a:pt x="492113" y="115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313434" y="1855341"/>
        <a:ext cx="24605" cy="24605"/>
      </dsp:txXfrm>
    </dsp:sp>
    <dsp:sp modelId="{7F65F34E-47AE-496A-81E7-C6F1EA3F4DC6}">
      <dsp:nvSpPr>
        <dsp:cNvPr id="0" name=""/>
        <dsp:cNvSpPr/>
      </dsp:nvSpPr>
      <dsp:spPr>
        <a:xfrm>
          <a:off x="5514943" y="0"/>
          <a:ext cx="1621587" cy="1621587"/>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err="1" smtClean="0"/>
            <a:t>okta</a:t>
          </a:r>
          <a:endParaRPr lang="en-US" sz="1400" kern="1200" dirty="0"/>
        </a:p>
      </dsp:txBody>
      <dsp:txXfrm>
        <a:off x="5752419" y="237476"/>
        <a:ext cx="1146635" cy="1146635"/>
      </dsp:txXfrm>
    </dsp:sp>
    <dsp:sp modelId="{82AFA1B4-6345-4C55-986C-A7054D921E5A}">
      <dsp:nvSpPr>
        <dsp:cNvPr id="0" name=""/>
        <dsp:cNvSpPr/>
      </dsp:nvSpPr>
      <dsp:spPr>
        <a:xfrm rot="19800000">
          <a:off x="6995151" y="2385320"/>
          <a:ext cx="488966" cy="23071"/>
        </a:xfrm>
        <a:custGeom>
          <a:avLst/>
          <a:gdLst/>
          <a:ahLst/>
          <a:cxnLst/>
          <a:rect l="0" t="0" r="0" b="0"/>
          <a:pathLst>
            <a:path>
              <a:moveTo>
                <a:pt x="0" y="11535"/>
              </a:moveTo>
              <a:lnTo>
                <a:pt x="488966" y="115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227410" y="2384632"/>
        <a:ext cx="24448" cy="24448"/>
      </dsp:txXfrm>
    </dsp:sp>
    <dsp:sp modelId="{C4913887-F982-4B6E-8412-ECC78CF9BDA7}">
      <dsp:nvSpPr>
        <dsp:cNvPr id="0" name=""/>
        <dsp:cNvSpPr/>
      </dsp:nvSpPr>
      <dsp:spPr>
        <a:xfrm>
          <a:off x="7342736" y="1058423"/>
          <a:ext cx="1621587" cy="1621587"/>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Google</a:t>
          </a:r>
          <a:endParaRPr lang="en-US" sz="1400" kern="1200" dirty="0"/>
        </a:p>
      </dsp:txBody>
      <dsp:txXfrm>
        <a:off x="7580212" y="1295899"/>
        <a:ext cx="1146635" cy="1146635"/>
      </dsp:txXfrm>
    </dsp:sp>
    <dsp:sp modelId="{876BEB31-2ECA-4DB1-83DC-5E2402FEDEDE}">
      <dsp:nvSpPr>
        <dsp:cNvPr id="0" name=""/>
        <dsp:cNvSpPr/>
      </dsp:nvSpPr>
      <dsp:spPr>
        <a:xfrm rot="1800000">
          <a:off x="6995151" y="3440597"/>
          <a:ext cx="488966" cy="23071"/>
        </a:xfrm>
        <a:custGeom>
          <a:avLst/>
          <a:gdLst/>
          <a:ahLst/>
          <a:cxnLst/>
          <a:rect l="0" t="0" r="0" b="0"/>
          <a:pathLst>
            <a:path>
              <a:moveTo>
                <a:pt x="0" y="11535"/>
              </a:moveTo>
              <a:lnTo>
                <a:pt x="488966" y="115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7227410" y="3439909"/>
        <a:ext cx="24448" cy="24448"/>
      </dsp:txXfrm>
    </dsp:sp>
    <dsp:sp modelId="{C366EFE4-7C3C-4E6D-98F0-418B7900BC98}">
      <dsp:nvSpPr>
        <dsp:cNvPr id="0" name=""/>
        <dsp:cNvSpPr/>
      </dsp:nvSpPr>
      <dsp:spPr>
        <a:xfrm>
          <a:off x="7342736" y="3168978"/>
          <a:ext cx="1621587" cy="1621587"/>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SalesForce.com</a:t>
          </a:r>
          <a:endParaRPr lang="en-US" sz="1400" kern="1200" dirty="0"/>
        </a:p>
      </dsp:txBody>
      <dsp:txXfrm>
        <a:off x="7580212" y="3406454"/>
        <a:ext cx="1146635" cy="1146635"/>
      </dsp:txXfrm>
    </dsp:sp>
    <dsp:sp modelId="{87ED6619-7CB0-4C9E-B138-C278101D5E2E}">
      <dsp:nvSpPr>
        <dsp:cNvPr id="0" name=""/>
        <dsp:cNvSpPr/>
      </dsp:nvSpPr>
      <dsp:spPr>
        <a:xfrm rot="5400000">
          <a:off x="6081254" y="3968236"/>
          <a:ext cx="488966" cy="23071"/>
        </a:xfrm>
        <a:custGeom>
          <a:avLst/>
          <a:gdLst/>
          <a:ahLst/>
          <a:cxnLst/>
          <a:rect l="0" t="0" r="0" b="0"/>
          <a:pathLst>
            <a:path>
              <a:moveTo>
                <a:pt x="0" y="11535"/>
              </a:moveTo>
              <a:lnTo>
                <a:pt x="488966" y="115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6313513" y="3967547"/>
        <a:ext cx="24448" cy="24448"/>
      </dsp:txXfrm>
    </dsp:sp>
    <dsp:sp modelId="{C85CF989-0483-434E-A636-6E3F3F53475D}">
      <dsp:nvSpPr>
        <dsp:cNvPr id="0" name=""/>
        <dsp:cNvSpPr/>
      </dsp:nvSpPr>
      <dsp:spPr>
        <a:xfrm>
          <a:off x="5514943" y="4224255"/>
          <a:ext cx="1621587" cy="1621587"/>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err="1" smtClean="0"/>
            <a:t>empowerID</a:t>
          </a:r>
          <a:endParaRPr lang="en-US" sz="1400" kern="1200" dirty="0"/>
        </a:p>
      </dsp:txBody>
      <dsp:txXfrm>
        <a:off x="5752419" y="4461731"/>
        <a:ext cx="1146635" cy="1146635"/>
      </dsp:txXfrm>
    </dsp:sp>
    <dsp:sp modelId="{B0038C57-787B-4C4D-AA26-50BD62E528C9}">
      <dsp:nvSpPr>
        <dsp:cNvPr id="0" name=""/>
        <dsp:cNvSpPr/>
      </dsp:nvSpPr>
      <dsp:spPr>
        <a:xfrm rot="9000000">
          <a:off x="5167357" y="3440597"/>
          <a:ext cx="488966" cy="23071"/>
        </a:xfrm>
        <a:custGeom>
          <a:avLst/>
          <a:gdLst/>
          <a:ahLst/>
          <a:cxnLst/>
          <a:rect l="0" t="0" r="0" b="0"/>
          <a:pathLst>
            <a:path>
              <a:moveTo>
                <a:pt x="0" y="11535"/>
              </a:moveTo>
              <a:lnTo>
                <a:pt x="488966" y="115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5399616" y="3439909"/>
        <a:ext cx="24448" cy="24448"/>
      </dsp:txXfrm>
    </dsp:sp>
    <dsp:sp modelId="{DE4CDB16-3CED-4853-B263-A00F5BF3FCD0}">
      <dsp:nvSpPr>
        <dsp:cNvPr id="0" name=""/>
        <dsp:cNvSpPr/>
      </dsp:nvSpPr>
      <dsp:spPr>
        <a:xfrm>
          <a:off x="3687150" y="3168978"/>
          <a:ext cx="1621587" cy="1621587"/>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smtClean="0"/>
            <a:t>Microsoft Azure AD</a:t>
          </a:r>
          <a:endParaRPr lang="en-US" sz="1400" kern="1200" dirty="0"/>
        </a:p>
      </dsp:txBody>
      <dsp:txXfrm>
        <a:off x="3924626" y="3406454"/>
        <a:ext cx="1146635" cy="1146635"/>
      </dsp:txXfrm>
    </dsp:sp>
    <dsp:sp modelId="{A398D7EC-76B3-476E-90B2-53E8AFB2716F}">
      <dsp:nvSpPr>
        <dsp:cNvPr id="0" name=""/>
        <dsp:cNvSpPr/>
      </dsp:nvSpPr>
      <dsp:spPr>
        <a:xfrm rot="12600000">
          <a:off x="5167357" y="2385320"/>
          <a:ext cx="488966" cy="23071"/>
        </a:xfrm>
        <a:custGeom>
          <a:avLst/>
          <a:gdLst/>
          <a:ahLst/>
          <a:cxnLst/>
          <a:rect l="0" t="0" r="0" b="0"/>
          <a:pathLst>
            <a:path>
              <a:moveTo>
                <a:pt x="0" y="11535"/>
              </a:moveTo>
              <a:lnTo>
                <a:pt x="488966" y="11535"/>
              </a:lnTo>
            </a:path>
          </a:pathLst>
        </a:custGeom>
        <a:noFill/>
        <a:ln w="12700" cap="flat" cmpd="sng" algn="ctr">
          <a:solidFill>
            <a:schemeClr val="dk2">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5399616" y="2384632"/>
        <a:ext cx="24448" cy="24448"/>
      </dsp:txXfrm>
    </dsp:sp>
    <dsp:sp modelId="{E4C779EF-775A-4C9C-9E47-2BC4EB4A7EC8}">
      <dsp:nvSpPr>
        <dsp:cNvPr id="0" name=""/>
        <dsp:cNvSpPr/>
      </dsp:nvSpPr>
      <dsp:spPr>
        <a:xfrm>
          <a:off x="3687150" y="1058423"/>
          <a:ext cx="1621587" cy="1621587"/>
        </a:xfrm>
        <a:prstGeom prst="ellipse">
          <a:avLst/>
        </a:prstGeom>
        <a:solidFill>
          <a:schemeClr val="lt1">
            <a:hueOff val="0"/>
            <a:satOff val="0"/>
            <a:lumOff val="0"/>
            <a:alphaOff val="0"/>
          </a:schemeClr>
        </a:solidFill>
        <a:ln w="12700" cap="flat" cmpd="sng" algn="ctr">
          <a:solidFill>
            <a:schemeClr val="dk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n-US" sz="1400" kern="1200" dirty="0" err="1" smtClean="0"/>
            <a:t>Improvata</a:t>
          </a:r>
          <a:endParaRPr lang="en-US" sz="1400" kern="1200" dirty="0"/>
        </a:p>
      </dsp:txBody>
      <dsp:txXfrm>
        <a:off x="3924626" y="1295899"/>
        <a:ext cx="1146635" cy="1146635"/>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drawing1.xml><?xml version="1.0" encoding="utf-8"?>
<c:userShapes xmlns:c="http://schemas.openxmlformats.org/drawingml/2006/chart">
  <cdr:relSizeAnchor xmlns:cdr="http://schemas.openxmlformats.org/drawingml/2006/chartDrawing">
    <cdr:from>
      <cdr:x>0.17151</cdr:x>
      <cdr:y>0.03401</cdr:y>
    </cdr:from>
    <cdr:to>
      <cdr:x>0.35456</cdr:x>
      <cdr:y>0.27874</cdr:y>
    </cdr:to>
    <cdr:sp macro="" textlink="">
      <cdr:nvSpPr>
        <cdr:cNvPr id="2" name="TextBox 1"/>
        <cdr:cNvSpPr txBox="1"/>
      </cdr:nvSpPr>
      <cdr:spPr>
        <a:xfrm xmlns:a="http://schemas.openxmlformats.org/drawingml/2006/main">
          <a:off x="929438" y="142731"/>
          <a:ext cx="991969" cy="1027191"/>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r>
            <a:rPr lang="en-US" sz="1800" b="1" dirty="0" smtClean="0">
              <a:solidFill>
                <a:schemeClr val="bg1"/>
              </a:solidFill>
            </a:rPr>
            <a:t>$$$</a:t>
          </a:r>
        </a:p>
        <a:p xmlns:a="http://schemas.openxmlformats.org/drawingml/2006/main">
          <a:endParaRPr lang="en-US" sz="1100" dirty="0"/>
        </a:p>
      </cdr:txBody>
    </cdr:sp>
  </cdr:relSizeAnchor>
  <cdr:relSizeAnchor xmlns:cdr="http://schemas.openxmlformats.org/drawingml/2006/chartDrawing">
    <cdr:from>
      <cdr:x>0.62904</cdr:x>
      <cdr:y>0.03149</cdr:y>
    </cdr:from>
    <cdr:to>
      <cdr:x>0.81208</cdr:x>
      <cdr:y>0.27622</cdr:y>
    </cdr:to>
    <cdr:sp macro="" textlink="">
      <cdr:nvSpPr>
        <cdr:cNvPr id="3" name="TextBox 1"/>
        <cdr:cNvSpPr txBox="1"/>
      </cdr:nvSpPr>
      <cdr:spPr>
        <a:xfrm xmlns:a="http://schemas.openxmlformats.org/drawingml/2006/main">
          <a:off x="3408821" y="132170"/>
          <a:ext cx="991928" cy="1027209"/>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800" b="1" dirty="0" smtClean="0">
              <a:solidFill>
                <a:schemeClr val="bg1"/>
              </a:solidFill>
            </a:rPr>
            <a:t>$$$</a:t>
          </a:r>
        </a:p>
        <a:p xmlns:a="http://schemas.openxmlformats.org/drawingml/2006/main">
          <a:endParaRPr lang="en-US" sz="11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11488" cy="463550"/>
          </a:xfrm>
          <a:prstGeom prst="rect">
            <a:avLst/>
          </a:prstGeom>
        </p:spPr>
        <p:txBody>
          <a:bodyPr vert="horz" lIns="91440" tIns="45720" rIns="91440" bIns="45720" rtlCol="0"/>
          <a:lstStyle>
            <a:lvl1pPr algn="l">
              <a:defRPr sz="1200"/>
            </a:lvl1pPr>
          </a:lstStyle>
          <a:p>
            <a:endParaRPr lang="en-US" sz="1000"/>
          </a:p>
        </p:txBody>
      </p:sp>
      <p:sp>
        <p:nvSpPr>
          <p:cNvPr id="3" name="Date Placeholder 2"/>
          <p:cNvSpPr>
            <a:spLocks noGrp="1"/>
          </p:cNvSpPr>
          <p:nvPr>
            <p:ph type="dt" sz="quarter" idx="1"/>
          </p:nvPr>
        </p:nvSpPr>
        <p:spPr>
          <a:xfrm>
            <a:off x="3937000" y="0"/>
            <a:ext cx="3011488" cy="463550"/>
          </a:xfrm>
          <a:prstGeom prst="rect">
            <a:avLst/>
          </a:prstGeom>
        </p:spPr>
        <p:txBody>
          <a:bodyPr vert="horz" lIns="91440" tIns="45720" rIns="91440" bIns="45720" rtlCol="0"/>
          <a:lstStyle>
            <a:lvl1pPr algn="r">
              <a:defRPr sz="1200"/>
            </a:lvl1pPr>
          </a:lstStyle>
          <a:p>
            <a:fld id="{DE485D87-E267-4B39-BD7E-534FFF94D813}" type="datetimeFigureOut">
              <a:rPr lang="en-US" sz="1000" smtClean="0"/>
              <a:t>5/24/2016</a:t>
            </a:fld>
            <a:endParaRPr lang="en-US" sz="1000"/>
          </a:p>
        </p:txBody>
      </p:sp>
      <p:sp>
        <p:nvSpPr>
          <p:cNvPr id="4" name="Footer Placeholder 3"/>
          <p:cNvSpPr>
            <a:spLocks noGrp="1"/>
          </p:cNvSpPr>
          <p:nvPr>
            <p:ph type="ftr" sz="quarter" idx="2"/>
          </p:nvPr>
        </p:nvSpPr>
        <p:spPr>
          <a:xfrm>
            <a:off x="476250" y="8239125"/>
            <a:ext cx="5988050" cy="463550"/>
          </a:xfrm>
          <a:prstGeom prst="rect">
            <a:avLst/>
          </a:prstGeom>
        </p:spPr>
        <p:txBody>
          <a:bodyPr vert="horz" lIns="91440" tIns="45720" rIns="91440" bIns="45720" rtlCol="0" anchor="b"/>
          <a:lstStyle>
            <a:lvl1pPr algn="l">
              <a:defRPr sz="1200"/>
            </a:lvl1pPr>
          </a:lstStyle>
          <a:p>
            <a:endParaRPr lang="en-US" sz="1000" dirty="0"/>
          </a:p>
        </p:txBody>
      </p:sp>
      <p:sp>
        <p:nvSpPr>
          <p:cNvPr id="6" name="TextBox 5"/>
          <p:cNvSpPr txBox="1"/>
          <p:nvPr/>
        </p:nvSpPr>
        <p:spPr>
          <a:xfrm>
            <a:off x="121852" y="88430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7" name="Group 4"/>
          <p:cNvGrpSpPr>
            <a:grpSpLocks noChangeAspect="1"/>
          </p:cNvGrpSpPr>
          <p:nvPr/>
        </p:nvGrpSpPr>
        <p:grpSpPr bwMode="auto">
          <a:xfrm>
            <a:off x="5854375" y="8839149"/>
            <a:ext cx="609925" cy="254102"/>
            <a:chOff x="1118" y="1746"/>
            <a:chExt cx="1541" cy="642"/>
          </a:xfrm>
          <a:solidFill>
            <a:schemeClr val="tx1"/>
          </a:solidFill>
        </p:grpSpPr>
        <p:sp>
          <p:nvSpPr>
            <p:cNvPr id="8" name="Freeform 5"/>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6"/>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7"/>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Rectangle 8"/>
            <p:cNvSpPr>
              <a:spLocks noChangeArrowheads="1"/>
            </p:cNvSpPr>
            <p:nvPr/>
          </p:nvSpPr>
          <p:spPr bwMode="auto">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9"/>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10"/>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1"/>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2"/>
            <p:cNvSpPr>
              <a:spLocks/>
            </p:cNvSpPr>
            <p:nvPr/>
          </p:nvSpPr>
          <p:spPr bwMode="auto">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13"/>
            <p:cNvSpPr>
              <a:spLocks noEditPoints="1"/>
            </p:cNvSpPr>
            <p:nvPr/>
          </p:nvSpPr>
          <p:spPr bwMode="auto">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Rectangle 14"/>
            <p:cNvSpPr>
              <a:spLocks noChangeArrowheads="1"/>
            </p:cNvSpPr>
            <p:nvPr/>
          </p:nvSpPr>
          <p:spPr bwMode="auto">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Oval 15"/>
            <p:cNvSpPr>
              <a:spLocks noChangeArrowheads="1"/>
            </p:cNvSpPr>
            <p:nvPr/>
          </p:nvSpPr>
          <p:spPr bwMode="auto">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Oval 16"/>
            <p:cNvSpPr>
              <a:spLocks noChangeArrowheads="1"/>
            </p:cNvSpPr>
            <p:nvPr/>
          </p:nvSpPr>
          <p:spPr bwMode="auto">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0" name="TextBox 19"/>
          <p:cNvSpPr txBox="1"/>
          <p:nvPr/>
        </p:nvSpPr>
        <p:spPr>
          <a:xfrm>
            <a:off x="482600" y="89046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26752860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03263" y="665520"/>
            <a:ext cx="5543550" cy="31178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485775" y="3919844"/>
            <a:ext cx="5978526" cy="4124625"/>
          </a:xfrm>
          <a:prstGeom prst="rect">
            <a:avLst/>
          </a:prstGeom>
        </p:spPr>
        <p:txBody>
          <a:bodyPr vert="horz" lIns="91440" tIns="45720" rIns="91440" bIns="45720" rtlCol="0"/>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8" name="Header Placeholder 1"/>
          <p:cNvSpPr>
            <a:spLocks noGrp="1"/>
          </p:cNvSpPr>
          <p:nvPr>
            <p:ph type="hdr" sz="quarter"/>
          </p:nvPr>
        </p:nvSpPr>
        <p:spPr>
          <a:xfrm>
            <a:off x="0" y="0"/>
            <a:ext cx="3011488" cy="463550"/>
          </a:xfrm>
          <a:prstGeom prst="rect">
            <a:avLst/>
          </a:prstGeom>
        </p:spPr>
        <p:txBody>
          <a:bodyPr vert="horz" lIns="91440" tIns="45720" rIns="91440" bIns="45720" rtlCol="0"/>
          <a:lstStyle>
            <a:lvl1pPr algn="l">
              <a:defRPr sz="1200"/>
            </a:lvl1pPr>
          </a:lstStyle>
          <a:p>
            <a:endParaRPr lang="en-US" sz="1000"/>
          </a:p>
        </p:txBody>
      </p:sp>
      <p:sp>
        <p:nvSpPr>
          <p:cNvPr id="9" name="Date Placeholder 2"/>
          <p:cNvSpPr>
            <a:spLocks noGrp="1"/>
          </p:cNvSpPr>
          <p:nvPr>
            <p:ph type="dt" sz="quarter" idx="1"/>
          </p:nvPr>
        </p:nvSpPr>
        <p:spPr>
          <a:xfrm>
            <a:off x="3937000" y="0"/>
            <a:ext cx="3011488" cy="463550"/>
          </a:xfrm>
          <a:prstGeom prst="rect">
            <a:avLst/>
          </a:prstGeom>
        </p:spPr>
        <p:txBody>
          <a:bodyPr vert="horz" lIns="91440" tIns="45720" rIns="91440" bIns="45720" rtlCol="0"/>
          <a:lstStyle>
            <a:lvl1pPr algn="r">
              <a:defRPr sz="1200"/>
            </a:lvl1pPr>
          </a:lstStyle>
          <a:p>
            <a:fld id="{DE485D87-E267-4B39-BD7E-534FFF94D813}" type="datetimeFigureOut">
              <a:rPr lang="en-US" sz="1000" smtClean="0"/>
              <a:t>5/24/2016</a:t>
            </a:fld>
            <a:endParaRPr lang="en-US" sz="1000"/>
          </a:p>
        </p:txBody>
      </p:sp>
      <p:sp>
        <p:nvSpPr>
          <p:cNvPr id="10" name="Footer Placeholder 3"/>
          <p:cNvSpPr>
            <a:spLocks noGrp="1"/>
          </p:cNvSpPr>
          <p:nvPr>
            <p:ph type="ftr" sz="quarter" idx="4"/>
          </p:nvPr>
        </p:nvSpPr>
        <p:spPr>
          <a:xfrm>
            <a:off x="476250" y="8239125"/>
            <a:ext cx="5988050" cy="463550"/>
          </a:xfrm>
          <a:prstGeom prst="rect">
            <a:avLst/>
          </a:prstGeom>
        </p:spPr>
        <p:txBody>
          <a:bodyPr vert="horz" lIns="91440" tIns="45720" rIns="91440" bIns="45720" rtlCol="0" anchor="b"/>
          <a:lstStyle>
            <a:lvl1pPr algn="l">
              <a:defRPr sz="1200"/>
            </a:lvl1pPr>
          </a:lstStyle>
          <a:p>
            <a:endParaRPr lang="en-US" sz="1000" dirty="0"/>
          </a:p>
        </p:txBody>
      </p:sp>
      <p:sp>
        <p:nvSpPr>
          <p:cNvPr id="11" name="TextBox 10"/>
          <p:cNvSpPr txBox="1"/>
          <p:nvPr/>
        </p:nvSpPr>
        <p:spPr>
          <a:xfrm>
            <a:off x="121852" y="88430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12" name="Group 4"/>
          <p:cNvGrpSpPr>
            <a:grpSpLocks noChangeAspect="1"/>
          </p:cNvGrpSpPr>
          <p:nvPr/>
        </p:nvGrpSpPr>
        <p:grpSpPr bwMode="auto">
          <a:xfrm>
            <a:off x="5854375" y="8839149"/>
            <a:ext cx="609925" cy="254102"/>
            <a:chOff x="1118" y="1746"/>
            <a:chExt cx="1541" cy="642"/>
          </a:xfrm>
          <a:solidFill>
            <a:schemeClr val="tx1"/>
          </a:solidFill>
        </p:grpSpPr>
        <p:sp>
          <p:nvSpPr>
            <p:cNvPr id="13" name="Freeform 5"/>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7"/>
            <p:cNvSpPr>
              <a:spLocks/>
            </p:cNvSpPr>
            <p:nvPr/>
          </p:nvSpPr>
          <p:spPr bwMode="auto">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Rectangle 8"/>
            <p:cNvSpPr>
              <a:spLocks noChangeArrowheads="1"/>
            </p:cNvSpPr>
            <p:nvPr/>
          </p:nvSpPr>
          <p:spPr bwMode="auto">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9"/>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10"/>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1"/>
            <p:cNvSpPr>
              <a:spLocks/>
            </p:cNvSpPr>
            <p:nvPr/>
          </p:nvSpPr>
          <p:spPr bwMode="auto">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2"/>
            <p:cNvSpPr>
              <a:spLocks/>
            </p:cNvSpPr>
            <p:nvPr/>
          </p:nvSpPr>
          <p:spPr bwMode="auto">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13"/>
            <p:cNvSpPr>
              <a:spLocks noEditPoints="1"/>
            </p:cNvSpPr>
            <p:nvPr/>
          </p:nvSpPr>
          <p:spPr bwMode="auto">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Rectangle 14"/>
            <p:cNvSpPr>
              <a:spLocks noChangeArrowheads="1"/>
            </p:cNvSpPr>
            <p:nvPr/>
          </p:nvSpPr>
          <p:spPr bwMode="auto">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Oval 15"/>
            <p:cNvSpPr>
              <a:spLocks noChangeArrowheads="1"/>
            </p:cNvSpPr>
            <p:nvPr/>
          </p:nvSpPr>
          <p:spPr bwMode="auto">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Oval 16"/>
            <p:cNvSpPr>
              <a:spLocks noChangeArrowheads="1"/>
            </p:cNvSpPr>
            <p:nvPr/>
          </p:nvSpPr>
          <p:spPr bwMode="auto">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5" name="TextBox 24"/>
          <p:cNvSpPr txBox="1"/>
          <p:nvPr/>
        </p:nvSpPr>
        <p:spPr>
          <a:xfrm>
            <a:off x="482600" y="89046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576109618"/>
      </p:ext>
    </p:extLst>
  </p:cSld>
  <p:clrMap bg1="lt1" tx1="dk1" bg2="lt2" tx2="dk2" accent1="accent1" accent2="accent2" accent3="accent3" accent4="accent4" accent5="accent5" accent6="accent6" hlink="hlink" folHlink="folHlink"/>
  <p:notesStyle>
    <a:lvl1pPr marL="0" algn="l" defTabSz="914400" rtl="0" eaLnBrk="1" latinLnBrk="0" hangingPunct="1">
      <a:spcBef>
        <a:spcPts val="400"/>
      </a:spcBef>
      <a:spcAft>
        <a:spcPts val="200"/>
      </a:spcAft>
      <a:defRPr sz="1200" kern="1200">
        <a:solidFill>
          <a:schemeClr val="tx1"/>
        </a:solidFill>
        <a:latin typeface="+mn-lt"/>
        <a:ea typeface="+mn-ea"/>
        <a:cs typeface="+mn-cs"/>
      </a:defRPr>
    </a:lvl1pPr>
    <a:lvl2pPr marL="17145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2pPr>
    <a:lvl3pPr marL="34290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3pPr>
    <a:lvl4pPr marL="51435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4pPr>
    <a:lvl5pPr marL="685800" indent="-171450" algn="l" defTabSz="914400" rtl="0" eaLnBrk="1" latinLnBrk="0" hangingPunct="1">
      <a:spcBef>
        <a:spcPts val="200"/>
      </a:spcBef>
      <a:spcAft>
        <a:spcPts val="200"/>
      </a:spcAft>
      <a:buFont typeface="Arial" panose="020B0604020202020204" pitchFamily="34" charset="0"/>
      <a:buChar char="•"/>
      <a:defRPr sz="11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Classic EdgeSight</a:t>
            </a:r>
            <a:r>
              <a:rPr lang="en-US" baseline="0" dirty="0" smtClean="0"/>
              <a:t> functionality, such as alerting, has been integrated to Director. The term “EdgeSight” has been deprecated.</a:t>
            </a:r>
            <a:endParaRPr lang="en-US" dirty="0"/>
          </a:p>
        </p:txBody>
      </p:sp>
    </p:spTree>
    <p:extLst>
      <p:ext uri="{BB962C8B-B14F-4D97-AF65-F5344CB8AC3E}">
        <p14:creationId xmlns:p14="http://schemas.microsoft.com/office/powerpoint/2010/main" val="33441566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a:xfrm>
            <a:off x="3936768" y="8772668"/>
            <a:ext cx="3011699" cy="461804"/>
          </a:xfrm>
          <a:prstGeom prst="rect">
            <a:avLst/>
          </a:prstGeom>
        </p:spPr>
        <p:txBody>
          <a:bodyPr lIns="92492" tIns="46246" rIns="92492" bIns="46246"/>
          <a:lstStyle/>
          <a:p>
            <a:fld id="{F874B358-A84B-470B-AFFD-763F4D6B4CCD}" type="slidenum">
              <a:rPr lang="en-US" smtClean="0"/>
              <a:t>6</a:t>
            </a:fld>
            <a:endParaRPr lang="en-US"/>
          </a:p>
        </p:txBody>
      </p:sp>
    </p:spTree>
    <p:extLst>
      <p:ext uri="{BB962C8B-B14F-4D97-AF65-F5344CB8AC3E}">
        <p14:creationId xmlns:p14="http://schemas.microsoft.com/office/powerpoint/2010/main" val="154233067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a:xfrm>
            <a:off x="3936768" y="8772668"/>
            <a:ext cx="3011699" cy="461804"/>
          </a:xfrm>
          <a:prstGeom prst="rect">
            <a:avLst/>
          </a:prstGeom>
        </p:spPr>
        <p:txBody>
          <a:bodyPr lIns="92492" tIns="46246" rIns="92492" bIns="46246"/>
          <a:lstStyle/>
          <a:p>
            <a:fld id="{F874B358-A84B-470B-AFFD-763F4D6B4CCD}" type="slidenum">
              <a:rPr lang="en-US" smtClean="0"/>
              <a:t>8</a:t>
            </a:fld>
            <a:endParaRPr lang="en-US"/>
          </a:p>
        </p:txBody>
      </p:sp>
    </p:spTree>
    <p:extLst>
      <p:ext uri="{BB962C8B-B14F-4D97-AF65-F5344CB8AC3E}">
        <p14:creationId xmlns:p14="http://schemas.microsoft.com/office/powerpoint/2010/main" val="15423306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Google Apps and Windows apps from a Chromebook.  If my company is using Google apps, my users all have a Google account.  If they have Win apps, they also have an AD account.  Right now, my users login to Google to get Google apps with Gmail, then they login to AD to get Win Apps via XA/XD.</a:t>
            </a:r>
            <a:r>
              <a:rPr lang="en-US" sz="1200" kern="1200" baseline="0" dirty="0" smtClean="0">
                <a:solidFill>
                  <a:schemeClr val="tx1"/>
                </a:solidFill>
                <a:effectLst/>
                <a:latin typeface="+mn-lt"/>
                <a:ea typeface="+mn-ea"/>
                <a:cs typeface="+mn-cs"/>
              </a:rPr>
              <a:t> Two separate accounts are needed.</a:t>
            </a:r>
            <a:endParaRPr lang="en-US" dirty="0"/>
          </a:p>
        </p:txBody>
      </p:sp>
    </p:spTree>
    <p:extLst>
      <p:ext uri="{BB962C8B-B14F-4D97-AF65-F5344CB8AC3E}">
        <p14:creationId xmlns:p14="http://schemas.microsoft.com/office/powerpoint/2010/main" val="27982342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With 7.9 FAS, my user can login to Gmail, via FAS and their Gmail account is associated with an AD account and they get access to their Win and Google apps via one, non-Windows account (Better UX).  If the Gmail account is compromised, the company can disconnect the link between Gmail and Windows AD and the compromised Gmail account doesn’t have access to business critical Windows apps.  I think this is easiest to understand from ‘how it works’ as well as ‘security’.  The other nice part about this angle is the ‘password free’ part, where the Gmail users only have to worry</a:t>
            </a:r>
            <a:r>
              <a:rPr lang="en-US" sz="1200" kern="1200" baseline="0" dirty="0" smtClean="0">
                <a:solidFill>
                  <a:schemeClr val="tx1"/>
                </a:solidFill>
                <a:effectLst/>
                <a:latin typeface="+mn-lt"/>
                <a:ea typeface="+mn-ea"/>
                <a:cs typeface="+mn-cs"/>
              </a:rPr>
              <a:t> about their Google password and there is no additional password required to associate and authenticate to AD. Everyone </a:t>
            </a:r>
            <a:r>
              <a:rPr lang="en-US" sz="1200" kern="1200" dirty="0" smtClean="0">
                <a:solidFill>
                  <a:schemeClr val="tx1"/>
                </a:solidFill>
                <a:effectLst/>
                <a:latin typeface="+mn-lt"/>
                <a:ea typeface="+mn-ea"/>
                <a:cs typeface="+mn-cs"/>
              </a:rPr>
              <a:t>needs an AD account or a mapping to an AD account to get their Win Apps, but the accounts can be generic/shared.</a:t>
            </a:r>
            <a:r>
              <a:rPr lang="en-US" sz="1200" kern="1200" baseline="0" dirty="0" smtClean="0">
                <a:solidFill>
                  <a:schemeClr val="tx1"/>
                </a:solidFill>
                <a:effectLst/>
                <a:latin typeface="+mn-lt"/>
                <a:ea typeface="+mn-ea"/>
                <a:cs typeface="+mn-cs"/>
              </a:rPr>
              <a:t> </a:t>
            </a:r>
            <a:endParaRPr lang="en-US" dirty="0"/>
          </a:p>
        </p:txBody>
      </p:sp>
    </p:spTree>
    <p:extLst>
      <p:ext uri="{BB962C8B-B14F-4D97-AF65-F5344CB8AC3E}">
        <p14:creationId xmlns:p14="http://schemas.microsoft.com/office/powerpoint/2010/main" val="8583904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Federated Authentication Service is not functional in XA/XD</a:t>
            </a:r>
            <a:r>
              <a:rPr lang="en-US" baseline="0" dirty="0" smtClean="0"/>
              <a:t> Service</a:t>
            </a:r>
            <a:endParaRPr lang="en-US" dirty="0"/>
          </a:p>
        </p:txBody>
      </p:sp>
    </p:spTree>
    <p:extLst>
      <p:ext uri="{BB962C8B-B14F-4D97-AF65-F5344CB8AC3E}">
        <p14:creationId xmlns:p14="http://schemas.microsoft.com/office/powerpoint/2010/main" val="27747935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a:xfrm>
            <a:off x="3936768" y="8772668"/>
            <a:ext cx="3011699" cy="461804"/>
          </a:xfrm>
          <a:prstGeom prst="rect">
            <a:avLst/>
          </a:prstGeom>
        </p:spPr>
        <p:txBody>
          <a:bodyPr lIns="92492" tIns="46246" rIns="92492" bIns="46246"/>
          <a:lstStyle/>
          <a:p>
            <a:fld id="{F874B358-A84B-470B-AFFD-763F4D6B4CCD}" type="slidenum">
              <a:rPr lang="en-US" smtClean="0"/>
              <a:t>14</a:t>
            </a:fld>
            <a:endParaRPr lang="en-US"/>
          </a:p>
        </p:txBody>
      </p:sp>
    </p:spTree>
    <p:extLst>
      <p:ext uri="{BB962C8B-B14F-4D97-AF65-F5344CB8AC3E}">
        <p14:creationId xmlns:p14="http://schemas.microsoft.com/office/powerpoint/2010/main" val="15423306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 NVIDIA GRID still best platform for high-end graphic requirements in virtualized environment (XenServer, VMware ESX)</a:t>
            </a:r>
          </a:p>
          <a:p>
            <a:r>
              <a:rPr lang="en-US" sz="1200" kern="1200" dirty="0" smtClean="0">
                <a:solidFill>
                  <a:schemeClr val="tx1"/>
                </a:solidFill>
                <a:effectLst/>
                <a:latin typeface="+mn-lt"/>
                <a:ea typeface="+mn-ea"/>
                <a:cs typeface="+mn-cs"/>
              </a:rPr>
              <a:t>- Iris Pro graphics is currently supported for server VDA 7.X (XenApp 7.X on Windows server 2012 R2)</a:t>
            </a:r>
          </a:p>
          <a:p>
            <a:pPr marL="171450" indent="-171450">
              <a:buFontTx/>
              <a:buChar char="-"/>
            </a:pPr>
            <a:r>
              <a:rPr lang="en-US" sz="1200" kern="1200" dirty="0" smtClean="0">
                <a:solidFill>
                  <a:schemeClr val="tx1"/>
                </a:solidFill>
                <a:effectLst/>
                <a:latin typeface="+mn-lt"/>
                <a:ea typeface="+mn-ea"/>
                <a:cs typeface="+mn-cs"/>
              </a:rPr>
              <a:t>Intel E3 Xeon Platform available from numerous industry vendors HP, Cisco, </a:t>
            </a:r>
            <a:r>
              <a:rPr lang="en-US" sz="1200" kern="1200" dirty="0" err="1" smtClean="0">
                <a:solidFill>
                  <a:schemeClr val="tx1"/>
                </a:solidFill>
                <a:effectLst/>
                <a:latin typeface="+mn-lt"/>
                <a:ea typeface="+mn-ea"/>
                <a:cs typeface="+mn-cs"/>
              </a:rPr>
              <a:t>Supermicro</a:t>
            </a:r>
            <a:r>
              <a:rPr lang="en-US" sz="1200" kern="1200" dirty="0" smtClean="0">
                <a:solidFill>
                  <a:schemeClr val="tx1"/>
                </a:solidFill>
                <a:effectLst/>
                <a:latin typeface="+mn-lt"/>
                <a:ea typeface="+mn-ea"/>
                <a:cs typeface="+mn-cs"/>
              </a:rPr>
              <a:t> </a:t>
            </a:r>
          </a:p>
          <a:p>
            <a:pPr marL="171450" indent="-171450">
              <a:buFontTx/>
              <a:buChar char="-"/>
            </a:pPr>
            <a:r>
              <a:rPr lang="en-US" sz="1200" kern="1200" dirty="0" smtClean="0">
                <a:solidFill>
                  <a:schemeClr val="tx1"/>
                </a:solidFill>
                <a:effectLst/>
                <a:latin typeface="+mn-lt"/>
                <a:ea typeface="+mn-ea"/>
                <a:cs typeface="+mn-cs"/>
              </a:rPr>
              <a:t>HDX 3D Pro is</a:t>
            </a:r>
            <a:r>
              <a:rPr lang="en-US" sz="1200" kern="1200" baseline="0" dirty="0" smtClean="0">
                <a:solidFill>
                  <a:schemeClr val="tx1"/>
                </a:solidFill>
                <a:effectLst/>
                <a:latin typeface="+mn-lt"/>
                <a:ea typeface="+mn-ea"/>
                <a:cs typeface="+mn-cs"/>
              </a:rPr>
              <a:t> available in all product editions as of XA/XD 7.8</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a:xfrm>
            <a:off x="3936566" y="8773356"/>
            <a:ext cx="3012001" cy="461193"/>
          </a:xfrm>
          <a:prstGeom prst="rect">
            <a:avLst/>
          </a:prstGeom>
        </p:spPr>
        <p:txBody>
          <a:bodyPr lIns="87490" tIns="43745" rIns="87490" bIns="43745"/>
          <a:lstStyle/>
          <a:p>
            <a:fld id="{113BA7D1-EE9A-0241-B0CB-67F65CFD4A8F}" type="slidenum">
              <a:rPr lang="en-US" smtClean="0"/>
              <a:pPr/>
              <a:t>15</a:t>
            </a:fld>
            <a:endParaRPr lang="en-US" dirty="0"/>
          </a:p>
        </p:txBody>
      </p:sp>
    </p:spTree>
    <p:extLst>
      <p:ext uri="{BB962C8B-B14F-4D97-AF65-F5344CB8AC3E}">
        <p14:creationId xmlns:p14="http://schemas.microsoft.com/office/powerpoint/2010/main" val="25652359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a:xfrm>
            <a:off x="3936768" y="8772668"/>
            <a:ext cx="3011699" cy="461804"/>
          </a:xfrm>
          <a:prstGeom prst="rect">
            <a:avLst/>
          </a:prstGeom>
        </p:spPr>
        <p:txBody>
          <a:bodyPr lIns="92492" tIns="46246" rIns="92492" bIns="46246"/>
          <a:lstStyle/>
          <a:p>
            <a:fld id="{F874B358-A84B-470B-AFFD-763F4D6B4CCD}" type="slidenum">
              <a:rPr lang="en-US" smtClean="0"/>
              <a:t>16</a:t>
            </a:fld>
            <a:endParaRPr lang="en-US"/>
          </a:p>
        </p:txBody>
      </p:sp>
    </p:spTree>
    <p:extLst>
      <p:ext uri="{BB962C8B-B14F-4D97-AF65-F5344CB8AC3E}">
        <p14:creationId xmlns:p14="http://schemas.microsoft.com/office/powerpoint/2010/main" val="154233067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4850" y="665163"/>
            <a:ext cx="5540375" cy="3117850"/>
          </a:xfrm>
        </p:spPr>
      </p:sp>
      <p:sp>
        <p:nvSpPr>
          <p:cNvPr id="3" name="Notes Placeholder 2"/>
          <p:cNvSpPr>
            <a:spLocks noGrp="1"/>
          </p:cNvSpPr>
          <p:nvPr>
            <p:ph type="body" idx="1"/>
          </p:nvPr>
        </p:nvSpPr>
        <p:spPr/>
        <p:txBody>
          <a:bodyPr/>
          <a:lstStyle/>
          <a:p>
            <a:pPr marL="109362" indent="-109362" defTabSz="1040461" fontAlgn="base">
              <a:lnSpc>
                <a:spcPct val="95000"/>
              </a:lnSpc>
              <a:spcBef>
                <a:spcPts val="515"/>
              </a:spcBef>
              <a:spcAft>
                <a:spcPct val="0"/>
              </a:spcAft>
              <a:buFont typeface="Arial" charset="0"/>
              <a:buChar char="•"/>
              <a:defRPr/>
            </a:pPr>
            <a:r>
              <a:rPr lang="en-US" b="0" smtClean="0"/>
              <a:t>Keyboard</a:t>
            </a:r>
            <a:r>
              <a:rPr lang="en-US" b="0" dirty="0" smtClean="0"/>
              <a:t>, mouse and additional peripheral</a:t>
            </a:r>
            <a:r>
              <a:rPr lang="en-US" b="0" baseline="0" dirty="0" smtClean="0"/>
              <a:t> devices are separate</a:t>
            </a:r>
          </a:p>
          <a:p>
            <a:pPr marL="109362" indent="-109362" defTabSz="1040461" fontAlgn="base">
              <a:lnSpc>
                <a:spcPct val="95000"/>
              </a:lnSpc>
              <a:spcBef>
                <a:spcPts val="515"/>
              </a:spcBef>
              <a:spcAft>
                <a:spcPct val="0"/>
              </a:spcAft>
              <a:buFont typeface="Arial" charset="0"/>
              <a:buChar char="•"/>
              <a:defRPr/>
            </a:pPr>
            <a:r>
              <a:rPr lang="en-US" b="0" baseline="0" dirty="0" smtClean="0"/>
              <a:t>Great option to replace legacy and/or defective hardware where peripherals already exist</a:t>
            </a:r>
            <a:endParaRPr lang="en-US" b="0" dirty="0" smtClean="0"/>
          </a:p>
        </p:txBody>
      </p:sp>
      <p:sp>
        <p:nvSpPr>
          <p:cNvPr id="4" name="Slide Number Placeholder 3"/>
          <p:cNvSpPr>
            <a:spLocks noGrp="1"/>
          </p:cNvSpPr>
          <p:nvPr>
            <p:ph type="sldNum" sz="quarter" idx="10"/>
          </p:nvPr>
        </p:nvSpPr>
        <p:spPr>
          <a:xfrm>
            <a:off x="3936767" y="8772379"/>
            <a:ext cx="3011699" cy="462119"/>
          </a:xfrm>
          <a:prstGeom prst="rect">
            <a:avLst/>
          </a:prstGeom>
        </p:spPr>
        <p:txBody>
          <a:bodyPr lIns="91611" tIns="45805" rIns="91611" bIns="45805"/>
          <a:lstStyle/>
          <a:p>
            <a:pPr>
              <a:defRPr/>
            </a:pPr>
            <a:fld id="{7203375E-CEC1-4AC3-BBFC-3A408BFC860A}" type="slidenum">
              <a:rPr lang="en-US" smtClean="0"/>
              <a:pPr>
                <a:defRPr/>
              </a:pPr>
              <a:t>17</a:t>
            </a:fld>
            <a:endParaRPr lang="en-US" dirty="0"/>
          </a:p>
        </p:txBody>
      </p:sp>
    </p:spTree>
    <p:extLst>
      <p:ext uri="{BB962C8B-B14F-4D97-AF65-F5344CB8AC3E}">
        <p14:creationId xmlns:p14="http://schemas.microsoft.com/office/powerpoint/2010/main" val="11277757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r>
              <a:rPr lang="en-US" b="1" dirty="0" err="1" smtClean="0"/>
              <a:t>Nutanix</a:t>
            </a:r>
            <a:endParaRPr lang="en-US" b="1" dirty="0" smtClean="0"/>
          </a:p>
          <a:p>
            <a:endParaRPr lang="en-US" dirty="0" smtClean="0"/>
          </a:p>
          <a:p>
            <a:r>
              <a:rPr lang="en-US" dirty="0" smtClean="0"/>
              <a:t>We are also very excited to announce our deep partnership with Citrix.</a:t>
            </a:r>
            <a:r>
              <a:rPr lang="en-US" baseline="0" dirty="0" smtClean="0"/>
              <a:t> XenApp and XenDesktop are now certified on Acropolis Hypervisor. So moving forward, for your VDI deployments – all you need is Nutanix and Citrix. This is for both the Citrix infrastructure servers as well as the desktops. This not only helps you bring down your licensing costs/TCO down significantly, but also simplifies support.</a:t>
            </a:r>
          </a:p>
          <a:p>
            <a:endParaRPr lang="en-US" baseline="0" dirty="0" smtClean="0"/>
          </a:p>
          <a:p>
            <a:r>
              <a:rPr lang="en-US" baseline="0" dirty="0" smtClean="0"/>
              <a:t>XenApp and XenDesktop Service</a:t>
            </a:r>
          </a:p>
          <a:p>
            <a:r>
              <a:rPr lang="en-US" baseline="0" dirty="0" smtClean="0"/>
              <a:t>-MCS Provisioning to Acropolis is not currently supported in the XenApp and XenDesktop service.  The </a:t>
            </a:r>
            <a:endParaRPr lang="en-US" dirty="0"/>
          </a:p>
        </p:txBody>
      </p:sp>
      <p:sp>
        <p:nvSpPr>
          <p:cNvPr id="4" name="Slide Number Placeholder 3"/>
          <p:cNvSpPr>
            <a:spLocks noGrp="1"/>
          </p:cNvSpPr>
          <p:nvPr>
            <p:ph type="sldNum" sz="quarter" idx="10"/>
          </p:nvPr>
        </p:nvSpPr>
        <p:spPr>
          <a:xfrm>
            <a:off x="3690720" y="8510127"/>
            <a:ext cx="2823468" cy="447983"/>
          </a:xfrm>
          <a:prstGeom prst="rect">
            <a:avLst/>
          </a:prstGeom>
        </p:spPr>
        <p:txBody>
          <a:bodyPr lIns="87490" tIns="43745" rIns="87490" bIns="43745"/>
          <a:lstStyle/>
          <a:p>
            <a:fld id="{C0F90963-A15D-4BE1-A815-F8C88FE4390D}" type="slidenum">
              <a:rPr lang="en-US" smtClean="0"/>
              <a:t>18</a:t>
            </a:fld>
            <a:endParaRPr lang="en-US"/>
          </a:p>
        </p:txBody>
      </p:sp>
    </p:spTree>
    <p:extLst>
      <p:ext uri="{BB962C8B-B14F-4D97-AF65-F5344CB8AC3E}">
        <p14:creationId xmlns:p14="http://schemas.microsoft.com/office/powerpoint/2010/main" val="13335973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6256848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936566" y="8773356"/>
            <a:ext cx="3012001" cy="461193"/>
          </a:xfrm>
          <a:prstGeom prst="rect">
            <a:avLst/>
          </a:prstGeom>
        </p:spPr>
        <p:txBody>
          <a:bodyPr lIns="87490" tIns="43745" rIns="87490" bIns="43745"/>
          <a:lstStyle/>
          <a:p>
            <a:fld id="{113BA7D1-EE9A-0241-B0CB-67F65CFD4A8F}" type="slidenum">
              <a:rPr lang="en-US" smtClean="0"/>
              <a:pPr/>
              <a:t>22</a:t>
            </a:fld>
            <a:endParaRPr lang="en-US" dirty="0"/>
          </a:p>
        </p:txBody>
      </p:sp>
    </p:spTree>
    <p:extLst>
      <p:ext uri="{BB962C8B-B14F-4D97-AF65-F5344CB8AC3E}">
        <p14:creationId xmlns:p14="http://schemas.microsoft.com/office/powerpoint/2010/main" val="12615468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03263" y="665163"/>
            <a:ext cx="5543550" cy="3117850"/>
          </a:xfrm>
        </p:spPr>
      </p:sp>
      <p:sp>
        <p:nvSpPr>
          <p:cNvPr id="3" name="Notes Placeholder 2"/>
          <p:cNvSpPr>
            <a:spLocks noGrp="1"/>
          </p:cNvSpPr>
          <p:nvPr>
            <p:ph type="body" idx="1"/>
          </p:nvPr>
        </p:nvSpPr>
        <p:spPr/>
        <p:txBody>
          <a:bodyPr/>
          <a:lstStyle/>
          <a:p>
            <a:r>
              <a:rPr lang="en-US" dirty="0" smtClean="0"/>
              <a:t>All of</a:t>
            </a:r>
            <a:r>
              <a:rPr lang="en-US" baseline="0" dirty="0" smtClean="0"/>
              <a:t> these Receivers have been released except for the iOS one. </a:t>
            </a:r>
            <a:endParaRPr lang="en-US" dirty="0" smtClean="0"/>
          </a:p>
          <a:p>
            <a:endParaRPr lang="en-US" dirty="0" smtClean="0"/>
          </a:p>
          <a:p>
            <a:r>
              <a:rPr lang="en-US" dirty="0" smtClean="0"/>
              <a:t>Please reach out to Dan McCurley to get early access to the iOS 7.0 release.</a:t>
            </a:r>
          </a:p>
        </p:txBody>
      </p:sp>
    </p:spTree>
    <p:extLst>
      <p:ext uri="{BB962C8B-B14F-4D97-AF65-F5344CB8AC3E}">
        <p14:creationId xmlns:p14="http://schemas.microsoft.com/office/powerpoint/2010/main" val="19071497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endParaRPr lang="en-US" baseline="0" dirty="0" smtClean="0"/>
          </a:p>
        </p:txBody>
      </p:sp>
      <p:sp>
        <p:nvSpPr>
          <p:cNvPr id="4" name="Slide Number Placeholder 3"/>
          <p:cNvSpPr>
            <a:spLocks noGrp="1"/>
          </p:cNvSpPr>
          <p:nvPr>
            <p:ph type="sldNum" sz="quarter" idx="10"/>
          </p:nvPr>
        </p:nvSpPr>
        <p:spPr>
          <a:xfrm>
            <a:off x="3936566" y="8773356"/>
            <a:ext cx="3012001" cy="461193"/>
          </a:xfrm>
          <a:prstGeom prst="rect">
            <a:avLst/>
          </a:prstGeom>
        </p:spPr>
        <p:txBody>
          <a:bodyPr lIns="87490" tIns="43745" rIns="87490" bIns="43745"/>
          <a:lstStyle/>
          <a:p>
            <a:fld id="{113BA7D1-EE9A-0241-B0CB-67F65CFD4A8F}" type="slidenum">
              <a:rPr lang="en-US" smtClean="0"/>
              <a:pPr/>
              <a:t>25</a:t>
            </a:fld>
            <a:endParaRPr lang="en-US" dirty="0"/>
          </a:p>
        </p:txBody>
      </p:sp>
    </p:spTree>
    <p:extLst>
      <p:ext uri="{BB962C8B-B14F-4D97-AF65-F5344CB8AC3E}">
        <p14:creationId xmlns:p14="http://schemas.microsoft.com/office/powerpoint/2010/main" val="19177960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087240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936566" y="8773356"/>
            <a:ext cx="3012001" cy="461193"/>
          </a:xfrm>
          <a:prstGeom prst="rect">
            <a:avLst/>
          </a:prstGeom>
        </p:spPr>
        <p:txBody>
          <a:bodyPr lIns="87490" tIns="43745" rIns="87490" bIns="43745"/>
          <a:lstStyle/>
          <a:p>
            <a:fld id="{113BA7D1-EE9A-0241-B0CB-67F65CFD4A8F}" type="slidenum">
              <a:rPr lang="en-US" smtClean="0"/>
              <a:pPr/>
              <a:t>27</a:t>
            </a:fld>
            <a:endParaRPr lang="en-US" dirty="0"/>
          </a:p>
        </p:txBody>
      </p:sp>
    </p:spTree>
    <p:extLst>
      <p:ext uri="{BB962C8B-B14F-4D97-AF65-F5344CB8AC3E}">
        <p14:creationId xmlns:p14="http://schemas.microsoft.com/office/powerpoint/2010/main" val="120663756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r>
              <a:rPr lang="en-US" dirty="0" smtClean="0"/>
              <a:t>CentOS</a:t>
            </a:r>
            <a:r>
              <a:rPr lang="en-US" baseline="0" dirty="0" smtClean="0"/>
              <a:t> is free which should open new markets and is ideal for demos, </a:t>
            </a:r>
            <a:r>
              <a:rPr lang="en-US" baseline="0" dirty="0" err="1" smtClean="0"/>
              <a:t>PoCs</a:t>
            </a:r>
            <a:r>
              <a:rPr lang="en-US" baseline="0" dirty="0" smtClean="0"/>
              <a:t>, etc. </a:t>
            </a:r>
          </a:p>
          <a:p>
            <a:endParaRPr lang="en-US" baseline="0" dirty="0" smtClean="0"/>
          </a:p>
          <a:p>
            <a:r>
              <a:rPr lang="en-US" baseline="0" dirty="0" smtClean="0"/>
              <a:t>Sales guidance that 7.9 is much more than a maintenance release.</a:t>
            </a:r>
            <a:endParaRPr lang="en-US" dirty="0"/>
          </a:p>
        </p:txBody>
      </p:sp>
    </p:spTree>
    <p:extLst>
      <p:ext uri="{BB962C8B-B14F-4D97-AF65-F5344CB8AC3E}">
        <p14:creationId xmlns:p14="http://schemas.microsoft.com/office/powerpoint/2010/main" val="608724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r>
              <a:rPr lang="en-US" sz="1300" b="1" dirty="0">
                <a:solidFill>
                  <a:srgbClr val="000000"/>
                </a:solidFill>
              </a:rPr>
              <a:t>https://www.citrix.com/blogs/2016/02/17/now-playing-xenapp-xendesktop-in-the-citrix-supportability-pack/</a:t>
            </a:r>
          </a:p>
          <a:p>
            <a:endParaRPr lang="en-US" sz="1300" b="1" dirty="0">
              <a:solidFill>
                <a:srgbClr val="000000"/>
              </a:solidFill>
            </a:endParaRPr>
          </a:p>
          <a:p>
            <a:r>
              <a:rPr lang="en-US" sz="1300" b="1" dirty="0">
                <a:solidFill>
                  <a:srgbClr val="000000"/>
                </a:solidFill>
              </a:rPr>
              <a:t>The Supportability Pack is a collection of support utilities developed by Citrix engineers to help diagnose and troubleshoot XenDesktop and XenApp on the Microsoft Windows platform.</a:t>
            </a:r>
            <a:r>
              <a:rPr lang="en-US" sz="1300" dirty="0">
                <a:solidFill>
                  <a:srgbClr val="000000"/>
                </a:solidFill>
              </a:rPr>
              <a:t> The tools are quite diverse: some automate and speed up data-log analysis; others simulate common conditions to keep you ahead of the curve. Still others complement the official tools, going into further diagnostics or health-check reports. Some tools are new, others may have been shared earlier, but now they are all catalogued by feature and component making it easier to find the right one and keep track of any updates.</a:t>
            </a:r>
            <a:br>
              <a:rPr lang="en-US" sz="1300" dirty="0">
                <a:solidFill>
                  <a:srgbClr val="000000"/>
                </a:solidFill>
              </a:rPr>
            </a:br>
            <a:endParaRPr lang="en-US" sz="1300" dirty="0">
              <a:solidFill>
                <a:srgbClr val="000000"/>
              </a:solidFill>
            </a:endParaRPr>
          </a:p>
          <a:p>
            <a:r>
              <a:rPr lang="en-US" sz="1300" b="1" dirty="0">
                <a:solidFill>
                  <a:srgbClr val="000000"/>
                </a:solidFill>
              </a:rPr>
              <a:t>The goal in creating this pack was to turbo-charge the Citrix administrator’s ability to support Citrix environments.</a:t>
            </a:r>
            <a:r>
              <a:rPr lang="en-US" sz="1300" dirty="0">
                <a:solidFill>
                  <a:srgbClr val="000000"/>
                </a:solidFill>
              </a:rPr>
              <a:t> By making these tools available to our customers and partners, we hope they will help others during testing and troubleshooting of these products. The first release consists of 47 diagnostics tools (from the hundreds of tools in our library) that were selected based on usefulness and popularity. Another release is planned later this year, with even more great utilities in store.</a:t>
            </a:r>
          </a:p>
        </p:txBody>
      </p:sp>
    </p:spTree>
    <p:extLst>
      <p:ext uri="{BB962C8B-B14F-4D97-AF65-F5344CB8AC3E}">
        <p14:creationId xmlns:p14="http://schemas.microsoft.com/office/powerpoint/2010/main" val="4559234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50838" y="584200"/>
            <a:ext cx="6257925" cy="352107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936566" y="8773356"/>
            <a:ext cx="3012001" cy="461193"/>
          </a:xfrm>
          <a:prstGeom prst="rect">
            <a:avLst/>
          </a:prstGeom>
        </p:spPr>
        <p:txBody>
          <a:bodyPr lIns="87490" tIns="43745" rIns="87490" bIns="43745"/>
          <a:lstStyle/>
          <a:p>
            <a:fld id="{113BA7D1-EE9A-0241-B0CB-67F65CFD4A8F}" type="slidenum">
              <a:rPr lang="en-US" smtClean="0"/>
              <a:pPr/>
              <a:t>30</a:t>
            </a:fld>
            <a:endParaRPr lang="en-US" dirty="0"/>
          </a:p>
        </p:txBody>
      </p:sp>
    </p:spTree>
    <p:extLst>
      <p:ext uri="{BB962C8B-B14F-4D97-AF65-F5344CB8AC3E}">
        <p14:creationId xmlns:p14="http://schemas.microsoft.com/office/powerpoint/2010/main" val="1676096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bwMode="gray">
          <a:xfrm>
            <a:off x="457200" y="1732617"/>
            <a:ext cx="5405437" cy="1627803"/>
          </a:xfrm>
        </p:spPr>
        <p:txBody>
          <a:bodyPr anchor="b"/>
          <a:lstStyle>
            <a:lvl1pPr algn="l">
              <a:defRPr sz="4800">
                <a:solidFill>
                  <a:schemeClr val="accent1"/>
                </a:solidFill>
              </a:defRPr>
            </a:lvl1pPr>
          </a:lstStyle>
          <a:p>
            <a:r>
              <a:rPr lang="en-US" dirty="0" smtClean="0"/>
              <a:t>Click to edit </a:t>
            </a:r>
            <a:br>
              <a:rPr lang="en-US" dirty="0" smtClean="0"/>
            </a:br>
            <a:r>
              <a:rPr lang="en-US" dirty="0" smtClean="0"/>
              <a:t>Master title style</a:t>
            </a:r>
            <a:endParaRPr lang="en-US" dirty="0"/>
          </a:p>
        </p:txBody>
      </p:sp>
      <p:grpSp>
        <p:nvGrpSpPr>
          <p:cNvPr id="19"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0"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33" name="Text Placeholder 32"/>
          <p:cNvSpPr>
            <a:spLocks noGrp="1"/>
          </p:cNvSpPr>
          <p:nvPr>
            <p:ph type="body" sz="quarter" idx="10"/>
          </p:nvPr>
        </p:nvSpPr>
        <p:spPr bwMode="gray">
          <a:xfrm>
            <a:off x="457200" y="3420274"/>
            <a:ext cx="5410200" cy="2821308"/>
          </a:xfrm>
        </p:spPr>
        <p:txBody>
          <a:bodyPr/>
          <a:lstStyle>
            <a:lvl1pPr marL="0" indent="0">
              <a:lnSpc>
                <a:spcPct val="95000"/>
              </a:lnSpc>
              <a:spcBef>
                <a:spcPts val="2000"/>
              </a:spcBef>
              <a:spcAft>
                <a:spcPts val="0"/>
              </a:spcAft>
              <a:buFont typeface="Tahoma" panose="020B0604030504040204" pitchFamily="34" charset="0"/>
              <a:buChar char="​"/>
              <a:defRPr sz="2400" spc="-30" baseline="0">
                <a:solidFill>
                  <a:schemeClr val="tx1">
                    <a:lumMod val="50000"/>
                    <a:lumOff val="50000"/>
                  </a:schemeClr>
                </a:solidFill>
                <a:latin typeface="+mn-lt"/>
              </a:defRPr>
            </a:lvl1pPr>
            <a:lvl2pPr marL="0" indent="0">
              <a:lnSpc>
                <a:spcPct val="76000"/>
              </a:lnSpc>
              <a:spcBef>
                <a:spcPts val="3000"/>
              </a:spcBef>
              <a:spcAft>
                <a:spcPts val="0"/>
              </a:spcAft>
              <a:buFont typeface="Tahoma" panose="020B0604030504040204" pitchFamily="34" charset="0"/>
              <a:buChar char="​"/>
              <a:defRPr sz="1800" b="1" spc="50" baseline="0">
                <a:solidFill>
                  <a:schemeClr val="accent2"/>
                </a:solidFill>
                <a:latin typeface="+mn-lt"/>
              </a:defRPr>
            </a:lvl2pPr>
            <a:lvl3pPr marL="0" indent="0">
              <a:lnSpc>
                <a:spcPct val="76000"/>
              </a:lnSpc>
              <a:spcBef>
                <a:spcPts val="600"/>
              </a:spcBef>
              <a:spcAft>
                <a:spcPts val="0"/>
              </a:spcAft>
              <a:buFont typeface="Tahoma" panose="020B0604030504040204" pitchFamily="34" charset="0"/>
              <a:buChar char="​"/>
              <a:defRPr sz="1600" b="0">
                <a:solidFill>
                  <a:schemeClr val="tx1">
                    <a:lumMod val="50000"/>
                    <a:lumOff val="50000"/>
                  </a:schemeClr>
                </a:solidFill>
                <a:latin typeface="+mj-lt"/>
              </a:defRPr>
            </a:lvl3pPr>
            <a:lvl4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4pPr>
            <a:lvl5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5pPr>
            <a:lvl6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6pPr>
            <a:lvl7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7pPr>
            <a:lvl8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8pPr>
            <a:lvl9pPr marL="0" indent="0">
              <a:lnSpc>
                <a:spcPct val="76000"/>
              </a:lnSpc>
              <a:spcBef>
                <a:spcPts val="600"/>
              </a:spcBef>
              <a:spcAft>
                <a:spcPts val="0"/>
              </a:spcAft>
              <a:buFont typeface="Tahoma" panose="020B0604030504040204" pitchFamily="34" charset="0"/>
              <a:buChar char="​"/>
              <a:defRPr sz="1600" b="1">
                <a:solidFill>
                  <a:schemeClr val="tx1">
                    <a:lumMod val="50000"/>
                    <a:lumOff val="50000"/>
                  </a:schemeClr>
                </a:solidFill>
                <a:latin typeface="+mn-lt"/>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6</a:t>
            </a:r>
          </a:p>
          <a:p>
            <a:pPr lvl="6"/>
            <a:r>
              <a:rPr lang="en-US" dirty="0" smtClean="0"/>
              <a:t>7</a:t>
            </a:r>
          </a:p>
          <a:p>
            <a:pPr lvl="7"/>
            <a:r>
              <a:rPr lang="en-US" dirty="0" smtClean="0"/>
              <a:t>8</a:t>
            </a:r>
          </a:p>
          <a:p>
            <a:pPr lvl="8"/>
            <a:r>
              <a:rPr lang="en-US" dirty="0" smtClean="0"/>
              <a:t>9</a:t>
            </a:r>
          </a:p>
        </p:txBody>
      </p:sp>
      <p:sp>
        <p:nvSpPr>
          <p:cNvPr id="40" name="Text Placeholder 2"/>
          <p:cNvSpPr>
            <a:spLocks noGrp="1"/>
          </p:cNvSpPr>
          <p:nvPr>
            <p:ph type="body" idx="1" hasCustomPrompt="1"/>
          </p:nvPr>
        </p:nvSpPr>
        <p:spPr bwMode="gray">
          <a:xfrm>
            <a:off x="458789" y="1398040"/>
            <a:ext cx="1497011" cy="121572"/>
          </a:xfrm>
        </p:spPr>
        <p:txBody>
          <a:bodyPr wrap="square" anchor="ctr">
            <a:spAutoFit/>
          </a:bodyPr>
          <a:lstStyle>
            <a:lvl1pPr marL="0" indent="0">
              <a:lnSpc>
                <a:spcPct val="76000"/>
              </a:lnSpc>
              <a:spcBef>
                <a:spcPts val="0"/>
              </a:spcBef>
              <a:buNone/>
              <a:defRPr sz="1000" b="0"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DATE text</a:t>
            </a:r>
          </a:p>
        </p:txBody>
      </p:sp>
      <p:sp>
        <p:nvSpPr>
          <p:cNvPr id="34" name="Picture Placeholder 33"/>
          <p:cNvSpPr>
            <a:spLocks noGrp="1"/>
          </p:cNvSpPr>
          <p:nvPr>
            <p:ph type="pic" sz="quarter" idx="11"/>
          </p:nvPr>
        </p:nvSpPr>
        <p:spPr>
          <a:xfrm>
            <a:off x="7048942"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Tree>
    <p:extLst>
      <p:ext uri="{BB962C8B-B14F-4D97-AF65-F5344CB8AC3E}">
        <p14:creationId xmlns:p14="http://schemas.microsoft.com/office/powerpoint/2010/main" val="263755723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gue">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3444127"/>
            <a:ext cx="7356046" cy="332399"/>
          </a:xfrm>
        </p:spPr>
        <p:txBody>
          <a:bodyPr>
            <a:noAutofit/>
          </a:bodyPr>
          <a:lstStyle>
            <a:lvl1pPr marL="0" indent="0">
              <a:buNone/>
              <a:defRPr sz="24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
        <p:nvSpPr>
          <p:cNvPr id="22" name="Title 1"/>
          <p:cNvSpPr>
            <a:spLocks noGrp="1"/>
          </p:cNvSpPr>
          <p:nvPr>
            <p:ph type="ctrTitle" hasCustomPrompt="1"/>
          </p:nvPr>
        </p:nvSpPr>
        <p:spPr bwMode="gray">
          <a:xfrm>
            <a:off x="457200" y="1732617"/>
            <a:ext cx="7356046" cy="1627803"/>
          </a:xfrm>
        </p:spPr>
        <p:txBody>
          <a:bodyPr anchor="b"/>
          <a:lstStyle>
            <a:lvl1pPr algn="l">
              <a:defRPr sz="4800"/>
            </a:lvl1pPr>
          </a:lstStyle>
          <a:p>
            <a:r>
              <a:rPr lang="en-US" dirty="0" smtClean="0"/>
              <a:t>Click to edit </a:t>
            </a:r>
            <a:br>
              <a:rPr lang="en-US" dirty="0" smtClean="0"/>
            </a:br>
            <a:r>
              <a:rPr lang="en-US" dirty="0" smtClean="0"/>
              <a:t>Master title style</a:t>
            </a:r>
            <a:endParaRPr lang="en-US" dirty="0"/>
          </a:p>
        </p:txBody>
      </p:sp>
      <p:grpSp>
        <p:nvGrpSpPr>
          <p:cNvPr id="20" name="Group 4"/>
          <p:cNvGrpSpPr>
            <a:grpSpLocks noChangeAspect="1"/>
          </p:cNvGrpSpPr>
          <p:nvPr userDrawn="1"/>
        </p:nvGrpSpPr>
        <p:grpSpPr bwMode="gray">
          <a:xfrm>
            <a:off x="457200" y="464005"/>
            <a:ext cx="1081088" cy="450395"/>
            <a:chOff x="1118" y="1746"/>
            <a:chExt cx="1541" cy="642"/>
          </a:xfrm>
          <a:solidFill>
            <a:schemeClr val="tx1"/>
          </a:solidFill>
        </p:grpSpPr>
        <p:sp>
          <p:nvSpPr>
            <p:cNvPr id="21"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 name="Rectangle 1"/>
          <p:cNvSpPr/>
          <p:nvPr userDrawn="1"/>
        </p:nvSpPr>
        <p:spPr bwMode="white">
          <a:xfrm>
            <a:off x="10818688" y="6277510"/>
            <a:ext cx="1181528" cy="5804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Tree>
    <p:extLst>
      <p:ext uri="{BB962C8B-B14F-4D97-AF65-F5344CB8AC3E}">
        <p14:creationId xmlns:p14="http://schemas.microsoft.com/office/powerpoint/2010/main" val="1513821395"/>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Subtitle">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lvl1pPr>
              <a:defRPr>
                <a:solidFill>
                  <a:schemeClr val="accent1"/>
                </a:solidFill>
              </a:defRPr>
            </a:lvl1pPr>
          </a:lstStyle>
          <a:p>
            <a:r>
              <a:rPr lang="en-US" smtClean="0"/>
              <a:t>Click to edit Master title style</a:t>
            </a:r>
            <a:endParaRPr lang="en-US"/>
          </a:p>
        </p:txBody>
      </p:sp>
      <p:sp>
        <p:nvSpPr>
          <p:cNvPr id="7"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2107144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ontent and Subtitle">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68062246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5410200"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Content Placeholder 2"/>
          <p:cNvSpPr>
            <a:spLocks noGrp="1"/>
          </p:cNvSpPr>
          <p:nvPr>
            <p:ph idx="11"/>
          </p:nvPr>
        </p:nvSpPr>
        <p:spPr>
          <a:xfrm>
            <a:off x="6324599" y="2367173"/>
            <a:ext cx="5410200"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280132074"/>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Multi-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7370974"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564304994"/>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Multi-Content 2">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1" y="2367173"/>
            <a:ext cx="7361022"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a:xfrm>
            <a:off x="457200" y="592709"/>
            <a:ext cx="11277599" cy="842025"/>
          </a:xfrm>
        </p:spPr>
        <p:txBody>
          <a:bodyPr/>
          <a:lstStyle/>
          <a:p>
            <a:r>
              <a:rPr lang="en-US" smtClean="0"/>
              <a:t>Click to edit Master title style</a:t>
            </a:r>
            <a:endParaRPr lang="en-US"/>
          </a:p>
        </p:txBody>
      </p:sp>
      <p:sp>
        <p:nvSpPr>
          <p:cNvPr id="29" name="Content Placeholder 2"/>
          <p:cNvSpPr>
            <a:spLocks noGrp="1"/>
          </p:cNvSpPr>
          <p:nvPr>
            <p:ph idx="12"/>
          </p:nvPr>
        </p:nvSpPr>
        <p:spPr>
          <a:xfrm>
            <a:off x="8270448"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1285314163"/>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5" name="Content Placeholder 2"/>
          <p:cNvSpPr>
            <a:spLocks noGrp="1"/>
          </p:cNvSpPr>
          <p:nvPr>
            <p:ph idx="12"/>
          </p:nvPr>
        </p:nvSpPr>
        <p:spPr>
          <a:xfrm>
            <a:off x="8270448" y="2367173"/>
            <a:ext cx="34543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3093084922"/>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Four Content">
    <p:spTree>
      <p:nvGrpSpPr>
        <p:cNvPr id="1" name=""/>
        <p:cNvGrpSpPr/>
        <p:nvPr/>
      </p:nvGrpSpPr>
      <p:grpSpPr>
        <a:xfrm>
          <a:off x="0" y="0"/>
          <a:ext cx="0" cy="0"/>
          <a:chOff x="0" y="0"/>
          <a:chExt cx="0" cy="0"/>
        </a:xfrm>
      </p:grpSpPr>
      <p:sp>
        <p:nvSpPr>
          <p:cNvPr id="8" name="Content Placeholder 2"/>
          <p:cNvSpPr>
            <a:spLocks noGrp="1"/>
          </p:cNvSpPr>
          <p:nvPr>
            <p:ph idx="1"/>
          </p:nvPr>
        </p:nvSpPr>
        <p:spPr>
          <a:xfrm>
            <a:off x="457200" y="2367173"/>
            <a:ext cx="2476498"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2" name="Title 21"/>
          <p:cNvSpPr>
            <a:spLocks noGrp="1"/>
          </p:cNvSpPr>
          <p:nvPr>
            <p:ph type="title"/>
          </p:nvPr>
        </p:nvSpPr>
        <p:spPr/>
        <p:txBody>
          <a:bodyPr/>
          <a:lstStyle/>
          <a:p>
            <a:r>
              <a:rPr lang="en-US" smtClean="0"/>
              <a:t>Click to edit Master title style</a:t>
            </a:r>
            <a:endParaRPr lang="en-US"/>
          </a:p>
        </p:txBody>
      </p:sp>
      <p:sp>
        <p:nvSpPr>
          <p:cNvPr id="23" name="Content Placeholder 2"/>
          <p:cNvSpPr>
            <a:spLocks noGrp="1"/>
          </p:cNvSpPr>
          <p:nvPr>
            <p:ph idx="11"/>
          </p:nvPr>
        </p:nvSpPr>
        <p:spPr>
          <a:xfrm>
            <a:off x="3390900"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4" name="Content Placeholder 2"/>
          <p:cNvSpPr>
            <a:spLocks noGrp="1"/>
          </p:cNvSpPr>
          <p:nvPr>
            <p:ph idx="12"/>
          </p:nvPr>
        </p:nvSpPr>
        <p:spPr>
          <a:xfrm>
            <a:off x="6324598"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5" name="Content Placeholder 2"/>
          <p:cNvSpPr>
            <a:spLocks noGrp="1"/>
          </p:cNvSpPr>
          <p:nvPr>
            <p:ph idx="13"/>
          </p:nvPr>
        </p:nvSpPr>
        <p:spPr>
          <a:xfrm>
            <a:off x="9258296" y="2367173"/>
            <a:ext cx="2476499"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9" name="Text Placeholder 2"/>
          <p:cNvSpPr>
            <a:spLocks noGrp="1"/>
          </p:cNvSpPr>
          <p:nvPr>
            <p:ph type="body" idx="10" hasCustomPrompt="1"/>
          </p:nvPr>
        </p:nvSpPr>
        <p:spPr>
          <a:xfrm>
            <a:off x="457199" y="1451727"/>
            <a:ext cx="11277599"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2273525186"/>
      </p:ext>
    </p:extLst>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sp>
        <p:nvSpPr>
          <p:cNvPr id="23" name="Title 21"/>
          <p:cNvSpPr>
            <a:spLocks noGrp="1"/>
          </p:cNvSpPr>
          <p:nvPr>
            <p:ph type="title"/>
          </p:nvPr>
        </p:nvSpPr>
        <p:spPr>
          <a:xfrm>
            <a:off x="4363824" y="592709"/>
            <a:ext cx="7370975" cy="842025"/>
          </a:xfrm>
        </p:spPr>
        <p:txBody>
          <a:bodyPr/>
          <a:lstStyle/>
          <a:p>
            <a:r>
              <a:rPr lang="en-US" smtClean="0"/>
              <a:t>Click to edit Master title style</a:t>
            </a:r>
            <a:endParaRPr lang="en-US"/>
          </a:p>
        </p:txBody>
      </p:sp>
      <p:sp>
        <p:nvSpPr>
          <p:cNvPr id="24" name="Content Placeholder 2"/>
          <p:cNvSpPr>
            <a:spLocks noGrp="1"/>
          </p:cNvSpPr>
          <p:nvPr>
            <p:ph idx="11"/>
          </p:nvPr>
        </p:nvSpPr>
        <p:spPr>
          <a:xfrm>
            <a:off x="4363824" y="2367173"/>
            <a:ext cx="7370974" cy="4033627"/>
          </a:xfrm>
        </p:spPr>
        <p:txBody>
          <a:bodyPr/>
          <a:lstStyle>
            <a:lvl1pPr marL="288925" indent="-288925">
              <a:lnSpc>
                <a:spcPct val="85000"/>
              </a:lnSpc>
              <a:spcBef>
                <a:spcPts val="1800"/>
              </a:spcBef>
              <a:buFont typeface="+mj-lt"/>
              <a:buAutoNum type="arabicPeriod"/>
              <a:defRPr sz="2200" b="0">
                <a:solidFill>
                  <a:schemeClr val="accent1"/>
                </a:solidFill>
                <a:latin typeface="+mn-lt"/>
              </a:defRPr>
            </a:lvl1pPr>
            <a:lvl2pPr marL="288925" indent="0">
              <a:spcBef>
                <a:spcPts val="0"/>
              </a:spcBef>
              <a:spcAft>
                <a:spcPts val="800"/>
              </a:spcAft>
              <a:buFont typeface="Tahoma" panose="020B0604030504040204" pitchFamily="34" charset="0"/>
              <a:buChar char="​"/>
              <a:defRPr sz="1400" b="1" spc="50" baseline="0">
                <a:solidFill>
                  <a:schemeClr val="bg2"/>
                </a:solidFill>
                <a:latin typeface="+mj-lt"/>
              </a:defRPr>
            </a:lvl2pPr>
            <a:lvl3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3pPr>
            <a:lvl4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4pPr>
            <a:lvl5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5pPr>
            <a:lvl6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6pPr>
            <a:lvl7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7pPr>
            <a:lvl8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8pPr>
            <a:lvl9pPr marL="403225" indent="-114300">
              <a:lnSpc>
                <a:spcPct val="85000"/>
              </a:lnSpc>
              <a:spcBef>
                <a:spcPts val="200"/>
              </a:spcBef>
              <a:spcAft>
                <a:spcPts val="200"/>
              </a:spcAft>
              <a:buFont typeface="Arial" panose="020B0604020202020204" pitchFamily="34" charset="0"/>
              <a:buChar char="•"/>
              <a:defRPr sz="1200" b="0">
                <a:solidFill>
                  <a:schemeClr val="bg2"/>
                </a:solidFill>
                <a:latin typeface="+mj-lt"/>
              </a:defRPr>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6</a:t>
            </a:r>
          </a:p>
          <a:p>
            <a:pPr lvl="6"/>
            <a:r>
              <a:rPr lang="en-US" dirty="0" smtClean="0"/>
              <a:t>7</a:t>
            </a:r>
          </a:p>
          <a:p>
            <a:pPr lvl="7"/>
            <a:r>
              <a:rPr lang="en-US" dirty="0" smtClean="0"/>
              <a:t>8</a:t>
            </a:r>
          </a:p>
          <a:p>
            <a:pPr lvl="8"/>
            <a:r>
              <a:rPr lang="en-US" dirty="0" smtClean="0"/>
              <a:t>9</a:t>
            </a:r>
            <a:endParaRPr lang="en-US" dirty="0"/>
          </a:p>
        </p:txBody>
      </p:sp>
      <p:sp>
        <p:nvSpPr>
          <p:cNvPr id="5" name="Text Placeholder 2"/>
          <p:cNvSpPr>
            <a:spLocks noGrp="1"/>
          </p:cNvSpPr>
          <p:nvPr>
            <p:ph type="body" idx="10" hasCustomPrompt="1"/>
          </p:nvPr>
        </p:nvSpPr>
        <p:spPr>
          <a:xfrm>
            <a:off x="4363824" y="1451727"/>
            <a:ext cx="7370974"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505795765"/>
      </p:ext>
    </p:extLst>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0082293"/>
      </p:ext>
    </p:extLst>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and Photo">
    <p:spTree>
      <p:nvGrpSpPr>
        <p:cNvPr id="1" name=""/>
        <p:cNvGrpSpPr/>
        <p:nvPr/>
      </p:nvGrpSpPr>
      <p:grpSpPr>
        <a:xfrm>
          <a:off x="0" y="0"/>
          <a:ext cx="0" cy="0"/>
          <a:chOff x="0" y="0"/>
          <a:chExt cx="0" cy="0"/>
        </a:xfrm>
      </p:grpSpPr>
      <p:sp>
        <p:nvSpPr>
          <p:cNvPr id="7" name="Picture Placeholder 6"/>
          <p:cNvSpPr>
            <a:spLocks noGrp="1"/>
          </p:cNvSpPr>
          <p:nvPr>
            <p:ph type="pic" sz="quarter" idx="11"/>
          </p:nvPr>
        </p:nvSpPr>
        <p:spPr>
          <a:xfrm flipH="1">
            <a:off x="0" y="0"/>
            <a:ext cx="5143059" cy="6858000"/>
          </a:xfrm>
          <a:custGeom>
            <a:avLst/>
            <a:gdLst>
              <a:gd name="connsiteX0" fmla="*/ 0 w 5143059"/>
              <a:gd name="connsiteY0" fmla="*/ 0 h 6858000"/>
              <a:gd name="connsiteX1" fmla="*/ 5143059 w 5143059"/>
              <a:gd name="connsiteY1" fmla="*/ 0 h 6858000"/>
              <a:gd name="connsiteX2" fmla="*/ 5143059 w 5143059"/>
              <a:gd name="connsiteY2" fmla="*/ 6858000 h 6858000"/>
              <a:gd name="connsiteX3" fmla="*/ 0 w 5143059"/>
              <a:gd name="connsiteY3" fmla="*/ 6858000 h 6858000"/>
              <a:gd name="connsiteX4" fmla="*/ 15890 w 5143059"/>
              <a:gd name="connsiteY4" fmla="*/ 6826974 h 6858000"/>
              <a:gd name="connsiteX5" fmla="*/ 788774 w 5143059"/>
              <a:gd name="connsiteY5" fmla="*/ 3429000 h 6858000"/>
              <a:gd name="connsiteX6" fmla="*/ 15890 w 5143059"/>
              <a:gd name="connsiteY6" fmla="*/ 3102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143059" h="6858000">
                <a:moveTo>
                  <a:pt x="0" y="0"/>
                </a:moveTo>
                <a:lnTo>
                  <a:pt x="5143059" y="0"/>
                </a:lnTo>
                <a:lnTo>
                  <a:pt x="5143059" y="6858000"/>
                </a:lnTo>
                <a:lnTo>
                  <a:pt x="0" y="6858000"/>
                </a:lnTo>
                <a:lnTo>
                  <a:pt x="15890" y="6826974"/>
                </a:lnTo>
                <a:cubicBezTo>
                  <a:pt x="511202" y="5799035"/>
                  <a:pt x="788774" y="4646433"/>
                  <a:pt x="788774" y="3429000"/>
                </a:cubicBezTo>
                <a:cubicBezTo>
                  <a:pt x="788774" y="2211567"/>
                  <a:pt x="511202" y="1058965"/>
                  <a:pt x="15890" y="31027"/>
                </a:cubicBezTo>
                <a:close/>
              </a:path>
            </a:pathLst>
          </a:custGeom>
          <a:solidFill>
            <a:schemeClr val="tx2"/>
          </a:solidFill>
        </p:spPr>
        <p:txBody>
          <a:bodyPr wrap="square">
            <a:noAutofit/>
          </a:bodyPr>
          <a:lstStyle>
            <a:lvl1pPr marL="0" indent="0" algn="ctr">
              <a:buNone/>
              <a:defRPr/>
            </a:lvl1pPr>
          </a:lstStyle>
          <a:p>
            <a:endParaRPr lang="en-US" dirty="0"/>
          </a:p>
        </p:txBody>
      </p:sp>
      <p:sp>
        <p:nvSpPr>
          <p:cNvPr id="19" name="Content Placeholder 2"/>
          <p:cNvSpPr>
            <a:spLocks noGrp="1"/>
          </p:cNvSpPr>
          <p:nvPr>
            <p:ph idx="1"/>
          </p:nvPr>
        </p:nvSpPr>
        <p:spPr>
          <a:xfrm>
            <a:off x="5143058" y="2367173"/>
            <a:ext cx="6591744" cy="4033627"/>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0" name="Title 21"/>
          <p:cNvSpPr>
            <a:spLocks noGrp="1"/>
          </p:cNvSpPr>
          <p:nvPr>
            <p:ph type="title"/>
          </p:nvPr>
        </p:nvSpPr>
        <p:spPr>
          <a:xfrm>
            <a:off x="5143059" y="592709"/>
            <a:ext cx="6584648" cy="842025"/>
          </a:xfrm>
        </p:spPr>
        <p:txBody>
          <a:bodyPr/>
          <a:lstStyle/>
          <a:p>
            <a:r>
              <a:rPr lang="en-US" smtClean="0"/>
              <a:t>Click to edit Master title style</a:t>
            </a:r>
            <a:endParaRPr lang="en-US"/>
          </a:p>
        </p:txBody>
      </p:sp>
      <p:sp>
        <p:nvSpPr>
          <p:cNvPr id="22" name="Text Placeholder 2"/>
          <p:cNvSpPr>
            <a:spLocks noGrp="1"/>
          </p:cNvSpPr>
          <p:nvPr>
            <p:ph type="body" idx="10" hasCustomPrompt="1"/>
          </p:nvPr>
        </p:nvSpPr>
        <p:spPr>
          <a:xfrm>
            <a:off x="5143057" y="1451727"/>
            <a:ext cx="6591745" cy="249299"/>
          </a:xfrm>
        </p:spPr>
        <p:txBody>
          <a:bodyPr wrap="square">
            <a:spAutoFit/>
          </a:bodyPr>
          <a:lstStyle>
            <a:lvl1pPr marL="0" indent="0">
              <a:buNone/>
              <a:defRPr sz="1800" spc="-30" baseline="0">
                <a:solidFill>
                  <a:schemeClr val="tx1">
                    <a:lumMod val="50000"/>
                    <a:lumOff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spTree>
    <p:extLst>
      <p:ext uri="{BB962C8B-B14F-4D97-AF65-F5344CB8AC3E}">
        <p14:creationId xmlns:p14="http://schemas.microsoft.com/office/powerpoint/2010/main" val="3003702799"/>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Large Text Photo">
    <p:spTree>
      <p:nvGrpSpPr>
        <p:cNvPr id="1" name=""/>
        <p:cNvGrpSpPr/>
        <p:nvPr/>
      </p:nvGrpSpPr>
      <p:grpSpPr>
        <a:xfrm>
          <a:off x="0" y="0"/>
          <a:ext cx="0" cy="0"/>
          <a:chOff x="0" y="0"/>
          <a:chExt cx="0" cy="0"/>
        </a:xfrm>
      </p:grpSpPr>
      <p:sp>
        <p:nvSpPr>
          <p:cNvPr id="11" name="Picture Placeholder 10"/>
          <p:cNvSpPr>
            <a:spLocks noGrp="1"/>
          </p:cNvSpPr>
          <p:nvPr>
            <p:ph type="pic" sz="quarter" idx="12"/>
          </p:nvPr>
        </p:nvSpPr>
        <p:spPr>
          <a:xfrm>
            <a:off x="6248400" y="0"/>
            <a:ext cx="5943600" cy="6400800"/>
          </a:xfrm>
          <a:custGeom>
            <a:avLst/>
            <a:gdLst>
              <a:gd name="connsiteX0" fmla="*/ 1260683 w 5943600"/>
              <a:gd name="connsiteY0" fmla="*/ 0 h 6400800"/>
              <a:gd name="connsiteX1" fmla="*/ 5943600 w 5943600"/>
              <a:gd name="connsiteY1" fmla="*/ 0 h 6400800"/>
              <a:gd name="connsiteX2" fmla="*/ 5943600 w 5943600"/>
              <a:gd name="connsiteY2" fmla="*/ 5583883 h 6400800"/>
              <a:gd name="connsiteX3" fmla="*/ 5719639 w 5943600"/>
              <a:gd name="connsiteY3" fmla="*/ 5753462 h 6400800"/>
              <a:gd name="connsiteX4" fmla="*/ 3645307 w 5943600"/>
              <a:gd name="connsiteY4" fmla="*/ 6400800 h 6400800"/>
              <a:gd name="connsiteX5" fmla="*/ 0 w 5943600"/>
              <a:gd name="connsiteY5" fmla="*/ 2755493 h 6400800"/>
              <a:gd name="connsiteX6" fmla="*/ 1178146 w 5943600"/>
              <a:gd name="connsiteY6" fmla="*/ 71927 h 6400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943600" h="6400800">
                <a:moveTo>
                  <a:pt x="1260683" y="0"/>
                </a:moveTo>
                <a:lnTo>
                  <a:pt x="5943600" y="0"/>
                </a:lnTo>
                <a:lnTo>
                  <a:pt x="5943600" y="5583883"/>
                </a:lnTo>
                <a:lnTo>
                  <a:pt x="5719639" y="5753462"/>
                </a:lnTo>
                <a:cubicBezTo>
                  <a:pt x="5130839" y="6161630"/>
                  <a:pt x="4416004" y="6400800"/>
                  <a:pt x="3645307" y="6400800"/>
                </a:cubicBezTo>
                <a:cubicBezTo>
                  <a:pt x="1632059" y="6400800"/>
                  <a:pt x="0" y="4768741"/>
                  <a:pt x="0" y="2755493"/>
                </a:cubicBezTo>
                <a:cubicBezTo>
                  <a:pt x="0" y="1693820"/>
                  <a:pt x="453863" y="738151"/>
                  <a:pt x="1178146" y="71927"/>
                </a:cubicBezTo>
                <a:close/>
              </a:path>
            </a:pathLst>
          </a:custGeom>
          <a:solidFill>
            <a:schemeClr val="tx2"/>
          </a:solidFill>
        </p:spPr>
        <p:txBody>
          <a:bodyPr wrap="square">
            <a:noAutofit/>
          </a:bodyPr>
          <a:lstStyle>
            <a:lvl1pPr marL="0" indent="0" algn="ctr">
              <a:buNone/>
              <a:defRPr/>
            </a:lvl1pPr>
          </a:lstStyle>
          <a:p>
            <a:endParaRPr lang="en-US" dirty="0"/>
          </a:p>
        </p:txBody>
      </p:sp>
      <p:sp>
        <p:nvSpPr>
          <p:cNvPr id="12" name="Title 21"/>
          <p:cNvSpPr>
            <a:spLocks noGrp="1"/>
          </p:cNvSpPr>
          <p:nvPr>
            <p:ph type="title" hasCustomPrompt="1"/>
          </p:nvPr>
        </p:nvSpPr>
        <p:spPr>
          <a:xfrm>
            <a:off x="457201" y="2823838"/>
            <a:ext cx="5407024" cy="842025"/>
          </a:xfrm>
        </p:spPr>
        <p:txBody>
          <a:bodyPr anchor="ctr">
            <a:spAutoFit/>
          </a:bodyPr>
          <a:lstStyle>
            <a:lvl1pPr>
              <a:defRPr/>
            </a:lvl1pPr>
          </a:lstStyle>
          <a:p>
            <a:r>
              <a:rPr lang="en-US" dirty="0" smtClean="0"/>
              <a:t>Click to edit </a:t>
            </a:r>
            <a:br>
              <a:rPr lang="en-US" dirty="0" smtClean="0"/>
            </a:br>
            <a:r>
              <a:rPr lang="en-US" dirty="0" smtClean="0"/>
              <a:t>Master title style</a:t>
            </a:r>
            <a:endParaRPr lang="en-US" dirty="0"/>
          </a:p>
        </p:txBody>
      </p:sp>
    </p:spTree>
    <p:extLst>
      <p:ext uri="{BB962C8B-B14F-4D97-AF65-F5344CB8AC3E}">
        <p14:creationId xmlns:p14="http://schemas.microsoft.com/office/powerpoint/2010/main" val="1504524588"/>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ig Statement">
    <p:spTree>
      <p:nvGrpSpPr>
        <p:cNvPr id="1" name=""/>
        <p:cNvGrpSpPr/>
        <p:nvPr/>
      </p:nvGrpSpPr>
      <p:grpSpPr>
        <a:xfrm>
          <a:off x="0" y="0"/>
          <a:ext cx="0" cy="0"/>
          <a:chOff x="0" y="0"/>
          <a:chExt cx="0" cy="0"/>
        </a:xfrm>
      </p:grpSpPr>
      <p:sp>
        <p:nvSpPr>
          <p:cNvPr id="3" name="Text Placeholder 2"/>
          <p:cNvSpPr>
            <a:spLocks noGrp="1"/>
          </p:cNvSpPr>
          <p:nvPr>
            <p:ph type="body" sz="quarter" idx="10"/>
          </p:nvPr>
        </p:nvSpPr>
        <p:spPr>
          <a:xfrm>
            <a:off x="457200" y="914400"/>
            <a:ext cx="11277600" cy="5029200"/>
          </a:xfrm>
        </p:spPr>
        <p:txBody>
          <a:bodyPr anchor="ctr"/>
          <a:lstStyle>
            <a:lvl1pPr marL="0" indent="0" algn="ctr">
              <a:lnSpc>
                <a:spcPct val="100000"/>
              </a:lnSpc>
              <a:spcAft>
                <a:spcPts val="200"/>
              </a:spcAft>
              <a:buFont typeface="Tahoma" panose="020B0604030504040204" pitchFamily="34" charset="0"/>
              <a:buChar char="​"/>
              <a:defRPr sz="4400">
                <a:solidFill>
                  <a:schemeClr val="accent2"/>
                </a:solidFill>
                <a:latin typeface="+mn-lt"/>
              </a:defRPr>
            </a:lvl1pPr>
            <a:lvl2pPr marL="0" indent="0" algn="ctr">
              <a:lnSpc>
                <a:spcPct val="85000"/>
              </a:lnSpc>
              <a:spcBef>
                <a:spcPts val="200"/>
              </a:spcBef>
              <a:spcAft>
                <a:spcPts val="800"/>
              </a:spcAft>
              <a:buFont typeface="Tahoma" panose="020B0604030504040204" pitchFamily="34" charset="0"/>
              <a:buChar char="​"/>
              <a:defRPr sz="2200" b="0" spc="50" baseline="0">
                <a:solidFill>
                  <a:schemeClr val="bg2"/>
                </a:solidFill>
                <a:latin typeface="+mn-lt"/>
              </a:defRPr>
            </a:lvl2pPr>
            <a:lvl3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3pPr>
            <a:lvl4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4pPr>
            <a:lvl5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5pPr>
            <a:lvl6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6pPr>
            <a:lvl7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7pPr>
            <a:lvl8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8pPr>
            <a:lvl9pPr marL="0" indent="0" algn="ctr">
              <a:lnSpc>
                <a:spcPct val="85000"/>
              </a:lnSpc>
              <a:spcBef>
                <a:spcPts val="200"/>
              </a:spcBef>
              <a:spcAft>
                <a:spcPts val="800"/>
              </a:spcAft>
              <a:buFont typeface="Tahoma" panose="020B0604030504040204" pitchFamily="34" charset="0"/>
              <a:buChar char="​"/>
              <a:defRPr sz="1800" b="1">
                <a:solidFill>
                  <a:schemeClr val="bg2"/>
                </a:solidFill>
                <a:latin typeface="+mj-lt"/>
              </a:defRPr>
            </a:lvl9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4280519198"/>
      </p:ext>
    </p:extLst>
  </p:cSld>
  <p:clrMapOvr>
    <a:masterClrMapping/>
  </p:clrMapOvr>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324600" y="2247848"/>
            <a:ext cx="5405437" cy="1286506"/>
          </a:xfrm>
        </p:spPr>
        <p:txBody>
          <a:bodyPr anchor="ctr">
            <a:spAutoFit/>
          </a:bodyPr>
          <a:lstStyle>
            <a:lvl1pPr marL="0" indent="0">
              <a:lnSpc>
                <a:spcPct val="95000"/>
              </a:lnSpc>
              <a:defRPr sz="4400" b="0" spc="-30" baseline="0">
                <a:solidFill>
                  <a:schemeClr val="accent2"/>
                </a:solidFill>
                <a:latin typeface="+mj-lt"/>
              </a:defRPr>
            </a:lvl1pPr>
          </a:lstStyle>
          <a:p>
            <a:r>
              <a:rPr lang="en-US" dirty="0" smtClean="0"/>
              <a:t>Click to edit </a:t>
            </a:r>
            <a:br>
              <a:rPr lang="en-US" dirty="0" smtClean="0"/>
            </a:br>
            <a:r>
              <a:rPr lang="en-US" dirty="0" smtClean="0"/>
              <a:t>Master title style.</a:t>
            </a:r>
            <a:endParaRPr lang="en-US" dirty="0"/>
          </a:p>
        </p:txBody>
      </p:sp>
      <p:sp>
        <p:nvSpPr>
          <p:cNvPr id="3" name="Text Placeholder 2"/>
          <p:cNvSpPr>
            <a:spLocks noGrp="1"/>
          </p:cNvSpPr>
          <p:nvPr>
            <p:ph type="body" idx="1"/>
          </p:nvPr>
        </p:nvSpPr>
        <p:spPr>
          <a:xfrm>
            <a:off x="6324601" y="5289339"/>
            <a:ext cx="5405436" cy="332399"/>
          </a:xfrm>
        </p:spPr>
        <p:txBody>
          <a:bodyPr>
            <a:noAutofit/>
          </a:bodyPr>
          <a:lstStyle>
            <a:lvl1pPr marL="0" indent="0">
              <a:buNone/>
              <a:defRPr sz="2800" spc="-30" baseline="0">
                <a:solidFill>
                  <a:schemeClr val="bg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smtClean="0"/>
              <a:t>Click to edit Master text styles</a:t>
            </a:r>
          </a:p>
        </p:txBody>
      </p:sp>
      <p:grpSp>
        <p:nvGrpSpPr>
          <p:cNvPr id="4" name="Group 3"/>
          <p:cNvGrpSpPr/>
          <p:nvPr userDrawn="1"/>
        </p:nvGrpSpPr>
        <p:grpSpPr>
          <a:xfrm>
            <a:off x="6324600" y="901732"/>
            <a:ext cx="5410200" cy="3978738"/>
            <a:chOff x="6178946" y="901732"/>
            <a:chExt cx="5555854" cy="3978738"/>
          </a:xfrm>
        </p:grpSpPr>
        <p:cxnSp>
          <p:nvCxnSpPr>
            <p:cNvPr id="32" name="Straight Connector 31"/>
            <p:cNvCxnSpPr/>
            <p:nvPr userDrawn="1"/>
          </p:nvCxnSpPr>
          <p:spPr>
            <a:xfrm>
              <a:off x="6178946" y="901732"/>
              <a:ext cx="5555854"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userDrawn="1"/>
          </p:nvCxnSpPr>
          <p:spPr>
            <a:xfrm>
              <a:off x="6178946" y="4880470"/>
              <a:ext cx="5555854" cy="0"/>
            </a:xfrm>
            <a:prstGeom prst="line">
              <a:avLst/>
            </a:prstGeom>
            <a:ln>
              <a:solidFill>
                <a:schemeClr val="bg2"/>
              </a:solidFill>
            </a:ln>
          </p:spPr>
          <p:style>
            <a:lnRef idx="1">
              <a:schemeClr val="accent1"/>
            </a:lnRef>
            <a:fillRef idx="0">
              <a:schemeClr val="accent1"/>
            </a:fillRef>
            <a:effectRef idx="0">
              <a:schemeClr val="accent1"/>
            </a:effectRef>
            <a:fontRef idx="minor">
              <a:schemeClr val="tx1"/>
            </a:fontRef>
          </p:style>
        </p:cxnSp>
      </p:grpSp>
      <p:sp>
        <p:nvSpPr>
          <p:cNvPr id="42" name="Picture Placeholder 41"/>
          <p:cNvSpPr>
            <a:spLocks noGrp="1"/>
          </p:cNvSpPr>
          <p:nvPr>
            <p:ph type="pic" sz="quarter" idx="11"/>
          </p:nvPr>
        </p:nvSpPr>
        <p:spPr>
          <a:xfrm>
            <a:off x="452895" y="901732"/>
            <a:ext cx="4979531" cy="5499068"/>
          </a:xfrm>
          <a:custGeom>
            <a:avLst/>
            <a:gdLst>
              <a:gd name="connsiteX0" fmla="*/ 749071 w 4979531"/>
              <a:gd name="connsiteY0" fmla="*/ 4000926 h 5499068"/>
              <a:gd name="connsiteX1" fmla="*/ 1498142 w 4979531"/>
              <a:gd name="connsiteY1" fmla="*/ 4749997 h 5499068"/>
              <a:gd name="connsiteX2" fmla="*/ 749071 w 4979531"/>
              <a:gd name="connsiteY2" fmla="*/ 5499068 h 5499068"/>
              <a:gd name="connsiteX3" fmla="*/ 0 w 4979531"/>
              <a:gd name="connsiteY3" fmla="*/ 4749997 h 5499068"/>
              <a:gd name="connsiteX4" fmla="*/ 749071 w 4979531"/>
              <a:gd name="connsiteY4" fmla="*/ 4000926 h 5499068"/>
              <a:gd name="connsiteX5" fmla="*/ 2720518 w 4979531"/>
              <a:gd name="connsiteY5" fmla="*/ 0 h 5499068"/>
              <a:gd name="connsiteX6" fmla="*/ 4979531 w 4979531"/>
              <a:gd name="connsiteY6" fmla="*/ 2259013 h 5499068"/>
              <a:gd name="connsiteX7" fmla="*/ 2720518 w 4979531"/>
              <a:gd name="connsiteY7" fmla="*/ 4518026 h 5499068"/>
              <a:gd name="connsiteX8" fmla="*/ 461505 w 4979531"/>
              <a:gd name="connsiteY8" fmla="*/ 2259013 h 5499068"/>
              <a:gd name="connsiteX9" fmla="*/ 2720518 w 4979531"/>
              <a:gd name="connsiteY9" fmla="*/ 0 h 54990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979531" h="5499068">
                <a:moveTo>
                  <a:pt x="749071" y="4000926"/>
                </a:moveTo>
                <a:cubicBezTo>
                  <a:pt x="1162771" y="4000926"/>
                  <a:pt x="1498142" y="4336297"/>
                  <a:pt x="1498142" y="4749997"/>
                </a:cubicBezTo>
                <a:cubicBezTo>
                  <a:pt x="1498142" y="5163697"/>
                  <a:pt x="1162771" y="5499068"/>
                  <a:pt x="749071" y="5499068"/>
                </a:cubicBezTo>
                <a:cubicBezTo>
                  <a:pt x="335371" y="5499068"/>
                  <a:pt x="0" y="5163697"/>
                  <a:pt x="0" y="4749997"/>
                </a:cubicBezTo>
                <a:cubicBezTo>
                  <a:pt x="0" y="4336297"/>
                  <a:pt x="335371" y="4000926"/>
                  <a:pt x="749071" y="4000926"/>
                </a:cubicBezTo>
                <a:close/>
                <a:moveTo>
                  <a:pt x="2720518" y="0"/>
                </a:moveTo>
                <a:cubicBezTo>
                  <a:pt x="3968136" y="0"/>
                  <a:pt x="4979531" y="1011395"/>
                  <a:pt x="4979531" y="2259013"/>
                </a:cubicBezTo>
                <a:cubicBezTo>
                  <a:pt x="4979531" y="3506631"/>
                  <a:pt x="3968136" y="4518026"/>
                  <a:pt x="2720518" y="4518026"/>
                </a:cubicBezTo>
                <a:cubicBezTo>
                  <a:pt x="1472900" y="4518026"/>
                  <a:pt x="461505" y="3506631"/>
                  <a:pt x="461505" y="2259013"/>
                </a:cubicBezTo>
                <a:cubicBezTo>
                  <a:pt x="461505" y="1011395"/>
                  <a:pt x="1472900" y="0"/>
                  <a:pt x="2720518" y="0"/>
                </a:cubicBezTo>
                <a:close/>
              </a:path>
            </a:pathLst>
          </a:custGeom>
          <a:solidFill>
            <a:schemeClr val="tx2"/>
          </a:solidFill>
        </p:spPr>
        <p:txBody>
          <a:bodyPr wrap="square" lIns="274320" tIns="365760">
            <a:noAutofit/>
          </a:bodyPr>
          <a:lstStyle>
            <a:lvl1pPr marL="0" indent="0" algn="ctr">
              <a:buNone/>
              <a:defRPr/>
            </a:lvl1pPr>
          </a:lstStyle>
          <a:p>
            <a:endParaRPr lang="en-US" dirty="0"/>
          </a:p>
        </p:txBody>
      </p:sp>
    </p:spTree>
    <p:extLst>
      <p:ext uri="{BB962C8B-B14F-4D97-AF65-F5344CB8AC3E}">
        <p14:creationId xmlns:p14="http://schemas.microsoft.com/office/powerpoint/2010/main" val="31729002"/>
      </p:ext>
    </p:extLst>
  </p:cSld>
  <p:clrMapOvr>
    <a:masterClrMapping/>
  </p:clrMapOvr>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9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0" y="0"/>
            <a:ext cx="12192000" cy="6858000"/>
          </a:xfrm>
        </p:spPr>
        <p:txBody>
          <a:bodyPr/>
          <a:lstStyle>
            <a:lvl1pPr marL="0" indent="0" algn="ctr">
              <a:buFontTx/>
              <a:buNone/>
              <a:defRPr/>
            </a:lvl1pPr>
          </a:lstStyle>
          <a:p>
            <a:endParaRPr lang="en-US"/>
          </a:p>
        </p:txBody>
      </p:sp>
    </p:spTree>
    <p:extLst>
      <p:ext uri="{BB962C8B-B14F-4D97-AF65-F5344CB8AC3E}">
        <p14:creationId xmlns:p14="http://schemas.microsoft.com/office/powerpoint/2010/main" val="800732947"/>
      </p:ext>
    </p:extLst>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4:3 Video">
    <p:spTree>
      <p:nvGrpSpPr>
        <p:cNvPr id="1" name=""/>
        <p:cNvGrpSpPr/>
        <p:nvPr/>
      </p:nvGrpSpPr>
      <p:grpSpPr>
        <a:xfrm>
          <a:off x="0" y="0"/>
          <a:ext cx="0" cy="0"/>
          <a:chOff x="0" y="0"/>
          <a:chExt cx="0" cy="0"/>
        </a:xfrm>
      </p:grpSpPr>
      <p:sp>
        <p:nvSpPr>
          <p:cNvPr id="3" name="Media Placeholder 2"/>
          <p:cNvSpPr>
            <a:spLocks noGrp="1"/>
          </p:cNvSpPr>
          <p:nvPr>
            <p:ph type="media" sz="quarter" idx="10"/>
          </p:nvPr>
        </p:nvSpPr>
        <p:spPr>
          <a:xfrm>
            <a:off x="2085975" y="421481"/>
            <a:ext cx="8020050" cy="6015038"/>
          </a:xfrm>
        </p:spPr>
        <p:txBody>
          <a:bodyPr/>
          <a:lstStyle>
            <a:lvl1pPr marL="0" indent="0" algn="ctr">
              <a:buFontTx/>
              <a:buNone/>
              <a:defRPr/>
            </a:lvl1pPr>
          </a:lstStyle>
          <a:p>
            <a:endParaRPr lang="en-US"/>
          </a:p>
        </p:txBody>
      </p:sp>
    </p:spTree>
    <p:extLst>
      <p:ext uri="{BB962C8B-B14F-4D97-AF65-F5344CB8AC3E}">
        <p14:creationId xmlns:p14="http://schemas.microsoft.com/office/powerpoint/2010/main" val="4191126036"/>
      </p:ext>
    </p:extLst>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Closing">
    <p:spTree>
      <p:nvGrpSpPr>
        <p:cNvPr id="1" name=""/>
        <p:cNvGrpSpPr/>
        <p:nvPr/>
      </p:nvGrpSpPr>
      <p:grpSpPr>
        <a:xfrm>
          <a:off x="0" y="0"/>
          <a:ext cx="0" cy="0"/>
          <a:chOff x="0" y="0"/>
          <a:chExt cx="0" cy="0"/>
        </a:xfrm>
      </p:grpSpPr>
      <p:sp>
        <p:nvSpPr>
          <p:cNvPr id="38" name="TextBox 37"/>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sp>
        <p:nvSpPr>
          <p:cNvPr id="39" name="TextBox 38"/>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grpSp>
        <p:nvGrpSpPr>
          <p:cNvPr id="6" name="Group 4"/>
          <p:cNvGrpSpPr>
            <a:grpSpLocks noChangeAspect="1"/>
          </p:cNvGrpSpPr>
          <p:nvPr userDrawn="1"/>
        </p:nvGrpSpPr>
        <p:grpSpPr bwMode="gray">
          <a:xfrm>
            <a:off x="5446482" y="3158403"/>
            <a:ext cx="1299036" cy="541194"/>
            <a:chOff x="1118" y="1746"/>
            <a:chExt cx="1541" cy="642"/>
          </a:xfrm>
          <a:solidFill>
            <a:schemeClr val="tx1"/>
          </a:solidFill>
        </p:grpSpPr>
        <p:sp>
          <p:nvSpPr>
            <p:cNvPr id="7"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8"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9"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0"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1"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2"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3"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4"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5"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6"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7"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sp>
          <p:nvSpPr>
            <p:cNvPr id="18"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1"/>
                </a:solidFill>
              </a:endParaRPr>
            </a:p>
          </p:txBody>
        </p:sp>
      </p:grpSp>
    </p:spTree>
    <p:extLst>
      <p:ext uri="{BB962C8B-B14F-4D97-AF65-F5344CB8AC3E}">
        <p14:creationId xmlns:p14="http://schemas.microsoft.com/office/powerpoint/2010/main" val="3039922415"/>
      </p:ext>
    </p:extLst>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Title">
    <p:spTree>
      <p:nvGrpSpPr>
        <p:cNvPr id="1" name=""/>
        <p:cNvGrpSpPr/>
        <p:nvPr/>
      </p:nvGrpSpPr>
      <p:grpSpPr>
        <a:xfrm>
          <a:off x="0" y="0"/>
          <a:ext cx="0" cy="0"/>
          <a:chOff x="0" y="0"/>
          <a:chExt cx="0" cy="0"/>
        </a:xfrm>
      </p:grpSpPr>
      <p:sp>
        <p:nvSpPr>
          <p:cNvPr id="2" name="Title 1"/>
          <p:cNvSpPr>
            <a:spLocks noGrp="1"/>
          </p:cNvSpPr>
          <p:nvPr>
            <p:ph type="title"/>
          </p:nvPr>
        </p:nvSpPr>
        <p:spPr>
          <a:xfrm>
            <a:off x="442265" y="78828"/>
            <a:ext cx="11339900" cy="985840"/>
          </a:xfrm>
        </p:spPr>
        <p:txBody>
          <a:bodyPr/>
          <a:lstStyle/>
          <a:p>
            <a:r>
              <a:rPr lang="en-US" dirty="0" smtClean="0"/>
              <a:t>Click to edit Master title style</a:t>
            </a:r>
            <a:endParaRPr lang="en-US" dirty="0"/>
          </a:p>
        </p:txBody>
      </p:sp>
    </p:spTree>
    <p:extLst>
      <p:ext uri="{BB962C8B-B14F-4D97-AF65-F5344CB8AC3E}">
        <p14:creationId xmlns:p14="http://schemas.microsoft.com/office/powerpoint/2010/main" val="510148968"/>
      </p:ext>
    </p:extLst>
  </p:cSld>
  <p:clrMapOvr>
    <a:masterClrMapping/>
  </p:clrMapOvr>
  <p:transition spd="med">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Two Column">
    <p:spTree>
      <p:nvGrpSpPr>
        <p:cNvPr id="1" name=""/>
        <p:cNvGrpSpPr/>
        <p:nvPr/>
      </p:nvGrpSpPr>
      <p:grpSpPr>
        <a:xfrm>
          <a:off x="0" y="0"/>
          <a:ext cx="0" cy="0"/>
          <a:chOff x="0" y="0"/>
          <a:chExt cx="0" cy="0"/>
        </a:xfrm>
      </p:grpSpPr>
      <p:sp>
        <p:nvSpPr>
          <p:cNvPr id="6" name="Title 1"/>
          <p:cNvSpPr>
            <a:spLocks noGrp="1"/>
          </p:cNvSpPr>
          <p:nvPr>
            <p:ph type="title"/>
          </p:nvPr>
        </p:nvSpPr>
        <p:spPr>
          <a:xfrm>
            <a:off x="411591" y="78828"/>
            <a:ext cx="11362792" cy="985840"/>
          </a:xfrm>
        </p:spPr>
        <p:txBody>
          <a:bodyPr/>
          <a:lstStyle/>
          <a:p>
            <a:r>
              <a:rPr lang="en-US" smtClean="0"/>
              <a:t>Click to edit Master title style</a:t>
            </a:r>
            <a:endParaRPr lang="en-US"/>
          </a:p>
        </p:txBody>
      </p:sp>
      <p:sp>
        <p:nvSpPr>
          <p:cNvPr id="10" name="Text Placeholder 6"/>
          <p:cNvSpPr>
            <a:spLocks noGrp="1"/>
          </p:cNvSpPr>
          <p:nvPr>
            <p:ph type="body" sz="quarter" idx="16"/>
          </p:nvPr>
        </p:nvSpPr>
        <p:spPr>
          <a:xfrm>
            <a:off x="411591" y="1033143"/>
            <a:ext cx="113627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bg1">
                    <a:lumMod val="50000"/>
                  </a:schemeClr>
                </a:solidFill>
                <a:latin typeface="+mn-lt"/>
                <a:ea typeface="+mn-ea"/>
                <a:cs typeface="+mn-cs"/>
              </a:defRPr>
            </a:lvl1pPr>
          </a:lstStyle>
          <a:p>
            <a:pPr lvl="0"/>
            <a:r>
              <a:rPr lang="en-US" smtClean="0"/>
              <a:t>Click to edit Master text styles</a:t>
            </a:r>
          </a:p>
        </p:txBody>
      </p:sp>
      <p:sp>
        <p:nvSpPr>
          <p:cNvPr id="3" name="Content Placeholder 2"/>
          <p:cNvSpPr>
            <a:spLocks noGrp="1"/>
          </p:cNvSpPr>
          <p:nvPr>
            <p:ph sz="quarter" idx="20"/>
          </p:nvPr>
        </p:nvSpPr>
        <p:spPr>
          <a:xfrm>
            <a:off x="409685" y="1881190"/>
            <a:ext cx="5575165" cy="4251325"/>
          </a:xfrm>
        </p:spPr>
        <p:txBody>
          <a:bodyPr/>
          <a:lstStyle>
            <a:lvl1pPr marL="119063" indent="-119063">
              <a:defRPr/>
            </a:lvl1pPr>
            <a:lvl4pPr>
              <a:lnSpc>
                <a:spcPct val="120000"/>
              </a:lnSpc>
              <a:defRPr/>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
        <p:nvSpPr>
          <p:cNvPr id="15" name="Content Placeholder 2"/>
          <p:cNvSpPr>
            <a:spLocks noGrp="1"/>
          </p:cNvSpPr>
          <p:nvPr>
            <p:ph sz="quarter" idx="21"/>
          </p:nvPr>
        </p:nvSpPr>
        <p:spPr>
          <a:xfrm>
            <a:off x="6220876" y="1881190"/>
            <a:ext cx="5553507" cy="4251325"/>
          </a:xfrm>
        </p:spPr>
        <p:txBody>
          <a:bodyPr/>
          <a:lstStyle>
            <a:lvl1pPr marL="122238" indent="-122238">
              <a:defRPr/>
            </a:lvl1pPr>
            <a:lvl4pPr>
              <a:defRPr lang="en-US" sz="1200" kern="1200" baseline="0" dirty="0" smtClean="0">
                <a:solidFill>
                  <a:schemeClr val="bg2"/>
                </a:solidFill>
                <a:latin typeface="+mn-lt"/>
                <a:ea typeface="+mn-ea"/>
                <a:cs typeface="+mn-cs"/>
              </a:defRPr>
            </a:lvl4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p:txBody>
      </p:sp>
    </p:spTree>
    <p:extLst>
      <p:ext uri="{BB962C8B-B14F-4D97-AF65-F5344CB8AC3E}">
        <p14:creationId xmlns:p14="http://schemas.microsoft.com/office/powerpoint/2010/main" val="3001003580"/>
      </p:ext>
    </p:extLst>
  </p:cSld>
  <p:clrMapOvr>
    <a:masterClrMapping/>
  </p:clrMapOvr>
  <p:transition spd="med">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8_Content">
    <p:spTree>
      <p:nvGrpSpPr>
        <p:cNvPr id="1" name=""/>
        <p:cNvGrpSpPr/>
        <p:nvPr/>
      </p:nvGrpSpPr>
      <p:grpSpPr>
        <a:xfrm>
          <a:off x="0" y="0"/>
          <a:ext cx="0" cy="0"/>
          <a:chOff x="0" y="0"/>
          <a:chExt cx="0" cy="0"/>
        </a:xfrm>
      </p:grpSpPr>
      <p:sp>
        <p:nvSpPr>
          <p:cNvPr id="2" name="Title 1"/>
          <p:cNvSpPr>
            <a:spLocks noGrp="1"/>
          </p:cNvSpPr>
          <p:nvPr>
            <p:ph type="title"/>
          </p:nvPr>
        </p:nvSpPr>
        <p:spPr>
          <a:xfrm>
            <a:off x="411588" y="78828"/>
            <a:ext cx="11365192" cy="985840"/>
          </a:xfrm>
        </p:spPr>
        <p:txBody>
          <a:bodyPr/>
          <a:lstStyle>
            <a:lvl1pPr>
              <a:defRPr>
                <a:solidFill>
                  <a:schemeClr val="bg2"/>
                </a:solidFill>
              </a:defRPr>
            </a:lvl1pPr>
          </a:lstStyle>
          <a:p>
            <a:r>
              <a:rPr lang="en-US" dirty="0" smtClean="0"/>
              <a:t>Click to edit Master title style</a:t>
            </a:r>
            <a:endParaRPr lang="en-US" dirty="0"/>
          </a:p>
        </p:txBody>
      </p:sp>
      <p:sp>
        <p:nvSpPr>
          <p:cNvPr id="3" name="Text Placeholder 6"/>
          <p:cNvSpPr>
            <a:spLocks noGrp="1"/>
          </p:cNvSpPr>
          <p:nvPr>
            <p:ph type="body" sz="quarter" idx="16" hasCustomPrompt="1"/>
          </p:nvPr>
        </p:nvSpPr>
        <p:spPr>
          <a:xfrm>
            <a:off x="411588" y="1033137"/>
            <a:ext cx="11365192" cy="606477"/>
          </a:xfrm>
        </p:spPr>
        <p:txBody>
          <a:bodyPr/>
          <a:lstStyle>
            <a:lvl1pPr marL="0" marR="0" indent="0" algn="l" defTabSz="1088291" rtl="0" eaLnBrk="1" fontAlgn="auto" latinLnBrk="0" hangingPunct="1">
              <a:lnSpc>
                <a:spcPct val="100000"/>
              </a:lnSpc>
              <a:spcBef>
                <a:spcPts val="1800"/>
              </a:spcBef>
              <a:spcAft>
                <a:spcPts val="0"/>
              </a:spcAft>
              <a:buClr>
                <a:schemeClr val="tx1">
                  <a:lumMod val="50000"/>
                </a:schemeClr>
              </a:buClr>
              <a:buSzTx/>
              <a:buFont typeface="Arial" pitchFamily="34" charset="0"/>
              <a:buNone/>
              <a:tabLst/>
              <a:defRPr lang="en-US" sz="2000" kern="1200" spc="0" baseline="0" dirty="0" smtClean="0">
                <a:solidFill>
                  <a:schemeClr val="bg1">
                    <a:lumMod val="50000"/>
                  </a:schemeClr>
                </a:solidFill>
                <a:latin typeface="+mn-lt"/>
                <a:ea typeface="+mn-ea"/>
                <a:cs typeface="+mn-cs"/>
              </a:defRPr>
            </a:lvl1pPr>
          </a:lstStyle>
          <a:p>
            <a:pPr marL="0" marR="0" lvl="0" indent="0" algn="l" defTabSz="914400" rtl="0" eaLnBrk="1" fontAlgn="auto" latinLnBrk="0" hangingPunct="1">
              <a:lnSpc>
                <a:spcPct val="100000"/>
              </a:lnSpc>
              <a:spcBef>
                <a:spcPct val="20000"/>
              </a:spcBef>
              <a:spcAft>
                <a:spcPts val="0"/>
              </a:spcAft>
              <a:buClr>
                <a:schemeClr val="tx2"/>
              </a:buClr>
              <a:buSzPct val="80000"/>
              <a:buFont typeface="Arial" panose="020B0604020202020204" pitchFamily="34" charset="0"/>
              <a:buNone/>
              <a:tabLst/>
              <a:defRPr/>
            </a:pPr>
            <a:r>
              <a:rPr lang="en-US" dirty="0" smtClean="0"/>
              <a:t>Subtitle placeholder</a:t>
            </a:r>
          </a:p>
        </p:txBody>
      </p:sp>
      <p:sp>
        <p:nvSpPr>
          <p:cNvPr id="7" name="Content Placeholder 2"/>
          <p:cNvSpPr>
            <a:spLocks noGrp="1"/>
          </p:cNvSpPr>
          <p:nvPr>
            <p:ph sz="quarter" idx="20"/>
          </p:nvPr>
        </p:nvSpPr>
        <p:spPr>
          <a:xfrm>
            <a:off x="409682" y="1881189"/>
            <a:ext cx="11367287" cy="4251325"/>
          </a:xfrm>
        </p:spPr>
        <p:txBody>
          <a:bodyPr/>
          <a:lstStyle>
            <a:lvl2pPr>
              <a:defRPr sz="2000"/>
            </a:lvl2pPr>
            <a:lvl3pPr>
              <a:defRPr sz="1800"/>
            </a:lvl3pPr>
            <a:lvl4pPr>
              <a:defRPr lang="en-US" sz="1200" kern="1200" baseline="0" dirty="0" smtClean="0">
                <a:solidFill>
                  <a:schemeClr val="bg2"/>
                </a:solidFill>
                <a:latin typeface="+mn-lt"/>
                <a:ea typeface="+mn-ea"/>
                <a:cs typeface="+mn-cs"/>
              </a:defRPr>
            </a:lvl4pPr>
            <a:lvl5pPr>
              <a:defRPr sz="1600"/>
            </a:lvl5pPr>
          </a:lstStyle>
          <a:p>
            <a:pPr lvl="0"/>
            <a:r>
              <a:rPr lang="en-US" dirty="0" smtClean="0"/>
              <a:t>Click to edit Master text styles</a:t>
            </a:r>
          </a:p>
          <a:p>
            <a:pPr lvl="1"/>
            <a:r>
              <a:rPr lang="en-US" dirty="0" smtClean="0"/>
              <a:t>Second level</a:t>
            </a:r>
          </a:p>
          <a:p>
            <a:pPr lvl="2"/>
            <a:r>
              <a:rPr lang="en-US" dirty="0" smtClean="0"/>
              <a:t>Third level</a:t>
            </a:r>
          </a:p>
          <a:p>
            <a:pPr marL="112713" lvl="3" indent="0" algn="l" defTabSz="1088291" rtl="0" eaLnBrk="1" latinLnBrk="0" hangingPunct="1">
              <a:lnSpc>
                <a:spcPct val="120000"/>
              </a:lnSpc>
              <a:spcBef>
                <a:spcPts val="300"/>
              </a:spcBef>
              <a:buClr>
                <a:schemeClr val="tx1">
                  <a:lumMod val="50000"/>
                </a:schemeClr>
              </a:buClr>
              <a:buFont typeface="Arial" pitchFamily="34" charset="0"/>
              <a:buNone/>
              <a:tabLst>
                <a:tab pos="55563" algn="l"/>
              </a:tabLst>
            </a:pPr>
            <a:r>
              <a:rPr lang="en-US" dirty="0" smtClean="0"/>
              <a:t>Fourth level</a:t>
            </a:r>
          </a:p>
        </p:txBody>
      </p:sp>
    </p:spTree>
    <p:extLst>
      <p:ext uri="{BB962C8B-B14F-4D97-AF65-F5344CB8AC3E}">
        <p14:creationId xmlns:p14="http://schemas.microsoft.com/office/powerpoint/2010/main" val="242453699"/>
      </p:ext>
    </p:extLst>
  </p:cSld>
  <p:clrMapOvr>
    <a:masterClrMapping/>
  </p:clrMapOvr>
  <p:transition spd="med">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Two Column">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9" name="Content Placeholder 2"/>
          <p:cNvSpPr>
            <a:spLocks noGrp="1"/>
          </p:cNvSpPr>
          <p:nvPr>
            <p:ph sz="quarter" idx="20" hasCustomPrompt="1"/>
          </p:nvPr>
        </p:nvSpPr>
        <p:spPr>
          <a:xfrm>
            <a:off x="448173" y="1600200"/>
            <a:ext cx="5535086" cy="45262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solidFill>
                  <a:schemeClr val="bg1"/>
                </a:solidFill>
              </a:defRPr>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
        <p:nvSpPr>
          <p:cNvPr id="10" name="Content Placeholder 2"/>
          <p:cNvSpPr>
            <a:spLocks noGrp="1"/>
          </p:cNvSpPr>
          <p:nvPr>
            <p:ph sz="quarter" idx="21" hasCustomPrompt="1"/>
          </p:nvPr>
        </p:nvSpPr>
        <p:spPr>
          <a:xfrm>
            <a:off x="6228444" y="1600200"/>
            <a:ext cx="5533561" cy="4526280"/>
          </a:xfrm>
          <a:prstGeom prst="rect">
            <a:avLst/>
          </a:prstGeom>
        </p:spPr>
        <p:txBody>
          <a:bodyPr/>
          <a:lstStyle>
            <a:lvl1pPr marL="230188" indent="-230188">
              <a:defRPr/>
            </a:lvl1pPr>
            <a:lvl3pPr marL="461963" indent="-231775">
              <a:buFont typeface="Lucida Grande"/>
              <a:buChar char="–"/>
              <a:defRPr sz="2000"/>
            </a:lvl3pPr>
            <a:lvl5pPr marL="679450" indent="-217488">
              <a:defRPr sz="1800"/>
            </a:lvl5pPr>
            <a:lvl6pPr marL="911225" indent="-231775">
              <a:buFont typeface="Lucida Grande"/>
              <a:buChar char="–"/>
              <a:defRPr sz="1600"/>
            </a:lvl6pPr>
            <a:lvl7pPr marL="1141413" indent="-230188">
              <a:buFont typeface="Lucida Grande"/>
              <a:buChar char="–"/>
              <a:defRPr sz="1600">
                <a:solidFill>
                  <a:schemeClr val="bg1"/>
                </a:solidFill>
              </a:defRPr>
            </a:lvl7pPr>
          </a:lstStyle>
          <a:p>
            <a:pPr lvl="0"/>
            <a:r>
              <a:rPr lang="en-US" dirty="0" smtClean="0"/>
              <a:t>Click to edit text</a:t>
            </a:r>
          </a:p>
          <a:p>
            <a:pPr lvl="2"/>
            <a:r>
              <a:rPr lang="en-US" dirty="0" smtClean="0"/>
              <a:t>Second level</a:t>
            </a:r>
          </a:p>
          <a:p>
            <a:pPr lvl="4"/>
            <a:r>
              <a:rPr lang="en-US" dirty="0" smtClean="0"/>
              <a:t>Third level</a:t>
            </a:r>
          </a:p>
          <a:p>
            <a:pPr lvl="5"/>
            <a:r>
              <a:rPr lang="en-US" dirty="0" smtClean="0"/>
              <a:t>Fourth level</a:t>
            </a:r>
          </a:p>
          <a:p>
            <a:pPr lvl="6"/>
            <a:r>
              <a:rPr lang="en-US" dirty="0" smtClean="0"/>
              <a:t>Fifth level</a:t>
            </a:r>
          </a:p>
        </p:txBody>
      </p:sp>
    </p:spTree>
    <p:extLst>
      <p:ext uri="{BB962C8B-B14F-4D97-AF65-F5344CB8AC3E}">
        <p14:creationId xmlns:p14="http://schemas.microsoft.com/office/powerpoint/2010/main" val="427510161"/>
      </p:ext>
    </p:extLst>
  </p:cSld>
  <p:clrMapOvr>
    <a:masterClrMapping/>
  </p:clrMapOvr>
  <p:transition spd="med">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173" y="78828"/>
            <a:ext cx="11312729" cy="985840"/>
          </a:xfrm>
        </p:spPr>
        <p:txBody>
          <a:bodyPr/>
          <a:lstStyle/>
          <a:p>
            <a:r>
              <a:rPr lang="en-US" dirty="0" smtClean="0"/>
              <a:t>Click to Edit Title</a:t>
            </a:r>
            <a:endParaRPr lang="en-US" dirty="0"/>
          </a:p>
        </p:txBody>
      </p:sp>
      <p:sp>
        <p:nvSpPr>
          <p:cNvPr id="7" name="Content Placeholder 2"/>
          <p:cNvSpPr>
            <a:spLocks noGrp="1"/>
          </p:cNvSpPr>
          <p:nvPr>
            <p:ph sz="quarter" idx="20" hasCustomPrompt="1"/>
          </p:nvPr>
        </p:nvSpPr>
        <p:spPr>
          <a:xfrm>
            <a:off x="448173" y="1600200"/>
            <a:ext cx="11312729" cy="4526280"/>
          </a:xfrm>
          <a:prstGeom prst="rect">
            <a:avLst/>
          </a:prstGeom>
        </p:spPr>
        <p:txBody>
          <a:bodyPr/>
          <a:lstStyle>
            <a:lvl2pPr marL="461963" indent="-231775">
              <a:buFont typeface="Lucida Grande"/>
              <a:buChar char="–"/>
              <a:defRPr sz="2000"/>
            </a:lvl2pPr>
            <a:lvl3pPr>
              <a:defRPr sz="1800"/>
            </a:lvl3pPr>
            <a:lvl4pPr marL="911225" indent="-231775">
              <a:buFont typeface="Lucida Grande"/>
              <a:buChar char="–"/>
              <a:defRPr sz="1600"/>
            </a:lvl4pPr>
            <a:lvl5pPr>
              <a:defRPr sz="1600"/>
            </a:lvl5pPr>
          </a:lstStyle>
          <a:p>
            <a:pPr lvl="0"/>
            <a:r>
              <a:rPr lang="en-US" dirty="0" smtClean="0"/>
              <a:t>Click to edit text</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83694825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457200" y="592709"/>
            <a:ext cx="11277599" cy="842025"/>
          </a:xfrm>
          <a:prstGeom prst="rect">
            <a:avLst/>
          </a:prstGeom>
        </p:spPr>
        <p:txBody>
          <a:bodyPr vert="horz" lIns="0" tIns="0" rIns="0" bIns="0" rtlCol="0" anchor="b">
            <a:noAutofit/>
          </a:bodyPr>
          <a:lstStyle/>
          <a:p>
            <a:r>
              <a:rPr lang="en-US" dirty="0" smtClean="0"/>
              <a:t>Click to edit Master title style</a:t>
            </a:r>
            <a:endParaRPr lang="en-US" dirty="0"/>
          </a:p>
        </p:txBody>
      </p:sp>
      <p:sp>
        <p:nvSpPr>
          <p:cNvPr id="3" name="Text Placeholder 2"/>
          <p:cNvSpPr>
            <a:spLocks noGrp="1"/>
          </p:cNvSpPr>
          <p:nvPr>
            <p:ph type="body" idx="1"/>
          </p:nvPr>
        </p:nvSpPr>
        <p:spPr bwMode="gray">
          <a:xfrm>
            <a:off x="457200" y="2367173"/>
            <a:ext cx="11277600" cy="4033627"/>
          </a:xfrm>
          <a:prstGeom prst="rect">
            <a:avLst/>
          </a:prstGeom>
        </p:spPr>
        <p:txBody>
          <a:bodyPr vert="horz" lIns="0" tIns="0" rIns="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a:p>
            <a:pPr lvl="5"/>
            <a:r>
              <a:rPr lang="en-US" dirty="0" smtClean="0"/>
              <a:t>Six</a:t>
            </a:r>
          </a:p>
          <a:p>
            <a:pPr lvl="6"/>
            <a:r>
              <a:rPr lang="en-US" dirty="0" smtClean="0"/>
              <a:t>Seven</a:t>
            </a:r>
          </a:p>
          <a:p>
            <a:pPr lvl="7"/>
            <a:r>
              <a:rPr lang="en-US" dirty="0" smtClean="0"/>
              <a:t>Eight”</a:t>
            </a:r>
          </a:p>
          <a:p>
            <a:pPr lvl="8"/>
            <a:r>
              <a:rPr lang="en-US" dirty="0" smtClean="0"/>
              <a:t>Nine</a:t>
            </a:r>
            <a:endParaRPr lang="en-US" dirty="0"/>
          </a:p>
        </p:txBody>
      </p:sp>
      <p:sp>
        <p:nvSpPr>
          <p:cNvPr id="36" name="TextBox 35"/>
          <p:cNvSpPr txBox="1"/>
          <p:nvPr userDrawn="1"/>
        </p:nvSpPr>
        <p:spPr bwMode="gray">
          <a:xfrm>
            <a:off x="121852" y="6506290"/>
            <a:ext cx="335348" cy="246221"/>
          </a:xfrm>
          <a:prstGeom prst="rect">
            <a:avLst/>
          </a:prstGeom>
          <a:noFill/>
        </p:spPr>
        <p:txBody>
          <a:bodyPr wrap="none" rtlCol="0">
            <a:spAutoFit/>
          </a:bodyPr>
          <a:lstStyle/>
          <a:p>
            <a:pPr algn="r"/>
            <a:fld id="{CB352511-2795-4994-B11A-B9E1533DB083}" type="slidenum">
              <a:rPr lang="en-US" sz="1000" smtClean="0">
                <a:solidFill>
                  <a:schemeClr val="bg2"/>
                </a:solidFill>
              </a:rPr>
              <a:pPr algn="r"/>
              <a:t>‹#›</a:t>
            </a:fld>
            <a:endParaRPr lang="en-US" sz="1000" dirty="0">
              <a:solidFill>
                <a:schemeClr val="bg2"/>
              </a:solidFill>
            </a:endParaRPr>
          </a:p>
        </p:txBody>
      </p:sp>
      <p:grpSp>
        <p:nvGrpSpPr>
          <p:cNvPr id="53" name="Group 4"/>
          <p:cNvGrpSpPr>
            <a:grpSpLocks noChangeAspect="1"/>
          </p:cNvGrpSpPr>
          <p:nvPr userDrawn="1"/>
        </p:nvGrpSpPr>
        <p:grpSpPr bwMode="gray">
          <a:xfrm>
            <a:off x="11124875" y="6502349"/>
            <a:ext cx="609925" cy="254102"/>
            <a:chOff x="1118" y="1746"/>
            <a:chExt cx="1541" cy="642"/>
          </a:xfrm>
          <a:solidFill>
            <a:schemeClr val="tx1"/>
          </a:solidFill>
        </p:grpSpPr>
        <p:sp>
          <p:nvSpPr>
            <p:cNvPr id="54" name="Freeform 5"/>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5" name="Freeform 6"/>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 name="T16" fmla="*/ 0 w 252"/>
                <a:gd name="T17" fmla="*/ 0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337">
                  <a:moveTo>
                    <a:pt x="0" y="0"/>
                  </a:moveTo>
                  <a:lnTo>
                    <a:pt x="0" y="87"/>
                  </a:lnTo>
                  <a:lnTo>
                    <a:pt x="74" y="87"/>
                  </a:lnTo>
                  <a:lnTo>
                    <a:pt x="74" y="337"/>
                  </a:lnTo>
                  <a:lnTo>
                    <a:pt x="174" y="337"/>
                  </a:lnTo>
                  <a:lnTo>
                    <a:pt x="174" y="87"/>
                  </a:lnTo>
                  <a:lnTo>
                    <a:pt x="252" y="87"/>
                  </a:lnTo>
                  <a:lnTo>
                    <a:pt x="252"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6" name="Freeform 7"/>
            <p:cNvSpPr>
              <a:spLocks/>
            </p:cNvSpPr>
            <p:nvPr/>
          </p:nvSpPr>
          <p:spPr bwMode="gray">
            <a:xfrm>
              <a:off x="1581" y="1901"/>
              <a:ext cx="252" cy="337"/>
            </a:xfrm>
            <a:custGeom>
              <a:avLst/>
              <a:gdLst>
                <a:gd name="T0" fmla="*/ 0 w 252"/>
                <a:gd name="T1" fmla="*/ 0 h 337"/>
                <a:gd name="T2" fmla="*/ 0 w 252"/>
                <a:gd name="T3" fmla="*/ 87 h 337"/>
                <a:gd name="T4" fmla="*/ 74 w 252"/>
                <a:gd name="T5" fmla="*/ 87 h 337"/>
                <a:gd name="T6" fmla="*/ 74 w 252"/>
                <a:gd name="T7" fmla="*/ 337 h 337"/>
                <a:gd name="T8" fmla="*/ 174 w 252"/>
                <a:gd name="T9" fmla="*/ 337 h 337"/>
                <a:gd name="T10" fmla="*/ 174 w 252"/>
                <a:gd name="T11" fmla="*/ 87 h 337"/>
                <a:gd name="T12" fmla="*/ 252 w 252"/>
                <a:gd name="T13" fmla="*/ 87 h 337"/>
                <a:gd name="T14" fmla="*/ 252 w 252"/>
                <a:gd name="T15" fmla="*/ 0 h 33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52" h="337">
                  <a:moveTo>
                    <a:pt x="0" y="0"/>
                  </a:moveTo>
                  <a:lnTo>
                    <a:pt x="0" y="87"/>
                  </a:lnTo>
                  <a:lnTo>
                    <a:pt x="74" y="87"/>
                  </a:lnTo>
                  <a:lnTo>
                    <a:pt x="74" y="337"/>
                  </a:lnTo>
                  <a:lnTo>
                    <a:pt x="174" y="337"/>
                  </a:lnTo>
                  <a:lnTo>
                    <a:pt x="174" y="87"/>
                  </a:lnTo>
                  <a:lnTo>
                    <a:pt x="252" y="87"/>
                  </a:lnTo>
                  <a:lnTo>
                    <a:pt x="252"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7" name="Rectangle 8"/>
            <p:cNvSpPr>
              <a:spLocks noChangeArrowheads="1"/>
            </p:cNvSpPr>
            <p:nvPr/>
          </p:nvSpPr>
          <p:spPr bwMode="gray">
            <a:xfrm>
              <a:off x="2178" y="1901"/>
              <a:ext cx="94"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8" name="Freeform 9"/>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59" name="Freeform 10"/>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 name="T24" fmla="*/ 250 w 368"/>
                <a:gd name="T25" fmla="*/ 154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lnTo>
                    <a:pt x="250" y="1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0" name="Freeform 11"/>
            <p:cNvSpPr>
              <a:spLocks/>
            </p:cNvSpPr>
            <p:nvPr/>
          </p:nvSpPr>
          <p:spPr bwMode="gray">
            <a:xfrm>
              <a:off x="2291" y="1901"/>
              <a:ext cx="368" cy="337"/>
            </a:xfrm>
            <a:custGeom>
              <a:avLst/>
              <a:gdLst>
                <a:gd name="T0" fmla="*/ 250 w 368"/>
                <a:gd name="T1" fmla="*/ 154 h 337"/>
                <a:gd name="T2" fmla="*/ 360 w 368"/>
                <a:gd name="T3" fmla="*/ 0 h 337"/>
                <a:gd name="T4" fmla="*/ 239 w 368"/>
                <a:gd name="T5" fmla="*/ 0 h 337"/>
                <a:gd name="T6" fmla="*/ 192 w 368"/>
                <a:gd name="T7" fmla="*/ 71 h 337"/>
                <a:gd name="T8" fmla="*/ 153 w 368"/>
                <a:gd name="T9" fmla="*/ 0 h 337"/>
                <a:gd name="T10" fmla="*/ 31 w 368"/>
                <a:gd name="T11" fmla="*/ 0 h 337"/>
                <a:gd name="T12" fmla="*/ 131 w 368"/>
                <a:gd name="T13" fmla="*/ 154 h 337"/>
                <a:gd name="T14" fmla="*/ 0 w 368"/>
                <a:gd name="T15" fmla="*/ 337 h 337"/>
                <a:gd name="T16" fmla="*/ 121 w 368"/>
                <a:gd name="T17" fmla="*/ 337 h 337"/>
                <a:gd name="T18" fmla="*/ 192 w 368"/>
                <a:gd name="T19" fmla="*/ 237 h 337"/>
                <a:gd name="T20" fmla="*/ 247 w 368"/>
                <a:gd name="T21" fmla="*/ 337 h 337"/>
                <a:gd name="T22" fmla="*/ 368 w 368"/>
                <a:gd name="T23" fmla="*/ 337 h 3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8" h="337">
                  <a:moveTo>
                    <a:pt x="250" y="154"/>
                  </a:moveTo>
                  <a:lnTo>
                    <a:pt x="360" y="0"/>
                  </a:lnTo>
                  <a:lnTo>
                    <a:pt x="239" y="0"/>
                  </a:lnTo>
                  <a:lnTo>
                    <a:pt x="192" y="71"/>
                  </a:lnTo>
                  <a:lnTo>
                    <a:pt x="153" y="0"/>
                  </a:lnTo>
                  <a:lnTo>
                    <a:pt x="31" y="0"/>
                  </a:lnTo>
                  <a:lnTo>
                    <a:pt x="131" y="154"/>
                  </a:lnTo>
                  <a:lnTo>
                    <a:pt x="0" y="337"/>
                  </a:lnTo>
                  <a:lnTo>
                    <a:pt x="121" y="337"/>
                  </a:lnTo>
                  <a:lnTo>
                    <a:pt x="192" y="237"/>
                  </a:lnTo>
                  <a:lnTo>
                    <a:pt x="247" y="337"/>
                  </a:lnTo>
                  <a:lnTo>
                    <a:pt x="368" y="337"/>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1" name="Freeform 12"/>
            <p:cNvSpPr>
              <a:spLocks/>
            </p:cNvSpPr>
            <p:nvPr/>
          </p:nvSpPr>
          <p:spPr bwMode="gray">
            <a:xfrm>
              <a:off x="1118" y="1893"/>
              <a:ext cx="305" cy="353"/>
            </a:xfrm>
            <a:custGeom>
              <a:avLst/>
              <a:gdLst>
                <a:gd name="T0" fmla="*/ 0 w 921"/>
                <a:gd name="T1" fmla="*/ 532 h 1065"/>
                <a:gd name="T2" fmla="*/ 531 w 921"/>
                <a:gd name="T3" fmla="*/ 1065 h 1065"/>
                <a:gd name="T4" fmla="*/ 921 w 921"/>
                <a:gd name="T5" fmla="*/ 902 h 1065"/>
                <a:gd name="T6" fmla="*/ 758 w 921"/>
                <a:gd name="T7" fmla="*/ 641 h 1065"/>
                <a:gd name="T8" fmla="*/ 531 w 921"/>
                <a:gd name="T9" fmla="*/ 761 h 1065"/>
                <a:gd name="T10" fmla="*/ 314 w 921"/>
                <a:gd name="T11" fmla="*/ 532 h 1065"/>
                <a:gd name="T12" fmla="*/ 531 w 921"/>
                <a:gd name="T13" fmla="*/ 293 h 1065"/>
                <a:gd name="T14" fmla="*/ 758 w 921"/>
                <a:gd name="T15" fmla="*/ 424 h 1065"/>
                <a:gd name="T16" fmla="*/ 921 w 921"/>
                <a:gd name="T17" fmla="*/ 163 h 1065"/>
                <a:gd name="T18" fmla="*/ 531 w 921"/>
                <a:gd name="T19" fmla="*/ 0 h 1065"/>
                <a:gd name="T20" fmla="*/ 0 w 921"/>
                <a:gd name="T21" fmla="*/ 532 h 10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1" h="1065">
                  <a:moveTo>
                    <a:pt x="0" y="532"/>
                  </a:moveTo>
                  <a:cubicBezTo>
                    <a:pt x="0" y="826"/>
                    <a:pt x="238" y="1065"/>
                    <a:pt x="531" y="1065"/>
                  </a:cubicBezTo>
                  <a:cubicBezTo>
                    <a:pt x="682" y="1065"/>
                    <a:pt x="823" y="1000"/>
                    <a:pt x="921" y="902"/>
                  </a:cubicBezTo>
                  <a:cubicBezTo>
                    <a:pt x="758" y="641"/>
                    <a:pt x="758" y="641"/>
                    <a:pt x="758" y="641"/>
                  </a:cubicBezTo>
                  <a:cubicBezTo>
                    <a:pt x="715" y="717"/>
                    <a:pt x="628" y="761"/>
                    <a:pt x="531" y="761"/>
                  </a:cubicBezTo>
                  <a:cubicBezTo>
                    <a:pt x="412" y="761"/>
                    <a:pt x="314" y="663"/>
                    <a:pt x="314" y="532"/>
                  </a:cubicBezTo>
                  <a:cubicBezTo>
                    <a:pt x="314" y="402"/>
                    <a:pt x="412" y="293"/>
                    <a:pt x="531" y="293"/>
                  </a:cubicBezTo>
                  <a:cubicBezTo>
                    <a:pt x="628" y="293"/>
                    <a:pt x="715" y="348"/>
                    <a:pt x="758" y="424"/>
                  </a:cubicBezTo>
                  <a:cubicBezTo>
                    <a:pt x="921" y="163"/>
                    <a:pt x="921" y="163"/>
                    <a:pt x="921" y="163"/>
                  </a:cubicBezTo>
                  <a:cubicBezTo>
                    <a:pt x="823" y="65"/>
                    <a:pt x="682" y="0"/>
                    <a:pt x="531" y="0"/>
                  </a:cubicBezTo>
                  <a:cubicBezTo>
                    <a:pt x="238" y="0"/>
                    <a:pt x="0" y="239"/>
                    <a:pt x="0" y="53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2" name="Freeform 13"/>
            <p:cNvSpPr>
              <a:spLocks noEditPoints="1"/>
            </p:cNvSpPr>
            <p:nvPr/>
          </p:nvSpPr>
          <p:spPr bwMode="gray">
            <a:xfrm>
              <a:off x="1860" y="1901"/>
              <a:ext cx="291" cy="337"/>
            </a:xfrm>
            <a:custGeom>
              <a:avLst/>
              <a:gdLst>
                <a:gd name="T0" fmla="*/ 570 w 881"/>
                <a:gd name="T1" fmla="*/ 606 h 1017"/>
                <a:gd name="T2" fmla="*/ 763 w 881"/>
                <a:gd name="T3" fmla="*/ 324 h 1017"/>
                <a:gd name="T4" fmla="*/ 677 w 881"/>
                <a:gd name="T5" fmla="*/ 97 h 1017"/>
                <a:gd name="T6" fmla="*/ 398 w 881"/>
                <a:gd name="T7" fmla="*/ 0 h 1017"/>
                <a:gd name="T8" fmla="*/ 0 w 881"/>
                <a:gd name="T9" fmla="*/ 0 h 1017"/>
                <a:gd name="T10" fmla="*/ 0 w 881"/>
                <a:gd name="T11" fmla="*/ 1017 h 1017"/>
                <a:gd name="T12" fmla="*/ 301 w 881"/>
                <a:gd name="T13" fmla="*/ 1017 h 1017"/>
                <a:gd name="T14" fmla="*/ 301 w 881"/>
                <a:gd name="T15" fmla="*/ 714 h 1017"/>
                <a:gd name="T16" fmla="*/ 494 w 881"/>
                <a:gd name="T17" fmla="*/ 1017 h 1017"/>
                <a:gd name="T18" fmla="*/ 881 w 881"/>
                <a:gd name="T19" fmla="*/ 1017 h 1017"/>
                <a:gd name="T20" fmla="*/ 570 w 881"/>
                <a:gd name="T21" fmla="*/ 606 h 1017"/>
                <a:gd name="T22" fmla="*/ 301 w 881"/>
                <a:gd name="T23" fmla="*/ 216 h 1017"/>
                <a:gd name="T24" fmla="*/ 462 w 881"/>
                <a:gd name="T25" fmla="*/ 260 h 1017"/>
                <a:gd name="T26" fmla="*/ 484 w 881"/>
                <a:gd name="T27" fmla="*/ 335 h 1017"/>
                <a:gd name="T28" fmla="*/ 301 w 881"/>
                <a:gd name="T29" fmla="*/ 454 h 1017"/>
                <a:gd name="T30" fmla="*/ 301 w 881"/>
                <a:gd name="T31" fmla="*/ 216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81" h="1017">
                  <a:moveTo>
                    <a:pt x="570" y="606"/>
                  </a:moveTo>
                  <a:cubicBezTo>
                    <a:pt x="688" y="574"/>
                    <a:pt x="763" y="465"/>
                    <a:pt x="763" y="324"/>
                  </a:cubicBezTo>
                  <a:cubicBezTo>
                    <a:pt x="763" y="227"/>
                    <a:pt x="731" y="151"/>
                    <a:pt x="677" y="97"/>
                  </a:cubicBezTo>
                  <a:cubicBezTo>
                    <a:pt x="612" y="32"/>
                    <a:pt x="516" y="0"/>
                    <a:pt x="398" y="0"/>
                  </a:cubicBezTo>
                  <a:cubicBezTo>
                    <a:pt x="0" y="0"/>
                    <a:pt x="0" y="0"/>
                    <a:pt x="0" y="0"/>
                  </a:cubicBezTo>
                  <a:cubicBezTo>
                    <a:pt x="0" y="1017"/>
                    <a:pt x="0" y="1017"/>
                    <a:pt x="0" y="1017"/>
                  </a:cubicBezTo>
                  <a:cubicBezTo>
                    <a:pt x="301" y="1017"/>
                    <a:pt x="301" y="1017"/>
                    <a:pt x="301" y="1017"/>
                  </a:cubicBezTo>
                  <a:cubicBezTo>
                    <a:pt x="301" y="714"/>
                    <a:pt x="301" y="714"/>
                    <a:pt x="301" y="714"/>
                  </a:cubicBezTo>
                  <a:cubicBezTo>
                    <a:pt x="494" y="1017"/>
                    <a:pt x="494" y="1017"/>
                    <a:pt x="494" y="1017"/>
                  </a:cubicBezTo>
                  <a:cubicBezTo>
                    <a:pt x="881" y="1017"/>
                    <a:pt x="881" y="1017"/>
                    <a:pt x="881" y="1017"/>
                  </a:cubicBezTo>
                  <a:lnTo>
                    <a:pt x="570" y="606"/>
                  </a:lnTo>
                  <a:close/>
                  <a:moveTo>
                    <a:pt x="301" y="216"/>
                  </a:moveTo>
                  <a:cubicBezTo>
                    <a:pt x="355" y="216"/>
                    <a:pt x="430" y="227"/>
                    <a:pt x="462" y="260"/>
                  </a:cubicBezTo>
                  <a:cubicBezTo>
                    <a:pt x="484" y="281"/>
                    <a:pt x="484" y="303"/>
                    <a:pt x="484" y="335"/>
                  </a:cubicBezTo>
                  <a:cubicBezTo>
                    <a:pt x="484" y="422"/>
                    <a:pt x="430" y="454"/>
                    <a:pt x="301" y="454"/>
                  </a:cubicBezTo>
                  <a:lnTo>
                    <a:pt x="301" y="2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3" name="Rectangle 14"/>
            <p:cNvSpPr>
              <a:spLocks noChangeArrowheads="1"/>
            </p:cNvSpPr>
            <p:nvPr/>
          </p:nvSpPr>
          <p:spPr bwMode="gray">
            <a:xfrm>
              <a:off x="1452" y="1901"/>
              <a:ext cx="100" cy="33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4" name="Oval 15"/>
            <p:cNvSpPr>
              <a:spLocks noChangeArrowheads="1"/>
            </p:cNvSpPr>
            <p:nvPr/>
          </p:nvSpPr>
          <p:spPr bwMode="gray">
            <a:xfrm>
              <a:off x="1441" y="1746"/>
              <a:ext cx="127" cy="129"/>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5" name="Oval 16"/>
            <p:cNvSpPr>
              <a:spLocks noChangeArrowheads="1"/>
            </p:cNvSpPr>
            <p:nvPr/>
          </p:nvSpPr>
          <p:spPr bwMode="gray">
            <a:xfrm>
              <a:off x="2162" y="2262"/>
              <a:ext cx="126" cy="12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79" name="TextBox 78"/>
          <p:cNvSpPr txBox="1"/>
          <p:nvPr userDrawn="1"/>
        </p:nvSpPr>
        <p:spPr bwMode="gray">
          <a:xfrm>
            <a:off x="457200" y="6567845"/>
            <a:ext cx="3573544" cy="123111"/>
          </a:xfrm>
          <a:prstGeom prst="rect">
            <a:avLst/>
          </a:prstGeom>
          <a:noFill/>
        </p:spPr>
        <p:txBody>
          <a:bodyPr wrap="square" lIns="0" tIns="0" rIns="0" bIns="0" rtlCol="0" anchor="ctr">
            <a:spAutoFit/>
          </a:bodyPr>
          <a:lstStyle/>
          <a:p>
            <a:pPr marL="0" marR="0" indent="0" algn="l" defTabSz="1088291" rtl="0" eaLnBrk="1" fontAlgn="auto" latinLnBrk="0" hangingPunct="1">
              <a:lnSpc>
                <a:spcPct val="100000"/>
              </a:lnSpc>
              <a:spcBef>
                <a:spcPts val="0"/>
              </a:spcBef>
              <a:spcAft>
                <a:spcPts val="0"/>
              </a:spcAft>
              <a:buClrTx/>
              <a:buSzTx/>
              <a:buFontTx/>
              <a:buNone/>
              <a:tabLst/>
              <a:defRPr/>
            </a:pPr>
            <a:r>
              <a:rPr lang="en-US" sz="800" dirty="0" smtClean="0">
                <a:solidFill>
                  <a:schemeClr val="bg2"/>
                </a:solidFill>
                <a:latin typeface="Arial" pitchFamily="34" charset="0"/>
                <a:ea typeface="Arial"/>
                <a:cs typeface="Arial"/>
              </a:rPr>
              <a:t>© 2016 Citrix | Confidential </a:t>
            </a:r>
          </a:p>
        </p:txBody>
      </p:sp>
    </p:spTree>
    <p:extLst>
      <p:ext uri="{BB962C8B-B14F-4D97-AF65-F5344CB8AC3E}">
        <p14:creationId xmlns:p14="http://schemas.microsoft.com/office/powerpoint/2010/main" val="1629609056"/>
      </p:ext>
    </p:extLst>
  </p:cSld>
  <p:clrMap bg1="lt1" tx1="dk1" bg2="lt2" tx2="dk2" accent1="accent1" accent2="accent2" accent3="accent3" accent4="accent4" accent5="accent5" accent6="accent6" hlink="hlink" folHlink="folHlink"/>
  <p:sldLayoutIdLst>
    <p:sldLayoutId id="2147483679" r:id="rId1"/>
    <p:sldLayoutId id="2147483651" r:id="rId2"/>
    <p:sldLayoutId id="2147483654" r:id="rId3"/>
    <p:sldLayoutId id="2147483650" r:id="rId4"/>
    <p:sldLayoutId id="2147483652" r:id="rId5"/>
    <p:sldLayoutId id="2147483662" r:id="rId6"/>
    <p:sldLayoutId id="2147483660" r:id="rId7"/>
    <p:sldLayoutId id="2147483663" r:id="rId8"/>
    <p:sldLayoutId id="2147483661" r:id="rId9"/>
    <p:sldLayoutId id="2147483669" r:id="rId10"/>
    <p:sldLayoutId id="2147483655" r:id="rId11"/>
    <p:sldLayoutId id="2147483673" r:id="rId12"/>
    <p:sldLayoutId id="2147483675" r:id="rId13"/>
    <p:sldLayoutId id="2147483670" r:id="rId14"/>
    <p:sldLayoutId id="2147483667" r:id="rId15"/>
    <p:sldLayoutId id="2147483664" r:id="rId16"/>
    <p:sldLayoutId id="2147483665" r:id="rId17"/>
    <p:sldLayoutId id="2147483666" r:id="rId18"/>
    <p:sldLayoutId id="2147483680" r:id="rId19"/>
    <p:sldLayoutId id="2147483681" r:id="rId20"/>
    <p:sldLayoutId id="2147483682" r:id="rId21"/>
    <p:sldLayoutId id="2147483683" r:id="rId22"/>
    <p:sldLayoutId id="2147483684" r:id="rId23"/>
  </p:sldLayoutIdLst>
  <p:timing>
    <p:tnLst>
      <p:par>
        <p:cTn id="1" dur="indefinite" restart="never" nodeType="tmRoot"/>
      </p:par>
    </p:tnLst>
  </p:timing>
  <p:txStyles>
    <p:title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p:titleStyle>
    <p:body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4032" userDrawn="1">
          <p15:clr>
            <a:srgbClr val="F26B43"/>
          </p15:clr>
        </p15:guide>
        <p15:guide id="2" pos="3840" userDrawn="1">
          <p15:clr>
            <a:srgbClr val="F26B43"/>
          </p15:clr>
        </p15:guide>
        <p15:guide id="3" pos="288" userDrawn="1">
          <p15:clr>
            <a:srgbClr val="F26B43"/>
          </p15:clr>
        </p15:guide>
        <p15:guide id="4" pos="7397" userDrawn="1">
          <p15:clr>
            <a:srgbClr val="F26B43"/>
          </p15:clr>
        </p15:guide>
        <p15:guide id="5" orient="horz" pos="912" userDrawn="1">
          <p15:clr>
            <a:srgbClr val="F26B43"/>
          </p15:clr>
        </p15:guide>
        <p15:guide id="6" orient="horz" pos="360" userDrawn="1">
          <p15:clr>
            <a:srgbClr val="F26B43"/>
          </p15:clr>
        </p15:guide>
        <p15:guide id="7" orient="horz" pos="1488" userDrawn="1">
          <p15:clr>
            <a:srgbClr val="F26B43"/>
          </p15:clr>
        </p15:guide>
        <p15:guide id="8" orient="horz" pos="108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9.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19.xml"/><Relationship Id="rId5" Type="http://schemas.openxmlformats.org/officeDocument/2006/relationships/image" Target="../media/image11.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hyperlink" Target="http://www.google.com/url?sa=i&amp;rct=j&amp;q=&amp;esrc=s&amp;source=images&amp;cd=&amp;cad=rja&amp;uact=8&amp;ved=0ahUKEwjD2_fW0svMAhXEYyYKHWHlAIMQjRwIBw&amp;url=http://news.thewindowsclub.com/microsoft-introduce-149-low-cost-laptops-combat-chromebooks-75581/&amp;psig=AFQjCNEqqY1GbjPL_RekOOyepCPqmbNAIA&amp;ust=1462837001870425" TargetMode="External"/><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hyperlink" Target="http://www.google.com/url?sa=i&amp;rct=j&amp;q=&amp;esrc=s&amp;source=images&amp;cd=&amp;cad=rja&amp;uact=8&amp;ved=0ahUKEwjD2_fW0svMAhXEYyYKHWHlAIMQjRwIBw&amp;url=http://news.thewindowsclub.com/microsoft-introduce-149-low-cost-laptops-combat-chromebooks-75581/&amp;psig=AFQjCNEqqY1GbjPL_RekOOyepCPqmbNAIA&amp;ust=1462837001870425" TargetMode="External"/><Relationship Id="rId7"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8" Type="http://schemas.openxmlformats.org/officeDocument/2006/relationships/image" Target="../media/image18.png"/><Relationship Id="rId13" Type="http://schemas.openxmlformats.org/officeDocument/2006/relationships/image" Target="../media/image21.jpeg"/><Relationship Id="rId3" Type="http://schemas.openxmlformats.org/officeDocument/2006/relationships/diagramLayout" Target="../diagrams/layout1.xml"/><Relationship Id="rId7" Type="http://schemas.openxmlformats.org/officeDocument/2006/relationships/hyperlink" Target="http://www.google.com/url?sa=i&amp;rct=j&amp;q=&amp;esrc=s&amp;source=images&amp;cd=&amp;cad=rja&amp;uact=8&amp;ved=0ahUKEwjzisql4MvMAhWEOiYKHcAQCnIQjRwIBw&amp;url=http://www.wired.com/2015/09/googles-new-logo-trying-really-hard-look-friendly/&amp;psig=AFQjCNFOFL_y9Zg3N9K9TWSzJ5uZDA4UOQ&amp;ust=1462840664884566" TargetMode="External"/><Relationship Id="rId12" Type="http://schemas.openxmlformats.org/officeDocument/2006/relationships/image" Target="../media/image20.gif"/><Relationship Id="rId2" Type="http://schemas.openxmlformats.org/officeDocument/2006/relationships/diagramData" Target="../diagrams/data1.xml"/><Relationship Id="rId16" Type="http://schemas.openxmlformats.org/officeDocument/2006/relationships/image" Target="../media/image23.png"/><Relationship Id="rId1" Type="http://schemas.openxmlformats.org/officeDocument/2006/relationships/slideLayout" Target="../slideLayouts/slideLayout4.xml"/><Relationship Id="rId6" Type="http://schemas.microsoft.com/office/2007/relationships/diagramDrawing" Target="../diagrams/drawing1.xml"/><Relationship Id="rId11" Type="http://schemas.microsoft.com/office/2007/relationships/hdphoto" Target="../media/hdphoto2.wdp"/><Relationship Id="rId5" Type="http://schemas.openxmlformats.org/officeDocument/2006/relationships/diagramColors" Target="../diagrams/colors1.xml"/><Relationship Id="rId15" Type="http://schemas.openxmlformats.org/officeDocument/2006/relationships/image" Target="../media/image22.png"/><Relationship Id="rId10" Type="http://schemas.openxmlformats.org/officeDocument/2006/relationships/image" Target="../media/image19.png"/><Relationship Id="rId4" Type="http://schemas.openxmlformats.org/officeDocument/2006/relationships/diagramQuickStyle" Target="../diagrams/quickStyle1.xml"/><Relationship Id="rId9" Type="http://schemas.microsoft.com/office/2007/relationships/hdphoto" Target="../media/hdphoto1.wdp"/><Relationship Id="rId14" Type="http://schemas.openxmlformats.org/officeDocument/2006/relationships/hyperlink" Target="https://www.google.com/url?sa=i&amp;rct=j&amp;q=&amp;esrc=s&amp;source=images&amp;cd=&amp;cad=rja&amp;uact=8&amp;ved=0ahUKEwiR8Mv_38vMAhVGwiYKHXjYArwQjRwIBw&amp;url=https://www.okta.com/blog/category/company-news/&amp;psig=AFQjCNG73CzpQF7v-AFletZEwOrYzTopWg&amp;ust=1462840575001855"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4.png"/><Relationship Id="rId7" Type="http://schemas.microsoft.com/office/2007/relationships/hdphoto" Target="../media/hdphoto3.wdp"/><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27.png"/><Relationship Id="rId5" Type="http://schemas.openxmlformats.org/officeDocument/2006/relationships/image" Target="../media/image26.png"/><Relationship Id="rId10" Type="http://schemas.openxmlformats.org/officeDocument/2006/relationships/image" Target="../media/image30.png"/><Relationship Id="rId4" Type="http://schemas.openxmlformats.org/officeDocument/2006/relationships/image" Target="../media/image25.jpg"/><Relationship Id="rId9" Type="http://schemas.openxmlformats.org/officeDocument/2006/relationships/image" Target="../media/image29.png"/></Relationships>
</file>

<file path=ppt/slides/_rels/slide1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9.xml"/><Relationship Id="rId5" Type="http://schemas.openxmlformats.org/officeDocument/2006/relationships/image" Target="../media/image32.jpe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microsoft.com/office/2007/relationships/hdphoto" Target="../media/hdphoto4.wdp"/><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9.xml"/><Relationship Id="rId5" Type="http://schemas.openxmlformats.org/officeDocument/2006/relationships/image" Target="../media/image32.jpe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jpeg"/></Relationships>
</file>

<file path=ppt/slides/_rels/slide1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3.xml"/></Relationships>
</file>

<file path=ppt/slides/_rels/slide2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3.xml"/></Relationships>
</file>

<file path=ppt/slides/_rels/slide2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4.xml"/><Relationship Id="rId1" Type="http://schemas.openxmlformats.org/officeDocument/2006/relationships/slideLayout" Target="../slideLayouts/slideLayout4.xml"/><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s>
</file>

<file path=ppt/slides/_rels/slide25.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16.xml"/><Relationship Id="rId1" Type="http://schemas.openxmlformats.org/officeDocument/2006/relationships/slideLayout" Target="../slideLayouts/slideLayout21.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eg"/></Relationships>
</file>

<file path=ppt/slides/_rels/slide27.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51.png"/><Relationship Id="rId7" Type="http://schemas.openxmlformats.org/officeDocument/2006/relationships/image" Target="../media/image54.jpeg"/><Relationship Id="rId2" Type="http://schemas.openxmlformats.org/officeDocument/2006/relationships/notesSlide" Target="../notesSlides/notesSlide18.xml"/><Relationship Id="rId1" Type="http://schemas.openxmlformats.org/officeDocument/2006/relationships/slideLayout" Target="../slideLayouts/slideLayout21.xml"/><Relationship Id="rId6" Type="http://schemas.microsoft.com/office/2007/relationships/hdphoto" Target="../media/hdphoto5.wdp"/><Relationship Id="rId5" Type="http://schemas.openxmlformats.org/officeDocument/2006/relationships/image" Target="../media/image53.png"/><Relationship Id="rId4" Type="http://schemas.openxmlformats.org/officeDocument/2006/relationships/image" Target="../media/image52.png"/></Relationships>
</file>

<file path=ppt/slides/_rels/slide29.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9.xml"/><Relationship Id="rId1" Type="http://schemas.openxmlformats.org/officeDocument/2006/relationships/slideLayout" Target="../slideLayouts/slideLayout22.xml"/><Relationship Id="rId6" Type="http://schemas.openxmlformats.org/officeDocument/2006/relationships/hyperlink" Target="http://support.citrix.com/article/CTX209577" TargetMode="External"/><Relationship Id="rId5" Type="http://schemas.openxmlformats.org/officeDocument/2006/relationships/hyperlink" Target="http://support.citrix.com/article/CTX203082" TargetMode="External"/><Relationship Id="rId4" Type="http://schemas.openxmlformats.org/officeDocument/2006/relationships/image" Target="../media/image56.png"/></Relationships>
</file>

<file path=ppt/slides/_rels/slide3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0.xml"/><Relationship Id="rId1" Type="http://schemas.openxmlformats.org/officeDocument/2006/relationships/slideLayout" Target="../slideLayouts/slideLayout11.xml"/><Relationship Id="rId4" Type="http://schemas.openxmlformats.org/officeDocument/2006/relationships/image" Target="../media/image58.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430567" y="2780181"/>
            <a:ext cx="7106575" cy="1627803"/>
          </a:xfrm>
        </p:spPr>
        <p:txBody>
          <a:bodyPr/>
          <a:lstStyle/>
          <a:p>
            <a:r>
              <a:rPr lang="en-US" dirty="0" smtClean="0"/>
              <a:t>What’s New in</a:t>
            </a:r>
            <a:br>
              <a:rPr lang="en-US" dirty="0" smtClean="0"/>
            </a:br>
            <a:r>
              <a:rPr lang="en-US" dirty="0" smtClean="0"/>
              <a:t>XenApp &amp; XenDesktop 7.9</a:t>
            </a:r>
            <a:br>
              <a:rPr lang="en-US" dirty="0" smtClean="0"/>
            </a:br>
            <a:r>
              <a:rPr lang="en-US" sz="1800" dirty="0" smtClean="0"/>
              <a:t>Current Release</a:t>
            </a:r>
            <a:r>
              <a:rPr lang="en-US" dirty="0" smtClean="0"/>
              <a:t/>
            </a:r>
            <a:br>
              <a:rPr lang="en-US" dirty="0" smtClean="0"/>
            </a:br>
            <a:endParaRPr lang="en-US" dirty="0"/>
          </a:p>
        </p:txBody>
      </p:sp>
      <p:sp>
        <p:nvSpPr>
          <p:cNvPr id="14" name="Text Placeholder 13"/>
          <p:cNvSpPr>
            <a:spLocks noGrp="1"/>
          </p:cNvSpPr>
          <p:nvPr>
            <p:ph type="body" sz="quarter" idx="10"/>
          </p:nvPr>
        </p:nvSpPr>
        <p:spPr/>
        <p:txBody>
          <a:bodyPr/>
          <a:lstStyle/>
          <a:p>
            <a:endParaRPr lang="en-US" dirty="0" smtClean="0"/>
          </a:p>
          <a:p>
            <a:pPr lvl="1"/>
            <a:r>
              <a:rPr lang="en-US" dirty="0" smtClean="0"/>
              <a:t>&lt;Name&gt;</a:t>
            </a:r>
            <a:endParaRPr lang="en-US" dirty="0" smtClean="0"/>
          </a:p>
          <a:p>
            <a:pPr lvl="2"/>
            <a:r>
              <a:rPr lang="en-US" dirty="0" smtClean="0"/>
              <a:t>&lt;Title&gt;</a:t>
            </a:r>
            <a:endParaRPr lang="en-US" dirty="0" smtClean="0"/>
          </a:p>
          <a:p>
            <a:pPr lvl="1"/>
            <a:endParaRPr lang="en-US" dirty="0" smtClean="0"/>
          </a:p>
          <a:p>
            <a:endParaRPr lang="en-US" dirty="0"/>
          </a:p>
        </p:txBody>
      </p:sp>
      <p:sp>
        <p:nvSpPr>
          <p:cNvPr id="32" name="Text Placeholder 31"/>
          <p:cNvSpPr>
            <a:spLocks noGrp="1"/>
          </p:cNvSpPr>
          <p:nvPr>
            <p:ph type="body" idx="1"/>
          </p:nvPr>
        </p:nvSpPr>
        <p:spPr/>
        <p:txBody>
          <a:bodyPr/>
          <a:lstStyle/>
          <a:p>
            <a:r>
              <a:rPr lang="en-US" dirty="0" smtClean="0"/>
              <a:t>May 2016</a:t>
            </a:r>
            <a:endParaRPr lang="en-US" dirty="0"/>
          </a:p>
        </p:txBody>
      </p:sp>
      <p:pic>
        <p:nvPicPr>
          <p:cNvPr id="26" name="Picture Placeholder 25"/>
          <p:cNvPicPr>
            <a:picLocks noGrp="1" noChangeAspect="1"/>
          </p:cNvPicPr>
          <p:nvPr>
            <p:ph type="pic" sz="quarter" idx="11"/>
          </p:nvPr>
        </p:nvPicPr>
        <p:blipFill>
          <a:blip r:embed="rId2">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119560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1" y="3026008"/>
            <a:ext cx="5407024" cy="437684"/>
          </a:xfrm>
        </p:spPr>
        <p:txBody>
          <a:bodyPr/>
          <a:lstStyle/>
          <a:p>
            <a:r>
              <a:rPr lang="en-US" dirty="0" smtClean="0"/>
              <a:t>New Strategy</a:t>
            </a:r>
            <a:endParaRPr lang="en-US" dirty="0"/>
          </a:p>
        </p:txBody>
      </p:sp>
      <p:pic>
        <p:nvPicPr>
          <p:cNvPr id="3" name="Picture Placeholder 2"/>
          <p:cNvPicPr>
            <a:picLocks noGrp="1" noChangeAspect="1"/>
          </p:cNvPicPr>
          <p:nvPr>
            <p:ph type="pic" sz="quarter" idx="12"/>
          </p:nvPr>
        </p:nvPicPr>
        <p:blipFill rotWithShape="1">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40407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3141416" y="1457063"/>
            <a:ext cx="1623605" cy="652689"/>
          </a:xfrm>
          <a:prstGeom prst="rect">
            <a:avLst/>
          </a:prstGeom>
        </p:spPr>
      </p:pic>
      <p:grpSp>
        <p:nvGrpSpPr>
          <p:cNvPr id="4" name="Group 4"/>
          <p:cNvGrpSpPr>
            <a:grpSpLocks noChangeAspect="1"/>
          </p:cNvGrpSpPr>
          <p:nvPr/>
        </p:nvGrpSpPr>
        <p:grpSpPr bwMode="auto">
          <a:xfrm>
            <a:off x="3189237" y="2170113"/>
            <a:ext cx="5876045" cy="788987"/>
            <a:chOff x="92" y="1664"/>
            <a:chExt cx="7388" cy="992"/>
          </a:xfrm>
        </p:grpSpPr>
        <p:sp>
          <p:nvSpPr>
            <p:cNvPr id="5" name="AutoShape 3"/>
            <p:cNvSpPr>
              <a:spLocks noChangeAspect="1" noChangeArrowheads="1" noTextEdit="1"/>
            </p:cNvSpPr>
            <p:nvPr/>
          </p:nvSpPr>
          <p:spPr bwMode="auto">
            <a:xfrm>
              <a:off x="92" y="1664"/>
              <a:ext cx="7388" cy="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 name="Freeform 5"/>
            <p:cNvSpPr>
              <a:spLocks/>
            </p:cNvSpPr>
            <p:nvPr/>
          </p:nvSpPr>
          <p:spPr bwMode="auto">
            <a:xfrm>
              <a:off x="90" y="1721"/>
              <a:ext cx="903" cy="713"/>
            </a:xfrm>
            <a:custGeom>
              <a:avLst/>
              <a:gdLst>
                <a:gd name="T0" fmla="*/ 215 w 434"/>
                <a:gd name="T1" fmla="*/ 48 h 341"/>
                <a:gd name="T2" fmla="*/ 213 w 434"/>
                <a:gd name="T3" fmla="*/ 65 h 341"/>
                <a:gd name="T4" fmla="*/ 207 w 434"/>
                <a:gd name="T5" fmla="*/ 95 h 341"/>
                <a:gd name="T6" fmla="*/ 144 w 434"/>
                <a:gd name="T7" fmla="*/ 341 h 341"/>
                <a:gd name="T8" fmla="*/ 82 w 434"/>
                <a:gd name="T9" fmla="*/ 341 h 341"/>
                <a:gd name="T10" fmla="*/ 0 w 434"/>
                <a:gd name="T11" fmla="*/ 0 h 341"/>
                <a:gd name="T12" fmla="*/ 54 w 434"/>
                <a:gd name="T13" fmla="*/ 0 h 341"/>
                <a:gd name="T14" fmla="*/ 106 w 434"/>
                <a:gd name="T15" fmla="*/ 232 h 341"/>
                <a:gd name="T16" fmla="*/ 112 w 434"/>
                <a:gd name="T17" fmla="*/ 267 h 341"/>
                <a:gd name="T18" fmla="*/ 114 w 434"/>
                <a:gd name="T19" fmla="*/ 290 h 341"/>
                <a:gd name="T20" fmla="*/ 124 w 434"/>
                <a:gd name="T21" fmla="*/ 232 h 341"/>
                <a:gd name="T22" fmla="*/ 183 w 434"/>
                <a:gd name="T23" fmla="*/ 0 h 341"/>
                <a:gd name="T24" fmla="*/ 249 w 434"/>
                <a:gd name="T25" fmla="*/ 0 h 341"/>
                <a:gd name="T26" fmla="*/ 308 w 434"/>
                <a:gd name="T27" fmla="*/ 232 h 341"/>
                <a:gd name="T28" fmla="*/ 313 w 434"/>
                <a:gd name="T29" fmla="*/ 259 h 341"/>
                <a:gd name="T30" fmla="*/ 317 w 434"/>
                <a:gd name="T31" fmla="*/ 283 h 341"/>
                <a:gd name="T32" fmla="*/ 317 w 434"/>
                <a:gd name="T33" fmla="*/ 290 h 341"/>
                <a:gd name="T34" fmla="*/ 321 w 434"/>
                <a:gd name="T35" fmla="*/ 265 h 341"/>
                <a:gd name="T36" fmla="*/ 327 w 434"/>
                <a:gd name="T37" fmla="*/ 230 h 341"/>
                <a:gd name="T38" fmla="*/ 379 w 434"/>
                <a:gd name="T39" fmla="*/ 0 h 341"/>
                <a:gd name="T40" fmla="*/ 434 w 434"/>
                <a:gd name="T41" fmla="*/ 0 h 341"/>
                <a:gd name="T42" fmla="*/ 352 w 434"/>
                <a:gd name="T43" fmla="*/ 341 h 341"/>
                <a:gd name="T44" fmla="*/ 287 w 434"/>
                <a:gd name="T45" fmla="*/ 341 h 341"/>
                <a:gd name="T46" fmla="*/ 224 w 434"/>
                <a:gd name="T47" fmla="*/ 96 h 341"/>
                <a:gd name="T48" fmla="*/ 215 w 434"/>
                <a:gd name="T49" fmla="*/ 48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4" h="341">
                  <a:moveTo>
                    <a:pt x="215" y="48"/>
                  </a:moveTo>
                  <a:cubicBezTo>
                    <a:pt x="213" y="65"/>
                    <a:pt x="213" y="65"/>
                    <a:pt x="213" y="65"/>
                  </a:cubicBezTo>
                  <a:cubicBezTo>
                    <a:pt x="207" y="95"/>
                    <a:pt x="207" y="95"/>
                    <a:pt x="207" y="95"/>
                  </a:cubicBezTo>
                  <a:cubicBezTo>
                    <a:pt x="144" y="341"/>
                    <a:pt x="144" y="341"/>
                    <a:pt x="144" y="341"/>
                  </a:cubicBezTo>
                  <a:cubicBezTo>
                    <a:pt x="82" y="341"/>
                    <a:pt x="82" y="341"/>
                    <a:pt x="82" y="341"/>
                  </a:cubicBezTo>
                  <a:cubicBezTo>
                    <a:pt x="0" y="0"/>
                    <a:pt x="0" y="0"/>
                    <a:pt x="0" y="0"/>
                  </a:cubicBezTo>
                  <a:cubicBezTo>
                    <a:pt x="54" y="0"/>
                    <a:pt x="54" y="0"/>
                    <a:pt x="54" y="0"/>
                  </a:cubicBezTo>
                  <a:cubicBezTo>
                    <a:pt x="106" y="232"/>
                    <a:pt x="106" y="232"/>
                    <a:pt x="106" y="232"/>
                  </a:cubicBezTo>
                  <a:cubicBezTo>
                    <a:pt x="108" y="242"/>
                    <a:pt x="110" y="254"/>
                    <a:pt x="112" y="267"/>
                  </a:cubicBezTo>
                  <a:cubicBezTo>
                    <a:pt x="113" y="281"/>
                    <a:pt x="114" y="288"/>
                    <a:pt x="114" y="290"/>
                  </a:cubicBezTo>
                  <a:cubicBezTo>
                    <a:pt x="124" y="232"/>
                    <a:pt x="124" y="232"/>
                    <a:pt x="124" y="232"/>
                  </a:cubicBezTo>
                  <a:cubicBezTo>
                    <a:pt x="183" y="0"/>
                    <a:pt x="183" y="0"/>
                    <a:pt x="183" y="0"/>
                  </a:cubicBezTo>
                  <a:cubicBezTo>
                    <a:pt x="249" y="0"/>
                    <a:pt x="249" y="0"/>
                    <a:pt x="249" y="0"/>
                  </a:cubicBezTo>
                  <a:cubicBezTo>
                    <a:pt x="308" y="232"/>
                    <a:pt x="308" y="232"/>
                    <a:pt x="308" y="232"/>
                  </a:cubicBezTo>
                  <a:cubicBezTo>
                    <a:pt x="310" y="238"/>
                    <a:pt x="311" y="247"/>
                    <a:pt x="313" y="259"/>
                  </a:cubicBezTo>
                  <a:cubicBezTo>
                    <a:pt x="315" y="271"/>
                    <a:pt x="316" y="279"/>
                    <a:pt x="317" y="283"/>
                  </a:cubicBezTo>
                  <a:cubicBezTo>
                    <a:pt x="317" y="290"/>
                    <a:pt x="317" y="290"/>
                    <a:pt x="317" y="290"/>
                  </a:cubicBezTo>
                  <a:cubicBezTo>
                    <a:pt x="317" y="288"/>
                    <a:pt x="319" y="280"/>
                    <a:pt x="321" y="265"/>
                  </a:cubicBezTo>
                  <a:cubicBezTo>
                    <a:pt x="323" y="250"/>
                    <a:pt x="325" y="238"/>
                    <a:pt x="327" y="230"/>
                  </a:cubicBezTo>
                  <a:cubicBezTo>
                    <a:pt x="329" y="221"/>
                    <a:pt x="346" y="145"/>
                    <a:pt x="379" y="0"/>
                  </a:cubicBezTo>
                  <a:cubicBezTo>
                    <a:pt x="434" y="0"/>
                    <a:pt x="434" y="0"/>
                    <a:pt x="434" y="0"/>
                  </a:cubicBezTo>
                  <a:cubicBezTo>
                    <a:pt x="352" y="341"/>
                    <a:pt x="352" y="341"/>
                    <a:pt x="352" y="341"/>
                  </a:cubicBezTo>
                  <a:cubicBezTo>
                    <a:pt x="287" y="341"/>
                    <a:pt x="287" y="341"/>
                    <a:pt x="287" y="341"/>
                  </a:cubicBezTo>
                  <a:cubicBezTo>
                    <a:pt x="224" y="96"/>
                    <a:pt x="224" y="96"/>
                    <a:pt x="224" y="96"/>
                  </a:cubicBezTo>
                  <a:cubicBezTo>
                    <a:pt x="219" y="69"/>
                    <a:pt x="216" y="53"/>
                    <a:pt x="215" y="4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 name="Freeform 6"/>
            <p:cNvSpPr>
              <a:spLocks noEditPoints="1"/>
            </p:cNvSpPr>
            <p:nvPr/>
          </p:nvSpPr>
          <p:spPr bwMode="auto">
            <a:xfrm>
              <a:off x="1022" y="1869"/>
              <a:ext cx="508" cy="576"/>
            </a:xfrm>
            <a:custGeom>
              <a:avLst/>
              <a:gdLst>
                <a:gd name="T0" fmla="*/ 122 w 244"/>
                <a:gd name="T1" fmla="*/ 275 h 275"/>
                <a:gd name="T2" fmla="*/ 32 w 244"/>
                <a:gd name="T3" fmla="*/ 238 h 275"/>
                <a:gd name="T4" fmla="*/ 0 w 244"/>
                <a:gd name="T5" fmla="*/ 137 h 275"/>
                <a:gd name="T6" fmla="*/ 32 w 244"/>
                <a:gd name="T7" fmla="*/ 36 h 275"/>
                <a:gd name="T8" fmla="*/ 122 w 244"/>
                <a:gd name="T9" fmla="*/ 0 h 275"/>
                <a:gd name="T10" fmla="*/ 212 w 244"/>
                <a:gd name="T11" fmla="*/ 36 h 275"/>
                <a:gd name="T12" fmla="*/ 244 w 244"/>
                <a:gd name="T13" fmla="*/ 137 h 275"/>
                <a:gd name="T14" fmla="*/ 212 w 244"/>
                <a:gd name="T15" fmla="*/ 239 h 275"/>
                <a:gd name="T16" fmla="*/ 122 w 244"/>
                <a:gd name="T17" fmla="*/ 275 h 275"/>
                <a:gd name="T18" fmla="*/ 122 w 244"/>
                <a:gd name="T19" fmla="*/ 232 h 275"/>
                <a:gd name="T20" fmla="*/ 173 w 244"/>
                <a:gd name="T21" fmla="*/ 208 h 275"/>
                <a:gd name="T22" fmla="*/ 191 w 244"/>
                <a:gd name="T23" fmla="*/ 137 h 275"/>
                <a:gd name="T24" fmla="*/ 173 w 244"/>
                <a:gd name="T25" fmla="*/ 67 h 275"/>
                <a:gd name="T26" fmla="*/ 122 w 244"/>
                <a:gd name="T27" fmla="*/ 42 h 275"/>
                <a:gd name="T28" fmla="*/ 71 w 244"/>
                <a:gd name="T29" fmla="*/ 66 h 275"/>
                <a:gd name="T30" fmla="*/ 53 w 244"/>
                <a:gd name="T31" fmla="*/ 137 h 275"/>
                <a:gd name="T32" fmla="*/ 71 w 244"/>
                <a:gd name="T33" fmla="*/ 207 h 275"/>
                <a:gd name="T34" fmla="*/ 122 w 244"/>
                <a:gd name="T35" fmla="*/ 232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4" h="275">
                  <a:moveTo>
                    <a:pt x="122" y="275"/>
                  </a:moveTo>
                  <a:cubicBezTo>
                    <a:pt x="83" y="275"/>
                    <a:pt x="53" y="262"/>
                    <a:pt x="32" y="238"/>
                  </a:cubicBezTo>
                  <a:cubicBezTo>
                    <a:pt x="11" y="214"/>
                    <a:pt x="0" y="180"/>
                    <a:pt x="0" y="137"/>
                  </a:cubicBezTo>
                  <a:cubicBezTo>
                    <a:pt x="0" y="94"/>
                    <a:pt x="11" y="61"/>
                    <a:pt x="32" y="36"/>
                  </a:cubicBezTo>
                  <a:cubicBezTo>
                    <a:pt x="54" y="12"/>
                    <a:pt x="84" y="0"/>
                    <a:pt x="122" y="0"/>
                  </a:cubicBezTo>
                  <a:cubicBezTo>
                    <a:pt x="160" y="0"/>
                    <a:pt x="190" y="12"/>
                    <a:pt x="212" y="36"/>
                  </a:cubicBezTo>
                  <a:cubicBezTo>
                    <a:pt x="233" y="61"/>
                    <a:pt x="244" y="94"/>
                    <a:pt x="244" y="137"/>
                  </a:cubicBezTo>
                  <a:cubicBezTo>
                    <a:pt x="244" y="181"/>
                    <a:pt x="233" y="215"/>
                    <a:pt x="212" y="239"/>
                  </a:cubicBezTo>
                  <a:cubicBezTo>
                    <a:pt x="190" y="263"/>
                    <a:pt x="160" y="275"/>
                    <a:pt x="122" y="275"/>
                  </a:cubicBezTo>
                  <a:close/>
                  <a:moveTo>
                    <a:pt x="122" y="232"/>
                  </a:moveTo>
                  <a:cubicBezTo>
                    <a:pt x="144" y="232"/>
                    <a:pt x="161" y="224"/>
                    <a:pt x="173" y="208"/>
                  </a:cubicBezTo>
                  <a:cubicBezTo>
                    <a:pt x="185" y="192"/>
                    <a:pt x="191" y="168"/>
                    <a:pt x="191" y="137"/>
                  </a:cubicBezTo>
                  <a:cubicBezTo>
                    <a:pt x="191" y="106"/>
                    <a:pt x="185" y="83"/>
                    <a:pt x="173" y="67"/>
                  </a:cubicBezTo>
                  <a:cubicBezTo>
                    <a:pt x="161" y="50"/>
                    <a:pt x="144" y="42"/>
                    <a:pt x="122" y="42"/>
                  </a:cubicBezTo>
                  <a:cubicBezTo>
                    <a:pt x="100" y="42"/>
                    <a:pt x="82" y="50"/>
                    <a:pt x="71" y="66"/>
                  </a:cubicBezTo>
                  <a:cubicBezTo>
                    <a:pt x="59" y="82"/>
                    <a:pt x="53" y="106"/>
                    <a:pt x="53" y="137"/>
                  </a:cubicBezTo>
                  <a:cubicBezTo>
                    <a:pt x="53" y="168"/>
                    <a:pt x="59" y="191"/>
                    <a:pt x="71" y="207"/>
                  </a:cubicBezTo>
                  <a:cubicBezTo>
                    <a:pt x="83" y="224"/>
                    <a:pt x="100" y="232"/>
                    <a:pt x="122" y="23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8" name="Freeform 7"/>
            <p:cNvSpPr>
              <a:spLocks/>
            </p:cNvSpPr>
            <p:nvPr/>
          </p:nvSpPr>
          <p:spPr bwMode="auto">
            <a:xfrm>
              <a:off x="1626" y="1869"/>
              <a:ext cx="292" cy="565"/>
            </a:xfrm>
            <a:custGeom>
              <a:avLst/>
              <a:gdLst>
                <a:gd name="T0" fmla="*/ 0 w 140"/>
                <a:gd name="T1" fmla="*/ 5 h 270"/>
                <a:gd name="T2" fmla="*/ 41 w 140"/>
                <a:gd name="T3" fmla="*/ 5 h 270"/>
                <a:gd name="T4" fmla="*/ 46 w 140"/>
                <a:gd name="T5" fmla="*/ 36 h 270"/>
                <a:gd name="T6" fmla="*/ 109 w 140"/>
                <a:gd name="T7" fmla="*/ 0 h 270"/>
                <a:gd name="T8" fmla="*/ 140 w 140"/>
                <a:gd name="T9" fmla="*/ 4 h 270"/>
                <a:gd name="T10" fmla="*/ 134 w 140"/>
                <a:gd name="T11" fmla="*/ 51 h 270"/>
                <a:gd name="T12" fmla="*/ 103 w 140"/>
                <a:gd name="T13" fmla="*/ 47 h 270"/>
                <a:gd name="T14" fmla="*/ 75 w 140"/>
                <a:gd name="T15" fmla="*/ 54 h 270"/>
                <a:gd name="T16" fmla="*/ 50 w 140"/>
                <a:gd name="T17" fmla="*/ 76 h 270"/>
                <a:gd name="T18" fmla="*/ 50 w 140"/>
                <a:gd name="T19" fmla="*/ 270 h 270"/>
                <a:gd name="T20" fmla="*/ 0 w 140"/>
                <a:gd name="T21" fmla="*/ 270 h 270"/>
                <a:gd name="T22" fmla="*/ 0 w 140"/>
                <a:gd name="T23" fmla="*/ 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270">
                  <a:moveTo>
                    <a:pt x="0" y="5"/>
                  </a:moveTo>
                  <a:cubicBezTo>
                    <a:pt x="41" y="5"/>
                    <a:pt x="41" y="5"/>
                    <a:pt x="41" y="5"/>
                  </a:cubicBezTo>
                  <a:cubicBezTo>
                    <a:pt x="46" y="36"/>
                    <a:pt x="46" y="36"/>
                    <a:pt x="46" y="36"/>
                  </a:cubicBezTo>
                  <a:cubicBezTo>
                    <a:pt x="63" y="12"/>
                    <a:pt x="84" y="0"/>
                    <a:pt x="109" y="0"/>
                  </a:cubicBezTo>
                  <a:cubicBezTo>
                    <a:pt x="121" y="0"/>
                    <a:pt x="132" y="1"/>
                    <a:pt x="140" y="4"/>
                  </a:cubicBezTo>
                  <a:cubicBezTo>
                    <a:pt x="134" y="51"/>
                    <a:pt x="134" y="51"/>
                    <a:pt x="134" y="51"/>
                  </a:cubicBezTo>
                  <a:cubicBezTo>
                    <a:pt x="126" y="48"/>
                    <a:pt x="115" y="47"/>
                    <a:pt x="103" y="47"/>
                  </a:cubicBezTo>
                  <a:cubicBezTo>
                    <a:pt x="93" y="47"/>
                    <a:pt x="84" y="49"/>
                    <a:pt x="75" y="54"/>
                  </a:cubicBezTo>
                  <a:cubicBezTo>
                    <a:pt x="65" y="59"/>
                    <a:pt x="57" y="67"/>
                    <a:pt x="50" y="76"/>
                  </a:cubicBezTo>
                  <a:cubicBezTo>
                    <a:pt x="50" y="270"/>
                    <a:pt x="50" y="270"/>
                    <a:pt x="50" y="270"/>
                  </a:cubicBezTo>
                  <a:cubicBezTo>
                    <a:pt x="0" y="270"/>
                    <a:pt x="0" y="270"/>
                    <a:pt x="0" y="270"/>
                  </a:cubicBez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 name="Freeform 8"/>
            <p:cNvSpPr>
              <a:spLocks/>
            </p:cNvSpPr>
            <p:nvPr/>
          </p:nvSpPr>
          <p:spPr bwMode="auto">
            <a:xfrm>
              <a:off x="1980" y="1664"/>
              <a:ext cx="460" cy="770"/>
            </a:xfrm>
            <a:custGeom>
              <a:avLst/>
              <a:gdLst>
                <a:gd name="T0" fmla="*/ 329 w 460"/>
                <a:gd name="T1" fmla="*/ 770 h 770"/>
                <a:gd name="T2" fmla="*/ 104 w 460"/>
                <a:gd name="T3" fmla="*/ 483 h 770"/>
                <a:gd name="T4" fmla="*/ 104 w 460"/>
                <a:gd name="T5" fmla="*/ 770 h 770"/>
                <a:gd name="T6" fmla="*/ 0 w 460"/>
                <a:gd name="T7" fmla="*/ 770 h 770"/>
                <a:gd name="T8" fmla="*/ 0 w 460"/>
                <a:gd name="T9" fmla="*/ 0 h 770"/>
                <a:gd name="T10" fmla="*/ 104 w 460"/>
                <a:gd name="T11" fmla="*/ 0 h 770"/>
                <a:gd name="T12" fmla="*/ 104 w 460"/>
                <a:gd name="T13" fmla="*/ 471 h 770"/>
                <a:gd name="T14" fmla="*/ 308 w 460"/>
                <a:gd name="T15" fmla="*/ 216 h 770"/>
                <a:gd name="T16" fmla="*/ 437 w 460"/>
                <a:gd name="T17" fmla="*/ 216 h 770"/>
                <a:gd name="T18" fmla="*/ 223 w 460"/>
                <a:gd name="T19" fmla="*/ 475 h 770"/>
                <a:gd name="T20" fmla="*/ 460 w 460"/>
                <a:gd name="T21" fmla="*/ 770 h 770"/>
                <a:gd name="T22" fmla="*/ 329 w 460"/>
                <a:gd name="T23" fmla="*/ 770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0" h="770">
                  <a:moveTo>
                    <a:pt x="329" y="770"/>
                  </a:moveTo>
                  <a:lnTo>
                    <a:pt x="104" y="483"/>
                  </a:lnTo>
                  <a:lnTo>
                    <a:pt x="104" y="770"/>
                  </a:lnTo>
                  <a:lnTo>
                    <a:pt x="0" y="770"/>
                  </a:lnTo>
                  <a:lnTo>
                    <a:pt x="0" y="0"/>
                  </a:lnTo>
                  <a:lnTo>
                    <a:pt x="104" y="0"/>
                  </a:lnTo>
                  <a:lnTo>
                    <a:pt x="104" y="471"/>
                  </a:lnTo>
                  <a:lnTo>
                    <a:pt x="308" y="216"/>
                  </a:lnTo>
                  <a:lnTo>
                    <a:pt x="437" y="216"/>
                  </a:lnTo>
                  <a:lnTo>
                    <a:pt x="223" y="475"/>
                  </a:lnTo>
                  <a:lnTo>
                    <a:pt x="460" y="770"/>
                  </a:lnTo>
                  <a:lnTo>
                    <a:pt x="329" y="7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 name="Freeform 9"/>
            <p:cNvSpPr>
              <a:spLocks/>
            </p:cNvSpPr>
            <p:nvPr/>
          </p:nvSpPr>
          <p:spPr bwMode="auto">
            <a:xfrm>
              <a:off x="2480" y="1869"/>
              <a:ext cx="364" cy="576"/>
            </a:xfrm>
            <a:custGeom>
              <a:avLst/>
              <a:gdLst>
                <a:gd name="T0" fmla="*/ 175 w 175"/>
                <a:gd name="T1" fmla="*/ 195 h 275"/>
                <a:gd name="T2" fmla="*/ 151 w 175"/>
                <a:gd name="T3" fmla="*/ 254 h 275"/>
                <a:gd name="T4" fmla="*/ 82 w 175"/>
                <a:gd name="T5" fmla="*/ 275 h 275"/>
                <a:gd name="T6" fmla="*/ 0 w 175"/>
                <a:gd name="T7" fmla="*/ 263 h 275"/>
                <a:gd name="T8" fmla="*/ 10 w 175"/>
                <a:gd name="T9" fmla="*/ 219 h 275"/>
                <a:gd name="T10" fmla="*/ 83 w 175"/>
                <a:gd name="T11" fmla="*/ 233 h 275"/>
                <a:gd name="T12" fmla="*/ 115 w 175"/>
                <a:gd name="T13" fmla="*/ 224 h 275"/>
                <a:gd name="T14" fmla="*/ 126 w 175"/>
                <a:gd name="T15" fmla="*/ 199 h 275"/>
                <a:gd name="T16" fmla="*/ 121 w 175"/>
                <a:gd name="T17" fmla="*/ 180 h 275"/>
                <a:gd name="T18" fmla="*/ 104 w 175"/>
                <a:gd name="T19" fmla="*/ 166 h 275"/>
                <a:gd name="T20" fmla="*/ 73 w 175"/>
                <a:gd name="T21" fmla="*/ 152 h 275"/>
                <a:gd name="T22" fmla="*/ 6 w 175"/>
                <a:gd name="T23" fmla="*/ 74 h 275"/>
                <a:gd name="T24" fmla="*/ 27 w 175"/>
                <a:gd name="T25" fmla="*/ 19 h 275"/>
                <a:gd name="T26" fmla="*/ 93 w 175"/>
                <a:gd name="T27" fmla="*/ 0 h 275"/>
                <a:gd name="T28" fmla="*/ 162 w 175"/>
                <a:gd name="T29" fmla="*/ 9 h 275"/>
                <a:gd name="T30" fmla="*/ 153 w 175"/>
                <a:gd name="T31" fmla="*/ 52 h 275"/>
                <a:gd name="T32" fmla="*/ 125 w 175"/>
                <a:gd name="T33" fmla="*/ 45 h 275"/>
                <a:gd name="T34" fmla="*/ 92 w 175"/>
                <a:gd name="T35" fmla="*/ 41 h 275"/>
                <a:gd name="T36" fmla="*/ 63 w 175"/>
                <a:gd name="T37" fmla="*/ 49 h 275"/>
                <a:gd name="T38" fmla="*/ 53 w 175"/>
                <a:gd name="T39" fmla="*/ 71 h 275"/>
                <a:gd name="T40" fmla="*/ 65 w 175"/>
                <a:gd name="T41" fmla="*/ 96 h 275"/>
                <a:gd name="T42" fmla="*/ 108 w 175"/>
                <a:gd name="T43" fmla="*/ 116 h 275"/>
                <a:gd name="T44" fmla="*/ 158 w 175"/>
                <a:gd name="T45" fmla="*/ 148 h 275"/>
                <a:gd name="T46" fmla="*/ 175 w 175"/>
                <a:gd name="T47" fmla="*/ 195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5" h="275">
                  <a:moveTo>
                    <a:pt x="175" y="195"/>
                  </a:moveTo>
                  <a:cubicBezTo>
                    <a:pt x="175" y="220"/>
                    <a:pt x="167" y="240"/>
                    <a:pt x="151" y="254"/>
                  </a:cubicBezTo>
                  <a:cubicBezTo>
                    <a:pt x="135" y="268"/>
                    <a:pt x="112" y="275"/>
                    <a:pt x="82" y="275"/>
                  </a:cubicBezTo>
                  <a:cubicBezTo>
                    <a:pt x="51" y="275"/>
                    <a:pt x="24" y="271"/>
                    <a:pt x="0" y="263"/>
                  </a:cubicBezTo>
                  <a:cubicBezTo>
                    <a:pt x="10" y="219"/>
                    <a:pt x="10" y="219"/>
                    <a:pt x="10" y="219"/>
                  </a:cubicBezTo>
                  <a:cubicBezTo>
                    <a:pt x="36" y="229"/>
                    <a:pt x="60" y="233"/>
                    <a:pt x="83" y="233"/>
                  </a:cubicBezTo>
                  <a:cubicBezTo>
                    <a:pt x="96" y="233"/>
                    <a:pt x="107" y="230"/>
                    <a:pt x="115" y="224"/>
                  </a:cubicBezTo>
                  <a:cubicBezTo>
                    <a:pt x="122" y="219"/>
                    <a:pt x="126" y="210"/>
                    <a:pt x="126" y="199"/>
                  </a:cubicBezTo>
                  <a:cubicBezTo>
                    <a:pt x="126" y="191"/>
                    <a:pt x="124" y="185"/>
                    <a:pt x="121" y="180"/>
                  </a:cubicBezTo>
                  <a:cubicBezTo>
                    <a:pt x="118" y="176"/>
                    <a:pt x="112" y="171"/>
                    <a:pt x="104" y="166"/>
                  </a:cubicBezTo>
                  <a:cubicBezTo>
                    <a:pt x="96" y="162"/>
                    <a:pt x="86" y="157"/>
                    <a:pt x="73" y="152"/>
                  </a:cubicBezTo>
                  <a:cubicBezTo>
                    <a:pt x="28" y="136"/>
                    <a:pt x="6" y="110"/>
                    <a:pt x="6" y="74"/>
                  </a:cubicBezTo>
                  <a:cubicBezTo>
                    <a:pt x="6" y="50"/>
                    <a:pt x="13" y="32"/>
                    <a:pt x="27" y="19"/>
                  </a:cubicBezTo>
                  <a:cubicBezTo>
                    <a:pt x="42" y="6"/>
                    <a:pt x="63" y="0"/>
                    <a:pt x="93" y="0"/>
                  </a:cubicBezTo>
                  <a:cubicBezTo>
                    <a:pt x="113" y="0"/>
                    <a:pt x="136" y="3"/>
                    <a:pt x="162" y="9"/>
                  </a:cubicBezTo>
                  <a:cubicBezTo>
                    <a:pt x="153" y="52"/>
                    <a:pt x="153" y="52"/>
                    <a:pt x="153" y="52"/>
                  </a:cubicBezTo>
                  <a:cubicBezTo>
                    <a:pt x="145" y="49"/>
                    <a:pt x="136" y="47"/>
                    <a:pt x="125" y="45"/>
                  </a:cubicBezTo>
                  <a:cubicBezTo>
                    <a:pt x="115" y="42"/>
                    <a:pt x="104" y="41"/>
                    <a:pt x="92" y="41"/>
                  </a:cubicBezTo>
                  <a:cubicBezTo>
                    <a:pt x="79" y="41"/>
                    <a:pt x="69" y="44"/>
                    <a:pt x="63" y="49"/>
                  </a:cubicBezTo>
                  <a:cubicBezTo>
                    <a:pt x="56" y="54"/>
                    <a:pt x="53" y="62"/>
                    <a:pt x="53" y="71"/>
                  </a:cubicBezTo>
                  <a:cubicBezTo>
                    <a:pt x="53" y="81"/>
                    <a:pt x="57" y="89"/>
                    <a:pt x="65" y="96"/>
                  </a:cubicBezTo>
                  <a:cubicBezTo>
                    <a:pt x="74" y="103"/>
                    <a:pt x="88" y="109"/>
                    <a:pt x="108" y="116"/>
                  </a:cubicBezTo>
                  <a:cubicBezTo>
                    <a:pt x="130" y="124"/>
                    <a:pt x="147" y="135"/>
                    <a:pt x="158" y="148"/>
                  </a:cubicBezTo>
                  <a:cubicBezTo>
                    <a:pt x="170" y="160"/>
                    <a:pt x="175" y="176"/>
                    <a:pt x="175" y="19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1" name="Freeform 10"/>
            <p:cNvSpPr>
              <a:spLocks noEditPoints="1"/>
            </p:cNvSpPr>
            <p:nvPr/>
          </p:nvSpPr>
          <p:spPr bwMode="auto">
            <a:xfrm>
              <a:off x="2929" y="1869"/>
              <a:ext cx="473" cy="787"/>
            </a:xfrm>
            <a:custGeom>
              <a:avLst/>
              <a:gdLst>
                <a:gd name="T0" fmla="*/ 227 w 227"/>
                <a:gd name="T1" fmla="*/ 134 h 376"/>
                <a:gd name="T2" fmla="*/ 212 w 227"/>
                <a:gd name="T3" fmla="*/ 209 h 376"/>
                <a:gd name="T4" fmla="*/ 170 w 227"/>
                <a:gd name="T5" fmla="*/ 258 h 376"/>
                <a:gd name="T6" fmla="*/ 106 w 227"/>
                <a:gd name="T7" fmla="*/ 274 h 376"/>
                <a:gd name="T8" fmla="*/ 50 w 227"/>
                <a:gd name="T9" fmla="*/ 269 h 376"/>
                <a:gd name="T10" fmla="*/ 50 w 227"/>
                <a:gd name="T11" fmla="*/ 376 h 376"/>
                <a:gd name="T12" fmla="*/ 0 w 227"/>
                <a:gd name="T13" fmla="*/ 376 h 376"/>
                <a:gd name="T14" fmla="*/ 0 w 227"/>
                <a:gd name="T15" fmla="*/ 5 h 376"/>
                <a:gd name="T16" fmla="*/ 41 w 227"/>
                <a:gd name="T17" fmla="*/ 5 h 376"/>
                <a:gd name="T18" fmla="*/ 47 w 227"/>
                <a:gd name="T19" fmla="*/ 28 h 376"/>
                <a:gd name="T20" fmla="*/ 125 w 227"/>
                <a:gd name="T21" fmla="*/ 0 h 376"/>
                <a:gd name="T22" fmla="*/ 201 w 227"/>
                <a:gd name="T23" fmla="*/ 34 h 376"/>
                <a:gd name="T24" fmla="*/ 227 w 227"/>
                <a:gd name="T25" fmla="*/ 134 h 376"/>
                <a:gd name="T26" fmla="*/ 175 w 227"/>
                <a:gd name="T27" fmla="*/ 134 h 376"/>
                <a:gd name="T28" fmla="*/ 160 w 227"/>
                <a:gd name="T29" fmla="*/ 65 h 376"/>
                <a:gd name="T30" fmla="*/ 112 w 227"/>
                <a:gd name="T31" fmla="*/ 41 h 376"/>
                <a:gd name="T32" fmla="*/ 79 w 227"/>
                <a:gd name="T33" fmla="*/ 48 h 376"/>
                <a:gd name="T34" fmla="*/ 49 w 227"/>
                <a:gd name="T35" fmla="*/ 65 h 376"/>
                <a:gd name="T36" fmla="*/ 49 w 227"/>
                <a:gd name="T37" fmla="*/ 225 h 376"/>
                <a:gd name="T38" fmla="*/ 106 w 227"/>
                <a:gd name="T39" fmla="*/ 233 h 376"/>
                <a:gd name="T40" fmla="*/ 142 w 227"/>
                <a:gd name="T41" fmla="*/ 221 h 376"/>
                <a:gd name="T42" fmla="*/ 166 w 227"/>
                <a:gd name="T43" fmla="*/ 187 h 376"/>
                <a:gd name="T44" fmla="*/ 175 w 227"/>
                <a:gd name="T45" fmla="*/ 134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376">
                  <a:moveTo>
                    <a:pt x="227" y="134"/>
                  </a:moveTo>
                  <a:cubicBezTo>
                    <a:pt x="227" y="163"/>
                    <a:pt x="222" y="188"/>
                    <a:pt x="212" y="209"/>
                  </a:cubicBezTo>
                  <a:cubicBezTo>
                    <a:pt x="202" y="230"/>
                    <a:pt x="188" y="247"/>
                    <a:pt x="170" y="258"/>
                  </a:cubicBezTo>
                  <a:cubicBezTo>
                    <a:pt x="152" y="269"/>
                    <a:pt x="130" y="274"/>
                    <a:pt x="106" y="274"/>
                  </a:cubicBezTo>
                  <a:cubicBezTo>
                    <a:pt x="85" y="274"/>
                    <a:pt x="67" y="272"/>
                    <a:pt x="50" y="269"/>
                  </a:cubicBezTo>
                  <a:cubicBezTo>
                    <a:pt x="50" y="376"/>
                    <a:pt x="50" y="376"/>
                    <a:pt x="50" y="376"/>
                  </a:cubicBezTo>
                  <a:cubicBezTo>
                    <a:pt x="0" y="376"/>
                    <a:pt x="0" y="376"/>
                    <a:pt x="0" y="376"/>
                  </a:cubicBezTo>
                  <a:cubicBezTo>
                    <a:pt x="0" y="5"/>
                    <a:pt x="0" y="5"/>
                    <a:pt x="0" y="5"/>
                  </a:cubicBezTo>
                  <a:cubicBezTo>
                    <a:pt x="41" y="5"/>
                    <a:pt x="41" y="5"/>
                    <a:pt x="41" y="5"/>
                  </a:cubicBezTo>
                  <a:cubicBezTo>
                    <a:pt x="47" y="28"/>
                    <a:pt x="47" y="28"/>
                    <a:pt x="47" y="28"/>
                  </a:cubicBezTo>
                  <a:cubicBezTo>
                    <a:pt x="70" y="9"/>
                    <a:pt x="96" y="0"/>
                    <a:pt x="125" y="0"/>
                  </a:cubicBezTo>
                  <a:cubicBezTo>
                    <a:pt x="159" y="0"/>
                    <a:pt x="184" y="11"/>
                    <a:pt x="201" y="34"/>
                  </a:cubicBezTo>
                  <a:cubicBezTo>
                    <a:pt x="218" y="57"/>
                    <a:pt x="227" y="90"/>
                    <a:pt x="227" y="134"/>
                  </a:cubicBezTo>
                  <a:close/>
                  <a:moveTo>
                    <a:pt x="175" y="134"/>
                  </a:moveTo>
                  <a:cubicBezTo>
                    <a:pt x="175" y="104"/>
                    <a:pt x="170" y="81"/>
                    <a:pt x="160" y="65"/>
                  </a:cubicBezTo>
                  <a:cubicBezTo>
                    <a:pt x="150" y="49"/>
                    <a:pt x="134" y="41"/>
                    <a:pt x="112" y="41"/>
                  </a:cubicBezTo>
                  <a:cubicBezTo>
                    <a:pt x="102" y="41"/>
                    <a:pt x="91" y="43"/>
                    <a:pt x="79" y="48"/>
                  </a:cubicBezTo>
                  <a:cubicBezTo>
                    <a:pt x="67" y="53"/>
                    <a:pt x="57" y="58"/>
                    <a:pt x="49" y="65"/>
                  </a:cubicBezTo>
                  <a:cubicBezTo>
                    <a:pt x="49" y="225"/>
                    <a:pt x="49" y="225"/>
                    <a:pt x="49" y="225"/>
                  </a:cubicBezTo>
                  <a:cubicBezTo>
                    <a:pt x="66" y="230"/>
                    <a:pt x="85" y="233"/>
                    <a:pt x="106" y="233"/>
                  </a:cubicBezTo>
                  <a:cubicBezTo>
                    <a:pt x="119" y="233"/>
                    <a:pt x="131" y="229"/>
                    <a:pt x="142" y="221"/>
                  </a:cubicBezTo>
                  <a:cubicBezTo>
                    <a:pt x="153" y="213"/>
                    <a:pt x="161" y="202"/>
                    <a:pt x="166" y="187"/>
                  </a:cubicBezTo>
                  <a:cubicBezTo>
                    <a:pt x="172" y="172"/>
                    <a:pt x="175" y="155"/>
                    <a:pt x="175" y="13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2" name="Freeform 11"/>
            <p:cNvSpPr>
              <a:spLocks noEditPoints="1"/>
            </p:cNvSpPr>
            <p:nvPr/>
          </p:nvSpPr>
          <p:spPr bwMode="auto">
            <a:xfrm>
              <a:off x="3460" y="1869"/>
              <a:ext cx="435" cy="576"/>
            </a:xfrm>
            <a:custGeom>
              <a:avLst/>
              <a:gdLst>
                <a:gd name="T0" fmla="*/ 170 w 209"/>
                <a:gd name="T1" fmla="*/ 270 h 275"/>
                <a:gd name="T2" fmla="*/ 162 w 209"/>
                <a:gd name="T3" fmla="*/ 247 h 275"/>
                <a:gd name="T4" fmla="*/ 121 w 209"/>
                <a:gd name="T5" fmla="*/ 268 h 275"/>
                <a:gd name="T6" fmla="*/ 79 w 209"/>
                <a:gd name="T7" fmla="*/ 275 h 275"/>
                <a:gd name="T8" fmla="*/ 21 w 209"/>
                <a:gd name="T9" fmla="*/ 254 h 275"/>
                <a:gd name="T10" fmla="*/ 0 w 209"/>
                <a:gd name="T11" fmla="*/ 197 h 275"/>
                <a:gd name="T12" fmla="*/ 36 w 209"/>
                <a:gd name="T13" fmla="*/ 132 h 275"/>
                <a:gd name="T14" fmla="*/ 159 w 209"/>
                <a:gd name="T15" fmla="*/ 107 h 275"/>
                <a:gd name="T16" fmla="*/ 159 w 209"/>
                <a:gd name="T17" fmla="*/ 92 h 275"/>
                <a:gd name="T18" fmla="*/ 144 w 209"/>
                <a:gd name="T19" fmla="*/ 53 h 275"/>
                <a:gd name="T20" fmla="*/ 105 w 209"/>
                <a:gd name="T21" fmla="*/ 39 h 275"/>
                <a:gd name="T22" fmla="*/ 36 w 209"/>
                <a:gd name="T23" fmla="*/ 54 h 275"/>
                <a:gd name="T24" fmla="*/ 24 w 209"/>
                <a:gd name="T25" fmla="*/ 16 h 275"/>
                <a:gd name="T26" fmla="*/ 109 w 209"/>
                <a:gd name="T27" fmla="*/ 0 h 275"/>
                <a:gd name="T28" fmla="*/ 183 w 209"/>
                <a:gd name="T29" fmla="*/ 23 h 275"/>
                <a:gd name="T30" fmla="*/ 209 w 209"/>
                <a:gd name="T31" fmla="*/ 87 h 275"/>
                <a:gd name="T32" fmla="*/ 209 w 209"/>
                <a:gd name="T33" fmla="*/ 270 h 275"/>
                <a:gd name="T34" fmla="*/ 170 w 209"/>
                <a:gd name="T35" fmla="*/ 270 h 275"/>
                <a:gd name="T36" fmla="*/ 159 w 209"/>
                <a:gd name="T37" fmla="*/ 142 h 275"/>
                <a:gd name="T38" fmla="*/ 74 w 209"/>
                <a:gd name="T39" fmla="*/ 158 h 275"/>
                <a:gd name="T40" fmla="*/ 50 w 209"/>
                <a:gd name="T41" fmla="*/ 198 h 275"/>
                <a:gd name="T42" fmla="*/ 61 w 209"/>
                <a:gd name="T43" fmla="*/ 226 h 275"/>
                <a:gd name="T44" fmla="*/ 90 w 209"/>
                <a:gd name="T45" fmla="*/ 237 h 275"/>
                <a:gd name="T46" fmla="*/ 159 w 209"/>
                <a:gd name="T47" fmla="*/ 216 h 275"/>
                <a:gd name="T48" fmla="*/ 159 w 209"/>
                <a:gd name="T49" fmla="*/ 142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9" h="275">
                  <a:moveTo>
                    <a:pt x="170" y="270"/>
                  </a:moveTo>
                  <a:cubicBezTo>
                    <a:pt x="162" y="247"/>
                    <a:pt x="162" y="247"/>
                    <a:pt x="162" y="247"/>
                  </a:cubicBezTo>
                  <a:cubicBezTo>
                    <a:pt x="148" y="257"/>
                    <a:pt x="135" y="264"/>
                    <a:pt x="121" y="268"/>
                  </a:cubicBezTo>
                  <a:cubicBezTo>
                    <a:pt x="108" y="272"/>
                    <a:pt x="94" y="275"/>
                    <a:pt x="79" y="275"/>
                  </a:cubicBezTo>
                  <a:cubicBezTo>
                    <a:pt x="54" y="275"/>
                    <a:pt x="35" y="268"/>
                    <a:pt x="21" y="254"/>
                  </a:cubicBezTo>
                  <a:cubicBezTo>
                    <a:pt x="7" y="240"/>
                    <a:pt x="0" y="221"/>
                    <a:pt x="0" y="197"/>
                  </a:cubicBezTo>
                  <a:cubicBezTo>
                    <a:pt x="0" y="168"/>
                    <a:pt x="12" y="146"/>
                    <a:pt x="36" y="132"/>
                  </a:cubicBezTo>
                  <a:cubicBezTo>
                    <a:pt x="60" y="118"/>
                    <a:pt x="101" y="110"/>
                    <a:pt x="159" y="107"/>
                  </a:cubicBezTo>
                  <a:cubicBezTo>
                    <a:pt x="159" y="92"/>
                    <a:pt x="159" y="92"/>
                    <a:pt x="159" y="92"/>
                  </a:cubicBezTo>
                  <a:cubicBezTo>
                    <a:pt x="159" y="76"/>
                    <a:pt x="154" y="63"/>
                    <a:pt x="144" y="53"/>
                  </a:cubicBezTo>
                  <a:cubicBezTo>
                    <a:pt x="135" y="44"/>
                    <a:pt x="122" y="39"/>
                    <a:pt x="105" y="39"/>
                  </a:cubicBezTo>
                  <a:cubicBezTo>
                    <a:pt x="82" y="39"/>
                    <a:pt x="59" y="44"/>
                    <a:pt x="36" y="54"/>
                  </a:cubicBezTo>
                  <a:cubicBezTo>
                    <a:pt x="24" y="16"/>
                    <a:pt x="24" y="16"/>
                    <a:pt x="24" y="16"/>
                  </a:cubicBezTo>
                  <a:cubicBezTo>
                    <a:pt x="51" y="6"/>
                    <a:pt x="79" y="0"/>
                    <a:pt x="109" y="0"/>
                  </a:cubicBezTo>
                  <a:cubicBezTo>
                    <a:pt x="141" y="0"/>
                    <a:pt x="166" y="8"/>
                    <a:pt x="183" y="23"/>
                  </a:cubicBezTo>
                  <a:cubicBezTo>
                    <a:pt x="200" y="38"/>
                    <a:pt x="209" y="60"/>
                    <a:pt x="209" y="87"/>
                  </a:cubicBezTo>
                  <a:cubicBezTo>
                    <a:pt x="209" y="270"/>
                    <a:pt x="209" y="270"/>
                    <a:pt x="209" y="270"/>
                  </a:cubicBezTo>
                  <a:lnTo>
                    <a:pt x="170" y="270"/>
                  </a:lnTo>
                  <a:close/>
                  <a:moveTo>
                    <a:pt x="159" y="142"/>
                  </a:moveTo>
                  <a:cubicBezTo>
                    <a:pt x="119" y="144"/>
                    <a:pt x="91" y="150"/>
                    <a:pt x="74" y="158"/>
                  </a:cubicBezTo>
                  <a:cubicBezTo>
                    <a:pt x="58" y="167"/>
                    <a:pt x="50" y="180"/>
                    <a:pt x="50" y="198"/>
                  </a:cubicBezTo>
                  <a:cubicBezTo>
                    <a:pt x="50" y="210"/>
                    <a:pt x="53" y="219"/>
                    <a:pt x="61" y="226"/>
                  </a:cubicBezTo>
                  <a:cubicBezTo>
                    <a:pt x="68" y="233"/>
                    <a:pt x="78" y="237"/>
                    <a:pt x="90" y="237"/>
                  </a:cubicBezTo>
                  <a:cubicBezTo>
                    <a:pt x="111" y="237"/>
                    <a:pt x="134" y="230"/>
                    <a:pt x="159" y="216"/>
                  </a:cubicBezTo>
                  <a:lnTo>
                    <a:pt x="159" y="1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3" name="Freeform 12"/>
            <p:cNvSpPr>
              <a:spLocks/>
            </p:cNvSpPr>
            <p:nvPr/>
          </p:nvSpPr>
          <p:spPr bwMode="auto">
            <a:xfrm>
              <a:off x="3989" y="1869"/>
              <a:ext cx="410" cy="576"/>
            </a:xfrm>
            <a:custGeom>
              <a:avLst/>
              <a:gdLst>
                <a:gd name="T0" fmla="*/ 175 w 197"/>
                <a:gd name="T1" fmla="*/ 54 h 275"/>
                <a:gd name="T2" fmla="*/ 117 w 197"/>
                <a:gd name="T3" fmla="*/ 43 h 275"/>
                <a:gd name="T4" fmla="*/ 69 w 197"/>
                <a:gd name="T5" fmla="*/ 68 h 275"/>
                <a:gd name="T6" fmla="*/ 53 w 197"/>
                <a:gd name="T7" fmla="*/ 137 h 275"/>
                <a:gd name="T8" fmla="*/ 71 w 197"/>
                <a:gd name="T9" fmla="*/ 208 h 275"/>
                <a:gd name="T10" fmla="*/ 124 w 197"/>
                <a:gd name="T11" fmla="*/ 232 h 275"/>
                <a:gd name="T12" fmla="*/ 157 w 197"/>
                <a:gd name="T13" fmla="*/ 228 h 275"/>
                <a:gd name="T14" fmla="*/ 188 w 197"/>
                <a:gd name="T15" fmla="*/ 219 h 275"/>
                <a:gd name="T16" fmla="*/ 197 w 197"/>
                <a:gd name="T17" fmla="*/ 261 h 275"/>
                <a:gd name="T18" fmla="*/ 119 w 197"/>
                <a:gd name="T19" fmla="*/ 275 h 275"/>
                <a:gd name="T20" fmla="*/ 0 w 197"/>
                <a:gd name="T21" fmla="*/ 137 h 275"/>
                <a:gd name="T22" fmla="*/ 31 w 197"/>
                <a:gd name="T23" fmla="*/ 37 h 275"/>
                <a:gd name="T24" fmla="*/ 114 w 197"/>
                <a:gd name="T25" fmla="*/ 0 h 275"/>
                <a:gd name="T26" fmla="*/ 187 w 197"/>
                <a:gd name="T27" fmla="*/ 11 h 275"/>
                <a:gd name="T28" fmla="*/ 175 w 197"/>
                <a:gd name="T29" fmla="*/ 5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7" h="275">
                  <a:moveTo>
                    <a:pt x="175" y="54"/>
                  </a:moveTo>
                  <a:cubicBezTo>
                    <a:pt x="153" y="47"/>
                    <a:pt x="133" y="43"/>
                    <a:pt x="117" y="43"/>
                  </a:cubicBezTo>
                  <a:cubicBezTo>
                    <a:pt x="96" y="43"/>
                    <a:pt x="81" y="51"/>
                    <a:pt x="69" y="68"/>
                  </a:cubicBezTo>
                  <a:cubicBezTo>
                    <a:pt x="58" y="85"/>
                    <a:pt x="53" y="108"/>
                    <a:pt x="53" y="137"/>
                  </a:cubicBezTo>
                  <a:cubicBezTo>
                    <a:pt x="53" y="169"/>
                    <a:pt x="59" y="192"/>
                    <a:pt x="71" y="208"/>
                  </a:cubicBezTo>
                  <a:cubicBezTo>
                    <a:pt x="83" y="224"/>
                    <a:pt x="101" y="232"/>
                    <a:pt x="124" y="232"/>
                  </a:cubicBezTo>
                  <a:cubicBezTo>
                    <a:pt x="134" y="232"/>
                    <a:pt x="145" y="231"/>
                    <a:pt x="157" y="228"/>
                  </a:cubicBezTo>
                  <a:cubicBezTo>
                    <a:pt x="169" y="226"/>
                    <a:pt x="180" y="223"/>
                    <a:pt x="188" y="219"/>
                  </a:cubicBezTo>
                  <a:cubicBezTo>
                    <a:pt x="197" y="261"/>
                    <a:pt x="197" y="261"/>
                    <a:pt x="197" y="261"/>
                  </a:cubicBezTo>
                  <a:cubicBezTo>
                    <a:pt x="173" y="270"/>
                    <a:pt x="147" y="275"/>
                    <a:pt x="119" y="275"/>
                  </a:cubicBezTo>
                  <a:cubicBezTo>
                    <a:pt x="40" y="275"/>
                    <a:pt x="0" y="229"/>
                    <a:pt x="0" y="137"/>
                  </a:cubicBezTo>
                  <a:cubicBezTo>
                    <a:pt x="0" y="95"/>
                    <a:pt x="10" y="62"/>
                    <a:pt x="31" y="37"/>
                  </a:cubicBezTo>
                  <a:cubicBezTo>
                    <a:pt x="51" y="12"/>
                    <a:pt x="79" y="0"/>
                    <a:pt x="114" y="0"/>
                  </a:cubicBezTo>
                  <a:cubicBezTo>
                    <a:pt x="137" y="0"/>
                    <a:pt x="162" y="4"/>
                    <a:pt x="187" y="11"/>
                  </a:cubicBezTo>
                  <a:lnTo>
                    <a:pt x="175" y="5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13"/>
            <p:cNvSpPr>
              <a:spLocks noEditPoints="1"/>
            </p:cNvSpPr>
            <p:nvPr/>
          </p:nvSpPr>
          <p:spPr bwMode="auto">
            <a:xfrm>
              <a:off x="4434" y="1869"/>
              <a:ext cx="456" cy="576"/>
            </a:xfrm>
            <a:custGeom>
              <a:avLst/>
              <a:gdLst>
                <a:gd name="T0" fmla="*/ 216 w 219"/>
                <a:gd name="T1" fmla="*/ 145 h 275"/>
                <a:gd name="T2" fmla="*/ 52 w 219"/>
                <a:gd name="T3" fmla="*/ 145 h 275"/>
                <a:gd name="T4" fmla="*/ 71 w 219"/>
                <a:gd name="T5" fmla="*/ 212 h 275"/>
                <a:gd name="T6" fmla="*/ 129 w 219"/>
                <a:gd name="T7" fmla="*/ 235 h 275"/>
                <a:gd name="T8" fmla="*/ 171 w 219"/>
                <a:gd name="T9" fmla="*/ 230 h 275"/>
                <a:gd name="T10" fmla="*/ 209 w 219"/>
                <a:gd name="T11" fmla="*/ 218 h 275"/>
                <a:gd name="T12" fmla="*/ 219 w 219"/>
                <a:gd name="T13" fmla="*/ 257 h 275"/>
                <a:gd name="T14" fmla="*/ 173 w 219"/>
                <a:gd name="T15" fmla="*/ 270 h 275"/>
                <a:gd name="T16" fmla="*/ 123 w 219"/>
                <a:gd name="T17" fmla="*/ 275 h 275"/>
                <a:gd name="T18" fmla="*/ 31 w 219"/>
                <a:gd name="T19" fmla="*/ 241 h 275"/>
                <a:gd name="T20" fmla="*/ 0 w 219"/>
                <a:gd name="T21" fmla="*/ 141 h 275"/>
                <a:gd name="T22" fmla="*/ 29 w 219"/>
                <a:gd name="T23" fmla="*/ 37 h 275"/>
                <a:gd name="T24" fmla="*/ 111 w 219"/>
                <a:gd name="T25" fmla="*/ 0 h 275"/>
                <a:gd name="T26" fmla="*/ 190 w 219"/>
                <a:gd name="T27" fmla="*/ 31 h 275"/>
                <a:gd name="T28" fmla="*/ 216 w 219"/>
                <a:gd name="T29" fmla="*/ 123 h 275"/>
                <a:gd name="T30" fmla="*/ 216 w 219"/>
                <a:gd name="T31" fmla="*/ 145 h 275"/>
                <a:gd name="T32" fmla="*/ 167 w 219"/>
                <a:gd name="T33" fmla="*/ 109 h 275"/>
                <a:gd name="T34" fmla="*/ 154 w 219"/>
                <a:gd name="T35" fmla="*/ 56 h 275"/>
                <a:gd name="T36" fmla="*/ 114 w 219"/>
                <a:gd name="T37" fmla="*/ 38 h 275"/>
                <a:gd name="T38" fmla="*/ 71 w 219"/>
                <a:gd name="T39" fmla="*/ 56 h 275"/>
                <a:gd name="T40" fmla="*/ 52 w 219"/>
                <a:gd name="T41" fmla="*/ 109 h 275"/>
                <a:gd name="T42" fmla="*/ 167 w 219"/>
                <a:gd name="T43" fmla="*/ 109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75">
                  <a:moveTo>
                    <a:pt x="216" y="145"/>
                  </a:moveTo>
                  <a:cubicBezTo>
                    <a:pt x="52" y="145"/>
                    <a:pt x="52" y="145"/>
                    <a:pt x="52" y="145"/>
                  </a:cubicBezTo>
                  <a:cubicBezTo>
                    <a:pt x="52" y="174"/>
                    <a:pt x="58" y="196"/>
                    <a:pt x="71" y="212"/>
                  </a:cubicBezTo>
                  <a:cubicBezTo>
                    <a:pt x="84" y="227"/>
                    <a:pt x="103" y="235"/>
                    <a:pt x="129" y="235"/>
                  </a:cubicBezTo>
                  <a:cubicBezTo>
                    <a:pt x="141" y="235"/>
                    <a:pt x="155" y="233"/>
                    <a:pt x="171" y="230"/>
                  </a:cubicBezTo>
                  <a:cubicBezTo>
                    <a:pt x="186" y="226"/>
                    <a:pt x="199" y="222"/>
                    <a:pt x="209" y="218"/>
                  </a:cubicBezTo>
                  <a:cubicBezTo>
                    <a:pt x="219" y="257"/>
                    <a:pt x="219" y="257"/>
                    <a:pt x="219" y="257"/>
                  </a:cubicBezTo>
                  <a:cubicBezTo>
                    <a:pt x="206" y="263"/>
                    <a:pt x="191" y="267"/>
                    <a:pt x="173" y="270"/>
                  </a:cubicBezTo>
                  <a:cubicBezTo>
                    <a:pt x="156" y="273"/>
                    <a:pt x="139" y="275"/>
                    <a:pt x="123" y="275"/>
                  </a:cubicBezTo>
                  <a:cubicBezTo>
                    <a:pt x="83" y="275"/>
                    <a:pt x="52" y="263"/>
                    <a:pt x="31" y="241"/>
                  </a:cubicBezTo>
                  <a:cubicBezTo>
                    <a:pt x="10" y="218"/>
                    <a:pt x="0" y="185"/>
                    <a:pt x="0" y="141"/>
                  </a:cubicBezTo>
                  <a:cubicBezTo>
                    <a:pt x="0" y="96"/>
                    <a:pt x="10" y="61"/>
                    <a:pt x="29" y="37"/>
                  </a:cubicBezTo>
                  <a:cubicBezTo>
                    <a:pt x="48" y="12"/>
                    <a:pt x="75" y="0"/>
                    <a:pt x="111" y="0"/>
                  </a:cubicBezTo>
                  <a:cubicBezTo>
                    <a:pt x="146" y="0"/>
                    <a:pt x="172" y="10"/>
                    <a:pt x="190" y="31"/>
                  </a:cubicBezTo>
                  <a:cubicBezTo>
                    <a:pt x="207" y="52"/>
                    <a:pt x="216" y="83"/>
                    <a:pt x="216" y="123"/>
                  </a:cubicBezTo>
                  <a:lnTo>
                    <a:pt x="216" y="145"/>
                  </a:lnTo>
                  <a:close/>
                  <a:moveTo>
                    <a:pt x="167" y="109"/>
                  </a:moveTo>
                  <a:cubicBezTo>
                    <a:pt x="167" y="86"/>
                    <a:pt x="163" y="69"/>
                    <a:pt x="154" y="56"/>
                  </a:cubicBezTo>
                  <a:cubicBezTo>
                    <a:pt x="145" y="44"/>
                    <a:pt x="131" y="38"/>
                    <a:pt x="114" y="38"/>
                  </a:cubicBezTo>
                  <a:cubicBezTo>
                    <a:pt x="96" y="38"/>
                    <a:pt x="82" y="44"/>
                    <a:pt x="71" y="56"/>
                  </a:cubicBezTo>
                  <a:cubicBezTo>
                    <a:pt x="60" y="68"/>
                    <a:pt x="54" y="86"/>
                    <a:pt x="52" y="109"/>
                  </a:cubicBezTo>
                  <a:lnTo>
                    <a:pt x="167" y="10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5" name="Freeform 14"/>
            <p:cNvSpPr>
              <a:spLocks/>
            </p:cNvSpPr>
            <p:nvPr/>
          </p:nvSpPr>
          <p:spPr bwMode="auto">
            <a:xfrm>
              <a:off x="90" y="1721"/>
              <a:ext cx="903" cy="713"/>
            </a:xfrm>
            <a:custGeom>
              <a:avLst/>
              <a:gdLst>
                <a:gd name="T0" fmla="*/ 215 w 434"/>
                <a:gd name="T1" fmla="*/ 48 h 341"/>
                <a:gd name="T2" fmla="*/ 213 w 434"/>
                <a:gd name="T3" fmla="*/ 65 h 341"/>
                <a:gd name="T4" fmla="*/ 207 w 434"/>
                <a:gd name="T5" fmla="*/ 95 h 341"/>
                <a:gd name="T6" fmla="*/ 144 w 434"/>
                <a:gd name="T7" fmla="*/ 341 h 341"/>
                <a:gd name="T8" fmla="*/ 82 w 434"/>
                <a:gd name="T9" fmla="*/ 341 h 341"/>
                <a:gd name="T10" fmla="*/ 0 w 434"/>
                <a:gd name="T11" fmla="*/ 0 h 341"/>
                <a:gd name="T12" fmla="*/ 54 w 434"/>
                <a:gd name="T13" fmla="*/ 0 h 341"/>
                <a:gd name="T14" fmla="*/ 106 w 434"/>
                <a:gd name="T15" fmla="*/ 232 h 341"/>
                <a:gd name="T16" fmla="*/ 112 w 434"/>
                <a:gd name="T17" fmla="*/ 267 h 341"/>
                <a:gd name="T18" fmla="*/ 114 w 434"/>
                <a:gd name="T19" fmla="*/ 290 h 341"/>
                <a:gd name="T20" fmla="*/ 124 w 434"/>
                <a:gd name="T21" fmla="*/ 232 h 341"/>
                <a:gd name="T22" fmla="*/ 183 w 434"/>
                <a:gd name="T23" fmla="*/ 0 h 341"/>
                <a:gd name="T24" fmla="*/ 249 w 434"/>
                <a:gd name="T25" fmla="*/ 0 h 341"/>
                <a:gd name="T26" fmla="*/ 308 w 434"/>
                <a:gd name="T27" fmla="*/ 232 h 341"/>
                <a:gd name="T28" fmla="*/ 313 w 434"/>
                <a:gd name="T29" fmla="*/ 259 h 341"/>
                <a:gd name="T30" fmla="*/ 317 w 434"/>
                <a:gd name="T31" fmla="*/ 283 h 341"/>
                <a:gd name="T32" fmla="*/ 317 w 434"/>
                <a:gd name="T33" fmla="*/ 290 h 341"/>
                <a:gd name="T34" fmla="*/ 321 w 434"/>
                <a:gd name="T35" fmla="*/ 265 h 341"/>
                <a:gd name="T36" fmla="*/ 327 w 434"/>
                <a:gd name="T37" fmla="*/ 230 h 341"/>
                <a:gd name="T38" fmla="*/ 379 w 434"/>
                <a:gd name="T39" fmla="*/ 0 h 341"/>
                <a:gd name="T40" fmla="*/ 434 w 434"/>
                <a:gd name="T41" fmla="*/ 0 h 341"/>
                <a:gd name="T42" fmla="*/ 352 w 434"/>
                <a:gd name="T43" fmla="*/ 341 h 341"/>
                <a:gd name="T44" fmla="*/ 287 w 434"/>
                <a:gd name="T45" fmla="*/ 341 h 341"/>
                <a:gd name="T46" fmla="*/ 224 w 434"/>
                <a:gd name="T47" fmla="*/ 96 h 341"/>
                <a:gd name="T48" fmla="*/ 215 w 434"/>
                <a:gd name="T49" fmla="*/ 48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34" h="341">
                  <a:moveTo>
                    <a:pt x="215" y="48"/>
                  </a:moveTo>
                  <a:cubicBezTo>
                    <a:pt x="213" y="65"/>
                    <a:pt x="213" y="65"/>
                    <a:pt x="213" y="65"/>
                  </a:cubicBezTo>
                  <a:cubicBezTo>
                    <a:pt x="207" y="95"/>
                    <a:pt x="207" y="95"/>
                    <a:pt x="207" y="95"/>
                  </a:cubicBezTo>
                  <a:cubicBezTo>
                    <a:pt x="144" y="341"/>
                    <a:pt x="144" y="341"/>
                    <a:pt x="144" y="341"/>
                  </a:cubicBezTo>
                  <a:cubicBezTo>
                    <a:pt x="82" y="341"/>
                    <a:pt x="82" y="341"/>
                    <a:pt x="82" y="341"/>
                  </a:cubicBezTo>
                  <a:cubicBezTo>
                    <a:pt x="0" y="0"/>
                    <a:pt x="0" y="0"/>
                    <a:pt x="0" y="0"/>
                  </a:cubicBezTo>
                  <a:cubicBezTo>
                    <a:pt x="54" y="0"/>
                    <a:pt x="54" y="0"/>
                    <a:pt x="54" y="0"/>
                  </a:cubicBezTo>
                  <a:cubicBezTo>
                    <a:pt x="106" y="232"/>
                    <a:pt x="106" y="232"/>
                    <a:pt x="106" y="232"/>
                  </a:cubicBezTo>
                  <a:cubicBezTo>
                    <a:pt x="108" y="242"/>
                    <a:pt x="110" y="254"/>
                    <a:pt x="112" y="267"/>
                  </a:cubicBezTo>
                  <a:cubicBezTo>
                    <a:pt x="113" y="281"/>
                    <a:pt x="114" y="288"/>
                    <a:pt x="114" y="290"/>
                  </a:cubicBezTo>
                  <a:cubicBezTo>
                    <a:pt x="124" y="232"/>
                    <a:pt x="124" y="232"/>
                    <a:pt x="124" y="232"/>
                  </a:cubicBezTo>
                  <a:cubicBezTo>
                    <a:pt x="183" y="0"/>
                    <a:pt x="183" y="0"/>
                    <a:pt x="183" y="0"/>
                  </a:cubicBezTo>
                  <a:cubicBezTo>
                    <a:pt x="249" y="0"/>
                    <a:pt x="249" y="0"/>
                    <a:pt x="249" y="0"/>
                  </a:cubicBezTo>
                  <a:cubicBezTo>
                    <a:pt x="308" y="232"/>
                    <a:pt x="308" y="232"/>
                    <a:pt x="308" y="232"/>
                  </a:cubicBezTo>
                  <a:cubicBezTo>
                    <a:pt x="310" y="238"/>
                    <a:pt x="311" y="247"/>
                    <a:pt x="313" y="259"/>
                  </a:cubicBezTo>
                  <a:cubicBezTo>
                    <a:pt x="315" y="271"/>
                    <a:pt x="316" y="279"/>
                    <a:pt x="317" y="283"/>
                  </a:cubicBezTo>
                  <a:cubicBezTo>
                    <a:pt x="317" y="290"/>
                    <a:pt x="317" y="290"/>
                    <a:pt x="317" y="290"/>
                  </a:cubicBezTo>
                  <a:cubicBezTo>
                    <a:pt x="317" y="288"/>
                    <a:pt x="319" y="280"/>
                    <a:pt x="321" y="265"/>
                  </a:cubicBezTo>
                  <a:cubicBezTo>
                    <a:pt x="323" y="250"/>
                    <a:pt x="325" y="238"/>
                    <a:pt x="327" y="230"/>
                  </a:cubicBezTo>
                  <a:cubicBezTo>
                    <a:pt x="329" y="221"/>
                    <a:pt x="346" y="145"/>
                    <a:pt x="379" y="0"/>
                  </a:cubicBezTo>
                  <a:cubicBezTo>
                    <a:pt x="434" y="0"/>
                    <a:pt x="434" y="0"/>
                    <a:pt x="434" y="0"/>
                  </a:cubicBezTo>
                  <a:cubicBezTo>
                    <a:pt x="352" y="341"/>
                    <a:pt x="352" y="341"/>
                    <a:pt x="352" y="341"/>
                  </a:cubicBezTo>
                  <a:cubicBezTo>
                    <a:pt x="287" y="341"/>
                    <a:pt x="287" y="341"/>
                    <a:pt x="287" y="341"/>
                  </a:cubicBezTo>
                  <a:cubicBezTo>
                    <a:pt x="224" y="96"/>
                    <a:pt x="224" y="96"/>
                    <a:pt x="224" y="96"/>
                  </a:cubicBezTo>
                  <a:cubicBezTo>
                    <a:pt x="219" y="69"/>
                    <a:pt x="216" y="53"/>
                    <a:pt x="215" y="48"/>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15"/>
            <p:cNvSpPr>
              <a:spLocks noEditPoints="1"/>
            </p:cNvSpPr>
            <p:nvPr/>
          </p:nvSpPr>
          <p:spPr bwMode="auto">
            <a:xfrm>
              <a:off x="1022" y="1869"/>
              <a:ext cx="508" cy="576"/>
            </a:xfrm>
            <a:custGeom>
              <a:avLst/>
              <a:gdLst>
                <a:gd name="T0" fmla="*/ 122 w 244"/>
                <a:gd name="T1" fmla="*/ 275 h 275"/>
                <a:gd name="T2" fmla="*/ 32 w 244"/>
                <a:gd name="T3" fmla="*/ 238 h 275"/>
                <a:gd name="T4" fmla="*/ 0 w 244"/>
                <a:gd name="T5" fmla="*/ 137 h 275"/>
                <a:gd name="T6" fmla="*/ 32 w 244"/>
                <a:gd name="T7" fmla="*/ 36 h 275"/>
                <a:gd name="T8" fmla="*/ 122 w 244"/>
                <a:gd name="T9" fmla="*/ 0 h 275"/>
                <a:gd name="T10" fmla="*/ 212 w 244"/>
                <a:gd name="T11" fmla="*/ 36 h 275"/>
                <a:gd name="T12" fmla="*/ 244 w 244"/>
                <a:gd name="T13" fmla="*/ 137 h 275"/>
                <a:gd name="T14" fmla="*/ 212 w 244"/>
                <a:gd name="T15" fmla="*/ 239 h 275"/>
                <a:gd name="T16" fmla="*/ 122 w 244"/>
                <a:gd name="T17" fmla="*/ 275 h 275"/>
                <a:gd name="T18" fmla="*/ 122 w 244"/>
                <a:gd name="T19" fmla="*/ 232 h 275"/>
                <a:gd name="T20" fmla="*/ 173 w 244"/>
                <a:gd name="T21" fmla="*/ 208 h 275"/>
                <a:gd name="T22" fmla="*/ 191 w 244"/>
                <a:gd name="T23" fmla="*/ 137 h 275"/>
                <a:gd name="T24" fmla="*/ 173 w 244"/>
                <a:gd name="T25" fmla="*/ 67 h 275"/>
                <a:gd name="T26" fmla="*/ 122 w 244"/>
                <a:gd name="T27" fmla="*/ 42 h 275"/>
                <a:gd name="T28" fmla="*/ 71 w 244"/>
                <a:gd name="T29" fmla="*/ 66 h 275"/>
                <a:gd name="T30" fmla="*/ 53 w 244"/>
                <a:gd name="T31" fmla="*/ 137 h 275"/>
                <a:gd name="T32" fmla="*/ 71 w 244"/>
                <a:gd name="T33" fmla="*/ 207 h 275"/>
                <a:gd name="T34" fmla="*/ 122 w 244"/>
                <a:gd name="T35" fmla="*/ 232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4" h="275">
                  <a:moveTo>
                    <a:pt x="122" y="275"/>
                  </a:moveTo>
                  <a:cubicBezTo>
                    <a:pt x="83" y="275"/>
                    <a:pt x="53" y="262"/>
                    <a:pt x="32" y="238"/>
                  </a:cubicBezTo>
                  <a:cubicBezTo>
                    <a:pt x="11" y="214"/>
                    <a:pt x="0" y="180"/>
                    <a:pt x="0" y="137"/>
                  </a:cubicBezTo>
                  <a:cubicBezTo>
                    <a:pt x="0" y="94"/>
                    <a:pt x="11" y="61"/>
                    <a:pt x="32" y="36"/>
                  </a:cubicBezTo>
                  <a:cubicBezTo>
                    <a:pt x="54" y="12"/>
                    <a:pt x="84" y="0"/>
                    <a:pt x="122" y="0"/>
                  </a:cubicBezTo>
                  <a:cubicBezTo>
                    <a:pt x="160" y="0"/>
                    <a:pt x="190" y="12"/>
                    <a:pt x="212" y="36"/>
                  </a:cubicBezTo>
                  <a:cubicBezTo>
                    <a:pt x="233" y="61"/>
                    <a:pt x="244" y="94"/>
                    <a:pt x="244" y="137"/>
                  </a:cubicBezTo>
                  <a:cubicBezTo>
                    <a:pt x="244" y="181"/>
                    <a:pt x="233" y="215"/>
                    <a:pt x="212" y="239"/>
                  </a:cubicBezTo>
                  <a:cubicBezTo>
                    <a:pt x="190" y="263"/>
                    <a:pt x="160" y="275"/>
                    <a:pt x="122" y="275"/>
                  </a:cubicBezTo>
                  <a:close/>
                  <a:moveTo>
                    <a:pt x="122" y="232"/>
                  </a:moveTo>
                  <a:cubicBezTo>
                    <a:pt x="144" y="232"/>
                    <a:pt x="161" y="224"/>
                    <a:pt x="173" y="208"/>
                  </a:cubicBezTo>
                  <a:cubicBezTo>
                    <a:pt x="185" y="192"/>
                    <a:pt x="191" y="168"/>
                    <a:pt x="191" y="137"/>
                  </a:cubicBezTo>
                  <a:cubicBezTo>
                    <a:pt x="191" y="106"/>
                    <a:pt x="185" y="83"/>
                    <a:pt x="173" y="67"/>
                  </a:cubicBezTo>
                  <a:cubicBezTo>
                    <a:pt x="161" y="50"/>
                    <a:pt x="144" y="42"/>
                    <a:pt x="122" y="42"/>
                  </a:cubicBezTo>
                  <a:cubicBezTo>
                    <a:pt x="100" y="42"/>
                    <a:pt x="82" y="50"/>
                    <a:pt x="71" y="66"/>
                  </a:cubicBezTo>
                  <a:cubicBezTo>
                    <a:pt x="59" y="82"/>
                    <a:pt x="53" y="106"/>
                    <a:pt x="53" y="137"/>
                  </a:cubicBezTo>
                  <a:cubicBezTo>
                    <a:pt x="53" y="168"/>
                    <a:pt x="59" y="191"/>
                    <a:pt x="71" y="207"/>
                  </a:cubicBezTo>
                  <a:cubicBezTo>
                    <a:pt x="83" y="224"/>
                    <a:pt x="100" y="232"/>
                    <a:pt x="122" y="232"/>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16"/>
            <p:cNvSpPr>
              <a:spLocks/>
            </p:cNvSpPr>
            <p:nvPr/>
          </p:nvSpPr>
          <p:spPr bwMode="auto">
            <a:xfrm>
              <a:off x="1626" y="1869"/>
              <a:ext cx="292" cy="565"/>
            </a:xfrm>
            <a:custGeom>
              <a:avLst/>
              <a:gdLst>
                <a:gd name="T0" fmla="*/ 0 w 140"/>
                <a:gd name="T1" fmla="*/ 5 h 270"/>
                <a:gd name="T2" fmla="*/ 41 w 140"/>
                <a:gd name="T3" fmla="*/ 5 h 270"/>
                <a:gd name="T4" fmla="*/ 46 w 140"/>
                <a:gd name="T5" fmla="*/ 36 h 270"/>
                <a:gd name="T6" fmla="*/ 109 w 140"/>
                <a:gd name="T7" fmla="*/ 0 h 270"/>
                <a:gd name="T8" fmla="*/ 140 w 140"/>
                <a:gd name="T9" fmla="*/ 4 h 270"/>
                <a:gd name="T10" fmla="*/ 134 w 140"/>
                <a:gd name="T11" fmla="*/ 51 h 270"/>
                <a:gd name="T12" fmla="*/ 103 w 140"/>
                <a:gd name="T13" fmla="*/ 47 h 270"/>
                <a:gd name="T14" fmla="*/ 75 w 140"/>
                <a:gd name="T15" fmla="*/ 54 h 270"/>
                <a:gd name="T16" fmla="*/ 50 w 140"/>
                <a:gd name="T17" fmla="*/ 76 h 270"/>
                <a:gd name="T18" fmla="*/ 50 w 140"/>
                <a:gd name="T19" fmla="*/ 270 h 270"/>
                <a:gd name="T20" fmla="*/ 0 w 140"/>
                <a:gd name="T21" fmla="*/ 270 h 270"/>
                <a:gd name="T22" fmla="*/ 0 w 140"/>
                <a:gd name="T23" fmla="*/ 5 h 2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40" h="270">
                  <a:moveTo>
                    <a:pt x="0" y="5"/>
                  </a:moveTo>
                  <a:cubicBezTo>
                    <a:pt x="41" y="5"/>
                    <a:pt x="41" y="5"/>
                    <a:pt x="41" y="5"/>
                  </a:cubicBezTo>
                  <a:cubicBezTo>
                    <a:pt x="46" y="36"/>
                    <a:pt x="46" y="36"/>
                    <a:pt x="46" y="36"/>
                  </a:cubicBezTo>
                  <a:cubicBezTo>
                    <a:pt x="63" y="12"/>
                    <a:pt x="84" y="0"/>
                    <a:pt x="109" y="0"/>
                  </a:cubicBezTo>
                  <a:cubicBezTo>
                    <a:pt x="121" y="0"/>
                    <a:pt x="132" y="1"/>
                    <a:pt x="140" y="4"/>
                  </a:cubicBezTo>
                  <a:cubicBezTo>
                    <a:pt x="134" y="51"/>
                    <a:pt x="134" y="51"/>
                    <a:pt x="134" y="51"/>
                  </a:cubicBezTo>
                  <a:cubicBezTo>
                    <a:pt x="126" y="48"/>
                    <a:pt x="115" y="47"/>
                    <a:pt x="103" y="47"/>
                  </a:cubicBezTo>
                  <a:cubicBezTo>
                    <a:pt x="93" y="47"/>
                    <a:pt x="84" y="49"/>
                    <a:pt x="75" y="54"/>
                  </a:cubicBezTo>
                  <a:cubicBezTo>
                    <a:pt x="65" y="59"/>
                    <a:pt x="57" y="67"/>
                    <a:pt x="50" y="76"/>
                  </a:cubicBezTo>
                  <a:cubicBezTo>
                    <a:pt x="50" y="270"/>
                    <a:pt x="50" y="270"/>
                    <a:pt x="50" y="270"/>
                  </a:cubicBezTo>
                  <a:cubicBezTo>
                    <a:pt x="0" y="270"/>
                    <a:pt x="0" y="270"/>
                    <a:pt x="0" y="270"/>
                  </a:cubicBezTo>
                  <a:lnTo>
                    <a:pt x="0" y="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17"/>
            <p:cNvSpPr>
              <a:spLocks/>
            </p:cNvSpPr>
            <p:nvPr/>
          </p:nvSpPr>
          <p:spPr bwMode="auto">
            <a:xfrm>
              <a:off x="1980" y="1664"/>
              <a:ext cx="460" cy="770"/>
            </a:xfrm>
            <a:custGeom>
              <a:avLst/>
              <a:gdLst>
                <a:gd name="T0" fmla="*/ 329 w 460"/>
                <a:gd name="T1" fmla="*/ 770 h 770"/>
                <a:gd name="T2" fmla="*/ 104 w 460"/>
                <a:gd name="T3" fmla="*/ 483 h 770"/>
                <a:gd name="T4" fmla="*/ 104 w 460"/>
                <a:gd name="T5" fmla="*/ 770 h 770"/>
                <a:gd name="T6" fmla="*/ 0 w 460"/>
                <a:gd name="T7" fmla="*/ 770 h 770"/>
                <a:gd name="T8" fmla="*/ 0 w 460"/>
                <a:gd name="T9" fmla="*/ 0 h 770"/>
                <a:gd name="T10" fmla="*/ 104 w 460"/>
                <a:gd name="T11" fmla="*/ 0 h 770"/>
                <a:gd name="T12" fmla="*/ 104 w 460"/>
                <a:gd name="T13" fmla="*/ 471 h 770"/>
                <a:gd name="T14" fmla="*/ 308 w 460"/>
                <a:gd name="T15" fmla="*/ 216 h 770"/>
                <a:gd name="T16" fmla="*/ 437 w 460"/>
                <a:gd name="T17" fmla="*/ 216 h 770"/>
                <a:gd name="T18" fmla="*/ 223 w 460"/>
                <a:gd name="T19" fmla="*/ 475 h 770"/>
                <a:gd name="T20" fmla="*/ 460 w 460"/>
                <a:gd name="T21" fmla="*/ 770 h 770"/>
                <a:gd name="T22" fmla="*/ 329 w 460"/>
                <a:gd name="T23" fmla="*/ 770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60" h="770">
                  <a:moveTo>
                    <a:pt x="329" y="770"/>
                  </a:moveTo>
                  <a:lnTo>
                    <a:pt x="104" y="483"/>
                  </a:lnTo>
                  <a:lnTo>
                    <a:pt x="104" y="770"/>
                  </a:lnTo>
                  <a:lnTo>
                    <a:pt x="0" y="770"/>
                  </a:lnTo>
                  <a:lnTo>
                    <a:pt x="0" y="0"/>
                  </a:lnTo>
                  <a:lnTo>
                    <a:pt x="104" y="0"/>
                  </a:lnTo>
                  <a:lnTo>
                    <a:pt x="104" y="471"/>
                  </a:lnTo>
                  <a:lnTo>
                    <a:pt x="308" y="216"/>
                  </a:lnTo>
                  <a:lnTo>
                    <a:pt x="437" y="216"/>
                  </a:lnTo>
                  <a:lnTo>
                    <a:pt x="223" y="475"/>
                  </a:lnTo>
                  <a:lnTo>
                    <a:pt x="460" y="770"/>
                  </a:lnTo>
                  <a:lnTo>
                    <a:pt x="329" y="7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18"/>
            <p:cNvSpPr>
              <a:spLocks/>
            </p:cNvSpPr>
            <p:nvPr/>
          </p:nvSpPr>
          <p:spPr bwMode="auto">
            <a:xfrm>
              <a:off x="2480" y="1869"/>
              <a:ext cx="364" cy="576"/>
            </a:xfrm>
            <a:custGeom>
              <a:avLst/>
              <a:gdLst>
                <a:gd name="T0" fmla="*/ 175 w 175"/>
                <a:gd name="T1" fmla="*/ 195 h 275"/>
                <a:gd name="T2" fmla="*/ 151 w 175"/>
                <a:gd name="T3" fmla="*/ 254 h 275"/>
                <a:gd name="T4" fmla="*/ 82 w 175"/>
                <a:gd name="T5" fmla="*/ 275 h 275"/>
                <a:gd name="T6" fmla="*/ 0 w 175"/>
                <a:gd name="T7" fmla="*/ 263 h 275"/>
                <a:gd name="T8" fmla="*/ 10 w 175"/>
                <a:gd name="T9" fmla="*/ 219 h 275"/>
                <a:gd name="T10" fmla="*/ 83 w 175"/>
                <a:gd name="T11" fmla="*/ 233 h 275"/>
                <a:gd name="T12" fmla="*/ 115 w 175"/>
                <a:gd name="T13" fmla="*/ 224 h 275"/>
                <a:gd name="T14" fmla="*/ 126 w 175"/>
                <a:gd name="T15" fmla="*/ 199 h 275"/>
                <a:gd name="T16" fmla="*/ 121 w 175"/>
                <a:gd name="T17" fmla="*/ 180 h 275"/>
                <a:gd name="T18" fmla="*/ 104 w 175"/>
                <a:gd name="T19" fmla="*/ 166 h 275"/>
                <a:gd name="T20" fmla="*/ 73 w 175"/>
                <a:gd name="T21" fmla="*/ 152 h 275"/>
                <a:gd name="T22" fmla="*/ 6 w 175"/>
                <a:gd name="T23" fmla="*/ 74 h 275"/>
                <a:gd name="T24" fmla="*/ 27 w 175"/>
                <a:gd name="T25" fmla="*/ 19 h 275"/>
                <a:gd name="T26" fmla="*/ 93 w 175"/>
                <a:gd name="T27" fmla="*/ 0 h 275"/>
                <a:gd name="T28" fmla="*/ 162 w 175"/>
                <a:gd name="T29" fmla="*/ 9 h 275"/>
                <a:gd name="T30" fmla="*/ 153 w 175"/>
                <a:gd name="T31" fmla="*/ 52 h 275"/>
                <a:gd name="T32" fmla="*/ 125 w 175"/>
                <a:gd name="T33" fmla="*/ 45 h 275"/>
                <a:gd name="T34" fmla="*/ 92 w 175"/>
                <a:gd name="T35" fmla="*/ 41 h 275"/>
                <a:gd name="T36" fmla="*/ 63 w 175"/>
                <a:gd name="T37" fmla="*/ 49 h 275"/>
                <a:gd name="T38" fmla="*/ 53 w 175"/>
                <a:gd name="T39" fmla="*/ 71 h 275"/>
                <a:gd name="T40" fmla="*/ 65 w 175"/>
                <a:gd name="T41" fmla="*/ 96 h 275"/>
                <a:gd name="T42" fmla="*/ 108 w 175"/>
                <a:gd name="T43" fmla="*/ 116 h 275"/>
                <a:gd name="T44" fmla="*/ 158 w 175"/>
                <a:gd name="T45" fmla="*/ 148 h 275"/>
                <a:gd name="T46" fmla="*/ 175 w 175"/>
                <a:gd name="T47" fmla="*/ 195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75" h="275">
                  <a:moveTo>
                    <a:pt x="175" y="195"/>
                  </a:moveTo>
                  <a:cubicBezTo>
                    <a:pt x="175" y="220"/>
                    <a:pt x="167" y="240"/>
                    <a:pt x="151" y="254"/>
                  </a:cubicBezTo>
                  <a:cubicBezTo>
                    <a:pt x="135" y="268"/>
                    <a:pt x="112" y="275"/>
                    <a:pt x="82" y="275"/>
                  </a:cubicBezTo>
                  <a:cubicBezTo>
                    <a:pt x="51" y="275"/>
                    <a:pt x="24" y="271"/>
                    <a:pt x="0" y="263"/>
                  </a:cubicBezTo>
                  <a:cubicBezTo>
                    <a:pt x="10" y="219"/>
                    <a:pt x="10" y="219"/>
                    <a:pt x="10" y="219"/>
                  </a:cubicBezTo>
                  <a:cubicBezTo>
                    <a:pt x="36" y="229"/>
                    <a:pt x="60" y="233"/>
                    <a:pt x="83" y="233"/>
                  </a:cubicBezTo>
                  <a:cubicBezTo>
                    <a:pt x="96" y="233"/>
                    <a:pt x="107" y="230"/>
                    <a:pt x="115" y="224"/>
                  </a:cubicBezTo>
                  <a:cubicBezTo>
                    <a:pt x="122" y="219"/>
                    <a:pt x="126" y="210"/>
                    <a:pt x="126" y="199"/>
                  </a:cubicBezTo>
                  <a:cubicBezTo>
                    <a:pt x="126" y="191"/>
                    <a:pt x="124" y="185"/>
                    <a:pt x="121" y="180"/>
                  </a:cubicBezTo>
                  <a:cubicBezTo>
                    <a:pt x="118" y="176"/>
                    <a:pt x="112" y="171"/>
                    <a:pt x="104" y="166"/>
                  </a:cubicBezTo>
                  <a:cubicBezTo>
                    <a:pt x="96" y="162"/>
                    <a:pt x="86" y="157"/>
                    <a:pt x="73" y="152"/>
                  </a:cubicBezTo>
                  <a:cubicBezTo>
                    <a:pt x="28" y="136"/>
                    <a:pt x="6" y="110"/>
                    <a:pt x="6" y="74"/>
                  </a:cubicBezTo>
                  <a:cubicBezTo>
                    <a:pt x="6" y="50"/>
                    <a:pt x="13" y="32"/>
                    <a:pt x="27" y="19"/>
                  </a:cubicBezTo>
                  <a:cubicBezTo>
                    <a:pt x="42" y="6"/>
                    <a:pt x="63" y="0"/>
                    <a:pt x="93" y="0"/>
                  </a:cubicBezTo>
                  <a:cubicBezTo>
                    <a:pt x="113" y="0"/>
                    <a:pt x="136" y="3"/>
                    <a:pt x="162" y="9"/>
                  </a:cubicBezTo>
                  <a:cubicBezTo>
                    <a:pt x="153" y="52"/>
                    <a:pt x="153" y="52"/>
                    <a:pt x="153" y="52"/>
                  </a:cubicBezTo>
                  <a:cubicBezTo>
                    <a:pt x="145" y="49"/>
                    <a:pt x="136" y="47"/>
                    <a:pt x="125" y="45"/>
                  </a:cubicBezTo>
                  <a:cubicBezTo>
                    <a:pt x="115" y="42"/>
                    <a:pt x="104" y="41"/>
                    <a:pt x="92" y="41"/>
                  </a:cubicBezTo>
                  <a:cubicBezTo>
                    <a:pt x="79" y="41"/>
                    <a:pt x="69" y="44"/>
                    <a:pt x="63" y="49"/>
                  </a:cubicBezTo>
                  <a:cubicBezTo>
                    <a:pt x="56" y="54"/>
                    <a:pt x="53" y="62"/>
                    <a:pt x="53" y="71"/>
                  </a:cubicBezTo>
                  <a:cubicBezTo>
                    <a:pt x="53" y="81"/>
                    <a:pt x="57" y="89"/>
                    <a:pt x="65" y="96"/>
                  </a:cubicBezTo>
                  <a:cubicBezTo>
                    <a:pt x="74" y="103"/>
                    <a:pt x="88" y="109"/>
                    <a:pt x="108" y="116"/>
                  </a:cubicBezTo>
                  <a:cubicBezTo>
                    <a:pt x="130" y="124"/>
                    <a:pt x="147" y="135"/>
                    <a:pt x="158" y="148"/>
                  </a:cubicBezTo>
                  <a:cubicBezTo>
                    <a:pt x="170" y="160"/>
                    <a:pt x="175" y="176"/>
                    <a:pt x="175" y="195"/>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Freeform 19"/>
            <p:cNvSpPr>
              <a:spLocks noEditPoints="1"/>
            </p:cNvSpPr>
            <p:nvPr/>
          </p:nvSpPr>
          <p:spPr bwMode="auto">
            <a:xfrm>
              <a:off x="2929" y="1869"/>
              <a:ext cx="473" cy="787"/>
            </a:xfrm>
            <a:custGeom>
              <a:avLst/>
              <a:gdLst>
                <a:gd name="T0" fmla="*/ 227 w 227"/>
                <a:gd name="T1" fmla="*/ 134 h 376"/>
                <a:gd name="T2" fmla="*/ 212 w 227"/>
                <a:gd name="T3" fmla="*/ 209 h 376"/>
                <a:gd name="T4" fmla="*/ 170 w 227"/>
                <a:gd name="T5" fmla="*/ 258 h 376"/>
                <a:gd name="T6" fmla="*/ 106 w 227"/>
                <a:gd name="T7" fmla="*/ 274 h 376"/>
                <a:gd name="T8" fmla="*/ 50 w 227"/>
                <a:gd name="T9" fmla="*/ 269 h 376"/>
                <a:gd name="T10" fmla="*/ 50 w 227"/>
                <a:gd name="T11" fmla="*/ 376 h 376"/>
                <a:gd name="T12" fmla="*/ 0 w 227"/>
                <a:gd name="T13" fmla="*/ 376 h 376"/>
                <a:gd name="T14" fmla="*/ 0 w 227"/>
                <a:gd name="T15" fmla="*/ 5 h 376"/>
                <a:gd name="T16" fmla="*/ 41 w 227"/>
                <a:gd name="T17" fmla="*/ 5 h 376"/>
                <a:gd name="T18" fmla="*/ 47 w 227"/>
                <a:gd name="T19" fmla="*/ 28 h 376"/>
                <a:gd name="T20" fmla="*/ 125 w 227"/>
                <a:gd name="T21" fmla="*/ 0 h 376"/>
                <a:gd name="T22" fmla="*/ 201 w 227"/>
                <a:gd name="T23" fmla="*/ 34 h 376"/>
                <a:gd name="T24" fmla="*/ 227 w 227"/>
                <a:gd name="T25" fmla="*/ 134 h 376"/>
                <a:gd name="T26" fmla="*/ 175 w 227"/>
                <a:gd name="T27" fmla="*/ 134 h 376"/>
                <a:gd name="T28" fmla="*/ 160 w 227"/>
                <a:gd name="T29" fmla="*/ 65 h 376"/>
                <a:gd name="T30" fmla="*/ 112 w 227"/>
                <a:gd name="T31" fmla="*/ 41 h 376"/>
                <a:gd name="T32" fmla="*/ 79 w 227"/>
                <a:gd name="T33" fmla="*/ 48 h 376"/>
                <a:gd name="T34" fmla="*/ 49 w 227"/>
                <a:gd name="T35" fmla="*/ 65 h 376"/>
                <a:gd name="T36" fmla="*/ 49 w 227"/>
                <a:gd name="T37" fmla="*/ 225 h 376"/>
                <a:gd name="T38" fmla="*/ 106 w 227"/>
                <a:gd name="T39" fmla="*/ 233 h 376"/>
                <a:gd name="T40" fmla="*/ 142 w 227"/>
                <a:gd name="T41" fmla="*/ 221 h 376"/>
                <a:gd name="T42" fmla="*/ 166 w 227"/>
                <a:gd name="T43" fmla="*/ 187 h 376"/>
                <a:gd name="T44" fmla="*/ 175 w 227"/>
                <a:gd name="T45" fmla="*/ 134 h 3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376">
                  <a:moveTo>
                    <a:pt x="227" y="134"/>
                  </a:moveTo>
                  <a:cubicBezTo>
                    <a:pt x="227" y="163"/>
                    <a:pt x="222" y="188"/>
                    <a:pt x="212" y="209"/>
                  </a:cubicBezTo>
                  <a:cubicBezTo>
                    <a:pt x="202" y="230"/>
                    <a:pt x="188" y="247"/>
                    <a:pt x="170" y="258"/>
                  </a:cubicBezTo>
                  <a:cubicBezTo>
                    <a:pt x="152" y="269"/>
                    <a:pt x="130" y="274"/>
                    <a:pt x="106" y="274"/>
                  </a:cubicBezTo>
                  <a:cubicBezTo>
                    <a:pt x="85" y="274"/>
                    <a:pt x="67" y="272"/>
                    <a:pt x="50" y="269"/>
                  </a:cubicBezTo>
                  <a:cubicBezTo>
                    <a:pt x="50" y="376"/>
                    <a:pt x="50" y="376"/>
                    <a:pt x="50" y="376"/>
                  </a:cubicBezTo>
                  <a:cubicBezTo>
                    <a:pt x="0" y="376"/>
                    <a:pt x="0" y="376"/>
                    <a:pt x="0" y="376"/>
                  </a:cubicBezTo>
                  <a:cubicBezTo>
                    <a:pt x="0" y="5"/>
                    <a:pt x="0" y="5"/>
                    <a:pt x="0" y="5"/>
                  </a:cubicBezTo>
                  <a:cubicBezTo>
                    <a:pt x="41" y="5"/>
                    <a:pt x="41" y="5"/>
                    <a:pt x="41" y="5"/>
                  </a:cubicBezTo>
                  <a:cubicBezTo>
                    <a:pt x="47" y="28"/>
                    <a:pt x="47" y="28"/>
                    <a:pt x="47" y="28"/>
                  </a:cubicBezTo>
                  <a:cubicBezTo>
                    <a:pt x="70" y="9"/>
                    <a:pt x="96" y="0"/>
                    <a:pt x="125" y="0"/>
                  </a:cubicBezTo>
                  <a:cubicBezTo>
                    <a:pt x="159" y="0"/>
                    <a:pt x="184" y="11"/>
                    <a:pt x="201" y="34"/>
                  </a:cubicBezTo>
                  <a:cubicBezTo>
                    <a:pt x="218" y="57"/>
                    <a:pt x="227" y="90"/>
                    <a:pt x="227" y="134"/>
                  </a:cubicBezTo>
                  <a:close/>
                  <a:moveTo>
                    <a:pt x="175" y="134"/>
                  </a:moveTo>
                  <a:cubicBezTo>
                    <a:pt x="175" y="104"/>
                    <a:pt x="170" y="81"/>
                    <a:pt x="160" y="65"/>
                  </a:cubicBezTo>
                  <a:cubicBezTo>
                    <a:pt x="150" y="49"/>
                    <a:pt x="134" y="41"/>
                    <a:pt x="112" y="41"/>
                  </a:cubicBezTo>
                  <a:cubicBezTo>
                    <a:pt x="102" y="41"/>
                    <a:pt x="91" y="43"/>
                    <a:pt x="79" y="48"/>
                  </a:cubicBezTo>
                  <a:cubicBezTo>
                    <a:pt x="67" y="53"/>
                    <a:pt x="57" y="58"/>
                    <a:pt x="49" y="65"/>
                  </a:cubicBezTo>
                  <a:cubicBezTo>
                    <a:pt x="49" y="225"/>
                    <a:pt x="49" y="225"/>
                    <a:pt x="49" y="225"/>
                  </a:cubicBezTo>
                  <a:cubicBezTo>
                    <a:pt x="66" y="230"/>
                    <a:pt x="85" y="233"/>
                    <a:pt x="106" y="233"/>
                  </a:cubicBezTo>
                  <a:cubicBezTo>
                    <a:pt x="119" y="233"/>
                    <a:pt x="131" y="229"/>
                    <a:pt x="142" y="221"/>
                  </a:cubicBezTo>
                  <a:cubicBezTo>
                    <a:pt x="153" y="213"/>
                    <a:pt x="161" y="202"/>
                    <a:pt x="166" y="187"/>
                  </a:cubicBezTo>
                  <a:cubicBezTo>
                    <a:pt x="172" y="172"/>
                    <a:pt x="175" y="155"/>
                    <a:pt x="175" y="134"/>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20"/>
            <p:cNvSpPr>
              <a:spLocks noEditPoints="1"/>
            </p:cNvSpPr>
            <p:nvPr/>
          </p:nvSpPr>
          <p:spPr bwMode="auto">
            <a:xfrm>
              <a:off x="3460" y="1869"/>
              <a:ext cx="435" cy="576"/>
            </a:xfrm>
            <a:custGeom>
              <a:avLst/>
              <a:gdLst>
                <a:gd name="T0" fmla="*/ 170 w 209"/>
                <a:gd name="T1" fmla="*/ 270 h 275"/>
                <a:gd name="T2" fmla="*/ 162 w 209"/>
                <a:gd name="T3" fmla="*/ 247 h 275"/>
                <a:gd name="T4" fmla="*/ 121 w 209"/>
                <a:gd name="T5" fmla="*/ 268 h 275"/>
                <a:gd name="T6" fmla="*/ 79 w 209"/>
                <a:gd name="T7" fmla="*/ 275 h 275"/>
                <a:gd name="T8" fmla="*/ 21 w 209"/>
                <a:gd name="T9" fmla="*/ 254 h 275"/>
                <a:gd name="T10" fmla="*/ 0 w 209"/>
                <a:gd name="T11" fmla="*/ 197 h 275"/>
                <a:gd name="T12" fmla="*/ 36 w 209"/>
                <a:gd name="T13" fmla="*/ 132 h 275"/>
                <a:gd name="T14" fmla="*/ 159 w 209"/>
                <a:gd name="T15" fmla="*/ 107 h 275"/>
                <a:gd name="T16" fmla="*/ 159 w 209"/>
                <a:gd name="T17" fmla="*/ 92 h 275"/>
                <a:gd name="T18" fmla="*/ 144 w 209"/>
                <a:gd name="T19" fmla="*/ 53 h 275"/>
                <a:gd name="T20" fmla="*/ 105 w 209"/>
                <a:gd name="T21" fmla="*/ 39 h 275"/>
                <a:gd name="T22" fmla="*/ 36 w 209"/>
                <a:gd name="T23" fmla="*/ 54 h 275"/>
                <a:gd name="T24" fmla="*/ 24 w 209"/>
                <a:gd name="T25" fmla="*/ 16 h 275"/>
                <a:gd name="T26" fmla="*/ 109 w 209"/>
                <a:gd name="T27" fmla="*/ 0 h 275"/>
                <a:gd name="T28" fmla="*/ 183 w 209"/>
                <a:gd name="T29" fmla="*/ 23 h 275"/>
                <a:gd name="T30" fmla="*/ 209 w 209"/>
                <a:gd name="T31" fmla="*/ 87 h 275"/>
                <a:gd name="T32" fmla="*/ 209 w 209"/>
                <a:gd name="T33" fmla="*/ 270 h 275"/>
                <a:gd name="T34" fmla="*/ 170 w 209"/>
                <a:gd name="T35" fmla="*/ 270 h 275"/>
                <a:gd name="T36" fmla="*/ 159 w 209"/>
                <a:gd name="T37" fmla="*/ 142 h 275"/>
                <a:gd name="T38" fmla="*/ 74 w 209"/>
                <a:gd name="T39" fmla="*/ 158 h 275"/>
                <a:gd name="T40" fmla="*/ 50 w 209"/>
                <a:gd name="T41" fmla="*/ 198 h 275"/>
                <a:gd name="T42" fmla="*/ 61 w 209"/>
                <a:gd name="T43" fmla="*/ 226 h 275"/>
                <a:gd name="T44" fmla="*/ 90 w 209"/>
                <a:gd name="T45" fmla="*/ 237 h 275"/>
                <a:gd name="T46" fmla="*/ 159 w 209"/>
                <a:gd name="T47" fmla="*/ 216 h 275"/>
                <a:gd name="T48" fmla="*/ 159 w 209"/>
                <a:gd name="T49" fmla="*/ 142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9" h="275">
                  <a:moveTo>
                    <a:pt x="170" y="270"/>
                  </a:moveTo>
                  <a:cubicBezTo>
                    <a:pt x="162" y="247"/>
                    <a:pt x="162" y="247"/>
                    <a:pt x="162" y="247"/>
                  </a:cubicBezTo>
                  <a:cubicBezTo>
                    <a:pt x="148" y="257"/>
                    <a:pt x="135" y="264"/>
                    <a:pt x="121" y="268"/>
                  </a:cubicBezTo>
                  <a:cubicBezTo>
                    <a:pt x="108" y="272"/>
                    <a:pt x="94" y="275"/>
                    <a:pt x="79" y="275"/>
                  </a:cubicBezTo>
                  <a:cubicBezTo>
                    <a:pt x="54" y="275"/>
                    <a:pt x="35" y="268"/>
                    <a:pt x="21" y="254"/>
                  </a:cubicBezTo>
                  <a:cubicBezTo>
                    <a:pt x="7" y="240"/>
                    <a:pt x="0" y="221"/>
                    <a:pt x="0" y="197"/>
                  </a:cubicBezTo>
                  <a:cubicBezTo>
                    <a:pt x="0" y="168"/>
                    <a:pt x="12" y="146"/>
                    <a:pt x="36" y="132"/>
                  </a:cubicBezTo>
                  <a:cubicBezTo>
                    <a:pt x="60" y="118"/>
                    <a:pt x="101" y="110"/>
                    <a:pt x="159" y="107"/>
                  </a:cubicBezTo>
                  <a:cubicBezTo>
                    <a:pt x="159" y="92"/>
                    <a:pt x="159" y="92"/>
                    <a:pt x="159" y="92"/>
                  </a:cubicBezTo>
                  <a:cubicBezTo>
                    <a:pt x="159" y="76"/>
                    <a:pt x="154" y="63"/>
                    <a:pt x="144" y="53"/>
                  </a:cubicBezTo>
                  <a:cubicBezTo>
                    <a:pt x="135" y="44"/>
                    <a:pt x="122" y="39"/>
                    <a:pt x="105" y="39"/>
                  </a:cubicBezTo>
                  <a:cubicBezTo>
                    <a:pt x="82" y="39"/>
                    <a:pt x="59" y="44"/>
                    <a:pt x="36" y="54"/>
                  </a:cubicBezTo>
                  <a:cubicBezTo>
                    <a:pt x="24" y="16"/>
                    <a:pt x="24" y="16"/>
                    <a:pt x="24" y="16"/>
                  </a:cubicBezTo>
                  <a:cubicBezTo>
                    <a:pt x="51" y="6"/>
                    <a:pt x="79" y="0"/>
                    <a:pt x="109" y="0"/>
                  </a:cubicBezTo>
                  <a:cubicBezTo>
                    <a:pt x="141" y="0"/>
                    <a:pt x="166" y="8"/>
                    <a:pt x="183" y="23"/>
                  </a:cubicBezTo>
                  <a:cubicBezTo>
                    <a:pt x="200" y="38"/>
                    <a:pt x="209" y="60"/>
                    <a:pt x="209" y="87"/>
                  </a:cubicBezTo>
                  <a:cubicBezTo>
                    <a:pt x="209" y="270"/>
                    <a:pt x="209" y="270"/>
                    <a:pt x="209" y="270"/>
                  </a:cubicBezTo>
                  <a:lnTo>
                    <a:pt x="170" y="270"/>
                  </a:lnTo>
                  <a:close/>
                  <a:moveTo>
                    <a:pt x="159" y="142"/>
                  </a:moveTo>
                  <a:cubicBezTo>
                    <a:pt x="119" y="144"/>
                    <a:pt x="91" y="150"/>
                    <a:pt x="74" y="158"/>
                  </a:cubicBezTo>
                  <a:cubicBezTo>
                    <a:pt x="58" y="167"/>
                    <a:pt x="50" y="180"/>
                    <a:pt x="50" y="198"/>
                  </a:cubicBezTo>
                  <a:cubicBezTo>
                    <a:pt x="50" y="210"/>
                    <a:pt x="53" y="219"/>
                    <a:pt x="61" y="226"/>
                  </a:cubicBezTo>
                  <a:cubicBezTo>
                    <a:pt x="68" y="233"/>
                    <a:pt x="78" y="237"/>
                    <a:pt x="90" y="237"/>
                  </a:cubicBezTo>
                  <a:cubicBezTo>
                    <a:pt x="111" y="237"/>
                    <a:pt x="134" y="230"/>
                    <a:pt x="159" y="216"/>
                  </a:cubicBezTo>
                  <a:lnTo>
                    <a:pt x="159" y="1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21"/>
            <p:cNvSpPr>
              <a:spLocks/>
            </p:cNvSpPr>
            <p:nvPr/>
          </p:nvSpPr>
          <p:spPr bwMode="auto">
            <a:xfrm>
              <a:off x="3989" y="1869"/>
              <a:ext cx="410" cy="576"/>
            </a:xfrm>
            <a:custGeom>
              <a:avLst/>
              <a:gdLst>
                <a:gd name="T0" fmla="*/ 175 w 197"/>
                <a:gd name="T1" fmla="*/ 54 h 275"/>
                <a:gd name="T2" fmla="*/ 117 w 197"/>
                <a:gd name="T3" fmla="*/ 43 h 275"/>
                <a:gd name="T4" fmla="*/ 69 w 197"/>
                <a:gd name="T5" fmla="*/ 68 h 275"/>
                <a:gd name="T6" fmla="*/ 53 w 197"/>
                <a:gd name="T7" fmla="*/ 137 h 275"/>
                <a:gd name="T8" fmla="*/ 71 w 197"/>
                <a:gd name="T9" fmla="*/ 208 h 275"/>
                <a:gd name="T10" fmla="*/ 124 w 197"/>
                <a:gd name="T11" fmla="*/ 232 h 275"/>
                <a:gd name="T12" fmla="*/ 157 w 197"/>
                <a:gd name="T13" fmla="*/ 228 h 275"/>
                <a:gd name="T14" fmla="*/ 188 w 197"/>
                <a:gd name="T15" fmla="*/ 219 h 275"/>
                <a:gd name="T16" fmla="*/ 197 w 197"/>
                <a:gd name="T17" fmla="*/ 261 h 275"/>
                <a:gd name="T18" fmla="*/ 119 w 197"/>
                <a:gd name="T19" fmla="*/ 275 h 275"/>
                <a:gd name="T20" fmla="*/ 0 w 197"/>
                <a:gd name="T21" fmla="*/ 137 h 275"/>
                <a:gd name="T22" fmla="*/ 31 w 197"/>
                <a:gd name="T23" fmla="*/ 37 h 275"/>
                <a:gd name="T24" fmla="*/ 114 w 197"/>
                <a:gd name="T25" fmla="*/ 0 h 275"/>
                <a:gd name="T26" fmla="*/ 187 w 197"/>
                <a:gd name="T27" fmla="*/ 11 h 275"/>
                <a:gd name="T28" fmla="*/ 175 w 197"/>
                <a:gd name="T29" fmla="*/ 54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7" h="275">
                  <a:moveTo>
                    <a:pt x="175" y="54"/>
                  </a:moveTo>
                  <a:cubicBezTo>
                    <a:pt x="153" y="47"/>
                    <a:pt x="133" y="43"/>
                    <a:pt x="117" y="43"/>
                  </a:cubicBezTo>
                  <a:cubicBezTo>
                    <a:pt x="96" y="43"/>
                    <a:pt x="81" y="51"/>
                    <a:pt x="69" y="68"/>
                  </a:cubicBezTo>
                  <a:cubicBezTo>
                    <a:pt x="58" y="85"/>
                    <a:pt x="53" y="108"/>
                    <a:pt x="53" y="137"/>
                  </a:cubicBezTo>
                  <a:cubicBezTo>
                    <a:pt x="53" y="169"/>
                    <a:pt x="59" y="192"/>
                    <a:pt x="71" y="208"/>
                  </a:cubicBezTo>
                  <a:cubicBezTo>
                    <a:pt x="83" y="224"/>
                    <a:pt x="101" y="232"/>
                    <a:pt x="124" y="232"/>
                  </a:cubicBezTo>
                  <a:cubicBezTo>
                    <a:pt x="134" y="232"/>
                    <a:pt x="145" y="231"/>
                    <a:pt x="157" y="228"/>
                  </a:cubicBezTo>
                  <a:cubicBezTo>
                    <a:pt x="169" y="226"/>
                    <a:pt x="180" y="223"/>
                    <a:pt x="188" y="219"/>
                  </a:cubicBezTo>
                  <a:cubicBezTo>
                    <a:pt x="197" y="261"/>
                    <a:pt x="197" y="261"/>
                    <a:pt x="197" y="261"/>
                  </a:cubicBezTo>
                  <a:cubicBezTo>
                    <a:pt x="173" y="270"/>
                    <a:pt x="147" y="275"/>
                    <a:pt x="119" y="275"/>
                  </a:cubicBezTo>
                  <a:cubicBezTo>
                    <a:pt x="40" y="275"/>
                    <a:pt x="0" y="229"/>
                    <a:pt x="0" y="137"/>
                  </a:cubicBezTo>
                  <a:cubicBezTo>
                    <a:pt x="0" y="95"/>
                    <a:pt x="10" y="62"/>
                    <a:pt x="31" y="37"/>
                  </a:cubicBezTo>
                  <a:cubicBezTo>
                    <a:pt x="51" y="12"/>
                    <a:pt x="79" y="0"/>
                    <a:pt x="114" y="0"/>
                  </a:cubicBezTo>
                  <a:cubicBezTo>
                    <a:pt x="137" y="0"/>
                    <a:pt x="162" y="4"/>
                    <a:pt x="187" y="11"/>
                  </a:cubicBezTo>
                  <a:lnTo>
                    <a:pt x="175" y="5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22"/>
            <p:cNvSpPr>
              <a:spLocks noEditPoints="1"/>
            </p:cNvSpPr>
            <p:nvPr/>
          </p:nvSpPr>
          <p:spPr bwMode="auto">
            <a:xfrm>
              <a:off x="4434" y="1869"/>
              <a:ext cx="456" cy="576"/>
            </a:xfrm>
            <a:custGeom>
              <a:avLst/>
              <a:gdLst>
                <a:gd name="T0" fmla="*/ 216 w 219"/>
                <a:gd name="T1" fmla="*/ 145 h 275"/>
                <a:gd name="T2" fmla="*/ 52 w 219"/>
                <a:gd name="T3" fmla="*/ 145 h 275"/>
                <a:gd name="T4" fmla="*/ 71 w 219"/>
                <a:gd name="T5" fmla="*/ 212 h 275"/>
                <a:gd name="T6" fmla="*/ 129 w 219"/>
                <a:gd name="T7" fmla="*/ 235 h 275"/>
                <a:gd name="T8" fmla="*/ 171 w 219"/>
                <a:gd name="T9" fmla="*/ 230 h 275"/>
                <a:gd name="T10" fmla="*/ 209 w 219"/>
                <a:gd name="T11" fmla="*/ 218 h 275"/>
                <a:gd name="T12" fmla="*/ 219 w 219"/>
                <a:gd name="T13" fmla="*/ 257 h 275"/>
                <a:gd name="T14" fmla="*/ 173 w 219"/>
                <a:gd name="T15" fmla="*/ 270 h 275"/>
                <a:gd name="T16" fmla="*/ 123 w 219"/>
                <a:gd name="T17" fmla="*/ 275 h 275"/>
                <a:gd name="T18" fmla="*/ 31 w 219"/>
                <a:gd name="T19" fmla="*/ 241 h 275"/>
                <a:gd name="T20" fmla="*/ 0 w 219"/>
                <a:gd name="T21" fmla="*/ 141 h 275"/>
                <a:gd name="T22" fmla="*/ 29 w 219"/>
                <a:gd name="T23" fmla="*/ 37 h 275"/>
                <a:gd name="T24" fmla="*/ 111 w 219"/>
                <a:gd name="T25" fmla="*/ 0 h 275"/>
                <a:gd name="T26" fmla="*/ 190 w 219"/>
                <a:gd name="T27" fmla="*/ 31 h 275"/>
                <a:gd name="T28" fmla="*/ 216 w 219"/>
                <a:gd name="T29" fmla="*/ 123 h 275"/>
                <a:gd name="T30" fmla="*/ 216 w 219"/>
                <a:gd name="T31" fmla="*/ 145 h 275"/>
                <a:gd name="T32" fmla="*/ 167 w 219"/>
                <a:gd name="T33" fmla="*/ 109 h 275"/>
                <a:gd name="T34" fmla="*/ 154 w 219"/>
                <a:gd name="T35" fmla="*/ 56 h 275"/>
                <a:gd name="T36" fmla="*/ 114 w 219"/>
                <a:gd name="T37" fmla="*/ 38 h 275"/>
                <a:gd name="T38" fmla="*/ 71 w 219"/>
                <a:gd name="T39" fmla="*/ 56 h 275"/>
                <a:gd name="T40" fmla="*/ 52 w 219"/>
                <a:gd name="T41" fmla="*/ 109 h 275"/>
                <a:gd name="T42" fmla="*/ 167 w 219"/>
                <a:gd name="T43" fmla="*/ 109 h 2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19" h="275">
                  <a:moveTo>
                    <a:pt x="216" y="145"/>
                  </a:moveTo>
                  <a:cubicBezTo>
                    <a:pt x="52" y="145"/>
                    <a:pt x="52" y="145"/>
                    <a:pt x="52" y="145"/>
                  </a:cubicBezTo>
                  <a:cubicBezTo>
                    <a:pt x="52" y="174"/>
                    <a:pt x="58" y="196"/>
                    <a:pt x="71" y="212"/>
                  </a:cubicBezTo>
                  <a:cubicBezTo>
                    <a:pt x="84" y="227"/>
                    <a:pt x="103" y="235"/>
                    <a:pt x="129" y="235"/>
                  </a:cubicBezTo>
                  <a:cubicBezTo>
                    <a:pt x="141" y="235"/>
                    <a:pt x="155" y="233"/>
                    <a:pt x="171" y="230"/>
                  </a:cubicBezTo>
                  <a:cubicBezTo>
                    <a:pt x="186" y="226"/>
                    <a:pt x="199" y="222"/>
                    <a:pt x="209" y="218"/>
                  </a:cubicBezTo>
                  <a:cubicBezTo>
                    <a:pt x="219" y="257"/>
                    <a:pt x="219" y="257"/>
                    <a:pt x="219" y="257"/>
                  </a:cubicBezTo>
                  <a:cubicBezTo>
                    <a:pt x="206" y="263"/>
                    <a:pt x="191" y="267"/>
                    <a:pt x="173" y="270"/>
                  </a:cubicBezTo>
                  <a:cubicBezTo>
                    <a:pt x="156" y="273"/>
                    <a:pt x="139" y="275"/>
                    <a:pt x="123" y="275"/>
                  </a:cubicBezTo>
                  <a:cubicBezTo>
                    <a:pt x="83" y="275"/>
                    <a:pt x="52" y="263"/>
                    <a:pt x="31" y="241"/>
                  </a:cubicBezTo>
                  <a:cubicBezTo>
                    <a:pt x="10" y="218"/>
                    <a:pt x="0" y="185"/>
                    <a:pt x="0" y="141"/>
                  </a:cubicBezTo>
                  <a:cubicBezTo>
                    <a:pt x="0" y="96"/>
                    <a:pt x="10" y="61"/>
                    <a:pt x="29" y="37"/>
                  </a:cubicBezTo>
                  <a:cubicBezTo>
                    <a:pt x="48" y="12"/>
                    <a:pt x="75" y="0"/>
                    <a:pt x="111" y="0"/>
                  </a:cubicBezTo>
                  <a:cubicBezTo>
                    <a:pt x="146" y="0"/>
                    <a:pt x="172" y="10"/>
                    <a:pt x="190" y="31"/>
                  </a:cubicBezTo>
                  <a:cubicBezTo>
                    <a:pt x="207" y="52"/>
                    <a:pt x="216" y="83"/>
                    <a:pt x="216" y="123"/>
                  </a:cubicBezTo>
                  <a:lnTo>
                    <a:pt x="216" y="145"/>
                  </a:lnTo>
                  <a:close/>
                  <a:moveTo>
                    <a:pt x="167" y="109"/>
                  </a:moveTo>
                  <a:cubicBezTo>
                    <a:pt x="167" y="86"/>
                    <a:pt x="163" y="69"/>
                    <a:pt x="154" y="56"/>
                  </a:cubicBezTo>
                  <a:cubicBezTo>
                    <a:pt x="145" y="44"/>
                    <a:pt x="131" y="38"/>
                    <a:pt x="114" y="38"/>
                  </a:cubicBezTo>
                  <a:cubicBezTo>
                    <a:pt x="96" y="38"/>
                    <a:pt x="82" y="44"/>
                    <a:pt x="71" y="56"/>
                  </a:cubicBezTo>
                  <a:cubicBezTo>
                    <a:pt x="60" y="68"/>
                    <a:pt x="54" y="86"/>
                    <a:pt x="52" y="109"/>
                  </a:cubicBezTo>
                  <a:lnTo>
                    <a:pt x="167" y="10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23"/>
            <p:cNvSpPr>
              <a:spLocks/>
            </p:cNvSpPr>
            <p:nvPr/>
          </p:nvSpPr>
          <p:spPr bwMode="auto">
            <a:xfrm>
              <a:off x="5211" y="1721"/>
              <a:ext cx="512" cy="732"/>
            </a:xfrm>
            <a:custGeom>
              <a:avLst/>
              <a:gdLst>
                <a:gd name="T0" fmla="*/ 164 w 246"/>
                <a:gd name="T1" fmla="*/ 327 h 350"/>
                <a:gd name="T2" fmla="*/ 239 w 246"/>
                <a:gd name="T3" fmla="*/ 313 h 350"/>
                <a:gd name="T4" fmla="*/ 246 w 246"/>
                <a:gd name="T5" fmla="*/ 336 h 350"/>
                <a:gd name="T6" fmla="*/ 164 w 246"/>
                <a:gd name="T7" fmla="*/ 350 h 350"/>
                <a:gd name="T8" fmla="*/ 43 w 246"/>
                <a:gd name="T9" fmla="*/ 306 h 350"/>
                <a:gd name="T10" fmla="*/ 0 w 246"/>
                <a:gd name="T11" fmla="*/ 180 h 350"/>
                <a:gd name="T12" fmla="*/ 19 w 246"/>
                <a:gd name="T13" fmla="*/ 85 h 350"/>
                <a:gd name="T14" fmla="*/ 74 w 246"/>
                <a:gd name="T15" fmla="*/ 22 h 350"/>
                <a:gd name="T16" fmla="*/ 155 w 246"/>
                <a:gd name="T17" fmla="*/ 0 h 350"/>
                <a:gd name="T18" fmla="*/ 237 w 246"/>
                <a:gd name="T19" fmla="*/ 14 h 350"/>
                <a:gd name="T20" fmla="*/ 229 w 246"/>
                <a:gd name="T21" fmla="*/ 38 h 350"/>
                <a:gd name="T22" fmla="*/ 155 w 246"/>
                <a:gd name="T23" fmla="*/ 24 h 350"/>
                <a:gd name="T24" fmla="*/ 87 w 246"/>
                <a:gd name="T25" fmla="*/ 43 h 350"/>
                <a:gd name="T26" fmla="*/ 43 w 246"/>
                <a:gd name="T27" fmla="*/ 99 h 350"/>
                <a:gd name="T28" fmla="*/ 27 w 246"/>
                <a:gd name="T29" fmla="*/ 182 h 350"/>
                <a:gd name="T30" fmla="*/ 43 w 246"/>
                <a:gd name="T31" fmla="*/ 259 h 350"/>
                <a:gd name="T32" fmla="*/ 90 w 246"/>
                <a:gd name="T33" fmla="*/ 310 h 350"/>
                <a:gd name="T34" fmla="*/ 164 w 246"/>
                <a:gd name="T35" fmla="*/ 327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46" h="350">
                  <a:moveTo>
                    <a:pt x="164" y="327"/>
                  </a:moveTo>
                  <a:cubicBezTo>
                    <a:pt x="187" y="327"/>
                    <a:pt x="212" y="323"/>
                    <a:pt x="239" y="313"/>
                  </a:cubicBezTo>
                  <a:cubicBezTo>
                    <a:pt x="246" y="336"/>
                    <a:pt x="246" y="336"/>
                    <a:pt x="246" y="336"/>
                  </a:cubicBezTo>
                  <a:cubicBezTo>
                    <a:pt x="221" y="346"/>
                    <a:pt x="194" y="350"/>
                    <a:pt x="164" y="350"/>
                  </a:cubicBezTo>
                  <a:cubicBezTo>
                    <a:pt x="111" y="350"/>
                    <a:pt x="71" y="336"/>
                    <a:pt x="43" y="306"/>
                  </a:cubicBezTo>
                  <a:cubicBezTo>
                    <a:pt x="14" y="276"/>
                    <a:pt x="0" y="235"/>
                    <a:pt x="0" y="180"/>
                  </a:cubicBezTo>
                  <a:cubicBezTo>
                    <a:pt x="0" y="144"/>
                    <a:pt x="6" y="112"/>
                    <a:pt x="19" y="85"/>
                  </a:cubicBezTo>
                  <a:cubicBezTo>
                    <a:pt x="32" y="57"/>
                    <a:pt x="50" y="36"/>
                    <a:pt x="74" y="22"/>
                  </a:cubicBezTo>
                  <a:cubicBezTo>
                    <a:pt x="97" y="7"/>
                    <a:pt x="124" y="0"/>
                    <a:pt x="155" y="0"/>
                  </a:cubicBezTo>
                  <a:cubicBezTo>
                    <a:pt x="185" y="0"/>
                    <a:pt x="212" y="5"/>
                    <a:pt x="237" y="14"/>
                  </a:cubicBezTo>
                  <a:cubicBezTo>
                    <a:pt x="229" y="38"/>
                    <a:pt x="229" y="38"/>
                    <a:pt x="229" y="38"/>
                  </a:cubicBezTo>
                  <a:cubicBezTo>
                    <a:pt x="201" y="28"/>
                    <a:pt x="177" y="24"/>
                    <a:pt x="155" y="24"/>
                  </a:cubicBezTo>
                  <a:cubicBezTo>
                    <a:pt x="129" y="24"/>
                    <a:pt x="106" y="30"/>
                    <a:pt x="87" y="43"/>
                  </a:cubicBezTo>
                  <a:cubicBezTo>
                    <a:pt x="68" y="56"/>
                    <a:pt x="53" y="74"/>
                    <a:pt x="43" y="99"/>
                  </a:cubicBezTo>
                  <a:cubicBezTo>
                    <a:pt x="32" y="124"/>
                    <a:pt x="27" y="151"/>
                    <a:pt x="27" y="182"/>
                  </a:cubicBezTo>
                  <a:cubicBezTo>
                    <a:pt x="27" y="212"/>
                    <a:pt x="32" y="237"/>
                    <a:pt x="43" y="259"/>
                  </a:cubicBezTo>
                  <a:cubicBezTo>
                    <a:pt x="54" y="281"/>
                    <a:pt x="69" y="298"/>
                    <a:pt x="90" y="310"/>
                  </a:cubicBezTo>
                  <a:cubicBezTo>
                    <a:pt x="110" y="321"/>
                    <a:pt x="135" y="327"/>
                    <a:pt x="164" y="327"/>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Rectangle 24"/>
            <p:cNvSpPr>
              <a:spLocks noChangeArrowheads="1"/>
            </p:cNvSpPr>
            <p:nvPr/>
          </p:nvSpPr>
          <p:spPr bwMode="auto">
            <a:xfrm>
              <a:off x="5850" y="1672"/>
              <a:ext cx="50" cy="77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6" name="Freeform 25"/>
            <p:cNvSpPr>
              <a:spLocks noEditPoints="1"/>
            </p:cNvSpPr>
            <p:nvPr/>
          </p:nvSpPr>
          <p:spPr bwMode="auto">
            <a:xfrm>
              <a:off x="5971" y="1884"/>
              <a:ext cx="476" cy="569"/>
            </a:xfrm>
            <a:custGeom>
              <a:avLst/>
              <a:gdLst>
                <a:gd name="T0" fmla="*/ 115 w 229"/>
                <a:gd name="T1" fmla="*/ 272 h 272"/>
                <a:gd name="T2" fmla="*/ 30 w 229"/>
                <a:gd name="T3" fmla="*/ 237 h 272"/>
                <a:gd name="T4" fmla="*/ 0 w 229"/>
                <a:gd name="T5" fmla="*/ 137 h 272"/>
                <a:gd name="T6" fmla="*/ 30 w 229"/>
                <a:gd name="T7" fmla="*/ 36 h 272"/>
                <a:gd name="T8" fmla="*/ 115 w 229"/>
                <a:gd name="T9" fmla="*/ 0 h 272"/>
                <a:gd name="T10" fmla="*/ 199 w 229"/>
                <a:gd name="T11" fmla="*/ 36 h 272"/>
                <a:gd name="T12" fmla="*/ 229 w 229"/>
                <a:gd name="T13" fmla="*/ 137 h 272"/>
                <a:gd name="T14" fmla="*/ 200 w 229"/>
                <a:gd name="T15" fmla="*/ 237 h 272"/>
                <a:gd name="T16" fmla="*/ 115 w 229"/>
                <a:gd name="T17" fmla="*/ 272 h 272"/>
                <a:gd name="T18" fmla="*/ 115 w 229"/>
                <a:gd name="T19" fmla="*/ 250 h 272"/>
                <a:gd name="T20" fmla="*/ 181 w 229"/>
                <a:gd name="T21" fmla="*/ 220 h 272"/>
                <a:gd name="T22" fmla="*/ 204 w 229"/>
                <a:gd name="T23" fmla="*/ 137 h 272"/>
                <a:gd name="T24" fmla="*/ 181 w 229"/>
                <a:gd name="T25" fmla="*/ 53 h 272"/>
                <a:gd name="T26" fmla="*/ 115 w 229"/>
                <a:gd name="T27" fmla="*/ 22 h 272"/>
                <a:gd name="T28" fmla="*/ 49 w 229"/>
                <a:gd name="T29" fmla="*/ 52 h 272"/>
                <a:gd name="T30" fmla="*/ 25 w 229"/>
                <a:gd name="T31" fmla="*/ 137 h 272"/>
                <a:gd name="T32" fmla="*/ 49 w 229"/>
                <a:gd name="T33" fmla="*/ 221 h 272"/>
                <a:gd name="T34" fmla="*/ 115 w 229"/>
                <a:gd name="T35" fmla="*/ 25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29" h="272">
                  <a:moveTo>
                    <a:pt x="115" y="272"/>
                  </a:moveTo>
                  <a:cubicBezTo>
                    <a:pt x="78" y="272"/>
                    <a:pt x="50" y="260"/>
                    <a:pt x="30" y="237"/>
                  </a:cubicBezTo>
                  <a:cubicBezTo>
                    <a:pt x="10" y="213"/>
                    <a:pt x="0" y="179"/>
                    <a:pt x="0" y="137"/>
                  </a:cubicBezTo>
                  <a:cubicBezTo>
                    <a:pt x="0" y="94"/>
                    <a:pt x="10" y="60"/>
                    <a:pt x="30" y="36"/>
                  </a:cubicBezTo>
                  <a:cubicBezTo>
                    <a:pt x="50" y="12"/>
                    <a:pt x="78" y="0"/>
                    <a:pt x="115" y="0"/>
                  </a:cubicBezTo>
                  <a:cubicBezTo>
                    <a:pt x="151" y="0"/>
                    <a:pt x="179" y="12"/>
                    <a:pt x="199" y="36"/>
                  </a:cubicBezTo>
                  <a:cubicBezTo>
                    <a:pt x="219" y="60"/>
                    <a:pt x="229" y="94"/>
                    <a:pt x="229" y="137"/>
                  </a:cubicBezTo>
                  <a:cubicBezTo>
                    <a:pt x="229" y="179"/>
                    <a:pt x="219" y="213"/>
                    <a:pt x="200" y="237"/>
                  </a:cubicBezTo>
                  <a:cubicBezTo>
                    <a:pt x="180" y="260"/>
                    <a:pt x="151" y="272"/>
                    <a:pt x="115" y="272"/>
                  </a:cubicBezTo>
                  <a:close/>
                  <a:moveTo>
                    <a:pt x="115" y="250"/>
                  </a:moveTo>
                  <a:cubicBezTo>
                    <a:pt x="143" y="250"/>
                    <a:pt x="165" y="240"/>
                    <a:pt x="181" y="220"/>
                  </a:cubicBezTo>
                  <a:cubicBezTo>
                    <a:pt x="196" y="200"/>
                    <a:pt x="204" y="172"/>
                    <a:pt x="204" y="137"/>
                  </a:cubicBezTo>
                  <a:cubicBezTo>
                    <a:pt x="204" y="101"/>
                    <a:pt x="196" y="73"/>
                    <a:pt x="181" y="53"/>
                  </a:cubicBezTo>
                  <a:cubicBezTo>
                    <a:pt x="165" y="32"/>
                    <a:pt x="143" y="22"/>
                    <a:pt x="115" y="22"/>
                  </a:cubicBezTo>
                  <a:cubicBezTo>
                    <a:pt x="87" y="22"/>
                    <a:pt x="65" y="32"/>
                    <a:pt x="49" y="52"/>
                  </a:cubicBezTo>
                  <a:cubicBezTo>
                    <a:pt x="33" y="72"/>
                    <a:pt x="25" y="100"/>
                    <a:pt x="25" y="137"/>
                  </a:cubicBezTo>
                  <a:cubicBezTo>
                    <a:pt x="25" y="173"/>
                    <a:pt x="33" y="201"/>
                    <a:pt x="49" y="221"/>
                  </a:cubicBezTo>
                  <a:cubicBezTo>
                    <a:pt x="65" y="240"/>
                    <a:pt x="87" y="250"/>
                    <a:pt x="115" y="250"/>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Freeform 26"/>
            <p:cNvSpPr>
              <a:spLocks/>
            </p:cNvSpPr>
            <p:nvPr/>
          </p:nvSpPr>
          <p:spPr bwMode="auto">
            <a:xfrm>
              <a:off x="6554" y="1894"/>
              <a:ext cx="403" cy="559"/>
            </a:xfrm>
            <a:custGeom>
              <a:avLst/>
              <a:gdLst>
                <a:gd name="T0" fmla="*/ 0 w 194"/>
                <a:gd name="T1" fmla="*/ 0 h 267"/>
                <a:gd name="T2" fmla="*/ 24 w 194"/>
                <a:gd name="T3" fmla="*/ 0 h 267"/>
                <a:gd name="T4" fmla="*/ 24 w 194"/>
                <a:gd name="T5" fmla="*/ 181 h 267"/>
                <a:gd name="T6" fmla="*/ 40 w 194"/>
                <a:gd name="T7" fmla="*/ 229 h 267"/>
                <a:gd name="T8" fmla="*/ 84 w 194"/>
                <a:gd name="T9" fmla="*/ 245 h 267"/>
                <a:gd name="T10" fmla="*/ 128 w 194"/>
                <a:gd name="T11" fmla="*/ 239 h 267"/>
                <a:gd name="T12" fmla="*/ 170 w 194"/>
                <a:gd name="T13" fmla="*/ 218 h 267"/>
                <a:gd name="T14" fmla="*/ 170 w 194"/>
                <a:gd name="T15" fmla="*/ 0 h 267"/>
                <a:gd name="T16" fmla="*/ 194 w 194"/>
                <a:gd name="T17" fmla="*/ 0 h 267"/>
                <a:gd name="T18" fmla="*/ 194 w 194"/>
                <a:gd name="T19" fmla="*/ 263 h 267"/>
                <a:gd name="T20" fmla="*/ 174 w 194"/>
                <a:gd name="T21" fmla="*/ 263 h 267"/>
                <a:gd name="T22" fmla="*/ 170 w 194"/>
                <a:gd name="T23" fmla="*/ 240 h 267"/>
                <a:gd name="T24" fmla="*/ 127 w 194"/>
                <a:gd name="T25" fmla="*/ 262 h 267"/>
                <a:gd name="T26" fmla="*/ 82 w 194"/>
                <a:gd name="T27" fmla="*/ 267 h 267"/>
                <a:gd name="T28" fmla="*/ 22 w 194"/>
                <a:gd name="T29" fmla="*/ 245 h 267"/>
                <a:gd name="T30" fmla="*/ 0 w 194"/>
                <a:gd name="T31" fmla="*/ 183 h 267"/>
                <a:gd name="T32" fmla="*/ 0 w 194"/>
                <a:gd name="T33" fmla="*/ 0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4" h="267">
                  <a:moveTo>
                    <a:pt x="0" y="0"/>
                  </a:moveTo>
                  <a:cubicBezTo>
                    <a:pt x="24" y="0"/>
                    <a:pt x="24" y="0"/>
                    <a:pt x="24" y="0"/>
                  </a:cubicBezTo>
                  <a:cubicBezTo>
                    <a:pt x="24" y="181"/>
                    <a:pt x="24" y="181"/>
                    <a:pt x="24" y="181"/>
                  </a:cubicBezTo>
                  <a:cubicBezTo>
                    <a:pt x="24" y="202"/>
                    <a:pt x="29" y="218"/>
                    <a:pt x="40" y="229"/>
                  </a:cubicBezTo>
                  <a:cubicBezTo>
                    <a:pt x="50" y="240"/>
                    <a:pt x="65" y="245"/>
                    <a:pt x="84" y="245"/>
                  </a:cubicBezTo>
                  <a:cubicBezTo>
                    <a:pt x="100" y="245"/>
                    <a:pt x="115" y="243"/>
                    <a:pt x="128" y="239"/>
                  </a:cubicBezTo>
                  <a:cubicBezTo>
                    <a:pt x="141" y="234"/>
                    <a:pt x="155" y="228"/>
                    <a:pt x="170" y="218"/>
                  </a:cubicBezTo>
                  <a:cubicBezTo>
                    <a:pt x="170" y="0"/>
                    <a:pt x="170" y="0"/>
                    <a:pt x="170" y="0"/>
                  </a:cubicBezTo>
                  <a:cubicBezTo>
                    <a:pt x="194" y="0"/>
                    <a:pt x="194" y="0"/>
                    <a:pt x="194" y="0"/>
                  </a:cubicBezTo>
                  <a:cubicBezTo>
                    <a:pt x="194" y="263"/>
                    <a:pt x="194" y="263"/>
                    <a:pt x="194" y="263"/>
                  </a:cubicBezTo>
                  <a:cubicBezTo>
                    <a:pt x="174" y="263"/>
                    <a:pt x="174" y="263"/>
                    <a:pt x="174" y="263"/>
                  </a:cubicBezTo>
                  <a:cubicBezTo>
                    <a:pt x="170" y="240"/>
                    <a:pt x="170" y="240"/>
                    <a:pt x="170" y="240"/>
                  </a:cubicBezTo>
                  <a:cubicBezTo>
                    <a:pt x="154" y="251"/>
                    <a:pt x="140" y="258"/>
                    <a:pt x="127" y="262"/>
                  </a:cubicBezTo>
                  <a:cubicBezTo>
                    <a:pt x="114" y="265"/>
                    <a:pt x="99" y="267"/>
                    <a:pt x="82" y="267"/>
                  </a:cubicBezTo>
                  <a:cubicBezTo>
                    <a:pt x="56" y="267"/>
                    <a:pt x="36" y="260"/>
                    <a:pt x="22" y="245"/>
                  </a:cubicBezTo>
                  <a:cubicBezTo>
                    <a:pt x="7" y="230"/>
                    <a:pt x="0" y="210"/>
                    <a:pt x="0" y="183"/>
                  </a:cubicBez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Freeform 27"/>
            <p:cNvSpPr>
              <a:spLocks noEditPoints="1"/>
            </p:cNvSpPr>
            <p:nvPr/>
          </p:nvSpPr>
          <p:spPr bwMode="auto">
            <a:xfrm>
              <a:off x="7047" y="1672"/>
              <a:ext cx="435" cy="781"/>
            </a:xfrm>
            <a:custGeom>
              <a:avLst/>
              <a:gdLst>
                <a:gd name="T0" fmla="*/ 0 w 209"/>
                <a:gd name="T1" fmla="*/ 241 h 373"/>
                <a:gd name="T2" fmla="*/ 31 w 209"/>
                <a:gd name="T3" fmla="*/ 139 h 373"/>
                <a:gd name="T4" fmla="*/ 115 w 209"/>
                <a:gd name="T5" fmla="*/ 101 h 373"/>
                <a:gd name="T6" fmla="*/ 148 w 209"/>
                <a:gd name="T7" fmla="*/ 105 h 373"/>
                <a:gd name="T8" fmla="*/ 185 w 209"/>
                <a:gd name="T9" fmla="*/ 122 h 373"/>
                <a:gd name="T10" fmla="*/ 185 w 209"/>
                <a:gd name="T11" fmla="*/ 0 h 373"/>
                <a:gd name="T12" fmla="*/ 209 w 209"/>
                <a:gd name="T13" fmla="*/ 0 h 373"/>
                <a:gd name="T14" fmla="*/ 209 w 209"/>
                <a:gd name="T15" fmla="*/ 369 h 373"/>
                <a:gd name="T16" fmla="*/ 190 w 209"/>
                <a:gd name="T17" fmla="*/ 369 h 373"/>
                <a:gd name="T18" fmla="*/ 186 w 209"/>
                <a:gd name="T19" fmla="*/ 346 h 373"/>
                <a:gd name="T20" fmla="*/ 147 w 209"/>
                <a:gd name="T21" fmla="*/ 367 h 373"/>
                <a:gd name="T22" fmla="*/ 108 w 209"/>
                <a:gd name="T23" fmla="*/ 373 h 373"/>
                <a:gd name="T24" fmla="*/ 27 w 209"/>
                <a:gd name="T25" fmla="*/ 340 h 373"/>
                <a:gd name="T26" fmla="*/ 0 w 209"/>
                <a:gd name="T27" fmla="*/ 241 h 373"/>
                <a:gd name="T28" fmla="*/ 26 w 209"/>
                <a:gd name="T29" fmla="*/ 241 h 373"/>
                <a:gd name="T30" fmla="*/ 46 w 209"/>
                <a:gd name="T31" fmla="*/ 324 h 373"/>
                <a:gd name="T32" fmla="*/ 109 w 209"/>
                <a:gd name="T33" fmla="*/ 351 h 373"/>
                <a:gd name="T34" fmla="*/ 149 w 209"/>
                <a:gd name="T35" fmla="*/ 344 h 373"/>
                <a:gd name="T36" fmla="*/ 185 w 209"/>
                <a:gd name="T37" fmla="*/ 322 h 373"/>
                <a:gd name="T38" fmla="*/ 185 w 209"/>
                <a:gd name="T39" fmla="*/ 147 h 373"/>
                <a:gd name="T40" fmla="*/ 146 w 209"/>
                <a:gd name="T41" fmla="*/ 127 h 373"/>
                <a:gd name="T42" fmla="*/ 114 w 209"/>
                <a:gd name="T43" fmla="*/ 123 h 373"/>
                <a:gd name="T44" fmla="*/ 68 w 209"/>
                <a:gd name="T45" fmla="*/ 138 h 373"/>
                <a:gd name="T46" fmla="*/ 37 w 209"/>
                <a:gd name="T47" fmla="*/ 179 h 373"/>
                <a:gd name="T48" fmla="*/ 26 w 209"/>
                <a:gd name="T49" fmla="*/ 241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09" h="373">
                  <a:moveTo>
                    <a:pt x="0" y="241"/>
                  </a:moveTo>
                  <a:cubicBezTo>
                    <a:pt x="0" y="198"/>
                    <a:pt x="11" y="164"/>
                    <a:pt x="31" y="139"/>
                  </a:cubicBezTo>
                  <a:cubicBezTo>
                    <a:pt x="52" y="114"/>
                    <a:pt x="80" y="101"/>
                    <a:pt x="115" y="101"/>
                  </a:cubicBezTo>
                  <a:cubicBezTo>
                    <a:pt x="128" y="101"/>
                    <a:pt x="139" y="103"/>
                    <a:pt x="148" y="105"/>
                  </a:cubicBezTo>
                  <a:cubicBezTo>
                    <a:pt x="158" y="108"/>
                    <a:pt x="170" y="113"/>
                    <a:pt x="185" y="122"/>
                  </a:cubicBezTo>
                  <a:cubicBezTo>
                    <a:pt x="185" y="0"/>
                    <a:pt x="185" y="0"/>
                    <a:pt x="185" y="0"/>
                  </a:cubicBezTo>
                  <a:cubicBezTo>
                    <a:pt x="209" y="0"/>
                    <a:pt x="209" y="0"/>
                    <a:pt x="209" y="0"/>
                  </a:cubicBezTo>
                  <a:cubicBezTo>
                    <a:pt x="209" y="369"/>
                    <a:pt x="209" y="369"/>
                    <a:pt x="209" y="369"/>
                  </a:cubicBezTo>
                  <a:cubicBezTo>
                    <a:pt x="190" y="369"/>
                    <a:pt x="190" y="369"/>
                    <a:pt x="190" y="369"/>
                  </a:cubicBezTo>
                  <a:cubicBezTo>
                    <a:pt x="186" y="346"/>
                    <a:pt x="186" y="346"/>
                    <a:pt x="186" y="346"/>
                  </a:cubicBezTo>
                  <a:cubicBezTo>
                    <a:pt x="173" y="355"/>
                    <a:pt x="159" y="363"/>
                    <a:pt x="147" y="367"/>
                  </a:cubicBezTo>
                  <a:cubicBezTo>
                    <a:pt x="134" y="371"/>
                    <a:pt x="121" y="373"/>
                    <a:pt x="108" y="373"/>
                  </a:cubicBezTo>
                  <a:cubicBezTo>
                    <a:pt x="71" y="373"/>
                    <a:pt x="44" y="362"/>
                    <a:pt x="27" y="340"/>
                  </a:cubicBezTo>
                  <a:cubicBezTo>
                    <a:pt x="9" y="318"/>
                    <a:pt x="0" y="285"/>
                    <a:pt x="0" y="241"/>
                  </a:cubicBezTo>
                  <a:close/>
                  <a:moveTo>
                    <a:pt x="26" y="241"/>
                  </a:moveTo>
                  <a:cubicBezTo>
                    <a:pt x="26" y="278"/>
                    <a:pt x="32" y="306"/>
                    <a:pt x="46" y="324"/>
                  </a:cubicBezTo>
                  <a:cubicBezTo>
                    <a:pt x="59" y="342"/>
                    <a:pt x="80" y="351"/>
                    <a:pt x="109" y="351"/>
                  </a:cubicBezTo>
                  <a:cubicBezTo>
                    <a:pt x="122" y="351"/>
                    <a:pt x="135" y="349"/>
                    <a:pt x="149" y="344"/>
                  </a:cubicBezTo>
                  <a:cubicBezTo>
                    <a:pt x="162" y="338"/>
                    <a:pt x="175" y="331"/>
                    <a:pt x="185" y="322"/>
                  </a:cubicBezTo>
                  <a:cubicBezTo>
                    <a:pt x="185" y="147"/>
                    <a:pt x="185" y="147"/>
                    <a:pt x="185" y="147"/>
                  </a:cubicBezTo>
                  <a:cubicBezTo>
                    <a:pt x="169" y="137"/>
                    <a:pt x="156" y="130"/>
                    <a:pt x="146" y="127"/>
                  </a:cubicBezTo>
                  <a:cubicBezTo>
                    <a:pt x="137" y="125"/>
                    <a:pt x="126" y="123"/>
                    <a:pt x="114" y="123"/>
                  </a:cubicBezTo>
                  <a:cubicBezTo>
                    <a:pt x="97" y="123"/>
                    <a:pt x="82" y="128"/>
                    <a:pt x="68" y="138"/>
                  </a:cubicBezTo>
                  <a:cubicBezTo>
                    <a:pt x="55" y="147"/>
                    <a:pt x="44" y="161"/>
                    <a:pt x="37" y="179"/>
                  </a:cubicBezTo>
                  <a:cubicBezTo>
                    <a:pt x="29" y="196"/>
                    <a:pt x="26" y="217"/>
                    <a:pt x="26" y="24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29" name="Content Placeholder 6"/>
          <p:cNvGraphicFramePr>
            <a:graphicFrameLocks/>
          </p:cNvGraphicFramePr>
          <p:nvPr>
            <p:extLst>
              <p:ext uri="{D42A27DB-BD31-4B8C-83A1-F6EECF244321}">
                <p14:modId xmlns:p14="http://schemas.microsoft.com/office/powerpoint/2010/main" val="678330969"/>
              </p:ext>
            </p:extLst>
          </p:nvPr>
        </p:nvGraphicFramePr>
        <p:xfrm>
          <a:off x="4944809" y="4440705"/>
          <a:ext cx="2366786" cy="967947"/>
        </p:xfrm>
        <a:graphic>
          <a:graphicData uri="http://schemas.openxmlformats.org/drawingml/2006/table">
            <a:tbl>
              <a:tblPr firstRow="1" bandRow="1">
                <a:tableStyleId>{5C22544A-7EE6-4342-B048-85BDC9FD1C3A}</a:tableStyleId>
              </a:tblPr>
              <a:tblGrid>
                <a:gridCol w="2366786">
                  <a:extLst>
                    <a:ext uri="{9D8B030D-6E8A-4147-A177-3AD203B41FA5}">
                      <a16:colId xmlns:a16="http://schemas.microsoft.com/office/drawing/2014/main" val="20000"/>
                    </a:ext>
                  </a:extLst>
                </a:gridCol>
              </a:tblGrid>
              <a:tr h="967947">
                <a:tc>
                  <a:txBody>
                    <a:bodyPr/>
                    <a:lstStyle/>
                    <a:p>
                      <a:pPr algn="ctr"/>
                      <a:r>
                        <a:rPr lang="en-US" sz="2400" b="1" dirty="0" smtClean="0">
                          <a:solidFill>
                            <a:srgbClr val="00A1E0"/>
                          </a:solidFill>
                        </a:rPr>
                        <a:t>Apps &amp; Desktops</a:t>
                      </a:r>
                    </a:p>
                    <a:p>
                      <a:pPr algn="ctr"/>
                      <a:r>
                        <a:rPr lang="en-US" sz="2400" b="1" dirty="0" smtClean="0">
                          <a:solidFill>
                            <a:srgbClr val="00A1E0"/>
                          </a:solidFill>
                        </a:rPr>
                        <a:t>Service</a:t>
                      </a:r>
                      <a:endParaRPr lang="en-US" sz="2400" b="1" dirty="0">
                        <a:solidFill>
                          <a:srgbClr val="00A1E0"/>
                        </a:solidFill>
                      </a:endParaRPr>
                    </a:p>
                  </a:txBody>
                  <a:tcPr marT="45708" marB="45708"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pSp>
        <p:nvGrpSpPr>
          <p:cNvPr id="30" name="Group 4"/>
          <p:cNvGrpSpPr>
            <a:grpSpLocks noChangeAspect="1"/>
          </p:cNvGrpSpPr>
          <p:nvPr/>
        </p:nvGrpSpPr>
        <p:grpSpPr bwMode="auto">
          <a:xfrm>
            <a:off x="5422688" y="3310637"/>
            <a:ext cx="1409141" cy="955286"/>
            <a:chOff x="369" y="242"/>
            <a:chExt cx="1481" cy="1004"/>
          </a:xfrm>
          <a:solidFill>
            <a:srgbClr val="00A1E0"/>
          </a:solidFill>
        </p:grpSpPr>
        <p:sp>
          <p:nvSpPr>
            <p:cNvPr id="31"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32" name="Freeform 31"/>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grpSp>
        <p:nvGrpSpPr>
          <p:cNvPr id="69" name="Group 68"/>
          <p:cNvGrpSpPr/>
          <p:nvPr/>
        </p:nvGrpSpPr>
        <p:grpSpPr>
          <a:xfrm>
            <a:off x="2635022" y="3405758"/>
            <a:ext cx="349591" cy="452917"/>
            <a:chOff x="6895612" y="3159623"/>
            <a:chExt cx="1307346" cy="2153921"/>
          </a:xfrm>
          <a:solidFill>
            <a:srgbClr val="00A1E0"/>
          </a:solidFill>
        </p:grpSpPr>
        <p:sp>
          <p:nvSpPr>
            <p:cNvPr id="70" name="Rectangle 69"/>
            <p:cNvSpPr>
              <a:spLocks noChangeArrowheads="1"/>
            </p:cNvSpPr>
            <p:nvPr/>
          </p:nvSpPr>
          <p:spPr bwMode="auto">
            <a:xfrm>
              <a:off x="7440949" y="3354354"/>
              <a:ext cx="246842" cy="34741"/>
            </a:xfrm>
            <a:prstGeom prst="rect">
              <a:avLst/>
            </a:prstGeom>
            <a:grpFill/>
            <a:ln w="3175" cmpd="sng">
              <a:noFill/>
            </a:ln>
          </p:spPr>
          <p:txBody>
            <a:bodyPr vert="horz" wrap="square" lIns="91440" tIns="45720" rIns="91440" bIns="45720" numCol="1" anchor="t" anchorCtr="0" compatLnSpc="1">
              <a:prstTxWarp prst="textNoShape">
                <a:avLst/>
              </a:prstTxWarp>
            </a:bodyPr>
            <a:lstStyle/>
            <a:p>
              <a:endParaRPr lang="en-US"/>
            </a:p>
          </p:txBody>
        </p:sp>
        <p:sp>
          <p:nvSpPr>
            <p:cNvPr id="71" name="Freeform 7"/>
            <p:cNvSpPr>
              <a:spLocks noEditPoints="1"/>
            </p:cNvSpPr>
            <p:nvPr/>
          </p:nvSpPr>
          <p:spPr bwMode="auto">
            <a:xfrm>
              <a:off x="7440949" y="4967509"/>
              <a:ext cx="199302" cy="199302"/>
            </a:xfrm>
            <a:custGeom>
              <a:avLst/>
              <a:gdLst>
                <a:gd name="T0" fmla="*/ 0 w 436"/>
                <a:gd name="T1" fmla="*/ 436 h 436"/>
                <a:gd name="T2" fmla="*/ 436 w 436"/>
                <a:gd name="T3" fmla="*/ 436 h 436"/>
                <a:gd name="T4" fmla="*/ 436 w 436"/>
                <a:gd name="T5" fmla="*/ 0 h 436"/>
                <a:gd name="T6" fmla="*/ 0 w 436"/>
                <a:gd name="T7" fmla="*/ 0 h 436"/>
                <a:gd name="T8" fmla="*/ 0 w 436"/>
                <a:gd name="T9" fmla="*/ 436 h 436"/>
                <a:gd name="T10" fmla="*/ 95 w 436"/>
                <a:gd name="T11" fmla="*/ 95 h 436"/>
                <a:gd name="T12" fmla="*/ 341 w 436"/>
                <a:gd name="T13" fmla="*/ 95 h 436"/>
                <a:gd name="T14" fmla="*/ 341 w 436"/>
                <a:gd name="T15" fmla="*/ 341 h 436"/>
                <a:gd name="T16" fmla="*/ 95 w 436"/>
                <a:gd name="T17" fmla="*/ 341 h 436"/>
                <a:gd name="T18" fmla="*/ 95 w 436"/>
                <a:gd name="T19" fmla="*/ 9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6" h="436">
                  <a:moveTo>
                    <a:pt x="0" y="436"/>
                  </a:moveTo>
                  <a:lnTo>
                    <a:pt x="436" y="436"/>
                  </a:lnTo>
                  <a:lnTo>
                    <a:pt x="436" y="0"/>
                  </a:lnTo>
                  <a:lnTo>
                    <a:pt x="0" y="0"/>
                  </a:lnTo>
                  <a:lnTo>
                    <a:pt x="0" y="436"/>
                  </a:lnTo>
                  <a:close/>
                  <a:moveTo>
                    <a:pt x="95" y="95"/>
                  </a:moveTo>
                  <a:lnTo>
                    <a:pt x="341" y="95"/>
                  </a:lnTo>
                  <a:lnTo>
                    <a:pt x="341" y="341"/>
                  </a:lnTo>
                  <a:lnTo>
                    <a:pt x="95" y="341"/>
                  </a:lnTo>
                  <a:lnTo>
                    <a:pt x="95" y="95"/>
                  </a:lnTo>
                  <a:close/>
                </a:path>
              </a:pathLst>
            </a:custGeom>
            <a:grpFill/>
            <a:ln w="3175" cmpd="sng">
              <a:noFill/>
            </a:ln>
          </p:spPr>
          <p:txBody>
            <a:bodyPr vert="horz" wrap="square" lIns="91440" tIns="45720" rIns="91440" bIns="45720" numCol="1" anchor="t" anchorCtr="0" compatLnSpc="1">
              <a:prstTxWarp prst="textNoShape">
                <a:avLst/>
              </a:prstTxWarp>
            </a:bodyPr>
            <a:lstStyle/>
            <a:p>
              <a:endParaRPr lang="en-US"/>
            </a:p>
          </p:txBody>
        </p:sp>
        <p:sp>
          <p:nvSpPr>
            <p:cNvPr id="72" name="Freeform 6"/>
            <p:cNvSpPr>
              <a:spLocks noEditPoints="1"/>
            </p:cNvSpPr>
            <p:nvPr/>
          </p:nvSpPr>
          <p:spPr bwMode="auto">
            <a:xfrm>
              <a:off x="6895612" y="3159623"/>
              <a:ext cx="1307346" cy="2153921"/>
            </a:xfrm>
            <a:custGeom>
              <a:avLst/>
              <a:gdLst>
                <a:gd name="T0" fmla="*/ 0 w 2860"/>
                <a:gd name="T1" fmla="*/ 0 h 4712"/>
                <a:gd name="T2" fmla="*/ 0 w 2860"/>
                <a:gd name="T3" fmla="*/ 4712 h 4712"/>
                <a:gd name="T4" fmla="*/ 2860 w 2860"/>
                <a:gd name="T5" fmla="*/ 4712 h 4712"/>
                <a:gd name="T6" fmla="*/ 2860 w 2860"/>
                <a:gd name="T7" fmla="*/ 0 h 4712"/>
                <a:gd name="T8" fmla="*/ 0 w 2860"/>
                <a:gd name="T9" fmla="*/ 0 h 4712"/>
                <a:gd name="T10" fmla="*/ 2718 w 2860"/>
                <a:gd name="T11" fmla="*/ 133 h 4712"/>
                <a:gd name="T12" fmla="*/ 2718 w 2860"/>
                <a:gd name="T13" fmla="*/ 720 h 4712"/>
                <a:gd name="T14" fmla="*/ 133 w 2860"/>
                <a:gd name="T15" fmla="*/ 720 h 4712"/>
                <a:gd name="T16" fmla="*/ 133 w 2860"/>
                <a:gd name="T17" fmla="*/ 133 h 4712"/>
                <a:gd name="T18" fmla="*/ 2718 w 2860"/>
                <a:gd name="T19" fmla="*/ 133 h 4712"/>
                <a:gd name="T20" fmla="*/ 133 w 2860"/>
                <a:gd name="T21" fmla="*/ 861 h 4712"/>
                <a:gd name="T22" fmla="*/ 2718 w 2860"/>
                <a:gd name="T23" fmla="*/ 861 h 4712"/>
                <a:gd name="T24" fmla="*/ 2718 w 2860"/>
                <a:gd name="T25" fmla="*/ 3672 h 4712"/>
                <a:gd name="T26" fmla="*/ 133 w 2860"/>
                <a:gd name="T27" fmla="*/ 3672 h 4712"/>
                <a:gd name="T28" fmla="*/ 133 w 2860"/>
                <a:gd name="T29" fmla="*/ 861 h 4712"/>
                <a:gd name="T30" fmla="*/ 133 w 2860"/>
                <a:gd name="T31" fmla="*/ 4571 h 4712"/>
                <a:gd name="T32" fmla="*/ 133 w 2860"/>
                <a:gd name="T33" fmla="*/ 3795 h 4712"/>
                <a:gd name="T34" fmla="*/ 2718 w 2860"/>
                <a:gd name="T35" fmla="*/ 3795 h 4712"/>
                <a:gd name="T36" fmla="*/ 2718 w 2860"/>
                <a:gd name="T37" fmla="*/ 4571 h 4712"/>
                <a:gd name="T38" fmla="*/ 133 w 2860"/>
                <a:gd name="T39" fmla="*/ 4571 h 4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0" h="4712">
                  <a:moveTo>
                    <a:pt x="0" y="0"/>
                  </a:moveTo>
                  <a:lnTo>
                    <a:pt x="0" y="4712"/>
                  </a:lnTo>
                  <a:lnTo>
                    <a:pt x="2860" y="4712"/>
                  </a:lnTo>
                  <a:lnTo>
                    <a:pt x="2860" y="0"/>
                  </a:lnTo>
                  <a:lnTo>
                    <a:pt x="0" y="0"/>
                  </a:lnTo>
                  <a:close/>
                  <a:moveTo>
                    <a:pt x="2718" y="133"/>
                  </a:moveTo>
                  <a:lnTo>
                    <a:pt x="2718" y="720"/>
                  </a:lnTo>
                  <a:lnTo>
                    <a:pt x="133" y="720"/>
                  </a:lnTo>
                  <a:lnTo>
                    <a:pt x="133" y="133"/>
                  </a:lnTo>
                  <a:lnTo>
                    <a:pt x="2718" y="133"/>
                  </a:lnTo>
                  <a:close/>
                  <a:moveTo>
                    <a:pt x="133" y="861"/>
                  </a:moveTo>
                  <a:lnTo>
                    <a:pt x="2718" y="861"/>
                  </a:lnTo>
                  <a:lnTo>
                    <a:pt x="2718" y="3672"/>
                  </a:lnTo>
                  <a:lnTo>
                    <a:pt x="133" y="3672"/>
                  </a:lnTo>
                  <a:lnTo>
                    <a:pt x="133" y="861"/>
                  </a:lnTo>
                  <a:close/>
                  <a:moveTo>
                    <a:pt x="133" y="4571"/>
                  </a:moveTo>
                  <a:lnTo>
                    <a:pt x="133" y="3795"/>
                  </a:lnTo>
                  <a:lnTo>
                    <a:pt x="2718" y="3795"/>
                  </a:lnTo>
                  <a:lnTo>
                    <a:pt x="2718" y="4571"/>
                  </a:lnTo>
                  <a:lnTo>
                    <a:pt x="133" y="4571"/>
                  </a:lnTo>
                  <a:close/>
                </a:path>
              </a:pathLst>
            </a:custGeom>
            <a:grpFill/>
            <a:ln w="3175" cmpd="sng">
              <a:noFill/>
            </a:ln>
          </p:spPr>
          <p:txBody>
            <a:bodyPr vert="horz" wrap="square" lIns="91440" tIns="45720" rIns="91440" bIns="45720" numCol="1" anchor="t" anchorCtr="0" compatLnSpc="1">
              <a:prstTxWarp prst="textNoShape">
                <a:avLst/>
              </a:prstTxWarp>
            </a:bodyPr>
            <a:lstStyle/>
            <a:p>
              <a:endParaRPr lang="en-US"/>
            </a:p>
          </p:txBody>
        </p:sp>
      </p:grpSp>
      <p:sp>
        <p:nvSpPr>
          <p:cNvPr id="73" name="Freeform 27"/>
          <p:cNvSpPr>
            <a:spLocks noEditPoints="1"/>
          </p:cNvSpPr>
          <p:nvPr/>
        </p:nvSpPr>
        <p:spPr bwMode="auto">
          <a:xfrm>
            <a:off x="4083964" y="3422378"/>
            <a:ext cx="524886" cy="419678"/>
          </a:xfrm>
          <a:custGeom>
            <a:avLst/>
            <a:gdLst>
              <a:gd name="T0" fmla="*/ 4441 w 5468"/>
              <a:gd name="T1" fmla="*/ 1060 h 4372"/>
              <a:gd name="T2" fmla="*/ 4441 w 5468"/>
              <a:gd name="T3" fmla="*/ 606 h 4372"/>
              <a:gd name="T4" fmla="*/ 2374 w 5468"/>
              <a:gd name="T5" fmla="*/ 606 h 4372"/>
              <a:gd name="T6" fmla="*/ 1932 w 5468"/>
              <a:gd name="T7" fmla="*/ 0 h 4372"/>
              <a:gd name="T8" fmla="*/ 5 w 5468"/>
              <a:gd name="T9" fmla="*/ 0 h 4372"/>
              <a:gd name="T10" fmla="*/ 5 w 5468"/>
              <a:gd name="T11" fmla="*/ 4335 h 4372"/>
              <a:gd name="T12" fmla="*/ 14 w 5468"/>
              <a:gd name="T13" fmla="*/ 4335 h 4372"/>
              <a:gd name="T14" fmla="*/ 0 w 5468"/>
              <a:gd name="T15" fmla="*/ 4372 h 4372"/>
              <a:gd name="T16" fmla="*/ 4191 w 5468"/>
              <a:gd name="T17" fmla="*/ 4372 h 4372"/>
              <a:gd name="T18" fmla="*/ 5468 w 5468"/>
              <a:gd name="T19" fmla="*/ 1060 h 4372"/>
              <a:gd name="T20" fmla="*/ 4441 w 5468"/>
              <a:gd name="T21" fmla="*/ 1060 h 4372"/>
              <a:gd name="T22" fmla="*/ 146 w 5468"/>
              <a:gd name="T23" fmla="*/ 161 h 4372"/>
              <a:gd name="T24" fmla="*/ 1852 w 5468"/>
              <a:gd name="T25" fmla="*/ 161 h 4372"/>
              <a:gd name="T26" fmla="*/ 2292 w 5468"/>
              <a:gd name="T27" fmla="*/ 767 h 4372"/>
              <a:gd name="T28" fmla="*/ 4290 w 5468"/>
              <a:gd name="T29" fmla="*/ 767 h 4372"/>
              <a:gd name="T30" fmla="*/ 4290 w 5468"/>
              <a:gd name="T31" fmla="*/ 1060 h 4372"/>
              <a:gd name="T32" fmla="*/ 1260 w 5468"/>
              <a:gd name="T33" fmla="*/ 1060 h 4372"/>
              <a:gd name="T34" fmla="*/ 146 w 5468"/>
              <a:gd name="T35" fmla="*/ 3984 h 4372"/>
              <a:gd name="T36" fmla="*/ 146 w 5468"/>
              <a:gd name="T37" fmla="*/ 161 h 4372"/>
              <a:gd name="T38" fmla="*/ 4094 w 5468"/>
              <a:gd name="T39" fmla="*/ 4221 h 4372"/>
              <a:gd name="T40" fmla="*/ 213 w 5468"/>
              <a:gd name="T41" fmla="*/ 4221 h 4372"/>
              <a:gd name="T42" fmla="*/ 1360 w 5468"/>
              <a:gd name="T43" fmla="*/ 1231 h 4372"/>
              <a:gd name="T44" fmla="*/ 5238 w 5468"/>
              <a:gd name="T45" fmla="*/ 1231 h 4372"/>
              <a:gd name="T46" fmla="*/ 4094 w 5468"/>
              <a:gd name="T47" fmla="*/ 4221 h 4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68" h="4372">
                <a:moveTo>
                  <a:pt x="4441" y="1060"/>
                </a:moveTo>
                <a:lnTo>
                  <a:pt x="4441" y="606"/>
                </a:lnTo>
                <a:lnTo>
                  <a:pt x="2374" y="606"/>
                </a:lnTo>
                <a:lnTo>
                  <a:pt x="1932" y="0"/>
                </a:lnTo>
                <a:lnTo>
                  <a:pt x="5" y="0"/>
                </a:lnTo>
                <a:lnTo>
                  <a:pt x="5" y="4335"/>
                </a:lnTo>
                <a:lnTo>
                  <a:pt x="14" y="4335"/>
                </a:lnTo>
                <a:lnTo>
                  <a:pt x="0" y="4372"/>
                </a:lnTo>
                <a:lnTo>
                  <a:pt x="4191" y="4372"/>
                </a:lnTo>
                <a:lnTo>
                  <a:pt x="5468" y="1060"/>
                </a:lnTo>
                <a:lnTo>
                  <a:pt x="4441" y="1060"/>
                </a:lnTo>
                <a:close/>
                <a:moveTo>
                  <a:pt x="146" y="161"/>
                </a:moveTo>
                <a:lnTo>
                  <a:pt x="1852" y="161"/>
                </a:lnTo>
                <a:lnTo>
                  <a:pt x="2292" y="767"/>
                </a:lnTo>
                <a:lnTo>
                  <a:pt x="4290" y="767"/>
                </a:lnTo>
                <a:lnTo>
                  <a:pt x="4290" y="1060"/>
                </a:lnTo>
                <a:lnTo>
                  <a:pt x="1260" y="1060"/>
                </a:lnTo>
                <a:lnTo>
                  <a:pt x="146" y="3984"/>
                </a:lnTo>
                <a:lnTo>
                  <a:pt x="146" y="161"/>
                </a:lnTo>
                <a:close/>
                <a:moveTo>
                  <a:pt x="4094" y="4221"/>
                </a:moveTo>
                <a:lnTo>
                  <a:pt x="213" y="4221"/>
                </a:lnTo>
                <a:lnTo>
                  <a:pt x="1360" y="1231"/>
                </a:lnTo>
                <a:lnTo>
                  <a:pt x="5238" y="1231"/>
                </a:lnTo>
                <a:lnTo>
                  <a:pt x="4094" y="4221"/>
                </a:lnTo>
                <a:close/>
              </a:path>
            </a:pathLst>
          </a:custGeom>
          <a:solidFill>
            <a:srgbClr val="00A1E0"/>
          </a:solidFill>
          <a:ln w="3175" cmpd="sng">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74" name="Group 73"/>
          <p:cNvGrpSpPr/>
          <p:nvPr/>
        </p:nvGrpSpPr>
        <p:grpSpPr>
          <a:xfrm>
            <a:off x="9356509" y="3399607"/>
            <a:ext cx="512309" cy="508678"/>
            <a:chOff x="2290763" y="-354013"/>
            <a:chExt cx="7616826" cy="7562851"/>
          </a:xfrm>
          <a:solidFill>
            <a:srgbClr val="00A1E0"/>
          </a:solidFill>
        </p:grpSpPr>
        <p:sp>
          <p:nvSpPr>
            <p:cNvPr id="75" name="Rectangle 31"/>
            <p:cNvSpPr>
              <a:spLocks noChangeArrowheads="1"/>
            </p:cNvSpPr>
            <p:nvPr/>
          </p:nvSpPr>
          <p:spPr bwMode="auto">
            <a:xfrm>
              <a:off x="4921251" y="2416175"/>
              <a:ext cx="3124200" cy="225425"/>
            </a:xfrm>
            <a:prstGeom prst="rect">
              <a:avLst/>
            </a:prstGeom>
            <a:grpFill/>
            <a:ln w="3175" cmpd="sng">
              <a:no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6" name="Rectangle 32"/>
            <p:cNvSpPr>
              <a:spLocks noChangeArrowheads="1"/>
            </p:cNvSpPr>
            <p:nvPr/>
          </p:nvSpPr>
          <p:spPr bwMode="auto">
            <a:xfrm>
              <a:off x="4921251" y="3363912"/>
              <a:ext cx="3124200" cy="225425"/>
            </a:xfrm>
            <a:prstGeom prst="rect">
              <a:avLst/>
            </a:prstGeom>
            <a:grpFill/>
            <a:ln w="3175" cmpd="sng">
              <a:no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7" name="Freeform 33"/>
            <p:cNvSpPr>
              <a:spLocks noEditPoints="1"/>
            </p:cNvSpPr>
            <p:nvPr/>
          </p:nvSpPr>
          <p:spPr bwMode="auto">
            <a:xfrm>
              <a:off x="2290763" y="-354013"/>
              <a:ext cx="6821488" cy="6916738"/>
            </a:xfrm>
            <a:custGeom>
              <a:avLst/>
              <a:gdLst>
                <a:gd name="T0" fmla="*/ 1816 w 1816"/>
                <a:gd name="T1" fmla="*/ 1842 h 1842"/>
                <a:gd name="T2" fmla="*/ 1816 w 1816"/>
                <a:gd name="T3" fmla="*/ 202 h 1842"/>
                <a:gd name="T4" fmla="*/ 680 w 1816"/>
                <a:gd name="T5" fmla="*/ 202 h 1842"/>
                <a:gd name="T6" fmla="*/ 680 w 1816"/>
                <a:gd name="T7" fmla="*/ 258 h 1842"/>
                <a:gd name="T8" fmla="*/ 1764 w 1816"/>
                <a:gd name="T9" fmla="*/ 258 h 1842"/>
                <a:gd name="T10" fmla="*/ 1764 w 1816"/>
                <a:gd name="T11" fmla="*/ 1782 h 1842"/>
                <a:gd name="T12" fmla="*/ 216 w 1816"/>
                <a:gd name="T13" fmla="*/ 1782 h 1842"/>
                <a:gd name="T14" fmla="*/ 196 w 1816"/>
                <a:gd name="T15" fmla="*/ 1773 h 1842"/>
                <a:gd name="T16" fmla="*/ 196 w 1816"/>
                <a:gd name="T17" fmla="*/ 1750 h 1842"/>
                <a:gd name="T18" fmla="*/ 275 w 1816"/>
                <a:gd name="T19" fmla="*/ 1622 h 1842"/>
                <a:gd name="T20" fmla="*/ 497 w 1816"/>
                <a:gd name="T21" fmla="*/ 1539 h 1842"/>
                <a:gd name="T22" fmla="*/ 556 w 1816"/>
                <a:gd name="T23" fmla="*/ 1433 h 1842"/>
                <a:gd name="T24" fmla="*/ 556 w 1816"/>
                <a:gd name="T25" fmla="*/ 91 h 1842"/>
                <a:gd name="T26" fmla="*/ 489 w 1816"/>
                <a:gd name="T27" fmla="*/ 8 h 1842"/>
                <a:gd name="T28" fmla="*/ 452 w 1816"/>
                <a:gd name="T29" fmla="*/ 0 h 1842"/>
                <a:gd name="T30" fmla="*/ 188 w 1816"/>
                <a:gd name="T31" fmla="*/ 64 h 1842"/>
                <a:gd name="T32" fmla="*/ 0 w 1816"/>
                <a:gd name="T33" fmla="*/ 227 h 1842"/>
                <a:gd name="T34" fmla="*/ 0 w 1816"/>
                <a:gd name="T35" fmla="*/ 234 h 1842"/>
                <a:gd name="T36" fmla="*/ 0 w 1816"/>
                <a:gd name="T37" fmla="*/ 1712 h 1842"/>
                <a:gd name="T38" fmla="*/ 135 w 1816"/>
                <a:gd name="T39" fmla="*/ 1841 h 1842"/>
                <a:gd name="T40" fmla="*/ 156 w 1816"/>
                <a:gd name="T41" fmla="*/ 1839 h 1842"/>
                <a:gd name="T42" fmla="*/ 156 w 1816"/>
                <a:gd name="T43" fmla="*/ 1842 h 1842"/>
                <a:gd name="T44" fmla="*/ 1816 w 1816"/>
                <a:gd name="T45" fmla="*/ 1842 h 1842"/>
                <a:gd name="T46" fmla="*/ 136 w 1816"/>
                <a:gd name="T47" fmla="*/ 1780 h 1842"/>
                <a:gd name="T48" fmla="*/ 60 w 1816"/>
                <a:gd name="T49" fmla="*/ 1705 h 1842"/>
                <a:gd name="T50" fmla="*/ 53 w 1816"/>
                <a:gd name="T51" fmla="*/ 249 h 1842"/>
                <a:gd name="T52" fmla="*/ 222 w 1816"/>
                <a:gd name="T53" fmla="*/ 114 h 1842"/>
                <a:gd name="T54" fmla="*/ 452 w 1816"/>
                <a:gd name="T55" fmla="*/ 62 h 1842"/>
                <a:gd name="T56" fmla="*/ 482 w 1816"/>
                <a:gd name="T57" fmla="*/ 62 h 1842"/>
                <a:gd name="T58" fmla="*/ 504 w 1816"/>
                <a:gd name="T59" fmla="*/ 91 h 1842"/>
                <a:gd name="T60" fmla="*/ 504 w 1816"/>
                <a:gd name="T61" fmla="*/ 1433 h 1842"/>
                <a:gd name="T62" fmla="*/ 489 w 1816"/>
                <a:gd name="T63" fmla="*/ 1479 h 1842"/>
                <a:gd name="T64" fmla="*/ 233 w 1816"/>
                <a:gd name="T65" fmla="*/ 1584 h 1842"/>
                <a:gd name="T66" fmla="*/ 136 w 1816"/>
                <a:gd name="T67" fmla="*/ 1743 h 1842"/>
                <a:gd name="T68" fmla="*/ 136 w 1816"/>
                <a:gd name="T69" fmla="*/ 178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16" h="1842">
                  <a:moveTo>
                    <a:pt x="1816" y="1842"/>
                  </a:moveTo>
                  <a:cubicBezTo>
                    <a:pt x="1816" y="202"/>
                    <a:pt x="1816" y="202"/>
                    <a:pt x="1816" y="202"/>
                  </a:cubicBezTo>
                  <a:cubicBezTo>
                    <a:pt x="680" y="202"/>
                    <a:pt x="680" y="202"/>
                    <a:pt x="680" y="202"/>
                  </a:cubicBezTo>
                  <a:cubicBezTo>
                    <a:pt x="680" y="258"/>
                    <a:pt x="680" y="258"/>
                    <a:pt x="680" y="258"/>
                  </a:cubicBezTo>
                  <a:cubicBezTo>
                    <a:pt x="1764" y="258"/>
                    <a:pt x="1764" y="258"/>
                    <a:pt x="1764" y="258"/>
                  </a:cubicBezTo>
                  <a:cubicBezTo>
                    <a:pt x="1764" y="1782"/>
                    <a:pt x="1764" y="1782"/>
                    <a:pt x="1764" y="1782"/>
                  </a:cubicBezTo>
                  <a:cubicBezTo>
                    <a:pt x="216" y="1782"/>
                    <a:pt x="216" y="1782"/>
                    <a:pt x="216" y="1782"/>
                  </a:cubicBezTo>
                  <a:cubicBezTo>
                    <a:pt x="196" y="1773"/>
                    <a:pt x="196" y="1773"/>
                    <a:pt x="196" y="1773"/>
                  </a:cubicBezTo>
                  <a:cubicBezTo>
                    <a:pt x="196" y="1750"/>
                    <a:pt x="196" y="1750"/>
                    <a:pt x="196" y="1750"/>
                  </a:cubicBezTo>
                  <a:cubicBezTo>
                    <a:pt x="196" y="1710"/>
                    <a:pt x="222" y="1667"/>
                    <a:pt x="275" y="1622"/>
                  </a:cubicBezTo>
                  <a:cubicBezTo>
                    <a:pt x="328" y="1577"/>
                    <a:pt x="401" y="1549"/>
                    <a:pt x="497" y="1539"/>
                  </a:cubicBezTo>
                  <a:cubicBezTo>
                    <a:pt x="537" y="1529"/>
                    <a:pt x="556" y="1494"/>
                    <a:pt x="556" y="1433"/>
                  </a:cubicBezTo>
                  <a:cubicBezTo>
                    <a:pt x="556" y="91"/>
                    <a:pt x="556" y="91"/>
                    <a:pt x="556" y="91"/>
                  </a:cubicBezTo>
                  <a:cubicBezTo>
                    <a:pt x="556" y="45"/>
                    <a:pt x="534" y="18"/>
                    <a:pt x="489" y="8"/>
                  </a:cubicBezTo>
                  <a:cubicBezTo>
                    <a:pt x="484" y="3"/>
                    <a:pt x="472" y="0"/>
                    <a:pt x="452" y="0"/>
                  </a:cubicBezTo>
                  <a:cubicBezTo>
                    <a:pt x="376" y="0"/>
                    <a:pt x="289" y="22"/>
                    <a:pt x="188" y="64"/>
                  </a:cubicBezTo>
                  <a:cubicBezTo>
                    <a:pt x="87" y="107"/>
                    <a:pt x="24" y="161"/>
                    <a:pt x="0" y="227"/>
                  </a:cubicBezTo>
                  <a:cubicBezTo>
                    <a:pt x="0" y="234"/>
                    <a:pt x="0" y="234"/>
                    <a:pt x="0" y="234"/>
                  </a:cubicBezTo>
                  <a:cubicBezTo>
                    <a:pt x="0" y="1712"/>
                    <a:pt x="0" y="1712"/>
                    <a:pt x="0" y="1712"/>
                  </a:cubicBezTo>
                  <a:cubicBezTo>
                    <a:pt x="16" y="1798"/>
                    <a:pt x="59" y="1841"/>
                    <a:pt x="135" y="1841"/>
                  </a:cubicBezTo>
                  <a:cubicBezTo>
                    <a:pt x="142" y="1841"/>
                    <a:pt x="152" y="1840"/>
                    <a:pt x="156" y="1839"/>
                  </a:cubicBezTo>
                  <a:cubicBezTo>
                    <a:pt x="156" y="1842"/>
                    <a:pt x="156" y="1842"/>
                    <a:pt x="156" y="1842"/>
                  </a:cubicBezTo>
                  <a:lnTo>
                    <a:pt x="1816" y="1842"/>
                  </a:lnTo>
                  <a:close/>
                  <a:moveTo>
                    <a:pt x="136" y="1780"/>
                  </a:moveTo>
                  <a:cubicBezTo>
                    <a:pt x="92" y="1780"/>
                    <a:pt x="65" y="1755"/>
                    <a:pt x="60" y="1705"/>
                  </a:cubicBezTo>
                  <a:cubicBezTo>
                    <a:pt x="53" y="249"/>
                    <a:pt x="53" y="249"/>
                    <a:pt x="53" y="249"/>
                  </a:cubicBezTo>
                  <a:cubicBezTo>
                    <a:pt x="78" y="194"/>
                    <a:pt x="134" y="149"/>
                    <a:pt x="222" y="114"/>
                  </a:cubicBezTo>
                  <a:cubicBezTo>
                    <a:pt x="310" y="79"/>
                    <a:pt x="387" y="62"/>
                    <a:pt x="452" y="62"/>
                  </a:cubicBezTo>
                  <a:cubicBezTo>
                    <a:pt x="482" y="62"/>
                    <a:pt x="482" y="62"/>
                    <a:pt x="482" y="62"/>
                  </a:cubicBezTo>
                  <a:cubicBezTo>
                    <a:pt x="497" y="62"/>
                    <a:pt x="504" y="71"/>
                    <a:pt x="504" y="91"/>
                  </a:cubicBezTo>
                  <a:cubicBezTo>
                    <a:pt x="504" y="1433"/>
                    <a:pt x="504" y="1433"/>
                    <a:pt x="504" y="1433"/>
                  </a:cubicBezTo>
                  <a:cubicBezTo>
                    <a:pt x="504" y="1464"/>
                    <a:pt x="499" y="1479"/>
                    <a:pt x="489" y="1479"/>
                  </a:cubicBezTo>
                  <a:cubicBezTo>
                    <a:pt x="379" y="1494"/>
                    <a:pt x="294" y="1529"/>
                    <a:pt x="233" y="1584"/>
                  </a:cubicBezTo>
                  <a:cubicBezTo>
                    <a:pt x="173" y="1640"/>
                    <a:pt x="140" y="1692"/>
                    <a:pt x="136" y="1743"/>
                  </a:cubicBezTo>
                  <a:lnTo>
                    <a:pt x="136" y="1780"/>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78" name="Rectangle 34"/>
            <p:cNvSpPr>
              <a:spLocks noChangeArrowheads="1"/>
            </p:cNvSpPr>
            <p:nvPr/>
          </p:nvSpPr>
          <p:spPr bwMode="auto">
            <a:xfrm>
              <a:off x="4921251" y="4370388"/>
              <a:ext cx="3124200" cy="239713"/>
            </a:xfrm>
            <a:prstGeom prst="rect">
              <a:avLst/>
            </a:prstGeom>
            <a:grpFill/>
            <a:ln w="3175" cmpd="sng">
              <a:no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9" name="Freeform 35"/>
            <p:cNvSpPr>
              <a:spLocks/>
            </p:cNvSpPr>
            <p:nvPr/>
          </p:nvSpPr>
          <p:spPr bwMode="auto">
            <a:xfrm>
              <a:off x="3140076" y="1065212"/>
              <a:ext cx="6767513" cy="6143626"/>
            </a:xfrm>
            <a:custGeom>
              <a:avLst/>
              <a:gdLst>
                <a:gd name="T0" fmla="*/ 1674 w 1802"/>
                <a:gd name="T1" fmla="*/ 0 h 1636"/>
                <a:gd name="T2" fmla="*/ 1674 w 1802"/>
                <a:gd name="T3" fmla="*/ 60 h 1636"/>
                <a:gd name="T4" fmla="*/ 1742 w 1802"/>
                <a:gd name="T5" fmla="*/ 60 h 1636"/>
                <a:gd name="T6" fmla="*/ 1742 w 1802"/>
                <a:gd name="T7" fmla="*/ 1576 h 1636"/>
                <a:gd name="T8" fmla="*/ 143 w 1802"/>
                <a:gd name="T9" fmla="*/ 1576 h 1636"/>
                <a:gd name="T10" fmla="*/ 60 w 1802"/>
                <a:gd name="T11" fmla="*/ 1540 h 1636"/>
                <a:gd name="T12" fmla="*/ 0 w 1802"/>
                <a:gd name="T13" fmla="*/ 1540 h 1636"/>
                <a:gd name="T14" fmla="*/ 143 w 1802"/>
                <a:gd name="T15" fmla="*/ 1636 h 1636"/>
                <a:gd name="T16" fmla="*/ 1802 w 1802"/>
                <a:gd name="T17" fmla="*/ 1636 h 1636"/>
                <a:gd name="T18" fmla="*/ 1802 w 1802"/>
                <a:gd name="T19" fmla="*/ 0 h 1636"/>
                <a:gd name="T20" fmla="*/ 1674 w 1802"/>
                <a:gd name="T21" fmla="*/ 0 h 1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02" h="1636">
                  <a:moveTo>
                    <a:pt x="1674" y="0"/>
                  </a:moveTo>
                  <a:cubicBezTo>
                    <a:pt x="1674" y="60"/>
                    <a:pt x="1674" y="60"/>
                    <a:pt x="1674" y="60"/>
                  </a:cubicBezTo>
                  <a:cubicBezTo>
                    <a:pt x="1742" y="60"/>
                    <a:pt x="1742" y="60"/>
                    <a:pt x="1742" y="60"/>
                  </a:cubicBezTo>
                  <a:cubicBezTo>
                    <a:pt x="1742" y="1576"/>
                    <a:pt x="1742" y="1576"/>
                    <a:pt x="1742" y="1576"/>
                  </a:cubicBezTo>
                  <a:cubicBezTo>
                    <a:pt x="143" y="1576"/>
                    <a:pt x="143" y="1576"/>
                    <a:pt x="143" y="1576"/>
                  </a:cubicBezTo>
                  <a:cubicBezTo>
                    <a:pt x="88" y="1576"/>
                    <a:pt x="60" y="1564"/>
                    <a:pt x="60" y="1540"/>
                  </a:cubicBezTo>
                  <a:cubicBezTo>
                    <a:pt x="0" y="1540"/>
                    <a:pt x="0" y="1540"/>
                    <a:pt x="0" y="1540"/>
                  </a:cubicBezTo>
                  <a:cubicBezTo>
                    <a:pt x="0" y="1604"/>
                    <a:pt x="48" y="1636"/>
                    <a:pt x="143" y="1636"/>
                  </a:cubicBezTo>
                  <a:cubicBezTo>
                    <a:pt x="1802" y="1636"/>
                    <a:pt x="1802" y="1636"/>
                    <a:pt x="1802" y="1636"/>
                  </a:cubicBezTo>
                  <a:cubicBezTo>
                    <a:pt x="1802" y="0"/>
                    <a:pt x="1802" y="0"/>
                    <a:pt x="1802" y="0"/>
                  </a:cubicBezTo>
                  <a:lnTo>
                    <a:pt x="1674" y="0"/>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80" name="Rectangle 36"/>
            <p:cNvSpPr>
              <a:spLocks noChangeArrowheads="1"/>
            </p:cNvSpPr>
            <p:nvPr/>
          </p:nvSpPr>
          <p:spPr bwMode="auto">
            <a:xfrm>
              <a:off x="4921251" y="5165725"/>
              <a:ext cx="3124200" cy="225425"/>
            </a:xfrm>
            <a:prstGeom prst="rect">
              <a:avLst/>
            </a:prstGeom>
            <a:grpFill/>
            <a:ln w="3175" cmpd="sng">
              <a:noFill/>
              <a:miter lim="800000"/>
              <a:headEnd/>
              <a:tailEnd/>
            </a:ln>
            <a:extLst/>
          </p:spPr>
          <p:txBody>
            <a:bodyPr vert="horz" wrap="square" lIns="91440" tIns="45720" rIns="91440" bIns="45720" numCol="1" anchor="t" anchorCtr="0" compatLnSpc="1">
              <a:prstTxWarp prst="textNoShape">
                <a:avLst/>
              </a:prstTxWarp>
            </a:bodyPr>
            <a:lstStyle/>
            <a:p>
              <a:endParaRPr lang="en-US"/>
            </a:p>
          </p:txBody>
        </p:sp>
      </p:grpSp>
      <p:pic>
        <p:nvPicPr>
          <p:cNvPr id="81" name="Picture 80" descr="browserapps-0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7852" y="3378940"/>
            <a:ext cx="790952" cy="552174"/>
          </a:xfrm>
          <a:prstGeom prst="rect">
            <a:avLst/>
          </a:prstGeom>
        </p:spPr>
      </p:pic>
    </p:spTree>
    <p:extLst>
      <p:ext uri="{BB962C8B-B14F-4D97-AF65-F5344CB8AC3E}">
        <p14:creationId xmlns:p14="http://schemas.microsoft.com/office/powerpoint/2010/main" val="542277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1000"/>
                                        <p:tgtEl>
                                          <p:spTgt spid="29"/>
                                        </p:tgtEl>
                                      </p:cBhvr>
                                    </p:animEffect>
                                    <p:anim calcmode="lin" valueType="num">
                                      <p:cBhvr>
                                        <p:cTn id="7" dur="1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1000"/>
                                        <p:tgtEl>
                                          <p:spTgt spid="29"/>
                                        </p:tgtEl>
                                        <p:attrNameLst>
                                          <p:attrName>ppt_h</p:attrName>
                                        </p:attrNameLst>
                                      </p:cBhvr>
                                      <p:tavLst>
                                        <p:tav tm="0">
                                          <p:val>
                                            <p:strVal val="ppt_h"/>
                                          </p:val>
                                        </p:tav>
                                        <p:tav tm="100000">
                                          <p:val>
                                            <p:strVal val="ppt_h"/>
                                          </p:val>
                                        </p:tav>
                                      </p:tavLst>
                                    </p:anim>
                                    <p:set>
                                      <p:cBhvr>
                                        <p:cTn id="9" dur="1" fill="hold">
                                          <p:stCondLst>
                                            <p:cond delay="999"/>
                                          </p:stCondLst>
                                        </p:cTn>
                                        <p:tgtEl>
                                          <p:spTgt spid="29"/>
                                        </p:tgtEl>
                                        <p:attrNameLst>
                                          <p:attrName>style.visibility</p:attrName>
                                        </p:attrNameLst>
                                      </p:cBhvr>
                                      <p:to>
                                        <p:strVal val="hidden"/>
                                      </p:to>
                                    </p:set>
                                  </p:childTnLst>
                                </p:cTn>
                              </p:par>
                              <p:par>
                                <p:cTn id="10" presetID="45" presetClass="exit" presetSubtype="0" fill="hold" nodeType="withEffect">
                                  <p:stCondLst>
                                    <p:cond delay="0"/>
                                  </p:stCondLst>
                                  <p:childTnLst>
                                    <p:animEffect transition="out" filter="fade">
                                      <p:cBhvr>
                                        <p:cTn id="11" dur="1000"/>
                                        <p:tgtEl>
                                          <p:spTgt spid="4"/>
                                        </p:tgtEl>
                                      </p:cBhvr>
                                    </p:animEffect>
                                    <p:anim calcmode="lin" valueType="num">
                                      <p:cBhvr>
                                        <p:cTn id="12" dur="1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3" dur="1000"/>
                                        <p:tgtEl>
                                          <p:spTgt spid="4"/>
                                        </p:tgtEl>
                                        <p:attrNameLst>
                                          <p:attrName>ppt_h</p:attrName>
                                        </p:attrNameLst>
                                      </p:cBhvr>
                                      <p:tavLst>
                                        <p:tav tm="0">
                                          <p:val>
                                            <p:strVal val="ppt_h"/>
                                          </p:val>
                                        </p:tav>
                                        <p:tav tm="100000">
                                          <p:val>
                                            <p:strVal val="ppt_h"/>
                                          </p:val>
                                        </p:tav>
                                      </p:tavLst>
                                    </p:anim>
                                    <p:set>
                                      <p:cBhvr>
                                        <p:cTn id="14" dur="1" fill="hold">
                                          <p:stCondLst>
                                            <p:cond delay="999"/>
                                          </p:stCondLst>
                                        </p:cTn>
                                        <p:tgtEl>
                                          <p:spTgt spid="4"/>
                                        </p:tgtEl>
                                        <p:attrNameLst>
                                          <p:attrName>style.visibility</p:attrName>
                                        </p:attrNameLst>
                                      </p:cBhvr>
                                      <p:to>
                                        <p:strVal val="hidden"/>
                                      </p:to>
                                    </p:set>
                                  </p:childTnLst>
                                </p:cTn>
                              </p:par>
                              <p:par>
                                <p:cTn id="15" presetID="45" presetClass="exit" presetSubtype="0" fill="hold" nodeType="withEffect">
                                  <p:stCondLst>
                                    <p:cond delay="0"/>
                                  </p:stCondLst>
                                  <p:childTnLst>
                                    <p:animEffect transition="out" filter="fade">
                                      <p:cBhvr>
                                        <p:cTn id="16" dur="1000"/>
                                        <p:tgtEl>
                                          <p:spTgt spid="3"/>
                                        </p:tgtEl>
                                      </p:cBhvr>
                                    </p:animEffect>
                                    <p:anim calcmode="lin" valueType="num">
                                      <p:cBhvr>
                                        <p:cTn id="17" dur="1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8" dur="1000"/>
                                        <p:tgtEl>
                                          <p:spTgt spid="3"/>
                                        </p:tgtEl>
                                        <p:attrNameLst>
                                          <p:attrName>ppt_h</p:attrName>
                                        </p:attrNameLst>
                                      </p:cBhvr>
                                      <p:tavLst>
                                        <p:tav tm="0">
                                          <p:val>
                                            <p:strVal val="ppt_h"/>
                                          </p:val>
                                        </p:tav>
                                        <p:tav tm="100000">
                                          <p:val>
                                            <p:strVal val="ppt_h"/>
                                          </p:val>
                                        </p:tav>
                                      </p:tavLst>
                                    </p:anim>
                                    <p:set>
                                      <p:cBhvr>
                                        <p:cTn id="19" dur="1" fill="hold">
                                          <p:stCondLst>
                                            <p:cond delay="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 name="Content Placeholder 6"/>
          <p:cNvGraphicFramePr>
            <a:graphicFrameLocks/>
          </p:cNvGraphicFramePr>
          <p:nvPr>
            <p:extLst>
              <p:ext uri="{D42A27DB-BD31-4B8C-83A1-F6EECF244321}">
                <p14:modId xmlns:p14="http://schemas.microsoft.com/office/powerpoint/2010/main" val="1852248927"/>
              </p:ext>
            </p:extLst>
          </p:nvPr>
        </p:nvGraphicFramePr>
        <p:xfrm>
          <a:off x="4626436" y="4430873"/>
          <a:ext cx="3142426" cy="967947"/>
        </p:xfrm>
        <a:graphic>
          <a:graphicData uri="http://schemas.openxmlformats.org/drawingml/2006/table">
            <a:tbl>
              <a:tblPr firstRow="1" bandRow="1">
                <a:tableStyleId>{5C22544A-7EE6-4342-B048-85BDC9FD1C3A}</a:tableStyleId>
              </a:tblPr>
              <a:tblGrid>
                <a:gridCol w="3142426">
                  <a:extLst>
                    <a:ext uri="{9D8B030D-6E8A-4147-A177-3AD203B41FA5}">
                      <a16:colId xmlns:a16="http://schemas.microsoft.com/office/drawing/2014/main" val="20000"/>
                    </a:ext>
                  </a:extLst>
                </a:gridCol>
              </a:tblGrid>
              <a:tr h="967947">
                <a:tc>
                  <a:txBody>
                    <a:bodyPr/>
                    <a:lstStyle/>
                    <a:p>
                      <a:pPr algn="ctr"/>
                      <a:r>
                        <a:rPr lang="en-US" sz="2400" b="1" dirty="0" smtClean="0">
                          <a:solidFill>
                            <a:srgbClr val="00A1E0"/>
                          </a:solidFill>
                        </a:rPr>
                        <a:t>XenApp &amp; XenDesktop</a:t>
                      </a:r>
                    </a:p>
                    <a:p>
                      <a:pPr algn="ctr"/>
                      <a:r>
                        <a:rPr lang="en-US" sz="2400" b="1" dirty="0" smtClean="0">
                          <a:solidFill>
                            <a:srgbClr val="00A1E0"/>
                          </a:solidFill>
                        </a:rPr>
                        <a:t>Service</a:t>
                      </a:r>
                      <a:endParaRPr lang="en-US" sz="2400" b="1" dirty="0">
                        <a:solidFill>
                          <a:srgbClr val="00A1E0"/>
                        </a:solidFill>
                      </a:endParaRPr>
                    </a:p>
                  </a:txBody>
                  <a:tcPr marT="45708" marB="45708"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pSp>
        <p:nvGrpSpPr>
          <p:cNvPr id="30" name="Group 4"/>
          <p:cNvGrpSpPr>
            <a:grpSpLocks noChangeAspect="1"/>
          </p:cNvGrpSpPr>
          <p:nvPr/>
        </p:nvGrpSpPr>
        <p:grpSpPr bwMode="auto">
          <a:xfrm>
            <a:off x="5422688" y="3310637"/>
            <a:ext cx="1409141" cy="955286"/>
            <a:chOff x="369" y="242"/>
            <a:chExt cx="1481" cy="1004"/>
          </a:xfrm>
          <a:solidFill>
            <a:srgbClr val="00A1E0"/>
          </a:solidFill>
        </p:grpSpPr>
        <p:sp>
          <p:nvSpPr>
            <p:cNvPr id="31"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32" name="Freeform 31"/>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grpSp>
        <p:nvGrpSpPr>
          <p:cNvPr id="69" name="Group 68"/>
          <p:cNvGrpSpPr/>
          <p:nvPr/>
        </p:nvGrpSpPr>
        <p:grpSpPr>
          <a:xfrm>
            <a:off x="2635022" y="3405758"/>
            <a:ext cx="349591" cy="452917"/>
            <a:chOff x="6895612" y="3159623"/>
            <a:chExt cx="1307346" cy="2153921"/>
          </a:xfrm>
          <a:solidFill>
            <a:srgbClr val="00A1E0"/>
          </a:solidFill>
        </p:grpSpPr>
        <p:sp>
          <p:nvSpPr>
            <p:cNvPr id="70" name="Rectangle 69"/>
            <p:cNvSpPr>
              <a:spLocks noChangeArrowheads="1"/>
            </p:cNvSpPr>
            <p:nvPr/>
          </p:nvSpPr>
          <p:spPr bwMode="auto">
            <a:xfrm>
              <a:off x="7440949" y="3354354"/>
              <a:ext cx="246842" cy="34741"/>
            </a:xfrm>
            <a:prstGeom prst="rect">
              <a:avLst/>
            </a:prstGeom>
            <a:grpFill/>
            <a:ln w="3175" cmpd="sng">
              <a:noFill/>
            </a:ln>
          </p:spPr>
          <p:txBody>
            <a:bodyPr vert="horz" wrap="square" lIns="91440" tIns="45720" rIns="91440" bIns="45720" numCol="1" anchor="t" anchorCtr="0" compatLnSpc="1">
              <a:prstTxWarp prst="textNoShape">
                <a:avLst/>
              </a:prstTxWarp>
            </a:bodyPr>
            <a:lstStyle/>
            <a:p>
              <a:endParaRPr lang="en-US"/>
            </a:p>
          </p:txBody>
        </p:sp>
        <p:sp>
          <p:nvSpPr>
            <p:cNvPr id="71" name="Freeform 7"/>
            <p:cNvSpPr>
              <a:spLocks noEditPoints="1"/>
            </p:cNvSpPr>
            <p:nvPr/>
          </p:nvSpPr>
          <p:spPr bwMode="auto">
            <a:xfrm>
              <a:off x="7440949" y="4967509"/>
              <a:ext cx="199302" cy="199302"/>
            </a:xfrm>
            <a:custGeom>
              <a:avLst/>
              <a:gdLst>
                <a:gd name="T0" fmla="*/ 0 w 436"/>
                <a:gd name="T1" fmla="*/ 436 h 436"/>
                <a:gd name="T2" fmla="*/ 436 w 436"/>
                <a:gd name="T3" fmla="*/ 436 h 436"/>
                <a:gd name="T4" fmla="*/ 436 w 436"/>
                <a:gd name="T5" fmla="*/ 0 h 436"/>
                <a:gd name="T6" fmla="*/ 0 w 436"/>
                <a:gd name="T7" fmla="*/ 0 h 436"/>
                <a:gd name="T8" fmla="*/ 0 w 436"/>
                <a:gd name="T9" fmla="*/ 436 h 436"/>
                <a:gd name="T10" fmla="*/ 95 w 436"/>
                <a:gd name="T11" fmla="*/ 95 h 436"/>
                <a:gd name="T12" fmla="*/ 341 w 436"/>
                <a:gd name="T13" fmla="*/ 95 h 436"/>
                <a:gd name="T14" fmla="*/ 341 w 436"/>
                <a:gd name="T15" fmla="*/ 341 h 436"/>
                <a:gd name="T16" fmla="*/ 95 w 436"/>
                <a:gd name="T17" fmla="*/ 341 h 436"/>
                <a:gd name="T18" fmla="*/ 95 w 436"/>
                <a:gd name="T19" fmla="*/ 9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6" h="436">
                  <a:moveTo>
                    <a:pt x="0" y="436"/>
                  </a:moveTo>
                  <a:lnTo>
                    <a:pt x="436" y="436"/>
                  </a:lnTo>
                  <a:lnTo>
                    <a:pt x="436" y="0"/>
                  </a:lnTo>
                  <a:lnTo>
                    <a:pt x="0" y="0"/>
                  </a:lnTo>
                  <a:lnTo>
                    <a:pt x="0" y="436"/>
                  </a:lnTo>
                  <a:close/>
                  <a:moveTo>
                    <a:pt x="95" y="95"/>
                  </a:moveTo>
                  <a:lnTo>
                    <a:pt x="341" y="95"/>
                  </a:lnTo>
                  <a:lnTo>
                    <a:pt x="341" y="341"/>
                  </a:lnTo>
                  <a:lnTo>
                    <a:pt x="95" y="341"/>
                  </a:lnTo>
                  <a:lnTo>
                    <a:pt x="95" y="95"/>
                  </a:lnTo>
                  <a:close/>
                </a:path>
              </a:pathLst>
            </a:custGeom>
            <a:grpFill/>
            <a:ln w="3175" cmpd="sng">
              <a:noFill/>
            </a:ln>
          </p:spPr>
          <p:txBody>
            <a:bodyPr vert="horz" wrap="square" lIns="91440" tIns="45720" rIns="91440" bIns="45720" numCol="1" anchor="t" anchorCtr="0" compatLnSpc="1">
              <a:prstTxWarp prst="textNoShape">
                <a:avLst/>
              </a:prstTxWarp>
            </a:bodyPr>
            <a:lstStyle/>
            <a:p>
              <a:endParaRPr lang="en-US"/>
            </a:p>
          </p:txBody>
        </p:sp>
        <p:sp>
          <p:nvSpPr>
            <p:cNvPr id="72" name="Freeform 6"/>
            <p:cNvSpPr>
              <a:spLocks noEditPoints="1"/>
            </p:cNvSpPr>
            <p:nvPr/>
          </p:nvSpPr>
          <p:spPr bwMode="auto">
            <a:xfrm>
              <a:off x="6895612" y="3159623"/>
              <a:ext cx="1307346" cy="2153921"/>
            </a:xfrm>
            <a:custGeom>
              <a:avLst/>
              <a:gdLst>
                <a:gd name="T0" fmla="*/ 0 w 2860"/>
                <a:gd name="T1" fmla="*/ 0 h 4712"/>
                <a:gd name="T2" fmla="*/ 0 w 2860"/>
                <a:gd name="T3" fmla="*/ 4712 h 4712"/>
                <a:gd name="T4" fmla="*/ 2860 w 2860"/>
                <a:gd name="T5" fmla="*/ 4712 h 4712"/>
                <a:gd name="T6" fmla="*/ 2860 w 2860"/>
                <a:gd name="T7" fmla="*/ 0 h 4712"/>
                <a:gd name="T8" fmla="*/ 0 w 2860"/>
                <a:gd name="T9" fmla="*/ 0 h 4712"/>
                <a:gd name="T10" fmla="*/ 2718 w 2860"/>
                <a:gd name="T11" fmla="*/ 133 h 4712"/>
                <a:gd name="T12" fmla="*/ 2718 w 2860"/>
                <a:gd name="T13" fmla="*/ 720 h 4712"/>
                <a:gd name="T14" fmla="*/ 133 w 2860"/>
                <a:gd name="T15" fmla="*/ 720 h 4712"/>
                <a:gd name="T16" fmla="*/ 133 w 2860"/>
                <a:gd name="T17" fmla="*/ 133 h 4712"/>
                <a:gd name="T18" fmla="*/ 2718 w 2860"/>
                <a:gd name="T19" fmla="*/ 133 h 4712"/>
                <a:gd name="T20" fmla="*/ 133 w 2860"/>
                <a:gd name="T21" fmla="*/ 861 h 4712"/>
                <a:gd name="T22" fmla="*/ 2718 w 2860"/>
                <a:gd name="T23" fmla="*/ 861 h 4712"/>
                <a:gd name="T24" fmla="*/ 2718 w 2860"/>
                <a:gd name="T25" fmla="*/ 3672 h 4712"/>
                <a:gd name="T26" fmla="*/ 133 w 2860"/>
                <a:gd name="T27" fmla="*/ 3672 h 4712"/>
                <a:gd name="T28" fmla="*/ 133 w 2860"/>
                <a:gd name="T29" fmla="*/ 861 h 4712"/>
                <a:gd name="T30" fmla="*/ 133 w 2860"/>
                <a:gd name="T31" fmla="*/ 4571 h 4712"/>
                <a:gd name="T32" fmla="*/ 133 w 2860"/>
                <a:gd name="T33" fmla="*/ 3795 h 4712"/>
                <a:gd name="T34" fmla="*/ 2718 w 2860"/>
                <a:gd name="T35" fmla="*/ 3795 h 4712"/>
                <a:gd name="T36" fmla="*/ 2718 w 2860"/>
                <a:gd name="T37" fmla="*/ 4571 h 4712"/>
                <a:gd name="T38" fmla="*/ 133 w 2860"/>
                <a:gd name="T39" fmla="*/ 4571 h 47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860" h="4712">
                  <a:moveTo>
                    <a:pt x="0" y="0"/>
                  </a:moveTo>
                  <a:lnTo>
                    <a:pt x="0" y="4712"/>
                  </a:lnTo>
                  <a:lnTo>
                    <a:pt x="2860" y="4712"/>
                  </a:lnTo>
                  <a:lnTo>
                    <a:pt x="2860" y="0"/>
                  </a:lnTo>
                  <a:lnTo>
                    <a:pt x="0" y="0"/>
                  </a:lnTo>
                  <a:close/>
                  <a:moveTo>
                    <a:pt x="2718" y="133"/>
                  </a:moveTo>
                  <a:lnTo>
                    <a:pt x="2718" y="720"/>
                  </a:lnTo>
                  <a:lnTo>
                    <a:pt x="133" y="720"/>
                  </a:lnTo>
                  <a:lnTo>
                    <a:pt x="133" y="133"/>
                  </a:lnTo>
                  <a:lnTo>
                    <a:pt x="2718" y="133"/>
                  </a:lnTo>
                  <a:close/>
                  <a:moveTo>
                    <a:pt x="133" y="861"/>
                  </a:moveTo>
                  <a:lnTo>
                    <a:pt x="2718" y="861"/>
                  </a:lnTo>
                  <a:lnTo>
                    <a:pt x="2718" y="3672"/>
                  </a:lnTo>
                  <a:lnTo>
                    <a:pt x="133" y="3672"/>
                  </a:lnTo>
                  <a:lnTo>
                    <a:pt x="133" y="861"/>
                  </a:lnTo>
                  <a:close/>
                  <a:moveTo>
                    <a:pt x="133" y="4571"/>
                  </a:moveTo>
                  <a:lnTo>
                    <a:pt x="133" y="3795"/>
                  </a:lnTo>
                  <a:lnTo>
                    <a:pt x="2718" y="3795"/>
                  </a:lnTo>
                  <a:lnTo>
                    <a:pt x="2718" y="4571"/>
                  </a:lnTo>
                  <a:lnTo>
                    <a:pt x="133" y="4571"/>
                  </a:lnTo>
                  <a:close/>
                </a:path>
              </a:pathLst>
            </a:custGeom>
            <a:grpFill/>
            <a:ln w="3175" cmpd="sng">
              <a:noFill/>
            </a:ln>
          </p:spPr>
          <p:txBody>
            <a:bodyPr vert="horz" wrap="square" lIns="91440" tIns="45720" rIns="91440" bIns="45720" numCol="1" anchor="t" anchorCtr="0" compatLnSpc="1">
              <a:prstTxWarp prst="textNoShape">
                <a:avLst/>
              </a:prstTxWarp>
            </a:bodyPr>
            <a:lstStyle/>
            <a:p>
              <a:endParaRPr lang="en-US"/>
            </a:p>
          </p:txBody>
        </p:sp>
      </p:grpSp>
      <p:sp>
        <p:nvSpPr>
          <p:cNvPr id="73" name="Freeform 27"/>
          <p:cNvSpPr>
            <a:spLocks noEditPoints="1"/>
          </p:cNvSpPr>
          <p:nvPr/>
        </p:nvSpPr>
        <p:spPr bwMode="auto">
          <a:xfrm>
            <a:off x="4083964" y="3422378"/>
            <a:ext cx="524886" cy="419678"/>
          </a:xfrm>
          <a:custGeom>
            <a:avLst/>
            <a:gdLst>
              <a:gd name="T0" fmla="*/ 4441 w 5468"/>
              <a:gd name="T1" fmla="*/ 1060 h 4372"/>
              <a:gd name="T2" fmla="*/ 4441 w 5468"/>
              <a:gd name="T3" fmla="*/ 606 h 4372"/>
              <a:gd name="T4" fmla="*/ 2374 w 5468"/>
              <a:gd name="T5" fmla="*/ 606 h 4372"/>
              <a:gd name="T6" fmla="*/ 1932 w 5468"/>
              <a:gd name="T7" fmla="*/ 0 h 4372"/>
              <a:gd name="T8" fmla="*/ 5 w 5468"/>
              <a:gd name="T9" fmla="*/ 0 h 4372"/>
              <a:gd name="T10" fmla="*/ 5 w 5468"/>
              <a:gd name="T11" fmla="*/ 4335 h 4372"/>
              <a:gd name="T12" fmla="*/ 14 w 5468"/>
              <a:gd name="T13" fmla="*/ 4335 h 4372"/>
              <a:gd name="T14" fmla="*/ 0 w 5468"/>
              <a:gd name="T15" fmla="*/ 4372 h 4372"/>
              <a:gd name="T16" fmla="*/ 4191 w 5468"/>
              <a:gd name="T17" fmla="*/ 4372 h 4372"/>
              <a:gd name="T18" fmla="*/ 5468 w 5468"/>
              <a:gd name="T19" fmla="*/ 1060 h 4372"/>
              <a:gd name="T20" fmla="*/ 4441 w 5468"/>
              <a:gd name="T21" fmla="*/ 1060 h 4372"/>
              <a:gd name="T22" fmla="*/ 146 w 5468"/>
              <a:gd name="T23" fmla="*/ 161 h 4372"/>
              <a:gd name="T24" fmla="*/ 1852 w 5468"/>
              <a:gd name="T25" fmla="*/ 161 h 4372"/>
              <a:gd name="T26" fmla="*/ 2292 w 5468"/>
              <a:gd name="T27" fmla="*/ 767 h 4372"/>
              <a:gd name="T28" fmla="*/ 4290 w 5468"/>
              <a:gd name="T29" fmla="*/ 767 h 4372"/>
              <a:gd name="T30" fmla="*/ 4290 w 5468"/>
              <a:gd name="T31" fmla="*/ 1060 h 4372"/>
              <a:gd name="T32" fmla="*/ 1260 w 5468"/>
              <a:gd name="T33" fmla="*/ 1060 h 4372"/>
              <a:gd name="T34" fmla="*/ 146 w 5468"/>
              <a:gd name="T35" fmla="*/ 3984 h 4372"/>
              <a:gd name="T36" fmla="*/ 146 w 5468"/>
              <a:gd name="T37" fmla="*/ 161 h 4372"/>
              <a:gd name="T38" fmla="*/ 4094 w 5468"/>
              <a:gd name="T39" fmla="*/ 4221 h 4372"/>
              <a:gd name="T40" fmla="*/ 213 w 5468"/>
              <a:gd name="T41" fmla="*/ 4221 h 4372"/>
              <a:gd name="T42" fmla="*/ 1360 w 5468"/>
              <a:gd name="T43" fmla="*/ 1231 h 4372"/>
              <a:gd name="T44" fmla="*/ 5238 w 5468"/>
              <a:gd name="T45" fmla="*/ 1231 h 4372"/>
              <a:gd name="T46" fmla="*/ 4094 w 5468"/>
              <a:gd name="T47" fmla="*/ 4221 h 43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5468" h="4372">
                <a:moveTo>
                  <a:pt x="4441" y="1060"/>
                </a:moveTo>
                <a:lnTo>
                  <a:pt x="4441" y="606"/>
                </a:lnTo>
                <a:lnTo>
                  <a:pt x="2374" y="606"/>
                </a:lnTo>
                <a:lnTo>
                  <a:pt x="1932" y="0"/>
                </a:lnTo>
                <a:lnTo>
                  <a:pt x="5" y="0"/>
                </a:lnTo>
                <a:lnTo>
                  <a:pt x="5" y="4335"/>
                </a:lnTo>
                <a:lnTo>
                  <a:pt x="14" y="4335"/>
                </a:lnTo>
                <a:lnTo>
                  <a:pt x="0" y="4372"/>
                </a:lnTo>
                <a:lnTo>
                  <a:pt x="4191" y="4372"/>
                </a:lnTo>
                <a:lnTo>
                  <a:pt x="5468" y="1060"/>
                </a:lnTo>
                <a:lnTo>
                  <a:pt x="4441" y="1060"/>
                </a:lnTo>
                <a:close/>
                <a:moveTo>
                  <a:pt x="146" y="161"/>
                </a:moveTo>
                <a:lnTo>
                  <a:pt x="1852" y="161"/>
                </a:lnTo>
                <a:lnTo>
                  <a:pt x="2292" y="767"/>
                </a:lnTo>
                <a:lnTo>
                  <a:pt x="4290" y="767"/>
                </a:lnTo>
                <a:lnTo>
                  <a:pt x="4290" y="1060"/>
                </a:lnTo>
                <a:lnTo>
                  <a:pt x="1260" y="1060"/>
                </a:lnTo>
                <a:lnTo>
                  <a:pt x="146" y="3984"/>
                </a:lnTo>
                <a:lnTo>
                  <a:pt x="146" y="161"/>
                </a:lnTo>
                <a:close/>
                <a:moveTo>
                  <a:pt x="4094" y="4221"/>
                </a:moveTo>
                <a:lnTo>
                  <a:pt x="213" y="4221"/>
                </a:lnTo>
                <a:lnTo>
                  <a:pt x="1360" y="1231"/>
                </a:lnTo>
                <a:lnTo>
                  <a:pt x="5238" y="1231"/>
                </a:lnTo>
                <a:lnTo>
                  <a:pt x="4094" y="4221"/>
                </a:lnTo>
                <a:close/>
              </a:path>
            </a:pathLst>
          </a:custGeom>
          <a:solidFill>
            <a:srgbClr val="00A1E0"/>
          </a:solidFill>
          <a:ln w="3175" cmpd="sng">
            <a:noFill/>
            <a:round/>
            <a:headEnd/>
            <a:tailEnd/>
          </a:ln>
        </p:spPr>
        <p:txBody>
          <a:bodyPr vert="horz" wrap="square" lIns="91440" tIns="45720" rIns="91440" bIns="45720" numCol="1" anchor="t" anchorCtr="0" compatLnSpc="1">
            <a:prstTxWarp prst="textNoShape">
              <a:avLst/>
            </a:prstTxWarp>
          </a:bodyPr>
          <a:lstStyle/>
          <a:p>
            <a:endParaRPr lang="en-US"/>
          </a:p>
        </p:txBody>
      </p:sp>
      <p:grpSp>
        <p:nvGrpSpPr>
          <p:cNvPr id="74" name="Group 73"/>
          <p:cNvGrpSpPr/>
          <p:nvPr/>
        </p:nvGrpSpPr>
        <p:grpSpPr>
          <a:xfrm>
            <a:off x="9356509" y="3399607"/>
            <a:ext cx="512309" cy="508678"/>
            <a:chOff x="2290763" y="-354013"/>
            <a:chExt cx="7616826" cy="7562851"/>
          </a:xfrm>
          <a:solidFill>
            <a:srgbClr val="00A1E0"/>
          </a:solidFill>
        </p:grpSpPr>
        <p:sp>
          <p:nvSpPr>
            <p:cNvPr id="75" name="Rectangle 31"/>
            <p:cNvSpPr>
              <a:spLocks noChangeArrowheads="1"/>
            </p:cNvSpPr>
            <p:nvPr/>
          </p:nvSpPr>
          <p:spPr bwMode="auto">
            <a:xfrm>
              <a:off x="4921251" y="2416175"/>
              <a:ext cx="3124200" cy="225425"/>
            </a:xfrm>
            <a:prstGeom prst="rect">
              <a:avLst/>
            </a:prstGeom>
            <a:grpFill/>
            <a:ln w="3175" cmpd="sng">
              <a:no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6" name="Rectangle 32"/>
            <p:cNvSpPr>
              <a:spLocks noChangeArrowheads="1"/>
            </p:cNvSpPr>
            <p:nvPr/>
          </p:nvSpPr>
          <p:spPr bwMode="auto">
            <a:xfrm>
              <a:off x="4921251" y="3363912"/>
              <a:ext cx="3124200" cy="225425"/>
            </a:xfrm>
            <a:prstGeom prst="rect">
              <a:avLst/>
            </a:prstGeom>
            <a:grpFill/>
            <a:ln w="3175" cmpd="sng">
              <a:no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7" name="Freeform 33"/>
            <p:cNvSpPr>
              <a:spLocks noEditPoints="1"/>
            </p:cNvSpPr>
            <p:nvPr/>
          </p:nvSpPr>
          <p:spPr bwMode="auto">
            <a:xfrm>
              <a:off x="2290763" y="-354013"/>
              <a:ext cx="6821488" cy="6916738"/>
            </a:xfrm>
            <a:custGeom>
              <a:avLst/>
              <a:gdLst>
                <a:gd name="T0" fmla="*/ 1816 w 1816"/>
                <a:gd name="T1" fmla="*/ 1842 h 1842"/>
                <a:gd name="T2" fmla="*/ 1816 w 1816"/>
                <a:gd name="T3" fmla="*/ 202 h 1842"/>
                <a:gd name="T4" fmla="*/ 680 w 1816"/>
                <a:gd name="T5" fmla="*/ 202 h 1842"/>
                <a:gd name="T6" fmla="*/ 680 w 1816"/>
                <a:gd name="T7" fmla="*/ 258 h 1842"/>
                <a:gd name="T8" fmla="*/ 1764 w 1816"/>
                <a:gd name="T9" fmla="*/ 258 h 1842"/>
                <a:gd name="T10" fmla="*/ 1764 w 1816"/>
                <a:gd name="T11" fmla="*/ 1782 h 1842"/>
                <a:gd name="T12" fmla="*/ 216 w 1816"/>
                <a:gd name="T13" fmla="*/ 1782 h 1842"/>
                <a:gd name="T14" fmla="*/ 196 w 1816"/>
                <a:gd name="T15" fmla="*/ 1773 h 1842"/>
                <a:gd name="T16" fmla="*/ 196 w 1816"/>
                <a:gd name="T17" fmla="*/ 1750 h 1842"/>
                <a:gd name="T18" fmla="*/ 275 w 1816"/>
                <a:gd name="T19" fmla="*/ 1622 h 1842"/>
                <a:gd name="T20" fmla="*/ 497 w 1816"/>
                <a:gd name="T21" fmla="*/ 1539 h 1842"/>
                <a:gd name="T22" fmla="*/ 556 w 1816"/>
                <a:gd name="T23" fmla="*/ 1433 h 1842"/>
                <a:gd name="T24" fmla="*/ 556 w 1816"/>
                <a:gd name="T25" fmla="*/ 91 h 1842"/>
                <a:gd name="T26" fmla="*/ 489 w 1816"/>
                <a:gd name="T27" fmla="*/ 8 h 1842"/>
                <a:gd name="T28" fmla="*/ 452 w 1816"/>
                <a:gd name="T29" fmla="*/ 0 h 1842"/>
                <a:gd name="T30" fmla="*/ 188 w 1816"/>
                <a:gd name="T31" fmla="*/ 64 h 1842"/>
                <a:gd name="T32" fmla="*/ 0 w 1816"/>
                <a:gd name="T33" fmla="*/ 227 h 1842"/>
                <a:gd name="T34" fmla="*/ 0 w 1816"/>
                <a:gd name="T35" fmla="*/ 234 h 1842"/>
                <a:gd name="T36" fmla="*/ 0 w 1816"/>
                <a:gd name="T37" fmla="*/ 1712 h 1842"/>
                <a:gd name="T38" fmla="*/ 135 w 1816"/>
                <a:gd name="T39" fmla="*/ 1841 h 1842"/>
                <a:gd name="T40" fmla="*/ 156 w 1816"/>
                <a:gd name="T41" fmla="*/ 1839 h 1842"/>
                <a:gd name="T42" fmla="*/ 156 w 1816"/>
                <a:gd name="T43" fmla="*/ 1842 h 1842"/>
                <a:gd name="T44" fmla="*/ 1816 w 1816"/>
                <a:gd name="T45" fmla="*/ 1842 h 1842"/>
                <a:gd name="T46" fmla="*/ 136 w 1816"/>
                <a:gd name="T47" fmla="*/ 1780 h 1842"/>
                <a:gd name="T48" fmla="*/ 60 w 1816"/>
                <a:gd name="T49" fmla="*/ 1705 h 1842"/>
                <a:gd name="T50" fmla="*/ 53 w 1816"/>
                <a:gd name="T51" fmla="*/ 249 h 1842"/>
                <a:gd name="T52" fmla="*/ 222 w 1816"/>
                <a:gd name="T53" fmla="*/ 114 h 1842"/>
                <a:gd name="T54" fmla="*/ 452 w 1816"/>
                <a:gd name="T55" fmla="*/ 62 h 1842"/>
                <a:gd name="T56" fmla="*/ 482 w 1816"/>
                <a:gd name="T57" fmla="*/ 62 h 1842"/>
                <a:gd name="T58" fmla="*/ 504 w 1816"/>
                <a:gd name="T59" fmla="*/ 91 h 1842"/>
                <a:gd name="T60" fmla="*/ 504 w 1816"/>
                <a:gd name="T61" fmla="*/ 1433 h 1842"/>
                <a:gd name="T62" fmla="*/ 489 w 1816"/>
                <a:gd name="T63" fmla="*/ 1479 h 1842"/>
                <a:gd name="T64" fmla="*/ 233 w 1816"/>
                <a:gd name="T65" fmla="*/ 1584 h 1842"/>
                <a:gd name="T66" fmla="*/ 136 w 1816"/>
                <a:gd name="T67" fmla="*/ 1743 h 1842"/>
                <a:gd name="T68" fmla="*/ 136 w 1816"/>
                <a:gd name="T69" fmla="*/ 1780 h 18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16" h="1842">
                  <a:moveTo>
                    <a:pt x="1816" y="1842"/>
                  </a:moveTo>
                  <a:cubicBezTo>
                    <a:pt x="1816" y="202"/>
                    <a:pt x="1816" y="202"/>
                    <a:pt x="1816" y="202"/>
                  </a:cubicBezTo>
                  <a:cubicBezTo>
                    <a:pt x="680" y="202"/>
                    <a:pt x="680" y="202"/>
                    <a:pt x="680" y="202"/>
                  </a:cubicBezTo>
                  <a:cubicBezTo>
                    <a:pt x="680" y="258"/>
                    <a:pt x="680" y="258"/>
                    <a:pt x="680" y="258"/>
                  </a:cubicBezTo>
                  <a:cubicBezTo>
                    <a:pt x="1764" y="258"/>
                    <a:pt x="1764" y="258"/>
                    <a:pt x="1764" y="258"/>
                  </a:cubicBezTo>
                  <a:cubicBezTo>
                    <a:pt x="1764" y="1782"/>
                    <a:pt x="1764" y="1782"/>
                    <a:pt x="1764" y="1782"/>
                  </a:cubicBezTo>
                  <a:cubicBezTo>
                    <a:pt x="216" y="1782"/>
                    <a:pt x="216" y="1782"/>
                    <a:pt x="216" y="1782"/>
                  </a:cubicBezTo>
                  <a:cubicBezTo>
                    <a:pt x="196" y="1773"/>
                    <a:pt x="196" y="1773"/>
                    <a:pt x="196" y="1773"/>
                  </a:cubicBezTo>
                  <a:cubicBezTo>
                    <a:pt x="196" y="1750"/>
                    <a:pt x="196" y="1750"/>
                    <a:pt x="196" y="1750"/>
                  </a:cubicBezTo>
                  <a:cubicBezTo>
                    <a:pt x="196" y="1710"/>
                    <a:pt x="222" y="1667"/>
                    <a:pt x="275" y="1622"/>
                  </a:cubicBezTo>
                  <a:cubicBezTo>
                    <a:pt x="328" y="1577"/>
                    <a:pt x="401" y="1549"/>
                    <a:pt x="497" y="1539"/>
                  </a:cubicBezTo>
                  <a:cubicBezTo>
                    <a:pt x="537" y="1529"/>
                    <a:pt x="556" y="1494"/>
                    <a:pt x="556" y="1433"/>
                  </a:cubicBezTo>
                  <a:cubicBezTo>
                    <a:pt x="556" y="91"/>
                    <a:pt x="556" y="91"/>
                    <a:pt x="556" y="91"/>
                  </a:cubicBezTo>
                  <a:cubicBezTo>
                    <a:pt x="556" y="45"/>
                    <a:pt x="534" y="18"/>
                    <a:pt x="489" y="8"/>
                  </a:cubicBezTo>
                  <a:cubicBezTo>
                    <a:pt x="484" y="3"/>
                    <a:pt x="472" y="0"/>
                    <a:pt x="452" y="0"/>
                  </a:cubicBezTo>
                  <a:cubicBezTo>
                    <a:pt x="376" y="0"/>
                    <a:pt x="289" y="22"/>
                    <a:pt x="188" y="64"/>
                  </a:cubicBezTo>
                  <a:cubicBezTo>
                    <a:pt x="87" y="107"/>
                    <a:pt x="24" y="161"/>
                    <a:pt x="0" y="227"/>
                  </a:cubicBezTo>
                  <a:cubicBezTo>
                    <a:pt x="0" y="234"/>
                    <a:pt x="0" y="234"/>
                    <a:pt x="0" y="234"/>
                  </a:cubicBezTo>
                  <a:cubicBezTo>
                    <a:pt x="0" y="1712"/>
                    <a:pt x="0" y="1712"/>
                    <a:pt x="0" y="1712"/>
                  </a:cubicBezTo>
                  <a:cubicBezTo>
                    <a:pt x="16" y="1798"/>
                    <a:pt x="59" y="1841"/>
                    <a:pt x="135" y="1841"/>
                  </a:cubicBezTo>
                  <a:cubicBezTo>
                    <a:pt x="142" y="1841"/>
                    <a:pt x="152" y="1840"/>
                    <a:pt x="156" y="1839"/>
                  </a:cubicBezTo>
                  <a:cubicBezTo>
                    <a:pt x="156" y="1842"/>
                    <a:pt x="156" y="1842"/>
                    <a:pt x="156" y="1842"/>
                  </a:cubicBezTo>
                  <a:lnTo>
                    <a:pt x="1816" y="1842"/>
                  </a:lnTo>
                  <a:close/>
                  <a:moveTo>
                    <a:pt x="136" y="1780"/>
                  </a:moveTo>
                  <a:cubicBezTo>
                    <a:pt x="92" y="1780"/>
                    <a:pt x="65" y="1755"/>
                    <a:pt x="60" y="1705"/>
                  </a:cubicBezTo>
                  <a:cubicBezTo>
                    <a:pt x="53" y="249"/>
                    <a:pt x="53" y="249"/>
                    <a:pt x="53" y="249"/>
                  </a:cubicBezTo>
                  <a:cubicBezTo>
                    <a:pt x="78" y="194"/>
                    <a:pt x="134" y="149"/>
                    <a:pt x="222" y="114"/>
                  </a:cubicBezTo>
                  <a:cubicBezTo>
                    <a:pt x="310" y="79"/>
                    <a:pt x="387" y="62"/>
                    <a:pt x="452" y="62"/>
                  </a:cubicBezTo>
                  <a:cubicBezTo>
                    <a:pt x="482" y="62"/>
                    <a:pt x="482" y="62"/>
                    <a:pt x="482" y="62"/>
                  </a:cubicBezTo>
                  <a:cubicBezTo>
                    <a:pt x="497" y="62"/>
                    <a:pt x="504" y="71"/>
                    <a:pt x="504" y="91"/>
                  </a:cubicBezTo>
                  <a:cubicBezTo>
                    <a:pt x="504" y="1433"/>
                    <a:pt x="504" y="1433"/>
                    <a:pt x="504" y="1433"/>
                  </a:cubicBezTo>
                  <a:cubicBezTo>
                    <a:pt x="504" y="1464"/>
                    <a:pt x="499" y="1479"/>
                    <a:pt x="489" y="1479"/>
                  </a:cubicBezTo>
                  <a:cubicBezTo>
                    <a:pt x="379" y="1494"/>
                    <a:pt x="294" y="1529"/>
                    <a:pt x="233" y="1584"/>
                  </a:cubicBezTo>
                  <a:cubicBezTo>
                    <a:pt x="173" y="1640"/>
                    <a:pt x="140" y="1692"/>
                    <a:pt x="136" y="1743"/>
                  </a:cubicBezTo>
                  <a:lnTo>
                    <a:pt x="136" y="1780"/>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78" name="Rectangle 34"/>
            <p:cNvSpPr>
              <a:spLocks noChangeArrowheads="1"/>
            </p:cNvSpPr>
            <p:nvPr/>
          </p:nvSpPr>
          <p:spPr bwMode="auto">
            <a:xfrm>
              <a:off x="4921251" y="4370388"/>
              <a:ext cx="3124200" cy="239713"/>
            </a:xfrm>
            <a:prstGeom prst="rect">
              <a:avLst/>
            </a:prstGeom>
            <a:grpFill/>
            <a:ln w="3175" cmpd="sng">
              <a:no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9" name="Freeform 35"/>
            <p:cNvSpPr>
              <a:spLocks/>
            </p:cNvSpPr>
            <p:nvPr/>
          </p:nvSpPr>
          <p:spPr bwMode="auto">
            <a:xfrm>
              <a:off x="3140076" y="1065212"/>
              <a:ext cx="6767513" cy="6143626"/>
            </a:xfrm>
            <a:custGeom>
              <a:avLst/>
              <a:gdLst>
                <a:gd name="T0" fmla="*/ 1674 w 1802"/>
                <a:gd name="T1" fmla="*/ 0 h 1636"/>
                <a:gd name="T2" fmla="*/ 1674 w 1802"/>
                <a:gd name="T3" fmla="*/ 60 h 1636"/>
                <a:gd name="T4" fmla="*/ 1742 w 1802"/>
                <a:gd name="T5" fmla="*/ 60 h 1636"/>
                <a:gd name="T6" fmla="*/ 1742 w 1802"/>
                <a:gd name="T7" fmla="*/ 1576 h 1636"/>
                <a:gd name="T8" fmla="*/ 143 w 1802"/>
                <a:gd name="T9" fmla="*/ 1576 h 1636"/>
                <a:gd name="T10" fmla="*/ 60 w 1802"/>
                <a:gd name="T11" fmla="*/ 1540 h 1636"/>
                <a:gd name="T12" fmla="*/ 0 w 1802"/>
                <a:gd name="T13" fmla="*/ 1540 h 1636"/>
                <a:gd name="T14" fmla="*/ 143 w 1802"/>
                <a:gd name="T15" fmla="*/ 1636 h 1636"/>
                <a:gd name="T16" fmla="*/ 1802 w 1802"/>
                <a:gd name="T17" fmla="*/ 1636 h 1636"/>
                <a:gd name="T18" fmla="*/ 1802 w 1802"/>
                <a:gd name="T19" fmla="*/ 0 h 1636"/>
                <a:gd name="T20" fmla="*/ 1674 w 1802"/>
                <a:gd name="T21" fmla="*/ 0 h 16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02" h="1636">
                  <a:moveTo>
                    <a:pt x="1674" y="0"/>
                  </a:moveTo>
                  <a:cubicBezTo>
                    <a:pt x="1674" y="60"/>
                    <a:pt x="1674" y="60"/>
                    <a:pt x="1674" y="60"/>
                  </a:cubicBezTo>
                  <a:cubicBezTo>
                    <a:pt x="1742" y="60"/>
                    <a:pt x="1742" y="60"/>
                    <a:pt x="1742" y="60"/>
                  </a:cubicBezTo>
                  <a:cubicBezTo>
                    <a:pt x="1742" y="1576"/>
                    <a:pt x="1742" y="1576"/>
                    <a:pt x="1742" y="1576"/>
                  </a:cubicBezTo>
                  <a:cubicBezTo>
                    <a:pt x="143" y="1576"/>
                    <a:pt x="143" y="1576"/>
                    <a:pt x="143" y="1576"/>
                  </a:cubicBezTo>
                  <a:cubicBezTo>
                    <a:pt x="88" y="1576"/>
                    <a:pt x="60" y="1564"/>
                    <a:pt x="60" y="1540"/>
                  </a:cubicBezTo>
                  <a:cubicBezTo>
                    <a:pt x="0" y="1540"/>
                    <a:pt x="0" y="1540"/>
                    <a:pt x="0" y="1540"/>
                  </a:cubicBezTo>
                  <a:cubicBezTo>
                    <a:pt x="0" y="1604"/>
                    <a:pt x="48" y="1636"/>
                    <a:pt x="143" y="1636"/>
                  </a:cubicBezTo>
                  <a:cubicBezTo>
                    <a:pt x="1802" y="1636"/>
                    <a:pt x="1802" y="1636"/>
                    <a:pt x="1802" y="1636"/>
                  </a:cubicBezTo>
                  <a:cubicBezTo>
                    <a:pt x="1802" y="0"/>
                    <a:pt x="1802" y="0"/>
                    <a:pt x="1802" y="0"/>
                  </a:cubicBezTo>
                  <a:lnTo>
                    <a:pt x="1674" y="0"/>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80" name="Rectangle 36"/>
            <p:cNvSpPr>
              <a:spLocks noChangeArrowheads="1"/>
            </p:cNvSpPr>
            <p:nvPr/>
          </p:nvSpPr>
          <p:spPr bwMode="auto">
            <a:xfrm>
              <a:off x="4921251" y="5165725"/>
              <a:ext cx="3124200" cy="225425"/>
            </a:xfrm>
            <a:prstGeom prst="rect">
              <a:avLst/>
            </a:prstGeom>
            <a:grpFill/>
            <a:ln w="3175" cmpd="sng">
              <a:noFill/>
              <a:miter lim="800000"/>
              <a:headEnd/>
              <a:tailEnd/>
            </a:ln>
            <a:extLst/>
          </p:spPr>
          <p:txBody>
            <a:bodyPr vert="horz" wrap="square" lIns="91440" tIns="45720" rIns="91440" bIns="45720" numCol="1" anchor="t" anchorCtr="0" compatLnSpc="1">
              <a:prstTxWarp prst="textNoShape">
                <a:avLst/>
              </a:prstTxWarp>
            </a:bodyPr>
            <a:lstStyle/>
            <a:p>
              <a:endParaRPr lang="en-US"/>
            </a:p>
          </p:txBody>
        </p:sp>
      </p:grpSp>
      <p:pic>
        <p:nvPicPr>
          <p:cNvPr id="81" name="Picture 80" descr="browserapps-0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67852" y="3378940"/>
            <a:ext cx="790952" cy="552174"/>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01555" y="508655"/>
            <a:ext cx="7251405" cy="3589445"/>
          </a:xfrm>
          <a:prstGeom prst="rect">
            <a:avLst/>
          </a:prstGeom>
        </p:spPr>
      </p:pic>
    </p:spTree>
    <p:extLst>
      <p:ext uri="{BB962C8B-B14F-4D97-AF65-F5344CB8AC3E}">
        <p14:creationId xmlns:p14="http://schemas.microsoft.com/office/powerpoint/2010/main" val="226005057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63458" t="-3082" b="29664"/>
          <a:stretch/>
        </p:blipFill>
        <p:spPr bwMode="auto">
          <a:xfrm>
            <a:off x="3933825" y="2415025"/>
            <a:ext cx="4388798" cy="36298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 name="Group 44"/>
          <p:cNvGrpSpPr/>
          <p:nvPr/>
        </p:nvGrpSpPr>
        <p:grpSpPr>
          <a:xfrm>
            <a:off x="2266950" y="1483626"/>
            <a:ext cx="2291937" cy="1306286"/>
            <a:chOff x="688769" y="855023"/>
            <a:chExt cx="2291937" cy="1306286"/>
          </a:xfrm>
        </p:grpSpPr>
        <p:sp>
          <p:nvSpPr>
            <p:cNvPr id="3" name="Rounded Rectangle 2"/>
            <p:cNvSpPr/>
            <p:nvPr/>
          </p:nvSpPr>
          <p:spPr>
            <a:xfrm>
              <a:off x="688769" y="855023"/>
              <a:ext cx="2291937" cy="130628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4" name="Rectangle 3"/>
            <p:cNvSpPr/>
            <p:nvPr/>
          </p:nvSpPr>
          <p:spPr>
            <a:xfrm>
              <a:off x="855023" y="1021278"/>
              <a:ext cx="1947554" cy="985652"/>
            </a:xfrm>
            <a:prstGeom prst="rect">
              <a:avLst/>
            </a:prstGeom>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cxnSp>
          <p:nvCxnSpPr>
            <p:cNvPr id="6" name="Straight Connector 5"/>
            <p:cNvCxnSpPr/>
            <p:nvPr/>
          </p:nvCxnSpPr>
          <p:spPr>
            <a:xfrm>
              <a:off x="1045029" y="1514104"/>
              <a:ext cx="273132" cy="0"/>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7" name="Straight Connector 6"/>
            <p:cNvCxnSpPr/>
            <p:nvPr/>
          </p:nvCxnSpPr>
          <p:spPr>
            <a:xfrm flipV="1">
              <a:off x="1324965" y="1257300"/>
              <a:ext cx="120732" cy="250495"/>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flipV="1">
              <a:off x="1445697" y="1257301"/>
              <a:ext cx="116403" cy="256803"/>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flipH="1" flipV="1">
              <a:off x="1665206" y="1355816"/>
              <a:ext cx="169531" cy="342898"/>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flipV="1">
              <a:off x="1562100" y="1365340"/>
              <a:ext cx="92405" cy="158662"/>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2321379" y="1523629"/>
              <a:ext cx="273132" cy="0"/>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V="1">
              <a:off x="1834737" y="1152525"/>
              <a:ext cx="213138" cy="546189"/>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flipH="1" flipV="1">
              <a:off x="2047875" y="1152525"/>
              <a:ext cx="190500" cy="698590"/>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2238375" y="1527265"/>
              <a:ext cx="83004" cy="323850"/>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grpSp>
      <p:grpSp>
        <p:nvGrpSpPr>
          <p:cNvPr id="110" name="Group 109"/>
          <p:cNvGrpSpPr/>
          <p:nvPr/>
        </p:nvGrpSpPr>
        <p:grpSpPr>
          <a:xfrm>
            <a:off x="4973223" y="1487452"/>
            <a:ext cx="2291937" cy="1306286"/>
            <a:chOff x="4973223" y="1477927"/>
            <a:chExt cx="2291937" cy="1306286"/>
          </a:xfrm>
        </p:grpSpPr>
        <p:sp>
          <p:nvSpPr>
            <p:cNvPr id="34" name="Rounded Rectangle 33"/>
            <p:cNvSpPr/>
            <p:nvPr/>
          </p:nvSpPr>
          <p:spPr>
            <a:xfrm>
              <a:off x="4973223" y="1477927"/>
              <a:ext cx="2291937" cy="130628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5" name="Rectangle 34"/>
            <p:cNvSpPr/>
            <p:nvPr/>
          </p:nvSpPr>
          <p:spPr>
            <a:xfrm>
              <a:off x="5139477" y="1644182"/>
              <a:ext cx="1947554" cy="985652"/>
            </a:xfrm>
            <a:prstGeom prst="rect">
              <a:avLst/>
            </a:prstGeom>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46" name="Rectangle 45"/>
            <p:cNvSpPr/>
            <p:nvPr/>
          </p:nvSpPr>
          <p:spPr>
            <a:xfrm>
              <a:off x="5389354" y="2292995"/>
              <a:ext cx="142875" cy="1619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47" name="Rectangle 46"/>
            <p:cNvSpPr/>
            <p:nvPr/>
          </p:nvSpPr>
          <p:spPr>
            <a:xfrm>
              <a:off x="5598903" y="2148325"/>
              <a:ext cx="142875" cy="3083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48" name="Rectangle 47"/>
            <p:cNvSpPr/>
            <p:nvPr/>
          </p:nvSpPr>
          <p:spPr>
            <a:xfrm>
              <a:off x="5822740" y="1989507"/>
              <a:ext cx="142875" cy="4654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49" name="Rectangle 48"/>
            <p:cNvSpPr/>
            <p:nvPr/>
          </p:nvSpPr>
          <p:spPr>
            <a:xfrm>
              <a:off x="6038228" y="1861106"/>
              <a:ext cx="142875" cy="586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50" name="Rectangle 49"/>
            <p:cNvSpPr/>
            <p:nvPr/>
          </p:nvSpPr>
          <p:spPr>
            <a:xfrm>
              <a:off x="6252540" y="1858928"/>
              <a:ext cx="142875" cy="586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51" name="Rectangle 50"/>
            <p:cNvSpPr/>
            <p:nvPr/>
          </p:nvSpPr>
          <p:spPr>
            <a:xfrm>
              <a:off x="6476377" y="1959620"/>
              <a:ext cx="142875" cy="4854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52" name="Rectangle 51"/>
            <p:cNvSpPr/>
            <p:nvPr/>
          </p:nvSpPr>
          <p:spPr>
            <a:xfrm>
              <a:off x="6689515" y="1991299"/>
              <a:ext cx="142875" cy="4654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53" name="Rectangle 52"/>
            <p:cNvSpPr/>
            <p:nvPr/>
          </p:nvSpPr>
          <p:spPr>
            <a:xfrm>
              <a:off x="5313154" y="2445120"/>
              <a:ext cx="1590675" cy="922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grpSp>
        <p:nvGrpSpPr>
          <p:cNvPr id="84" name="Group 83"/>
          <p:cNvGrpSpPr/>
          <p:nvPr/>
        </p:nvGrpSpPr>
        <p:grpSpPr>
          <a:xfrm>
            <a:off x="7623603" y="1477162"/>
            <a:ext cx="2291937" cy="1306286"/>
            <a:chOff x="3155744" y="2636247"/>
            <a:chExt cx="2291937" cy="1306286"/>
          </a:xfrm>
        </p:grpSpPr>
        <p:sp>
          <p:nvSpPr>
            <p:cNvPr id="54" name="Rounded Rectangle 53"/>
            <p:cNvSpPr/>
            <p:nvPr/>
          </p:nvSpPr>
          <p:spPr>
            <a:xfrm>
              <a:off x="3155744" y="2636247"/>
              <a:ext cx="2291937" cy="130628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55" name="Rectangle 54"/>
            <p:cNvSpPr/>
            <p:nvPr/>
          </p:nvSpPr>
          <p:spPr>
            <a:xfrm>
              <a:off x="3321998" y="2802502"/>
              <a:ext cx="1947554" cy="985652"/>
            </a:xfrm>
            <a:prstGeom prst="rect">
              <a:avLst/>
            </a:prstGeom>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63" name="Rectangle 62"/>
            <p:cNvSpPr/>
            <p:nvPr/>
          </p:nvSpPr>
          <p:spPr>
            <a:xfrm>
              <a:off x="3495675" y="3603440"/>
              <a:ext cx="1590675" cy="922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nvGrpSpPr>
            <p:cNvPr id="65" name="Group 39"/>
            <p:cNvGrpSpPr>
              <a:grpSpLocks noChangeAspect="1"/>
            </p:cNvGrpSpPr>
            <p:nvPr/>
          </p:nvGrpSpPr>
          <p:grpSpPr bwMode="auto">
            <a:xfrm rot="10800000">
              <a:off x="3799415" y="3019456"/>
              <a:ext cx="1041625" cy="519485"/>
              <a:chOff x="458" y="314"/>
              <a:chExt cx="6764" cy="3692"/>
            </a:xfrm>
            <a:solidFill>
              <a:schemeClr val="bg1"/>
            </a:solidFill>
          </p:grpSpPr>
          <p:sp>
            <p:nvSpPr>
              <p:cNvPr id="66" name="Freeform 40"/>
              <p:cNvSpPr>
                <a:spLocks/>
              </p:cNvSpPr>
              <p:nvPr/>
            </p:nvSpPr>
            <p:spPr bwMode="auto">
              <a:xfrm>
                <a:off x="6020" y="2543"/>
                <a:ext cx="1202" cy="1203"/>
              </a:xfrm>
              <a:custGeom>
                <a:avLst/>
                <a:gdLst>
                  <a:gd name="T0" fmla="*/ 1060 w 1202"/>
                  <a:gd name="T1" fmla="*/ 0 h 1203"/>
                  <a:gd name="T2" fmla="*/ 1060 w 1202"/>
                  <a:gd name="T3" fmla="*/ 1061 h 1203"/>
                  <a:gd name="T4" fmla="*/ 0 w 1202"/>
                  <a:gd name="T5" fmla="*/ 1061 h 1203"/>
                  <a:gd name="T6" fmla="*/ 0 w 1202"/>
                  <a:gd name="T7" fmla="*/ 1203 h 1203"/>
                  <a:gd name="T8" fmla="*/ 1202 w 1202"/>
                  <a:gd name="T9" fmla="*/ 1203 h 1203"/>
                  <a:gd name="T10" fmla="*/ 1202 w 1202"/>
                  <a:gd name="T11" fmla="*/ 0 h 1203"/>
                  <a:gd name="T12" fmla="*/ 1060 w 1202"/>
                  <a:gd name="T13" fmla="*/ 0 h 1203"/>
                </a:gdLst>
                <a:ahLst/>
                <a:cxnLst>
                  <a:cxn ang="0">
                    <a:pos x="T0" y="T1"/>
                  </a:cxn>
                  <a:cxn ang="0">
                    <a:pos x="T2" y="T3"/>
                  </a:cxn>
                  <a:cxn ang="0">
                    <a:pos x="T4" y="T5"/>
                  </a:cxn>
                  <a:cxn ang="0">
                    <a:pos x="T6" y="T7"/>
                  </a:cxn>
                  <a:cxn ang="0">
                    <a:pos x="T8" y="T9"/>
                  </a:cxn>
                  <a:cxn ang="0">
                    <a:pos x="T10" y="T11"/>
                  </a:cxn>
                  <a:cxn ang="0">
                    <a:pos x="T12" y="T13"/>
                  </a:cxn>
                </a:cxnLst>
                <a:rect l="0" t="0" r="r" b="b"/>
                <a:pathLst>
                  <a:path w="1202" h="1203">
                    <a:moveTo>
                      <a:pt x="1060" y="0"/>
                    </a:moveTo>
                    <a:lnTo>
                      <a:pt x="1060" y="1061"/>
                    </a:lnTo>
                    <a:lnTo>
                      <a:pt x="0" y="1061"/>
                    </a:lnTo>
                    <a:lnTo>
                      <a:pt x="0" y="1203"/>
                    </a:lnTo>
                    <a:lnTo>
                      <a:pt x="1202" y="1203"/>
                    </a:lnTo>
                    <a:lnTo>
                      <a:pt x="1202" y="0"/>
                    </a:lnTo>
                    <a:lnTo>
                      <a:pt x="1060" y="0"/>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67" name="Freeform 41"/>
              <p:cNvSpPr>
                <a:spLocks/>
              </p:cNvSpPr>
              <p:nvPr/>
            </p:nvSpPr>
            <p:spPr bwMode="auto">
              <a:xfrm>
                <a:off x="3024" y="3052"/>
                <a:ext cx="1698" cy="954"/>
              </a:xfrm>
              <a:custGeom>
                <a:avLst/>
                <a:gdLst>
                  <a:gd name="T0" fmla="*/ 847 w 1698"/>
                  <a:gd name="T1" fmla="*/ 750 h 954"/>
                  <a:gd name="T2" fmla="*/ 99 w 1698"/>
                  <a:gd name="T3" fmla="*/ 5 h 954"/>
                  <a:gd name="T4" fmla="*/ 0 w 1698"/>
                  <a:gd name="T5" fmla="*/ 107 h 954"/>
                  <a:gd name="T6" fmla="*/ 847 w 1698"/>
                  <a:gd name="T7" fmla="*/ 954 h 954"/>
                  <a:gd name="T8" fmla="*/ 1698 w 1698"/>
                  <a:gd name="T9" fmla="*/ 102 h 954"/>
                  <a:gd name="T10" fmla="*/ 1596 w 1698"/>
                  <a:gd name="T11" fmla="*/ 0 h 954"/>
                  <a:gd name="T12" fmla="*/ 847 w 1698"/>
                  <a:gd name="T13" fmla="*/ 750 h 954"/>
                </a:gdLst>
                <a:ahLst/>
                <a:cxnLst>
                  <a:cxn ang="0">
                    <a:pos x="T0" y="T1"/>
                  </a:cxn>
                  <a:cxn ang="0">
                    <a:pos x="T2" y="T3"/>
                  </a:cxn>
                  <a:cxn ang="0">
                    <a:pos x="T4" y="T5"/>
                  </a:cxn>
                  <a:cxn ang="0">
                    <a:pos x="T6" y="T7"/>
                  </a:cxn>
                  <a:cxn ang="0">
                    <a:pos x="T8" y="T9"/>
                  </a:cxn>
                  <a:cxn ang="0">
                    <a:pos x="T10" y="T11"/>
                  </a:cxn>
                  <a:cxn ang="0">
                    <a:pos x="T12" y="T13"/>
                  </a:cxn>
                </a:cxnLst>
                <a:rect l="0" t="0" r="r" b="b"/>
                <a:pathLst>
                  <a:path w="1698" h="954">
                    <a:moveTo>
                      <a:pt x="847" y="750"/>
                    </a:moveTo>
                    <a:lnTo>
                      <a:pt x="99" y="5"/>
                    </a:lnTo>
                    <a:lnTo>
                      <a:pt x="0" y="107"/>
                    </a:lnTo>
                    <a:lnTo>
                      <a:pt x="847" y="954"/>
                    </a:lnTo>
                    <a:lnTo>
                      <a:pt x="1698" y="102"/>
                    </a:lnTo>
                    <a:lnTo>
                      <a:pt x="1596" y="0"/>
                    </a:lnTo>
                    <a:lnTo>
                      <a:pt x="847" y="750"/>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68" name="Freeform 42"/>
              <p:cNvSpPr>
                <a:spLocks/>
              </p:cNvSpPr>
              <p:nvPr/>
            </p:nvSpPr>
            <p:spPr bwMode="auto">
              <a:xfrm>
                <a:off x="458" y="2515"/>
                <a:ext cx="1202" cy="1193"/>
              </a:xfrm>
              <a:custGeom>
                <a:avLst/>
                <a:gdLst>
                  <a:gd name="T0" fmla="*/ 142 w 1202"/>
                  <a:gd name="T1" fmla="*/ 0 h 1193"/>
                  <a:gd name="T2" fmla="*/ 0 w 1202"/>
                  <a:gd name="T3" fmla="*/ 0 h 1193"/>
                  <a:gd name="T4" fmla="*/ 0 w 1202"/>
                  <a:gd name="T5" fmla="*/ 1193 h 1193"/>
                  <a:gd name="T6" fmla="*/ 1202 w 1202"/>
                  <a:gd name="T7" fmla="*/ 1193 h 1193"/>
                  <a:gd name="T8" fmla="*/ 1202 w 1202"/>
                  <a:gd name="T9" fmla="*/ 1051 h 1193"/>
                  <a:gd name="T10" fmla="*/ 142 w 1202"/>
                  <a:gd name="T11" fmla="*/ 1051 h 1193"/>
                  <a:gd name="T12" fmla="*/ 142 w 1202"/>
                  <a:gd name="T13" fmla="*/ 0 h 1193"/>
                </a:gdLst>
                <a:ahLst/>
                <a:cxnLst>
                  <a:cxn ang="0">
                    <a:pos x="T0" y="T1"/>
                  </a:cxn>
                  <a:cxn ang="0">
                    <a:pos x="T2" y="T3"/>
                  </a:cxn>
                  <a:cxn ang="0">
                    <a:pos x="T4" y="T5"/>
                  </a:cxn>
                  <a:cxn ang="0">
                    <a:pos x="T6" y="T7"/>
                  </a:cxn>
                  <a:cxn ang="0">
                    <a:pos x="T8" y="T9"/>
                  </a:cxn>
                  <a:cxn ang="0">
                    <a:pos x="T10" y="T11"/>
                  </a:cxn>
                  <a:cxn ang="0">
                    <a:pos x="T12" y="T13"/>
                  </a:cxn>
                </a:cxnLst>
                <a:rect l="0" t="0" r="r" b="b"/>
                <a:pathLst>
                  <a:path w="1202" h="1193">
                    <a:moveTo>
                      <a:pt x="142" y="0"/>
                    </a:moveTo>
                    <a:lnTo>
                      <a:pt x="0" y="0"/>
                    </a:lnTo>
                    <a:lnTo>
                      <a:pt x="0" y="1193"/>
                    </a:lnTo>
                    <a:lnTo>
                      <a:pt x="1202" y="1193"/>
                    </a:lnTo>
                    <a:lnTo>
                      <a:pt x="1202" y="1051"/>
                    </a:lnTo>
                    <a:lnTo>
                      <a:pt x="142" y="1051"/>
                    </a:lnTo>
                    <a:lnTo>
                      <a:pt x="142" y="0"/>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69" name="Rectangle 43"/>
              <p:cNvSpPr>
                <a:spLocks noChangeArrowheads="1"/>
              </p:cNvSpPr>
              <p:nvPr/>
            </p:nvSpPr>
            <p:spPr bwMode="auto">
              <a:xfrm>
                <a:off x="3779" y="1010"/>
                <a:ext cx="141" cy="303"/>
              </a:xfrm>
              <a:prstGeom prst="rect">
                <a:avLst/>
              </a:prstGeom>
              <a:grpFill/>
              <a:ln w="12700">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0" name="Rectangle 44"/>
              <p:cNvSpPr>
                <a:spLocks noChangeArrowheads="1"/>
              </p:cNvSpPr>
              <p:nvPr/>
            </p:nvSpPr>
            <p:spPr bwMode="auto">
              <a:xfrm>
                <a:off x="3779" y="1672"/>
                <a:ext cx="141" cy="303"/>
              </a:xfrm>
              <a:prstGeom prst="rect">
                <a:avLst/>
              </a:prstGeom>
              <a:grpFill/>
              <a:ln w="12700">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1" name="Rectangle 45"/>
              <p:cNvSpPr>
                <a:spLocks noChangeArrowheads="1"/>
              </p:cNvSpPr>
              <p:nvPr/>
            </p:nvSpPr>
            <p:spPr bwMode="auto">
              <a:xfrm>
                <a:off x="3779" y="2335"/>
                <a:ext cx="141" cy="293"/>
              </a:xfrm>
              <a:prstGeom prst="rect">
                <a:avLst/>
              </a:prstGeom>
              <a:grpFill/>
              <a:ln w="12700">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2" name="Rectangle 46"/>
              <p:cNvSpPr>
                <a:spLocks noChangeArrowheads="1"/>
              </p:cNvSpPr>
              <p:nvPr/>
            </p:nvSpPr>
            <p:spPr bwMode="auto">
              <a:xfrm>
                <a:off x="3779" y="2988"/>
                <a:ext cx="141" cy="256"/>
              </a:xfrm>
              <a:prstGeom prst="rect">
                <a:avLst/>
              </a:prstGeom>
              <a:grpFill/>
              <a:ln w="12700">
                <a:solidFill>
                  <a:schemeClr val="bg1"/>
                </a:solidFill>
                <a:miter lim="800000"/>
                <a:headEnd/>
                <a:tailEnd/>
              </a:ln>
              <a:extLst/>
            </p:spPr>
            <p:txBody>
              <a:bodyPr vert="horz" wrap="square" lIns="91440" tIns="45720" rIns="91440" bIns="45720" numCol="1" anchor="t" anchorCtr="0" compatLnSpc="1">
                <a:prstTxWarp prst="textNoShape">
                  <a:avLst/>
                </a:prstTxWarp>
              </a:bodyPr>
              <a:lstStyle/>
              <a:p>
                <a:endParaRPr lang="en-US"/>
              </a:p>
            </p:txBody>
          </p:sp>
          <p:sp>
            <p:nvSpPr>
              <p:cNvPr id="73" name="Freeform 47"/>
              <p:cNvSpPr>
                <a:spLocks/>
              </p:cNvSpPr>
              <p:nvPr/>
            </p:nvSpPr>
            <p:spPr bwMode="auto">
              <a:xfrm>
                <a:off x="1239" y="2638"/>
                <a:ext cx="314" cy="312"/>
              </a:xfrm>
              <a:custGeom>
                <a:avLst/>
                <a:gdLst>
                  <a:gd name="T0" fmla="*/ 314 w 314"/>
                  <a:gd name="T1" fmla="*/ 102 h 312"/>
                  <a:gd name="T2" fmla="*/ 215 w 314"/>
                  <a:gd name="T3" fmla="*/ 0 h 312"/>
                  <a:gd name="T4" fmla="*/ 0 w 314"/>
                  <a:gd name="T5" fmla="*/ 211 h 312"/>
                  <a:gd name="T6" fmla="*/ 101 w 314"/>
                  <a:gd name="T7" fmla="*/ 312 h 312"/>
                  <a:gd name="T8" fmla="*/ 314 w 314"/>
                  <a:gd name="T9" fmla="*/ 102 h 312"/>
                </a:gdLst>
                <a:ahLst/>
                <a:cxnLst>
                  <a:cxn ang="0">
                    <a:pos x="T0" y="T1"/>
                  </a:cxn>
                  <a:cxn ang="0">
                    <a:pos x="T2" y="T3"/>
                  </a:cxn>
                  <a:cxn ang="0">
                    <a:pos x="T4" y="T5"/>
                  </a:cxn>
                  <a:cxn ang="0">
                    <a:pos x="T6" y="T7"/>
                  </a:cxn>
                  <a:cxn ang="0">
                    <a:pos x="T8" y="T9"/>
                  </a:cxn>
                </a:cxnLst>
                <a:rect l="0" t="0" r="r" b="b"/>
                <a:pathLst>
                  <a:path w="314" h="312">
                    <a:moveTo>
                      <a:pt x="314" y="102"/>
                    </a:moveTo>
                    <a:lnTo>
                      <a:pt x="215" y="0"/>
                    </a:lnTo>
                    <a:lnTo>
                      <a:pt x="0" y="211"/>
                    </a:lnTo>
                    <a:lnTo>
                      <a:pt x="101" y="312"/>
                    </a:lnTo>
                    <a:lnTo>
                      <a:pt x="314" y="102"/>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74" name="Freeform 48"/>
              <p:cNvSpPr>
                <a:spLocks/>
              </p:cNvSpPr>
              <p:nvPr/>
            </p:nvSpPr>
            <p:spPr bwMode="auto">
              <a:xfrm>
                <a:off x="3585" y="314"/>
                <a:ext cx="520" cy="336"/>
              </a:xfrm>
              <a:custGeom>
                <a:avLst/>
                <a:gdLst>
                  <a:gd name="T0" fmla="*/ 194 w 520"/>
                  <a:gd name="T1" fmla="*/ 225 h 336"/>
                  <a:gd name="T2" fmla="*/ 194 w 520"/>
                  <a:gd name="T3" fmla="*/ 336 h 336"/>
                  <a:gd name="T4" fmla="*/ 335 w 520"/>
                  <a:gd name="T5" fmla="*/ 336 h 336"/>
                  <a:gd name="T6" fmla="*/ 335 w 520"/>
                  <a:gd name="T7" fmla="*/ 229 h 336"/>
                  <a:gd name="T8" fmla="*/ 421 w 520"/>
                  <a:gd name="T9" fmla="*/ 315 h 336"/>
                  <a:gd name="T10" fmla="*/ 520 w 520"/>
                  <a:gd name="T11" fmla="*/ 213 h 336"/>
                  <a:gd name="T12" fmla="*/ 307 w 520"/>
                  <a:gd name="T13" fmla="*/ 0 h 336"/>
                  <a:gd name="T14" fmla="*/ 272 w 520"/>
                  <a:gd name="T15" fmla="*/ 33 h 336"/>
                  <a:gd name="T16" fmla="*/ 246 w 520"/>
                  <a:gd name="T17" fmla="*/ 33 h 336"/>
                  <a:gd name="T18" fmla="*/ 212 w 520"/>
                  <a:gd name="T19" fmla="*/ 0 h 336"/>
                  <a:gd name="T20" fmla="*/ 0 w 520"/>
                  <a:gd name="T21" fmla="*/ 210 h 336"/>
                  <a:gd name="T22" fmla="*/ 101 w 520"/>
                  <a:gd name="T23" fmla="*/ 315 h 336"/>
                  <a:gd name="T24" fmla="*/ 194 w 520"/>
                  <a:gd name="T25" fmla="*/ 225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20" h="336">
                    <a:moveTo>
                      <a:pt x="194" y="225"/>
                    </a:moveTo>
                    <a:lnTo>
                      <a:pt x="194" y="336"/>
                    </a:lnTo>
                    <a:lnTo>
                      <a:pt x="335" y="336"/>
                    </a:lnTo>
                    <a:lnTo>
                      <a:pt x="335" y="229"/>
                    </a:lnTo>
                    <a:lnTo>
                      <a:pt x="421" y="315"/>
                    </a:lnTo>
                    <a:lnTo>
                      <a:pt x="520" y="213"/>
                    </a:lnTo>
                    <a:lnTo>
                      <a:pt x="307" y="0"/>
                    </a:lnTo>
                    <a:lnTo>
                      <a:pt x="272" y="33"/>
                    </a:lnTo>
                    <a:lnTo>
                      <a:pt x="246" y="33"/>
                    </a:lnTo>
                    <a:lnTo>
                      <a:pt x="212" y="0"/>
                    </a:lnTo>
                    <a:lnTo>
                      <a:pt x="0" y="210"/>
                    </a:lnTo>
                    <a:lnTo>
                      <a:pt x="101" y="315"/>
                    </a:lnTo>
                    <a:lnTo>
                      <a:pt x="194" y="225"/>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75" name="Freeform 49"/>
              <p:cNvSpPr>
                <a:spLocks/>
              </p:cNvSpPr>
              <p:nvPr/>
            </p:nvSpPr>
            <p:spPr bwMode="auto">
              <a:xfrm>
                <a:off x="3114" y="780"/>
                <a:ext cx="315" cy="312"/>
              </a:xfrm>
              <a:custGeom>
                <a:avLst/>
                <a:gdLst>
                  <a:gd name="T0" fmla="*/ 315 w 315"/>
                  <a:gd name="T1" fmla="*/ 102 h 312"/>
                  <a:gd name="T2" fmla="*/ 213 w 315"/>
                  <a:gd name="T3" fmla="*/ 0 h 312"/>
                  <a:gd name="T4" fmla="*/ 0 w 315"/>
                  <a:gd name="T5" fmla="*/ 211 h 312"/>
                  <a:gd name="T6" fmla="*/ 102 w 315"/>
                  <a:gd name="T7" fmla="*/ 312 h 312"/>
                  <a:gd name="T8" fmla="*/ 315 w 315"/>
                  <a:gd name="T9" fmla="*/ 102 h 312"/>
                </a:gdLst>
                <a:ahLst/>
                <a:cxnLst>
                  <a:cxn ang="0">
                    <a:pos x="T0" y="T1"/>
                  </a:cxn>
                  <a:cxn ang="0">
                    <a:pos x="T2" y="T3"/>
                  </a:cxn>
                  <a:cxn ang="0">
                    <a:pos x="T4" y="T5"/>
                  </a:cxn>
                  <a:cxn ang="0">
                    <a:pos x="T6" y="T7"/>
                  </a:cxn>
                  <a:cxn ang="0">
                    <a:pos x="T8" y="T9"/>
                  </a:cxn>
                </a:cxnLst>
                <a:rect l="0" t="0" r="r" b="b"/>
                <a:pathLst>
                  <a:path w="315" h="312">
                    <a:moveTo>
                      <a:pt x="315" y="102"/>
                    </a:moveTo>
                    <a:lnTo>
                      <a:pt x="213" y="0"/>
                    </a:lnTo>
                    <a:lnTo>
                      <a:pt x="0" y="211"/>
                    </a:lnTo>
                    <a:lnTo>
                      <a:pt x="102" y="312"/>
                    </a:lnTo>
                    <a:lnTo>
                      <a:pt x="315" y="102"/>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76" name="Freeform 50"/>
              <p:cNvSpPr>
                <a:spLocks/>
              </p:cNvSpPr>
              <p:nvPr/>
            </p:nvSpPr>
            <p:spPr bwMode="auto">
              <a:xfrm>
                <a:off x="2646" y="1244"/>
                <a:ext cx="314" cy="312"/>
              </a:xfrm>
              <a:custGeom>
                <a:avLst/>
                <a:gdLst>
                  <a:gd name="T0" fmla="*/ 0 w 314"/>
                  <a:gd name="T1" fmla="*/ 211 h 312"/>
                  <a:gd name="T2" fmla="*/ 102 w 314"/>
                  <a:gd name="T3" fmla="*/ 312 h 312"/>
                  <a:gd name="T4" fmla="*/ 314 w 314"/>
                  <a:gd name="T5" fmla="*/ 102 h 312"/>
                  <a:gd name="T6" fmla="*/ 213 w 314"/>
                  <a:gd name="T7" fmla="*/ 0 h 312"/>
                  <a:gd name="T8" fmla="*/ 0 w 314"/>
                  <a:gd name="T9" fmla="*/ 211 h 312"/>
                </a:gdLst>
                <a:ahLst/>
                <a:cxnLst>
                  <a:cxn ang="0">
                    <a:pos x="T0" y="T1"/>
                  </a:cxn>
                  <a:cxn ang="0">
                    <a:pos x="T2" y="T3"/>
                  </a:cxn>
                  <a:cxn ang="0">
                    <a:pos x="T4" y="T5"/>
                  </a:cxn>
                  <a:cxn ang="0">
                    <a:pos x="T6" y="T7"/>
                  </a:cxn>
                  <a:cxn ang="0">
                    <a:pos x="T8" y="T9"/>
                  </a:cxn>
                </a:cxnLst>
                <a:rect l="0" t="0" r="r" b="b"/>
                <a:pathLst>
                  <a:path w="314" h="312">
                    <a:moveTo>
                      <a:pt x="0" y="211"/>
                    </a:moveTo>
                    <a:lnTo>
                      <a:pt x="102" y="312"/>
                    </a:lnTo>
                    <a:lnTo>
                      <a:pt x="314" y="102"/>
                    </a:lnTo>
                    <a:lnTo>
                      <a:pt x="213" y="0"/>
                    </a:lnTo>
                    <a:lnTo>
                      <a:pt x="0" y="211"/>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77" name="Freeform 51"/>
              <p:cNvSpPr>
                <a:spLocks/>
              </p:cNvSpPr>
              <p:nvPr/>
            </p:nvSpPr>
            <p:spPr bwMode="auto">
              <a:xfrm>
                <a:off x="1709" y="2172"/>
                <a:ext cx="313" cy="314"/>
              </a:xfrm>
              <a:custGeom>
                <a:avLst/>
                <a:gdLst>
                  <a:gd name="T0" fmla="*/ 0 w 313"/>
                  <a:gd name="T1" fmla="*/ 213 h 314"/>
                  <a:gd name="T2" fmla="*/ 100 w 313"/>
                  <a:gd name="T3" fmla="*/ 314 h 314"/>
                  <a:gd name="T4" fmla="*/ 313 w 313"/>
                  <a:gd name="T5" fmla="*/ 101 h 314"/>
                  <a:gd name="T6" fmla="*/ 213 w 313"/>
                  <a:gd name="T7" fmla="*/ 0 h 314"/>
                  <a:gd name="T8" fmla="*/ 0 w 313"/>
                  <a:gd name="T9" fmla="*/ 213 h 314"/>
                </a:gdLst>
                <a:ahLst/>
                <a:cxnLst>
                  <a:cxn ang="0">
                    <a:pos x="T0" y="T1"/>
                  </a:cxn>
                  <a:cxn ang="0">
                    <a:pos x="T2" y="T3"/>
                  </a:cxn>
                  <a:cxn ang="0">
                    <a:pos x="T4" y="T5"/>
                  </a:cxn>
                  <a:cxn ang="0">
                    <a:pos x="T6" y="T7"/>
                  </a:cxn>
                  <a:cxn ang="0">
                    <a:pos x="T8" y="T9"/>
                  </a:cxn>
                </a:cxnLst>
                <a:rect l="0" t="0" r="r" b="b"/>
                <a:pathLst>
                  <a:path w="313" h="314">
                    <a:moveTo>
                      <a:pt x="0" y="213"/>
                    </a:moveTo>
                    <a:lnTo>
                      <a:pt x="100" y="314"/>
                    </a:lnTo>
                    <a:lnTo>
                      <a:pt x="313" y="101"/>
                    </a:lnTo>
                    <a:lnTo>
                      <a:pt x="213" y="0"/>
                    </a:lnTo>
                    <a:lnTo>
                      <a:pt x="0" y="213"/>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78" name="Freeform 52"/>
              <p:cNvSpPr>
                <a:spLocks/>
              </p:cNvSpPr>
              <p:nvPr/>
            </p:nvSpPr>
            <p:spPr bwMode="auto">
              <a:xfrm>
                <a:off x="2178" y="1708"/>
                <a:ext cx="314" cy="312"/>
              </a:xfrm>
              <a:custGeom>
                <a:avLst/>
                <a:gdLst>
                  <a:gd name="T0" fmla="*/ 0 w 314"/>
                  <a:gd name="T1" fmla="*/ 210 h 312"/>
                  <a:gd name="T2" fmla="*/ 101 w 314"/>
                  <a:gd name="T3" fmla="*/ 312 h 312"/>
                  <a:gd name="T4" fmla="*/ 314 w 314"/>
                  <a:gd name="T5" fmla="*/ 102 h 312"/>
                  <a:gd name="T6" fmla="*/ 212 w 314"/>
                  <a:gd name="T7" fmla="*/ 0 h 312"/>
                  <a:gd name="T8" fmla="*/ 0 w 314"/>
                  <a:gd name="T9" fmla="*/ 210 h 312"/>
                </a:gdLst>
                <a:ahLst/>
                <a:cxnLst>
                  <a:cxn ang="0">
                    <a:pos x="T0" y="T1"/>
                  </a:cxn>
                  <a:cxn ang="0">
                    <a:pos x="T2" y="T3"/>
                  </a:cxn>
                  <a:cxn ang="0">
                    <a:pos x="T4" y="T5"/>
                  </a:cxn>
                  <a:cxn ang="0">
                    <a:pos x="T6" y="T7"/>
                  </a:cxn>
                  <a:cxn ang="0">
                    <a:pos x="T8" y="T9"/>
                  </a:cxn>
                </a:cxnLst>
                <a:rect l="0" t="0" r="r" b="b"/>
                <a:pathLst>
                  <a:path w="314" h="312">
                    <a:moveTo>
                      <a:pt x="0" y="210"/>
                    </a:moveTo>
                    <a:lnTo>
                      <a:pt x="101" y="312"/>
                    </a:lnTo>
                    <a:lnTo>
                      <a:pt x="314" y="102"/>
                    </a:lnTo>
                    <a:lnTo>
                      <a:pt x="212" y="0"/>
                    </a:lnTo>
                    <a:lnTo>
                      <a:pt x="0" y="210"/>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79" name="Freeform 53"/>
              <p:cNvSpPr>
                <a:spLocks/>
              </p:cNvSpPr>
              <p:nvPr/>
            </p:nvSpPr>
            <p:spPr bwMode="auto">
              <a:xfrm>
                <a:off x="6136" y="2638"/>
                <a:ext cx="312" cy="312"/>
              </a:xfrm>
              <a:custGeom>
                <a:avLst/>
                <a:gdLst>
                  <a:gd name="T0" fmla="*/ 312 w 312"/>
                  <a:gd name="T1" fmla="*/ 211 h 312"/>
                  <a:gd name="T2" fmla="*/ 99 w 312"/>
                  <a:gd name="T3" fmla="*/ 0 h 312"/>
                  <a:gd name="T4" fmla="*/ 0 w 312"/>
                  <a:gd name="T5" fmla="*/ 102 h 312"/>
                  <a:gd name="T6" fmla="*/ 213 w 312"/>
                  <a:gd name="T7" fmla="*/ 312 h 312"/>
                  <a:gd name="T8" fmla="*/ 312 w 312"/>
                  <a:gd name="T9" fmla="*/ 211 h 312"/>
                </a:gdLst>
                <a:ahLst/>
                <a:cxnLst>
                  <a:cxn ang="0">
                    <a:pos x="T0" y="T1"/>
                  </a:cxn>
                  <a:cxn ang="0">
                    <a:pos x="T2" y="T3"/>
                  </a:cxn>
                  <a:cxn ang="0">
                    <a:pos x="T4" y="T5"/>
                  </a:cxn>
                  <a:cxn ang="0">
                    <a:pos x="T6" y="T7"/>
                  </a:cxn>
                  <a:cxn ang="0">
                    <a:pos x="T8" y="T9"/>
                  </a:cxn>
                </a:cxnLst>
                <a:rect l="0" t="0" r="r" b="b"/>
                <a:pathLst>
                  <a:path w="312" h="312">
                    <a:moveTo>
                      <a:pt x="312" y="211"/>
                    </a:moveTo>
                    <a:lnTo>
                      <a:pt x="99" y="0"/>
                    </a:lnTo>
                    <a:lnTo>
                      <a:pt x="0" y="102"/>
                    </a:lnTo>
                    <a:lnTo>
                      <a:pt x="213" y="312"/>
                    </a:lnTo>
                    <a:lnTo>
                      <a:pt x="312" y="211"/>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80" name="Freeform 54"/>
              <p:cNvSpPr>
                <a:spLocks/>
              </p:cNvSpPr>
              <p:nvPr/>
            </p:nvSpPr>
            <p:spPr bwMode="auto">
              <a:xfrm>
                <a:off x="4261" y="780"/>
                <a:ext cx="312" cy="312"/>
              </a:xfrm>
              <a:custGeom>
                <a:avLst/>
                <a:gdLst>
                  <a:gd name="T0" fmla="*/ 312 w 312"/>
                  <a:gd name="T1" fmla="*/ 211 h 312"/>
                  <a:gd name="T2" fmla="*/ 99 w 312"/>
                  <a:gd name="T3" fmla="*/ 0 h 312"/>
                  <a:gd name="T4" fmla="*/ 0 w 312"/>
                  <a:gd name="T5" fmla="*/ 102 h 312"/>
                  <a:gd name="T6" fmla="*/ 213 w 312"/>
                  <a:gd name="T7" fmla="*/ 312 h 312"/>
                  <a:gd name="T8" fmla="*/ 312 w 312"/>
                  <a:gd name="T9" fmla="*/ 211 h 312"/>
                </a:gdLst>
                <a:ahLst/>
                <a:cxnLst>
                  <a:cxn ang="0">
                    <a:pos x="T0" y="T1"/>
                  </a:cxn>
                  <a:cxn ang="0">
                    <a:pos x="T2" y="T3"/>
                  </a:cxn>
                  <a:cxn ang="0">
                    <a:pos x="T4" y="T5"/>
                  </a:cxn>
                  <a:cxn ang="0">
                    <a:pos x="T6" y="T7"/>
                  </a:cxn>
                  <a:cxn ang="0">
                    <a:pos x="T8" y="T9"/>
                  </a:cxn>
                </a:cxnLst>
                <a:rect l="0" t="0" r="r" b="b"/>
                <a:pathLst>
                  <a:path w="312" h="312">
                    <a:moveTo>
                      <a:pt x="312" y="211"/>
                    </a:moveTo>
                    <a:lnTo>
                      <a:pt x="99" y="0"/>
                    </a:lnTo>
                    <a:lnTo>
                      <a:pt x="0" y="102"/>
                    </a:lnTo>
                    <a:lnTo>
                      <a:pt x="213" y="312"/>
                    </a:lnTo>
                    <a:lnTo>
                      <a:pt x="312" y="211"/>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81" name="Freeform 55"/>
              <p:cNvSpPr>
                <a:spLocks/>
              </p:cNvSpPr>
              <p:nvPr/>
            </p:nvSpPr>
            <p:spPr bwMode="auto">
              <a:xfrm>
                <a:off x="5666" y="2172"/>
                <a:ext cx="314" cy="314"/>
              </a:xfrm>
              <a:custGeom>
                <a:avLst/>
                <a:gdLst>
                  <a:gd name="T0" fmla="*/ 0 w 314"/>
                  <a:gd name="T1" fmla="*/ 101 h 314"/>
                  <a:gd name="T2" fmla="*/ 212 w 314"/>
                  <a:gd name="T3" fmla="*/ 314 h 314"/>
                  <a:gd name="T4" fmla="*/ 314 w 314"/>
                  <a:gd name="T5" fmla="*/ 213 h 314"/>
                  <a:gd name="T6" fmla="*/ 101 w 314"/>
                  <a:gd name="T7" fmla="*/ 0 h 314"/>
                  <a:gd name="T8" fmla="*/ 0 w 314"/>
                  <a:gd name="T9" fmla="*/ 101 h 314"/>
                </a:gdLst>
                <a:ahLst/>
                <a:cxnLst>
                  <a:cxn ang="0">
                    <a:pos x="T0" y="T1"/>
                  </a:cxn>
                  <a:cxn ang="0">
                    <a:pos x="T2" y="T3"/>
                  </a:cxn>
                  <a:cxn ang="0">
                    <a:pos x="T4" y="T5"/>
                  </a:cxn>
                  <a:cxn ang="0">
                    <a:pos x="T6" y="T7"/>
                  </a:cxn>
                  <a:cxn ang="0">
                    <a:pos x="T8" y="T9"/>
                  </a:cxn>
                </a:cxnLst>
                <a:rect l="0" t="0" r="r" b="b"/>
                <a:pathLst>
                  <a:path w="314" h="314">
                    <a:moveTo>
                      <a:pt x="0" y="101"/>
                    </a:moveTo>
                    <a:lnTo>
                      <a:pt x="212" y="314"/>
                    </a:lnTo>
                    <a:lnTo>
                      <a:pt x="314" y="213"/>
                    </a:lnTo>
                    <a:lnTo>
                      <a:pt x="101" y="0"/>
                    </a:lnTo>
                    <a:lnTo>
                      <a:pt x="0" y="101"/>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82" name="Freeform 56"/>
              <p:cNvSpPr>
                <a:spLocks/>
              </p:cNvSpPr>
              <p:nvPr/>
            </p:nvSpPr>
            <p:spPr bwMode="auto">
              <a:xfrm>
                <a:off x="5197" y="1708"/>
                <a:ext cx="315" cy="312"/>
              </a:xfrm>
              <a:custGeom>
                <a:avLst/>
                <a:gdLst>
                  <a:gd name="T0" fmla="*/ 0 w 315"/>
                  <a:gd name="T1" fmla="*/ 102 h 312"/>
                  <a:gd name="T2" fmla="*/ 213 w 315"/>
                  <a:gd name="T3" fmla="*/ 312 h 312"/>
                  <a:gd name="T4" fmla="*/ 315 w 315"/>
                  <a:gd name="T5" fmla="*/ 210 h 312"/>
                  <a:gd name="T6" fmla="*/ 102 w 315"/>
                  <a:gd name="T7" fmla="*/ 0 h 312"/>
                  <a:gd name="T8" fmla="*/ 0 w 315"/>
                  <a:gd name="T9" fmla="*/ 102 h 312"/>
                </a:gdLst>
                <a:ahLst/>
                <a:cxnLst>
                  <a:cxn ang="0">
                    <a:pos x="T0" y="T1"/>
                  </a:cxn>
                  <a:cxn ang="0">
                    <a:pos x="T2" y="T3"/>
                  </a:cxn>
                  <a:cxn ang="0">
                    <a:pos x="T4" y="T5"/>
                  </a:cxn>
                  <a:cxn ang="0">
                    <a:pos x="T6" y="T7"/>
                  </a:cxn>
                  <a:cxn ang="0">
                    <a:pos x="T8" y="T9"/>
                  </a:cxn>
                </a:cxnLst>
                <a:rect l="0" t="0" r="r" b="b"/>
                <a:pathLst>
                  <a:path w="315" h="312">
                    <a:moveTo>
                      <a:pt x="0" y="102"/>
                    </a:moveTo>
                    <a:lnTo>
                      <a:pt x="213" y="312"/>
                    </a:lnTo>
                    <a:lnTo>
                      <a:pt x="315" y="210"/>
                    </a:lnTo>
                    <a:lnTo>
                      <a:pt x="102" y="0"/>
                    </a:lnTo>
                    <a:lnTo>
                      <a:pt x="0" y="102"/>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83" name="Freeform 57"/>
              <p:cNvSpPr>
                <a:spLocks/>
              </p:cNvSpPr>
              <p:nvPr/>
            </p:nvSpPr>
            <p:spPr bwMode="auto">
              <a:xfrm>
                <a:off x="4729" y="1244"/>
                <a:ext cx="315" cy="312"/>
              </a:xfrm>
              <a:custGeom>
                <a:avLst/>
                <a:gdLst>
                  <a:gd name="T0" fmla="*/ 0 w 315"/>
                  <a:gd name="T1" fmla="*/ 102 h 312"/>
                  <a:gd name="T2" fmla="*/ 213 w 315"/>
                  <a:gd name="T3" fmla="*/ 312 h 312"/>
                  <a:gd name="T4" fmla="*/ 315 w 315"/>
                  <a:gd name="T5" fmla="*/ 211 h 312"/>
                  <a:gd name="T6" fmla="*/ 102 w 315"/>
                  <a:gd name="T7" fmla="*/ 0 h 312"/>
                  <a:gd name="T8" fmla="*/ 0 w 315"/>
                  <a:gd name="T9" fmla="*/ 102 h 312"/>
                </a:gdLst>
                <a:ahLst/>
                <a:cxnLst>
                  <a:cxn ang="0">
                    <a:pos x="T0" y="T1"/>
                  </a:cxn>
                  <a:cxn ang="0">
                    <a:pos x="T2" y="T3"/>
                  </a:cxn>
                  <a:cxn ang="0">
                    <a:pos x="T4" y="T5"/>
                  </a:cxn>
                  <a:cxn ang="0">
                    <a:pos x="T6" y="T7"/>
                  </a:cxn>
                  <a:cxn ang="0">
                    <a:pos x="T8" y="T9"/>
                  </a:cxn>
                </a:cxnLst>
                <a:rect l="0" t="0" r="r" b="b"/>
                <a:pathLst>
                  <a:path w="315" h="312">
                    <a:moveTo>
                      <a:pt x="0" y="102"/>
                    </a:moveTo>
                    <a:lnTo>
                      <a:pt x="213" y="312"/>
                    </a:lnTo>
                    <a:lnTo>
                      <a:pt x="315" y="211"/>
                    </a:lnTo>
                    <a:lnTo>
                      <a:pt x="102" y="0"/>
                    </a:lnTo>
                    <a:lnTo>
                      <a:pt x="0" y="102"/>
                    </a:lnTo>
                    <a:close/>
                  </a:path>
                </a:pathLst>
              </a:custGeom>
              <a:grpFill/>
              <a:ln w="12700">
                <a:solidFill>
                  <a:schemeClr val="bg1"/>
                </a:solidFill>
                <a:round/>
                <a:headEnd/>
                <a:tailEnd/>
              </a:ln>
              <a:extLst/>
            </p:spPr>
            <p:txBody>
              <a:bodyPr vert="horz" wrap="square" lIns="91440" tIns="45720" rIns="91440" bIns="45720" numCol="1" anchor="t" anchorCtr="0" compatLnSpc="1">
                <a:prstTxWarp prst="textNoShape">
                  <a:avLst/>
                </a:prstTxWarp>
              </a:bodyPr>
              <a:lstStyle/>
              <a:p>
                <a:endParaRPr lang="en-US"/>
              </a:p>
            </p:txBody>
          </p:sp>
        </p:grpSp>
      </p:grpSp>
      <p:sp>
        <p:nvSpPr>
          <p:cNvPr id="86" name="TextBox 85"/>
          <p:cNvSpPr txBox="1"/>
          <p:nvPr/>
        </p:nvSpPr>
        <p:spPr>
          <a:xfrm>
            <a:off x="2944296" y="1068426"/>
            <a:ext cx="937244" cy="369332"/>
          </a:xfrm>
          <a:prstGeom prst="rect">
            <a:avLst/>
          </a:prstGeom>
          <a:noFill/>
        </p:spPr>
        <p:txBody>
          <a:bodyPr wrap="none" rtlCol="0">
            <a:spAutoFit/>
          </a:bodyPr>
          <a:lstStyle/>
          <a:p>
            <a:pPr algn="ctr"/>
            <a:r>
              <a:rPr lang="en-US" b="1" dirty="0" smtClean="0">
                <a:solidFill>
                  <a:schemeClr val="accent1"/>
                </a:solidFill>
              </a:rPr>
              <a:t>Director</a:t>
            </a:r>
            <a:endParaRPr lang="en-US" b="1" dirty="0">
              <a:solidFill>
                <a:schemeClr val="accent1"/>
              </a:solidFill>
            </a:endParaRPr>
          </a:p>
        </p:txBody>
      </p:sp>
      <p:sp>
        <p:nvSpPr>
          <p:cNvPr id="87" name="TextBox 86"/>
          <p:cNvSpPr txBox="1"/>
          <p:nvPr/>
        </p:nvSpPr>
        <p:spPr>
          <a:xfrm>
            <a:off x="5583276" y="1068426"/>
            <a:ext cx="1071833" cy="369332"/>
          </a:xfrm>
          <a:prstGeom prst="rect">
            <a:avLst/>
          </a:prstGeom>
          <a:noFill/>
        </p:spPr>
        <p:txBody>
          <a:bodyPr wrap="none" rtlCol="0">
            <a:spAutoFit/>
          </a:bodyPr>
          <a:lstStyle/>
          <a:p>
            <a:pPr algn="ctr"/>
            <a:r>
              <a:rPr lang="en-US" b="1" dirty="0" err="1" smtClean="0">
                <a:solidFill>
                  <a:schemeClr val="accent1"/>
                </a:solidFill>
              </a:rPr>
              <a:t>EdgeSight</a:t>
            </a:r>
            <a:endParaRPr lang="en-US" b="1" dirty="0">
              <a:solidFill>
                <a:schemeClr val="accent1"/>
              </a:solidFill>
            </a:endParaRPr>
          </a:p>
        </p:txBody>
      </p:sp>
      <p:sp>
        <p:nvSpPr>
          <p:cNvPr id="88" name="TextBox 87"/>
          <p:cNvSpPr txBox="1"/>
          <p:nvPr/>
        </p:nvSpPr>
        <p:spPr>
          <a:xfrm>
            <a:off x="8347857" y="1068426"/>
            <a:ext cx="763351" cy="369332"/>
          </a:xfrm>
          <a:prstGeom prst="rect">
            <a:avLst/>
          </a:prstGeom>
          <a:noFill/>
        </p:spPr>
        <p:txBody>
          <a:bodyPr wrap="none" rtlCol="0">
            <a:spAutoFit/>
          </a:bodyPr>
          <a:lstStyle/>
          <a:p>
            <a:pPr algn="ctr"/>
            <a:r>
              <a:rPr lang="en-US" b="1" dirty="0" smtClean="0">
                <a:solidFill>
                  <a:schemeClr val="accent1"/>
                </a:solidFill>
              </a:rPr>
              <a:t>Studio</a:t>
            </a:r>
            <a:endParaRPr lang="en-US" b="1" dirty="0">
              <a:solidFill>
                <a:schemeClr val="accent1"/>
              </a:solidFill>
            </a:endParaRPr>
          </a:p>
        </p:txBody>
      </p:sp>
      <p:grpSp>
        <p:nvGrpSpPr>
          <p:cNvPr id="111" name="Group 110"/>
          <p:cNvGrpSpPr/>
          <p:nvPr/>
        </p:nvGrpSpPr>
        <p:grpSpPr>
          <a:xfrm>
            <a:off x="3012432" y="1483508"/>
            <a:ext cx="3677083" cy="1306286"/>
            <a:chOff x="204457" y="3588579"/>
            <a:chExt cx="3677083" cy="1306286"/>
          </a:xfrm>
        </p:grpSpPr>
        <p:grpSp>
          <p:nvGrpSpPr>
            <p:cNvPr id="89" name="Group 88"/>
            <p:cNvGrpSpPr/>
            <p:nvPr/>
          </p:nvGrpSpPr>
          <p:grpSpPr>
            <a:xfrm>
              <a:off x="204457" y="3588579"/>
              <a:ext cx="3677083" cy="1306286"/>
              <a:chOff x="688769" y="855023"/>
              <a:chExt cx="2291937" cy="1306286"/>
            </a:xfrm>
          </p:grpSpPr>
          <p:sp>
            <p:nvSpPr>
              <p:cNvPr id="90" name="Rounded Rectangle 89"/>
              <p:cNvSpPr/>
              <p:nvPr/>
            </p:nvSpPr>
            <p:spPr>
              <a:xfrm>
                <a:off x="688769" y="855023"/>
                <a:ext cx="2291937" cy="1306286"/>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91" name="Rectangle 90"/>
              <p:cNvSpPr/>
              <p:nvPr/>
            </p:nvSpPr>
            <p:spPr>
              <a:xfrm>
                <a:off x="855023" y="1021278"/>
                <a:ext cx="1947554" cy="985652"/>
              </a:xfrm>
              <a:prstGeom prst="rect">
                <a:avLst/>
              </a:prstGeom>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cxnSp>
            <p:nvCxnSpPr>
              <p:cNvPr id="92" name="Straight Connector 91"/>
              <p:cNvCxnSpPr/>
              <p:nvPr/>
            </p:nvCxnSpPr>
            <p:spPr>
              <a:xfrm>
                <a:off x="1045029" y="1514104"/>
                <a:ext cx="273132" cy="0"/>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a:xfrm flipV="1">
                <a:off x="1324965" y="1257300"/>
                <a:ext cx="120732" cy="250495"/>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flipH="1" flipV="1">
                <a:off x="1445697" y="1257301"/>
                <a:ext cx="116403" cy="256803"/>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flipH="1" flipV="1">
                <a:off x="1665206" y="1355816"/>
                <a:ext cx="169531" cy="342898"/>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96" name="Straight Connector 95"/>
              <p:cNvCxnSpPr/>
              <p:nvPr/>
            </p:nvCxnSpPr>
            <p:spPr>
              <a:xfrm flipV="1">
                <a:off x="1562100" y="1365340"/>
                <a:ext cx="92405" cy="158662"/>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2321379" y="1523629"/>
                <a:ext cx="273132" cy="0"/>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98" name="Straight Connector 97"/>
              <p:cNvCxnSpPr/>
              <p:nvPr/>
            </p:nvCxnSpPr>
            <p:spPr>
              <a:xfrm flipV="1">
                <a:off x="1834737" y="1152525"/>
                <a:ext cx="213138" cy="546189"/>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99" name="Straight Connector 98"/>
              <p:cNvCxnSpPr/>
              <p:nvPr/>
            </p:nvCxnSpPr>
            <p:spPr>
              <a:xfrm flipH="1" flipV="1">
                <a:off x="2047875" y="1152525"/>
                <a:ext cx="190500" cy="698590"/>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cxnSp>
            <p:nvCxnSpPr>
              <p:cNvPr id="100" name="Straight Connector 99"/>
              <p:cNvCxnSpPr/>
              <p:nvPr/>
            </p:nvCxnSpPr>
            <p:spPr>
              <a:xfrm flipH="1">
                <a:off x="2238375" y="1527265"/>
                <a:ext cx="83004" cy="323850"/>
              </a:xfrm>
              <a:prstGeom prst="line">
                <a:avLst/>
              </a:prstGeom>
              <a:ln w="28575" cap="rnd">
                <a:solidFill>
                  <a:schemeClr val="bg1"/>
                </a:solidFill>
                <a:round/>
              </a:ln>
            </p:spPr>
            <p:style>
              <a:lnRef idx="1">
                <a:schemeClr val="accent1"/>
              </a:lnRef>
              <a:fillRef idx="0">
                <a:schemeClr val="accent1"/>
              </a:fillRef>
              <a:effectRef idx="0">
                <a:schemeClr val="accent1"/>
              </a:effectRef>
              <a:fontRef idx="minor">
                <a:schemeClr val="tx1"/>
              </a:fontRef>
            </p:style>
          </p:cxnSp>
        </p:grpSp>
        <p:sp>
          <p:nvSpPr>
            <p:cNvPr id="102" name="Rectangle 101"/>
            <p:cNvSpPr/>
            <p:nvPr/>
          </p:nvSpPr>
          <p:spPr>
            <a:xfrm>
              <a:off x="1225931" y="4380515"/>
              <a:ext cx="142875" cy="1619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3" name="Rectangle 102"/>
            <p:cNvSpPr/>
            <p:nvPr/>
          </p:nvSpPr>
          <p:spPr>
            <a:xfrm>
              <a:off x="1435480" y="4235845"/>
              <a:ext cx="142875" cy="30838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4" name="Rectangle 103"/>
            <p:cNvSpPr/>
            <p:nvPr/>
          </p:nvSpPr>
          <p:spPr>
            <a:xfrm>
              <a:off x="1659317" y="4077027"/>
              <a:ext cx="142875" cy="4654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5" name="Rectangle 104"/>
            <p:cNvSpPr/>
            <p:nvPr/>
          </p:nvSpPr>
          <p:spPr>
            <a:xfrm>
              <a:off x="1874805" y="3948626"/>
              <a:ext cx="142875" cy="586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6" name="Rectangle 105"/>
            <p:cNvSpPr/>
            <p:nvPr/>
          </p:nvSpPr>
          <p:spPr>
            <a:xfrm>
              <a:off x="2089117" y="3946448"/>
              <a:ext cx="142875" cy="58619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7" name="Rectangle 106"/>
            <p:cNvSpPr/>
            <p:nvPr/>
          </p:nvSpPr>
          <p:spPr>
            <a:xfrm>
              <a:off x="2312954" y="4047140"/>
              <a:ext cx="142875" cy="48549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8" name="Rectangle 107"/>
            <p:cNvSpPr/>
            <p:nvPr/>
          </p:nvSpPr>
          <p:spPr>
            <a:xfrm>
              <a:off x="2526092" y="4078819"/>
              <a:ext cx="142875" cy="46541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109" name="Rectangle 108"/>
            <p:cNvSpPr/>
            <p:nvPr/>
          </p:nvSpPr>
          <p:spPr>
            <a:xfrm>
              <a:off x="1149731" y="4532640"/>
              <a:ext cx="1590675" cy="9226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grpSp>
    </p:spTree>
    <p:extLst>
      <p:ext uri="{BB962C8B-B14F-4D97-AF65-F5344CB8AC3E}">
        <p14:creationId xmlns:p14="http://schemas.microsoft.com/office/powerpoint/2010/main" val="3120410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2.08333E-6 -4.07407E-6 L 0.08047 -4.07407E-6 " pathEditMode="relative" rAng="0" ptsTypes="AA">
                                      <p:cBhvr>
                                        <p:cTn id="6" dur="2000" fill="hold"/>
                                        <p:tgtEl>
                                          <p:spTgt spid="45"/>
                                        </p:tgtEl>
                                        <p:attrNameLst>
                                          <p:attrName>ppt_x</p:attrName>
                                          <p:attrName>ppt_y</p:attrName>
                                        </p:attrNameLst>
                                      </p:cBhvr>
                                      <p:rCtr x="4023" y="0"/>
                                    </p:animMotion>
                                  </p:childTnLst>
                                </p:cTn>
                              </p:par>
                              <p:par>
                                <p:cTn id="7" presetID="42" presetClass="path" presetSubtype="0" accel="50000" decel="50000" fill="hold" nodeType="withEffect">
                                  <p:stCondLst>
                                    <p:cond delay="0"/>
                                  </p:stCondLst>
                                  <p:childTnLst>
                                    <p:animMotion origin="layout" path="M -2.91667E-6 1.85185E-6 L -0.08125 1.85185E-6 " pathEditMode="relative" rAng="0" ptsTypes="AA">
                                      <p:cBhvr>
                                        <p:cTn id="8" dur="2000" fill="hold"/>
                                        <p:tgtEl>
                                          <p:spTgt spid="110"/>
                                        </p:tgtEl>
                                        <p:attrNameLst>
                                          <p:attrName>ppt_x</p:attrName>
                                          <p:attrName>ppt_y</p:attrName>
                                        </p:attrNameLst>
                                      </p:cBhvr>
                                      <p:rCtr x="-4062" y="0"/>
                                    </p:animMotion>
                                  </p:childTnLst>
                                </p:cTn>
                              </p:par>
                              <p:par>
                                <p:cTn id="9" presetID="16" presetClass="entr" presetSubtype="21" fill="hold" nodeType="withEffect">
                                  <p:stCondLst>
                                    <p:cond delay="0"/>
                                  </p:stCondLst>
                                  <p:childTnLst>
                                    <p:set>
                                      <p:cBhvr>
                                        <p:cTn id="10" dur="1" fill="hold">
                                          <p:stCondLst>
                                            <p:cond delay="0"/>
                                          </p:stCondLst>
                                        </p:cTn>
                                        <p:tgtEl>
                                          <p:spTgt spid="111"/>
                                        </p:tgtEl>
                                        <p:attrNameLst>
                                          <p:attrName>style.visibility</p:attrName>
                                        </p:attrNameLst>
                                      </p:cBhvr>
                                      <p:to>
                                        <p:strVal val="visible"/>
                                      </p:to>
                                    </p:set>
                                    <p:animEffect transition="in" filter="barn(inVertical)">
                                      <p:cBhvr>
                                        <p:cTn id="11" dur="2000"/>
                                        <p:tgtEl>
                                          <p:spTgt spid="111"/>
                                        </p:tgtEl>
                                      </p:cBhvr>
                                    </p:animEffect>
                                  </p:childTnLst>
                                </p:cTn>
                              </p:par>
                              <p:par>
                                <p:cTn id="12" presetID="10" presetClass="exit" presetSubtype="0" fill="hold" grpId="0" nodeType="withEffect">
                                  <p:stCondLst>
                                    <p:cond delay="0"/>
                                  </p:stCondLst>
                                  <p:childTnLst>
                                    <p:animEffect transition="out" filter="fade">
                                      <p:cBhvr>
                                        <p:cTn id="13" dur="500"/>
                                        <p:tgtEl>
                                          <p:spTgt spid="87"/>
                                        </p:tgtEl>
                                      </p:cBhvr>
                                    </p:animEffect>
                                    <p:set>
                                      <p:cBhvr>
                                        <p:cTn id="14" dur="1" fill="hold">
                                          <p:stCondLst>
                                            <p:cond delay="499"/>
                                          </p:stCondLst>
                                        </p:cTn>
                                        <p:tgtEl>
                                          <p:spTgt spid="87"/>
                                        </p:tgtEl>
                                        <p:attrNameLst>
                                          <p:attrName>style.visibility</p:attrName>
                                        </p:attrNameLst>
                                      </p:cBhvr>
                                      <p:to>
                                        <p:strVal val="hidden"/>
                                      </p:to>
                                    </p:set>
                                  </p:childTnLst>
                                </p:cTn>
                              </p:par>
                              <p:par>
                                <p:cTn id="15" presetID="42" presetClass="path" presetSubtype="0" accel="50000" decel="50000" fill="hold" grpId="0" nodeType="withEffect">
                                  <p:stCondLst>
                                    <p:cond delay="0"/>
                                  </p:stCondLst>
                                  <p:childTnLst>
                                    <p:animMotion origin="layout" path="M 2.08333E-6 1.11111E-6 L 0.11484 -0.00139 " pathEditMode="relative" rAng="0" ptsTypes="AA">
                                      <p:cBhvr>
                                        <p:cTn id="16" dur="2000" fill="hold"/>
                                        <p:tgtEl>
                                          <p:spTgt spid="86"/>
                                        </p:tgtEl>
                                        <p:attrNameLst>
                                          <p:attrName>ppt_x</p:attrName>
                                          <p:attrName>ppt_y</p:attrName>
                                        </p:attrNameLst>
                                      </p:cBhvr>
                                      <p:rCtr x="5742" y="-6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p:bldP spid="87"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662673201"/>
              </p:ext>
            </p:extLst>
          </p:nvPr>
        </p:nvGraphicFramePr>
        <p:xfrm>
          <a:off x="446435" y="2874217"/>
          <a:ext cx="11522182" cy="3352800"/>
        </p:xfrm>
        <a:graphic>
          <a:graphicData uri="http://schemas.openxmlformats.org/drawingml/2006/table">
            <a:tbl>
              <a:tblPr firstRow="1" bandRow="1">
                <a:tableStyleId>{5C22544A-7EE6-4342-B048-85BDC9FD1C3A}</a:tableStyleId>
              </a:tblPr>
              <a:tblGrid>
                <a:gridCol w="3702610">
                  <a:extLst>
                    <a:ext uri="{9D8B030D-6E8A-4147-A177-3AD203B41FA5}">
                      <a16:colId xmlns:a16="http://schemas.microsoft.com/office/drawing/2014/main" val="20000"/>
                    </a:ext>
                  </a:extLst>
                </a:gridCol>
                <a:gridCol w="3914361">
                  <a:extLst>
                    <a:ext uri="{9D8B030D-6E8A-4147-A177-3AD203B41FA5}">
                      <a16:colId xmlns:a16="http://schemas.microsoft.com/office/drawing/2014/main" val="20001"/>
                    </a:ext>
                  </a:extLst>
                </a:gridCol>
                <a:gridCol w="3905211">
                  <a:extLst>
                    <a:ext uri="{9D8B030D-6E8A-4147-A177-3AD203B41FA5}">
                      <a16:colId xmlns:a16="http://schemas.microsoft.com/office/drawing/2014/main" val="20002"/>
                    </a:ext>
                  </a:extLst>
                </a:gridCol>
              </a:tblGrid>
              <a:tr h="370840">
                <a:tc gridSpan="3">
                  <a:txBody>
                    <a:bodyPr/>
                    <a:lstStyle/>
                    <a:p>
                      <a:pPr>
                        <a:spcAft>
                          <a:spcPts val="1200"/>
                        </a:spcAft>
                      </a:pPr>
                      <a:r>
                        <a:rPr lang="en-US" sz="3200" b="0" dirty="0" smtClean="0">
                          <a:solidFill>
                            <a:schemeClr val="tx1"/>
                          </a:solidFill>
                        </a:rPr>
                        <a:t> </a:t>
                      </a:r>
                      <a:endParaRPr lang="en-US" sz="3200" b="1" dirty="0" smtClean="0">
                        <a:solidFill>
                          <a:schemeClr val="tx1"/>
                        </a:solidFill>
                      </a:endParaRPr>
                    </a:p>
                    <a:p>
                      <a:pPr>
                        <a:spcAft>
                          <a:spcPts val="1200"/>
                        </a:spcAft>
                      </a:pPr>
                      <a:endParaRPr lang="en-US" sz="3200" b="1" dirty="0" smtClean="0">
                        <a:solidFill>
                          <a:schemeClr val="tx1"/>
                        </a:solidFill>
                      </a:endParaRPr>
                    </a:p>
                  </a:txBody>
                  <a:tcPr marL="91464" marR="91464">
                    <a:lnB w="38100" cmpd="sng">
                      <a:noFill/>
                    </a:lnB>
                    <a:noFill/>
                  </a:tcPr>
                </a:tc>
                <a:tc hMerge="1">
                  <a:txBody>
                    <a:bodyPr/>
                    <a:lstStyle/>
                    <a:p>
                      <a:endParaRPr lang="en-US" dirty="0"/>
                    </a:p>
                  </a:txBody>
                  <a:tcPr/>
                </a:tc>
                <a:tc hMerge="1">
                  <a:txBody>
                    <a:bodyPr/>
                    <a:lstStyle/>
                    <a:p>
                      <a:endParaRPr lang="en-US" dirty="0"/>
                    </a:p>
                  </a:txBody>
                  <a:tcPr/>
                </a:tc>
                <a:extLst>
                  <a:ext uri="{0D108BD9-81ED-4DB2-BD59-A6C34878D82A}">
                    <a16:rowId xmlns:a16="http://schemas.microsoft.com/office/drawing/2014/main" val="10000"/>
                  </a:ext>
                </a:extLst>
              </a:tr>
              <a:tr h="370840">
                <a:tc>
                  <a:txBody>
                    <a:bodyPr/>
                    <a:lstStyle/>
                    <a:p>
                      <a:pPr algn="ctr"/>
                      <a:r>
                        <a:rPr lang="en-US" sz="3200" b="1" kern="1200" dirty="0" smtClean="0">
                          <a:solidFill>
                            <a:schemeClr val="accent1"/>
                          </a:solidFill>
                          <a:latin typeface="+mn-lt"/>
                          <a:ea typeface="+mn-ea"/>
                          <a:cs typeface="+mn-cs"/>
                        </a:rPr>
                        <a:t>Experience</a:t>
                      </a:r>
                      <a:endParaRPr lang="en-US" sz="2400" b="1" kern="1200" dirty="0" smtClean="0">
                        <a:solidFill>
                          <a:schemeClr val="accent1"/>
                        </a:solidFill>
                        <a:latin typeface="+mn-lt"/>
                        <a:ea typeface="+mn-ea"/>
                        <a:cs typeface="+mn-cs"/>
                      </a:endParaRPr>
                    </a:p>
                    <a:p>
                      <a:endParaRPr lang="en-US" sz="1800" b="0" kern="1200" dirty="0" smtClean="0">
                        <a:solidFill>
                          <a:schemeClr val="dk1"/>
                        </a:solidFill>
                        <a:latin typeface="+mn-lt"/>
                        <a:ea typeface="+mn-ea"/>
                        <a:cs typeface="+mn-cs"/>
                      </a:endParaRPr>
                    </a:p>
                    <a:p>
                      <a:pPr marL="341313" marR="0" indent="0" algn="ctr" defTabSz="1088291" rtl="0" eaLnBrk="1" fontAlgn="auto" latinLnBrk="0" hangingPunct="1">
                        <a:lnSpc>
                          <a:spcPct val="100000"/>
                        </a:lnSpc>
                        <a:spcBef>
                          <a:spcPts val="0"/>
                        </a:spcBef>
                        <a:spcAft>
                          <a:spcPts val="0"/>
                        </a:spcAft>
                        <a:buClrTx/>
                        <a:buSzTx/>
                        <a:buFontTx/>
                        <a:buNone/>
                        <a:tabLst/>
                        <a:defRPr/>
                      </a:pPr>
                      <a:r>
                        <a:rPr lang="en-US" sz="1800" b="0" kern="1200" baseline="0" dirty="0" smtClean="0">
                          <a:solidFill>
                            <a:schemeClr val="dk1"/>
                          </a:solidFill>
                          <a:effectLst/>
                          <a:latin typeface="+mn-lt"/>
                          <a:ea typeface="+mn-ea"/>
                          <a:cs typeface="+mn-cs"/>
                        </a:rPr>
                        <a:t>Continuity Across Devices</a:t>
                      </a:r>
                    </a:p>
                    <a:p>
                      <a:pPr marL="341313" marR="0" indent="0" algn="ctr" defTabSz="1088291" rtl="0" eaLnBrk="1" fontAlgn="auto" latinLnBrk="0" hangingPunct="1">
                        <a:lnSpc>
                          <a:spcPct val="100000"/>
                        </a:lnSpc>
                        <a:spcBef>
                          <a:spcPts val="0"/>
                        </a:spcBef>
                        <a:spcAft>
                          <a:spcPts val="0"/>
                        </a:spcAft>
                        <a:buClrTx/>
                        <a:buSzTx/>
                        <a:buFontTx/>
                        <a:buNone/>
                        <a:tabLst/>
                        <a:defRPr/>
                      </a:pPr>
                      <a:r>
                        <a:rPr lang="en-US" sz="1800" b="0" kern="1200" baseline="0" dirty="0" smtClean="0">
                          <a:solidFill>
                            <a:schemeClr val="dk1"/>
                          </a:solidFill>
                          <a:effectLst/>
                          <a:latin typeface="+mn-lt"/>
                          <a:ea typeface="+mn-ea"/>
                          <a:cs typeface="+mn-cs"/>
                        </a:rPr>
                        <a:t>Stunning Graphics</a:t>
                      </a:r>
                    </a:p>
                    <a:p>
                      <a:pPr marL="341313" marR="0" indent="0" algn="ctr" defTabSz="1088291" rtl="0" eaLnBrk="1" fontAlgn="auto" latinLnBrk="0" hangingPunct="1">
                        <a:lnSpc>
                          <a:spcPct val="100000"/>
                        </a:lnSpc>
                        <a:spcBef>
                          <a:spcPts val="0"/>
                        </a:spcBef>
                        <a:spcAft>
                          <a:spcPts val="0"/>
                        </a:spcAft>
                        <a:buClrTx/>
                        <a:buSzTx/>
                        <a:buFontTx/>
                        <a:buNone/>
                        <a:tabLst/>
                        <a:defRPr/>
                      </a:pPr>
                      <a:r>
                        <a:rPr lang="en-US" sz="1800" b="0" kern="1200" baseline="0" dirty="0" smtClean="0">
                          <a:solidFill>
                            <a:schemeClr val="dk1"/>
                          </a:solidFill>
                          <a:effectLst/>
                          <a:latin typeface="+mn-lt"/>
                          <a:ea typeface="+mn-ea"/>
                          <a:cs typeface="+mn-cs"/>
                        </a:rPr>
                        <a:t>Seamless Multimedia</a:t>
                      </a:r>
                    </a:p>
                    <a:p>
                      <a:pPr marL="341313" marR="0" indent="0" algn="ctr" defTabSz="1088291" rtl="0" eaLnBrk="1" fontAlgn="auto" latinLnBrk="0" hangingPunct="1">
                        <a:lnSpc>
                          <a:spcPct val="100000"/>
                        </a:lnSpc>
                        <a:spcBef>
                          <a:spcPts val="0"/>
                        </a:spcBef>
                        <a:spcAft>
                          <a:spcPts val="0"/>
                        </a:spcAft>
                        <a:buClrTx/>
                        <a:buSzTx/>
                        <a:buFontTx/>
                        <a:buNone/>
                        <a:tabLst/>
                        <a:defRPr/>
                      </a:pPr>
                      <a:r>
                        <a:rPr lang="en-US" sz="1800" b="0" kern="1200" baseline="0" dirty="0" smtClean="0">
                          <a:solidFill>
                            <a:schemeClr val="dk1"/>
                          </a:solidFill>
                          <a:effectLst/>
                          <a:latin typeface="+mn-lt"/>
                          <a:ea typeface="+mn-ea"/>
                          <a:cs typeface="+mn-cs"/>
                        </a:rPr>
                        <a:t>Optimized for Network Variations</a:t>
                      </a:r>
                    </a:p>
                    <a:p>
                      <a:pPr marL="341313" marR="0" indent="0" algn="l" defTabSz="1088291" rtl="0" eaLnBrk="1" fontAlgn="auto" latinLnBrk="0" hangingPunct="1">
                        <a:lnSpc>
                          <a:spcPct val="100000"/>
                        </a:lnSpc>
                        <a:spcBef>
                          <a:spcPts val="0"/>
                        </a:spcBef>
                        <a:spcAft>
                          <a:spcPts val="0"/>
                        </a:spcAft>
                        <a:buClrTx/>
                        <a:buSzTx/>
                        <a:buFontTx/>
                        <a:buNone/>
                        <a:tabLst/>
                        <a:defRPr/>
                      </a:pPr>
                      <a:endParaRPr lang="en-US" sz="1800" b="0" kern="1200" baseline="0" dirty="0" smtClean="0">
                        <a:solidFill>
                          <a:schemeClr val="tx1"/>
                        </a:solidFill>
                        <a:latin typeface="+mn-lt"/>
                        <a:ea typeface="+mn-ea"/>
                        <a:cs typeface="+mn-cs"/>
                      </a:endParaRPr>
                    </a:p>
                  </a:txBody>
                  <a:tcPr marL="68598" marR="68598" marT="0" marB="0">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noFill/>
                  </a:tcPr>
                </a:tc>
                <a:tc>
                  <a:txBody>
                    <a:bodyPr/>
                    <a:lstStyle/>
                    <a:p>
                      <a:pPr marL="0" marR="0" algn="ctr" defTabSz="914400" rtl="0" eaLnBrk="1" latinLnBrk="0" hangingPunct="1">
                        <a:spcBef>
                          <a:spcPts val="0"/>
                        </a:spcBef>
                        <a:spcAft>
                          <a:spcPts val="0"/>
                        </a:spcAft>
                      </a:pPr>
                      <a:r>
                        <a:rPr lang="en-US" sz="3200" b="1" kern="1200" dirty="0" smtClean="0">
                          <a:solidFill>
                            <a:srgbClr val="008BBC"/>
                          </a:solidFill>
                          <a:latin typeface="+mn-lt"/>
                          <a:ea typeface="+mn-ea"/>
                          <a:cs typeface="+mn-cs"/>
                        </a:rPr>
                        <a:t>   </a:t>
                      </a:r>
                      <a:r>
                        <a:rPr lang="en-US" sz="3200" b="1" kern="1200" dirty="0" smtClean="0">
                          <a:solidFill>
                            <a:schemeClr val="accent1"/>
                          </a:solidFill>
                          <a:latin typeface="+mn-lt"/>
                          <a:ea typeface="+mn-ea"/>
                          <a:cs typeface="+mn-cs"/>
                        </a:rPr>
                        <a:t>Security</a:t>
                      </a:r>
                    </a:p>
                    <a:p>
                      <a:pPr marL="0" marR="0">
                        <a:spcBef>
                          <a:spcPts val="0"/>
                        </a:spcBef>
                        <a:spcAft>
                          <a:spcPts val="0"/>
                        </a:spcAft>
                      </a:pPr>
                      <a:endParaRPr lang="en-US" sz="1800" b="0" dirty="0" smtClean="0">
                        <a:solidFill>
                          <a:schemeClr val="tx1"/>
                        </a:solidFill>
                        <a:effectLst/>
                        <a:latin typeface="Arial"/>
                        <a:ea typeface="MS Mincho"/>
                        <a:cs typeface="Times New Roman"/>
                      </a:endParaRPr>
                    </a:p>
                    <a:p>
                      <a:pPr marL="398463" indent="0" algn="ctr">
                        <a:spcBef>
                          <a:spcPts val="0"/>
                        </a:spcBef>
                        <a:buNone/>
                      </a:pPr>
                      <a:r>
                        <a:rPr lang="en-US" sz="1800" baseline="0" dirty="0" smtClean="0">
                          <a:solidFill>
                            <a:schemeClr val="tx1"/>
                          </a:solidFill>
                          <a:ea typeface="MS Mincho"/>
                          <a:cs typeface="Times New Roman"/>
                        </a:rPr>
                        <a:t>Centralized Control</a:t>
                      </a:r>
                      <a:endParaRPr lang="en-US" sz="1800" dirty="0" smtClean="0">
                        <a:solidFill>
                          <a:schemeClr val="tx1"/>
                        </a:solidFill>
                        <a:ea typeface="MS Mincho"/>
                        <a:cs typeface="Times New Roman"/>
                      </a:endParaRPr>
                    </a:p>
                    <a:p>
                      <a:pPr marL="398463" indent="0" algn="ctr">
                        <a:spcBef>
                          <a:spcPts val="0"/>
                        </a:spcBef>
                        <a:buNone/>
                      </a:pPr>
                      <a:r>
                        <a:rPr lang="en-US" sz="1800" dirty="0" smtClean="0">
                          <a:solidFill>
                            <a:schemeClr val="tx1"/>
                          </a:solidFill>
                          <a:ea typeface="MS Mincho"/>
                          <a:cs typeface="Times New Roman"/>
                        </a:rPr>
                        <a:t>FIPS</a:t>
                      </a:r>
                      <a:r>
                        <a:rPr lang="en-US" sz="1800" baseline="0" dirty="0" smtClean="0">
                          <a:solidFill>
                            <a:schemeClr val="tx1"/>
                          </a:solidFill>
                          <a:ea typeface="MS Mincho"/>
                          <a:cs typeface="Times New Roman"/>
                        </a:rPr>
                        <a:t> Compliant</a:t>
                      </a:r>
                    </a:p>
                    <a:p>
                      <a:pPr marL="398463" indent="0" algn="ctr">
                        <a:spcBef>
                          <a:spcPts val="0"/>
                        </a:spcBef>
                        <a:buNone/>
                      </a:pPr>
                      <a:r>
                        <a:rPr lang="en-US" sz="1800" baseline="0" dirty="0" smtClean="0">
                          <a:solidFill>
                            <a:schemeClr val="tx1"/>
                          </a:solidFill>
                          <a:ea typeface="MS Mincho"/>
                          <a:cs typeface="Times New Roman"/>
                        </a:rPr>
                        <a:t>Common Criteria Certified</a:t>
                      </a:r>
                    </a:p>
                    <a:p>
                      <a:pPr marL="398463" indent="0" algn="ctr">
                        <a:spcBef>
                          <a:spcPts val="0"/>
                        </a:spcBef>
                        <a:buNone/>
                      </a:pPr>
                      <a:r>
                        <a:rPr lang="en-US" sz="1800" baseline="0" dirty="0" smtClean="0">
                          <a:solidFill>
                            <a:schemeClr val="tx1"/>
                          </a:solidFill>
                          <a:ea typeface="MS Mincho"/>
                          <a:cs typeface="Times New Roman"/>
                        </a:rPr>
                        <a:t>Secure Remote Access</a:t>
                      </a:r>
                      <a:r>
                        <a:rPr lang="en-US" sz="1800" dirty="0" smtClean="0">
                          <a:solidFill>
                            <a:schemeClr val="tx1"/>
                          </a:solidFill>
                          <a:ea typeface="MS Mincho"/>
                          <a:cs typeface="Times New Roman"/>
                        </a:rPr>
                        <a:t/>
                      </a:r>
                      <a:br>
                        <a:rPr lang="en-US" sz="1800" dirty="0" smtClean="0">
                          <a:solidFill>
                            <a:schemeClr val="tx1"/>
                          </a:solidFill>
                          <a:ea typeface="MS Mincho"/>
                          <a:cs typeface="Times New Roman"/>
                        </a:rPr>
                      </a:br>
                      <a:endParaRPr lang="en-US" sz="1800" b="0" baseline="0" dirty="0" smtClean="0">
                        <a:solidFill>
                          <a:schemeClr val="tx1"/>
                        </a:solidFill>
                        <a:effectLst/>
                        <a:latin typeface="Arial"/>
                        <a:ea typeface="MS Mincho"/>
                        <a:cs typeface="Times New Roman"/>
                      </a:endParaRPr>
                    </a:p>
                  </a:txBody>
                  <a:tcPr marL="68598" marR="68598"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US" sz="3200" b="1" kern="1200" dirty="0" smtClean="0">
                          <a:solidFill>
                            <a:srgbClr val="008BBC"/>
                          </a:solidFill>
                          <a:latin typeface="+mn-lt"/>
                          <a:ea typeface="+mn-ea"/>
                          <a:cs typeface="+mn-cs"/>
                        </a:rPr>
                        <a:t>   </a:t>
                      </a:r>
                      <a:r>
                        <a:rPr lang="en-US" sz="3200" b="1" kern="1200" dirty="0" smtClean="0">
                          <a:solidFill>
                            <a:schemeClr val="accent1"/>
                          </a:solidFill>
                          <a:latin typeface="+mn-lt"/>
                          <a:ea typeface="+mn-ea"/>
                          <a:cs typeface="+mn-cs"/>
                        </a:rPr>
                        <a:t>Flexibility</a:t>
                      </a:r>
                      <a:endParaRPr lang="en-US" sz="1800" b="0" dirty="0" smtClean="0">
                        <a:solidFill>
                          <a:schemeClr val="accent1"/>
                        </a:solidFill>
                      </a:endParaRPr>
                    </a:p>
                    <a:p>
                      <a:pPr marL="341313" indent="0" algn="ctr">
                        <a:buNone/>
                      </a:pPr>
                      <a:endParaRPr lang="en-US" sz="1800" b="0" dirty="0" smtClean="0">
                        <a:solidFill>
                          <a:srgbClr val="000000"/>
                        </a:solidFill>
                      </a:endParaRPr>
                    </a:p>
                    <a:p>
                      <a:pPr marL="341313" marR="0" indent="0" algn="ctr" defTabSz="914400" rtl="0" eaLnBrk="1" fontAlgn="auto" latinLnBrk="0" hangingPunct="1">
                        <a:lnSpc>
                          <a:spcPct val="100000"/>
                        </a:lnSpc>
                        <a:spcBef>
                          <a:spcPts val="0"/>
                        </a:spcBef>
                        <a:spcAft>
                          <a:spcPts val="0"/>
                        </a:spcAft>
                        <a:buClrTx/>
                        <a:buSzTx/>
                        <a:buFontTx/>
                        <a:buNone/>
                        <a:tabLst/>
                        <a:defRPr/>
                      </a:pPr>
                      <a:r>
                        <a:rPr lang="en-US" sz="1800" b="0" kern="1200" dirty="0" smtClean="0">
                          <a:solidFill>
                            <a:srgbClr val="000000"/>
                          </a:solidFill>
                          <a:latin typeface="+mn-lt"/>
                          <a:ea typeface="+mn-ea"/>
                          <a:cs typeface="+mn-cs"/>
                        </a:rPr>
                        <a:t>Apps &amp; Desktops</a:t>
                      </a:r>
                    </a:p>
                    <a:p>
                      <a:pPr marL="341313" indent="0" algn="ctr">
                        <a:buNone/>
                      </a:pPr>
                      <a:r>
                        <a:rPr lang="en-US" sz="1800" b="0" dirty="0" smtClean="0">
                          <a:solidFill>
                            <a:srgbClr val="000000"/>
                          </a:solidFill>
                        </a:rPr>
                        <a:t>Any Hypervisor</a:t>
                      </a:r>
                      <a:r>
                        <a:rPr lang="en-US" sz="1600" b="0" baseline="0" dirty="0" smtClean="0">
                          <a:solidFill>
                            <a:srgbClr val="000000"/>
                          </a:solidFill>
                          <a:effectLst/>
                          <a:latin typeface="Arial"/>
                          <a:cs typeface="Times New Roman"/>
                        </a:rPr>
                        <a:t> </a:t>
                      </a:r>
                    </a:p>
                    <a:p>
                      <a:pPr marL="341313" indent="0" algn="ctr" defTabSz="914400" rtl="0" eaLnBrk="1" latinLnBrk="0" hangingPunct="1">
                        <a:buNone/>
                      </a:pPr>
                      <a:r>
                        <a:rPr lang="en-US" sz="1800" b="0" kern="1200" dirty="0" smtClean="0">
                          <a:solidFill>
                            <a:srgbClr val="000000"/>
                          </a:solidFill>
                          <a:latin typeface="+mn-lt"/>
                          <a:ea typeface="+mn-ea"/>
                          <a:cs typeface="+mn-cs"/>
                        </a:rPr>
                        <a:t>Any Cloud </a:t>
                      </a:r>
                    </a:p>
                    <a:p>
                      <a:pPr marL="341313" indent="0" algn="ctr" defTabSz="914400" rtl="0" eaLnBrk="1" latinLnBrk="0" hangingPunct="1">
                        <a:buNone/>
                      </a:pPr>
                      <a:r>
                        <a:rPr lang="en-US" sz="1800" b="0" kern="1200" dirty="0" smtClean="0">
                          <a:solidFill>
                            <a:srgbClr val="000000"/>
                          </a:solidFill>
                          <a:latin typeface="+mn-lt"/>
                          <a:ea typeface="+mn-ea"/>
                          <a:cs typeface="+mn-cs"/>
                        </a:rPr>
                        <a:t>Integrated Solution</a:t>
                      </a:r>
                    </a:p>
                  </a:txBody>
                  <a:tcPr marL="68598" marR="68598" marT="0" marB="0">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bl>
          </a:graphicData>
        </a:graphic>
      </p:graphicFrame>
      <p:pic>
        <p:nvPicPr>
          <p:cNvPr id="34" name="Picture 33"/>
          <p:cNvPicPr>
            <a:picLocks noChangeAspect="1"/>
          </p:cNvPicPr>
          <p:nvPr/>
        </p:nvPicPr>
        <p:blipFill rotWithShape="1">
          <a:blip r:embed="rId3">
            <a:extLst>
              <a:ext uri="{28A0092B-C50C-407E-A947-70E740481C1C}">
                <a14:useLocalDpi xmlns:a14="http://schemas.microsoft.com/office/drawing/2010/main" val="0"/>
              </a:ext>
            </a:extLst>
          </a:blip>
          <a:srcRect l="24593" r="-1"/>
          <a:stretch/>
        </p:blipFill>
        <p:spPr>
          <a:xfrm>
            <a:off x="4925199" y="1751722"/>
            <a:ext cx="2564654" cy="2267360"/>
          </a:xfrm>
          <a:prstGeom prst="rect">
            <a:avLst/>
          </a:prstGeom>
          <a:effectLst>
            <a:outerShdw blurRad="50800" dist="38100" dir="2700000" algn="tl" rotWithShape="0">
              <a:prstClr val="black">
                <a:alpha val="40000"/>
              </a:prstClr>
            </a:outerShdw>
          </a:effectLst>
        </p:spPr>
      </p:pic>
      <p:pic>
        <p:nvPicPr>
          <p:cNvPr id="35" name="Picture 34"/>
          <p:cNvPicPr>
            <a:picLocks noChangeAspect="1"/>
          </p:cNvPicPr>
          <p:nvPr/>
        </p:nvPicPr>
        <p:blipFill rotWithShape="1">
          <a:blip r:embed="rId4">
            <a:extLst>
              <a:ext uri="{28A0092B-C50C-407E-A947-70E740481C1C}">
                <a14:useLocalDpi xmlns:a14="http://schemas.microsoft.com/office/drawing/2010/main" val="0"/>
              </a:ext>
            </a:extLst>
          </a:blip>
          <a:srcRect l="1788" t="26893" r="2725" b="16541"/>
          <a:stretch/>
        </p:blipFill>
        <p:spPr>
          <a:xfrm>
            <a:off x="8831438" y="1751722"/>
            <a:ext cx="2549134" cy="2267360"/>
          </a:xfrm>
          <a:prstGeom prst="rect">
            <a:avLst/>
          </a:prstGeom>
          <a:effectLst>
            <a:outerShdw blurRad="50800" dist="38100" dir="2700000" algn="tl" rotWithShape="0">
              <a:prstClr val="black">
                <a:alpha val="40000"/>
              </a:prstClr>
            </a:outerShdw>
          </a:effectLst>
        </p:spPr>
      </p:pic>
      <p:pic>
        <p:nvPicPr>
          <p:cNvPr id="36" name="Picture 35"/>
          <p:cNvPicPr>
            <a:picLocks noChangeAspect="1"/>
          </p:cNvPicPr>
          <p:nvPr/>
        </p:nvPicPr>
        <p:blipFill rotWithShape="1">
          <a:blip r:embed="rId5" cstate="print">
            <a:extLst>
              <a:ext uri="{28A0092B-C50C-407E-A947-70E740481C1C}">
                <a14:useLocalDpi xmlns:a14="http://schemas.microsoft.com/office/drawing/2010/main" val="0"/>
              </a:ext>
            </a:extLst>
          </a:blip>
          <a:srcRect l="41734" b="22202"/>
          <a:stretch/>
        </p:blipFill>
        <p:spPr>
          <a:xfrm flipH="1">
            <a:off x="1030102" y="1751721"/>
            <a:ext cx="2522054" cy="2244991"/>
          </a:xfrm>
          <a:prstGeom prst="rect">
            <a:avLst/>
          </a:prstGeom>
          <a:effectLst>
            <a:outerShdw blurRad="50800" dist="38100" dir="2700000" algn="tl" rotWithShape="0">
              <a:prstClr val="black">
                <a:alpha val="40000"/>
              </a:prstClr>
            </a:outerShdw>
          </a:effectLst>
        </p:spPr>
      </p:pic>
      <p:pic>
        <p:nvPicPr>
          <p:cNvPr id="33" name="Picture 32" descr="XenApp-black.pn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380830" y="546488"/>
            <a:ext cx="3362969" cy="931938"/>
          </a:xfrm>
          <a:prstGeom prst="rect">
            <a:avLst/>
          </a:prstGeom>
        </p:spPr>
      </p:pic>
      <p:pic>
        <p:nvPicPr>
          <p:cNvPr id="37" name="Picture 36" descr="XenDesktop-black copy.png"/>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988330" y="514768"/>
            <a:ext cx="4947469" cy="963658"/>
          </a:xfrm>
          <a:prstGeom prst="rect">
            <a:avLst/>
          </a:prstGeom>
        </p:spPr>
      </p:pic>
      <p:sp>
        <p:nvSpPr>
          <p:cNvPr id="2" name="TextBox 1"/>
          <p:cNvSpPr txBox="1"/>
          <p:nvPr/>
        </p:nvSpPr>
        <p:spPr>
          <a:xfrm>
            <a:off x="5070763" y="509932"/>
            <a:ext cx="596638" cy="830997"/>
          </a:xfrm>
          <a:prstGeom prst="rect">
            <a:avLst/>
          </a:prstGeom>
          <a:noFill/>
        </p:spPr>
        <p:txBody>
          <a:bodyPr wrap="none" rtlCol="0">
            <a:spAutoFit/>
          </a:bodyPr>
          <a:lstStyle/>
          <a:p>
            <a:r>
              <a:rPr lang="en-US" sz="4800" dirty="0" smtClean="0"/>
              <a:t>&amp;</a:t>
            </a:r>
            <a:endParaRPr lang="en-US" sz="4800" dirty="0"/>
          </a:p>
        </p:txBody>
      </p:sp>
    </p:spTree>
    <p:extLst>
      <p:ext uri="{BB962C8B-B14F-4D97-AF65-F5344CB8AC3E}">
        <p14:creationId xmlns:p14="http://schemas.microsoft.com/office/powerpoint/2010/main" val="4039093469"/>
      </p:ext>
    </p:extLst>
  </p:cSld>
  <p:clrMapOvr>
    <a:masterClrMapping/>
  </p:clrMapOvr>
  <p:transition spd="med">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1" y="3026008"/>
            <a:ext cx="5407024" cy="437684"/>
          </a:xfrm>
        </p:spPr>
        <p:txBody>
          <a:bodyPr/>
          <a:lstStyle/>
          <a:p>
            <a:r>
              <a:rPr lang="en-US" dirty="0" smtClean="0"/>
              <a:t>New Use Cases</a:t>
            </a:r>
            <a:endParaRPr lang="en-US" dirty="0"/>
          </a:p>
        </p:txBody>
      </p:sp>
      <p:pic>
        <p:nvPicPr>
          <p:cNvPr id="5" name="Picture Placeholder 4"/>
          <p:cNvPicPr>
            <a:picLocks noGrp="1" noChangeAspect="1"/>
          </p:cNvPicPr>
          <p:nvPr>
            <p:ph type="pic" sz="quarter" idx="12"/>
          </p:nvPr>
        </p:nvPicPr>
        <p:blipFill rotWithShape="1">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1597717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Picture 33"/>
          <p:cNvPicPr>
            <a:picLocks noChangeAspect="1"/>
          </p:cNvPicPr>
          <p:nvPr/>
        </p:nvPicPr>
        <p:blipFill rotWithShape="1">
          <a:blip r:embed="rId3">
            <a:extLst>
              <a:ext uri="{28A0092B-C50C-407E-A947-70E740481C1C}">
                <a14:useLocalDpi xmlns:a14="http://schemas.microsoft.com/office/drawing/2010/main" val="0"/>
              </a:ext>
            </a:extLst>
          </a:blip>
          <a:srcRect l="24593" r="-1"/>
          <a:stretch/>
        </p:blipFill>
        <p:spPr>
          <a:xfrm>
            <a:off x="4818321" y="1751722"/>
            <a:ext cx="2564654" cy="2267360"/>
          </a:xfrm>
          <a:prstGeom prst="rect">
            <a:avLst/>
          </a:prstGeom>
          <a:effectLst>
            <a:outerShdw blurRad="50800" dist="38100" dir="2700000" algn="tl" rotWithShape="0">
              <a:prstClr val="black">
                <a:alpha val="40000"/>
              </a:prstClr>
            </a:outerShdw>
          </a:effectLst>
        </p:spPr>
      </p:pic>
      <p:pic>
        <p:nvPicPr>
          <p:cNvPr id="33" name="Picture 32" descr="XenApp-black.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380830" y="546488"/>
            <a:ext cx="3362969" cy="931938"/>
          </a:xfrm>
          <a:prstGeom prst="rect">
            <a:avLst/>
          </a:prstGeom>
        </p:spPr>
      </p:pic>
      <p:pic>
        <p:nvPicPr>
          <p:cNvPr id="37" name="Picture 36" descr="XenDesktop-black copy.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88330" y="514768"/>
            <a:ext cx="4947469" cy="963658"/>
          </a:xfrm>
          <a:prstGeom prst="rect">
            <a:avLst/>
          </a:prstGeom>
        </p:spPr>
      </p:pic>
      <p:sp>
        <p:nvSpPr>
          <p:cNvPr id="2" name="TextBox 1"/>
          <p:cNvSpPr txBox="1"/>
          <p:nvPr/>
        </p:nvSpPr>
        <p:spPr>
          <a:xfrm>
            <a:off x="5070763" y="509932"/>
            <a:ext cx="596638" cy="830997"/>
          </a:xfrm>
          <a:prstGeom prst="rect">
            <a:avLst/>
          </a:prstGeom>
          <a:noFill/>
        </p:spPr>
        <p:txBody>
          <a:bodyPr wrap="none" rtlCol="0">
            <a:spAutoFit/>
          </a:bodyPr>
          <a:lstStyle/>
          <a:p>
            <a:r>
              <a:rPr lang="en-US" sz="4800" dirty="0" smtClean="0"/>
              <a:t>&amp;</a:t>
            </a:r>
            <a:endParaRPr lang="en-US" sz="4800" dirty="0"/>
          </a:p>
        </p:txBody>
      </p:sp>
      <p:sp>
        <p:nvSpPr>
          <p:cNvPr id="3" name="TextBox 2"/>
          <p:cNvSpPr txBox="1"/>
          <p:nvPr/>
        </p:nvSpPr>
        <p:spPr>
          <a:xfrm>
            <a:off x="7003171" y="2624446"/>
            <a:ext cx="2917786" cy="2123658"/>
          </a:xfrm>
          <a:prstGeom prst="rect">
            <a:avLst/>
          </a:prstGeom>
          <a:noFill/>
        </p:spPr>
        <p:txBody>
          <a:bodyPr wrap="none" rtlCol="0">
            <a:spAutoFit/>
          </a:bodyPr>
          <a:lstStyle/>
          <a:p>
            <a:pPr algn="ctr"/>
            <a:r>
              <a:rPr lang="en-US" sz="6600" b="1" dirty="0" smtClean="0"/>
              <a:t>7.9</a:t>
            </a:r>
          </a:p>
          <a:p>
            <a:pPr algn="ctr"/>
            <a:r>
              <a:rPr lang="en-US" sz="6600" b="1" dirty="0" smtClean="0">
                <a:solidFill>
                  <a:schemeClr val="accent1"/>
                </a:solidFill>
              </a:rPr>
              <a:t>Security</a:t>
            </a:r>
            <a:endParaRPr lang="en-US" sz="6600" b="1" dirty="0">
              <a:solidFill>
                <a:schemeClr val="accent1"/>
              </a:solidFill>
            </a:endParaRPr>
          </a:p>
        </p:txBody>
      </p:sp>
    </p:spTree>
    <p:extLst>
      <p:ext uri="{BB962C8B-B14F-4D97-AF65-F5344CB8AC3E}">
        <p14:creationId xmlns:p14="http://schemas.microsoft.com/office/powerpoint/2010/main" val="270258831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34"/>
                                        </p:tgtEl>
                                      </p:cBhvr>
                                      <p:by x="150000" y="150000"/>
                                    </p:animScale>
                                  </p:childTnLst>
                                </p:cTn>
                              </p:par>
                              <p:par>
                                <p:cTn id="7" presetID="42" presetClass="path" presetSubtype="0" accel="50000" decel="50000" fill="hold" nodeType="withEffect">
                                  <p:stCondLst>
                                    <p:cond delay="0"/>
                                  </p:stCondLst>
                                  <p:childTnLst>
                                    <p:animMotion origin="layout" path="M -3.48867E-7 -2.76596E-6 L -0.27076 0.11494 " pathEditMode="relative" rAng="0" ptsTypes="AA">
                                      <p:cBhvr>
                                        <p:cTn id="8" dur="2000" fill="hold"/>
                                        <p:tgtEl>
                                          <p:spTgt spid="34"/>
                                        </p:tgtEl>
                                        <p:attrNameLst>
                                          <p:attrName>ppt_x</p:attrName>
                                          <p:attrName>ppt_y</p:attrName>
                                        </p:attrNameLst>
                                      </p:cBhvr>
                                      <p:rCtr x="-13538" y="5735"/>
                                    </p:animMotion>
                                  </p:childTnLst>
                                </p:cTn>
                              </p:par>
                              <p:par>
                                <p:cTn id="9" presetID="1" presetClass="entr" presetSubtype="0" fill="hold" grpId="0" nodeType="withEffect">
                                  <p:stCondLst>
                                    <p:cond delay="150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0"/>
            <a:ext cx="11277599" cy="842025"/>
          </a:xfrm>
        </p:spPr>
        <p:txBody>
          <a:bodyPr/>
          <a:lstStyle/>
          <a:p>
            <a:r>
              <a:rPr lang="en-US" dirty="0" smtClean="0"/>
              <a:t>Authentication</a:t>
            </a:r>
            <a:endParaRPr lang="en-US" dirty="0"/>
          </a:p>
        </p:txBody>
      </p:sp>
      <p:sp>
        <p:nvSpPr>
          <p:cNvPr id="23" name="TextBox 22"/>
          <p:cNvSpPr txBox="1"/>
          <p:nvPr/>
        </p:nvSpPr>
        <p:spPr>
          <a:xfrm>
            <a:off x="1360463" y="4339830"/>
            <a:ext cx="1306769" cy="646331"/>
          </a:xfrm>
          <a:prstGeom prst="rect">
            <a:avLst/>
          </a:prstGeom>
          <a:noFill/>
        </p:spPr>
        <p:txBody>
          <a:bodyPr wrap="none" rtlCol="0">
            <a:spAutoFit/>
          </a:bodyPr>
          <a:lstStyle/>
          <a:p>
            <a:pPr algn="ctr"/>
            <a:r>
              <a:rPr lang="en-US" b="1" dirty="0" smtClean="0">
                <a:solidFill>
                  <a:schemeClr val="accent1"/>
                </a:solidFill>
              </a:rPr>
              <a:t>Google User</a:t>
            </a:r>
          </a:p>
          <a:p>
            <a:pPr algn="ctr"/>
            <a:r>
              <a:rPr lang="en-US" b="1" dirty="0" smtClean="0">
                <a:solidFill>
                  <a:schemeClr val="accent1"/>
                </a:solidFill>
              </a:rPr>
              <a:t>Account</a:t>
            </a:r>
            <a:endParaRPr lang="en-US" b="1" dirty="0">
              <a:solidFill>
                <a:schemeClr val="accent1"/>
              </a:solidFill>
            </a:endParaRPr>
          </a:p>
        </p:txBody>
      </p:sp>
      <p:sp>
        <p:nvSpPr>
          <p:cNvPr id="24" name="TextBox 23"/>
          <p:cNvSpPr txBox="1"/>
          <p:nvPr/>
        </p:nvSpPr>
        <p:spPr>
          <a:xfrm>
            <a:off x="9070255" y="4339831"/>
            <a:ext cx="1781299" cy="646331"/>
          </a:xfrm>
          <a:prstGeom prst="rect">
            <a:avLst/>
          </a:prstGeom>
          <a:noFill/>
        </p:spPr>
        <p:txBody>
          <a:bodyPr wrap="square" rtlCol="0">
            <a:spAutoFit/>
          </a:bodyPr>
          <a:lstStyle/>
          <a:p>
            <a:pPr algn="ctr"/>
            <a:r>
              <a:rPr lang="en-US" b="1" dirty="0" smtClean="0">
                <a:solidFill>
                  <a:schemeClr val="accent2">
                    <a:lumMod val="75000"/>
                  </a:schemeClr>
                </a:solidFill>
              </a:rPr>
              <a:t>Active Directory</a:t>
            </a:r>
          </a:p>
          <a:p>
            <a:pPr algn="ctr"/>
            <a:r>
              <a:rPr lang="en-US" b="1" dirty="0" smtClean="0">
                <a:solidFill>
                  <a:schemeClr val="accent2">
                    <a:lumMod val="75000"/>
                  </a:schemeClr>
                </a:solidFill>
              </a:rPr>
              <a:t> User Account</a:t>
            </a:r>
            <a:endParaRPr lang="en-US" b="1" dirty="0">
              <a:solidFill>
                <a:schemeClr val="accent2">
                  <a:lumMod val="75000"/>
                </a:schemeClr>
              </a:solidFill>
            </a:endParaRPr>
          </a:p>
        </p:txBody>
      </p:sp>
      <p:pic>
        <p:nvPicPr>
          <p:cNvPr id="4098" name="Picture 2" descr="http://news.thewindowsclubco.netdna-cdn.com/wp-content/uploads/2015/03/Google-Chromebook-n-Microsoft-Netbooks.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60298" y="2179770"/>
            <a:ext cx="5159433" cy="3719773"/>
          </a:xfrm>
          <a:prstGeom prst="rect">
            <a:avLst/>
          </a:prstGeom>
          <a:noFill/>
          <a:extLst>
            <a:ext uri="{909E8E84-426E-40DD-AFC4-6F175D3DCCD1}">
              <a14:hiddenFill xmlns:a14="http://schemas.microsoft.com/office/drawing/2010/main">
                <a:solidFill>
                  <a:srgbClr val="FFFFFF"/>
                </a:solidFill>
              </a14:hiddenFill>
            </a:ext>
          </a:extLst>
        </p:spPr>
      </p:pic>
      <p:cxnSp>
        <p:nvCxnSpPr>
          <p:cNvPr id="26" name="Straight Connector 25"/>
          <p:cNvCxnSpPr/>
          <p:nvPr/>
        </p:nvCxnSpPr>
        <p:spPr>
          <a:xfrm>
            <a:off x="2617538" y="3197444"/>
            <a:ext cx="1681330" cy="0"/>
          </a:xfrm>
          <a:prstGeom prst="line">
            <a:avLst/>
          </a:prstGeom>
          <a:ln w="38100" cap="rnd">
            <a:prstDash val="sysDash"/>
            <a:round/>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2627438" y="3314219"/>
            <a:ext cx="1671430" cy="0"/>
          </a:xfrm>
          <a:prstGeom prst="line">
            <a:avLst/>
          </a:prstGeom>
          <a:ln w="28575" cap="rnd">
            <a:prstDash val="dashDot"/>
            <a:round/>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639313" y="3421094"/>
            <a:ext cx="1659555" cy="0"/>
          </a:xfrm>
          <a:prstGeom prst="line">
            <a:avLst/>
          </a:prstGeom>
          <a:ln w="19050" cap="rnd">
            <a:prstDash val="lgDashDotDot"/>
            <a:round/>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639313" y="3527969"/>
            <a:ext cx="1659555" cy="0"/>
          </a:xfrm>
          <a:prstGeom prst="line">
            <a:avLst/>
          </a:prstGeom>
          <a:ln w="28575" cap="rnd">
            <a:prstDash val="lgDashDot"/>
            <a:round/>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2615563" y="3634844"/>
            <a:ext cx="1683305" cy="0"/>
          </a:xfrm>
          <a:prstGeom prst="line">
            <a:avLst/>
          </a:prstGeom>
          <a:ln w="19050" cap="rnd">
            <a:prstDash val="dash"/>
            <a:round/>
          </a:ln>
        </p:spPr>
        <p:style>
          <a:lnRef idx="1">
            <a:schemeClr val="accent1"/>
          </a:lnRef>
          <a:fillRef idx="0">
            <a:schemeClr val="accent1"/>
          </a:fillRef>
          <a:effectRef idx="0">
            <a:schemeClr val="accent1"/>
          </a:effectRef>
          <a:fontRef idx="minor">
            <a:schemeClr val="tx1"/>
          </a:fontRef>
        </p:style>
      </p:cxnSp>
      <p:grpSp>
        <p:nvGrpSpPr>
          <p:cNvPr id="21" name="Group 20"/>
          <p:cNvGrpSpPr/>
          <p:nvPr/>
        </p:nvGrpSpPr>
        <p:grpSpPr>
          <a:xfrm>
            <a:off x="1410156" y="2813987"/>
            <a:ext cx="1254409" cy="1295480"/>
            <a:chOff x="2431398" y="2896484"/>
            <a:chExt cx="1254409" cy="1295480"/>
          </a:xfrm>
        </p:grpSpPr>
        <p:grpSp>
          <p:nvGrpSpPr>
            <p:cNvPr id="17" name="Group 16"/>
            <p:cNvGrpSpPr/>
            <p:nvPr/>
          </p:nvGrpSpPr>
          <p:grpSpPr>
            <a:xfrm>
              <a:off x="2431398" y="2896484"/>
              <a:ext cx="1254409" cy="1295480"/>
              <a:chOff x="2978021" y="4191000"/>
              <a:chExt cx="1058991" cy="1098315"/>
            </a:xfrm>
          </p:grpSpPr>
          <p:sp>
            <p:nvSpPr>
              <p:cNvPr id="18" name="Oval 17"/>
              <p:cNvSpPr/>
              <p:nvPr/>
            </p:nvSpPr>
            <p:spPr bwMode="gray">
              <a:xfrm>
                <a:off x="2978021" y="4191000"/>
                <a:ext cx="1058991" cy="1058986"/>
              </a:xfrm>
              <a:prstGeom prst="ellipse">
                <a:avLst/>
              </a:prstGeom>
              <a:solidFill>
                <a:schemeClr val="accent1"/>
              </a:solidFill>
              <a:ln>
                <a:noFill/>
                <a:headEnd/>
                <a:tailEnd/>
              </a:ln>
              <a:effectLst/>
              <a:scene3d>
                <a:camera prst="orthographicFront"/>
                <a:lightRig rig="threePt" dir="t"/>
              </a:scene3d>
              <a:sp3d contourW="12700" prstMaterial="matte">
                <a:bevelT w="1409700" h="558800"/>
                <a:contourClr>
                  <a:schemeClr val="tx1">
                    <a:lumMod val="50000"/>
                  </a:schemeClr>
                </a:contourClr>
              </a:sp3d>
            </p:spPr>
            <p:style>
              <a:lnRef idx="1">
                <a:schemeClr val="dk1"/>
              </a:lnRef>
              <a:fillRef idx="3">
                <a:schemeClr val="dk1"/>
              </a:fillRef>
              <a:effectRef idx="2">
                <a:schemeClr val="dk1"/>
              </a:effectRef>
              <a:fontRef idx="minor">
                <a:schemeClr val="lt1"/>
              </a:fontRef>
            </p:style>
            <p:txBody>
              <a:bodyPr wrap="none" lIns="0" tIns="0" rIns="0" bIns="0" rtlCol="0" anchor="ctr"/>
              <a:lstStyle/>
              <a:p>
                <a:endParaRPr lang="en-US" sz="1600" dirty="0">
                  <a:solidFill>
                    <a:schemeClr val="tx1"/>
                  </a:solidFill>
                </a:endParaRPr>
              </a:p>
            </p:txBody>
          </p:sp>
          <p:sp>
            <p:nvSpPr>
              <p:cNvPr id="19" name="Oval 18"/>
              <p:cNvSpPr>
                <a:spLocks noChangeArrowheads="1"/>
              </p:cNvSpPr>
              <p:nvPr/>
            </p:nvSpPr>
            <p:spPr bwMode="gray">
              <a:xfrm>
                <a:off x="3017217" y="5218687"/>
                <a:ext cx="1010645" cy="70628"/>
              </a:xfrm>
              <a:prstGeom prst="ellipse">
                <a:avLst/>
              </a:prstGeom>
              <a:gradFill flip="none" rotWithShape="1">
                <a:gsLst>
                  <a:gs pos="0">
                    <a:srgbClr val="000000"/>
                  </a:gs>
                  <a:gs pos="100000">
                    <a:schemeClr val="tx1">
                      <a:alpha val="0"/>
                      <a:lumMod val="0"/>
                    </a:schemeClr>
                  </a:gs>
                </a:gsLst>
                <a:path path="shape">
                  <a:fillToRect l="50000" t="50000" r="50000" b="50000"/>
                </a:path>
                <a:tileRect/>
              </a:gradFill>
              <a:ln w="47625">
                <a:noFill/>
                <a:round/>
                <a:headEnd/>
                <a:tailEnd/>
              </a:ln>
              <a:effectLst/>
            </p:spPr>
            <p:txBody>
              <a:bodyPr wrap="none" lIns="0" tIns="0" rIns="0" bIns="0" rtlCol="0" anchor="ctr"/>
              <a:lstStyle/>
              <a:p>
                <a:endParaRPr lang="en-US" cap="all" dirty="0">
                  <a:solidFill>
                    <a:srgbClr val="FFFFFF"/>
                  </a:solidFill>
                  <a:ea typeface="Arial Unicode MS" panose="020B0604020202020204" pitchFamily="34" charset="-128"/>
                </a:endParaRPr>
              </a:p>
            </p:txBody>
          </p:sp>
        </p:grpSp>
        <p:sp>
          <p:nvSpPr>
            <p:cNvPr id="20" name="Freeform 8"/>
            <p:cNvSpPr>
              <a:spLocks/>
            </p:cNvSpPr>
            <p:nvPr/>
          </p:nvSpPr>
          <p:spPr bwMode="auto">
            <a:xfrm>
              <a:off x="2770248" y="3200426"/>
              <a:ext cx="576708" cy="569956"/>
            </a:xfrm>
            <a:custGeom>
              <a:avLst/>
              <a:gdLst>
                <a:gd name="T0" fmla="*/ 164 w 497"/>
                <a:gd name="T1" fmla="*/ 389 h 559"/>
                <a:gd name="T2" fmla="*/ 344 w 497"/>
                <a:gd name="T3" fmla="*/ 389 h 559"/>
                <a:gd name="T4" fmla="*/ 372 w 497"/>
                <a:gd name="T5" fmla="*/ 427 h 559"/>
                <a:gd name="T6" fmla="*/ 372 w 497"/>
                <a:gd name="T7" fmla="*/ 557 h 559"/>
                <a:gd name="T8" fmla="*/ 463 w 497"/>
                <a:gd name="T9" fmla="*/ 514 h 559"/>
                <a:gd name="T10" fmla="*/ 492 w 497"/>
                <a:gd name="T11" fmla="*/ 457 h 559"/>
                <a:gd name="T12" fmla="*/ 493 w 497"/>
                <a:gd name="T13" fmla="*/ 411 h 559"/>
                <a:gd name="T14" fmla="*/ 493 w 497"/>
                <a:gd name="T15" fmla="*/ 409 h 559"/>
                <a:gd name="T16" fmla="*/ 478 w 497"/>
                <a:gd name="T17" fmla="*/ 346 h 559"/>
                <a:gd name="T18" fmla="*/ 477 w 497"/>
                <a:gd name="T19" fmla="*/ 338 h 559"/>
                <a:gd name="T20" fmla="*/ 380 w 497"/>
                <a:gd name="T21" fmla="*/ 236 h 559"/>
                <a:gd name="T22" fmla="*/ 350 w 497"/>
                <a:gd name="T23" fmla="*/ 233 h 559"/>
                <a:gd name="T24" fmla="*/ 319 w 497"/>
                <a:gd name="T25" fmla="*/ 233 h 559"/>
                <a:gd name="T26" fmla="*/ 375 w 497"/>
                <a:gd name="T27" fmla="*/ 128 h 559"/>
                <a:gd name="T28" fmla="*/ 247 w 497"/>
                <a:gd name="T29" fmla="*/ 0 h 559"/>
                <a:gd name="T30" fmla="*/ 121 w 497"/>
                <a:gd name="T31" fmla="*/ 128 h 559"/>
                <a:gd name="T32" fmla="*/ 176 w 497"/>
                <a:gd name="T33" fmla="*/ 233 h 559"/>
                <a:gd name="T34" fmla="*/ 146 w 497"/>
                <a:gd name="T35" fmla="*/ 233 h 559"/>
                <a:gd name="T36" fmla="*/ 116 w 497"/>
                <a:gd name="T37" fmla="*/ 236 h 559"/>
                <a:gd name="T38" fmla="*/ 28 w 497"/>
                <a:gd name="T39" fmla="*/ 306 h 559"/>
                <a:gd name="T40" fmla="*/ 16 w 497"/>
                <a:gd name="T41" fmla="*/ 346 h 559"/>
                <a:gd name="T42" fmla="*/ 1 w 497"/>
                <a:gd name="T43" fmla="*/ 409 h 559"/>
                <a:gd name="T44" fmla="*/ 1 w 497"/>
                <a:gd name="T45" fmla="*/ 411 h 559"/>
                <a:gd name="T46" fmla="*/ 3 w 497"/>
                <a:gd name="T47" fmla="*/ 457 h 559"/>
                <a:gd name="T48" fmla="*/ 33 w 497"/>
                <a:gd name="T49" fmla="*/ 514 h 559"/>
                <a:gd name="T50" fmla="*/ 126 w 497"/>
                <a:gd name="T51" fmla="*/ 559 h 559"/>
                <a:gd name="T52" fmla="*/ 136 w 497"/>
                <a:gd name="T53" fmla="*/ 559 h 559"/>
                <a:gd name="T54" fmla="*/ 136 w 497"/>
                <a:gd name="T55" fmla="*/ 427 h 559"/>
                <a:gd name="T56" fmla="*/ 164 w 497"/>
                <a:gd name="T57" fmla="*/ 38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7" h="559">
                  <a:moveTo>
                    <a:pt x="164" y="389"/>
                  </a:moveTo>
                  <a:cubicBezTo>
                    <a:pt x="344" y="389"/>
                    <a:pt x="344" y="389"/>
                    <a:pt x="344" y="389"/>
                  </a:cubicBezTo>
                  <a:cubicBezTo>
                    <a:pt x="370" y="389"/>
                    <a:pt x="372" y="409"/>
                    <a:pt x="372" y="427"/>
                  </a:cubicBezTo>
                  <a:cubicBezTo>
                    <a:pt x="372" y="557"/>
                    <a:pt x="372" y="557"/>
                    <a:pt x="372" y="557"/>
                  </a:cubicBezTo>
                  <a:cubicBezTo>
                    <a:pt x="405" y="554"/>
                    <a:pt x="440" y="539"/>
                    <a:pt x="463" y="514"/>
                  </a:cubicBezTo>
                  <a:cubicBezTo>
                    <a:pt x="477" y="497"/>
                    <a:pt x="487" y="477"/>
                    <a:pt x="492" y="457"/>
                  </a:cubicBezTo>
                  <a:cubicBezTo>
                    <a:pt x="495" y="442"/>
                    <a:pt x="497" y="426"/>
                    <a:pt x="493" y="411"/>
                  </a:cubicBezTo>
                  <a:cubicBezTo>
                    <a:pt x="493" y="409"/>
                    <a:pt x="493" y="409"/>
                    <a:pt x="493" y="409"/>
                  </a:cubicBezTo>
                  <a:cubicBezTo>
                    <a:pt x="478" y="346"/>
                    <a:pt x="478" y="346"/>
                    <a:pt x="478" y="346"/>
                  </a:cubicBezTo>
                  <a:cubicBezTo>
                    <a:pt x="478" y="343"/>
                    <a:pt x="478" y="341"/>
                    <a:pt x="477" y="338"/>
                  </a:cubicBezTo>
                  <a:cubicBezTo>
                    <a:pt x="467" y="286"/>
                    <a:pt x="429" y="248"/>
                    <a:pt x="380" y="236"/>
                  </a:cubicBezTo>
                  <a:cubicBezTo>
                    <a:pt x="370" y="235"/>
                    <a:pt x="360" y="233"/>
                    <a:pt x="350" y="233"/>
                  </a:cubicBezTo>
                  <a:cubicBezTo>
                    <a:pt x="319" y="233"/>
                    <a:pt x="319" y="233"/>
                    <a:pt x="319" y="233"/>
                  </a:cubicBezTo>
                  <a:cubicBezTo>
                    <a:pt x="352" y="210"/>
                    <a:pt x="375" y="172"/>
                    <a:pt x="375" y="128"/>
                  </a:cubicBezTo>
                  <a:cubicBezTo>
                    <a:pt x="375" y="59"/>
                    <a:pt x="317" y="0"/>
                    <a:pt x="247" y="0"/>
                  </a:cubicBezTo>
                  <a:cubicBezTo>
                    <a:pt x="178" y="0"/>
                    <a:pt x="121" y="59"/>
                    <a:pt x="121" y="128"/>
                  </a:cubicBezTo>
                  <a:cubicBezTo>
                    <a:pt x="121" y="172"/>
                    <a:pt x="143" y="210"/>
                    <a:pt x="176" y="233"/>
                  </a:cubicBezTo>
                  <a:cubicBezTo>
                    <a:pt x="146" y="233"/>
                    <a:pt x="146" y="233"/>
                    <a:pt x="146" y="233"/>
                  </a:cubicBezTo>
                  <a:cubicBezTo>
                    <a:pt x="136" y="233"/>
                    <a:pt x="126" y="235"/>
                    <a:pt x="116" y="236"/>
                  </a:cubicBezTo>
                  <a:cubicBezTo>
                    <a:pt x="78" y="245"/>
                    <a:pt x="46" y="271"/>
                    <a:pt x="28" y="306"/>
                  </a:cubicBezTo>
                  <a:cubicBezTo>
                    <a:pt x="23" y="318"/>
                    <a:pt x="18" y="331"/>
                    <a:pt x="16" y="346"/>
                  </a:cubicBezTo>
                  <a:cubicBezTo>
                    <a:pt x="1" y="409"/>
                    <a:pt x="1" y="409"/>
                    <a:pt x="1" y="409"/>
                  </a:cubicBezTo>
                  <a:cubicBezTo>
                    <a:pt x="1" y="411"/>
                    <a:pt x="1" y="411"/>
                    <a:pt x="1" y="411"/>
                  </a:cubicBezTo>
                  <a:cubicBezTo>
                    <a:pt x="0" y="427"/>
                    <a:pt x="0" y="442"/>
                    <a:pt x="3" y="457"/>
                  </a:cubicBezTo>
                  <a:cubicBezTo>
                    <a:pt x="8" y="477"/>
                    <a:pt x="18" y="497"/>
                    <a:pt x="33" y="514"/>
                  </a:cubicBezTo>
                  <a:cubicBezTo>
                    <a:pt x="58" y="542"/>
                    <a:pt x="90" y="559"/>
                    <a:pt x="126" y="559"/>
                  </a:cubicBezTo>
                  <a:cubicBezTo>
                    <a:pt x="136" y="559"/>
                    <a:pt x="136" y="559"/>
                    <a:pt x="136" y="559"/>
                  </a:cubicBezTo>
                  <a:cubicBezTo>
                    <a:pt x="136" y="427"/>
                    <a:pt x="136" y="427"/>
                    <a:pt x="136" y="427"/>
                  </a:cubicBezTo>
                  <a:cubicBezTo>
                    <a:pt x="136" y="409"/>
                    <a:pt x="138" y="389"/>
                    <a:pt x="164" y="389"/>
                  </a:cubicBezTo>
                  <a:close/>
                </a:path>
              </a:pathLst>
            </a:custGeom>
            <a:solidFill>
              <a:schemeClr val="bg1"/>
            </a:solidFill>
            <a:ln w="9525" cap="flat" cmpd="sng" algn="ctr">
              <a:solidFill>
                <a:schemeClr val="accent1">
                  <a:lumMod val="75000"/>
                </a:schemeClr>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a:effectLst>
                  <a:outerShdw blurRad="88900" dist="38100" dir="5400000" algn="ctr" rotWithShape="0">
                    <a:srgbClr val="000000">
                      <a:alpha val="65000"/>
                    </a:srgbClr>
                  </a:outerShdw>
                </a:effectLst>
                <a:latin typeface="Arial" charset="0"/>
                <a:cs typeface="Arial" charset="0"/>
              </a:endParaRPr>
            </a:p>
          </p:txBody>
        </p:sp>
      </p:grpSp>
      <p:cxnSp>
        <p:nvCxnSpPr>
          <p:cNvPr id="47" name="Straight Connector 46"/>
          <p:cNvCxnSpPr/>
          <p:nvPr/>
        </p:nvCxnSpPr>
        <p:spPr>
          <a:xfrm>
            <a:off x="7780088" y="3197444"/>
            <a:ext cx="1681330" cy="0"/>
          </a:xfrm>
          <a:prstGeom prst="line">
            <a:avLst/>
          </a:prstGeom>
          <a:ln w="38100" cap="rnd">
            <a:solidFill>
              <a:schemeClr val="accent2">
                <a:lumMod val="75000"/>
              </a:schemeClr>
            </a:solidFill>
            <a:prstDash val="sysDash"/>
            <a:round/>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a:off x="7789988" y="3314219"/>
            <a:ext cx="1671430" cy="0"/>
          </a:xfrm>
          <a:prstGeom prst="line">
            <a:avLst/>
          </a:prstGeom>
          <a:ln w="28575" cap="rnd">
            <a:solidFill>
              <a:schemeClr val="accent2">
                <a:lumMod val="75000"/>
              </a:schemeClr>
            </a:solidFill>
            <a:prstDash val="dashDot"/>
            <a:round/>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a:off x="7801863" y="3421094"/>
            <a:ext cx="1659555" cy="0"/>
          </a:xfrm>
          <a:prstGeom prst="line">
            <a:avLst/>
          </a:prstGeom>
          <a:ln w="19050" cap="rnd">
            <a:solidFill>
              <a:schemeClr val="accent2">
                <a:lumMod val="75000"/>
              </a:schemeClr>
            </a:solidFill>
            <a:prstDash val="lgDashDotDot"/>
            <a:round/>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a:off x="7801863" y="3527969"/>
            <a:ext cx="1659555" cy="0"/>
          </a:xfrm>
          <a:prstGeom prst="line">
            <a:avLst/>
          </a:prstGeom>
          <a:ln w="28575" cap="rnd">
            <a:solidFill>
              <a:schemeClr val="accent2">
                <a:lumMod val="75000"/>
              </a:schemeClr>
            </a:solidFill>
            <a:prstDash val="lgDashDot"/>
            <a:round/>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a:off x="7778113" y="3634844"/>
            <a:ext cx="1683305" cy="0"/>
          </a:xfrm>
          <a:prstGeom prst="line">
            <a:avLst/>
          </a:prstGeom>
          <a:ln w="19050" cap="rnd">
            <a:solidFill>
              <a:schemeClr val="accent2">
                <a:lumMod val="75000"/>
              </a:schemeClr>
            </a:solidFill>
            <a:prstDash val="dash"/>
            <a:round/>
          </a:ln>
        </p:spPr>
        <p:style>
          <a:lnRef idx="1">
            <a:schemeClr val="accent1"/>
          </a:lnRef>
          <a:fillRef idx="0">
            <a:schemeClr val="accent1"/>
          </a:fillRef>
          <a:effectRef idx="0">
            <a:schemeClr val="accent1"/>
          </a:effectRef>
          <a:fontRef idx="minor">
            <a:schemeClr val="tx1"/>
          </a:fontRef>
        </p:style>
      </p:cxnSp>
      <p:pic>
        <p:nvPicPr>
          <p:cNvPr id="4100"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6798"/>
          <a:stretch/>
        </p:blipFill>
        <p:spPr bwMode="auto">
          <a:xfrm>
            <a:off x="5973340" y="2813987"/>
            <a:ext cx="1846685" cy="1375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2" name="Group 21"/>
          <p:cNvGrpSpPr/>
          <p:nvPr/>
        </p:nvGrpSpPr>
        <p:grpSpPr>
          <a:xfrm>
            <a:off x="9333701" y="2813987"/>
            <a:ext cx="1254409" cy="1295480"/>
            <a:chOff x="8086032" y="2849091"/>
            <a:chExt cx="1254409" cy="1295480"/>
          </a:xfrm>
        </p:grpSpPr>
        <p:grpSp>
          <p:nvGrpSpPr>
            <p:cNvPr id="13" name="Group 12"/>
            <p:cNvGrpSpPr/>
            <p:nvPr/>
          </p:nvGrpSpPr>
          <p:grpSpPr>
            <a:xfrm>
              <a:off x="8086032" y="2849091"/>
              <a:ext cx="1254409" cy="1295480"/>
              <a:chOff x="2978021" y="4191000"/>
              <a:chExt cx="1058991" cy="1098315"/>
            </a:xfrm>
          </p:grpSpPr>
          <p:sp>
            <p:nvSpPr>
              <p:cNvPr id="15" name="Oval 14"/>
              <p:cNvSpPr>
                <a:spLocks noChangeArrowheads="1"/>
              </p:cNvSpPr>
              <p:nvPr/>
            </p:nvSpPr>
            <p:spPr bwMode="gray">
              <a:xfrm>
                <a:off x="3017217" y="5218687"/>
                <a:ext cx="1010645" cy="70628"/>
              </a:xfrm>
              <a:prstGeom prst="ellipse">
                <a:avLst/>
              </a:prstGeom>
              <a:gradFill flip="none" rotWithShape="1">
                <a:gsLst>
                  <a:gs pos="0">
                    <a:srgbClr val="000000"/>
                  </a:gs>
                  <a:gs pos="100000">
                    <a:schemeClr val="tx1">
                      <a:alpha val="0"/>
                      <a:lumMod val="0"/>
                    </a:schemeClr>
                  </a:gs>
                </a:gsLst>
                <a:path path="shape">
                  <a:fillToRect l="50000" t="50000" r="50000" b="50000"/>
                </a:path>
                <a:tileRect/>
              </a:gradFill>
              <a:ln w="47625">
                <a:noFill/>
                <a:round/>
                <a:headEnd/>
                <a:tailEnd/>
              </a:ln>
              <a:effectLst/>
            </p:spPr>
            <p:txBody>
              <a:bodyPr wrap="none" lIns="0" tIns="0" rIns="0" bIns="0" rtlCol="0" anchor="ctr"/>
              <a:lstStyle/>
              <a:p>
                <a:endParaRPr lang="en-US" cap="all" dirty="0">
                  <a:solidFill>
                    <a:srgbClr val="FFFFFF"/>
                  </a:solidFill>
                  <a:ea typeface="Arial Unicode MS" panose="020B0604020202020204" pitchFamily="34" charset="-128"/>
                </a:endParaRPr>
              </a:p>
            </p:txBody>
          </p:sp>
          <p:sp>
            <p:nvSpPr>
              <p:cNvPr id="14" name="Oval 13"/>
              <p:cNvSpPr/>
              <p:nvPr/>
            </p:nvSpPr>
            <p:spPr bwMode="gray">
              <a:xfrm>
                <a:off x="2978021" y="4191000"/>
                <a:ext cx="1058991" cy="1058986"/>
              </a:xfrm>
              <a:prstGeom prst="ellipse">
                <a:avLst/>
              </a:prstGeom>
              <a:solidFill>
                <a:schemeClr val="accent2"/>
              </a:solidFill>
              <a:ln>
                <a:noFill/>
                <a:headEnd/>
                <a:tailEnd/>
              </a:ln>
              <a:effectLst/>
              <a:scene3d>
                <a:camera prst="orthographicFront"/>
                <a:lightRig rig="threePt" dir="t"/>
              </a:scene3d>
              <a:sp3d contourW="12700" prstMaterial="matte">
                <a:bevelT w="1409700" h="558800"/>
                <a:contourClr>
                  <a:schemeClr val="tx1">
                    <a:lumMod val="50000"/>
                  </a:schemeClr>
                </a:contourClr>
              </a:sp3d>
            </p:spPr>
            <p:style>
              <a:lnRef idx="1">
                <a:schemeClr val="dk1"/>
              </a:lnRef>
              <a:fillRef idx="3">
                <a:schemeClr val="dk1"/>
              </a:fillRef>
              <a:effectRef idx="2">
                <a:schemeClr val="dk1"/>
              </a:effectRef>
              <a:fontRef idx="minor">
                <a:schemeClr val="lt1"/>
              </a:fontRef>
            </p:style>
            <p:txBody>
              <a:bodyPr wrap="none" lIns="0" tIns="0" rIns="0" bIns="0" rtlCol="0" anchor="ctr"/>
              <a:lstStyle/>
              <a:p>
                <a:endParaRPr lang="en-US" sz="1600" dirty="0">
                  <a:solidFill>
                    <a:schemeClr val="tx1"/>
                  </a:solidFill>
                </a:endParaRPr>
              </a:p>
            </p:txBody>
          </p:sp>
        </p:grpSp>
        <p:sp>
          <p:nvSpPr>
            <p:cNvPr id="16" name="Freeform 8"/>
            <p:cNvSpPr>
              <a:spLocks/>
            </p:cNvSpPr>
            <p:nvPr/>
          </p:nvSpPr>
          <p:spPr bwMode="auto">
            <a:xfrm>
              <a:off x="8424882" y="3159568"/>
              <a:ext cx="576708" cy="569956"/>
            </a:xfrm>
            <a:custGeom>
              <a:avLst/>
              <a:gdLst>
                <a:gd name="T0" fmla="*/ 164 w 497"/>
                <a:gd name="T1" fmla="*/ 389 h 559"/>
                <a:gd name="T2" fmla="*/ 344 w 497"/>
                <a:gd name="T3" fmla="*/ 389 h 559"/>
                <a:gd name="T4" fmla="*/ 372 w 497"/>
                <a:gd name="T5" fmla="*/ 427 h 559"/>
                <a:gd name="T6" fmla="*/ 372 w 497"/>
                <a:gd name="T7" fmla="*/ 557 h 559"/>
                <a:gd name="T8" fmla="*/ 463 w 497"/>
                <a:gd name="T9" fmla="*/ 514 h 559"/>
                <a:gd name="T10" fmla="*/ 492 w 497"/>
                <a:gd name="T11" fmla="*/ 457 h 559"/>
                <a:gd name="T12" fmla="*/ 493 w 497"/>
                <a:gd name="T13" fmla="*/ 411 h 559"/>
                <a:gd name="T14" fmla="*/ 493 w 497"/>
                <a:gd name="T15" fmla="*/ 409 h 559"/>
                <a:gd name="T16" fmla="*/ 478 w 497"/>
                <a:gd name="T17" fmla="*/ 346 h 559"/>
                <a:gd name="T18" fmla="*/ 477 w 497"/>
                <a:gd name="T19" fmla="*/ 338 h 559"/>
                <a:gd name="T20" fmla="*/ 380 w 497"/>
                <a:gd name="T21" fmla="*/ 236 h 559"/>
                <a:gd name="T22" fmla="*/ 350 w 497"/>
                <a:gd name="T23" fmla="*/ 233 h 559"/>
                <a:gd name="T24" fmla="*/ 319 w 497"/>
                <a:gd name="T25" fmla="*/ 233 h 559"/>
                <a:gd name="T26" fmla="*/ 375 w 497"/>
                <a:gd name="T27" fmla="*/ 128 h 559"/>
                <a:gd name="T28" fmla="*/ 247 w 497"/>
                <a:gd name="T29" fmla="*/ 0 h 559"/>
                <a:gd name="T30" fmla="*/ 121 w 497"/>
                <a:gd name="T31" fmla="*/ 128 h 559"/>
                <a:gd name="T32" fmla="*/ 176 w 497"/>
                <a:gd name="T33" fmla="*/ 233 h 559"/>
                <a:gd name="T34" fmla="*/ 146 w 497"/>
                <a:gd name="T35" fmla="*/ 233 h 559"/>
                <a:gd name="T36" fmla="*/ 116 w 497"/>
                <a:gd name="T37" fmla="*/ 236 h 559"/>
                <a:gd name="T38" fmla="*/ 28 w 497"/>
                <a:gd name="T39" fmla="*/ 306 h 559"/>
                <a:gd name="T40" fmla="*/ 16 w 497"/>
                <a:gd name="T41" fmla="*/ 346 h 559"/>
                <a:gd name="T42" fmla="*/ 1 w 497"/>
                <a:gd name="T43" fmla="*/ 409 h 559"/>
                <a:gd name="T44" fmla="*/ 1 w 497"/>
                <a:gd name="T45" fmla="*/ 411 h 559"/>
                <a:gd name="T46" fmla="*/ 3 w 497"/>
                <a:gd name="T47" fmla="*/ 457 h 559"/>
                <a:gd name="T48" fmla="*/ 33 w 497"/>
                <a:gd name="T49" fmla="*/ 514 h 559"/>
                <a:gd name="T50" fmla="*/ 126 w 497"/>
                <a:gd name="T51" fmla="*/ 559 h 559"/>
                <a:gd name="T52" fmla="*/ 136 w 497"/>
                <a:gd name="T53" fmla="*/ 559 h 559"/>
                <a:gd name="T54" fmla="*/ 136 w 497"/>
                <a:gd name="T55" fmla="*/ 427 h 559"/>
                <a:gd name="T56" fmla="*/ 164 w 497"/>
                <a:gd name="T57" fmla="*/ 38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7" h="559">
                  <a:moveTo>
                    <a:pt x="164" y="389"/>
                  </a:moveTo>
                  <a:cubicBezTo>
                    <a:pt x="344" y="389"/>
                    <a:pt x="344" y="389"/>
                    <a:pt x="344" y="389"/>
                  </a:cubicBezTo>
                  <a:cubicBezTo>
                    <a:pt x="370" y="389"/>
                    <a:pt x="372" y="409"/>
                    <a:pt x="372" y="427"/>
                  </a:cubicBezTo>
                  <a:cubicBezTo>
                    <a:pt x="372" y="557"/>
                    <a:pt x="372" y="557"/>
                    <a:pt x="372" y="557"/>
                  </a:cubicBezTo>
                  <a:cubicBezTo>
                    <a:pt x="405" y="554"/>
                    <a:pt x="440" y="539"/>
                    <a:pt x="463" y="514"/>
                  </a:cubicBezTo>
                  <a:cubicBezTo>
                    <a:pt x="477" y="497"/>
                    <a:pt x="487" y="477"/>
                    <a:pt x="492" y="457"/>
                  </a:cubicBezTo>
                  <a:cubicBezTo>
                    <a:pt x="495" y="442"/>
                    <a:pt x="497" y="426"/>
                    <a:pt x="493" y="411"/>
                  </a:cubicBezTo>
                  <a:cubicBezTo>
                    <a:pt x="493" y="409"/>
                    <a:pt x="493" y="409"/>
                    <a:pt x="493" y="409"/>
                  </a:cubicBezTo>
                  <a:cubicBezTo>
                    <a:pt x="478" y="346"/>
                    <a:pt x="478" y="346"/>
                    <a:pt x="478" y="346"/>
                  </a:cubicBezTo>
                  <a:cubicBezTo>
                    <a:pt x="478" y="343"/>
                    <a:pt x="478" y="341"/>
                    <a:pt x="477" y="338"/>
                  </a:cubicBezTo>
                  <a:cubicBezTo>
                    <a:pt x="467" y="286"/>
                    <a:pt x="429" y="248"/>
                    <a:pt x="380" y="236"/>
                  </a:cubicBezTo>
                  <a:cubicBezTo>
                    <a:pt x="370" y="235"/>
                    <a:pt x="360" y="233"/>
                    <a:pt x="350" y="233"/>
                  </a:cubicBezTo>
                  <a:cubicBezTo>
                    <a:pt x="319" y="233"/>
                    <a:pt x="319" y="233"/>
                    <a:pt x="319" y="233"/>
                  </a:cubicBezTo>
                  <a:cubicBezTo>
                    <a:pt x="352" y="210"/>
                    <a:pt x="375" y="172"/>
                    <a:pt x="375" y="128"/>
                  </a:cubicBezTo>
                  <a:cubicBezTo>
                    <a:pt x="375" y="59"/>
                    <a:pt x="317" y="0"/>
                    <a:pt x="247" y="0"/>
                  </a:cubicBezTo>
                  <a:cubicBezTo>
                    <a:pt x="178" y="0"/>
                    <a:pt x="121" y="59"/>
                    <a:pt x="121" y="128"/>
                  </a:cubicBezTo>
                  <a:cubicBezTo>
                    <a:pt x="121" y="172"/>
                    <a:pt x="143" y="210"/>
                    <a:pt x="176" y="233"/>
                  </a:cubicBezTo>
                  <a:cubicBezTo>
                    <a:pt x="146" y="233"/>
                    <a:pt x="146" y="233"/>
                    <a:pt x="146" y="233"/>
                  </a:cubicBezTo>
                  <a:cubicBezTo>
                    <a:pt x="136" y="233"/>
                    <a:pt x="126" y="235"/>
                    <a:pt x="116" y="236"/>
                  </a:cubicBezTo>
                  <a:cubicBezTo>
                    <a:pt x="78" y="245"/>
                    <a:pt x="46" y="271"/>
                    <a:pt x="28" y="306"/>
                  </a:cubicBezTo>
                  <a:cubicBezTo>
                    <a:pt x="23" y="318"/>
                    <a:pt x="18" y="331"/>
                    <a:pt x="16" y="346"/>
                  </a:cubicBezTo>
                  <a:cubicBezTo>
                    <a:pt x="1" y="409"/>
                    <a:pt x="1" y="409"/>
                    <a:pt x="1" y="409"/>
                  </a:cubicBezTo>
                  <a:cubicBezTo>
                    <a:pt x="1" y="411"/>
                    <a:pt x="1" y="411"/>
                    <a:pt x="1" y="411"/>
                  </a:cubicBezTo>
                  <a:cubicBezTo>
                    <a:pt x="0" y="427"/>
                    <a:pt x="0" y="442"/>
                    <a:pt x="3" y="457"/>
                  </a:cubicBezTo>
                  <a:cubicBezTo>
                    <a:pt x="8" y="477"/>
                    <a:pt x="18" y="497"/>
                    <a:pt x="33" y="514"/>
                  </a:cubicBezTo>
                  <a:cubicBezTo>
                    <a:pt x="58" y="542"/>
                    <a:pt x="90" y="559"/>
                    <a:pt x="126" y="559"/>
                  </a:cubicBezTo>
                  <a:cubicBezTo>
                    <a:pt x="136" y="559"/>
                    <a:pt x="136" y="559"/>
                    <a:pt x="136" y="559"/>
                  </a:cubicBezTo>
                  <a:cubicBezTo>
                    <a:pt x="136" y="427"/>
                    <a:pt x="136" y="427"/>
                    <a:pt x="136" y="427"/>
                  </a:cubicBezTo>
                  <a:cubicBezTo>
                    <a:pt x="136" y="409"/>
                    <a:pt x="138" y="389"/>
                    <a:pt x="164" y="389"/>
                  </a:cubicBezTo>
                  <a:close/>
                </a:path>
              </a:pathLst>
            </a:custGeom>
            <a:solidFill>
              <a:schemeClr val="bg1"/>
            </a:solidFill>
            <a:ln w="9525" cap="flat" cmpd="sng" algn="ctr">
              <a:solidFill>
                <a:schemeClr val="accent2">
                  <a:lumMod val="75000"/>
                </a:schemeClr>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a:effectLst>
                  <a:outerShdw blurRad="88900" dist="38100" dir="5400000" algn="ctr" rotWithShape="0">
                    <a:srgbClr val="000000">
                      <a:alpha val="65000"/>
                    </a:srgbClr>
                  </a:outerShdw>
                </a:effectLst>
                <a:latin typeface="Arial" charset="0"/>
                <a:cs typeface="Arial" charset="0"/>
              </a:endParaRPr>
            </a:p>
          </p:txBody>
        </p:sp>
      </p:grpSp>
      <p:pic>
        <p:nvPicPr>
          <p:cNvPr id="409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1203" y="2752468"/>
            <a:ext cx="1781515" cy="155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41" name="Straight Connector 40"/>
          <p:cNvCxnSpPr/>
          <p:nvPr/>
        </p:nvCxnSpPr>
        <p:spPr>
          <a:xfrm>
            <a:off x="5973340" y="2524125"/>
            <a:ext cx="0" cy="1990725"/>
          </a:xfrm>
          <a:prstGeom prst="line">
            <a:avLst/>
          </a:prstGeom>
          <a:ln w="76200" cap="rnd">
            <a:solidFill>
              <a:schemeClr val="tx1">
                <a:alpha val="50000"/>
              </a:schemeClr>
            </a:solidFill>
            <a:round/>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504405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0"/>
            <a:ext cx="11277599" cy="842025"/>
          </a:xfrm>
        </p:spPr>
        <p:txBody>
          <a:bodyPr/>
          <a:lstStyle/>
          <a:p>
            <a:r>
              <a:rPr lang="en-US" dirty="0" smtClean="0"/>
              <a:t>7.9 Authentication</a:t>
            </a:r>
            <a:endParaRPr lang="en-US" dirty="0"/>
          </a:p>
        </p:txBody>
      </p:sp>
      <p:sp>
        <p:nvSpPr>
          <p:cNvPr id="4" name="Text Placeholder 3"/>
          <p:cNvSpPr>
            <a:spLocks noGrp="1"/>
          </p:cNvSpPr>
          <p:nvPr>
            <p:ph type="body" idx="10"/>
          </p:nvPr>
        </p:nvSpPr>
        <p:spPr>
          <a:xfrm>
            <a:off x="457199" y="869836"/>
            <a:ext cx="11277599" cy="249299"/>
          </a:xfrm>
        </p:spPr>
        <p:txBody>
          <a:bodyPr/>
          <a:lstStyle/>
          <a:p>
            <a:r>
              <a:rPr lang="en-US" dirty="0" smtClean="0"/>
              <a:t>Single Sign On Experience</a:t>
            </a:r>
            <a:endParaRPr lang="en-US" dirty="0"/>
          </a:p>
        </p:txBody>
      </p:sp>
      <p:sp>
        <p:nvSpPr>
          <p:cNvPr id="23" name="TextBox 22"/>
          <p:cNvSpPr txBox="1"/>
          <p:nvPr/>
        </p:nvSpPr>
        <p:spPr>
          <a:xfrm>
            <a:off x="1360463" y="4339830"/>
            <a:ext cx="1306769" cy="646331"/>
          </a:xfrm>
          <a:prstGeom prst="rect">
            <a:avLst/>
          </a:prstGeom>
          <a:noFill/>
        </p:spPr>
        <p:txBody>
          <a:bodyPr wrap="none" rtlCol="0">
            <a:spAutoFit/>
          </a:bodyPr>
          <a:lstStyle/>
          <a:p>
            <a:pPr algn="ctr"/>
            <a:r>
              <a:rPr lang="en-US" b="1" dirty="0" smtClean="0">
                <a:solidFill>
                  <a:schemeClr val="accent1"/>
                </a:solidFill>
              </a:rPr>
              <a:t>Google User</a:t>
            </a:r>
          </a:p>
          <a:p>
            <a:pPr algn="ctr"/>
            <a:r>
              <a:rPr lang="en-US" b="1" dirty="0" smtClean="0">
                <a:solidFill>
                  <a:schemeClr val="accent1"/>
                </a:solidFill>
              </a:rPr>
              <a:t>Account</a:t>
            </a:r>
            <a:endParaRPr lang="en-US" b="1" dirty="0">
              <a:solidFill>
                <a:schemeClr val="accent1"/>
              </a:solidFill>
            </a:endParaRPr>
          </a:p>
        </p:txBody>
      </p:sp>
      <p:sp>
        <p:nvSpPr>
          <p:cNvPr id="24" name="TextBox 23"/>
          <p:cNvSpPr txBox="1"/>
          <p:nvPr/>
        </p:nvSpPr>
        <p:spPr>
          <a:xfrm>
            <a:off x="9070255" y="4339831"/>
            <a:ext cx="1781299" cy="646331"/>
          </a:xfrm>
          <a:prstGeom prst="rect">
            <a:avLst/>
          </a:prstGeom>
          <a:noFill/>
        </p:spPr>
        <p:txBody>
          <a:bodyPr wrap="square" rtlCol="0">
            <a:spAutoFit/>
          </a:bodyPr>
          <a:lstStyle/>
          <a:p>
            <a:pPr algn="ctr"/>
            <a:r>
              <a:rPr lang="en-US" b="1" dirty="0" smtClean="0">
                <a:solidFill>
                  <a:schemeClr val="accent2">
                    <a:lumMod val="75000"/>
                  </a:schemeClr>
                </a:solidFill>
              </a:rPr>
              <a:t>Active Directory</a:t>
            </a:r>
          </a:p>
          <a:p>
            <a:pPr algn="ctr"/>
            <a:r>
              <a:rPr lang="en-US" b="1" dirty="0" smtClean="0">
                <a:solidFill>
                  <a:schemeClr val="accent2">
                    <a:lumMod val="75000"/>
                  </a:schemeClr>
                </a:solidFill>
              </a:rPr>
              <a:t> User Account</a:t>
            </a:r>
            <a:endParaRPr lang="en-US" b="1" dirty="0">
              <a:solidFill>
                <a:schemeClr val="accent2">
                  <a:lumMod val="75000"/>
                </a:schemeClr>
              </a:solidFill>
            </a:endParaRPr>
          </a:p>
        </p:txBody>
      </p:sp>
      <p:pic>
        <p:nvPicPr>
          <p:cNvPr id="4098" name="Picture 2" descr="http://news.thewindowsclubco.netdna-cdn.com/wp-content/uploads/2015/03/Google-Chromebook-n-Microsoft-Netbooks.jpg">
            <a:hlinkClick r:id="rId3"/>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60298" y="2179770"/>
            <a:ext cx="5159433" cy="3719773"/>
          </a:xfrm>
          <a:prstGeom prst="rect">
            <a:avLst/>
          </a:prstGeom>
          <a:noFill/>
          <a:extLst>
            <a:ext uri="{909E8E84-426E-40DD-AFC4-6F175D3DCCD1}">
              <a14:hiddenFill xmlns:a14="http://schemas.microsoft.com/office/drawing/2010/main">
                <a:solidFill>
                  <a:srgbClr val="FFFFFF"/>
                </a:solidFill>
              </a14:hiddenFill>
            </a:ext>
          </a:extLst>
        </p:spPr>
      </p:pic>
      <p:cxnSp>
        <p:nvCxnSpPr>
          <p:cNvPr id="26" name="Straight Connector 25"/>
          <p:cNvCxnSpPr/>
          <p:nvPr/>
        </p:nvCxnSpPr>
        <p:spPr>
          <a:xfrm>
            <a:off x="2617538" y="3197444"/>
            <a:ext cx="1681330" cy="0"/>
          </a:xfrm>
          <a:prstGeom prst="line">
            <a:avLst/>
          </a:prstGeom>
          <a:ln w="38100" cap="rnd">
            <a:prstDash val="sysDash"/>
            <a:round/>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2627438" y="3314219"/>
            <a:ext cx="1671430" cy="0"/>
          </a:xfrm>
          <a:prstGeom prst="line">
            <a:avLst/>
          </a:prstGeom>
          <a:ln w="28575" cap="rnd">
            <a:prstDash val="dashDot"/>
            <a:round/>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2639313" y="3421094"/>
            <a:ext cx="1659555" cy="0"/>
          </a:xfrm>
          <a:prstGeom prst="line">
            <a:avLst/>
          </a:prstGeom>
          <a:ln w="19050" cap="rnd">
            <a:prstDash val="lgDashDotDot"/>
            <a:round/>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2639313" y="3527969"/>
            <a:ext cx="1659555" cy="0"/>
          </a:xfrm>
          <a:prstGeom prst="line">
            <a:avLst/>
          </a:prstGeom>
          <a:ln w="28575" cap="rnd">
            <a:prstDash val="lgDashDot"/>
            <a:round/>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2615563" y="3634844"/>
            <a:ext cx="1683305" cy="0"/>
          </a:xfrm>
          <a:prstGeom prst="line">
            <a:avLst/>
          </a:prstGeom>
          <a:ln w="19050" cap="rnd">
            <a:prstDash val="dash"/>
            <a:round/>
          </a:ln>
        </p:spPr>
        <p:style>
          <a:lnRef idx="1">
            <a:schemeClr val="accent1"/>
          </a:lnRef>
          <a:fillRef idx="0">
            <a:schemeClr val="accent1"/>
          </a:fillRef>
          <a:effectRef idx="0">
            <a:schemeClr val="accent1"/>
          </a:effectRef>
          <a:fontRef idx="minor">
            <a:schemeClr val="tx1"/>
          </a:fontRef>
        </p:style>
      </p:cxnSp>
      <p:grpSp>
        <p:nvGrpSpPr>
          <p:cNvPr id="21" name="Group 20"/>
          <p:cNvGrpSpPr/>
          <p:nvPr/>
        </p:nvGrpSpPr>
        <p:grpSpPr>
          <a:xfrm>
            <a:off x="1410156" y="2813987"/>
            <a:ext cx="1254409" cy="1295480"/>
            <a:chOff x="2431398" y="2896484"/>
            <a:chExt cx="1254409" cy="1295480"/>
          </a:xfrm>
        </p:grpSpPr>
        <p:grpSp>
          <p:nvGrpSpPr>
            <p:cNvPr id="17" name="Group 16"/>
            <p:cNvGrpSpPr/>
            <p:nvPr/>
          </p:nvGrpSpPr>
          <p:grpSpPr>
            <a:xfrm>
              <a:off x="2431398" y="2896484"/>
              <a:ext cx="1254409" cy="1295480"/>
              <a:chOff x="2978021" y="4191000"/>
              <a:chExt cx="1058991" cy="1098315"/>
            </a:xfrm>
          </p:grpSpPr>
          <p:sp>
            <p:nvSpPr>
              <p:cNvPr id="18" name="Oval 17"/>
              <p:cNvSpPr/>
              <p:nvPr/>
            </p:nvSpPr>
            <p:spPr bwMode="gray">
              <a:xfrm>
                <a:off x="2978021" y="4191000"/>
                <a:ext cx="1058991" cy="1058986"/>
              </a:xfrm>
              <a:prstGeom prst="ellipse">
                <a:avLst/>
              </a:prstGeom>
              <a:solidFill>
                <a:schemeClr val="accent1"/>
              </a:solidFill>
              <a:ln>
                <a:noFill/>
                <a:headEnd/>
                <a:tailEnd/>
              </a:ln>
              <a:effectLst/>
              <a:scene3d>
                <a:camera prst="orthographicFront"/>
                <a:lightRig rig="threePt" dir="t"/>
              </a:scene3d>
              <a:sp3d contourW="12700" prstMaterial="matte">
                <a:bevelT w="1409700" h="558800"/>
                <a:contourClr>
                  <a:schemeClr val="tx1">
                    <a:lumMod val="50000"/>
                  </a:schemeClr>
                </a:contourClr>
              </a:sp3d>
            </p:spPr>
            <p:style>
              <a:lnRef idx="1">
                <a:schemeClr val="dk1"/>
              </a:lnRef>
              <a:fillRef idx="3">
                <a:schemeClr val="dk1"/>
              </a:fillRef>
              <a:effectRef idx="2">
                <a:schemeClr val="dk1"/>
              </a:effectRef>
              <a:fontRef idx="minor">
                <a:schemeClr val="lt1"/>
              </a:fontRef>
            </p:style>
            <p:txBody>
              <a:bodyPr wrap="none" lIns="0" tIns="0" rIns="0" bIns="0" rtlCol="0" anchor="ctr"/>
              <a:lstStyle/>
              <a:p>
                <a:endParaRPr lang="en-US" sz="1600" dirty="0">
                  <a:solidFill>
                    <a:schemeClr val="tx1"/>
                  </a:solidFill>
                </a:endParaRPr>
              </a:p>
            </p:txBody>
          </p:sp>
          <p:sp>
            <p:nvSpPr>
              <p:cNvPr id="19" name="Oval 18"/>
              <p:cNvSpPr>
                <a:spLocks noChangeArrowheads="1"/>
              </p:cNvSpPr>
              <p:nvPr/>
            </p:nvSpPr>
            <p:spPr bwMode="gray">
              <a:xfrm>
                <a:off x="3017217" y="5218687"/>
                <a:ext cx="1010645" cy="70628"/>
              </a:xfrm>
              <a:prstGeom prst="ellipse">
                <a:avLst/>
              </a:prstGeom>
              <a:gradFill flip="none" rotWithShape="1">
                <a:gsLst>
                  <a:gs pos="0">
                    <a:srgbClr val="000000"/>
                  </a:gs>
                  <a:gs pos="100000">
                    <a:schemeClr val="tx1">
                      <a:alpha val="0"/>
                      <a:lumMod val="0"/>
                    </a:schemeClr>
                  </a:gs>
                </a:gsLst>
                <a:path path="shape">
                  <a:fillToRect l="50000" t="50000" r="50000" b="50000"/>
                </a:path>
                <a:tileRect/>
              </a:gradFill>
              <a:ln w="47625">
                <a:noFill/>
                <a:round/>
                <a:headEnd/>
                <a:tailEnd/>
              </a:ln>
              <a:effectLst/>
            </p:spPr>
            <p:txBody>
              <a:bodyPr wrap="none" lIns="0" tIns="0" rIns="0" bIns="0" rtlCol="0" anchor="ctr"/>
              <a:lstStyle/>
              <a:p>
                <a:endParaRPr lang="en-US" cap="all" dirty="0">
                  <a:solidFill>
                    <a:srgbClr val="FFFFFF"/>
                  </a:solidFill>
                  <a:ea typeface="Arial Unicode MS" panose="020B0604020202020204" pitchFamily="34" charset="-128"/>
                </a:endParaRPr>
              </a:p>
            </p:txBody>
          </p:sp>
        </p:grpSp>
        <p:sp>
          <p:nvSpPr>
            <p:cNvPr id="20" name="Freeform 8"/>
            <p:cNvSpPr>
              <a:spLocks/>
            </p:cNvSpPr>
            <p:nvPr/>
          </p:nvSpPr>
          <p:spPr bwMode="auto">
            <a:xfrm>
              <a:off x="2770248" y="3200426"/>
              <a:ext cx="576708" cy="569956"/>
            </a:xfrm>
            <a:custGeom>
              <a:avLst/>
              <a:gdLst>
                <a:gd name="T0" fmla="*/ 164 w 497"/>
                <a:gd name="T1" fmla="*/ 389 h 559"/>
                <a:gd name="T2" fmla="*/ 344 w 497"/>
                <a:gd name="T3" fmla="*/ 389 h 559"/>
                <a:gd name="T4" fmla="*/ 372 w 497"/>
                <a:gd name="T5" fmla="*/ 427 h 559"/>
                <a:gd name="T6" fmla="*/ 372 w 497"/>
                <a:gd name="T7" fmla="*/ 557 h 559"/>
                <a:gd name="T8" fmla="*/ 463 w 497"/>
                <a:gd name="T9" fmla="*/ 514 h 559"/>
                <a:gd name="T10" fmla="*/ 492 w 497"/>
                <a:gd name="T11" fmla="*/ 457 h 559"/>
                <a:gd name="T12" fmla="*/ 493 w 497"/>
                <a:gd name="T13" fmla="*/ 411 h 559"/>
                <a:gd name="T14" fmla="*/ 493 w 497"/>
                <a:gd name="T15" fmla="*/ 409 h 559"/>
                <a:gd name="T16" fmla="*/ 478 w 497"/>
                <a:gd name="T17" fmla="*/ 346 h 559"/>
                <a:gd name="T18" fmla="*/ 477 w 497"/>
                <a:gd name="T19" fmla="*/ 338 h 559"/>
                <a:gd name="T20" fmla="*/ 380 w 497"/>
                <a:gd name="T21" fmla="*/ 236 h 559"/>
                <a:gd name="T22" fmla="*/ 350 w 497"/>
                <a:gd name="T23" fmla="*/ 233 h 559"/>
                <a:gd name="T24" fmla="*/ 319 w 497"/>
                <a:gd name="T25" fmla="*/ 233 h 559"/>
                <a:gd name="T26" fmla="*/ 375 w 497"/>
                <a:gd name="T27" fmla="*/ 128 h 559"/>
                <a:gd name="T28" fmla="*/ 247 w 497"/>
                <a:gd name="T29" fmla="*/ 0 h 559"/>
                <a:gd name="T30" fmla="*/ 121 w 497"/>
                <a:gd name="T31" fmla="*/ 128 h 559"/>
                <a:gd name="T32" fmla="*/ 176 w 497"/>
                <a:gd name="T33" fmla="*/ 233 h 559"/>
                <a:gd name="T34" fmla="*/ 146 w 497"/>
                <a:gd name="T35" fmla="*/ 233 h 559"/>
                <a:gd name="T36" fmla="*/ 116 w 497"/>
                <a:gd name="T37" fmla="*/ 236 h 559"/>
                <a:gd name="T38" fmla="*/ 28 w 497"/>
                <a:gd name="T39" fmla="*/ 306 h 559"/>
                <a:gd name="T40" fmla="*/ 16 w 497"/>
                <a:gd name="T41" fmla="*/ 346 h 559"/>
                <a:gd name="T42" fmla="*/ 1 w 497"/>
                <a:gd name="T43" fmla="*/ 409 h 559"/>
                <a:gd name="T44" fmla="*/ 1 w 497"/>
                <a:gd name="T45" fmla="*/ 411 h 559"/>
                <a:gd name="T46" fmla="*/ 3 w 497"/>
                <a:gd name="T47" fmla="*/ 457 h 559"/>
                <a:gd name="T48" fmla="*/ 33 w 497"/>
                <a:gd name="T49" fmla="*/ 514 h 559"/>
                <a:gd name="T50" fmla="*/ 126 w 497"/>
                <a:gd name="T51" fmla="*/ 559 h 559"/>
                <a:gd name="T52" fmla="*/ 136 w 497"/>
                <a:gd name="T53" fmla="*/ 559 h 559"/>
                <a:gd name="T54" fmla="*/ 136 w 497"/>
                <a:gd name="T55" fmla="*/ 427 h 559"/>
                <a:gd name="T56" fmla="*/ 164 w 497"/>
                <a:gd name="T57" fmla="*/ 38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7" h="559">
                  <a:moveTo>
                    <a:pt x="164" y="389"/>
                  </a:moveTo>
                  <a:cubicBezTo>
                    <a:pt x="344" y="389"/>
                    <a:pt x="344" y="389"/>
                    <a:pt x="344" y="389"/>
                  </a:cubicBezTo>
                  <a:cubicBezTo>
                    <a:pt x="370" y="389"/>
                    <a:pt x="372" y="409"/>
                    <a:pt x="372" y="427"/>
                  </a:cubicBezTo>
                  <a:cubicBezTo>
                    <a:pt x="372" y="557"/>
                    <a:pt x="372" y="557"/>
                    <a:pt x="372" y="557"/>
                  </a:cubicBezTo>
                  <a:cubicBezTo>
                    <a:pt x="405" y="554"/>
                    <a:pt x="440" y="539"/>
                    <a:pt x="463" y="514"/>
                  </a:cubicBezTo>
                  <a:cubicBezTo>
                    <a:pt x="477" y="497"/>
                    <a:pt x="487" y="477"/>
                    <a:pt x="492" y="457"/>
                  </a:cubicBezTo>
                  <a:cubicBezTo>
                    <a:pt x="495" y="442"/>
                    <a:pt x="497" y="426"/>
                    <a:pt x="493" y="411"/>
                  </a:cubicBezTo>
                  <a:cubicBezTo>
                    <a:pt x="493" y="409"/>
                    <a:pt x="493" y="409"/>
                    <a:pt x="493" y="409"/>
                  </a:cubicBezTo>
                  <a:cubicBezTo>
                    <a:pt x="478" y="346"/>
                    <a:pt x="478" y="346"/>
                    <a:pt x="478" y="346"/>
                  </a:cubicBezTo>
                  <a:cubicBezTo>
                    <a:pt x="478" y="343"/>
                    <a:pt x="478" y="341"/>
                    <a:pt x="477" y="338"/>
                  </a:cubicBezTo>
                  <a:cubicBezTo>
                    <a:pt x="467" y="286"/>
                    <a:pt x="429" y="248"/>
                    <a:pt x="380" y="236"/>
                  </a:cubicBezTo>
                  <a:cubicBezTo>
                    <a:pt x="370" y="235"/>
                    <a:pt x="360" y="233"/>
                    <a:pt x="350" y="233"/>
                  </a:cubicBezTo>
                  <a:cubicBezTo>
                    <a:pt x="319" y="233"/>
                    <a:pt x="319" y="233"/>
                    <a:pt x="319" y="233"/>
                  </a:cubicBezTo>
                  <a:cubicBezTo>
                    <a:pt x="352" y="210"/>
                    <a:pt x="375" y="172"/>
                    <a:pt x="375" y="128"/>
                  </a:cubicBezTo>
                  <a:cubicBezTo>
                    <a:pt x="375" y="59"/>
                    <a:pt x="317" y="0"/>
                    <a:pt x="247" y="0"/>
                  </a:cubicBezTo>
                  <a:cubicBezTo>
                    <a:pt x="178" y="0"/>
                    <a:pt x="121" y="59"/>
                    <a:pt x="121" y="128"/>
                  </a:cubicBezTo>
                  <a:cubicBezTo>
                    <a:pt x="121" y="172"/>
                    <a:pt x="143" y="210"/>
                    <a:pt x="176" y="233"/>
                  </a:cubicBezTo>
                  <a:cubicBezTo>
                    <a:pt x="146" y="233"/>
                    <a:pt x="146" y="233"/>
                    <a:pt x="146" y="233"/>
                  </a:cubicBezTo>
                  <a:cubicBezTo>
                    <a:pt x="136" y="233"/>
                    <a:pt x="126" y="235"/>
                    <a:pt x="116" y="236"/>
                  </a:cubicBezTo>
                  <a:cubicBezTo>
                    <a:pt x="78" y="245"/>
                    <a:pt x="46" y="271"/>
                    <a:pt x="28" y="306"/>
                  </a:cubicBezTo>
                  <a:cubicBezTo>
                    <a:pt x="23" y="318"/>
                    <a:pt x="18" y="331"/>
                    <a:pt x="16" y="346"/>
                  </a:cubicBezTo>
                  <a:cubicBezTo>
                    <a:pt x="1" y="409"/>
                    <a:pt x="1" y="409"/>
                    <a:pt x="1" y="409"/>
                  </a:cubicBezTo>
                  <a:cubicBezTo>
                    <a:pt x="1" y="411"/>
                    <a:pt x="1" y="411"/>
                    <a:pt x="1" y="411"/>
                  </a:cubicBezTo>
                  <a:cubicBezTo>
                    <a:pt x="0" y="427"/>
                    <a:pt x="0" y="442"/>
                    <a:pt x="3" y="457"/>
                  </a:cubicBezTo>
                  <a:cubicBezTo>
                    <a:pt x="8" y="477"/>
                    <a:pt x="18" y="497"/>
                    <a:pt x="33" y="514"/>
                  </a:cubicBezTo>
                  <a:cubicBezTo>
                    <a:pt x="58" y="542"/>
                    <a:pt x="90" y="559"/>
                    <a:pt x="126" y="559"/>
                  </a:cubicBezTo>
                  <a:cubicBezTo>
                    <a:pt x="136" y="559"/>
                    <a:pt x="136" y="559"/>
                    <a:pt x="136" y="559"/>
                  </a:cubicBezTo>
                  <a:cubicBezTo>
                    <a:pt x="136" y="427"/>
                    <a:pt x="136" y="427"/>
                    <a:pt x="136" y="427"/>
                  </a:cubicBezTo>
                  <a:cubicBezTo>
                    <a:pt x="136" y="409"/>
                    <a:pt x="138" y="389"/>
                    <a:pt x="164" y="389"/>
                  </a:cubicBezTo>
                  <a:close/>
                </a:path>
              </a:pathLst>
            </a:custGeom>
            <a:solidFill>
              <a:schemeClr val="bg1"/>
            </a:solidFill>
            <a:ln w="9525" cap="flat" cmpd="sng" algn="ctr">
              <a:solidFill>
                <a:schemeClr val="accent1">
                  <a:lumMod val="75000"/>
                </a:schemeClr>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a:effectLst>
                  <a:outerShdw blurRad="88900" dist="38100" dir="5400000" algn="ctr" rotWithShape="0">
                    <a:srgbClr val="000000">
                      <a:alpha val="65000"/>
                    </a:srgbClr>
                  </a:outerShdw>
                </a:effectLst>
                <a:latin typeface="Arial" charset="0"/>
                <a:cs typeface="Arial" charset="0"/>
              </a:endParaRPr>
            </a:p>
          </p:txBody>
        </p:sp>
      </p:grpSp>
      <p:pic>
        <p:nvPicPr>
          <p:cNvPr id="4100"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6798"/>
          <a:stretch/>
        </p:blipFill>
        <p:spPr bwMode="auto">
          <a:xfrm>
            <a:off x="5973340" y="2813987"/>
            <a:ext cx="1846685" cy="13755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22" name="Group 21"/>
          <p:cNvGrpSpPr/>
          <p:nvPr/>
        </p:nvGrpSpPr>
        <p:grpSpPr>
          <a:xfrm>
            <a:off x="9333701" y="2813987"/>
            <a:ext cx="1254409" cy="1295480"/>
            <a:chOff x="8086032" y="2849091"/>
            <a:chExt cx="1254409" cy="1295480"/>
          </a:xfrm>
        </p:grpSpPr>
        <p:grpSp>
          <p:nvGrpSpPr>
            <p:cNvPr id="13" name="Group 12"/>
            <p:cNvGrpSpPr/>
            <p:nvPr/>
          </p:nvGrpSpPr>
          <p:grpSpPr>
            <a:xfrm>
              <a:off x="8086032" y="2849091"/>
              <a:ext cx="1254409" cy="1295480"/>
              <a:chOff x="2978021" y="4191000"/>
              <a:chExt cx="1058991" cy="1098315"/>
            </a:xfrm>
          </p:grpSpPr>
          <p:sp>
            <p:nvSpPr>
              <p:cNvPr id="15" name="Oval 14"/>
              <p:cNvSpPr>
                <a:spLocks noChangeArrowheads="1"/>
              </p:cNvSpPr>
              <p:nvPr/>
            </p:nvSpPr>
            <p:spPr bwMode="gray">
              <a:xfrm>
                <a:off x="3017217" y="5218687"/>
                <a:ext cx="1010645" cy="70628"/>
              </a:xfrm>
              <a:prstGeom prst="ellipse">
                <a:avLst/>
              </a:prstGeom>
              <a:gradFill flip="none" rotWithShape="1">
                <a:gsLst>
                  <a:gs pos="0">
                    <a:srgbClr val="000000"/>
                  </a:gs>
                  <a:gs pos="100000">
                    <a:schemeClr val="tx1">
                      <a:alpha val="0"/>
                      <a:lumMod val="0"/>
                    </a:schemeClr>
                  </a:gs>
                </a:gsLst>
                <a:path path="shape">
                  <a:fillToRect l="50000" t="50000" r="50000" b="50000"/>
                </a:path>
                <a:tileRect/>
              </a:gradFill>
              <a:ln w="47625">
                <a:noFill/>
                <a:round/>
                <a:headEnd/>
                <a:tailEnd/>
              </a:ln>
              <a:effectLst/>
            </p:spPr>
            <p:txBody>
              <a:bodyPr wrap="none" lIns="0" tIns="0" rIns="0" bIns="0" rtlCol="0" anchor="ctr"/>
              <a:lstStyle/>
              <a:p>
                <a:endParaRPr lang="en-US" cap="all" dirty="0">
                  <a:solidFill>
                    <a:srgbClr val="FFFFFF"/>
                  </a:solidFill>
                  <a:ea typeface="Arial Unicode MS" panose="020B0604020202020204" pitchFamily="34" charset="-128"/>
                </a:endParaRPr>
              </a:p>
            </p:txBody>
          </p:sp>
          <p:sp>
            <p:nvSpPr>
              <p:cNvPr id="14" name="Oval 13"/>
              <p:cNvSpPr/>
              <p:nvPr/>
            </p:nvSpPr>
            <p:spPr bwMode="gray">
              <a:xfrm>
                <a:off x="2978021" y="4191000"/>
                <a:ext cx="1058991" cy="1058986"/>
              </a:xfrm>
              <a:prstGeom prst="ellipse">
                <a:avLst/>
              </a:prstGeom>
              <a:solidFill>
                <a:schemeClr val="accent2"/>
              </a:solidFill>
              <a:ln>
                <a:noFill/>
                <a:headEnd/>
                <a:tailEnd/>
              </a:ln>
              <a:effectLst/>
              <a:scene3d>
                <a:camera prst="orthographicFront"/>
                <a:lightRig rig="threePt" dir="t"/>
              </a:scene3d>
              <a:sp3d contourW="12700" prstMaterial="matte">
                <a:bevelT w="1409700" h="558800"/>
                <a:contourClr>
                  <a:schemeClr val="tx1">
                    <a:lumMod val="50000"/>
                  </a:schemeClr>
                </a:contourClr>
              </a:sp3d>
            </p:spPr>
            <p:style>
              <a:lnRef idx="1">
                <a:schemeClr val="dk1"/>
              </a:lnRef>
              <a:fillRef idx="3">
                <a:schemeClr val="dk1"/>
              </a:fillRef>
              <a:effectRef idx="2">
                <a:schemeClr val="dk1"/>
              </a:effectRef>
              <a:fontRef idx="minor">
                <a:schemeClr val="lt1"/>
              </a:fontRef>
            </p:style>
            <p:txBody>
              <a:bodyPr wrap="none" lIns="0" tIns="0" rIns="0" bIns="0" rtlCol="0" anchor="ctr"/>
              <a:lstStyle/>
              <a:p>
                <a:endParaRPr lang="en-US" sz="1600" dirty="0">
                  <a:solidFill>
                    <a:schemeClr val="tx1"/>
                  </a:solidFill>
                </a:endParaRPr>
              </a:p>
            </p:txBody>
          </p:sp>
        </p:grpSp>
        <p:sp>
          <p:nvSpPr>
            <p:cNvPr id="16" name="Freeform 8"/>
            <p:cNvSpPr>
              <a:spLocks/>
            </p:cNvSpPr>
            <p:nvPr/>
          </p:nvSpPr>
          <p:spPr bwMode="auto">
            <a:xfrm>
              <a:off x="8424882" y="3159568"/>
              <a:ext cx="576708" cy="569956"/>
            </a:xfrm>
            <a:custGeom>
              <a:avLst/>
              <a:gdLst>
                <a:gd name="T0" fmla="*/ 164 w 497"/>
                <a:gd name="T1" fmla="*/ 389 h 559"/>
                <a:gd name="T2" fmla="*/ 344 w 497"/>
                <a:gd name="T3" fmla="*/ 389 h 559"/>
                <a:gd name="T4" fmla="*/ 372 w 497"/>
                <a:gd name="T5" fmla="*/ 427 h 559"/>
                <a:gd name="T6" fmla="*/ 372 w 497"/>
                <a:gd name="T7" fmla="*/ 557 h 559"/>
                <a:gd name="T8" fmla="*/ 463 w 497"/>
                <a:gd name="T9" fmla="*/ 514 h 559"/>
                <a:gd name="T10" fmla="*/ 492 w 497"/>
                <a:gd name="T11" fmla="*/ 457 h 559"/>
                <a:gd name="T12" fmla="*/ 493 w 497"/>
                <a:gd name="T13" fmla="*/ 411 h 559"/>
                <a:gd name="T14" fmla="*/ 493 w 497"/>
                <a:gd name="T15" fmla="*/ 409 h 559"/>
                <a:gd name="T16" fmla="*/ 478 w 497"/>
                <a:gd name="T17" fmla="*/ 346 h 559"/>
                <a:gd name="T18" fmla="*/ 477 w 497"/>
                <a:gd name="T19" fmla="*/ 338 h 559"/>
                <a:gd name="T20" fmla="*/ 380 w 497"/>
                <a:gd name="T21" fmla="*/ 236 h 559"/>
                <a:gd name="T22" fmla="*/ 350 w 497"/>
                <a:gd name="T23" fmla="*/ 233 h 559"/>
                <a:gd name="T24" fmla="*/ 319 w 497"/>
                <a:gd name="T25" fmla="*/ 233 h 559"/>
                <a:gd name="T26" fmla="*/ 375 w 497"/>
                <a:gd name="T27" fmla="*/ 128 h 559"/>
                <a:gd name="T28" fmla="*/ 247 w 497"/>
                <a:gd name="T29" fmla="*/ 0 h 559"/>
                <a:gd name="T30" fmla="*/ 121 w 497"/>
                <a:gd name="T31" fmla="*/ 128 h 559"/>
                <a:gd name="T32" fmla="*/ 176 w 497"/>
                <a:gd name="T33" fmla="*/ 233 h 559"/>
                <a:gd name="T34" fmla="*/ 146 w 497"/>
                <a:gd name="T35" fmla="*/ 233 h 559"/>
                <a:gd name="T36" fmla="*/ 116 w 497"/>
                <a:gd name="T37" fmla="*/ 236 h 559"/>
                <a:gd name="T38" fmla="*/ 28 w 497"/>
                <a:gd name="T39" fmla="*/ 306 h 559"/>
                <a:gd name="T40" fmla="*/ 16 w 497"/>
                <a:gd name="T41" fmla="*/ 346 h 559"/>
                <a:gd name="T42" fmla="*/ 1 w 497"/>
                <a:gd name="T43" fmla="*/ 409 h 559"/>
                <a:gd name="T44" fmla="*/ 1 w 497"/>
                <a:gd name="T45" fmla="*/ 411 h 559"/>
                <a:gd name="T46" fmla="*/ 3 w 497"/>
                <a:gd name="T47" fmla="*/ 457 h 559"/>
                <a:gd name="T48" fmla="*/ 33 w 497"/>
                <a:gd name="T49" fmla="*/ 514 h 559"/>
                <a:gd name="T50" fmla="*/ 126 w 497"/>
                <a:gd name="T51" fmla="*/ 559 h 559"/>
                <a:gd name="T52" fmla="*/ 136 w 497"/>
                <a:gd name="T53" fmla="*/ 559 h 559"/>
                <a:gd name="T54" fmla="*/ 136 w 497"/>
                <a:gd name="T55" fmla="*/ 427 h 559"/>
                <a:gd name="T56" fmla="*/ 164 w 497"/>
                <a:gd name="T57" fmla="*/ 38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7" h="559">
                  <a:moveTo>
                    <a:pt x="164" y="389"/>
                  </a:moveTo>
                  <a:cubicBezTo>
                    <a:pt x="344" y="389"/>
                    <a:pt x="344" y="389"/>
                    <a:pt x="344" y="389"/>
                  </a:cubicBezTo>
                  <a:cubicBezTo>
                    <a:pt x="370" y="389"/>
                    <a:pt x="372" y="409"/>
                    <a:pt x="372" y="427"/>
                  </a:cubicBezTo>
                  <a:cubicBezTo>
                    <a:pt x="372" y="557"/>
                    <a:pt x="372" y="557"/>
                    <a:pt x="372" y="557"/>
                  </a:cubicBezTo>
                  <a:cubicBezTo>
                    <a:pt x="405" y="554"/>
                    <a:pt x="440" y="539"/>
                    <a:pt x="463" y="514"/>
                  </a:cubicBezTo>
                  <a:cubicBezTo>
                    <a:pt x="477" y="497"/>
                    <a:pt x="487" y="477"/>
                    <a:pt x="492" y="457"/>
                  </a:cubicBezTo>
                  <a:cubicBezTo>
                    <a:pt x="495" y="442"/>
                    <a:pt x="497" y="426"/>
                    <a:pt x="493" y="411"/>
                  </a:cubicBezTo>
                  <a:cubicBezTo>
                    <a:pt x="493" y="409"/>
                    <a:pt x="493" y="409"/>
                    <a:pt x="493" y="409"/>
                  </a:cubicBezTo>
                  <a:cubicBezTo>
                    <a:pt x="478" y="346"/>
                    <a:pt x="478" y="346"/>
                    <a:pt x="478" y="346"/>
                  </a:cubicBezTo>
                  <a:cubicBezTo>
                    <a:pt x="478" y="343"/>
                    <a:pt x="478" y="341"/>
                    <a:pt x="477" y="338"/>
                  </a:cubicBezTo>
                  <a:cubicBezTo>
                    <a:pt x="467" y="286"/>
                    <a:pt x="429" y="248"/>
                    <a:pt x="380" y="236"/>
                  </a:cubicBezTo>
                  <a:cubicBezTo>
                    <a:pt x="370" y="235"/>
                    <a:pt x="360" y="233"/>
                    <a:pt x="350" y="233"/>
                  </a:cubicBezTo>
                  <a:cubicBezTo>
                    <a:pt x="319" y="233"/>
                    <a:pt x="319" y="233"/>
                    <a:pt x="319" y="233"/>
                  </a:cubicBezTo>
                  <a:cubicBezTo>
                    <a:pt x="352" y="210"/>
                    <a:pt x="375" y="172"/>
                    <a:pt x="375" y="128"/>
                  </a:cubicBezTo>
                  <a:cubicBezTo>
                    <a:pt x="375" y="59"/>
                    <a:pt x="317" y="0"/>
                    <a:pt x="247" y="0"/>
                  </a:cubicBezTo>
                  <a:cubicBezTo>
                    <a:pt x="178" y="0"/>
                    <a:pt x="121" y="59"/>
                    <a:pt x="121" y="128"/>
                  </a:cubicBezTo>
                  <a:cubicBezTo>
                    <a:pt x="121" y="172"/>
                    <a:pt x="143" y="210"/>
                    <a:pt x="176" y="233"/>
                  </a:cubicBezTo>
                  <a:cubicBezTo>
                    <a:pt x="146" y="233"/>
                    <a:pt x="146" y="233"/>
                    <a:pt x="146" y="233"/>
                  </a:cubicBezTo>
                  <a:cubicBezTo>
                    <a:pt x="136" y="233"/>
                    <a:pt x="126" y="235"/>
                    <a:pt x="116" y="236"/>
                  </a:cubicBezTo>
                  <a:cubicBezTo>
                    <a:pt x="78" y="245"/>
                    <a:pt x="46" y="271"/>
                    <a:pt x="28" y="306"/>
                  </a:cubicBezTo>
                  <a:cubicBezTo>
                    <a:pt x="23" y="318"/>
                    <a:pt x="18" y="331"/>
                    <a:pt x="16" y="346"/>
                  </a:cubicBezTo>
                  <a:cubicBezTo>
                    <a:pt x="1" y="409"/>
                    <a:pt x="1" y="409"/>
                    <a:pt x="1" y="409"/>
                  </a:cubicBezTo>
                  <a:cubicBezTo>
                    <a:pt x="1" y="411"/>
                    <a:pt x="1" y="411"/>
                    <a:pt x="1" y="411"/>
                  </a:cubicBezTo>
                  <a:cubicBezTo>
                    <a:pt x="0" y="427"/>
                    <a:pt x="0" y="442"/>
                    <a:pt x="3" y="457"/>
                  </a:cubicBezTo>
                  <a:cubicBezTo>
                    <a:pt x="8" y="477"/>
                    <a:pt x="18" y="497"/>
                    <a:pt x="33" y="514"/>
                  </a:cubicBezTo>
                  <a:cubicBezTo>
                    <a:pt x="58" y="542"/>
                    <a:pt x="90" y="559"/>
                    <a:pt x="126" y="559"/>
                  </a:cubicBezTo>
                  <a:cubicBezTo>
                    <a:pt x="136" y="559"/>
                    <a:pt x="136" y="559"/>
                    <a:pt x="136" y="559"/>
                  </a:cubicBezTo>
                  <a:cubicBezTo>
                    <a:pt x="136" y="427"/>
                    <a:pt x="136" y="427"/>
                    <a:pt x="136" y="427"/>
                  </a:cubicBezTo>
                  <a:cubicBezTo>
                    <a:pt x="136" y="409"/>
                    <a:pt x="138" y="389"/>
                    <a:pt x="164" y="389"/>
                  </a:cubicBezTo>
                  <a:close/>
                </a:path>
              </a:pathLst>
            </a:custGeom>
            <a:solidFill>
              <a:schemeClr val="bg1"/>
            </a:solidFill>
            <a:ln w="9525" cap="flat" cmpd="sng" algn="ctr">
              <a:solidFill>
                <a:schemeClr val="accent2">
                  <a:lumMod val="75000"/>
                </a:schemeClr>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a:effectLst>
                  <a:outerShdw blurRad="88900" dist="38100" dir="5400000" algn="ctr" rotWithShape="0">
                    <a:srgbClr val="000000">
                      <a:alpha val="65000"/>
                    </a:srgbClr>
                  </a:outerShdw>
                </a:effectLst>
                <a:latin typeface="Arial" charset="0"/>
                <a:cs typeface="Arial" charset="0"/>
              </a:endParaRPr>
            </a:p>
          </p:txBody>
        </p:sp>
      </p:grpSp>
      <p:pic>
        <p:nvPicPr>
          <p:cNvPr id="4099"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231203" y="2752468"/>
            <a:ext cx="1781515" cy="155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6" name="Picture 2" descr="https://lh3.googleusercontent.com/0-BzaWtxoAnsBjQ_wzUcKxyF07XE7v2Kkg1ogPVUdzmQpvaz118uHQEGU6BdtzJuzfo=h55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655737" y="854421"/>
            <a:ext cx="4371009" cy="2459798"/>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5986988" y="2780850"/>
            <a:ext cx="1846685" cy="14086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41" name="Straight Connector 40"/>
          <p:cNvCxnSpPr/>
          <p:nvPr/>
        </p:nvCxnSpPr>
        <p:spPr>
          <a:xfrm>
            <a:off x="5973340" y="2524125"/>
            <a:ext cx="0" cy="1990725"/>
          </a:xfrm>
          <a:prstGeom prst="line">
            <a:avLst/>
          </a:prstGeom>
          <a:ln w="76200" cap="rnd">
            <a:solidFill>
              <a:schemeClr val="tx1">
                <a:alpha val="50000"/>
              </a:schemeClr>
            </a:solidFill>
            <a:round/>
          </a:ln>
        </p:spPr>
        <p:style>
          <a:lnRef idx="1">
            <a:schemeClr val="accent1"/>
          </a:lnRef>
          <a:fillRef idx="0">
            <a:schemeClr val="accent1"/>
          </a:fillRef>
          <a:effectRef idx="0">
            <a:schemeClr val="accent1"/>
          </a:effectRef>
          <a:fontRef idx="minor">
            <a:schemeClr val="tx1"/>
          </a:fontRef>
        </p:style>
      </p:cxnSp>
      <p:sp>
        <p:nvSpPr>
          <p:cNvPr id="2" name="Right Arrow 1"/>
          <p:cNvSpPr/>
          <p:nvPr/>
        </p:nvSpPr>
        <p:spPr>
          <a:xfrm rot="18996802">
            <a:off x="4844953" y="2039472"/>
            <a:ext cx="859808" cy="439805"/>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3" name="Right Arrow 32"/>
          <p:cNvSpPr/>
          <p:nvPr/>
        </p:nvSpPr>
        <p:spPr>
          <a:xfrm rot="2409211">
            <a:off x="6239302" y="2075971"/>
            <a:ext cx="859808" cy="439805"/>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4" name="TextBox 33"/>
          <p:cNvSpPr txBox="1"/>
          <p:nvPr/>
        </p:nvSpPr>
        <p:spPr>
          <a:xfrm>
            <a:off x="9070254" y="2111207"/>
            <a:ext cx="1781299" cy="369332"/>
          </a:xfrm>
          <a:prstGeom prst="rect">
            <a:avLst/>
          </a:prstGeom>
          <a:noFill/>
        </p:spPr>
        <p:txBody>
          <a:bodyPr wrap="square" rtlCol="0">
            <a:spAutoFit/>
          </a:bodyPr>
          <a:lstStyle/>
          <a:p>
            <a:pPr algn="ctr"/>
            <a:r>
              <a:rPr lang="en-US" b="1" dirty="0" smtClean="0">
                <a:solidFill>
                  <a:schemeClr val="accent2">
                    <a:lumMod val="75000"/>
                  </a:schemeClr>
                </a:solidFill>
              </a:rPr>
              <a:t>“Password Free”</a:t>
            </a:r>
            <a:endParaRPr lang="en-US" b="1" dirty="0">
              <a:solidFill>
                <a:schemeClr val="accent2">
                  <a:lumMod val="75000"/>
                </a:schemeClr>
              </a:solidFill>
            </a:endParaRPr>
          </a:p>
        </p:txBody>
      </p:sp>
    </p:spTree>
    <p:extLst>
      <p:ext uri="{BB962C8B-B14F-4D97-AF65-F5344CB8AC3E}">
        <p14:creationId xmlns:p14="http://schemas.microsoft.com/office/powerpoint/2010/main" val="3955422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126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3"/>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1267"/>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3" grpId="0" animBg="1"/>
      <p:bldP spid="3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extLst>
              <p:ext uri="{D42A27DB-BD31-4B8C-83A1-F6EECF244321}">
                <p14:modId xmlns:p14="http://schemas.microsoft.com/office/powerpoint/2010/main" val="371755139"/>
              </p:ext>
            </p:extLst>
          </p:nvPr>
        </p:nvGraphicFramePr>
        <p:xfrm>
          <a:off x="0" y="469924"/>
          <a:ext cx="12651475" cy="584899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1" name="Oval 10"/>
          <p:cNvSpPr/>
          <p:nvPr/>
        </p:nvSpPr>
        <p:spPr>
          <a:xfrm>
            <a:off x="5431809" y="2524835"/>
            <a:ext cx="1815152" cy="1746914"/>
          </a:xfrm>
          <a:prstGeom prst="ellipse">
            <a:avLst/>
          </a:prstGeom>
          <a:gradFill>
            <a:gsLst>
              <a:gs pos="0">
                <a:schemeClr val="accent1">
                  <a:tint val="66000"/>
                  <a:satMod val="160000"/>
                </a:schemeClr>
              </a:gs>
              <a:gs pos="50000">
                <a:schemeClr val="accent1"/>
              </a:gs>
              <a:gs pos="100000">
                <a:schemeClr val="accent1">
                  <a:lumMod val="75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smtClean="0">
                <a:solidFill>
                  <a:schemeClr val="tx1"/>
                </a:solidFill>
              </a:rPr>
              <a:t>Identity </a:t>
            </a:r>
          </a:p>
          <a:p>
            <a:pPr algn="ctr"/>
            <a:r>
              <a:rPr lang="en-US" sz="2200" b="1" dirty="0" smtClean="0">
                <a:solidFill>
                  <a:schemeClr val="tx1"/>
                </a:solidFill>
              </a:rPr>
              <a:t>Providers</a:t>
            </a:r>
          </a:p>
        </p:txBody>
      </p:sp>
      <p:sp>
        <p:nvSpPr>
          <p:cNvPr id="12" name="Oval 11"/>
          <p:cNvSpPr/>
          <p:nvPr/>
        </p:nvSpPr>
        <p:spPr>
          <a:xfrm>
            <a:off x="5431809" y="398060"/>
            <a:ext cx="1815152" cy="1746914"/>
          </a:xfrm>
          <a:prstGeom prst="ellipse">
            <a:avLst/>
          </a:prstGeom>
          <a:gradFill>
            <a:gsLst>
              <a:gs pos="0">
                <a:schemeClr val="bg1"/>
              </a:gs>
              <a:gs pos="50000">
                <a:schemeClr val="bg1">
                  <a:lumMod val="85000"/>
                </a:schemeClr>
              </a:gs>
              <a:gs pos="100000">
                <a:schemeClr val="accent6"/>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smtClean="0">
              <a:solidFill>
                <a:schemeClr val="tx1">
                  <a:lumMod val="50000"/>
                  <a:lumOff val="50000"/>
                </a:schemeClr>
              </a:solidFill>
            </a:endParaRPr>
          </a:p>
        </p:txBody>
      </p:sp>
      <p:sp>
        <p:nvSpPr>
          <p:cNvPr id="13" name="AutoShape 2" descr="Image result for OKTA"/>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5" name="Oval 14"/>
          <p:cNvSpPr/>
          <p:nvPr/>
        </p:nvSpPr>
        <p:spPr>
          <a:xfrm>
            <a:off x="7246961" y="1455778"/>
            <a:ext cx="1815152" cy="1746914"/>
          </a:xfrm>
          <a:prstGeom prst="ellipse">
            <a:avLst/>
          </a:prstGeom>
          <a:gradFill>
            <a:gsLst>
              <a:gs pos="0">
                <a:schemeClr val="bg1"/>
              </a:gs>
              <a:gs pos="50000">
                <a:schemeClr val="bg1">
                  <a:lumMod val="85000"/>
                </a:schemeClr>
              </a:gs>
              <a:gs pos="100000">
                <a:schemeClr val="accent6"/>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smtClean="0">
              <a:solidFill>
                <a:schemeClr val="tx1">
                  <a:lumMod val="50000"/>
                  <a:lumOff val="50000"/>
                </a:schemeClr>
              </a:solidFill>
            </a:endParaRPr>
          </a:p>
        </p:txBody>
      </p:sp>
      <p:pic>
        <p:nvPicPr>
          <p:cNvPr id="12294" name="Picture 6" descr="https://www.wired.com/wp-content/uploads/2015/09/2015.jpg">
            <a:hlinkClick r:id="rId7"/>
          </p:cNvPr>
          <p:cNvPicPr>
            <a:picLocks noChangeAspect="1" noChangeArrowheads="1"/>
          </p:cNvPicPr>
          <p:nvPr/>
        </p:nvPicPr>
        <p:blipFill rotWithShape="1">
          <a:blip r:embed="rId8" cstate="print">
            <a:extLst>
              <a:ext uri="{BEBA8EAE-BF5A-486C-A8C5-ECC9F3942E4B}">
                <a14:imgProps xmlns:a14="http://schemas.microsoft.com/office/drawing/2010/main">
                  <a14:imgLayer r:embed="rId9">
                    <a14:imgEffect>
                      <a14:backgroundRemoval t="32500" b="72917" l="10000" r="96094">
                        <a14:foregroundMark x1="42969" y1="49583" x2="42969" y2="49583"/>
                        <a14:foregroundMark x1="55469" y1="49583" x2="55469" y2="49583"/>
                        <a14:foregroundMark x1="69531" y1="50833" x2="69531" y2="50833"/>
                        <a14:foregroundMark x1="72813" y1="40833" x2="72813" y2="40833"/>
                        <a14:foregroundMark x1="84531" y1="52917" x2="84531" y2="52917"/>
                        <a14:foregroundMark x1="77031" y1="54167" x2="77031" y2="54167"/>
                      </a14:backgroundRemoval>
                    </a14:imgEffect>
                  </a14:imgLayer>
                </a14:imgProps>
              </a:ext>
              <a:ext uri="{28A0092B-C50C-407E-A947-70E740481C1C}">
                <a14:useLocalDpi xmlns:a14="http://schemas.microsoft.com/office/drawing/2010/main" val="0"/>
              </a:ext>
            </a:extLst>
          </a:blip>
          <a:srcRect t="28276" b="28558"/>
          <a:stretch/>
        </p:blipFill>
        <p:spPr bwMode="auto">
          <a:xfrm>
            <a:off x="5518286" y="923860"/>
            <a:ext cx="1642197" cy="531918"/>
          </a:xfrm>
          <a:prstGeom prst="rect">
            <a:avLst/>
          </a:prstGeom>
          <a:noFill/>
          <a:extLst>
            <a:ext uri="{909E8E84-426E-40DD-AFC4-6F175D3DCCD1}">
              <a14:hiddenFill xmlns:a14="http://schemas.microsoft.com/office/drawing/2010/main">
                <a:solidFill>
                  <a:srgbClr val="FFFFFF"/>
                </a:solidFill>
              </a14:hiddenFill>
            </a:ext>
          </a:extLst>
        </p:spPr>
      </p:pic>
      <p:sp>
        <p:nvSpPr>
          <p:cNvPr id="19" name="Oval 18"/>
          <p:cNvSpPr/>
          <p:nvPr/>
        </p:nvSpPr>
        <p:spPr>
          <a:xfrm>
            <a:off x="3616657" y="1455778"/>
            <a:ext cx="1815152" cy="1746914"/>
          </a:xfrm>
          <a:prstGeom prst="ellipse">
            <a:avLst/>
          </a:prstGeom>
          <a:gradFill>
            <a:gsLst>
              <a:gs pos="0">
                <a:schemeClr val="bg1"/>
              </a:gs>
              <a:gs pos="50000">
                <a:schemeClr val="bg1">
                  <a:lumMod val="85000"/>
                </a:schemeClr>
              </a:gs>
              <a:gs pos="100000">
                <a:schemeClr val="accent6"/>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smtClean="0">
              <a:solidFill>
                <a:schemeClr val="tx1">
                  <a:lumMod val="50000"/>
                  <a:lumOff val="50000"/>
                </a:schemeClr>
              </a:solidFill>
            </a:endParaRPr>
          </a:p>
        </p:txBody>
      </p:sp>
      <p:pic>
        <p:nvPicPr>
          <p:cNvPr id="12296" name="Picture 8" descr="http://windowsitpro.com/site-files/windowsitpro.com/files/uploads/2014/03/Identity%20Bridge.jpg"/>
          <p:cNvPicPr>
            <a:picLocks noChangeAspect="1" noChangeArrowheads="1"/>
          </p:cNvPicPr>
          <p:nvPr/>
        </p:nvPicPr>
        <p:blipFill rotWithShape="1">
          <a:blip r:embed="rId10">
            <a:extLst>
              <a:ext uri="{BEBA8EAE-BF5A-486C-A8C5-ECC9F3942E4B}">
                <a14:imgProps xmlns:a14="http://schemas.microsoft.com/office/drawing/2010/main">
                  <a14:imgLayer r:embed="rId11">
                    <a14:imgEffect>
                      <a14:backgroundRemoval t="29261" b="61932" l="71250" r="98625">
                        <a14:foregroundMark x1="78750" y1="54261" x2="78750" y2="54261"/>
                        <a14:foregroundMark x1="79125" y1="50568" x2="79125" y2="50568"/>
                        <a14:foregroundMark x1="82375" y1="42898" x2="82375" y2="42898"/>
                      </a14:backgroundRemoval>
                    </a14:imgEffect>
                  </a14:imgLayer>
                </a14:imgProps>
              </a:ext>
              <a:ext uri="{28A0092B-C50C-407E-A947-70E740481C1C}">
                <a14:useLocalDpi xmlns:a14="http://schemas.microsoft.com/office/drawing/2010/main" val="0"/>
              </a:ext>
            </a:extLst>
          </a:blip>
          <a:srcRect l="70507" t="25843" r="1015" b="35487"/>
          <a:stretch/>
        </p:blipFill>
        <p:spPr bwMode="auto">
          <a:xfrm>
            <a:off x="3772958" y="1858216"/>
            <a:ext cx="1393365" cy="832514"/>
          </a:xfrm>
          <a:prstGeom prst="rect">
            <a:avLst/>
          </a:prstGeom>
          <a:noFill/>
          <a:extLst>
            <a:ext uri="{909E8E84-426E-40DD-AFC4-6F175D3DCCD1}">
              <a14:hiddenFill xmlns:a14="http://schemas.microsoft.com/office/drawing/2010/main">
                <a:solidFill>
                  <a:srgbClr val="FFFFFF"/>
                </a:solidFill>
              </a14:hiddenFill>
            </a:ext>
          </a:extLst>
        </p:spPr>
      </p:pic>
      <p:sp>
        <p:nvSpPr>
          <p:cNvPr id="21" name="Oval 20"/>
          <p:cNvSpPr/>
          <p:nvPr/>
        </p:nvSpPr>
        <p:spPr>
          <a:xfrm>
            <a:off x="7265198" y="3607558"/>
            <a:ext cx="1815152" cy="1746914"/>
          </a:xfrm>
          <a:prstGeom prst="ellipse">
            <a:avLst/>
          </a:prstGeom>
          <a:gradFill>
            <a:gsLst>
              <a:gs pos="0">
                <a:schemeClr val="bg1"/>
              </a:gs>
              <a:gs pos="50000">
                <a:schemeClr val="bg1">
                  <a:lumMod val="85000"/>
                </a:schemeClr>
              </a:gs>
              <a:gs pos="100000">
                <a:schemeClr val="accent6"/>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smtClean="0">
              <a:solidFill>
                <a:schemeClr val="tx1">
                  <a:lumMod val="50000"/>
                  <a:lumOff val="50000"/>
                </a:schemeClr>
              </a:solidFill>
            </a:endParaRPr>
          </a:p>
        </p:txBody>
      </p:sp>
      <p:pic>
        <p:nvPicPr>
          <p:cNvPr id="20" name="Picture 4" descr="http://www.inwebo.com/wp-content/uploads/PingIdentity_Logo.gif"/>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755947" y="4064297"/>
            <a:ext cx="833654" cy="833437"/>
          </a:xfrm>
          <a:prstGeom prst="rect">
            <a:avLst/>
          </a:prstGeom>
          <a:noFill/>
          <a:extLst>
            <a:ext uri="{909E8E84-426E-40DD-AFC4-6F175D3DCCD1}">
              <a14:hiddenFill xmlns:a14="http://schemas.microsoft.com/office/drawing/2010/main">
                <a:solidFill>
                  <a:srgbClr val="FFFFFF"/>
                </a:solidFill>
              </a14:hiddenFill>
            </a:ext>
          </a:extLst>
        </p:spPr>
      </p:pic>
      <p:sp>
        <p:nvSpPr>
          <p:cNvPr id="22" name="Oval 21"/>
          <p:cNvSpPr/>
          <p:nvPr/>
        </p:nvSpPr>
        <p:spPr>
          <a:xfrm>
            <a:off x="5431809" y="4633415"/>
            <a:ext cx="1815152" cy="1746914"/>
          </a:xfrm>
          <a:prstGeom prst="ellipse">
            <a:avLst/>
          </a:prstGeom>
          <a:gradFill>
            <a:gsLst>
              <a:gs pos="0">
                <a:schemeClr val="bg1"/>
              </a:gs>
              <a:gs pos="50000">
                <a:schemeClr val="bg1">
                  <a:lumMod val="85000"/>
                </a:schemeClr>
              </a:gs>
              <a:gs pos="100000">
                <a:schemeClr val="accent6"/>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smtClean="0">
              <a:solidFill>
                <a:schemeClr val="tx1">
                  <a:lumMod val="50000"/>
                  <a:lumOff val="50000"/>
                </a:schemeClr>
              </a:solidFill>
            </a:endParaRPr>
          </a:p>
        </p:txBody>
      </p:sp>
      <p:sp>
        <p:nvSpPr>
          <p:cNvPr id="23" name="Oval 22"/>
          <p:cNvSpPr/>
          <p:nvPr/>
        </p:nvSpPr>
        <p:spPr>
          <a:xfrm>
            <a:off x="3616656" y="3593910"/>
            <a:ext cx="1815152" cy="1746914"/>
          </a:xfrm>
          <a:prstGeom prst="ellipse">
            <a:avLst/>
          </a:prstGeom>
          <a:gradFill>
            <a:gsLst>
              <a:gs pos="0">
                <a:schemeClr val="bg1"/>
              </a:gs>
              <a:gs pos="50000">
                <a:schemeClr val="bg1">
                  <a:lumMod val="85000"/>
                </a:schemeClr>
              </a:gs>
              <a:gs pos="100000">
                <a:schemeClr val="accent6"/>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smtClean="0">
              <a:solidFill>
                <a:schemeClr val="tx1">
                  <a:lumMod val="50000"/>
                  <a:lumOff val="50000"/>
                </a:schemeClr>
              </a:solidFill>
            </a:endParaRPr>
          </a:p>
        </p:txBody>
      </p:sp>
      <p:pic>
        <p:nvPicPr>
          <p:cNvPr id="12298" name="Picture 10" descr="https://www.imprivata.com/sites/all/themes/imprivata/images/facebook-logo-imprivata.jpg"/>
          <p:cNvPicPr>
            <a:picLocks noChangeAspect="1" noChangeArrowheads="1"/>
          </p:cNvPicPr>
          <p:nvPr/>
        </p:nvPicPr>
        <p:blipFill rotWithShape="1">
          <a:blip r:embed="rId13">
            <a:extLst>
              <a:ext uri="{28A0092B-C50C-407E-A947-70E740481C1C}">
                <a14:useLocalDpi xmlns:a14="http://schemas.microsoft.com/office/drawing/2010/main" val="0"/>
              </a:ext>
            </a:extLst>
          </a:blip>
          <a:srcRect l="6366" t="39349" r="6435" b="38815"/>
          <a:stretch/>
        </p:blipFill>
        <p:spPr bwMode="auto">
          <a:xfrm>
            <a:off x="3901716" y="4311478"/>
            <a:ext cx="1245031" cy="311777"/>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s://www.okta.com/sites/default/files/blog/drupal-content/Okta_Logo_BrightBlue_Large.png">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7620408" y="2121352"/>
            <a:ext cx="1068257" cy="36083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827781" y="5302529"/>
            <a:ext cx="1023207" cy="4086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917898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idx="10"/>
          </p:nvPr>
        </p:nvSpPr>
        <p:spPr>
          <a:xfrm>
            <a:off x="457199" y="864863"/>
            <a:ext cx="11277599" cy="249299"/>
          </a:xfrm>
        </p:spPr>
        <p:txBody>
          <a:bodyPr/>
          <a:lstStyle/>
          <a:p>
            <a:r>
              <a:rPr lang="en-US" dirty="0" smtClean="0"/>
              <a:t>How it works</a:t>
            </a:r>
            <a:endParaRPr lang="en-US" dirty="0"/>
          </a:p>
        </p:txBody>
      </p:sp>
      <p:pic>
        <p:nvPicPr>
          <p:cNvPr id="13" name="Picture 1"/>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t="14591" b="26423"/>
          <a:stretch/>
        </p:blipFill>
        <p:spPr bwMode="auto">
          <a:xfrm>
            <a:off x="2390348" y="3949347"/>
            <a:ext cx="2317616" cy="411984"/>
          </a:xfrm>
          <a:prstGeom prst="rect">
            <a:avLst/>
          </a:prstGeom>
          <a:noFill/>
          <a:ln w="9525">
            <a:noFill/>
            <a:miter lim="800000"/>
            <a:headEnd/>
            <a:tailEnd/>
          </a:ln>
          <a:effectLst>
            <a:reflection blurRad="6350" stA="29000" endA="300" endPos="11000" dir="5400000" sy="-100000" algn="bl" rotWithShape="0"/>
          </a:effectLst>
        </p:spPr>
      </p:pic>
      <p:grpSp>
        <p:nvGrpSpPr>
          <p:cNvPr id="16" name="Group 15"/>
          <p:cNvGrpSpPr/>
          <p:nvPr/>
        </p:nvGrpSpPr>
        <p:grpSpPr>
          <a:xfrm>
            <a:off x="2205543" y="653788"/>
            <a:ext cx="9986457" cy="4872970"/>
            <a:chOff x="2205543" y="1385765"/>
            <a:chExt cx="9986457" cy="4324854"/>
          </a:xfrm>
        </p:grpSpPr>
        <p:pic>
          <p:nvPicPr>
            <p:cNvPr id="14" name="Picture 13" descr="screenshot_16.jpg"/>
            <p:cNvPicPr>
              <a:picLocks noChangeAspect="1"/>
            </p:cNvPicPr>
            <p:nvPr/>
          </p:nvPicPr>
          <p:blipFill rotWithShape="1">
            <a:blip r:embed="rId4">
              <a:extLst>
                <a:ext uri="{28A0092B-C50C-407E-A947-70E740481C1C}">
                  <a14:useLocalDpi xmlns:a14="http://schemas.microsoft.com/office/drawing/2010/main" val="0"/>
                </a:ext>
              </a:extLst>
            </a:blip>
            <a:srcRect l="14550" t="21560" r="33229" b="44842"/>
            <a:stretch/>
          </p:blipFill>
          <p:spPr>
            <a:xfrm>
              <a:off x="2205543" y="1385765"/>
              <a:ext cx="9986457" cy="4324854"/>
            </a:xfrm>
            <a:prstGeom prst="rect">
              <a:avLst/>
            </a:prstGeom>
          </p:spPr>
        </p:pic>
        <p:pic>
          <p:nvPicPr>
            <p:cNvPr id="15" name="Picture 14" descr="screenshot_16.jpg"/>
            <p:cNvPicPr>
              <a:picLocks noChangeAspect="1"/>
            </p:cNvPicPr>
            <p:nvPr/>
          </p:nvPicPr>
          <p:blipFill rotWithShape="1">
            <a:blip r:embed="rId4">
              <a:extLst>
                <a:ext uri="{28A0092B-C50C-407E-A947-70E740481C1C}">
                  <a14:useLocalDpi xmlns:a14="http://schemas.microsoft.com/office/drawing/2010/main" val="0"/>
                </a:ext>
              </a:extLst>
            </a:blip>
            <a:srcRect l="74403" t="21560" r="15360" b="44842"/>
            <a:stretch/>
          </p:blipFill>
          <p:spPr>
            <a:xfrm>
              <a:off x="7832276" y="1385765"/>
              <a:ext cx="1957719" cy="4324854"/>
            </a:xfrm>
            <a:prstGeom prst="rect">
              <a:avLst/>
            </a:prstGeom>
          </p:spPr>
        </p:pic>
      </p:grpSp>
      <p:sp>
        <p:nvSpPr>
          <p:cNvPr id="21" name="Right Arrow 20"/>
          <p:cNvSpPr/>
          <p:nvPr/>
        </p:nvSpPr>
        <p:spPr>
          <a:xfrm>
            <a:off x="1809750" y="3376222"/>
            <a:ext cx="9277350" cy="1236950"/>
          </a:xfrm>
          <a:prstGeom prst="rightArrow">
            <a:avLst/>
          </a:prstGeom>
          <a:solidFill>
            <a:schemeClr val="accent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pic>
        <p:nvPicPr>
          <p:cNvPr id="17" name="Picture 1"/>
          <p:cNvPicPr>
            <a:picLocks noChangeAspect="1" noChangeArrowheads="1"/>
          </p:cNvPicPr>
          <p:nvPr/>
        </p:nvPicPr>
        <p:blipFill rotWithShape="1">
          <a:blip r:embed="rId3" cstate="print">
            <a:extLst>
              <a:ext uri="{28A0092B-C50C-407E-A947-70E740481C1C}">
                <a14:useLocalDpi xmlns:a14="http://schemas.microsoft.com/office/drawing/2010/main"/>
              </a:ext>
            </a:extLst>
          </a:blip>
          <a:srcRect t="14591" b="26423"/>
          <a:stretch/>
        </p:blipFill>
        <p:spPr bwMode="auto">
          <a:xfrm>
            <a:off x="1862643" y="4280359"/>
            <a:ext cx="2845321" cy="505791"/>
          </a:xfrm>
          <a:prstGeom prst="rect">
            <a:avLst/>
          </a:prstGeom>
          <a:noFill/>
          <a:ln w="9525">
            <a:noFill/>
            <a:miter lim="800000"/>
            <a:headEnd/>
            <a:tailEnd/>
          </a:ln>
          <a:effectLst>
            <a:reflection blurRad="6350" stA="29000" endA="300" endPos="11000" dir="5400000" sy="-100000" algn="bl" rotWithShape="0"/>
          </a:effectLst>
        </p:spPr>
      </p:pic>
      <p:grpSp>
        <p:nvGrpSpPr>
          <p:cNvPr id="31" name="Group 30"/>
          <p:cNvGrpSpPr/>
          <p:nvPr/>
        </p:nvGrpSpPr>
        <p:grpSpPr>
          <a:xfrm>
            <a:off x="2215459" y="3249549"/>
            <a:ext cx="2139687" cy="521741"/>
            <a:chOff x="2390348" y="3951330"/>
            <a:chExt cx="2139687" cy="521741"/>
          </a:xfrm>
        </p:grpSpPr>
        <p:sp>
          <p:nvSpPr>
            <p:cNvPr id="18" name="Rectangle 17"/>
            <p:cNvSpPr/>
            <p:nvPr/>
          </p:nvSpPr>
          <p:spPr>
            <a:xfrm>
              <a:off x="2390348" y="3951330"/>
              <a:ext cx="2139687" cy="52174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sz="1600" dirty="0" smtClean="0">
                  <a:solidFill>
                    <a:schemeClr val="tx1"/>
                  </a:solidFill>
                </a:rPr>
                <a:t>Identity Provider</a:t>
              </a:r>
            </a:p>
          </p:txBody>
        </p:sp>
        <p:pic>
          <p:nvPicPr>
            <p:cNvPr id="19" name="Picture 4" descr="https://upload.wikimedia.org/wikipedia/commons/2/2c/Fingerprintforcriminologystubs2.png"/>
            <p:cNvPicPr>
              <a:picLocks noChangeAspect="1" noChangeArrowheads="1"/>
            </p:cNvPicPr>
            <p:nvPr/>
          </p:nvPicPr>
          <p:blipFill>
            <a:blip r:embed="rId5" cstate="print">
              <a:duotone>
                <a:prstClr val="black"/>
                <a:schemeClr val="bg1">
                  <a:tint val="45000"/>
                  <a:satMod val="400000"/>
                </a:schemeClr>
              </a:duotone>
              <a:extLst>
                <a:ext uri="{28A0092B-C50C-407E-A947-70E740481C1C}">
                  <a14:useLocalDpi xmlns:a14="http://schemas.microsoft.com/office/drawing/2010/main" val="0"/>
                </a:ext>
              </a:extLst>
            </a:blip>
            <a:srcRect/>
            <a:stretch>
              <a:fillRect/>
            </a:stretch>
          </p:blipFill>
          <p:spPr bwMode="auto">
            <a:xfrm>
              <a:off x="2609097" y="4030968"/>
              <a:ext cx="244292" cy="362461"/>
            </a:xfrm>
            <a:prstGeom prst="rect">
              <a:avLst/>
            </a:prstGeom>
            <a:noFill/>
            <a:extLst>
              <a:ext uri="{909E8E84-426E-40DD-AFC4-6F175D3DCCD1}">
                <a14:hiddenFill xmlns:a14="http://schemas.microsoft.com/office/drawing/2010/main">
                  <a:solidFill>
                    <a:srgbClr val="FFFFFF"/>
                  </a:solidFill>
                </a14:hiddenFill>
              </a:ext>
            </a:extLst>
          </p:spPr>
        </p:pic>
      </p:grpSp>
      <p:pic>
        <p:nvPicPr>
          <p:cNvPr id="20" name="Picture 19" descr="screenshot_16.jpg"/>
          <p:cNvPicPr>
            <a:picLocks noChangeAspect="1"/>
          </p:cNvPicPr>
          <p:nvPr/>
        </p:nvPicPr>
        <p:blipFill rotWithShape="1">
          <a:blip r:embed="rId6">
            <a:duotone>
              <a:prstClr val="black"/>
              <a:schemeClr val="accent2">
                <a:tint val="45000"/>
                <a:satMod val="400000"/>
              </a:schemeClr>
            </a:duotone>
            <a:extLst>
              <a:ext uri="{BEBA8EAE-BF5A-486C-A8C5-ECC9F3942E4B}">
                <a14:imgProps xmlns:a14="http://schemas.microsoft.com/office/drawing/2010/main">
                  <a14:imgLayer r:embed="rId7">
                    <a14:imgEffect>
                      <a14:backgroundRemoval t="24815" b="55802" l="44097" r="53194"/>
                    </a14:imgEffect>
                    <a14:imgEffect>
                      <a14:colorTemperature colorTemp="7200"/>
                    </a14:imgEffect>
                    <a14:imgEffect>
                      <a14:saturation sat="0"/>
                    </a14:imgEffect>
                  </a14:imgLayer>
                </a14:imgProps>
              </a:ext>
              <a:ext uri="{28A0092B-C50C-407E-A947-70E740481C1C}">
                <a14:useLocalDpi xmlns:a14="http://schemas.microsoft.com/office/drawing/2010/main" val="0"/>
              </a:ext>
            </a:extLst>
          </a:blip>
          <a:srcRect l="42970" t="21560" r="45611" b="44842"/>
          <a:stretch/>
        </p:blipFill>
        <p:spPr>
          <a:xfrm>
            <a:off x="24906" y="653789"/>
            <a:ext cx="2183641" cy="4872970"/>
          </a:xfrm>
          <a:prstGeom prst="rect">
            <a:avLst/>
          </a:prstGeom>
        </p:spPr>
      </p:pic>
      <p:sp>
        <p:nvSpPr>
          <p:cNvPr id="22" name="Up-Down Arrow 21"/>
          <p:cNvSpPr/>
          <p:nvPr/>
        </p:nvSpPr>
        <p:spPr>
          <a:xfrm>
            <a:off x="3067535" y="3635122"/>
            <a:ext cx="435536" cy="850912"/>
          </a:xfrm>
          <a:prstGeom prst="upDown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rtlCol="0" anchor="ctr"/>
          <a:lstStyle/>
          <a:p>
            <a:pPr algn="ctr"/>
            <a:r>
              <a:rPr lang="en-US" sz="1200" b="1" dirty="0" smtClean="0"/>
              <a:t>SAML</a:t>
            </a:r>
          </a:p>
        </p:txBody>
      </p:sp>
      <p:pic>
        <p:nvPicPr>
          <p:cNvPr id="23" name="Picture 4"/>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r="6798"/>
          <a:stretch/>
        </p:blipFill>
        <p:spPr bwMode="auto">
          <a:xfrm>
            <a:off x="5190576" y="3487240"/>
            <a:ext cx="1383693" cy="103066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4" name="TextBox 23"/>
          <p:cNvSpPr txBox="1"/>
          <p:nvPr/>
        </p:nvSpPr>
        <p:spPr>
          <a:xfrm>
            <a:off x="2758866" y="4867850"/>
            <a:ext cx="1074140" cy="369332"/>
          </a:xfrm>
          <a:prstGeom prst="rect">
            <a:avLst/>
          </a:prstGeom>
          <a:noFill/>
        </p:spPr>
        <p:txBody>
          <a:bodyPr wrap="none" rtlCol="0">
            <a:spAutoFit/>
          </a:bodyPr>
          <a:lstStyle/>
          <a:p>
            <a:r>
              <a:rPr lang="en-US" dirty="0" smtClean="0"/>
              <a:t>NetScaler</a:t>
            </a:r>
            <a:endParaRPr lang="en-US" dirty="0"/>
          </a:p>
        </p:txBody>
      </p:sp>
      <p:sp>
        <p:nvSpPr>
          <p:cNvPr id="25" name="TextBox 24"/>
          <p:cNvSpPr txBox="1"/>
          <p:nvPr/>
        </p:nvSpPr>
        <p:spPr>
          <a:xfrm>
            <a:off x="5298544" y="4700674"/>
            <a:ext cx="1167756" cy="369332"/>
          </a:xfrm>
          <a:prstGeom prst="rect">
            <a:avLst/>
          </a:prstGeom>
          <a:noFill/>
        </p:spPr>
        <p:txBody>
          <a:bodyPr wrap="none" rtlCol="0">
            <a:spAutoFit/>
          </a:bodyPr>
          <a:lstStyle/>
          <a:p>
            <a:r>
              <a:rPr lang="en-US" dirty="0" smtClean="0"/>
              <a:t>StoreFront</a:t>
            </a:r>
            <a:endParaRPr lang="en-US" dirty="0"/>
          </a:p>
        </p:txBody>
      </p:sp>
      <p:grpSp>
        <p:nvGrpSpPr>
          <p:cNvPr id="26" name="Group 25"/>
          <p:cNvGrpSpPr/>
          <p:nvPr/>
        </p:nvGrpSpPr>
        <p:grpSpPr>
          <a:xfrm>
            <a:off x="7469984" y="3771293"/>
            <a:ext cx="639022" cy="542796"/>
            <a:chOff x="4124326" y="4310063"/>
            <a:chExt cx="455613" cy="415925"/>
          </a:xfrm>
          <a:effectLst/>
        </p:grpSpPr>
        <p:sp>
          <p:nvSpPr>
            <p:cNvPr id="27" name="Freeform 235"/>
            <p:cNvSpPr>
              <a:spLocks noEditPoints="1"/>
            </p:cNvSpPr>
            <p:nvPr/>
          </p:nvSpPr>
          <p:spPr bwMode="auto">
            <a:xfrm>
              <a:off x="4124326" y="4310063"/>
              <a:ext cx="303213" cy="303213"/>
            </a:xfrm>
            <a:custGeom>
              <a:avLst/>
              <a:gdLst>
                <a:gd name="T0" fmla="*/ 1 w 155"/>
                <a:gd name="T1" fmla="*/ 97 h 155"/>
                <a:gd name="T2" fmla="*/ 9 w 155"/>
                <a:gd name="T3" fmla="*/ 117 h 155"/>
                <a:gd name="T4" fmla="*/ 12 w 155"/>
                <a:gd name="T5" fmla="*/ 120 h 155"/>
                <a:gd name="T6" fmla="*/ 15 w 155"/>
                <a:gd name="T7" fmla="*/ 120 h 155"/>
                <a:gd name="T8" fmla="*/ 27 w 155"/>
                <a:gd name="T9" fmla="*/ 115 h 155"/>
                <a:gd name="T10" fmla="*/ 39 w 155"/>
                <a:gd name="T11" fmla="*/ 128 h 155"/>
                <a:gd name="T12" fmla="*/ 35 w 155"/>
                <a:gd name="T13" fmla="*/ 139 h 155"/>
                <a:gd name="T14" fmla="*/ 37 w 155"/>
                <a:gd name="T15" fmla="*/ 145 h 155"/>
                <a:gd name="T16" fmla="*/ 58 w 155"/>
                <a:gd name="T17" fmla="*/ 154 h 155"/>
                <a:gd name="T18" fmla="*/ 64 w 155"/>
                <a:gd name="T19" fmla="*/ 151 h 155"/>
                <a:gd name="T20" fmla="*/ 68 w 155"/>
                <a:gd name="T21" fmla="*/ 140 h 155"/>
                <a:gd name="T22" fmla="*/ 77 w 155"/>
                <a:gd name="T23" fmla="*/ 140 h 155"/>
                <a:gd name="T24" fmla="*/ 86 w 155"/>
                <a:gd name="T25" fmla="*/ 140 h 155"/>
                <a:gd name="T26" fmla="*/ 91 w 155"/>
                <a:gd name="T27" fmla="*/ 151 h 155"/>
                <a:gd name="T28" fmla="*/ 95 w 155"/>
                <a:gd name="T29" fmla="*/ 154 h 155"/>
                <a:gd name="T30" fmla="*/ 97 w 155"/>
                <a:gd name="T31" fmla="*/ 154 h 155"/>
                <a:gd name="T32" fmla="*/ 118 w 155"/>
                <a:gd name="T33" fmla="*/ 145 h 155"/>
                <a:gd name="T34" fmla="*/ 120 w 155"/>
                <a:gd name="T35" fmla="*/ 139 h 155"/>
                <a:gd name="T36" fmla="*/ 115 w 155"/>
                <a:gd name="T37" fmla="*/ 128 h 155"/>
                <a:gd name="T38" fmla="*/ 128 w 155"/>
                <a:gd name="T39" fmla="*/ 115 h 155"/>
                <a:gd name="T40" fmla="*/ 139 w 155"/>
                <a:gd name="T41" fmla="*/ 120 h 155"/>
                <a:gd name="T42" fmla="*/ 143 w 155"/>
                <a:gd name="T43" fmla="*/ 120 h 155"/>
                <a:gd name="T44" fmla="*/ 145 w 155"/>
                <a:gd name="T45" fmla="*/ 117 h 155"/>
                <a:gd name="T46" fmla="*/ 154 w 155"/>
                <a:gd name="T47" fmla="*/ 97 h 155"/>
                <a:gd name="T48" fmla="*/ 151 w 155"/>
                <a:gd name="T49" fmla="*/ 91 h 155"/>
                <a:gd name="T50" fmla="*/ 140 w 155"/>
                <a:gd name="T51" fmla="*/ 86 h 155"/>
                <a:gd name="T52" fmla="*/ 141 w 155"/>
                <a:gd name="T53" fmla="*/ 77 h 155"/>
                <a:gd name="T54" fmla="*/ 140 w 155"/>
                <a:gd name="T55" fmla="*/ 68 h 155"/>
                <a:gd name="T56" fmla="*/ 151 w 155"/>
                <a:gd name="T57" fmla="*/ 63 h 155"/>
                <a:gd name="T58" fmla="*/ 154 w 155"/>
                <a:gd name="T59" fmla="*/ 57 h 155"/>
                <a:gd name="T60" fmla="*/ 145 w 155"/>
                <a:gd name="T61" fmla="*/ 37 h 155"/>
                <a:gd name="T62" fmla="*/ 139 w 155"/>
                <a:gd name="T63" fmla="*/ 35 h 155"/>
                <a:gd name="T64" fmla="*/ 128 w 155"/>
                <a:gd name="T65" fmla="*/ 39 h 155"/>
                <a:gd name="T66" fmla="*/ 115 w 155"/>
                <a:gd name="T67" fmla="*/ 27 h 155"/>
                <a:gd name="T68" fmla="*/ 120 w 155"/>
                <a:gd name="T69" fmla="*/ 15 h 155"/>
                <a:gd name="T70" fmla="*/ 120 w 155"/>
                <a:gd name="T71" fmla="*/ 12 h 155"/>
                <a:gd name="T72" fmla="*/ 118 w 155"/>
                <a:gd name="T73" fmla="*/ 9 h 155"/>
                <a:gd name="T74" fmla="*/ 97 w 155"/>
                <a:gd name="T75" fmla="*/ 1 h 155"/>
                <a:gd name="T76" fmla="*/ 91 w 155"/>
                <a:gd name="T77" fmla="*/ 3 h 155"/>
                <a:gd name="T78" fmla="*/ 86 w 155"/>
                <a:gd name="T79" fmla="*/ 15 h 155"/>
                <a:gd name="T80" fmla="*/ 77 w 155"/>
                <a:gd name="T81" fmla="*/ 14 h 155"/>
                <a:gd name="T82" fmla="*/ 68 w 155"/>
                <a:gd name="T83" fmla="*/ 15 h 155"/>
                <a:gd name="T84" fmla="*/ 64 w 155"/>
                <a:gd name="T85" fmla="*/ 3 h 155"/>
                <a:gd name="T86" fmla="*/ 58 w 155"/>
                <a:gd name="T87" fmla="*/ 1 h 155"/>
                <a:gd name="T88" fmla="*/ 37 w 155"/>
                <a:gd name="T89" fmla="*/ 9 h 155"/>
                <a:gd name="T90" fmla="*/ 35 w 155"/>
                <a:gd name="T91" fmla="*/ 12 h 155"/>
                <a:gd name="T92" fmla="*/ 35 w 155"/>
                <a:gd name="T93" fmla="*/ 15 h 155"/>
                <a:gd name="T94" fmla="*/ 39 w 155"/>
                <a:gd name="T95" fmla="*/ 27 h 155"/>
                <a:gd name="T96" fmla="*/ 27 w 155"/>
                <a:gd name="T97" fmla="*/ 39 h 155"/>
                <a:gd name="T98" fmla="*/ 15 w 155"/>
                <a:gd name="T99" fmla="*/ 35 h 155"/>
                <a:gd name="T100" fmla="*/ 9 w 155"/>
                <a:gd name="T101" fmla="*/ 37 h 155"/>
                <a:gd name="T102" fmla="*/ 1 w 155"/>
                <a:gd name="T103" fmla="*/ 57 h 155"/>
                <a:gd name="T104" fmla="*/ 3 w 155"/>
                <a:gd name="T105" fmla="*/ 63 h 155"/>
                <a:gd name="T106" fmla="*/ 15 w 155"/>
                <a:gd name="T107" fmla="*/ 68 h 155"/>
                <a:gd name="T108" fmla="*/ 14 w 155"/>
                <a:gd name="T109" fmla="*/ 77 h 155"/>
                <a:gd name="T110" fmla="*/ 15 w 155"/>
                <a:gd name="T111" fmla="*/ 86 h 155"/>
                <a:gd name="T112" fmla="*/ 3 w 155"/>
                <a:gd name="T113" fmla="*/ 91 h 155"/>
                <a:gd name="T114" fmla="*/ 1 w 155"/>
                <a:gd name="T115" fmla="*/ 97 h 155"/>
                <a:gd name="T116" fmla="*/ 77 w 155"/>
                <a:gd name="T117" fmla="*/ 54 h 155"/>
                <a:gd name="T118" fmla="*/ 100 w 155"/>
                <a:gd name="T119" fmla="*/ 77 h 155"/>
                <a:gd name="T120" fmla="*/ 77 w 155"/>
                <a:gd name="T121" fmla="*/ 100 h 155"/>
                <a:gd name="T122" fmla="*/ 54 w 155"/>
                <a:gd name="T123" fmla="*/ 77 h 155"/>
                <a:gd name="T124" fmla="*/ 77 w 155"/>
                <a:gd name="T125" fmla="*/ 5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5" h="155">
                  <a:moveTo>
                    <a:pt x="1" y="97"/>
                  </a:moveTo>
                  <a:cubicBezTo>
                    <a:pt x="9" y="117"/>
                    <a:pt x="9" y="117"/>
                    <a:pt x="9" y="117"/>
                  </a:cubicBezTo>
                  <a:cubicBezTo>
                    <a:pt x="10" y="119"/>
                    <a:pt x="11" y="119"/>
                    <a:pt x="12" y="120"/>
                  </a:cubicBezTo>
                  <a:cubicBezTo>
                    <a:pt x="13" y="120"/>
                    <a:pt x="14" y="120"/>
                    <a:pt x="15" y="120"/>
                  </a:cubicBezTo>
                  <a:cubicBezTo>
                    <a:pt x="27" y="115"/>
                    <a:pt x="27" y="115"/>
                    <a:pt x="27" y="115"/>
                  </a:cubicBezTo>
                  <a:cubicBezTo>
                    <a:pt x="30" y="120"/>
                    <a:pt x="35" y="124"/>
                    <a:pt x="39" y="128"/>
                  </a:cubicBezTo>
                  <a:cubicBezTo>
                    <a:pt x="35" y="139"/>
                    <a:pt x="35" y="139"/>
                    <a:pt x="35" y="139"/>
                  </a:cubicBezTo>
                  <a:cubicBezTo>
                    <a:pt x="34" y="142"/>
                    <a:pt x="35" y="144"/>
                    <a:pt x="37" y="145"/>
                  </a:cubicBezTo>
                  <a:cubicBezTo>
                    <a:pt x="58" y="154"/>
                    <a:pt x="58" y="154"/>
                    <a:pt x="58" y="154"/>
                  </a:cubicBezTo>
                  <a:cubicBezTo>
                    <a:pt x="60" y="155"/>
                    <a:pt x="63" y="154"/>
                    <a:pt x="64" y="151"/>
                  </a:cubicBezTo>
                  <a:cubicBezTo>
                    <a:pt x="68" y="140"/>
                    <a:pt x="68" y="140"/>
                    <a:pt x="68" y="140"/>
                  </a:cubicBezTo>
                  <a:cubicBezTo>
                    <a:pt x="71" y="140"/>
                    <a:pt x="74" y="140"/>
                    <a:pt x="77" y="140"/>
                  </a:cubicBezTo>
                  <a:cubicBezTo>
                    <a:pt x="80" y="140"/>
                    <a:pt x="83" y="140"/>
                    <a:pt x="86" y="140"/>
                  </a:cubicBezTo>
                  <a:cubicBezTo>
                    <a:pt x="91" y="151"/>
                    <a:pt x="91" y="151"/>
                    <a:pt x="91" y="151"/>
                  </a:cubicBezTo>
                  <a:cubicBezTo>
                    <a:pt x="92" y="153"/>
                    <a:pt x="94" y="154"/>
                    <a:pt x="95" y="154"/>
                  </a:cubicBezTo>
                  <a:cubicBezTo>
                    <a:pt x="96" y="154"/>
                    <a:pt x="97" y="154"/>
                    <a:pt x="97" y="154"/>
                  </a:cubicBezTo>
                  <a:cubicBezTo>
                    <a:pt x="118" y="145"/>
                    <a:pt x="118" y="145"/>
                    <a:pt x="118" y="145"/>
                  </a:cubicBezTo>
                  <a:cubicBezTo>
                    <a:pt x="120" y="144"/>
                    <a:pt x="121" y="142"/>
                    <a:pt x="120" y="139"/>
                  </a:cubicBezTo>
                  <a:cubicBezTo>
                    <a:pt x="115" y="128"/>
                    <a:pt x="115" y="128"/>
                    <a:pt x="115" y="128"/>
                  </a:cubicBezTo>
                  <a:cubicBezTo>
                    <a:pt x="120" y="124"/>
                    <a:pt x="124" y="120"/>
                    <a:pt x="128" y="115"/>
                  </a:cubicBezTo>
                  <a:cubicBezTo>
                    <a:pt x="139" y="120"/>
                    <a:pt x="139" y="120"/>
                    <a:pt x="139" y="120"/>
                  </a:cubicBezTo>
                  <a:cubicBezTo>
                    <a:pt x="141" y="120"/>
                    <a:pt x="142" y="120"/>
                    <a:pt x="143" y="120"/>
                  </a:cubicBezTo>
                  <a:cubicBezTo>
                    <a:pt x="144" y="119"/>
                    <a:pt x="145" y="119"/>
                    <a:pt x="145" y="117"/>
                  </a:cubicBezTo>
                  <a:cubicBezTo>
                    <a:pt x="154" y="97"/>
                    <a:pt x="154" y="97"/>
                    <a:pt x="154" y="97"/>
                  </a:cubicBezTo>
                  <a:cubicBezTo>
                    <a:pt x="155" y="95"/>
                    <a:pt x="154" y="92"/>
                    <a:pt x="151" y="91"/>
                  </a:cubicBezTo>
                  <a:cubicBezTo>
                    <a:pt x="140" y="86"/>
                    <a:pt x="140" y="86"/>
                    <a:pt x="140" y="86"/>
                  </a:cubicBezTo>
                  <a:cubicBezTo>
                    <a:pt x="140" y="83"/>
                    <a:pt x="141" y="80"/>
                    <a:pt x="141" y="77"/>
                  </a:cubicBezTo>
                  <a:cubicBezTo>
                    <a:pt x="141" y="74"/>
                    <a:pt x="140" y="71"/>
                    <a:pt x="140" y="68"/>
                  </a:cubicBezTo>
                  <a:cubicBezTo>
                    <a:pt x="151" y="63"/>
                    <a:pt x="151" y="63"/>
                    <a:pt x="151" y="63"/>
                  </a:cubicBezTo>
                  <a:cubicBezTo>
                    <a:pt x="154" y="62"/>
                    <a:pt x="155" y="60"/>
                    <a:pt x="154" y="57"/>
                  </a:cubicBezTo>
                  <a:cubicBezTo>
                    <a:pt x="145" y="37"/>
                    <a:pt x="145" y="37"/>
                    <a:pt x="145" y="37"/>
                  </a:cubicBezTo>
                  <a:cubicBezTo>
                    <a:pt x="144" y="35"/>
                    <a:pt x="142" y="34"/>
                    <a:pt x="139" y="35"/>
                  </a:cubicBezTo>
                  <a:cubicBezTo>
                    <a:pt x="128" y="39"/>
                    <a:pt x="128" y="39"/>
                    <a:pt x="128" y="39"/>
                  </a:cubicBezTo>
                  <a:cubicBezTo>
                    <a:pt x="124" y="34"/>
                    <a:pt x="120" y="30"/>
                    <a:pt x="115" y="27"/>
                  </a:cubicBezTo>
                  <a:cubicBezTo>
                    <a:pt x="120" y="15"/>
                    <a:pt x="120" y="15"/>
                    <a:pt x="120" y="15"/>
                  </a:cubicBezTo>
                  <a:cubicBezTo>
                    <a:pt x="120" y="14"/>
                    <a:pt x="120" y="13"/>
                    <a:pt x="120" y="12"/>
                  </a:cubicBezTo>
                  <a:cubicBezTo>
                    <a:pt x="120" y="10"/>
                    <a:pt x="119" y="10"/>
                    <a:pt x="118" y="9"/>
                  </a:cubicBezTo>
                  <a:cubicBezTo>
                    <a:pt x="97" y="1"/>
                    <a:pt x="97" y="1"/>
                    <a:pt x="97" y="1"/>
                  </a:cubicBezTo>
                  <a:cubicBezTo>
                    <a:pt x="95" y="0"/>
                    <a:pt x="92" y="1"/>
                    <a:pt x="91" y="3"/>
                  </a:cubicBezTo>
                  <a:cubicBezTo>
                    <a:pt x="86" y="15"/>
                    <a:pt x="86" y="15"/>
                    <a:pt x="86" y="15"/>
                  </a:cubicBezTo>
                  <a:cubicBezTo>
                    <a:pt x="83" y="14"/>
                    <a:pt x="80" y="14"/>
                    <a:pt x="77" y="14"/>
                  </a:cubicBezTo>
                  <a:cubicBezTo>
                    <a:pt x="74" y="14"/>
                    <a:pt x="71" y="14"/>
                    <a:pt x="68" y="15"/>
                  </a:cubicBezTo>
                  <a:cubicBezTo>
                    <a:pt x="64" y="3"/>
                    <a:pt x="64" y="3"/>
                    <a:pt x="64" y="3"/>
                  </a:cubicBezTo>
                  <a:cubicBezTo>
                    <a:pt x="63" y="1"/>
                    <a:pt x="60" y="0"/>
                    <a:pt x="58" y="1"/>
                  </a:cubicBezTo>
                  <a:cubicBezTo>
                    <a:pt x="37" y="9"/>
                    <a:pt x="37" y="9"/>
                    <a:pt x="37" y="9"/>
                  </a:cubicBezTo>
                  <a:cubicBezTo>
                    <a:pt x="36" y="10"/>
                    <a:pt x="35" y="10"/>
                    <a:pt x="35" y="12"/>
                  </a:cubicBezTo>
                  <a:cubicBezTo>
                    <a:pt x="34" y="13"/>
                    <a:pt x="34" y="14"/>
                    <a:pt x="35" y="15"/>
                  </a:cubicBezTo>
                  <a:cubicBezTo>
                    <a:pt x="39" y="27"/>
                    <a:pt x="39" y="27"/>
                    <a:pt x="39" y="27"/>
                  </a:cubicBezTo>
                  <a:cubicBezTo>
                    <a:pt x="35" y="30"/>
                    <a:pt x="30" y="34"/>
                    <a:pt x="27" y="39"/>
                  </a:cubicBezTo>
                  <a:cubicBezTo>
                    <a:pt x="15" y="35"/>
                    <a:pt x="15" y="35"/>
                    <a:pt x="15" y="35"/>
                  </a:cubicBezTo>
                  <a:cubicBezTo>
                    <a:pt x="13" y="34"/>
                    <a:pt x="10" y="35"/>
                    <a:pt x="9" y="37"/>
                  </a:cubicBezTo>
                  <a:cubicBezTo>
                    <a:pt x="1" y="57"/>
                    <a:pt x="1" y="57"/>
                    <a:pt x="1" y="57"/>
                  </a:cubicBezTo>
                  <a:cubicBezTo>
                    <a:pt x="0" y="60"/>
                    <a:pt x="1" y="62"/>
                    <a:pt x="3" y="63"/>
                  </a:cubicBezTo>
                  <a:cubicBezTo>
                    <a:pt x="15" y="68"/>
                    <a:pt x="15" y="68"/>
                    <a:pt x="15" y="68"/>
                  </a:cubicBezTo>
                  <a:cubicBezTo>
                    <a:pt x="14" y="71"/>
                    <a:pt x="14" y="74"/>
                    <a:pt x="14" y="77"/>
                  </a:cubicBezTo>
                  <a:cubicBezTo>
                    <a:pt x="14" y="80"/>
                    <a:pt x="14" y="83"/>
                    <a:pt x="15" y="86"/>
                  </a:cubicBezTo>
                  <a:cubicBezTo>
                    <a:pt x="3" y="91"/>
                    <a:pt x="3" y="91"/>
                    <a:pt x="3" y="91"/>
                  </a:cubicBezTo>
                  <a:cubicBezTo>
                    <a:pt x="1" y="92"/>
                    <a:pt x="0" y="95"/>
                    <a:pt x="1" y="97"/>
                  </a:cubicBezTo>
                  <a:close/>
                  <a:moveTo>
                    <a:pt x="77" y="54"/>
                  </a:moveTo>
                  <a:cubicBezTo>
                    <a:pt x="90" y="54"/>
                    <a:pt x="100" y="65"/>
                    <a:pt x="100" y="77"/>
                  </a:cubicBezTo>
                  <a:cubicBezTo>
                    <a:pt x="100" y="90"/>
                    <a:pt x="90" y="100"/>
                    <a:pt x="77" y="100"/>
                  </a:cubicBezTo>
                  <a:cubicBezTo>
                    <a:pt x="65" y="100"/>
                    <a:pt x="54" y="90"/>
                    <a:pt x="54" y="77"/>
                  </a:cubicBezTo>
                  <a:cubicBezTo>
                    <a:pt x="54" y="65"/>
                    <a:pt x="65" y="54"/>
                    <a:pt x="77" y="54"/>
                  </a:cubicBezTo>
                  <a:close/>
                </a:path>
              </a:pathLst>
            </a:custGeom>
            <a:solidFill>
              <a:srgbClr val="02439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7" tIns="60904" rIns="121807" bIns="60904" numCol="1" anchor="t" anchorCtr="0" compatLnSpc="1">
              <a:prstTxWarp prst="textNoShape">
                <a:avLst/>
              </a:prstTxWarp>
            </a:bodyPr>
            <a:lstStyle/>
            <a:p>
              <a:endParaRPr lang="en-US" sz="1599"/>
            </a:p>
          </p:txBody>
        </p:sp>
        <p:sp>
          <p:nvSpPr>
            <p:cNvPr id="28" name="Freeform 236"/>
            <p:cNvSpPr>
              <a:spLocks noEditPoints="1"/>
            </p:cNvSpPr>
            <p:nvPr/>
          </p:nvSpPr>
          <p:spPr bwMode="auto">
            <a:xfrm>
              <a:off x="4360864" y="4508500"/>
              <a:ext cx="219075" cy="217488"/>
            </a:xfrm>
            <a:custGeom>
              <a:avLst/>
              <a:gdLst>
                <a:gd name="T0" fmla="*/ 111 w 111"/>
                <a:gd name="T1" fmla="*/ 48 h 111"/>
                <a:gd name="T2" fmla="*/ 107 w 111"/>
                <a:gd name="T3" fmla="*/ 33 h 111"/>
                <a:gd name="T4" fmla="*/ 103 w 111"/>
                <a:gd name="T5" fmla="*/ 31 h 111"/>
                <a:gd name="T6" fmla="*/ 94 w 111"/>
                <a:gd name="T7" fmla="*/ 33 h 111"/>
                <a:gd name="T8" fmla="*/ 86 w 111"/>
                <a:gd name="T9" fmla="*/ 23 h 111"/>
                <a:gd name="T10" fmla="*/ 90 w 111"/>
                <a:gd name="T11" fmla="*/ 16 h 111"/>
                <a:gd name="T12" fmla="*/ 91 w 111"/>
                <a:gd name="T13" fmla="*/ 13 h 111"/>
                <a:gd name="T14" fmla="*/ 89 w 111"/>
                <a:gd name="T15" fmla="*/ 11 h 111"/>
                <a:gd name="T16" fmla="*/ 76 w 111"/>
                <a:gd name="T17" fmla="*/ 4 h 111"/>
                <a:gd name="T18" fmla="*/ 71 w 111"/>
                <a:gd name="T19" fmla="*/ 5 h 111"/>
                <a:gd name="T20" fmla="*/ 67 w 111"/>
                <a:gd name="T21" fmla="*/ 13 h 111"/>
                <a:gd name="T22" fmla="*/ 61 w 111"/>
                <a:gd name="T23" fmla="*/ 12 h 111"/>
                <a:gd name="T24" fmla="*/ 54 w 111"/>
                <a:gd name="T25" fmla="*/ 11 h 111"/>
                <a:gd name="T26" fmla="*/ 52 w 111"/>
                <a:gd name="T27" fmla="*/ 3 h 111"/>
                <a:gd name="T28" fmla="*/ 48 w 111"/>
                <a:gd name="T29" fmla="*/ 1 h 111"/>
                <a:gd name="T30" fmla="*/ 33 w 111"/>
                <a:gd name="T31" fmla="*/ 5 h 111"/>
                <a:gd name="T32" fmla="*/ 31 w 111"/>
                <a:gd name="T33" fmla="*/ 7 h 111"/>
                <a:gd name="T34" fmla="*/ 31 w 111"/>
                <a:gd name="T35" fmla="*/ 9 h 111"/>
                <a:gd name="T36" fmla="*/ 33 w 111"/>
                <a:gd name="T37" fmla="*/ 17 h 111"/>
                <a:gd name="T38" fmla="*/ 23 w 111"/>
                <a:gd name="T39" fmla="*/ 25 h 111"/>
                <a:gd name="T40" fmla="*/ 16 w 111"/>
                <a:gd name="T41" fmla="*/ 21 h 111"/>
                <a:gd name="T42" fmla="*/ 11 w 111"/>
                <a:gd name="T43" fmla="*/ 22 h 111"/>
                <a:gd name="T44" fmla="*/ 4 w 111"/>
                <a:gd name="T45" fmla="*/ 36 h 111"/>
                <a:gd name="T46" fmla="*/ 5 w 111"/>
                <a:gd name="T47" fmla="*/ 40 h 111"/>
                <a:gd name="T48" fmla="*/ 13 w 111"/>
                <a:gd name="T49" fmla="*/ 45 h 111"/>
                <a:gd name="T50" fmla="*/ 11 w 111"/>
                <a:gd name="T51" fmla="*/ 51 h 111"/>
                <a:gd name="T52" fmla="*/ 11 w 111"/>
                <a:gd name="T53" fmla="*/ 57 h 111"/>
                <a:gd name="T54" fmla="*/ 3 w 111"/>
                <a:gd name="T55" fmla="*/ 60 h 111"/>
                <a:gd name="T56" fmla="*/ 1 w 111"/>
                <a:gd name="T57" fmla="*/ 64 h 111"/>
                <a:gd name="T58" fmla="*/ 5 w 111"/>
                <a:gd name="T59" fmla="*/ 79 h 111"/>
                <a:gd name="T60" fmla="*/ 6 w 111"/>
                <a:gd name="T61" fmla="*/ 81 h 111"/>
                <a:gd name="T62" fmla="*/ 9 w 111"/>
                <a:gd name="T63" fmla="*/ 81 h 111"/>
                <a:gd name="T64" fmla="*/ 17 w 111"/>
                <a:gd name="T65" fmla="*/ 78 h 111"/>
                <a:gd name="T66" fmla="*/ 25 w 111"/>
                <a:gd name="T67" fmla="*/ 88 h 111"/>
                <a:gd name="T68" fmla="*/ 21 w 111"/>
                <a:gd name="T69" fmla="*/ 96 h 111"/>
                <a:gd name="T70" fmla="*/ 22 w 111"/>
                <a:gd name="T71" fmla="*/ 100 h 111"/>
                <a:gd name="T72" fmla="*/ 36 w 111"/>
                <a:gd name="T73" fmla="*/ 108 h 111"/>
                <a:gd name="T74" fmla="*/ 40 w 111"/>
                <a:gd name="T75" fmla="*/ 107 h 111"/>
                <a:gd name="T76" fmla="*/ 45 w 111"/>
                <a:gd name="T77" fmla="*/ 99 h 111"/>
                <a:gd name="T78" fmla="*/ 51 w 111"/>
                <a:gd name="T79" fmla="*/ 100 h 111"/>
                <a:gd name="T80" fmla="*/ 57 w 111"/>
                <a:gd name="T81" fmla="*/ 100 h 111"/>
                <a:gd name="T82" fmla="*/ 60 w 111"/>
                <a:gd name="T83" fmla="*/ 109 h 111"/>
                <a:gd name="T84" fmla="*/ 62 w 111"/>
                <a:gd name="T85" fmla="*/ 111 h 111"/>
                <a:gd name="T86" fmla="*/ 64 w 111"/>
                <a:gd name="T87" fmla="*/ 111 h 111"/>
                <a:gd name="T88" fmla="*/ 79 w 111"/>
                <a:gd name="T89" fmla="*/ 107 h 111"/>
                <a:gd name="T90" fmla="*/ 81 w 111"/>
                <a:gd name="T91" fmla="*/ 103 h 111"/>
                <a:gd name="T92" fmla="*/ 78 w 111"/>
                <a:gd name="T93" fmla="*/ 94 h 111"/>
                <a:gd name="T94" fmla="*/ 88 w 111"/>
                <a:gd name="T95" fmla="*/ 86 h 111"/>
                <a:gd name="T96" fmla="*/ 96 w 111"/>
                <a:gd name="T97" fmla="*/ 91 h 111"/>
                <a:gd name="T98" fmla="*/ 98 w 111"/>
                <a:gd name="T99" fmla="*/ 91 h 111"/>
                <a:gd name="T100" fmla="*/ 100 w 111"/>
                <a:gd name="T101" fmla="*/ 89 h 111"/>
                <a:gd name="T102" fmla="*/ 108 w 111"/>
                <a:gd name="T103" fmla="*/ 76 h 111"/>
                <a:gd name="T104" fmla="*/ 107 w 111"/>
                <a:gd name="T105" fmla="*/ 71 h 111"/>
                <a:gd name="T106" fmla="*/ 99 w 111"/>
                <a:gd name="T107" fmla="*/ 67 h 111"/>
                <a:gd name="T108" fmla="*/ 100 w 111"/>
                <a:gd name="T109" fmla="*/ 61 h 111"/>
                <a:gd name="T110" fmla="*/ 100 w 111"/>
                <a:gd name="T111" fmla="*/ 54 h 111"/>
                <a:gd name="T112" fmla="*/ 109 w 111"/>
                <a:gd name="T113" fmla="*/ 52 h 111"/>
                <a:gd name="T114" fmla="*/ 111 w 111"/>
                <a:gd name="T115" fmla="*/ 48 h 111"/>
                <a:gd name="T116" fmla="*/ 72 w 111"/>
                <a:gd name="T117" fmla="*/ 58 h 111"/>
                <a:gd name="T118" fmla="*/ 54 w 111"/>
                <a:gd name="T119" fmla="*/ 72 h 111"/>
                <a:gd name="T120" fmla="*/ 40 w 111"/>
                <a:gd name="T121" fmla="*/ 54 h 111"/>
                <a:gd name="T122" fmla="*/ 58 w 111"/>
                <a:gd name="T123" fmla="*/ 40 h 111"/>
                <a:gd name="T124" fmla="*/ 72 w 111"/>
                <a:gd name="T125" fmla="*/ 5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111">
                  <a:moveTo>
                    <a:pt x="111" y="48"/>
                  </a:moveTo>
                  <a:cubicBezTo>
                    <a:pt x="107" y="33"/>
                    <a:pt x="107" y="33"/>
                    <a:pt x="107" y="33"/>
                  </a:cubicBezTo>
                  <a:cubicBezTo>
                    <a:pt x="106" y="31"/>
                    <a:pt x="104" y="30"/>
                    <a:pt x="103" y="31"/>
                  </a:cubicBezTo>
                  <a:cubicBezTo>
                    <a:pt x="94" y="33"/>
                    <a:pt x="94" y="33"/>
                    <a:pt x="94" y="33"/>
                  </a:cubicBezTo>
                  <a:cubicBezTo>
                    <a:pt x="92" y="30"/>
                    <a:pt x="89" y="26"/>
                    <a:pt x="86" y="23"/>
                  </a:cubicBezTo>
                  <a:cubicBezTo>
                    <a:pt x="90" y="16"/>
                    <a:pt x="90" y="16"/>
                    <a:pt x="90" y="16"/>
                  </a:cubicBezTo>
                  <a:cubicBezTo>
                    <a:pt x="91" y="15"/>
                    <a:pt x="91" y="14"/>
                    <a:pt x="91" y="13"/>
                  </a:cubicBezTo>
                  <a:cubicBezTo>
                    <a:pt x="90" y="12"/>
                    <a:pt x="90" y="12"/>
                    <a:pt x="89" y="11"/>
                  </a:cubicBezTo>
                  <a:cubicBezTo>
                    <a:pt x="76" y="4"/>
                    <a:pt x="76" y="4"/>
                    <a:pt x="76" y="4"/>
                  </a:cubicBezTo>
                  <a:cubicBezTo>
                    <a:pt x="74" y="3"/>
                    <a:pt x="72" y="4"/>
                    <a:pt x="71" y="5"/>
                  </a:cubicBezTo>
                  <a:cubicBezTo>
                    <a:pt x="67" y="13"/>
                    <a:pt x="67" y="13"/>
                    <a:pt x="67" y="13"/>
                  </a:cubicBezTo>
                  <a:cubicBezTo>
                    <a:pt x="65" y="12"/>
                    <a:pt x="63" y="12"/>
                    <a:pt x="61" y="12"/>
                  </a:cubicBezTo>
                  <a:cubicBezTo>
                    <a:pt x="59" y="11"/>
                    <a:pt x="56" y="11"/>
                    <a:pt x="54" y="11"/>
                  </a:cubicBezTo>
                  <a:cubicBezTo>
                    <a:pt x="52" y="3"/>
                    <a:pt x="52" y="3"/>
                    <a:pt x="52" y="3"/>
                  </a:cubicBezTo>
                  <a:cubicBezTo>
                    <a:pt x="51" y="1"/>
                    <a:pt x="50" y="0"/>
                    <a:pt x="48" y="1"/>
                  </a:cubicBezTo>
                  <a:cubicBezTo>
                    <a:pt x="33" y="5"/>
                    <a:pt x="33" y="5"/>
                    <a:pt x="33" y="5"/>
                  </a:cubicBezTo>
                  <a:cubicBezTo>
                    <a:pt x="32" y="5"/>
                    <a:pt x="31" y="6"/>
                    <a:pt x="31" y="7"/>
                  </a:cubicBezTo>
                  <a:cubicBezTo>
                    <a:pt x="31" y="7"/>
                    <a:pt x="30" y="8"/>
                    <a:pt x="31" y="9"/>
                  </a:cubicBezTo>
                  <a:cubicBezTo>
                    <a:pt x="33" y="17"/>
                    <a:pt x="33" y="17"/>
                    <a:pt x="33" y="17"/>
                  </a:cubicBezTo>
                  <a:cubicBezTo>
                    <a:pt x="30" y="20"/>
                    <a:pt x="26" y="22"/>
                    <a:pt x="23" y="25"/>
                  </a:cubicBezTo>
                  <a:cubicBezTo>
                    <a:pt x="16" y="21"/>
                    <a:pt x="16" y="21"/>
                    <a:pt x="16" y="21"/>
                  </a:cubicBezTo>
                  <a:cubicBezTo>
                    <a:pt x="14" y="20"/>
                    <a:pt x="12" y="21"/>
                    <a:pt x="11" y="22"/>
                  </a:cubicBezTo>
                  <a:cubicBezTo>
                    <a:pt x="4" y="36"/>
                    <a:pt x="4" y="36"/>
                    <a:pt x="4" y="36"/>
                  </a:cubicBezTo>
                  <a:cubicBezTo>
                    <a:pt x="3" y="38"/>
                    <a:pt x="3" y="40"/>
                    <a:pt x="5" y="40"/>
                  </a:cubicBezTo>
                  <a:cubicBezTo>
                    <a:pt x="13" y="45"/>
                    <a:pt x="13" y="45"/>
                    <a:pt x="13" y="45"/>
                  </a:cubicBezTo>
                  <a:cubicBezTo>
                    <a:pt x="12" y="47"/>
                    <a:pt x="12" y="49"/>
                    <a:pt x="11" y="51"/>
                  </a:cubicBezTo>
                  <a:cubicBezTo>
                    <a:pt x="11" y="53"/>
                    <a:pt x="11" y="55"/>
                    <a:pt x="11" y="57"/>
                  </a:cubicBezTo>
                  <a:cubicBezTo>
                    <a:pt x="3" y="60"/>
                    <a:pt x="3" y="60"/>
                    <a:pt x="3" y="60"/>
                  </a:cubicBezTo>
                  <a:cubicBezTo>
                    <a:pt x="1" y="60"/>
                    <a:pt x="0" y="62"/>
                    <a:pt x="1" y="64"/>
                  </a:cubicBezTo>
                  <a:cubicBezTo>
                    <a:pt x="5" y="79"/>
                    <a:pt x="5" y="79"/>
                    <a:pt x="5" y="79"/>
                  </a:cubicBezTo>
                  <a:cubicBezTo>
                    <a:pt x="5" y="79"/>
                    <a:pt x="6" y="80"/>
                    <a:pt x="6" y="81"/>
                  </a:cubicBezTo>
                  <a:cubicBezTo>
                    <a:pt x="7" y="81"/>
                    <a:pt x="8" y="81"/>
                    <a:pt x="9" y="81"/>
                  </a:cubicBezTo>
                  <a:cubicBezTo>
                    <a:pt x="17" y="78"/>
                    <a:pt x="17" y="78"/>
                    <a:pt x="17" y="78"/>
                  </a:cubicBezTo>
                  <a:cubicBezTo>
                    <a:pt x="20" y="82"/>
                    <a:pt x="22" y="85"/>
                    <a:pt x="25" y="88"/>
                  </a:cubicBezTo>
                  <a:cubicBezTo>
                    <a:pt x="21" y="96"/>
                    <a:pt x="21" y="96"/>
                    <a:pt x="21" y="96"/>
                  </a:cubicBezTo>
                  <a:cubicBezTo>
                    <a:pt x="20" y="98"/>
                    <a:pt x="21" y="100"/>
                    <a:pt x="22" y="100"/>
                  </a:cubicBezTo>
                  <a:cubicBezTo>
                    <a:pt x="36" y="108"/>
                    <a:pt x="36" y="108"/>
                    <a:pt x="36" y="108"/>
                  </a:cubicBezTo>
                  <a:cubicBezTo>
                    <a:pt x="37" y="109"/>
                    <a:pt x="39" y="108"/>
                    <a:pt x="40" y="107"/>
                  </a:cubicBezTo>
                  <a:cubicBezTo>
                    <a:pt x="45" y="99"/>
                    <a:pt x="45" y="99"/>
                    <a:pt x="45" y="99"/>
                  </a:cubicBezTo>
                  <a:cubicBezTo>
                    <a:pt x="47" y="99"/>
                    <a:pt x="49" y="100"/>
                    <a:pt x="51" y="100"/>
                  </a:cubicBezTo>
                  <a:cubicBezTo>
                    <a:pt x="53" y="100"/>
                    <a:pt x="55" y="100"/>
                    <a:pt x="57" y="100"/>
                  </a:cubicBezTo>
                  <a:cubicBezTo>
                    <a:pt x="60" y="109"/>
                    <a:pt x="60" y="109"/>
                    <a:pt x="60" y="109"/>
                  </a:cubicBezTo>
                  <a:cubicBezTo>
                    <a:pt x="60" y="110"/>
                    <a:pt x="61" y="111"/>
                    <a:pt x="62" y="111"/>
                  </a:cubicBezTo>
                  <a:cubicBezTo>
                    <a:pt x="63" y="111"/>
                    <a:pt x="63" y="111"/>
                    <a:pt x="64" y="111"/>
                  </a:cubicBezTo>
                  <a:cubicBezTo>
                    <a:pt x="79" y="107"/>
                    <a:pt x="79" y="107"/>
                    <a:pt x="79" y="107"/>
                  </a:cubicBezTo>
                  <a:cubicBezTo>
                    <a:pt x="80" y="106"/>
                    <a:pt x="81" y="104"/>
                    <a:pt x="81" y="103"/>
                  </a:cubicBezTo>
                  <a:cubicBezTo>
                    <a:pt x="78" y="94"/>
                    <a:pt x="78" y="94"/>
                    <a:pt x="78" y="94"/>
                  </a:cubicBezTo>
                  <a:cubicBezTo>
                    <a:pt x="82" y="92"/>
                    <a:pt x="85" y="89"/>
                    <a:pt x="88" y="86"/>
                  </a:cubicBezTo>
                  <a:cubicBezTo>
                    <a:pt x="96" y="91"/>
                    <a:pt x="96" y="91"/>
                    <a:pt x="96" y="91"/>
                  </a:cubicBezTo>
                  <a:cubicBezTo>
                    <a:pt x="97" y="91"/>
                    <a:pt x="97" y="91"/>
                    <a:pt x="98" y="91"/>
                  </a:cubicBezTo>
                  <a:cubicBezTo>
                    <a:pt x="99" y="91"/>
                    <a:pt x="100" y="90"/>
                    <a:pt x="100" y="89"/>
                  </a:cubicBezTo>
                  <a:cubicBezTo>
                    <a:pt x="108" y="76"/>
                    <a:pt x="108" y="76"/>
                    <a:pt x="108" y="76"/>
                  </a:cubicBezTo>
                  <a:cubicBezTo>
                    <a:pt x="109" y="74"/>
                    <a:pt x="108" y="72"/>
                    <a:pt x="107" y="71"/>
                  </a:cubicBezTo>
                  <a:cubicBezTo>
                    <a:pt x="99" y="67"/>
                    <a:pt x="99" y="67"/>
                    <a:pt x="99" y="67"/>
                  </a:cubicBezTo>
                  <a:cubicBezTo>
                    <a:pt x="99" y="65"/>
                    <a:pt x="100" y="63"/>
                    <a:pt x="100" y="61"/>
                  </a:cubicBezTo>
                  <a:cubicBezTo>
                    <a:pt x="100" y="59"/>
                    <a:pt x="100" y="57"/>
                    <a:pt x="100" y="54"/>
                  </a:cubicBezTo>
                  <a:cubicBezTo>
                    <a:pt x="109" y="52"/>
                    <a:pt x="109" y="52"/>
                    <a:pt x="109" y="52"/>
                  </a:cubicBezTo>
                  <a:cubicBezTo>
                    <a:pt x="110" y="52"/>
                    <a:pt x="111" y="50"/>
                    <a:pt x="111" y="48"/>
                  </a:cubicBezTo>
                  <a:close/>
                  <a:moveTo>
                    <a:pt x="72" y="58"/>
                  </a:moveTo>
                  <a:cubicBezTo>
                    <a:pt x="71" y="67"/>
                    <a:pt x="63" y="73"/>
                    <a:pt x="54" y="72"/>
                  </a:cubicBezTo>
                  <a:cubicBezTo>
                    <a:pt x="45" y="71"/>
                    <a:pt x="39" y="63"/>
                    <a:pt x="40" y="54"/>
                  </a:cubicBezTo>
                  <a:cubicBezTo>
                    <a:pt x="41" y="45"/>
                    <a:pt x="49" y="39"/>
                    <a:pt x="58" y="40"/>
                  </a:cubicBezTo>
                  <a:cubicBezTo>
                    <a:pt x="66" y="41"/>
                    <a:pt x="73" y="49"/>
                    <a:pt x="72" y="58"/>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07" tIns="60904" rIns="121807" bIns="60904" numCol="1" anchor="t" anchorCtr="0" compatLnSpc="1">
              <a:prstTxWarp prst="textNoShape">
                <a:avLst/>
              </a:prstTxWarp>
            </a:bodyPr>
            <a:lstStyle/>
            <a:p>
              <a:endParaRPr lang="en-US" sz="1599"/>
            </a:p>
          </p:txBody>
        </p:sp>
      </p:grpSp>
      <p:sp>
        <p:nvSpPr>
          <p:cNvPr id="29" name="Freeform 235"/>
          <p:cNvSpPr>
            <a:spLocks noEditPoints="1"/>
          </p:cNvSpPr>
          <p:nvPr/>
        </p:nvSpPr>
        <p:spPr bwMode="auto">
          <a:xfrm rot="20321637">
            <a:off x="7833751" y="3613719"/>
            <a:ext cx="428616" cy="401502"/>
          </a:xfrm>
          <a:custGeom>
            <a:avLst/>
            <a:gdLst>
              <a:gd name="T0" fmla="*/ 1 w 155"/>
              <a:gd name="T1" fmla="*/ 97 h 155"/>
              <a:gd name="T2" fmla="*/ 9 w 155"/>
              <a:gd name="T3" fmla="*/ 117 h 155"/>
              <a:gd name="T4" fmla="*/ 12 w 155"/>
              <a:gd name="T5" fmla="*/ 120 h 155"/>
              <a:gd name="T6" fmla="*/ 15 w 155"/>
              <a:gd name="T7" fmla="*/ 120 h 155"/>
              <a:gd name="T8" fmla="*/ 27 w 155"/>
              <a:gd name="T9" fmla="*/ 115 h 155"/>
              <a:gd name="T10" fmla="*/ 39 w 155"/>
              <a:gd name="T11" fmla="*/ 128 h 155"/>
              <a:gd name="T12" fmla="*/ 35 w 155"/>
              <a:gd name="T13" fmla="*/ 139 h 155"/>
              <a:gd name="T14" fmla="*/ 37 w 155"/>
              <a:gd name="T15" fmla="*/ 145 h 155"/>
              <a:gd name="T16" fmla="*/ 58 w 155"/>
              <a:gd name="T17" fmla="*/ 154 h 155"/>
              <a:gd name="T18" fmla="*/ 64 w 155"/>
              <a:gd name="T19" fmla="*/ 151 h 155"/>
              <a:gd name="T20" fmla="*/ 68 w 155"/>
              <a:gd name="T21" fmla="*/ 140 h 155"/>
              <a:gd name="T22" fmla="*/ 77 w 155"/>
              <a:gd name="T23" fmla="*/ 140 h 155"/>
              <a:gd name="T24" fmla="*/ 86 w 155"/>
              <a:gd name="T25" fmla="*/ 140 h 155"/>
              <a:gd name="T26" fmla="*/ 91 w 155"/>
              <a:gd name="T27" fmla="*/ 151 h 155"/>
              <a:gd name="T28" fmla="*/ 95 w 155"/>
              <a:gd name="T29" fmla="*/ 154 h 155"/>
              <a:gd name="T30" fmla="*/ 97 w 155"/>
              <a:gd name="T31" fmla="*/ 154 h 155"/>
              <a:gd name="T32" fmla="*/ 118 w 155"/>
              <a:gd name="T33" fmla="*/ 145 h 155"/>
              <a:gd name="T34" fmla="*/ 120 w 155"/>
              <a:gd name="T35" fmla="*/ 139 h 155"/>
              <a:gd name="T36" fmla="*/ 115 w 155"/>
              <a:gd name="T37" fmla="*/ 128 h 155"/>
              <a:gd name="T38" fmla="*/ 128 w 155"/>
              <a:gd name="T39" fmla="*/ 115 h 155"/>
              <a:gd name="T40" fmla="*/ 139 w 155"/>
              <a:gd name="T41" fmla="*/ 120 h 155"/>
              <a:gd name="T42" fmla="*/ 143 w 155"/>
              <a:gd name="T43" fmla="*/ 120 h 155"/>
              <a:gd name="T44" fmla="*/ 145 w 155"/>
              <a:gd name="T45" fmla="*/ 117 h 155"/>
              <a:gd name="T46" fmla="*/ 154 w 155"/>
              <a:gd name="T47" fmla="*/ 97 h 155"/>
              <a:gd name="T48" fmla="*/ 151 w 155"/>
              <a:gd name="T49" fmla="*/ 91 h 155"/>
              <a:gd name="T50" fmla="*/ 140 w 155"/>
              <a:gd name="T51" fmla="*/ 86 h 155"/>
              <a:gd name="T52" fmla="*/ 141 w 155"/>
              <a:gd name="T53" fmla="*/ 77 h 155"/>
              <a:gd name="T54" fmla="*/ 140 w 155"/>
              <a:gd name="T55" fmla="*/ 68 h 155"/>
              <a:gd name="T56" fmla="*/ 151 w 155"/>
              <a:gd name="T57" fmla="*/ 63 h 155"/>
              <a:gd name="T58" fmla="*/ 154 w 155"/>
              <a:gd name="T59" fmla="*/ 57 h 155"/>
              <a:gd name="T60" fmla="*/ 145 w 155"/>
              <a:gd name="T61" fmla="*/ 37 h 155"/>
              <a:gd name="T62" fmla="*/ 139 w 155"/>
              <a:gd name="T63" fmla="*/ 35 h 155"/>
              <a:gd name="T64" fmla="*/ 128 w 155"/>
              <a:gd name="T65" fmla="*/ 39 h 155"/>
              <a:gd name="T66" fmla="*/ 115 w 155"/>
              <a:gd name="T67" fmla="*/ 27 h 155"/>
              <a:gd name="T68" fmla="*/ 120 w 155"/>
              <a:gd name="T69" fmla="*/ 15 h 155"/>
              <a:gd name="T70" fmla="*/ 120 w 155"/>
              <a:gd name="T71" fmla="*/ 12 h 155"/>
              <a:gd name="T72" fmla="*/ 118 w 155"/>
              <a:gd name="T73" fmla="*/ 9 h 155"/>
              <a:gd name="T74" fmla="*/ 97 w 155"/>
              <a:gd name="T75" fmla="*/ 1 h 155"/>
              <a:gd name="T76" fmla="*/ 91 w 155"/>
              <a:gd name="T77" fmla="*/ 3 h 155"/>
              <a:gd name="T78" fmla="*/ 86 w 155"/>
              <a:gd name="T79" fmla="*/ 15 h 155"/>
              <a:gd name="T80" fmla="*/ 77 w 155"/>
              <a:gd name="T81" fmla="*/ 14 h 155"/>
              <a:gd name="T82" fmla="*/ 68 w 155"/>
              <a:gd name="T83" fmla="*/ 15 h 155"/>
              <a:gd name="T84" fmla="*/ 64 w 155"/>
              <a:gd name="T85" fmla="*/ 3 h 155"/>
              <a:gd name="T86" fmla="*/ 58 w 155"/>
              <a:gd name="T87" fmla="*/ 1 h 155"/>
              <a:gd name="T88" fmla="*/ 37 w 155"/>
              <a:gd name="T89" fmla="*/ 9 h 155"/>
              <a:gd name="T90" fmla="*/ 35 w 155"/>
              <a:gd name="T91" fmla="*/ 12 h 155"/>
              <a:gd name="T92" fmla="*/ 35 w 155"/>
              <a:gd name="T93" fmla="*/ 15 h 155"/>
              <a:gd name="T94" fmla="*/ 39 w 155"/>
              <a:gd name="T95" fmla="*/ 27 h 155"/>
              <a:gd name="T96" fmla="*/ 27 w 155"/>
              <a:gd name="T97" fmla="*/ 39 h 155"/>
              <a:gd name="T98" fmla="*/ 15 w 155"/>
              <a:gd name="T99" fmla="*/ 35 h 155"/>
              <a:gd name="T100" fmla="*/ 9 w 155"/>
              <a:gd name="T101" fmla="*/ 37 h 155"/>
              <a:gd name="T102" fmla="*/ 1 w 155"/>
              <a:gd name="T103" fmla="*/ 57 h 155"/>
              <a:gd name="T104" fmla="*/ 3 w 155"/>
              <a:gd name="T105" fmla="*/ 63 h 155"/>
              <a:gd name="T106" fmla="*/ 15 w 155"/>
              <a:gd name="T107" fmla="*/ 68 h 155"/>
              <a:gd name="T108" fmla="*/ 14 w 155"/>
              <a:gd name="T109" fmla="*/ 77 h 155"/>
              <a:gd name="T110" fmla="*/ 15 w 155"/>
              <a:gd name="T111" fmla="*/ 86 h 155"/>
              <a:gd name="T112" fmla="*/ 3 w 155"/>
              <a:gd name="T113" fmla="*/ 91 h 155"/>
              <a:gd name="T114" fmla="*/ 1 w 155"/>
              <a:gd name="T115" fmla="*/ 97 h 155"/>
              <a:gd name="T116" fmla="*/ 77 w 155"/>
              <a:gd name="T117" fmla="*/ 54 h 155"/>
              <a:gd name="T118" fmla="*/ 100 w 155"/>
              <a:gd name="T119" fmla="*/ 77 h 155"/>
              <a:gd name="T120" fmla="*/ 77 w 155"/>
              <a:gd name="T121" fmla="*/ 100 h 155"/>
              <a:gd name="T122" fmla="*/ 54 w 155"/>
              <a:gd name="T123" fmla="*/ 77 h 155"/>
              <a:gd name="T124" fmla="*/ 77 w 155"/>
              <a:gd name="T125" fmla="*/ 54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55" h="155">
                <a:moveTo>
                  <a:pt x="1" y="97"/>
                </a:moveTo>
                <a:cubicBezTo>
                  <a:pt x="9" y="117"/>
                  <a:pt x="9" y="117"/>
                  <a:pt x="9" y="117"/>
                </a:cubicBezTo>
                <a:cubicBezTo>
                  <a:pt x="10" y="119"/>
                  <a:pt x="11" y="119"/>
                  <a:pt x="12" y="120"/>
                </a:cubicBezTo>
                <a:cubicBezTo>
                  <a:pt x="13" y="120"/>
                  <a:pt x="14" y="120"/>
                  <a:pt x="15" y="120"/>
                </a:cubicBezTo>
                <a:cubicBezTo>
                  <a:pt x="27" y="115"/>
                  <a:pt x="27" y="115"/>
                  <a:pt x="27" y="115"/>
                </a:cubicBezTo>
                <a:cubicBezTo>
                  <a:pt x="30" y="120"/>
                  <a:pt x="35" y="124"/>
                  <a:pt x="39" y="128"/>
                </a:cubicBezTo>
                <a:cubicBezTo>
                  <a:pt x="35" y="139"/>
                  <a:pt x="35" y="139"/>
                  <a:pt x="35" y="139"/>
                </a:cubicBezTo>
                <a:cubicBezTo>
                  <a:pt x="34" y="142"/>
                  <a:pt x="35" y="144"/>
                  <a:pt x="37" y="145"/>
                </a:cubicBezTo>
                <a:cubicBezTo>
                  <a:pt x="58" y="154"/>
                  <a:pt x="58" y="154"/>
                  <a:pt x="58" y="154"/>
                </a:cubicBezTo>
                <a:cubicBezTo>
                  <a:pt x="60" y="155"/>
                  <a:pt x="63" y="154"/>
                  <a:pt x="64" y="151"/>
                </a:cubicBezTo>
                <a:cubicBezTo>
                  <a:pt x="68" y="140"/>
                  <a:pt x="68" y="140"/>
                  <a:pt x="68" y="140"/>
                </a:cubicBezTo>
                <a:cubicBezTo>
                  <a:pt x="71" y="140"/>
                  <a:pt x="74" y="140"/>
                  <a:pt x="77" y="140"/>
                </a:cubicBezTo>
                <a:cubicBezTo>
                  <a:pt x="80" y="140"/>
                  <a:pt x="83" y="140"/>
                  <a:pt x="86" y="140"/>
                </a:cubicBezTo>
                <a:cubicBezTo>
                  <a:pt x="91" y="151"/>
                  <a:pt x="91" y="151"/>
                  <a:pt x="91" y="151"/>
                </a:cubicBezTo>
                <a:cubicBezTo>
                  <a:pt x="92" y="153"/>
                  <a:pt x="94" y="154"/>
                  <a:pt x="95" y="154"/>
                </a:cubicBezTo>
                <a:cubicBezTo>
                  <a:pt x="96" y="154"/>
                  <a:pt x="97" y="154"/>
                  <a:pt x="97" y="154"/>
                </a:cubicBezTo>
                <a:cubicBezTo>
                  <a:pt x="118" y="145"/>
                  <a:pt x="118" y="145"/>
                  <a:pt x="118" y="145"/>
                </a:cubicBezTo>
                <a:cubicBezTo>
                  <a:pt x="120" y="144"/>
                  <a:pt x="121" y="142"/>
                  <a:pt x="120" y="139"/>
                </a:cubicBezTo>
                <a:cubicBezTo>
                  <a:pt x="115" y="128"/>
                  <a:pt x="115" y="128"/>
                  <a:pt x="115" y="128"/>
                </a:cubicBezTo>
                <a:cubicBezTo>
                  <a:pt x="120" y="124"/>
                  <a:pt x="124" y="120"/>
                  <a:pt x="128" y="115"/>
                </a:cubicBezTo>
                <a:cubicBezTo>
                  <a:pt x="139" y="120"/>
                  <a:pt x="139" y="120"/>
                  <a:pt x="139" y="120"/>
                </a:cubicBezTo>
                <a:cubicBezTo>
                  <a:pt x="141" y="120"/>
                  <a:pt x="142" y="120"/>
                  <a:pt x="143" y="120"/>
                </a:cubicBezTo>
                <a:cubicBezTo>
                  <a:pt x="144" y="119"/>
                  <a:pt x="145" y="119"/>
                  <a:pt x="145" y="117"/>
                </a:cubicBezTo>
                <a:cubicBezTo>
                  <a:pt x="154" y="97"/>
                  <a:pt x="154" y="97"/>
                  <a:pt x="154" y="97"/>
                </a:cubicBezTo>
                <a:cubicBezTo>
                  <a:pt x="155" y="95"/>
                  <a:pt x="154" y="92"/>
                  <a:pt x="151" y="91"/>
                </a:cubicBezTo>
                <a:cubicBezTo>
                  <a:pt x="140" y="86"/>
                  <a:pt x="140" y="86"/>
                  <a:pt x="140" y="86"/>
                </a:cubicBezTo>
                <a:cubicBezTo>
                  <a:pt x="140" y="83"/>
                  <a:pt x="141" y="80"/>
                  <a:pt x="141" y="77"/>
                </a:cubicBezTo>
                <a:cubicBezTo>
                  <a:pt x="141" y="74"/>
                  <a:pt x="140" y="71"/>
                  <a:pt x="140" y="68"/>
                </a:cubicBezTo>
                <a:cubicBezTo>
                  <a:pt x="151" y="63"/>
                  <a:pt x="151" y="63"/>
                  <a:pt x="151" y="63"/>
                </a:cubicBezTo>
                <a:cubicBezTo>
                  <a:pt x="154" y="62"/>
                  <a:pt x="155" y="60"/>
                  <a:pt x="154" y="57"/>
                </a:cubicBezTo>
                <a:cubicBezTo>
                  <a:pt x="145" y="37"/>
                  <a:pt x="145" y="37"/>
                  <a:pt x="145" y="37"/>
                </a:cubicBezTo>
                <a:cubicBezTo>
                  <a:pt x="144" y="35"/>
                  <a:pt x="142" y="34"/>
                  <a:pt x="139" y="35"/>
                </a:cubicBezTo>
                <a:cubicBezTo>
                  <a:pt x="128" y="39"/>
                  <a:pt x="128" y="39"/>
                  <a:pt x="128" y="39"/>
                </a:cubicBezTo>
                <a:cubicBezTo>
                  <a:pt x="124" y="34"/>
                  <a:pt x="120" y="30"/>
                  <a:pt x="115" y="27"/>
                </a:cubicBezTo>
                <a:cubicBezTo>
                  <a:pt x="120" y="15"/>
                  <a:pt x="120" y="15"/>
                  <a:pt x="120" y="15"/>
                </a:cubicBezTo>
                <a:cubicBezTo>
                  <a:pt x="120" y="14"/>
                  <a:pt x="120" y="13"/>
                  <a:pt x="120" y="12"/>
                </a:cubicBezTo>
                <a:cubicBezTo>
                  <a:pt x="120" y="10"/>
                  <a:pt x="119" y="10"/>
                  <a:pt x="118" y="9"/>
                </a:cubicBezTo>
                <a:cubicBezTo>
                  <a:pt x="97" y="1"/>
                  <a:pt x="97" y="1"/>
                  <a:pt x="97" y="1"/>
                </a:cubicBezTo>
                <a:cubicBezTo>
                  <a:pt x="95" y="0"/>
                  <a:pt x="92" y="1"/>
                  <a:pt x="91" y="3"/>
                </a:cubicBezTo>
                <a:cubicBezTo>
                  <a:pt x="86" y="15"/>
                  <a:pt x="86" y="15"/>
                  <a:pt x="86" y="15"/>
                </a:cubicBezTo>
                <a:cubicBezTo>
                  <a:pt x="83" y="14"/>
                  <a:pt x="80" y="14"/>
                  <a:pt x="77" y="14"/>
                </a:cubicBezTo>
                <a:cubicBezTo>
                  <a:pt x="74" y="14"/>
                  <a:pt x="71" y="14"/>
                  <a:pt x="68" y="15"/>
                </a:cubicBezTo>
                <a:cubicBezTo>
                  <a:pt x="64" y="3"/>
                  <a:pt x="64" y="3"/>
                  <a:pt x="64" y="3"/>
                </a:cubicBezTo>
                <a:cubicBezTo>
                  <a:pt x="63" y="1"/>
                  <a:pt x="60" y="0"/>
                  <a:pt x="58" y="1"/>
                </a:cubicBezTo>
                <a:cubicBezTo>
                  <a:pt x="37" y="9"/>
                  <a:pt x="37" y="9"/>
                  <a:pt x="37" y="9"/>
                </a:cubicBezTo>
                <a:cubicBezTo>
                  <a:pt x="36" y="10"/>
                  <a:pt x="35" y="10"/>
                  <a:pt x="35" y="12"/>
                </a:cubicBezTo>
                <a:cubicBezTo>
                  <a:pt x="34" y="13"/>
                  <a:pt x="34" y="14"/>
                  <a:pt x="35" y="15"/>
                </a:cubicBezTo>
                <a:cubicBezTo>
                  <a:pt x="39" y="27"/>
                  <a:pt x="39" y="27"/>
                  <a:pt x="39" y="27"/>
                </a:cubicBezTo>
                <a:cubicBezTo>
                  <a:pt x="35" y="30"/>
                  <a:pt x="30" y="34"/>
                  <a:pt x="27" y="39"/>
                </a:cubicBezTo>
                <a:cubicBezTo>
                  <a:pt x="15" y="35"/>
                  <a:pt x="15" y="35"/>
                  <a:pt x="15" y="35"/>
                </a:cubicBezTo>
                <a:cubicBezTo>
                  <a:pt x="13" y="34"/>
                  <a:pt x="10" y="35"/>
                  <a:pt x="9" y="37"/>
                </a:cubicBezTo>
                <a:cubicBezTo>
                  <a:pt x="1" y="57"/>
                  <a:pt x="1" y="57"/>
                  <a:pt x="1" y="57"/>
                </a:cubicBezTo>
                <a:cubicBezTo>
                  <a:pt x="0" y="60"/>
                  <a:pt x="1" y="62"/>
                  <a:pt x="3" y="63"/>
                </a:cubicBezTo>
                <a:cubicBezTo>
                  <a:pt x="15" y="68"/>
                  <a:pt x="15" y="68"/>
                  <a:pt x="15" y="68"/>
                </a:cubicBezTo>
                <a:cubicBezTo>
                  <a:pt x="14" y="71"/>
                  <a:pt x="14" y="74"/>
                  <a:pt x="14" y="77"/>
                </a:cubicBezTo>
                <a:cubicBezTo>
                  <a:pt x="14" y="80"/>
                  <a:pt x="14" y="83"/>
                  <a:pt x="15" y="86"/>
                </a:cubicBezTo>
                <a:cubicBezTo>
                  <a:pt x="3" y="91"/>
                  <a:pt x="3" y="91"/>
                  <a:pt x="3" y="91"/>
                </a:cubicBezTo>
                <a:cubicBezTo>
                  <a:pt x="1" y="92"/>
                  <a:pt x="0" y="95"/>
                  <a:pt x="1" y="97"/>
                </a:cubicBezTo>
                <a:close/>
                <a:moveTo>
                  <a:pt x="77" y="54"/>
                </a:moveTo>
                <a:cubicBezTo>
                  <a:pt x="90" y="54"/>
                  <a:pt x="100" y="65"/>
                  <a:pt x="100" y="77"/>
                </a:cubicBezTo>
                <a:cubicBezTo>
                  <a:pt x="100" y="90"/>
                  <a:pt x="90" y="100"/>
                  <a:pt x="77" y="100"/>
                </a:cubicBezTo>
                <a:cubicBezTo>
                  <a:pt x="65" y="100"/>
                  <a:pt x="54" y="90"/>
                  <a:pt x="54" y="77"/>
                </a:cubicBezTo>
                <a:cubicBezTo>
                  <a:pt x="54" y="65"/>
                  <a:pt x="65" y="54"/>
                  <a:pt x="77" y="54"/>
                </a:cubicBezTo>
                <a:close/>
              </a:path>
            </a:pathLst>
          </a:custGeom>
          <a:solidFill>
            <a:schemeClr val="accent3"/>
          </a:solidFill>
          <a:ln>
            <a:noFill/>
          </a:ln>
          <a:extLst/>
        </p:spPr>
        <p:txBody>
          <a:bodyPr vert="horz" wrap="square" lIns="121807" tIns="60904" rIns="121807" bIns="60904" numCol="1" anchor="t" anchorCtr="0" compatLnSpc="1">
            <a:prstTxWarp prst="textNoShape">
              <a:avLst/>
            </a:prstTxWarp>
          </a:bodyPr>
          <a:lstStyle/>
          <a:p>
            <a:endParaRPr lang="en-US" sz="1599"/>
          </a:p>
        </p:txBody>
      </p:sp>
      <p:sp>
        <p:nvSpPr>
          <p:cNvPr id="30" name="TextBox 29"/>
          <p:cNvSpPr txBox="1"/>
          <p:nvPr/>
        </p:nvSpPr>
        <p:spPr>
          <a:xfrm>
            <a:off x="7053216" y="4491249"/>
            <a:ext cx="1558119" cy="923330"/>
          </a:xfrm>
          <a:prstGeom prst="rect">
            <a:avLst/>
          </a:prstGeom>
          <a:noFill/>
        </p:spPr>
        <p:txBody>
          <a:bodyPr wrap="none" rtlCol="0">
            <a:spAutoFit/>
          </a:bodyPr>
          <a:lstStyle/>
          <a:p>
            <a:pPr algn="ctr"/>
            <a:r>
              <a:rPr lang="en-US" dirty="0" smtClean="0"/>
              <a:t>Federated </a:t>
            </a:r>
          </a:p>
          <a:p>
            <a:pPr algn="ctr"/>
            <a:r>
              <a:rPr lang="en-US" dirty="0" smtClean="0"/>
              <a:t>Authentication</a:t>
            </a:r>
          </a:p>
          <a:p>
            <a:pPr algn="ctr"/>
            <a:r>
              <a:rPr lang="en-US" dirty="0" smtClean="0"/>
              <a:t>Service</a:t>
            </a:r>
            <a:endParaRPr lang="en-US" dirty="0"/>
          </a:p>
        </p:txBody>
      </p:sp>
      <p:sp>
        <p:nvSpPr>
          <p:cNvPr id="32" name="Right Arrow 31"/>
          <p:cNvSpPr/>
          <p:nvPr/>
        </p:nvSpPr>
        <p:spPr>
          <a:xfrm>
            <a:off x="1931651" y="3926014"/>
            <a:ext cx="1078965" cy="197852"/>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3" name="Right Arrow 32"/>
          <p:cNvSpPr/>
          <p:nvPr/>
        </p:nvSpPr>
        <p:spPr>
          <a:xfrm>
            <a:off x="3575034" y="3940385"/>
            <a:ext cx="1488670" cy="197852"/>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4" name="Right Arrow 33"/>
          <p:cNvSpPr/>
          <p:nvPr/>
        </p:nvSpPr>
        <p:spPr>
          <a:xfrm>
            <a:off x="6660202" y="3949347"/>
            <a:ext cx="744335" cy="198422"/>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5" name="Right Arrow 34"/>
          <p:cNvSpPr/>
          <p:nvPr/>
        </p:nvSpPr>
        <p:spPr>
          <a:xfrm>
            <a:off x="8240685" y="3925444"/>
            <a:ext cx="744335" cy="198422"/>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6" name="Flowchart: Magnetic Disk 35"/>
          <p:cNvSpPr/>
          <p:nvPr/>
        </p:nvSpPr>
        <p:spPr>
          <a:xfrm>
            <a:off x="9062960" y="3613855"/>
            <a:ext cx="667260" cy="850912"/>
          </a:xfrm>
          <a:prstGeom prst="flowChartMagneticDisk">
            <a:avLst/>
          </a:prstGeom>
          <a:gradFill>
            <a:gsLst>
              <a:gs pos="0">
                <a:schemeClr val="accent1">
                  <a:tint val="66000"/>
                  <a:satMod val="160000"/>
                </a:schemeClr>
              </a:gs>
              <a:gs pos="50000">
                <a:schemeClr val="accent1">
                  <a:lumMod val="75000"/>
                </a:schemeClr>
              </a:gs>
              <a:gs pos="100000">
                <a:srgbClr val="002060"/>
              </a:gs>
            </a:gsLst>
            <a:path path="circle">
              <a:fillToRect r="100000" b="100000"/>
            </a:path>
          </a:gra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7" name="TextBox 36"/>
          <p:cNvSpPr txBox="1"/>
          <p:nvPr/>
        </p:nvSpPr>
        <p:spPr>
          <a:xfrm>
            <a:off x="8573445" y="4494787"/>
            <a:ext cx="1659108" cy="923330"/>
          </a:xfrm>
          <a:prstGeom prst="rect">
            <a:avLst/>
          </a:prstGeom>
          <a:noFill/>
        </p:spPr>
        <p:txBody>
          <a:bodyPr wrap="none" rtlCol="0">
            <a:spAutoFit/>
          </a:bodyPr>
          <a:lstStyle/>
          <a:p>
            <a:pPr algn="ctr"/>
            <a:r>
              <a:rPr lang="en-US" dirty="0" smtClean="0"/>
              <a:t>Microsoft</a:t>
            </a:r>
            <a:endParaRPr lang="en-US" dirty="0"/>
          </a:p>
          <a:p>
            <a:pPr algn="ctr"/>
            <a:r>
              <a:rPr lang="en-US" dirty="0"/>
              <a:t>Active Directory</a:t>
            </a:r>
          </a:p>
          <a:p>
            <a:pPr algn="ctr"/>
            <a:r>
              <a:rPr lang="en-US" dirty="0"/>
              <a:t>(Cert </a:t>
            </a:r>
            <a:r>
              <a:rPr lang="en-US" dirty="0" err="1"/>
              <a:t>Auth</a:t>
            </a:r>
            <a:r>
              <a:rPr lang="en-US" dirty="0"/>
              <a:t>)</a:t>
            </a:r>
          </a:p>
        </p:txBody>
      </p:sp>
      <p:pic>
        <p:nvPicPr>
          <p:cNvPr id="38" name="Picture 37" descr="XenApp-black.png"/>
          <p:cNvPicPr>
            <a:picLocks noChangeAspect="1"/>
          </p:cNvPicPr>
          <p:nvPr/>
        </p:nvPicPr>
        <p:blipFill>
          <a:blip r:embed="rId9"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0432690" y="3774028"/>
            <a:ext cx="1361046" cy="377170"/>
          </a:xfrm>
          <a:prstGeom prst="rect">
            <a:avLst/>
          </a:prstGeom>
        </p:spPr>
      </p:pic>
      <p:pic>
        <p:nvPicPr>
          <p:cNvPr id="39" name="Picture 38" descr="XenDesktop-black copy.png"/>
          <p:cNvPicPr>
            <a:picLocks noChangeAspect="1"/>
          </p:cNvPicPr>
          <p:nvPr/>
        </p:nvPicPr>
        <p:blipFill>
          <a:blip r:embed="rId10" cstate="print">
            <a:duotone>
              <a:schemeClr val="bg2">
                <a:shade val="45000"/>
                <a:satMod val="135000"/>
              </a:schemeClr>
              <a:prstClr val="white"/>
            </a:duotone>
            <a:extLst>
              <a:ext uri="{28A0092B-C50C-407E-A947-70E740481C1C}">
                <a14:useLocalDpi xmlns:a14="http://schemas.microsoft.com/office/drawing/2010/main" val="0"/>
              </a:ext>
            </a:extLst>
          </a:blip>
          <a:stretch>
            <a:fillRect/>
          </a:stretch>
        </p:blipFill>
        <p:spPr>
          <a:xfrm>
            <a:off x="10082627" y="4176276"/>
            <a:ext cx="2039907" cy="397329"/>
          </a:xfrm>
          <a:prstGeom prst="rect">
            <a:avLst/>
          </a:prstGeom>
        </p:spPr>
      </p:pic>
      <p:sp>
        <p:nvSpPr>
          <p:cNvPr id="40" name="Right Arrow 39"/>
          <p:cNvSpPr/>
          <p:nvPr/>
        </p:nvSpPr>
        <p:spPr>
          <a:xfrm>
            <a:off x="9760678" y="3916752"/>
            <a:ext cx="584801" cy="198422"/>
          </a:xfrm>
          <a:prstGeom prst="rightArrow">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err="1" smtClean="0"/>
          </a:p>
        </p:txBody>
      </p:sp>
      <p:sp>
        <p:nvSpPr>
          <p:cNvPr id="3" name="Title 2"/>
          <p:cNvSpPr>
            <a:spLocks noGrp="1"/>
          </p:cNvSpPr>
          <p:nvPr>
            <p:ph type="title"/>
          </p:nvPr>
        </p:nvSpPr>
        <p:spPr>
          <a:xfrm>
            <a:off x="457200" y="19493"/>
            <a:ext cx="11277599" cy="842025"/>
          </a:xfrm>
        </p:spPr>
        <p:txBody>
          <a:bodyPr/>
          <a:lstStyle/>
          <a:p>
            <a:r>
              <a:rPr lang="en-US" dirty="0" smtClean="0"/>
              <a:t>7.9 Federated Authentication Service</a:t>
            </a:r>
            <a:endParaRPr lang="en-US" dirty="0"/>
          </a:p>
        </p:txBody>
      </p:sp>
    </p:spTree>
    <p:extLst>
      <p:ext uri="{BB962C8B-B14F-4D97-AF65-F5344CB8AC3E}">
        <p14:creationId xmlns:p14="http://schemas.microsoft.com/office/powerpoint/2010/main" val="4032517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0" indent="0" algn="ctr">
              <a:buNone/>
            </a:pPr>
            <a:r>
              <a:rPr lang="en-US" b="1" dirty="0" smtClean="0"/>
              <a:t>Mergers &amp; Acquisitions</a:t>
            </a:r>
            <a:endParaRPr lang="en-US" b="1" dirty="0"/>
          </a:p>
        </p:txBody>
      </p:sp>
      <p:sp>
        <p:nvSpPr>
          <p:cNvPr id="4" name="Content Placeholder 3"/>
          <p:cNvSpPr>
            <a:spLocks noGrp="1"/>
          </p:cNvSpPr>
          <p:nvPr>
            <p:ph idx="11"/>
          </p:nvPr>
        </p:nvSpPr>
        <p:spPr/>
        <p:txBody>
          <a:bodyPr/>
          <a:lstStyle/>
          <a:p>
            <a:pPr marL="0" indent="0" algn="ctr">
              <a:buNone/>
            </a:pPr>
            <a:r>
              <a:rPr lang="en-US" b="1" dirty="0" smtClean="0"/>
              <a:t>Partners &amp; Contractors</a:t>
            </a:r>
          </a:p>
        </p:txBody>
      </p:sp>
      <p:sp>
        <p:nvSpPr>
          <p:cNvPr id="5" name="Content Placeholder 4"/>
          <p:cNvSpPr>
            <a:spLocks noGrp="1"/>
          </p:cNvSpPr>
          <p:nvPr>
            <p:ph idx="12"/>
          </p:nvPr>
        </p:nvSpPr>
        <p:spPr/>
        <p:txBody>
          <a:bodyPr/>
          <a:lstStyle/>
          <a:p>
            <a:pPr marL="0" indent="0" algn="ctr">
              <a:buNone/>
            </a:pPr>
            <a:r>
              <a:rPr lang="en-US" b="1" dirty="0" smtClean="0"/>
              <a:t>Multi-Tenant Management</a:t>
            </a:r>
            <a:endParaRPr lang="en-US" b="1" dirty="0"/>
          </a:p>
        </p:txBody>
      </p:sp>
      <p:sp>
        <p:nvSpPr>
          <p:cNvPr id="7" name="Rectangle 6"/>
          <p:cNvSpPr/>
          <p:nvPr/>
        </p:nvSpPr>
        <p:spPr>
          <a:xfrm>
            <a:off x="891632" y="3156615"/>
            <a:ext cx="2502608" cy="1323439"/>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8000" b="1" cap="none" spc="0" dirty="0" smtClean="0">
                <a:ln w="11430"/>
                <a:solidFill>
                  <a:schemeClr val="accent5"/>
                </a:solidFill>
                <a:effectLst>
                  <a:outerShdw blurRad="50800" dist="39000" dir="5460000" algn="tl">
                    <a:srgbClr val="000000">
                      <a:alpha val="38000"/>
                    </a:srgbClr>
                  </a:outerShdw>
                </a:effectLst>
                <a:latin typeface="Baskerville Old Face" panose="02020602080505020303" pitchFamily="18" charset="0"/>
              </a:rPr>
              <a:t>M&amp;A</a:t>
            </a:r>
            <a:endParaRPr lang="en-US" sz="8000" b="1" cap="none" spc="0" dirty="0">
              <a:ln w="11430"/>
              <a:solidFill>
                <a:schemeClr val="accent5"/>
              </a:solidFill>
              <a:effectLst>
                <a:outerShdw blurRad="50800" dist="39000" dir="5460000" algn="tl">
                  <a:srgbClr val="000000">
                    <a:alpha val="38000"/>
                  </a:srgbClr>
                </a:outerShdw>
              </a:effectLst>
              <a:latin typeface="Baskerville Old Face" panose="02020602080505020303" pitchFamily="18" charset="0"/>
            </a:endParaRPr>
          </a:p>
        </p:txBody>
      </p:sp>
      <p:sp>
        <p:nvSpPr>
          <p:cNvPr id="8" name="Text Placeholder 3"/>
          <p:cNvSpPr txBox="1">
            <a:spLocks/>
          </p:cNvSpPr>
          <p:nvPr/>
        </p:nvSpPr>
        <p:spPr bwMode="gray">
          <a:xfrm>
            <a:off x="457199" y="864863"/>
            <a:ext cx="11277599" cy="249299"/>
          </a:xfrm>
          <a:prstGeom prst="rect">
            <a:avLst/>
          </a:prstGeom>
        </p:spPr>
        <p:txBody>
          <a:bodyPr vert="horz" wrap="square" lIns="0" tIns="0" rIns="0" bIns="0" rtlCol="0">
            <a:spAutoFit/>
          </a:bodyPr>
          <a:lstStyle>
            <a:lvl1pPr marL="0" indent="0" algn="l" defTabSz="914400" rtl="0" eaLnBrk="1" latinLnBrk="0" hangingPunct="1">
              <a:lnSpc>
                <a:spcPct val="90000"/>
              </a:lnSpc>
              <a:spcBef>
                <a:spcPts val="1400"/>
              </a:spcBef>
              <a:buFont typeface="Arial" panose="020B0604020202020204" pitchFamily="34" charset="0"/>
              <a:buNone/>
              <a:defRPr sz="1800" kern="100" spc="-30" baseline="0">
                <a:solidFill>
                  <a:schemeClr val="tx1">
                    <a:lumMod val="50000"/>
                    <a:lumOff val="50000"/>
                  </a:schemeClr>
                </a:solidFill>
                <a:latin typeface="+mn-lt"/>
                <a:ea typeface="+mn-ea"/>
                <a:cs typeface="+mn-cs"/>
              </a:defRPr>
            </a:lvl1pPr>
            <a:lvl2pPr marL="457200" indent="0" algn="l" defTabSz="914400" rtl="0" eaLnBrk="1" latinLnBrk="0" hangingPunct="1">
              <a:lnSpc>
                <a:spcPct val="90000"/>
              </a:lnSpc>
              <a:spcBef>
                <a:spcPts val="600"/>
              </a:spcBef>
              <a:spcAft>
                <a:spcPts val="200"/>
              </a:spcAft>
              <a:buFont typeface="Arial" panose="020B0604020202020204" pitchFamily="34" charset="0"/>
              <a:buNone/>
              <a:defRPr sz="2000" kern="1200" spc="-30" baseline="0">
                <a:solidFill>
                  <a:schemeClr val="tx1">
                    <a:tint val="75000"/>
                  </a:schemeClr>
                </a:solidFill>
                <a:latin typeface="+mn-lt"/>
                <a:ea typeface="+mn-ea"/>
                <a:cs typeface="+mn-cs"/>
              </a:defRPr>
            </a:lvl2pPr>
            <a:lvl3pPr marL="914400" indent="0" algn="l" defTabSz="914400" rtl="0" eaLnBrk="1" latinLnBrk="0" hangingPunct="1">
              <a:lnSpc>
                <a:spcPct val="85000"/>
              </a:lnSpc>
              <a:spcBef>
                <a:spcPts val="600"/>
              </a:spcBef>
              <a:spcAft>
                <a:spcPts val="200"/>
              </a:spcAft>
              <a:buFont typeface="Arial" panose="020B0604020202020204" pitchFamily="34" charset="0"/>
              <a:buNone/>
              <a:defRPr sz="1800" kern="100" spc="-30" baseline="0">
                <a:solidFill>
                  <a:schemeClr val="tx1">
                    <a:tint val="75000"/>
                  </a:schemeClr>
                </a:solidFill>
                <a:latin typeface="+mn-lt"/>
                <a:ea typeface="+mn-ea"/>
                <a:cs typeface="+mn-cs"/>
              </a:defRPr>
            </a:lvl3pPr>
            <a:lvl4pPr marL="1371600" indent="0" algn="l" defTabSz="914400" rtl="0" eaLnBrk="1" latinLnBrk="0" hangingPunct="1">
              <a:lnSpc>
                <a:spcPct val="90000"/>
              </a:lnSpc>
              <a:spcBef>
                <a:spcPts val="1400"/>
              </a:spcBef>
              <a:buFont typeface="Tahoma" panose="020B0604030504040204" pitchFamily="34" charset="0"/>
              <a:buNone/>
              <a:defRPr sz="1600" kern="100" spc="-50" baseline="0">
                <a:solidFill>
                  <a:schemeClr val="tx1">
                    <a:tint val="75000"/>
                  </a:schemeClr>
                </a:solidFill>
                <a:latin typeface="+mn-lt"/>
                <a:ea typeface="+mn-ea"/>
                <a:cs typeface="+mn-cs"/>
              </a:defRPr>
            </a:lvl4pPr>
            <a:lvl5pPr marL="1828800" indent="0" algn="l" defTabSz="914400" rtl="0" eaLnBrk="1" latinLnBrk="0" hangingPunct="1">
              <a:lnSpc>
                <a:spcPct val="79000"/>
              </a:lnSpc>
              <a:spcBef>
                <a:spcPts val="200"/>
              </a:spcBef>
              <a:spcAft>
                <a:spcPts val="800"/>
              </a:spcAft>
              <a:buFont typeface="Tahoma" panose="020B0604030504040204" pitchFamily="34" charset="0"/>
              <a:buNone/>
              <a:defRPr sz="1600" b="1" kern="100" spc="30" baseline="0">
                <a:solidFill>
                  <a:schemeClr val="tx1">
                    <a:tint val="75000"/>
                  </a:schemeClr>
                </a:solidFill>
                <a:latin typeface="+mj-lt"/>
                <a:ea typeface="+mn-ea"/>
                <a:cs typeface="+mn-cs"/>
              </a:defRPr>
            </a:lvl5pPr>
            <a:lvl6pPr marL="2286000" indent="0" algn="l" defTabSz="914400" rtl="0" eaLnBrk="1" latinLnBrk="0" hangingPunct="1">
              <a:lnSpc>
                <a:spcPct val="110000"/>
              </a:lnSpc>
              <a:spcBef>
                <a:spcPts val="600"/>
              </a:spcBef>
              <a:spcAft>
                <a:spcPts val="800"/>
              </a:spcAft>
              <a:buFont typeface="Tahoma" panose="020B0604030504040204" pitchFamily="34" charset="0"/>
              <a:buNone/>
              <a:defRPr sz="1600" kern="1200" spc="30" baseline="0">
                <a:solidFill>
                  <a:schemeClr val="tx1">
                    <a:tint val="75000"/>
                  </a:schemeClr>
                </a:solidFill>
                <a:latin typeface="+mn-lt"/>
                <a:ea typeface="+mn-ea"/>
                <a:cs typeface="+mn-cs"/>
              </a:defRPr>
            </a:lvl6pPr>
            <a:lvl7pPr marL="2743200" indent="0" algn="l" defTabSz="914400" rtl="0" eaLnBrk="1" latinLnBrk="0" hangingPunct="1">
              <a:lnSpc>
                <a:spcPct val="90000"/>
              </a:lnSpc>
              <a:spcBef>
                <a:spcPts val="0"/>
              </a:spcBef>
              <a:spcAft>
                <a:spcPts val="600"/>
              </a:spcAft>
              <a:buFont typeface="Arial" panose="020B0604020202020204" pitchFamily="34" charset="0"/>
              <a:buNone/>
              <a:defRPr sz="1600" kern="1200" spc="-50" baseline="0">
                <a:solidFill>
                  <a:schemeClr val="tx1">
                    <a:tint val="75000"/>
                  </a:schemeClr>
                </a:solidFill>
                <a:latin typeface="+mn-lt"/>
                <a:ea typeface="+mn-ea"/>
                <a:cs typeface="+mn-cs"/>
              </a:defRPr>
            </a:lvl7pPr>
            <a:lvl8pPr marL="3200400" indent="0" algn="l" defTabSz="914400" rtl="0" eaLnBrk="1" latinLnBrk="0" hangingPunct="1">
              <a:lnSpc>
                <a:spcPct val="120000"/>
              </a:lnSpc>
              <a:spcBef>
                <a:spcPts val="600"/>
              </a:spcBef>
              <a:spcAft>
                <a:spcPts val="600"/>
              </a:spcAft>
              <a:buFont typeface="Calibri Light" panose="020F030202020403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85000"/>
              </a:lnSpc>
              <a:spcBef>
                <a:spcPts val="200"/>
              </a:spcBef>
              <a:spcAft>
                <a:spcPts val="1000"/>
              </a:spcAft>
              <a:buFont typeface="Tahoma" panose="020B0604030504040204" pitchFamily="34" charset="0"/>
              <a:buNone/>
              <a:defRPr sz="1600" b="1" kern="1200">
                <a:solidFill>
                  <a:schemeClr val="tx1">
                    <a:tint val="75000"/>
                  </a:schemeClr>
                </a:solidFill>
                <a:latin typeface="+mj-lt"/>
                <a:ea typeface="+mn-ea"/>
                <a:cs typeface="+mn-cs"/>
              </a:defRPr>
            </a:lvl9pPr>
          </a:lstStyle>
          <a:p>
            <a:r>
              <a:rPr lang="en-US" dirty="0" smtClean="0"/>
              <a:t>Additional Use Cases</a:t>
            </a:r>
            <a:endParaRPr lang="en-US" dirty="0"/>
          </a:p>
        </p:txBody>
      </p:sp>
      <p:sp>
        <p:nvSpPr>
          <p:cNvPr id="9" name="Title 2"/>
          <p:cNvSpPr txBox="1">
            <a:spLocks/>
          </p:cNvSpPr>
          <p:nvPr/>
        </p:nvSpPr>
        <p:spPr bwMode="gray">
          <a:xfrm>
            <a:off x="457200" y="19493"/>
            <a:ext cx="11277599" cy="842025"/>
          </a:xfrm>
          <a:prstGeom prst="rect">
            <a:avLst/>
          </a:prstGeom>
        </p:spPr>
        <p:txBody>
          <a:bodyPr vert="horz" lIns="0" tIns="0" rIns="0" bIns="0" rtlCol="0" anchor="b">
            <a:noAutofit/>
          </a:bodyPr>
          <a:lstStyle>
            <a:lvl1pPr algn="l" defTabSz="914400" rtl="0" eaLnBrk="1" latinLnBrk="0" hangingPunct="1">
              <a:lnSpc>
                <a:spcPct val="76000"/>
              </a:lnSpc>
              <a:spcBef>
                <a:spcPct val="0"/>
              </a:spcBef>
              <a:buNone/>
              <a:defRPr sz="3600" b="1" kern="1200" spc="30" baseline="0">
                <a:solidFill>
                  <a:schemeClr val="accent1"/>
                </a:solidFill>
                <a:latin typeface="+mj-lt"/>
                <a:ea typeface="+mj-ea"/>
                <a:cs typeface="+mj-cs"/>
              </a:defRPr>
            </a:lvl1pPr>
          </a:lstStyle>
          <a:p>
            <a:r>
              <a:rPr lang="en-US" smtClean="0"/>
              <a:t>7.9 Federated Authentication Service</a:t>
            </a:r>
            <a:endParaRPr lang="en-US" dirty="0"/>
          </a:p>
        </p:txBody>
      </p:sp>
      <p:pic>
        <p:nvPicPr>
          <p:cNvPr id="13316" name="Picture 4" descr="C:\Users\CarisaS\AppData\Local\Microsoft\Windows\INetCache\IE\0HM31V1Y\580507[1].jpg"/>
          <p:cNvPicPr>
            <a:picLocks noChangeAspect="1" noChangeArrowheads="1"/>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4756179" y="3119103"/>
            <a:ext cx="2679639" cy="1509761"/>
          </a:xfrm>
          <a:prstGeom prst="rect">
            <a:avLst/>
          </a:prstGeom>
          <a:noFill/>
          <a:extLst>
            <a:ext uri="{909E8E84-426E-40DD-AFC4-6F175D3DCCD1}">
              <a14:hiddenFill xmlns:a14="http://schemas.microsoft.com/office/drawing/2010/main">
                <a:solidFill>
                  <a:srgbClr val="FFFFFF"/>
                </a:solidFill>
              </a14:hiddenFill>
            </a:ext>
          </a:extLst>
        </p:spPr>
      </p:pic>
      <p:sp>
        <p:nvSpPr>
          <p:cNvPr id="13" name="Freeform 8"/>
          <p:cNvSpPr>
            <a:spLocks/>
          </p:cNvSpPr>
          <p:nvPr/>
        </p:nvSpPr>
        <p:spPr bwMode="auto">
          <a:xfrm>
            <a:off x="9591744" y="3568985"/>
            <a:ext cx="576708" cy="569956"/>
          </a:xfrm>
          <a:custGeom>
            <a:avLst/>
            <a:gdLst>
              <a:gd name="T0" fmla="*/ 164 w 497"/>
              <a:gd name="T1" fmla="*/ 389 h 559"/>
              <a:gd name="T2" fmla="*/ 344 w 497"/>
              <a:gd name="T3" fmla="*/ 389 h 559"/>
              <a:gd name="T4" fmla="*/ 372 w 497"/>
              <a:gd name="T5" fmla="*/ 427 h 559"/>
              <a:gd name="T6" fmla="*/ 372 w 497"/>
              <a:gd name="T7" fmla="*/ 557 h 559"/>
              <a:gd name="T8" fmla="*/ 463 w 497"/>
              <a:gd name="T9" fmla="*/ 514 h 559"/>
              <a:gd name="T10" fmla="*/ 492 w 497"/>
              <a:gd name="T11" fmla="*/ 457 h 559"/>
              <a:gd name="T12" fmla="*/ 493 w 497"/>
              <a:gd name="T13" fmla="*/ 411 h 559"/>
              <a:gd name="T14" fmla="*/ 493 w 497"/>
              <a:gd name="T15" fmla="*/ 409 h 559"/>
              <a:gd name="T16" fmla="*/ 478 w 497"/>
              <a:gd name="T17" fmla="*/ 346 h 559"/>
              <a:gd name="T18" fmla="*/ 477 w 497"/>
              <a:gd name="T19" fmla="*/ 338 h 559"/>
              <a:gd name="T20" fmla="*/ 380 w 497"/>
              <a:gd name="T21" fmla="*/ 236 h 559"/>
              <a:gd name="T22" fmla="*/ 350 w 497"/>
              <a:gd name="T23" fmla="*/ 233 h 559"/>
              <a:gd name="T24" fmla="*/ 319 w 497"/>
              <a:gd name="T25" fmla="*/ 233 h 559"/>
              <a:gd name="T26" fmla="*/ 375 w 497"/>
              <a:gd name="T27" fmla="*/ 128 h 559"/>
              <a:gd name="T28" fmla="*/ 247 w 497"/>
              <a:gd name="T29" fmla="*/ 0 h 559"/>
              <a:gd name="T30" fmla="*/ 121 w 497"/>
              <a:gd name="T31" fmla="*/ 128 h 559"/>
              <a:gd name="T32" fmla="*/ 176 w 497"/>
              <a:gd name="T33" fmla="*/ 233 h 559"/>
              <a:gd name="T34" fmla="*/ 146 w 497"/>
              <a:gd name="T35" fmla="*/ 233 h 559"/>
              <a:gd name="T36" fmla="*/ 116 w 497"/>
              <a:gd name="T37" fmla="*/ 236 h 559"/>
              <a:gd name="T38" fmla="*/ 28 w 497"/>
              <a:gd name="T39" fmla="*/ 306 h 559"/>
              <a:gd name="T40" fmla="*/ 16 w 497"/>
              <a:gd name="T41" fmla="*/ 346 h 559"/>
              <a:gd name="T42" fmla="*/ 1 w 497"/>
              <a:gd name="T43" fmla="*/ 409 h 559"/>
              <a:gd name="T44" fmla="*/ 1 w 497"/>
              <a:gd name="T45" fmla="*/ 411 h 559"/>
              <a:gd name="T46" fmla="*/ 3 w 497"/>
              <a:gd name="T47" fmla="*/ 457 h 559"/>
              <a:gd name="T48" fmla="*/ 33 w 497"/>
              <a:gd name="T49" fmla="*/ 514 h 559"/>
              <a:gd name="T50" fmla="*/ 126 w 497"/>
              <a:gd name="T51" fmla="*/ 559 h 559"/>
              <a:gd name="T52" fmla="*/ 136 w 497"/>
              <a:gd name="T53" fmla="*/ 559 h 559"/>
              <a:gd name="T54" fmla="*/ 136 w 497"/>
              <a:gd name="T55" fmla="*/ 427 h 559"/>
              <a:gd name="T56" fmla="*/ 164 w 497"/>
              <a:gd name="T57" fmla="*/ 38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7" h="559">
                <a:moveTo>
                  <a:pt x="164" y="389"/>
                </a:moveTo>
                <a:cubicBezTo>
                  <a:pt x="344" y="389"/>
                  <a:pt x="344" y="389"/>
                  <a:pt x="344" y="389"/>
                </a:cubicBezTo>
                <a:cubicBezTo>
                  <a:pt x="370" y="389"/>
                  <a:pt x="372" y="409"/>
                  <a:pt x="372" y="427"/>
                </a:cubicBezTo>
                <a:cubicBezTo>
                  <a:pt x="372" y="557"/>
                  <a:pt x="372" y="557"/>
                  <a:pt x="372" y="557"/>
                </a:cubicBezTo>
                <a:cubicBezTo>
                  <a:pt x="405" y="554"/>
                  <a:pt x="440" y="539"/>
                  <a:pt x="463" y="514"/>
                </a:cubicBezTo>
                <a:cubicBezTo>
                  <a:pt x="477" y="497"/>
                  <a:pt x="487" y="477"/>
                  <a:pt x="492" y="457"/>
                </a:cubicBezTo>
                <a:cubicBezTo>
                  <a:pt x="495" y="442"/>
                  <a:pt x="497" y="426"/>
                  <a:pt x="493" y="411"/>
                </a:cubicBezTo>
                <a:cubicBezTo>
                  <a:pt x="493" y="409"/>
                  <a:pt x="493" y="409"/>
                  <a:pt x="493" y="409"/>
                </a:cubicBezTo>
                <a:cubicBezTo>
                  <a:pt x="478" y="346"/>
                  <a:pt x="478" y="346"/>
                  <a:pt x="478" y="346"/>
                </a:cubicBezTo>
                <a:cubicBezTo>
                  <a:pt x="478" y="343"/>
                  <a:pt x="478" y="341"/>
                  <a:pt x="477" y="338"/>
                </a:cubicBezTo>
                <a:cubicBezTo>
                  <a:pt x="467" y="286"/>
                  <a:pt x="429" y="248"/>
                  <a:pt x="380" y="236"/>
                </a:cubicBezTo>
                <a:cubicBezTo>
                  <a:pt x="370" y="235"/>
                  <a:pt x="360" y="233"/>
                  <a:pt x="350" y="233"/>
                </a:cubicBezTo>
                <a:cubicBezTo>
                  <a:pt x="319" y="233"/>
                  <a:pt x="319" y="233"/>
                  <a:pt x="319" y="233"/>
                </a:cubicBezTo>
                <a:cubicBezTo>
                  <a:pt x="352" y="210"/>
                  <a:pt x="375" y="172"/>
                  <a:pt x="375" y="128"/>
                </a:cubicBezTo>
                <a:cubicBezTo>
                  <a:pt x="375" y="59"/>
                  <a:pt x="317" y="0"/>
                  <a:pt x="247" y="0"/>
                </a:cubicBezTo>
                <a:cubicBezTo>
                  <a:pt x="178" y="0"/>
                  <a:pt x="121" y="59"/>
                  <a:pt x="121" y="128"/>
                </a:cubicBezTo>
                <a:cubicBezTo>
                  <a:pt x="121" y="172"/>
                  <a:pt x="143" y="210"/>
                  <a:pt x="176" y="233"/>
                </a:cubicBezTo>
                <a:cubicBezTo>
                  <a:pt x="146" y="233"/>
                  <a:pt x="146" y="233"/>
                  <a:pt x="146" y="233"/>
                </a:cubicBezTo>
                <a:cubicBezTo>
                  <a:pt x="136" y="233"/>
                  <a:pt x="126" y="235"/>
                  <a:pt x="116" y="236"/>
                </a:cubicBezTo>
                <a:cubicBezTo>
                  <a:pt x="78" y="245"/>
                  <a:pt x="46" y="271"/>
                  <a:pt x="28" y="306"/>
                </a:cubicBezTo>
                <a:cubicBezTo>
                  <a:pt x="23" y="318"/>
                  <a:pt x="18" y="331"/>
                  <a:pt x="16" y="346"/>
                </a:cubicBezTo>
                <a:cubicBezTo>
                  <a:pt x="1" y="409"/>
                  <a:pt x="1" y="409"/>
                  <a:pt x="1" y="409"/>
                </a:cubicBezTo>
                <a:cubicBezTo>
                  <a:pt x="1" y="411"/>
                  <a:pt x="1" y="411"/>
                  <a:pt x="1" y="411"/>
                </a:cubicBezTo>
                <a:cubicBezTo>
                  <a:pt x="0" y="427"/>
                  <a:pt x="0" y="442"/>
                  <a:pt x="3" y="457"/>
                </a:cubicBezTo>
                <a:cubicBezTo>
                  <a:pt x="8" y="477"/>
                  <a:pt x="18" y="497"/>
                  <a:pt x="33" y="514"/>
                </a:cubicBezTo>
                <a:cubicBezTo>
                  <a:pt x="58" y="542"/>
                  <a:pt x="90" y="559"/>
                  <a:pt x="126" y="559"/>
                </a:cubicBezTo>
                <a:cubicBezTo>
                  <a:pt x="136" y="559"/>
                  <a:pt x="136" y="559"/>
                  <a:pt x="136" y="559"/>
                </a:cubicBezTo>
                <a:cubicBezTo>
                  <a:pt x="136" y="427"/>
                  <a:pt x="136" y="427"/>
                  <a:pt x="136" y="427"/>
                </a:cubicBezTo>
                <a:cubicBezTo>
                  <a:pt x="136" y="409"/>
                  <a:pt x="138" y="389"/>
                  <a:pt x="164" y="389"/>
                </a:cubicBezTo>
                <a:close/>
              </a:path>
            </a:pathLst>
          </a:custGeom>
          <a:solidFill>
            <a:schemeClr val="accent5"/>
          </a:solidFill>
          <a:ln w="9525" cap="flat" cmpd="sng" algn="ctr">
            <a:solidFill>
              <a:schemeClr val="accent5"/>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a:effectLst>
                <a:outerShdw blurRad="88900" dist="38100" dir="5400000" algn="ctr" rotWithShape="0">
                  <a:srgbClr val="000000">
                    <a:alpha val="65000"/>
                  </a:srgbClr>
                </a:outerShdw>
              </a:effectLst>
              <a:latin typeface="Arial" charset="0"/>
              <a:cs typeface="Arial" charset="0"/>
            </a:endParaRPr>
          </a:p>
        </p:txBody>
      </p:sp>
      <p:sp>
        <p:nvSpPr>
          <p:cNvPr id="14" name="Freeform 8"/>
          <p:cNvSpPr>
            <a:spLocks/>
          </p:cNvSpPr>
          <p:nvPr/>
        </p:nvSpPr>
        <p:spPr bwMode="auto">
          <a:xfrm>
            <a:off x="10168452" y="3853963"/>
            <a:ext cx="576708" cy="569956"/>
          </a:xfrm>
          <a:custGeom>
            <a:avLst/>
            <a:gdLst>
              <a:gd name="T0" fmla="*/ 164 w 497"/>
              <a:gd name="T1" fmla="*/ 389 h 559"/>
              <a:gd name="T2" fmla="*/ 344 w 497"/>
              <a:gd name="T3" fmla="*/ 389 h 559"/>
              <a:gd name="T4" fmla="*/ 372 w 497"/>
              <a:gd name="T5" fmla="*/ 427 h 559"/>
              <a:gd name="T6" fmla="*/ 372 w 497"/>
              <a:gd name="T7" fmla="*/ 557 h 559"/>
              <a:gd name="T8" fmla="*/ 463 w 497"/>
              <a:gd name="T9" fmla="*/ 514 h 559"/>
              <a:gd name="T10" fmla="*/ 492 w 497"/>
              <a:gd name="T11" fmla="*/ 457 h 559"/>
              <a:gd name="T12" fmla="*/ 493 w 497"/>
              <a:gd name="T13" fmla="*/ 411 h 559"/>
              <a:gd name="T14" fmla="*/ 493 w 497"/>
              <a:gd name="T15" fmla="*/ 409 h 559"/>
              <a:gd name="T16" fmla="*/ 478 w 497"/>
              <a:gd name="T17" fmla="*/ 346 h 559"/>
              <a:gd name="T18" fmla="*/ 477 w 497"/>
              <a:gd name="T19" fmla="*/ 338 h 559"/>
              <a:gd name="T20" fmla="*/ 380 w 497"/>
              <a:gd name="T21" fmla="*/ 236 h 559"/>
              <a:gd name="T22" fmla="*/ 350 w 497"/>
              <a:gd name="T23" fmla="*/ 233 h 559"/>
              <a:gd name="T24" fmla="*/ 319 w 497"/>
              <a:gd name="T25" fmla="*/ 233 h 559"/>
              <a:gd name="T26" fmla="*/ 375 w 497"/>
              <a:gd name="T27" fmla="*/ 128 h 559"/>
              <a:gd name="T28" fmla="*/ 247 w 497"/>
              <a:gd name="T29" fmla="*/ 0 h 559"/>
              <a:gd name="T30" fmla="*/ 121 w 497"/>
              <a:gd name="T31" fmla="*/ 128 h 559"/>
              <a:gd name="T32" fmla="*/ 176 w 497"/>
              <a:gd name="T33" fmla="*/ 233 h 559"/>
              <a:gd name="T34" fmla="*/ 146 w 497"/>
              <a:gd name="T35" fmla="*/ 233 h 559"/>
              <a:gd name="T36" fmla="*/ 116 w 497"/>
              <a:gd name="T37" fmla="*/ 236 h 559"/>
              <a:gd name="T38" fmla="*/ 28 w 497"/>
              <a:gd name="T39" fmla="*/ 306 h 559"/>
              <a:gd name="T40" fmla="*/ 16 w 497"/>
              <a:gd name="T41" fmla="*/ 346 h 559"/>
              <a:gd name="T42" fmla="*/ 1 w 497"/>
              <a:gd name="T43" fmla="*/ 409 h 559"/>
              <a:gd name="T44" fmla="*/ 1 w 497"/>
              <a:gd name="T45" fmla="*/ 411 h 559"/>
              <a:gd name="T46" fmla="*/ 3 w 497"/>
              <a:gd name="T47" fmla="*/ 457 h 559"/>
              <a:gd name="T48" fmla="*/ 33 w 497"/>
              <a:gd name="T49" fmla="*/ 514 h 559"/>
              <a:gd name="T50" fmla="*/ 126 w 497"/>
              <a:gd name="T51" fmla="*/ 559 h 559"/>
              <a:gd name="T52" fmla="*/ 136 w 497"/>
              <a:gd name="T53" fmla="*/ 559 h 559"/>
              <a:gd name="T54" fmla="*/ 136 w 497"/>
              <a:gd name="T55" fmla="*/ 427 h 559"/>
              <a:gd name="T56" fmla="*/ 164 w 497"/>
              <a:gd name="T57" fmla="*/ 38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7" h="559">
                <a:moveTo>
                  <a:pt x="164" y="389"/>
                </a:moveTo>
                <a:cubicBezTo>
                  <a:pt x="344" y="389"/>
                  <a:pt x="344" y="389"/>
                  <a:pt x="344" y="389"/>
                </a:cubicBezTo>
                <a:cubicBezTo>
                  <a:pt x="370" y="389"/>
                  <a:pt x="372" y="409"/>
                  <a:pt x="372" y="427"/>
                </a:cubicBezTo>
                <a:cubicBezTo>
                  <a:pt x="372" y="557"/>
                  <a:pt x="372" y="557"/>
                  <a:pt x="372" y="557"/>
                </a:cubicBezTo>
                <a:cubicBezTo>
                  <a:pt x="405" y="554"/>
                  <a:pt x="440" y="539"/>
                  <a:pt x="463" y="514"/>
                </a:cubicBezTo>
                <a:cubicBezTo>
                  <a:pt x="477" y="497"/>
                  <a:pt x="487" y="477"/>
                  <a:pt x="492" y="457"/>
                </a:cubicBezTo>
                <a:cubicBezTo>
                  <a:pt x="495" y="442"/>
                  <a:pt x="497" y="426"/>
                  <a:pt x="493" y="411"/>
                </a:cubicBezTo>
                <a:cubicBezTo>
                  <a:pt x="493" y="409"/>
                  <a:pt x="493" y="409"/>
                  <a:pt x="493" y="409"/>
                </a:cubicBezTo>
                <a:cubicBezTo>
                  <a:pt x="478" y="346"/>
                  <a:pt x="478" y="346"/>
                  <a:pt x="478" y="346"/>
                </a:cubicBezTo>
                <a:cubicBezTo>
                  <a:pt x="478" y="343"/>
                  <a:pt x="478" y="341"/>
                  <a:pt x="477" y="338"/>
                </a:cubicBezTo>
                <a:cubicBezTo>
                  <a:pt x="467" y="286"/>
                  <a:pt x="429" y="248"/>
                  <a:pt x="380" y="236"/>
                </a:cubicBezTo>
                <a:cubicBezTo>
                  <a:pt x="370" y="235"/>
                  <a:pt x="360" y="233"/>
                  <a:pt x="350" y="233"/>
                </a:cubicBezTo>
                <a:cubicBezTo>
                  <a:pt x="319" y="233"/>
                  <a:pt x="319" y="233"/>
                  <a:pt x="319" y="233"/>
                </a:cubicBezTo>
                <a:cubicBezTo>
                  <a:pt x="352" y="210"/>
                  <a:pt x="375" y="172"/>
                  <a:pt x="375" y="128"/>
                </a:cubicBezTo>
                <a:cubicBezTo>
                  <a:pt x="375" y="59"/>
                  <a:pt x="317" y="0"/>
                  <a:pt x="247" y="0"/>
                </a:cubicBezTo>
                <a:cubicBezTo>
                  <a:pt x="178" y="0"/>
                  <a:pt x="121" y="59"/>
                  <a:pt x="121" y="128"/>
                </a:cubicBezTo>
                <a:cubicBezTo>
                  <a:pt x="121" y="172"/>
                  <a:pt x="143" y="210"/>
                  <a:pt x="176" y="233"/>
                </a:cubicBezTo>
                <a:cubicBezTo>
                  <a:pt x="146" y="233"/>
                  <a:pt x="146" y="233"/>
                  <a:pt x="146" y="233"/>
                </a:cubicBezTo>
                <a:cubicBezTo>
                  <a:pt x="136" y="233"/>
                  <a:pt x="126" y="235"/>
                  <a:pt x="116" y="236"/>
                </a:cubicBezTo>
                <a:cubicBezTo>
                  <a:pt x="78" y="245"/>
                  <a:pt x="46" y="271"/>
                  <a:pt x="28" y="306"/>
                </a:cubicBezTo>
                <a:cubicBezTo>
                  <a:pt x="23" y="318"/>
                  <a:pt x="18" y="331"/>
                  <a:pt x="16" y="346"/>
                </a:cubicBezTo>
                <a:cubicBezTo>
                  <a:pt x="1" y="409"/>
                  <a:pt x="1" y="409"/>
                  <a:pt x="1" y="409"/>
                </a:cubicBezTo>
                <a:cubicBezTo>
                  <a:pt x="1" y="411"/>
                  <a:pt x="1" y="411"/>
                  <a:pt x="1" y="411"/>
                </a:cubicBezTo>
                <a:cubicBezTo>
                  <a:pt x="0" y="427"/>
                  <a:pt x="0" y="442"/>
                  <a:pt x="3" y="457"/>
                </a:cubicBezTo>
                <a:cubicBezTo>
                  <a:pt x="8" y="477"/>
                  <a:pt x="18" y="497"/>
                  <a:pt x="33" y="514"/>
                </a:cubicBezTo>
                <a:cubicBezTo>
                  <a:pt x="58" y="542"/>
                  <a:pt x="90" y="559"/>
                  <a:pt x="126" y="559"/>
                </a:cubicBezTo>
                <a:cubicBezTo>
                  <a:pt x="136" y="559"/>
                  <a:pt x="136" y="559"/>
                  <a:pt x="136" y="559"/>
                </a:cubicBezTo>
                <a:cubicBezTo>
                  <a:pt x="136" y="427"/>
                  <a:pt x="136" y="427"/>
                  <a:pt x="136" y="427"/>
                </a:cubicBezTo>
                <a:cubicBezTo>
                  <a:pt x="136" y="409"/>
                  <a:pt x="138" y="389"/>
                  <a:pt x="164" y="389"/>
                </a:cubicBezTo>
                <a:close/>
              </a:path>
            </a:pathLst>
          </a:custGeom>
          <a:solidFill>
            <a:schemeClr val="accent5"/>
          </a:solidFill>
          <a:ln w="9525" cap="flat" cmpd="sng" algn="ctr">
            <a:solidFill>
              <a:schemeClr val="accent5"/>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a:effectLst>
                <a:outerShdw blurRad="88900" dist="38100" dir="5400000" algn="ctr" rotWithShape="0">
                  <a:srgbClr val="000000">
                    <a:alpha val="65000"/>
                  </a:srgbClr>
                </a:outerShdw>
              </a:effectLst>
              <a:latin typeface="Arial" charset="0"/>
              <a:cs typeface="Arial" charset="0"/>
            </a:endParaRPr>
          </a:p>
        </p:txBody>
      </p:sp>
      <p:sp>
        <p:nvSpPr>
          <p:cNvPr id="15" name="Freeform 8"/>
          <p:cNvSpPr>
            <a:spLocks/>
          </p:cNvSpPr>
          <p:nvPr/>
        </p:nvSpPr>
        <p:spPr bwMode="auto">
          <a:xfrm>
            <a:off x="9015036" y="3248379"/>
            <a:ext cx="576708" cy="569956"/>
          </a:xfrm>
          <a:custGeom>
            <a:avLst/>
            <a:gdLst>
              <a:gd name="T0" fmla="*/ 164 w 497"/>
              <a:gd name="T1" fmla="*/ 389 h 559"/>
              <a:gd name="T2" fmla="*/ 344 w 497"/>
              <a:gd name="T3" fmla="*/ 389 h 559"/>
              <a:gd name="T4" fmla="*/ 372 w 497"/>
              <a:gd name="T5" fmla="*/ 427 h 559"/>
              <a:gd name="T6" fmla="*/ 372 w 497"/>
              <a:gd name="T7" fmla="*/ 557 h 559"/>
              <a:gd name="T8" fmla="*/ 463 w 497"/>
              <a:gd name="T9" fmla="*/ 514 h 559"/>
              <a:gd name="T10" fmla="*/ 492 w 497"/>
              <a:gd name="T11" fmla="*/ 457 h 559"/>
              <a:gd name="T12" fmla="*/ 493 w 497"/>
              <a:gd name="T13" fmla="*/ 411 h 559"/>
              <a:gd name="T14" fmla="*/ 493 w 497"/>
              <a:gd name="T15" fmla="*/ 409 h 559"/>
              <a:gd name="T16" fmla="*/ 478 w 497"/>
              <a:gd name="T17" fmla="*/ 346 h 559"/>
              <a:gd name="T18" fmla="*/ 477 w 497"/>
              <a:gd name="T19" fmla="*/ 338 h 559"/>
              <a:gd name="T20" fmla="*/ 380 w 497"/>
              <a:gd name="T21" fmla="*/ 236 h 559"/>
              <a:gd name="T22" fmla="*/ 350 w 497"/>
              <a:gd name="T23" fmla="*/ 233 h 559"/>
              <a:gd name="T24" fmla="*/ 319 w 497"/>
              <a:gd name="T25" fmla="*/ 233 h 559"/>
              <a:gd name="T26" fmla="*/ 375 w 497"/>
              <a:gd name="T27" fmla="*/ 128 h 559"/>
              <a:gd name="T28" fmla="*/ 247 w 497"/>
              <a:gd name="T29" fmla="*/ 0 h 559"/>
              <a:gd name="T30" fmla="*/ 121 w 497"/>
              <a:gd name="T31" fmla="*/ 128 h 559"/>
              <a:gd name="T32" fmla="*/ 176 w 497"/>
              <a:gd name="T33" fmla="*/ 233 h 559"/>
              <a:gd name="T34" fmla="*/ 146 w 497"/>
              <a:gd name="T35" fmla="*/ 233 h 559"/>
              <a:gd name="T36" fmla="*/ 116 w 497"/>
              <a:gd name="T37" fmla="*/ 236 h 559"/>
              <a:gd name="T38" fmla="*/ 28 w 497"/>
              <a:gd name="T39" fmla="*/ 306 h 559"/>
              <a:gd name="T40" fmla="*/ 16 w 497"/>
              <a:gd name="T41" fmla="*/ 346 h 559"/>
              <a:gd name="T42" fmla="*/ 1 w 497"/>
              <a:gd name="T43" fmla="*/ 409 h 559"/>
              <a:gd name="T44" fmla="*/ 1 w 497"/>
              <a:gd name="T45" fmla="*/ 411 h 559"/>
              <a:gd name="T46" fmla="*/ 3 w 497"/>
              <a:gd name="T47" fmla="*/ 457 h 559"/>
              <a:gd name="T48" fmla="*/ 33 w 497"/>
              <a:gd name="T49" fmla="*/ 514 h 559"/>
              <a:gd name="T50" fmla="*/ 126 w 497"/>
              <a:gd name="T51" fmla="*/ 559 h 559"/>
              <a:gd name="T52" fmla="*/ 136 w 497"/>
              <a:gd name="T53" fmla="*/ 559 h 559"/>
              <a:gd name="T54" fmla="*/ 136 w 497"/>
              <a:gd name="T55" fmla="*/ 427 h 559"/>
              <a:gd name="T56" fmla="*/ 164 w 497"/>
              <a:gd name="T57" fmla="*/ 38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7" h="559">
                <a:moveTo>
                  <a:pt x="164" y="389"/>
                </a:moveTo>
                <a:cubicBezTo>
                  <a:pt x="344" y="389"/>
                  <a:pt x="344" y="389"/>
                  <a:pt x="344" y="389"/>
                </a:cubicBezTo>
                <a:cubicBezTo>
                  <a:pt x="370" y="389"/>
                  <a:pt x="372" y="409"/>
                  <a:pt x="372" y="427"/>
                </a:cubicBezTo>
                <a:cubicBezTo>
                  <a:pt x="372" y="557"/>
                  <a:pt x="372" y="557"/>
                  <a:pt x="372" y="557"/>
                </a:cubicBezTo>
                <a:cubicBezTo>
                  <a:pt x="405" y="554"/>
                  <a:pt x="440" y="539"/>
                  <a:pt x="463" y="514"/>
                </a:cubicBezTo>
                <a:cubicBezTo>
                  <a:pt x="477" y="497"/>
                  <a:pt x="487" y="477"/>
                  <a:pt x="492" y="457"/>
                </a:cubicBezTo>
                <a:cubicBezTo>
                  <a:pt x="495" y="442"/>
                  <a:pt x="497" y="426"/>
                  <a:pt x="493" y="411"/>
                </a:cubicBezTo>
                <a:cubicBezTo>
                  <a:pt x="493" y="409"/>
                  <a:pt x="493" y="409"/>
                  <a:pt x="493" y="409"/>
                </a:cubicBezTo>
                <a:cubicBezTo>
                  <a:pt x="478" y="346"/>
                  <a:pt x="478" y="346"/>
                  <a:pt x="478" y="346"/>
                </a:cubicBezTo>
                <a:cubicBezTo>
                  <a:pt x="478" y="343"/>
                  <a:pt x="478" y="341"/>
                  <a:pt x="477" y="338"/>
                </a:cubicBezTo>
                <a:cubicBezTo>
                  <a:pt x="467" y="286"/>
                  <a:pt x="429" y="248"/>
                  <a:pt x="380" y="236"/>
                </a:cubicBezTo>
                <a:cubicBezTo>
                  <a:pt x="370" y="235"/>
                  <a:pt x="360" y="233"/>
                  <a:pt x="350" y="233"/>
                </a:cubicBezTo>
                <a:cubicBezTo>
                  <a:pt x="319" y="233"/>
                  <a:pt x="319" y="233"/>
                  <a:pt x="319" y="233"/>
                </a:cubicBezTo>
                <a:cubicBezTo>
                  <a:pt x="352" y="210"/>
                  <a:pt x="375" y="172"/>
                  <a:pt x="375" y="128"/>
                </a:cubicBezTo>
                <a:cubicBezTo>
                  <a:pt x="375" y="59"/>
                  <a:pt x="317" y="0"/>
                  <a:pt x="247" y="0"/>
                </a:cubicBezTo>
                <a:cubicBezTo>
                  <a:pt x="178" y="0"/>
                  <a:pt x="121" y="59"/>
                  <a:pt x="121" y="128"/>
                </a:cubicBezTo>
                <a:cubicBezTo>
                  <a:pt x="121" y="172"/>
                  <a:pt x="143" y="210"/>
                  <a:pt x="176" y="233"/>
                </a:cubicBezTo>
                <a:cubicBezTo>
                  <a:pt x="146" y="233"/>
                  <a:pt x="146" y="233"/>
                  <a:pt x="146" y="233"/>
                </a:cubicBezTo>
                <a:cubicBezTo>
                  <a:pt x="136" y="233"/>
                  <a:pt x="126" y="235"/>
                  <a:pt x="116" y="236"/>
                </a:cubicBezTo>
                <a:cubicBezTo>
                  <a:pt x="78" y="245"/>
                  <a:pt x="46" y="271"/>
                  <a:pt x="28" y="306"/>
                </a:cubicBezTo>
                <a:cubicBezTo>
                  <a:pt x="23" y="318"/>
                  <a:pt x="18" y="331"/>
                  <a:pt x="16" y="346"/>
                </a:cubicBezTo>
                <a:cubicBezTo>
                  <a:pt x="1" y="409"/>
                  <a:pt x="1" y="409"/>
                  <a:pt x="1" y="409"/>
                </a:cubicBezTo>
                <a:cubicBezTo>
                  <a:pt x="1" y="411"/>
                  <a:pt x="1" y="411"/>
                  <a:pt x="1" y="411"/>
                </a:cubicBezTo>
                <a:cubicBezTo>
                  <a:pt x="0" y="427"/>
                  <a:pt x="0" y="442"/>
                  <a:pt x="3" y="457"/>
                </a:cubicBezTo>
                <a:cubicBezTo>
                  <a:pt x="8" y="477"/>
                  <a:pt x="18" y="497"/>
                  <a:pt x="33" y="514"/>
                </a:cubicBezTo>
                <a:cubicBezTo>
                  <a:pt x="58" y="542"/>
                  <a:pt x="90" y="559"/>
                  <a:pt x="126" y="559"/>
                </a:cubicBezTo>
                <a:cubicBezTo>
                  <a:pt x="136" y="559"/>
                  <a:pt x="136" y="559"/>
                  <a:pt x="136" y="559"/>
                </a:cubicBezTo>
                <a:cubicBezTo>
                  <a:pt x="136" y="427"/>
                  <a:pt x="136" y="427"/>
                  <a:pt x="136" y="427"/>
                </a:cubicBezTo>
                <a:cubicBezTo>
                  <a:pt x="136" y="409"/>
                  <a:pt x="138" y="389"/>
                  <a:pt x="164" y="389"/>
                </a:cubicBezTo>
                <a:close/>
              </a:path>
            </a:pathLst>
          </a:custGeom>
          <a:solidFill>
            <a:schemeClr val="accent5"/>
          </a:solidFill>
          <a:ln w="9525" cap="flat" cmpd="sng" algn="ctr">
            <a:solidFill>
              <a:schemeClr val="accent5"/>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a:effectLst>
                <a:outerShdw blurRad="88900" dist="38100" dir="5400000" algn="ctr" rotWithShape="0">
                  <a:srgbClr val="000000">
                    <a:alpha val="65000"/>
                  </a:srgbClr>
                </a:outerShdw>
              </a:effectLst>
              <a:latin typeface="Arial" charset="0"/>
              <a:cs typeface="Arial" charset="0"/>
            </a:endParaRPr>
          </a:p>
        </p:txBody>
      </p:sp>
      <p:sp>
        <p:nvSpPr>
          <p:cNvPr id="16" name="Freeform 8"/>
          <p:cNvSpPr>
            <a:spLocks/>
          </p:cNvSpPr>
          <p:nvPr/>
        </p:nvSpPr>
        <p:spPr bwMode="auto">
          <a:xfrm>
            <a:off x="8981576" y="3853963"/>
            <a:ext cx="576708" cy="569956"/>
          </a:xfrm>
          <a:custGeom>
            <a:avLst/>
            <a:gdLst>
              <a:gd name="T0" fmla="*/ 164 w 497"/>
              <a:gd name="T1" fmla="*/ 389 h 559"/>
              <a:gd name="T2" fmla="*/ 344 w 497"/>
              <a:gd name="T3" fmla="*/ 389 h 559"/>
              <a:gd name="T4" fmla="*/ 372 w 497"/>
              <a:gd name="T5" fmla="*/ 427 h 559"/>
              <a:gd name="T6" fmla="*/ 372 w 497"/>
              <a:gd name="T7" fmla="*/ 557 h 559"/>
              <a:gd name="T8" fmla="*/ 463 w 497"/>
              <a:gd name="T9" fmla="*/ 514 h 559"/>
              <a:gd name="T10" fmla="*/ 492 w 497"/>
              <a:gd name="T11" fmla="*/ 457 h 559"/>
              <a:gd name="T12" fmla="*/ 493 w 497"/>
              <a:gd name="T13" fmla="*/ 411 h 559"/>
              <a:gd name="T14" fmla="*/ 493 w 497"/>
              <a:gd name="T15" fmla="*/ 409 h 559"/>
              <a:gd name="T16" fmla="*/ 478 w 497"/>
              <a:gd name="T17" fmla="*/ 346 h 559"/>
              <a:gd name="T18" fmla="*/ 477 w 497"/>
              <a:gd name="T19" fmla="*/ 338 h 559"/>
              <a:gd name="T20" fmla="*/ 380 w 497"/>
              <a:gd name="T21" fmla="*/ 236 h 559"/>
              <a:gd name="T22" fmla="*/ 350 w 497"/>
              <a:gd name="T23" fmla="*/ 233 h 559"/>
              <a:gd name="T24" fmla="*/ 319 w 497"/>
              <a:gd name="T25" fmla="*/ 233 h 559"/>
              <a:gd name="T26" fmla="*/ 375 w 497"/>
              <a:gd name="T27" fmla="*/ 128 h 559"/>
              <a:gd name="T28" fmla="*/ 247 w 497"/>
              <a:gd name="T29" fmla="*/ 0 h 559"/>
              <a:gd name="T30" fmla="*/ 121 w 497"/>
              <a:gd name="T31" fmla="*/ 128 h 559"/>
              <a:gd name="T32" fmla="*/ 176 w 497"/>
              <a:gd name="T33" fmla="*/ 233 h 559"/>
              <a:gd name="T34" fmla="*/ 146 w 497"/>
              <a:gd name="T35" fmla="*/ 233 h 559"/>
              <a:gd name="T36" fmla="*/ 116 w 497"/>
              <a:gd name="T37" fmla="*/ 236 h 559"/>
              <a:gd name="T38" fmla="*/ 28 w 497"/>
              <a:gd name="T39" fmla="*/ 306 h 559"/>
              <a:gd name="T40" fmla="*/ 16 w 497"/>
              <a:gd name="T41" fmla="*/ 346 h 559"/>
              <a:gd name="T42" fmla="*/ 1 w 497"/>
              <a:gd name="T43" fmla="*/ 409 h 559"/>
              <a:gd name="T44" fmla="*/ 1 w 497"/>
              <a:gd name="T45" fmla="*/ 411 h 559"/>
              <a:gd name="T46" fmla="*/ 3 w 497"/>
              <a:gd name="T47" fmla="*/ 457 h 559"/>
              <a:gd name="T48" fmla="*/ 33 w 497"/>
              <a:gd name="T49" fmla="*/ 514 h 559"/>
              <a:gd name="T50" fmla="*/ 126 w 497"/>
              <a:gd name="T51" fmla="*/ 559 h 559"/>
              <a:gd name="T52" fmla="*/ 136 w 497"/>
              <a:gd name="T53" fmla="*/ 559 h 559"/>
              <a:gd name="T54" fmla="*/ 136 w 497"/>
              <a:gd name="T55" fmla="*/ 427 h 559"/>
              <a:gd name="T56" fmla="*/ 164 w 497"/>
              <a:gd name="T57" fmla="*/ 38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7" h="559">
                <a:moveTo>
                  <a:pt x="164" y="389"/>
                </a:moveTo>
                <a:cubicBezTo>
                  <a:pt x="344" y="389"/>
                  <a:pt x="344" y="389"/>
                  <a:pt x="344" y="389"/>
                </a:cubicBezTo>
                <a:cubicBezTo>
                  <a:pt x="370" y="389"/>
                  <a:pt x="372" y="409"/>
                  <a:pt x="372" y="427"/>
                </a:cubicBezTo>
                <a:cubicBezTo>
                  <a:pt x="372" y="557"/>
                  <a:pt x="372" y="557"/>
                  <a:pt x="372" y="557"/>
                </a:cubicBezTo>
                <a:cubicBezTo>
                  <a:pt x="405" y="554"/>
                  <a:pt x="440" y="539"/>
                  <a:pt x="463" y="514"/>
                </a:cubicBezTo>
                <a:cubicBezTo>
                  <a:pt x="477" y="497"/>
                  <a:pt x="487" y="477"/>
                  <a:pt x="492" y="457"/>
                </a:cubicBezTo>
                <a:cubicBezTo>
                  <a:pt x="495" y="442"/>
                  <a:pt x="497" y="426"/>
                  <a:pt x="493" y="411"/>
                </a:cubicBezTo>
                <a:cubicBezTo>
                  <a:pt x="493" y="409"/>
                  <a:pt x="493" y="409"/>
                  <a:pt x="493" y="409"/>
                </a:cubicBezTo>
                <a:cubicBezTo>
                  <a:pt x="478" y="346"/>
                  <a:pt x="478" y="346"/>
                  <a:pt x="478" y="346"/>
                </a:cubicBezTo>
                <a:cubicBezTo>
                  <a:pt x="478" y="343"/>
                  <a:pt x="478" y="341"/>
                  <a:pt x="477" y="338"/>
                </a:cubicBezTo>
                <a:cubicBezTo>
                  <a:pt x="467" y="286"/>
                  <a:pt x="429" y="248"/>
                  <a:pt x="380" y="236"/>
                </a:cubicBezTo>
                <a:cubicBezTo>
                  <a:pt x="370" y="235"/>
                  <a:pt x="360" y="233"/>
                  <a:pt x="350" y="233"/>
                </a:cubicBezTo>
                <a:cubicBezTo>
                  <a:pt x="319" y="233"/>
                  <a:pt x="319" y="233"/>
                  <a:pt x="319" y="233"/>
                </a:cubicBezTo>
                <a:cubicBezTo>
                  <a:pt x="352" y="210"/>
                  <a:pt x="375" y="172"/>
                  <a:pt x="375" y="128"/>
                </a:cubicBezTo>
                <a:cubicBezTo>
                  <a:pt x="375" y="59"/>
                  <a:pt x="317" y="0"/>
                  <a:pt x="247" y="0"/>
                </a:cubicBezTo>
                <a:cubicBezTo>
                  <a:pt x="178" y="0"/>
                  <a:pt x="121" y="59"/>
                  <a:pt x="121" y="128"/>
                </a:cubicBezTo>
                <a:cubicBezTo>
                  <a:pt x="121" y="172"/>
                  <a:pt x="143" y="210"/>
                  <a:pt x="176" y="233"/>
                </a:cubicBezTo>
                <a:cubicBezTo>
                  <a:pt x="146" y="233"/>
                  <a:pt x="146" y="233"/>
                  <a:pt x="146" y="233"/>
                </a:cubicBezTo>
                <a:cubicBezTo>
                  <a:pt x="136" y="233"/>
                  <a:pt x="126" y="235"/>
                  <a:pt x="116" y="236"/>
                </a:cubicBezTo>
                <a:cubicBezTo>
                  <a:pt x="78" y="245"/>
                  <a:pt x="46" y="271"/>
                  <a:pt x="28" y="306"/>
                </a:cubicBezTo>
                <a:cubicBezTo>
                  <a:pt x="23" y="318"/>
                  <a:pt x="18" y="331"/>
                  <a:pt x="16" y="346"/>
                </a:cubicBezTo>
                <a:cubicBezTo>
                  <a:pt x="1" y="409"/>
                  <a:pt x="1" y="409"/>
                  <a:pt x="1" y="409"/>
                </a:cubicBezTo>
                <a:cubicBezTo>
                  <a:pt x="1" y="411"/>
                  <a:pt x="1" y="411"/>
                  <a:pt x="1" y="411"/>
                </a:cubicBezTo>
                <a:cubicBezTo>
                  <a:pt x="0" y="427"/>
                  <a:pt x="0" y="442"/>
                  <a:pt x="3" y="457"/>
                </a:cubicBezTo>
                <a:cubicBezTo>
                  <a:pt x="8" y="477"/>
                  <a:pt x="18" y="497"/>
                  <a:pt x="33" y="514"/>
                </a:cubicBezTo>
                <a:cubicBezTo>
                  <a:pt x="58" y="542"/>
                  <a:pt x="90" y="559"/>
                  <a:pt x="126" y="559"/>
                </a:cubicBezTo>
                <a:cubicBezTo>
                  <a:pt x="136" y="559"/>
                  <a:pt x="136" y="559"/>
                  <a:pt x="136" y="559"/>
                </a:cubicBezTo>
                <a:cubicBezTo>
                  <a:pt x="136" y="427"/>
                  <a:pt x="136" y="427"/>
                  <a:pt x="136" y="427"/>
                </a:cubicBezTo>
                <a:cubicBezTo>
                  <a:pt x="136" y="409"/>
                  <a:pt x="138" y="389"/>
                  <a:pt x="164" y="389"/>
                </a:cubicBezTo>
                <a:close/>
              </a:path>
            </a:pathLst>
          </a:custGeom>
          <a:solidFill>
            <a:schemeClr val="accent5"/>
          </a:solidFill>
          <a:ln w="9525" cap="flat" cmpd="sng" algn="ctr">
            <a:solidFill>
              <a:schemeClr val="accent5"/>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a:effectLst>
                <a:outerShdw blurRad="88900" dist="38100" dir="5400000" algn="ctr" rotWithShape="0">
                  <a:srgbClr val="000000">
                    <a:alpha val="65000"/>
                  </a:srgbClr>
                </a:outerShdw>
              </a:effectLst>
              <a:latin typeface="Arial" charset="0"/>
              <a:cs typeface="Arial" charset="0"/>
            </a:endParaRPr>
          </a:p>
        </p:txBody>
      </p:sp>
      <p:sp>
        <p:nvSpPr>
          <p:cNvPr id="17" name="Freeform 8"/>
          <p:cNvSpPr>
            <a:spLocks/>
          </p:cNvSpPr>
          <p:nvPr/>
        </p:nvSpPr>
        <p:spPr bwMode="auto">
          <a:xfrm>
            <a:off x="10168452" y="3248378"/>
            <a:ext cx="576708" cy="569956"/>
          </a:xfrm>
          <a:custGeom>
            <a:avLst/>
            <a:gdLst>
              <a:gd name="T0" fmla="*/ 164 w 497"/>
              <a:gd name="T1" fmla="*/ 389 h 559"/>
              <a:gd name="T2" fmla="*/ 344 w 497"/>
              <a:gd name="T3" fmla="*/ 389 h 559"/>
              <a:gd name="T4" fmla="*/ 372 w 497"/>
              <a:gd name="T5" fmla="*/ 427 h 559"/>
              <a:gd name="T6" fmla="*/ 372 w 497"/>
              <a:gd name="T7" fmla="*/ 557 h 559"/>
              <a:gd name="T8" fmla="*/ 463 w 497"/>
              <a:gd name="T9" fmla="*/ 514 h 559"/>
              <a:gd name="T10" fmla="*/ 492 w 497"/>
              <a:gd name="T11" fmla="*/ 457 h 559"/>
              <a:gd name="T12" fmla="*/ 493 w 497"/>
              <a:gd name="T13" fmla="*/ 411 h 559"/>
              <a:gd name="T14" fmla="*/ 493 w 497"/>
              <a:gd name="T15" fmla="*/ 409 h 559"/>
              <a:gd name="T16" fmla="*/ 478 w 497"/>
              <a:gd name="T17" fmla="*/ 346 h 559"/>
              <a:gd name="T18" fmla="*/ 477 w 497"/>
              <a:gd name="T19" fmla="*/ 338 h 559"/>
              <a:gd name="T20" fmla="*/ 380 w 497"/>
              <a:gd name="T21" fmla="*/ 236 h 559"/>
              <a:gd name="T22" fmla="*/ 350 w 497"/>
              <a:gd name="T23" fmla="*/ 233 h 559"/>
              <a:gd name="T24" fmla="*/ 319 w 497"/>
              <a:gd name="T25" fmla="*/ 233 h 559"/>
              <a:gd name="T26" fmla="*/ 375 w 497"/>
              <a:gd name="T27" fmla="*/ 128 h 559"/>
              <a:gd name="T28" fmla="*/ 247 w 497"/>
              <a:gd name="T29" fmla="*/ 0 h 559"/>
              <a:gd name="T30" fmla="*/ 121 w 497"/>
              <a:gd name="T31" fmla="*/ 128 h 559"/>
              <a:gd name="T32" fmla="*/ 176 w 497"/>
              <a:gd name="T33" fmla="*/ 233 h 559"/>
              <a:gd name="T34" fmla="*/ 146 w 497"/>
              <a:gd name="T35" fmla="*/ 233 h 559"/>
              <a:gd name="T36" fmla="*/ 116 w 497"/>
              <a:gd name="T37" fmla="*/ 236 h 559"/>
              <a:gd name="T38" fmla="*/ 28 w 497"/>
              <a:gd name="T39" fmla="*/ 306 h 559"/>
              <a:gd name="T40" fmla="*/ 16 w 497"/>
              <a:gd name="T41" fmla="*/ 346 h 559"/>
              <a:gd name="T42" fmla="*/ 1 w 497"/>
              <a:gd name="T43" fmla="*/ 409 h 559"/>
              <a:gd name="T44" fmla="*/ 1 w 497"/>
              <a:gd name="T45" fmla="*/ 411 h 559"/>
              <a:gd name="T46" fmla="*/ 3 w 497"/>
              <a:gd name="T47" fmla="*/ 457 h 559"/>
              <a:gd name="T48" fmla="*/ 33 w 497"/>
              <a:gd name="T49" fmla="*/ 514 h 559"/>
              <a:gd name="T50" fmla="*/ 126 w 497"/>
              <a:gd name="T51" fmla="*/ 559 h 559"/>
              <a:gd name="T52" fmla="*/ 136 w 497"/>
              <a:gd name="T53" fmla="*/ 559 h 559"/>
              <a:gd name="T54" fmla="*/ 136 w 497"/>
              <a:gd name="T55" fmla="*/ 427 h 559"/>
              <a:gd name="T56" fmla="*/ 164 w 497"/>
              <a:gd name="T57" fmla="*/ 389 h 5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97" h="559">
                <a:moveTo>
                  <a:pt x="164" y="389"/>
                </a:moveTo>
                <a:cubicBezTo>
                  <a:pt x="344" y="389"/>
                  <a:pt x="344" y="389"/>
                  <a:pt x="344" y="389"/>
                </a:cubicBezTo>
                <a:cubicBezTo>
                  <a:pt x="370" y="389"/>
                  <a:pt x="372" y="409"/>
                  <a:pt x="372" y="427"/>
                </a:cubicBezTo>
                <a:cubicBezTo>
                  <a:pt x="372" y="557"/>
                  <a:pt x="372" y="557"/>
                  <a:pt x="372" y="557"/>
                </a:cubicBezTo>
                <a:cubicBezTo>
                  <a:pt x="405" y="554"/>
                  <a:pt x="440" y="539"/>
                  <a:pt x="463" y="514"/>
                </a:cubicBezTo>
                <a:cubicBezTo>
                  <a:pt x="477" y="497"/>
                  <a:pt x="487" y="477"/>
                  <a:pt x="492" y="457"/>
                </a:cubicBezTo>
                <a:cubicBezTo>
                  <a:pt x="495" y="442"/>
                  <a:pt x="497" y="426"/>
                  <a:pt x="493" y="411"/>
                </a:cubicBezTo>
                <a:cubicBezTo>
                  <a:pt x="493" y="409"/>
                  <a:pt x="493" y="409"/>
                  <a:pt x="493" y="409"/>
                </a:cubicBezTo>
                <a:cubicBezTo>
                  <a:pt x="478" y="346"/>
                  <a:pt x="478" y="346"/>
                  <a:pt x="478" y="346"/>
                </a:cubicBezTo>
                <a:cubicBezTo>
                  <a:pt x="478" y="343"/>
                  <a:pt x="478" y="341"/>
                  <a:pt x="477" y="338"/>
                </a:cubicBezTo>
                <a:cubicBezTo>
                  <a:pt x="467" y="286"/>
                  <a:pt x="429" y="248"/>
                  <a:pt x="380" y="236"/>
                </a:cubicBezTo>
                <a:cubicBezTo>
                  <a:pt x="370" y="235"/>
                  <a:pt x="360" y="233"/>
                  <a:pt x="350" y="233"/>
                </a:cubicBezTo>
                <a:cubicBezTo>
                  <a:pt x="319" y="233"/>
                  <a:pt x="319" y="233"/>
                  <a:pt x="319" y="233"/>
                </a:cubicBezTo>
                <a:cubicBezTo>
                  <a:pt x="352" y="210"/>
                  <a:pt x="375" y="172"/>
                  <a:pt x="375" y="128"/>
                </a:cubicBezTo>
                <a:cubicBezTo>
                  <a:pt x="375" y="59"/>
                  <a:pt x="317" y="0"/>
                  <a:pt x="247" y="0"/>
                </a:cubicBezTo>
                <a:cubicBezTo>
                  <a:pt x="178" y="0"/>
                  <a:pt x="121" y="59"/>
                  <a:pt x="121" y="128"/>
                </a:cubicBezTo>
                <a:cubicBezTo>
                  <a:pt x="121" y="172"/>
                  <a:pt x="143" y="210"/>
                  <a:pt x="176" y="233"/>
                </a:cubicBezTo>
                <a:cubicBezTo>
                  <a:pt x="146" y="233"/>
                  <a:pt x="146" y="233"/>
                  <a:pt x="146" y="233"/>
                </a:cubicBezTo>
                <a:cubicBezTo>
                  <a:pt x="136" y="233"/>
                  <a:pt x="126" y="235"/>
                  <a:pt x="116" y="236"/>
                </a:cubicBezTo>
                <a:cubicBezTo>
                  <a:pt x="78" y="245"/>
                  <a:pt x="46" y="271"/>
                  <a:pt x="28" y="306"/>
                </a:cubicBezTo>
                <a:cubicBezTo>
                  <a:pt x="23" y="318"/>
                  <a:pt x="18" y="331"/>
                  <a:pt x="16" y="346"/>
                </a:cubicBezTo>
                <a:cubicBezTo>
                  <a:pt x="1" y="409"/>
                  <a:pt x="1" y="409"/>
                  <a:pt x="1" y="409"/>
                </a:cubicBezTo>
                <a:cubicBezTo>
                  <a:pt x="1" y="411"/>
                  <a:pt x="1" y="411"/>
                  <a:pt x="1" y="411"/>
                </a:cubicBezTo>
                <a:cubicBezTo>
                  <a:pt x="0" y="427"/>
                  <a:pt x="0" y="442"/>
                  <a:pt x="3" y="457"/>
                </a:cubicBezTo>
                <a:cubicBezTo>
                  <a:pt x="8" y="477"/>
                  <a:pt x="18" y="497"/>
                  <a:pt x="33" y="514"/>
                </a:cubicBezTo>
                <a:cubicBezTo>
                  <a:pt x="58" y="542"/>
                  <a:pt x="90" y="559"/>
                  <a:pt x="126" y="559"/>
                </a:cubicBezTo>
                <a:cubicBezTo>
                  <a:pt x="136" y="559"/>
                  <a:pt x="136" y="559"/>
                  <a:pt x="136" y="559"/>
                </a:cubicBezTo>
                <a:cubicBezTo>
                  <a:pt x="136" y="427"/>
                  <a:pt x="136" y="427"/>
                  <a:pt x="136" y="427"/>
                </a:cubicBezTo>
                <a:cubicBezTo>
                  <a:pt x="136" y="409"/>
                  <a:pt x="138" y="389"/>
                  <a:pt x="164" y="389"/>
                </a:cubicBezTo>
                <a:close/>
              </a:path>
            </a:pathLst>
          </a:custGeom>
          <a:solidFill>
            <a:schemeClr val="accent5"/>
          </a:solidFill>
          <a:ln w="9525" cap="flat" cmpd="sng" algn="ctr">
            <a:solidFill>
              <a:schemeClr val="accent5"/>
            </a:solidFill>
            <a:prstDash val="solid"/>
            <a:round/>
            <a:headEnd type="none" w="med" len="med"/>
            <a:tailEnd type="none" w="med" len="med"/>
          </a:ln>
          <a:effectLst/>
          <a:extLst/>
        </p:spPr>
        <p:txBody>
          <a:bodyPr vert="horz" wrap="none" lIns="91440" tIns="45720" rIns="91440" bIns="45720" numCol="1" rtlCol="0" anchor="ctr" anchorCtr="0" compatLnSpc="1">
            <a:prstTxWarp prst="textNoShape">
              <a:avLst/>
            </a:prstTxWarp>
          </a:bodyPr>
          <a:lstStyle/>
          <a:p>
            <a:pPr algn="ctr" defTabSz="966788" fontAlgn="base">
              <a:spcBef>
                <a:spcPct val="0"/>
              </a:spcBef>
              <a:spcAft>
                <a:spcPct val="0"/>
              </a:spcAft>
            </a:pPr>
            <a:endParaRPr lang="en-US">
              <a:effectLst>
                <a:outerShdw blurRad="88900" dist="38100" dir="5400000" algn="ctr" rotWithShape="0">
                  <a:srgbClr val="000000">
                    <a:alpha val="65000"/>
                  </a:srgbClr>
                </a:outerShdw>
              </a:effectLst>
              <a:latin typeface="Arial" charset="0"/>
              <a:cs typeface="Arial" charset="0"/>
            </a:endParaRPr>
          </a:p>
        </p:txBody>
      </p:sp>
    </p:spTree>
    <p:extLst>
      <p:ext uri="{BB962C8B-B14F-4D97-AF65-F5344CB8AC3E}">
        <p14:creationId xmlns:p14="http://schemas.microsoft.com/office/powerpoint/2010/main" val="381244395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descr="XenApp-black.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0830" y="546488"/>
            <a:ext cx="3362969" cy="931938"/>
          </a:xfrm>
          <a:prstGeom prst="rect">
            <a:avLst/>
          </a:prstGeom>
        </p:spPr>
      </p:pic>
      <p:pic>
        <p:nvPicPr>
          <p:cNvPr id="37" name="Picture 36" descr="XenDesktop-black copy.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8330" y="514768"/>
            <a:ext cx="4947469" cy="963658"/>
          </a:xfrm>
          <a:prstGeom prst="rect">
            <a:avLst/>
          </a:prstGeom>
        </p:spPr>
      </p:pic>
      <p:sp>
        <p:nvSpPr>
          <p:cNvPr id="2" name="TextBox 1"/>
          <p:cNvSpPr txBox="1"/>
          <p:nvPr/>
        </p:nvSpPr>
        <p:spPr>
          <a:xfrm>
            <a:off x="5070763" y="509932"/>
            <a:ext cx="596638" cy="830997"/>
          </a:xfrm>
          <a:prstGeom prst="rect">
            <a:avLst/>
          </a:prstGeom>
          <a:noFill/>
        </p:spPr>
        <p:txBody>
          <a:bodyPr wrap="none" rtlCol="0">
            <a:spAutoFit/>
          </a:bodyPr>
          <a:lstStyle/>
          <a:p>
            <a:r>
              <a:rPr lang="en-US" sz="4800" dirty="0" smtClean="0"/>
              <a:t>&amp;</a:t>
            </a:r>
            <a:endParaRPr lang="en-US" sz="4800" dirty="0"/>
          </a:p>
        </p:txBody>
      </p:sp>
      <p:sp>
        <p:nvSpPr>
          <p:cNvPr id="3" name="TextBox 2"/>
          <p:cNvSpPr txBox="1"/>
          <p:nvPr/>
        </p:nvSpPr>
        <p:spPr>
          <a:xfrm>
            <a:off x="6535095" y="2624446"/>
            <a:ext cx="3853940" cy="2123658"/>
          </a:xfrm>
          <a:prstGeom prst="rect">
            <a:avLst/>
          </a:prstGeom>
          <a:noFill/>
        </p:spPr>
        <p:txBody>
          <a:bodyPr wrap="none" rtlCol="0">
            <a:spAutoFit/>
          </a:bodyPr>
          <a:lstStyle/>
          <a:p>
            <a:pPr algn="ctr"/>
            <a:r>
              <a:rPr lang="en-US" sz="6600" b="1" dirty="0" smtClean="0"/>
              <a:t>7.9</a:t>
            </a:r>
          </a:p>
          <a:p>
            <a:pPr algn="ctr"/>
            <a:r>
              <a:rPr lang="en-US" sz="6600" b="1" dirty="0" smtClean="0">
                <a:solidFill>
                  <a:schemeClr val="accent1"/>
                </a:solidFill>
              </a:rPr>
              <a:t>Experience</a:t>
            </a:r>
            <a:endParaRPr lang="en-US" sz="6600" b="1" dirty="0">
              <a:solidFill>
                <a:schemeClr val="accent1"/>
              </a:solidFill>
            </a:endParaRPr>
          </a:p>
        </p:txBody>
      </p:sp>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41734" b="22202"/>
          <a:stretch/>
        </p:blipFill>
        <p:spPr>
          <a:xfrm flipH="1">
            <a:off x="1152701" y="2171708"/>
            <a:ext cx="3819226" cy="33996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29461063"/>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50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11277599" cy="842025"/>
          </a:xfrm>
        </p:spPr>
        <p:txBody>
          <a:bodyPr/>
          <a:lstStyle/>
          <a:p>
            <a:r>
              <a:rPr lang="en-US" dirty="0" smtClean="0"/>
              <a:t>Enhanced Graphics Performance for Every User</a:t>
            </a:r>
            <a:endParaRPr lang="en-US" dirty="0"/>
          </a:p>
        </p:txBody>
      </p:sp>
      <p:sp>
        <p:nvSpPr>
          <p:cNvPr id="3" name="Content Placeholder 2"/>
          <p:cNvSpPr>
            <a:spLocks noGrp="1"/>
          </p:cNvSpPr>
          <p:nvPr>
            <p:ph sz="quarter" idx="4294967295"/>
          </p:nvPr>
        </p:nvSpPr>
        <p:spPr>
          <a:xfrm>
            <a:off x="448176" y="1874575"/>
            <a:ext cx="11323031" cy="4251325"/>
          </a:xfrm>
          <a:prstGeom prst="rect">
            <a:avLst/>
          </a:prstGeom>
        </p:spPr>
        <p:txBody>
          <a:bodyPr/>
          <a:lstStyle/>
          <a:p>
            <a:pPr marL="0" indent="0">
              <a:buNone/>
            </a:pPr>
            <a:r>
              <a:rPr lang="en-US" dirty="0" smtClean="0"/>
              <a:t>Best for mainstream graphics applications</a:t>
            </a:r>
          </a:p>
          <a:p>
            <a:pPr lvl="1"/>
            <a:r>
              <a:rPr lang="en-US" dirty="0" smtClean="0"/>
              <a:t>Targeted for Desktop operating systems</a:t>
            </a:r>
          </a:p>
          <a:p>
            <a:pPr lvl="1"/>
            <a:r>
              <a:rPr lang="en-US" dirty="0" smtClean="0"/>
              <a:t>Browser acceleration, imaging, etc.</a:t>
            </a:r>
          </a:p>
          <a:p>
            <a:pPr marL="0" indent="0">
              <a:buNone/>
            </a:pPr>
            <a:r>
              <a:rPr lang="en-US" dirty="0"/>
              <a:t>HDX 3D Pro </a:t>
            </a:r>
            <a:r>
              <a:rPr lang="en-US" dirty="0" smtClean="0"/>
              <a:t>integration with </a:t>
            </a:r>
            <a:r>
              <a:rPr lang="en-US" dirty="0"/>
              <a:t>Intel </a:t>
            </a:r>
            <a:r>
              <a:rPr lang="en-US" dirty="0" smtClean="0"/>
              <a:t>Iris Pro Graphics</a:t>
            </a:r>
            <a:endParaRPr lang="en-US" dirty="0"/>
          </a:p>
          <a:p>
            <a:pPr lvl="1"/>
            <a:r>
              <a:rPr lang="en-US" dirty="0"/>
              <a:t>CPUs with built-in graphics processing</a:t>
            </a:r>
          </a:p>
          <a:p>
            <a:pPr marL="0" indent="0">
              <a:buNone/>
            </a:pPr>
            <a:r>
              <a:rPr lang="en-US" dirty="0" smtClean="0"/>
              <a:t>Supported on XenServer 7.0 and bare metal</a:t>
            </a:r>
            <a:endParaRPr lang="en-US" dirty="0"/>
          </a:p>
          <a:p>
            <a:pPr marL="0" indent="0">
              <a:buNone/>
            </a:pPr>
            <a:r>
              <a:rPr lang="en-US" dirty="0" smtClean="0"/>
              <a:t>Only XenApp &amp; XenDesktop with </a:t>
            </a:r>
            <a:r>
              <a:rPr lang="en-US" dirty="0" err="1" smtClean="0"/>
              <a:t>XenServer</a:t>
            </a:r>
            <a:r>
              <a:rPr lang="en-US" dirty="0" smtClean="0"/>
              <a:t> supports:</a:t>
            </a:r>
          </a:p>
          <a:p>
            <a:pPr lvl="1"/>
            <a:r>
              <a:rPr lang="en-US" dirty="0" smtClean="0"/>
              <a:t>Intel Iris Pro Direct pass-through </a:t>
            </a:r>
          </a:p>
          <a:p>
            <a:pPr lvl="1"/>
            <a:r>
              <a:rPr lang="en-US" dirty="0" smtClean="0"/>
              <a:t>Intel Iris Pro Virtual GPU sharing</a:t>
            </a:r>
            <a:endParaRPr lang="en-US" dirty="0"/>
          </a:p>
        </p:txBody>
      </p:sp>
      <p:pic>
        <p:nvPicPr>
          <p:cNvPr id="1536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8404" y="1326814"/>
            <a:ext cx="3810000" cy="4733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0" name="Picture 2" descr="http://cdn.gsmarena.com/pics/15/06/intel-with-iris-6200-pro-graphics/gsmarena_001.jpg"/>
          <p:cNvPicPr>
            <a:picLocks noChangeAspect="1" noChangeArrowheads="1"/>
          </p:cNvPicPr>
          <p:nvPr/>
        </p:nvPicPr>
        <p:blipFill rotWithShape="1">
          <a:blip r:embed="rId4">
            <a:extLst>
              <a:ext uri="{BEBA8EAE-BF5A-486C-A8C5-ECC9F3942E4B}">
                <a14:imgProps xmlns:a14="http://schemas.microsoft.com/office/drawing/2010/main">
                  <a14:imgLayer r:embed="rId5">
                    <a14:imgEffect>
                      <a14:backgroundRemoval t="1429" b="97429" l="7879" r="91061">
                        <a14:foregroundMark x1="68939" y1="19143" x2="68939" y2="19143"/>
                        <a14:foregroundMark x1="69242" y1="33143" x2="69242" y2="33143"/>
                        <a14:foregroundMark x1="66667" y1="46571" x2="66667" y2="46571"/>
                        <a14:foregroundMark x1="63030" y1="45429" x2="63030" y2="45429"/>
                        <a14:foregroundMark x1="65152" y1="42286" x2="65152" y2="42286"/>
                        <a14:foregroundMark x1="63030" y1="33143" x2="63030" y2="33143"/>
                        <a14:foregroundMark x1="68485" y1="28857" x2="68485" y2="28857"/>
                        <a14:foregroundMark x1="78030" y1="25714" x2="78030" y2="25714"/>
                        <a14:foregroundMark x1="78788" y1="33429" x2="78788" y2="33429"/>
                        <a14:foregroundMark x1="82424" y1="33429" x2="82424" y2="33429"/>
                        <a14:foregroundMark x1="84242" y1="25143" x2="84242" y2="25143"/>
                        <a14:foregroundMark x1="80455" y1="20286" x2="80455" y2="20286"/>
                        <a14:foregroundMark x1="78030" y1="19714" x2="78030" y2="19714"/>
                        <a14:foregroundMark x1="75909" y1="25714" x2="75909" y2="25714"/>
                        <a14:foregroundMark x1="75909" y1="34571" x2="75909" y2="34571"/>
                        <a14:foregroundMark x1="79848" y1="40000" x2="79848" y2="40000"/>
                        <a14:foregroundMark x1="82879" y1="40571" x2="82879" y2="40571"/>
                        <a14:foregroundMark x1="85303" y1="34571" x2="85303" y2="34571"/>
                        <a14:foregroundMark x1="86212" y1="25143" x2="86212" y2="25143"/>
                        <a14:foregroundMark x1="84848" y1="16857" x2="84848" y2="16857"/>
                        <a14:foregroundMark x1="79242" y1="16857" x2="79242" y2="16857"/>
                        <a14:foregroundMark x1="72576" y1="25143" x2="72576" y2="25143"/>
                        <a14:foregroundMark x1="71515" y1="28571" x2="71515" y2="28571"/>
                        <a14:foregroundMark x1="72879" y1="36286" x2="72879" y2="36286"/>
                        <a14:foregroundMark x1="75000" y1="46000" x2="75000" y2="46000"/>
                        <a14:foregroundMark x1="77424" y1="48857" x2="77424" y2="48857"/>
                        <a14:foregroundMark x1="76818" y1="54857" x2="76818" y2="54857"/>
                        <a14:foregroundMark x1="70909" y1="56286" x2="70909" y2="56286"/>
                        <a14:foregroundMark x1="68939" y1="56286" x2="68939" y2="56286"/>
                        <a14:foregroundMark x1="66515" y1="56571" x2="66515" y2="56571"/>
                        <a14:foregroundMark x1="62121" y1="60000" x2="62121" y2="60000"/>
                        <a14:foregroundMark x1="82727" y1="52571" x2="82727" y2="52571"/>
                      </a14:backgroundRemoval>
                    </a14:imgEffect>
                  </a14:imgLayer>
                </a14:imgProps>
              </a:ext>
              <a:ext uri="{28A0092B-C50C-407E-A947-70E740481C1C}">
                <a14:useLocalDpi xmlns:a14="http://schemas.microsoft.com/office/drawing/2010/main" val="0"/>
              </a:ext>
            </a:extLst>
          </a:blip>
          <a:srcRect l="6060" r="6666"/>
          <a:stretch/>
        </p:blipFill>
        <p:spPr bwMode="auto">
          <a:xfrm>
            <a:off x="7956413" y="4189226"/>
            <a:ext cx="4235587" cy="2573037"/>
          </a:xfrm>
          <a:prstGeom prst="rect">
            <a:avLst/>
          </a:prstGeom>
          <a:noFill/>
          <a:extLst>
            <a:ext uri="{909E8E84-426E-40DD-AFC4-6F175D3DCCD1}">
              <a14:hiddenFill xmlns:a14="http://schemas.microsoft.com/office/drawing/2010/main">
                <a:solidFill>
                  <a:srgbClr val="FFFFFF"/>
                </a:solidFill>
              </a14:hiddenFill>
            </a:ext>
          </a:extLst>
        </p:spPr>
      </p:pic>
      <p:sp>
        <p:nvSpPr>
          <p:cNvPr id="8" name="Text Placeholder 6"/>
          <p:cNvSpPr>
            <a:spLocks noGrp="1"/>
          </p:cNvSpPr>
          <p:nvPr>
            <p:ph type="body" sz="quarter" idx="4294967295"/>
          </p:nvPr>
        </p:nvSpPr>
        <p:spPr>
          <a:xfrm>
            <a:off x="448173" y="805109"/>
            <a:ext cx="11312729" cy="606477"/>
          </a:xfrm>
          <a:prstGeom prst="rect">
            <a:avLst/>
          </a:prstGeom>
        </p:spPr>
        <p:txBody>
          <a:bodyPr/>
          <a:lstStyle/>
          <a:p>
            <a:pPr marL="0" indent="0">
              <a:buNone/>
            </a:pPr>
            <a:r>
              <a:rPr lang="en-US" dirty="0" smtClean="0"/>
              <a:t>All-in-one CPU &amp; GPU delivers high resolution visuals at an affordable price</a:t>
            </a:r>
            <a:endParaRPr lang="en-US" dirty="0"/>
          </a:p>
        </p:txBody>
      </p:sp>
      <p:grpSp>
        <p:nvGrpSpPr>
          <p:cNvPr id="13" name="Group 4"/>
          <p:cNvGrpSpPr>
            <a:grpSpLocks noChangeAspect="1"/>
          </p:cNvGrpSpPr>
          <p:nvPr/>
        </p:nvGrpSpPr>
        <p:grpSpPr bwMode="auto">
          <a:xfrm>
            <a:off x="11158368" y="214801"/>
            <a:ext cx="847112" cy="574275"/>
            <a:chOff x="369" y="242"/>
            <a:chExt cx="1481" cy="1004"/>
          </a:xfrm>
          <a:solidFill>
            <a:srgbClr val="00A1E0"/>
          </a:solidFill>
        </p:grpSpPr>
        <p:sp>
          <p:nvSpPr>
            <p:cNvPr id="14"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15" name="Freeform 14"/>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318776835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 name="Picture 32" descr="XenApp-black.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80830" y="546488"/>
            <a:ext cx="3362969" cy="931938"/>
          </a:xfrm>
          <a:prstGeom prst="rect">
            <a:avLst/>
          </a:prstGeom>
        </p:spPr>
      </p:pic>
      <p:pic>
        <p:nvPicPr>
          <p:cNvPr id="37" name="Picture 36" descr="XenDesktop-black copy.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988330" y="514768"/>
            <a:ext cx="4947469" cy="963658"/>
          </a:xfrm>
          <a:prstGeom prst="rect">
            <a:avLst/>
          </a:prstGeom>
        </p:spPr>
      </p:pic>
      <p:sp>
        <p:nvSpPr>
          <p:cNvPr id="2" name="TextBox 1"/>
          <p:cNvSpPr txBox="1"/>
          <p:nvPr/>
        </p:nvSpPr>
        <p:spPr>
          <a:xfrm>
            <a:off x="5070763" y="509932"/>
            <a:ext cx="596638" cy="830997"/>
          </a:xfrm>
          <a:prstGeom prst="rect">
            <a:avLst/>
          </a:prstGeom>
          <a:noFill/>
        </p:spPr>
        <p:txBody>
          <a:bodyPr wrap="none" rtlCol="0">
            <a:spAutoFit/>
          </a:bodyPr>
          <a:lstStyle/>
          <a:p>
            <a:r>
              <a:rPr lang="en-US" sz="4800" dirty="0" smtClean="0"/>
              <a:t>&amp;</a:t>
            </a:r>
            <a:endParaRPr lang="en-US" sz="4800" dirty="0"/>
          </a:p>
        </p:txBody>
      </p:sp>
      <p:sp>
        <p:nvSpPr>
          <p:cNvPr id="3" name="TextBox 2"/>
          <p:cNvSpPr txBox="1"/>
          <p:nvPr/>
        </p:nvSpPr>
        <p:spPr>
          <a:xfrm>
            <a:off x="6814596" y="2624446"/>
            <a:ext cx="3294941" cy="2123658"/>
          </a:xfrm>
          <a:prstGeom prst="rect">
            <a:avLst/>
          </a:prstGeom>
          <a:noFill/>
        </p:spPr>
        <p:txBody>
          <a:bodyPr wrap="none" rtlCol="0">
            <a:spAutoFit/>
          </a:bodyPr>
          <a:lstStyle/>
          <a:p>
            <a:pPr algn="ctr"/>
            <a:r>
              <a:rPr lang="en-US" sz="6600" b="1" dirty="0" smtClean="0"/>
              <a:t>7.9</a:t>
            </a:r>
          </a:p>
          <a:p>
            <a:pPr algn="ctr"/>
            <a:r>
              <a:rPr lang="en-US" sz="6600" b="1" dirty="0" smtClean="0">
                <a:solidFill>
                  <a:schemeClr val="accent1"/>
                </a:solidFill>
              </a:rPr>
              <a:t>Flexibility</a:t>
            </a:r>
            <a:endParaRPr lang="en-US" sz="6600" b="1" dirty="0">
              <a:solidFill>
                <a:schemeClr val="accent1"/>
              </a:solidFill>
            </a:endParaRPr>
          </a:p>
        </p:txBody>
      </p:sp>
      <p:pic>
        <p:nvPicPr>
          <p:cNvPr id="7" name="Picture 6"/>
          <p:cNvPicPr>
            <a:picLocks noChangeAspect="1"/>
          </p:cNvPicPr>
          <p:nvPr/>
        </p:nvPicPr>
        <p:blipFill rotWithShape="1">
          <a:blip r:embed="rId5" cstate="print">
            <a:extLst>
              <a:ext uri="{28A0092B-C50C-407E-A947-70E740481C1C}">
                <a14:useLocalDpi xmlns:a14="http://schemas.microsoft.com/office/drawing/2010/main" val="0"/>
              </a:ext>
            </a:extLst>
          </a:blip>
          <a:srcRect l="41734" b="22202"/>
          <a:stretch/>
        </p:blipFill>
        <p:spPr>
          <a:xfrm flipH="1">
            <a:off x="1152701" y="2171708"/>
            <a:ext cx="3819226" cy="3399661"/>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109078308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150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Introducing Citrix HDX Ready Pi</a:t>
            </a:r>
            <a:endParaRPr lang="en-US" dirty="0"/>
          </a:p>
        </p:txBody>
      </p:sp>
      <p:sp>
        <p:nvSpPr>
          <p:cNvPr id="5" name="Text Placeholder 4"/>
          <p:cNvSpPr>
            <a:spLocks noGrp="1"/>
          </p:cNvSpPr>
          <p:nvPr>
            <p:ph type="body" sz="quarter" idx="16"/>
          </p:nvPr>
        </p:nvSpPr>
        <p:spPr/>
        <p:txBody>
          <a:bodyPr/>
          <a:lstStyle/>
          <a:p>
            <a:r>
              <a:rPr lang="en-US" dirty="0" smtClean="0"/>
              <a:t>High performance, Citrix verified thin client for under $99</a:t>
            </a:r>
            <a:endParaRPr lang="en-US" dirty="0"/>
          </a:p>
        </p:txBody>
      </p:sp>
      <p:sp>
        <p:nvSpPr>
          <p:cNvPr id="6" name="Content Placeholder 5"/>
          <p:cNvSpPr>
            <a:spLocks noGrp="1"/>
          </p:cNvSpPr>
          <p:nvPr>
            <p:ph sz="quarter" idx="20"/>
          </p:nvPr>
        </p:nvSpPr>
        <p:spPr>
          <a:xfrm>
            <a:off x="409684" y="1881190"/>
            <a:ext cx="6866965" cy="4251325"/>
          </a:xfrm>
        </p:spPr>
        <p:txBody>
          <a:bodyPr/>
          <a:lstStyle/>
          <a:p>
            <a:pPr marL="228600" indent="0" defTabSz="889000">
              <a:lnSpc>
                <a:spcPct val="90000"/>
              </a:lnSpc>
              <a:spcAft>
                <a:spcPct val="15000"/>
              </a:spcAft>
              <a:buNone/>
            </a:pPr>
            <a:r>
              <a:rPr lang="en-US" dirty="0" smtClean="0"/>
              <a:t>Partnering to bring Raspberry Pi to the enterprise</a:t>
            </a:r>
          </a:p>
          <a:p>
            <a:pPr marL="793750" lvl="1" indent="-342900" defTabSz="889000">
              <a:spcAft>
                <a:spcPct val="15000"/>
              </a:spcAft>
            </a:pPr>
            <a:r>
              <a:rPr lang="en-US" dirty="0" smtClean="0"/>
              <a:t>Joint partnership with Raspberry Pi and Citrix</a:t>
            </a:r>
          </a:p>
          <a:p>
            <a:pPr marL="793750" lvl="1" indent="-342900" defTabSz="889000">
              <a:spcAft>
                <a:spcPct val="15000"/>
              </a:spcAft>
            </a:pPr>
            <a:r>
              <a:rPr lang="en-US" dirty="0"/>
              <a:t>OEM by </a:t>
            </a:r>
            <a:r>
              <a:rPr lang="en-US" dirty="0" err="1"/>
              <a:t>ViewSonic</a:t>
            </a:r>
            <a:r>
              <a:rPr lang="en-US" dirty="0"/>
              <a:t> </a:t>
            </a:r>
            <a:r>
              <a:rPr lang="en-US" dirty="0" smtClean="0"/>
              <a:t>and Micro Center</a:t>
            </a:r>
            <a:endParaRPr lang="en-US" dirty="0"/>
          </a:p>
          <a:p>
            <a:pPr marL="793750" lvl="1" indent="-342900" defTabSz="889000">
              <a:spcAft>
                <a:spcPct val="15000"/>
              </a:spcAft>
            </a:pPr>
            <a:r>
              <a:rPr lang="en-US" dirty="0"/>
              <a:t>Based on new Raspberry Pi 3</a:t>
            </a:r>
          </a:p>
          <a:p>
            <a:pPr marL="228600" indent="0" defTabSz="889000">
              <a:lnSpc>
                <a:spcPct val="90000"/>
              </a:lnSpc>
              <a:spcAft>
                <a:spcPct val="15000"/>
              </a:spcAft>
              <a:buNone/>
            </a:pPr>
            <a:r>
              <a:rPr lang="en-US" dirty="0" smtClean="0"/>
              <a:t>High performance, low-cost HDX client</a:t>
            </a:r>
          </a:p>
          <a:p>
            <a:pPr marL="793750" lvl="1" indent="-342900" defTabSz="889000">
              <a:spcAft>
                <a:spcPct val="15000"/>
              </a:spcAft>
            </a:pPr>
            <a:r>
              <a:rPr lang="en-US" dirty="0" smtClean="0"/>
              <a:t>Additional volume discounting may apply</a:t>
            </a:r>
          </a:p>
          <a:p>
            <a:pPr marL="228600" lvl="0" indent="0" defTabSz="889000">
              <a:lnSpc>
                <a:spcPct val="90000"/>
              </a:lnSpc>
              <a:spcAft>
                <a:spcPct val="15000"/>
              </a:spcAft>
              <a:buNone/>
            </a:pPr>
            <a:r>
              <a:rPr lang="en-US" dirty="0" smtClean="0"/>
              <a:t>Fully assembled thin client, in single package</a:t>
            </a:r>
            <a:endParaRPr lang="en-US" dirty="0"/>
          </a:p>
          <a:p>
            <a:pPr marL="793750" lvl="1" indent="-342900" defTabSz="889000">
              <a:spcAft>
                <a:spcPct val="15000"/>
              </a:spcAft>
            </a:pPr>
            <a:r>
              <a:rPr lang="en-US" dirty="0" smtClean="0"/>
              <a:t>Systems </a:t>
            </a:r>
            <a:r>
              <a:rPr lang="en-US" dirty="0"/>
              <a:t>preassembled and </a:t>
            </a:r>
            <a:r>
              <a:rPr lang="en-US" dirty="0" smtClean="0"/>
              <a:t>packaged</a:t>
            </a:r>
          </a:p>
          <a:p>
            <a:pPr marL="793750" lvl="1" indent="-342900" defTabSz="889000">
              <a:spcAft>
                <a:spcPct val="15000"/>
              </a:spcAft>
            </a:pPr>
            <a:r>
              <a:rPr lang="en-US" dirty="0" smtClean="0"/>
              <a:t>Systems </a:t>
            </a:r>
            <a:r>
              <a:rPr lang="en-US" dirty="0"/>
              <a:t>preconfigured and </a:t>
            </a:r>
            <a:r>
              <a:rPr lang="en-US" dirty="0" smtClean="0"/>
              <a:t>licensed</a:t>
            </a:r>
          </a:p>
          <a:p>
            <a:pPr marL="793750" lvl="1" indent="-342900" defTabSz="889000">
              <a:spcAft>
                <a:spcPct val="15000"/>
              </a:spcAft>
            </a:pPr>
            <a:r>
              <a:rPr lang="en-US" dirty="0" smtClean="0"/>
              <a:t>Embedded Flash Memory card</a:t>
            </a:r>
          </a:p>
          <a:p>
            <a:pPr marL="793750" lvl="1" indent="-342900" defTabSz="889000">
              <a:spcAft>
                <a:spcPct val="15000"/>
              </a:spcAft>
            </a:pPr>
            <a:r>
              <a:rPr lang="en-US" dirty="0" smtClean="0"/>
              <a:t>Preloaded with Citrix Receiver and device management software</a:t>
            </a:r>
            <a:endParaRPr lang="en-US" dirty="0"/>
          </a:p>
        </p:txBody>
      </p:sp>
      <p:pic>
        <p:nvPicPr>
          <p:cNvPr id="10" name="Content Placeholder 7"/>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377303" y="1477964"/>
            <a:ext cx="2378528" cy="1585272"/>
          </a:xfrm>
          <a:prstGeom prst="rect">
            <a:avLst/>
          </a:prstGeom>
        </p:spPr>
      </p:pic>
      <p:pic>
        <p:nvPicPr>
          <p:cNvPr id="8" name="Content Placeholder 7" descr="micro-center.png"/>
          <p:cNvPicPr>
            <a:picLocks noGrp="1" noChangeAspect="1"/>
          </p:cNvPicPr>
          <p:nvPr>
            <p:ph sz="quarter" idx="21"/>
          </p:nvPr>
        </p:nvPicPr>
        <p:blipFill>
          <a:blip r:embed="rId4" cstate="email">
            <a:extLst>
              <a:ext uri="{28A0092B-C50C-407E-A947-70E740481C1C}">
                <a14:useLocalDpi xmlns:a14="http://schemas.microsoft.com/office/drawing/2010/main" val="0"/>
              </a:ext>
            </a:extLst>
          </a:blip>
          <a:srcRect l="1032" r="1032"/>
          <a:stretch>
            <a:fillRect/>
          </a:stretch>
        </p:blipFill>
        <p:spPr>
          <a:xfrm>
            <a:off x="9626952" y="1477964"/>
            <a:ext cx="2378528" cy="1820813"/>
          </a:xfrm>
        </p:spPr>
      </p:pic>
      <p:grpSp>
        <p:nvGrpSpPr>
          <p:cNvPr id="15" name="Group 4"/>
          <p:cNvGrpSpPr>
            <a:grpSpLocks noChangeAspect="1"/>
          </p:cNvGrpSpPr>
          <p:nvPr/>
        </p:nvGrpSpPr>
        <p:grpSpPr bwMode="auto">
          <a:xfrm>
            <a:off x="11158368" y="214801"/>
            <a:ext cx="847112" cy="574275"/>
            <a:chOff x="369" y="242"/>
            <a:chExt cx="1481" cy="1004"/>
          </a:xfrm>
          <a:solidFill>
            <a:srgbClr val="00A1E0"/>
          </a:solidFill>
        </p:grpSpPr>
        <p:sp>
          <p:nvSpPr>
            <p:cNvPr id="16"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17" name="Freeform 16"/>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grpSp>
        <p:nvGrpSpPr>
          <p:cNvPr id="11" name="Group 10"/>
          <p:cNvGrpSpPr/>
          <p:nvPr/>
        </p:nvGrpSpPr>
        <p:grpSpPr>
          <a:xfrm>
            <a:off x="5380835" y="2558982"/>
            <a:ext cx="8749991" cy="3745009"/>
            <a:chOff x="5380835" y="2558982"/>
            <a:chExt cx="8749991" cy="3745009"/>
          </a:xfrm>
        </p:grpSpPr>
        <p:pic>
          <p:nvPicPr>
            <p:cNvPr id="3" name="Picture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80835" y="2558982"/>
              <a:ext cx="8749991" cy="3745009"/>
            </a:xfrm>
            <a:prstGeom prst="rect">
              <a:avLst/>
            </a:prstGeom>
          </p:spPr>
        </p:pic>
        <p:pic>
          <p:nvPicPr>
            <p:cNvPr id="9" name="Picture 8"/>
            <p:cNvPicPr>
              <a:picLocks noChangeAspect="1"/>
            </p:cNvPicPr>
            <p:nvPr/>
          </p:nvPicPr>
          <p:blipFill>
            <a:blip r:embed="rId6"/>
            <a:stretch>
              <a:fillRect/>
            </a:stretch>
          </p:blipFill>
          <p:spPr>
            <a:xfrm>
              <a:off x="9983529" y="4500818"/>
              <a:ext cx="1598872" cy="938912"/>
            </a:xfrm>
            <a:prstGeom prst="rect">
              <a:avLst/>
            </a:prstGeom>
          </p:spPr>
        </p:pic>
      </p:grpSp>
    </p:spTree>
    <p:extLst>
      <p:ext uri="{BB962C8B-B14F-4D97-AF65-F5344CB8AC3E}">
        <p14:creationId xmlns:p14="http://schemas.microsoft.com/office/powerpoint/2010/main" val="3517319842"/>
      </p:ext>
    </p:extLst>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a:xfrm>
            <a:off x="457200" y="0"/>
            <a:ext cx="11277599" cy="842025"/>
          </a:xfrm>
        </p:spPr>
        <p:txBody>
          <a:bodyPr/>
          <a:lstStyle/>
          <a:p>
            <a:r>
              <a:rPr lang="en-US" dirty="0" smtClean="0"/>
              <a:t>Central Image Management for Any </a:t>
            </a:r>
            <a:r>
              <a:rPr lang="en-US" dirty="0"/>
              <a:t>H</a:t>
            </a:r>
            <a:r>
              <a:rPr lang="en-US" dirty="0" smtClean="0"/>
              <a:t>ypervisor</a:t>
            </a:r>
            <a:endParaRPr lang="en-US" dirty="0"/>
          </a:p>
        </p:txBody>
      </p:sp>
      <p:sp>
        <p:nvSpPr>
          <p:cNvPr id="36" name="Text Placeholder 2"/>
          <p:cNvSpPr>
            <a:spLocks noGrp="1"/>
          </p:cNvSpPr>
          <p:nvPr>
            <p:ph type="body" sz="quarter" idx="16"/>
          </p:nvPr>
        </p:nvSpPr>
        <p:spPr>
          <a:xfrm>
            <a:off x="411588" y="841743"/>
            <a:ext cx="11365192" cy="606477"/>
          </a:xfrm>
          <a:prstGeom prst="rect">
            <a:avLst/>
          </a:prstGeom>
        </p:spPr>
        <p:txBody>
          <a:bodyPr/>
          <a:lstStyle/>
          <a:p>
            <a:pPr marL="0" indent="0">
              <a:buNone/>
            </a:pPr>
            <a:r>
              <a:rPr lang="en-US" sz="2000" kern="1200" spc="0" dirty="0" smtClean="0">
                <a:solidFill>
                  <a:schemeClr val="bg1">
                    <a:lumMod val="50000"/>
                  </a:schemeClr>
                </a:solidFill>
              </a:rPr>
              <a:t>XenApp &amp; XenDesktop 7.9 enable Machine Creation Services (MCS) for </a:t>
            </a:r>
            <a:r>
              <a:rPr lang="en-US" sz="2000" kern="1200" spc="0" dirty="0" err="1" smtClean="0">
                <a:solidFill>
                  <a:schemeClr val="bg1">
                    <a:lumMod val="50000"/>
                  </a:schemeClr>
                </a:solidFill>
              </a:rPr>
              <a:t>Nutanix</a:t>
            </a:r>
            <a:r>
              <a:rPr lang="en-US" sz="2000" kern="1200" spc="0" dirty="0" smtClean="0">
                <a:solidFill>
                  <a:schemeClr val="bg1">
                    <a:lumMod val="50000"/>
                  </a:schemeClr>
                </a:solidFill>
              </a:rPr>
              <a:t> Acropolis hypervisor</a:t>
            </a:r>
            <a:endParaRPr lang="en-US" sz="2000" kern="1200" spc="0" dirty="0">
              <a:solidFill>
                <a:schemeClr val="bg1">
                  <a:lumMod val="50000"/>
                </a:schemeClr>
              </a:solidFill>
            </a:endParaRPr>
          </a:p>
        </p:txBody>
      </p:sp>
      <p:cxnSp>
        <p:nvCxnSpPr>
          <p:cNvPr id="54" name="Straight Connector 53"/>
          <p:cNvCxnSpPr>
            <a:stCxn id="86" idx="0"/>
          </p:cNvCxnSpPr>
          <p:nvPr/>
        </p:nvCxnSpPr>
        <p:spPr bwMode="auto">
          <a:xfrm flipV="1">
            <a:off x="9912393" y="4519723"/>
            <a:ext cx="3713" cy="150045"/>
          </a:xfrm>
          <a:prstGeom prst="line">
            <a:avLst/>
          </a:prstGeom>
          <a:noFill/>
          <a:ln w="19050" cap="flat" cmpd="sng" algn="ctr">
            <a:solidFill>
              <a:schemeClr val="tx2"/>
            </a:solidFill>
            <a:prstDash val="solid"/>
            <a:round/>
            <a:headEnd type="none" w="med" len="med"/>
            <a:tailEnd type="none" w="med" len="med"/>
          </a:ln>
          <a:effectLst/>
        </p:spPr>
      </p:cxnSp>
      <p:cxnSp>
        <p:nvCxnSpPr>
          <p:cNvPr id="55" name="Straight Connector 54"/>
          <p:cNvCxnSpPr/>
          <p:nvPr/>
        </p:nvCxnSpPr>
        <p:spPr bwMode="auto">
          <a:xfrm flipV="1">
            <a:off x="7762099" y="4519723"/>
            <a:ext cx="0" cy="441055"/>
          </a:xfrm>
          <a:prstGeom prst="line">
            <a:avLst/>
          </a:prstGeom>
          <a:noFill/>
          <a:ln w="19050" cap="flat" cmpd="sng" algn="ctr">
            <a:solidFill>
              <a:schemeClr val="tx2"/>
            </a:solidFill>
            <a:prstDash val="solid"/>
            <a:round/>
            <a:headEnd type="none" w="med" len="med"/>
            <a:tailEnd type="none" w="med" len="med"/>
          </a:ln>
          <a:effectLst/>
        </p:spPr>
      </p:cxnSp>
      <p:cxnSp>
        <p:nvCxnSpPr>
          <p:cNvPr id="56" name="Straight Connector 55"/>
          <p:cNvCxnSpPr/>
          <p:nvPr/>
        </p:nvCxnSpPr>
        <p:spPr bwMode="auto">
          <a:xfrm flipV="1">
            <a:off x="7773475" y="2251883"/>
            <a:ext cx="0" cy="441055"/>
          </a:xfrm>
          <a:prstGeom prst="line">
            <a:avLst/>
          </a:prstGeom>
          <a:noFill/>
          <a:ln w="19050" cap="flat" cmpd="sng" algn="ctr">
            <a:solidFill>
              <a:schemeClr val="tx2"/>
            </a:solidFill>
            <a:prstDash val="solid"/>
            <a:round/>
            <a:headEnd type="none" w="med" len="med"/>
            <a:tailEnd type="none" w="med" len="med"/>
          </a:ln>
          <a:effectLst/>
        </p:spPr>
      </p:cxnSp>
      <p:sp>
        <p:nvSpPr>
          <p:cNvPr id="57" name="Oval 56"/>
          <p:cNvSpPr/>
          <p:nvPr/>
        </p:nvSpPr>
        <p:spPr bwMode="auto">
          <a:xfrm>
            <a:off x="6886660" y="2597402"/>
            <a:ext cx="1773629" cy="1705970"/>
          </a:xfrm>
          <a:prstGeom prst="ellipse">
            <a:avLst/>
          </a:prstGeom>
          <a:solidFill>
            <a:schemeClr val="accent1">
              <a:lumMod val="60000"/>
              <a:lumOff val="40000"/>
            </a:schemeClr>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smtClean="0">
              <a:solidFill>
                <a:schemeClr val="bg2"/>
              </a:solidFill>
              <a:latin typeface="Arial" charset="0"/>
              <a:cs typeface="Arial" charset="0"/>
            </a:endParaRPr>
          </a:p>
        </p:txBody>
      </p:sp>
      <p:pic>
        <p:nvPicPr>
          <p:cNvPr id="58" name="Picture 57" descr="hyperviser_32x3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81034" y="2819088"/>
            <a:ext cx="784879" cy="784879"/>
          </a:xfrm>
          <a:prstGeom prst="rect">
            <a:avLst/>
          </a:prstGeom>
        </p:spPr>
      </p:pic>
      <p:sp>
        <p:nvSpPr>
          <p:cNvPr id="59" name="Oval 58"/>
          <p:cNvSpPr/>
          <p:nvPr/>
        </p:nvSpPr>
        <p:spPr bwMode="auto">
          <a:xfrm>
            <a:off x="6800526" y="2520997"/>
            <a:ext cx="1926029" cy="1858370"/>
          </a:xfrm>
          <a:prstGeom prst="ellipse">
            <a:avLst/>
          </a:prstGeom>
          <a:noFill/>
          <a:ln w="22225" cap="flat" cmpd="sng" algn="ctr">
            <a:solidFill>
              <a:schemeClr val="accent1">
                <a:lumMod val="40000"/>
                <a:lumOff val="60000"/>
              </a:schemeClr>
            </a:solidFill>
            <a:prstDash val="sysDash"/>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smtClean="0">
              <a:solidFill>
                <a:schemeClr val="bg2"/>
              </a:solidFill>
              <a:latin typeface="Arial" charset="0"/>
              <a:cs typeface="Arial" charset="0"/>
            </a:endParaRPr>
          </a:p>
        </p:txBody>
      </p:sp>
      <p:sp>
        <p:nvSpPr>
          <p:cNvPr id="60" name="TextBox 59"/>
          <p:cNvSpPr txBox="1"/>
          <p:nvPr/>
        </p:nvSpPr>
        <p:spPr>
          <a:xfrm>
            <a:off x="6865629" y="3551771"/>
            <a:ext cx="1787277" cy="369332"/>
          </a:xfrm>
          <a:prstGeom prst="rect">
            <a:avLst/>
          </a:prstGeom>
          <a:noFill/>
        </p:spPr>
        <p:txBody>
          <a:bodyPr wrap="square" rtlCol="0">
            <a:spAutoFit/>
          </a:bodyPr>
          <a:lstStyle/>
          <a:p>
            <a:pPr algn="ctr"/>
            <a:r>
              <a:rPr lang="en-US" b="1" dirty="0" smtClean="0">
                <a:solidFill>
                  <a:schemeClr val="tx1">
                    <a:lumMod val="75000"/>
                  </a:schemeClr>
                </a:solidFill>
              </a:rPr>
              <a:t>Acropolis</a:t>
            </a:r>
          </a:p>
        </p:txBody>
      </p:sp>
      <p:sp>
        <p:nvSpPr>
          <p:cNvPr id="61" name="Oval 60"/>
          <p:cNvSpPr/>
          <p:nvPr/>
        </p:nvSpPr>
        <p:spPr bwMode="auto">
          <a:xfrm>
            <a:off x="9099872" y="2597402"/>
            <a:ext cx="1773629" cy="1705970"/>
          </a:xfrm>
          <a:prstGeom prst="ellipse">
            <a:avLst/>
          </a:prstGeom>
          <a:solidFill>
            <a:schemeClr val="accent5"/>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smtClean="0">
              <a:solidFill>
                <a:schemeClr val="bg2"/>
              </a:solidFill>
              <a:latin typeface="Arial" charset="0"/>
              <a:cs typeface="Arial" charset="0"/>
            </a:endParaRPr>
          </a:p>
        </p:txBody>
      </p:sp>
      <p:pic>
        <p:nvPicPr>
          <p:cNvPr id="62" name="Picture 61" descr="hyperviser_32x3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94246" y="2819088"/>
            <a:ext cx="784879" cy="784879"/>
          </a:xfrm>
          <a:prstGeom prst="rect">
            <a:avLst/>
          </a:prstGeom>
        </p:spPr>
      </p:pic>
      <p:sp>
        <p:nvSpPr>
          <p:cNvPr id="63" name="Oval 62"/>
          <p:cNvSpPr/>
          <p:nvPr/>
        </p:nvSpPr>
        <p:spPr bwMode="auto">
          <a:xfrm>
            <a:off x="9013738" y="2520997"/>
            <a:ext cx="1926029" cy="1858370"/>
          </a:xfrm>
          <a:prstGeom prst="ellipse">
            <a:avLst/>
          </a:prstGeom>
          <a:noFill/>
          <a:ln w="22225" cap="flat" cmpd="sng" algn="ctr">
            <a:solidFill>
              <a:schemeClr val="accent5"/>
            </a:solidFill>
            <a:prstDash val="sysDash"/>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smtClean="0">
              <a:solidFill>
                <a:schemeClr val="bg2"/>
              </a:solidFill>
              <a:latin typeface="Arial" charset="0"/>
              <a:cs typeface="Arial" charset="0"/>
            </a:endParaRPr>
          </a:p>
        </p:txBody>
      </p:sp>
      <p:sp>
        <p:nvSpPr>
          <p:cNvPr id="64" name="TextBox 63"/>
          <p:cNvSpPr txBox="1"/>
          <p:nvPr/>
        </p:nvSpPr>
        <p:spPr>
          <a:xfrm>
            <a:off x="9085547" y="3551771"/>
            <a:ext cx="1873411" cy="369332"/>
          </a:xfrm>
          <a:prstGeom prst="rect">
            <a:avLst/>
          </a:prstGeom>
          <a:noFill/>
        </p:spPr>
        <p:txBody>
          <a:bodyPr wrap="square" rtlCol="0">
            <a:spAutoFit/>
          </a:bodyPr>
          <a:lstStyle/>
          <a:p>
            <a:pPr algn="ctr"/>
            <a:r>
              <a:rPr lang="en-US" b="1" dirty="0" smtClean="0">
                <a:solidFill>
                  <a:schemeClr val="tx1">
                    <a:lumMod val="75000"/>
                  </a:schemeClr>
                </a:solidFill>
              </a:rPr>
              <a:t>vSphere</a:t>
            </a:r>
          </a:p>
        </p:txBody>
      </p:sp>
      <p:sp>
        <p:nvSpPr>
          <p:cNvPr id="78" name="Oval 77"/>
          <p:cNvSpPr/>
          <p:nvPr/>
        </p:nvSpPr>
        <p:spPr bwMode="auto">
          <a:xfrm>
            <a:off x="6900308" y="4675251"/>
            <a:ext cx="1773629" cy="1705970"/>
          </a:xfrm>
          <a:prstGeom prst="ellipse">
            <a:avLst/>
          </a:prstGeom>
          <a:solidFill>
            <a:schemeClr val="accent2"/>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smtClean="0">
              <a:solidFill>
                <a:schemeClr val="bg2"/>
              </a:solidFill>
              <a:latin typeface="Arial" charset="0"/>
              <a:cs typeface="Arial" charset="0"/>
            </a:endParaRPr>
          </a:p>
        </p:txBody>
      </p:sp>
      <p:pic>
        <p:nvPicPr>
          <p:cNvPr id="79" name="Picture 78" descr="hyperviser_32x3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4682" y="4896937"/>
            <a:ext cx="784879" cy="784879"/>
          </a:xfrm>
          <a:prstGeom prst="rect">
            <a:avLst/>
          </a:prstGeom>
        </p:spPr>
      </p:pic>
      <p:sp>
        <p:nvSpPr>
          <p:cNvPr id="80" name="Oval 79"/>
          <p:cNvSpPr/>
          <p:nvPr/>
        </p:nvSpPr>
        <p:spPr bwMode="auto">
          <a:xfrm>
            <a:off x="6827822" y="4598846"/>
            <a:ext cx="1926029" cy="1858370"/>
          </a:xfrm>
          <a:prstGeom prst="ellipse">
            <a:avLst/>
          </a:prstGeom>
          <a:noFill/>
          <a:ln w="22225" cap="flat" cmpd="sng" algn="ctr">
            <a:solidFill>
              <a:schemeClr val="accent2"/>
            </a:solidFill>
            <a:prstDash val="sysDash"/>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smtClean="0">
              <a:solidFill>
                <a:schemeClr val="bg2"/>
              </a:solidFill>
              <a:latin typeface="Arial" charset="0"/>
              <a:cs typeface="Arial" charset="0"/>
            </a:endParaRPr>
          </a:p>
        </p:txBody>
      </p:sp>
      <p:sp>
        <p:nvSpPr>
          <p:cNvPr id="81" name="TextBox 80"/>
          <p:cNvSpPr txBox="1"/>
          <p:nvPr/>
        </p:nvSpPr>
        <p:spPr>
          <a:xfrm>
            <a:off x="6895771" y="5620952"/>
            <a:ext cx="1800925" cy="369332"/>
          </a:xfrm>
          <a:prstGeom prst="rect">
            <a:avLst/>
          </a:prstGeom>
          <a:noFill/>
        </p:spPr>
        <p:txBody>
          <a:bodyPr wrap="square" rtlCol="0">
            <a:spAutoFit/>
          </a:bodyPr>
          <a:lstStyle/>
          <a:p>
            <a:pPr algn="ctr"/>
            <a:r>
              <a:rPr lang="en-US" b="1" dirty="0" smtClean="0">
                <a:solidFill>
                  <a:schemeClr val="tx1">
                    <a:lumMod val="75000"/>
                  </a:schemeClr>
                </a:solidFill>
              </a:rPr>
              <a:t>Hyper-V</a:t>
            </a:r>
          </a:p>
        </p:txBody>
      </p:sp>
      <p:cxnSp>
        <p:nvCxnSpPr>
          <p:cNvPr id="82" name="Straight Connector 81"/>
          <p:cNvCxnSpPr/>
          <p:nvPr/>
        </p:nvCxnSpPr>
        <p:spPr bwMode="auto">
          <a:xfrm flipH="1" flipV="1">
            <a:off x="9981720" y="2254045"/>
            <a:ext cx="4967" cy="441056"/>
          </a:xfrm>
          <a:prstGeom prst="line">
            <a:avLst/>
          </a:prstGeom>
          <a:noFill/>
          <a:ln w="19050" cap="flat" cmpd="sng" algn="ctr">
            <a:solidFill>
              <a:schemeClr val="tx2"/>
            </a:solidFill>
            <a:prstDash val="solid"/>
            <a:round/>
            <a:headEnd type="none" w="med" len="med"/>
            <a:tailEnd type="none" w="med" len="med"/>
          </a:ln>
          <a:effectLst/>
        </p:spPr>
      </p:cxnSp>
      <p:cxnSp>
        <p:nvCxnSpPr>
          <p:cNvPr id="83" name="Straight Connector 82"/>
          <p:cNvCxnSpPr/>
          <p:nvPr/>
        </p:nvCxnSpPr>
        <p:spPr bwMode="auto">
          <a:xfrm flipV="1">
            <a:off x="8863737" y="2041269"/>
            <a:ext cx="5292" cy="2478454"/>
          </a:xfrm>
          <a:prstGeom prst="line">
            <a:avLst/>
          </a:prstGeom>
          <a:noFill/>
          <a:ln w="19050" cap="flat" cmpd="sng" algn="ctr">
            <a:solidFill>
              <a:schemeClr val="tx2"/>
            </a:solidFill>
            <a:prstDash val="solid"/>
            <a:round/>
            <a:headEnd type="none" w="med" len="med"/>
            <a:tailEnd type="none" w="med" len="med"/>
          </a:ln>
          <a:effectLst/>
        </p:spPr>
      </p:cxnSp>
      <p:cxnSp>
        <p:nvCxnSpPr>
          <p:cNvPr id="84" name="Straight Connector 83"/>
          <p:cNvCxnSpPr/>
          <p:nvPr/>
        </p:nvCxnSpPr>
        <p:spPr bwMode="auto">
          <a:xfrm flipV="1">
            <a:off x="7773475" y="2251882"/>
            <a:ext cx="2203277" cy="1"/>
          </a:xfrm>
          <a:prstGeom prst="line">
            <a:avLst/>
          </a:prstGeom>
          <a:noFill/>
          <a:ln w="19050" cap="flat" cmpd="sng" algn="ctr">
            <a:solidFill>
              <a:schemeClr val="tx2"/>
            </a:solidFill>
            <a:prstDash val="solid"/>
            <a:round/>
            <a:headEnd type="none" w="med" len="med"/>
            <a:tailEnd type="none" w="med" len="med"/>
          </a:ln>
          <a:effectLst/>
        </p:spPr>
      </p:cxnSp>
      <p:sp>
        <p:nvSpPr>
          <p:cNvPr id="85" name="Rectangle 84"/>
          <p:cNvSpPr/>
          <p:nvPr/>
        </p:nvSpPr>
        <p:spPr bwMode="auto">
          <a:xfrm>
            <a:off x="7695085" y="1381295"/>
            <a:ext cx="2609745" cy="668741"/>
          </a:xfrm>
          <a:prstGeom prst="rect">
            <a:avLst/>
          </a:prstGeom>
          <a:solidFill>
            <a:schemeClr val="tx1"/>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r>
              <a:rPr lang="en-US" dirty="0" smtClean="0">
                <a:solidFill>
                  <a:schemeClr val="bg1"/>
                </a:solidFill>
                <a:latin typeface="Arial" charset="0"/>
                <a:cs typeface="Arial" charset="0"/>
              </a:rPr>
              <a:t>XenApp / XenDesktop</a:t>
            </a:r>
          </a:p>
        </p:txBody>
      </p:sp>
      <p:sp>
        <p:nvSpPr>
          <p:cNvPr id="86" name="Oval 85"/>
          <p:cNvSpPr/>
          <p:nvPr/>
        </p:nvSpPr>
        <p:spPr bwMode="auto">
          <a:xfrm>
            <a:off x="9025578" y="4669768"/>
            <a:ext cx="1773629" cy="1705970"/>
          </a:xfrm>
          <a:prstGeom prst="ellipse">
            <a:avLst/>
          </a:prstGeom>
          <a:solidFill>
            <a:srgbClr val="FFC000"/>
          </a:solidFill>
          <a:ln w="22225" cap="flat" cmpd="sng" algn="ctr">
            <a:noFill/>
            <a:prstDash val="solid"/>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smtClean="0">
              <a:solidFill>
                <a:schemeClr val="bg2"/>
              </a:solidFill>
              <a:latin typeface="Arial" charset="0"/>
              <a:cs typeface="Arial" charset="0"/>
            </a:endParaRPr>
          </a:p>
        </p:txBody>
      </p:sp>
      <p:pic>
        <p:nvPicPr>
          <p:cNvPr id="87" name="Picture 86" descr="hyperviser_32x32.p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19952" y="4906773"/>
            <a:ext cx="784879" cy="784879"/>
          </a:xfrm>
          <a:prstGeom prst="rect">
            <a:avLst/>
          </a:prstGeom>
        </p:spPr>
      </p:pic>
      <p:sp>
        <p:nvSpPr>
          <p:cNvPr id="88" name="Oval 87"/>
          <p:cNvSpPr/>
          <p:nvPr/>
        </p:nvSpPr>
        <p:spPr bwMode="auto">
          <a:xfrm>
            <a:off x="8940473" y="4593568"/>
            <a:ext cx="1926029" cy="1858370"/>
          </a:xfrm>
          <a:prstGeom prst="ellipse">
            <a:avLst/>
          </a:prstGeom>
          <a:noFill/>
          <a:ln w="22225" cap="flat" cmpd="sng" algn="ctr">
            <a:solidFill>
              <a:srgbClr val="FFC000"/>
            </a:solidFill>
            <a:prstDash val="sysDash"/>
            <a:round/>
            <a:headEnd type="none" w="med" len="med"/>
            <a:tailEnd type="none" w="med" len="med"/>
          </a:ln>
          <a:effectLst/>
        </p:spPr>
        <p:txBody>
          <a:bodyPr rot="0" spcFirstLastPara="0" vertOverflow="overflow" horzOverflow="overflow" vert="horz" wrap="square" lIns="138239" tIns="69119" rIns="138239" bIns="69119" numCol="1" spcCol="0" rtlCol="0" fromWordArt="0" anchor="ctr" anchorCtr="0" forceAA="0" compatLnSpc="1">
            <a:prstTxWarp prst="textNoShape">
              <a:avLst/>
            </a:prstTxWarp>
            <a:normAutofit/>
          </a:bodyPr>
          <a:lstStyle/>
          <a:p>
            <a:pPr algn="ctr" defTabSz="1461590" fontAlgn="base">
              <a:spcBef>
                <a:spcPct val="0"/>
              </a:spcBef>
              <a:spcAft>
                <a:spcPct val="0"/>
              </a:spcAft>
            </a:pPr>
            <a:endParaRPr lang="en-US" dirty="0" smtClean="0">
              <a:solidFill>
                <a:schemeClr val="bg2"/>
              </a:solidFill>
              <a:latin typeface="Arial" charset="0"/>
              <a:cs typeface="Arial" charset="0"/>
            </a:endParaRPr>
          </a:p>
        </p:txBody>
      </p:sp>
      <p:sp>
        <p:nvSpPr>
          <p:cNvPr id="89" name="TextBox 88"/>
          <p:cNvSpPr txBox="1"/>
          <p:nvPr/>
        </p:nvSpPr>
        <p:spPr>
          <a:xfrm>
            <a:off x="9062280" y="5508533"/>
            <a:ext cx="1787277" cy="369332"/>
          </a:xfrm>
          <a:prstGeom prst="rect">
            <a:avLst/>
          </a:prstGeom>
          <a:noFill/>
        </p:spPr>
        <p:txBody>
          <a:bodyPr wrap="square" rtlCol="0">
            <a:spAutoFit/>
          </a:bodyPr>
          <a:lstStyle/>
          <a:p>
            <a:pPr algn="ctr"/>
            <a:r>
              <a:rPr lang="en-US" b="1" dirty="0" err="1" smtClean="0">
                <a:solidFill>
                  <a:schemeClr val="tx1">
                    <a:lumMod val="75000"/>
                  </a:schemeClr>
                </a:solidFill>
              </a:rPr>
              <a:t>XenServer</a:t>
            </a:r>
            <a:r>
              <a:rPr lang="en-US" dirty="0" smtClean="0">
                <a:solidFill>
                  <a:schemeClr val="tx1">
                    <a:lumMod val="75000"/>
                  </a:schemeClr>
                </a:solidFill>
              </a:rPr>
              <a:t>*</a:t>
            </a:r>
          </a:p>
        </p:txBody>
      </p:sp>
      <p:cxnSp>
        <p:nvCxnSpPr>
          <p:cNvPr id="90" name="Straight Connector 89"/>
          <p:cNvCxnSpPr/>
          <p:nvPr/>
        </p:nvCxnSpPr>
        <p:spPr bwMode="auto">
          <a:xfrm flipV="1">
            <a:off x="7762099" y="4503354"/>
            <a:ext cx="2188344" cy="16371"/>
          </a:xfrm>
          <a:prstGeom prst="line">
            <a:avLst/>
          </a:prstGeom>
          <a:noFill/>
          <a:ln w="19050" cap="flat" cmpd="sng" algn="ctr">
            <a:solidFill>
              <a:schemeClr val="tx2"/>
            </a:solidFill>
            <a:prstDash val="solid"/>
            <a:round/>
            <a:headEnd type="none" w="med" len="med"/>
            <a:tailEnd type="none" w="med" len="med"/>
          </a:ln>
          <a:effectLst/>
        </p:spPr>
      </p:cxnSp>
      <p:grpSp>
        <p:nvGrpSpPr>
          <p:cNvPr id="91" name="Group 90"/>
          <p:cNvGrpSpPr/>
          <p:nvPr/>
        </p:nvGrpSpPr>
        <p:grpSpPr bwMode="ltGray">
          <a:xfrm>
            <a:off x="7945787" y="2155152"/>
            <a:ext cx="2004656" cy="365845"/>
            <a:chOff x="2646363" y="5853786"/>
            <a:chExt cx="1589087" cy="252653"/>
          </a:xfrm>
        </p:grpSpPr>
        <p:sp>
          <p:nvSpPr>
            <p:cNvPr id="93" name="Freeform 6"/>
            <p:cNvSpPr>
              <a:spLocks/>
            </p:cNvSpPr>
            <p:nvPr/>
          </p:nvSpPr>
          <p:spPr bwMode="ltGray">
            <a:xfrm>
              <a:off x="2671763" y="5867400"/>
              <a:ext cx="1533525" cy="222250"/>
            </a:xfrm>
            <a:custGeom>
              <a:avLst/>
              <a:gdLst>
                <a:gd name="T0" fmla="*/ 4091 w 4091"/>
                <a:gd name="T1" fmla="*/ 594 h 594"/>
                <a:gd name="T2" fmla="*/ 0 w 4091"/>
                <a:gd name="T3" fmla="*/ 594 h 594"/>
                <a:gd name="T4" fmla="*/ 0 w 4091"/>
                <a:gd name="T5" fmla="*/ 0 h 594"/>
                <a:gd name="T6" fmla="*/ 4091 w 4091"/>
                <a:gd name="T7" fmla="*/ 0 h 594"/>
                <a:gd name="T8" fmla="*/ 4091 w 4091"/>
                <a:gd name="T9" fmla="*/ 198 h 594"/>
                <a:gd name="T10" fmla="*/ 4052 w 4091"/>
                <a:gd name="T11" fmla="*/ 299 h 594"/>
                <a:gd name="T12" fmla="*/ 4091 w 4091"/>
                <a:gd name="T13" fmla="*/ 405 h 594"/>
                <a:gd name="T14" fmla="*/ 4091 w 4091"/>
                <a:gd name="T15" fmla="*/ 594 h 59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91" h="594">
                  <a:moveTo>
                    <a:pt x="4091" y="594"/>
                  </a:moveTo>
                  <a:cubicBezTo>
                    <a:pt x="0" y="594"/>
                    <a:pt x="0" y="594"/>
                    <a:pt x="0" y="594"/>
                  </a:cubicBezTo>
                  <a:cubicBezTo>
                    <a:pt x="0" y="0"/>
                    <a:pt x="0" y="0"/>
                    <a:pt x="0" y="0"/>
                  </a:cubicBezTo>
                  <a:cubicBezTo>
                    <a:pt x="4091" y="0"/>
                    <a:pt x="4091" y="0"/>
                    <a:pt x="4091" y="0"/>
                  </a:cubicBezTo>
                  <a:cubicBezTo>
                    <a:pt x="4091" y="198"/>
                    <a:pt x="4091" y="198"/>
                    <a:pt x="4091" y="198"/>
                  </a:cubicBezTo>
                  <a:cubicBezTo>
                    <a:pt x="4091" y="198"/>
                    <a:pt x="4052" y="245"/>
                    <a:pt x="4052" y="299"/>
                  </a:cubicBezTo>
                  <a:cubicBezTo>
                    <a:pt x="4052" y="354"/>
                    <a:pt x="4091" y="405"/>
                    <a:pt x="4091" y="405"/>
                  </a:cubicBezTo>
                  <a:lnTo>
                    <a:pt x="4091" y="59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4" name="Freeform 7"/>
            <p:cNvSpPr>
              <a:spLocks/>
            </p:cNvSpPr>
            <p:nvPr/>
          </p:nvSpPr>
          <p:spPr bwMode="ltGray">
            <a:xfrm>
              <a:off x="2646363" y="5853786"/>
              <a:ext cx="1589087" cy="79375"/>
            </a:xfrm>
            <a:custGeom>
              <a:avLst/>
              <a:gdLst>
                <a:gd name="T0" fmla="*/ 4190 w 4238"/>
                <a:gd name="T1" fmla="*/ 210 h 211"/>
                <a:gd name="T2" fmla="*/ 4218 w 4238"/>
                <a:gd name="T3" fmla="*/ 211 h 211"/>
                <a:gd name="T4" fmla="*/ 4238 w 4238"/>
                <a:gd name="T5" fmla="*/ 191 h 211"/>
                <a:gd name="T6" fmla="*/ 4238 w 4238"/>
                <a:gd name="T7" fmla="*/ 158 h 211"/>
                <a:gd name="T8" fmla="*/ 4189 w 4238"/>
                <a:gd name="T9" fmla="*/ 24 h 211"/>
                <a:gd name="T10" fmla="*/ 4155 w 4238"/>
                <a:gd name="T11" fmla="*/ 0 h 211"/>
                <a:gd name="T12" fmla="*/ 2122 w 4238"/>
                <a:gd name="T13" fmla="*/ 0 h 211"/>
                <a:gd name="T14" fmla="*/ 2116 w 4238"/>
                <a:gd name="T15" fmla="*/ 0 h 211"/>
                <a:gd name="T16" fmla="*/ 83 w 4238"/>
                <a:gd name="T17" fmla="*/ 0 h 211"/>
                <a:gd name="T18" fmla="*/ 49 w 4238"/>
                <a:gd name="T19" fmla="*/ 24 h 211"/>
                <a:gd name="T20" fmla="*/ 0 w 4238"/>
                <a:gd name="T21" fmla="*/ 158 h 211"/>
                <a:gd name="T22" fmla="*/ 0 w 4238"/>
                <a:gd name="T23" fmla="*/ 191 h 211"/>
                <a:gd name="T24" fmla="*/ 20 w 4238"/>
                <a:gd name="T25" fmla="*/ 211 h 211"/>
                <a:gd name="T26" fmla="*/ 43 w 4238"/>
                <a:gd name="T27" fmla="*/ 210 h 211"/>
                <a:gd name="T28" fmla="*/ 2119 w 4238"/>
                <a:gd name="T29" fmla="*/ 84 h 211"/>
                <a:gd name="T30" fmla="*/ 4190 w 4238"/>
                <a:gd name="T31" fmla="*/ 21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8" h="211">
                  <a:moveTo>
                    <a:pt x="4190" y="210"/>
                  </a:moveTo>
                  <a:cubicBezTo>
                    <a:pt x="4199" y="211"/>
                    <a:pt x="4208" y="211"/>
                    <a:pt x="4218" y="211"/>
                  </a:cubicBezTo>
                  <a:cubicBezTo>
                    <a:pt x="4229" y="211"/>
                    <a:pt x="4238" y="202"/>
                    <a:pt x="4238" y="191"/>
                  </a:cubicBezTo>
                  <a:cubicBezTo>
                    <a:pt x="4238" y="158"/>
                    <a:pt x="4238" y="158"/>
                    <a:pt x="4238" y="158"/>
                  </a:cubicBezTo>
                  <a:cubicBezTo>
                    <a:pt x="4189" y="24"/>
                    <a:pt x="4189" y="24"/>
                    <a:pt x="4189" y="24"/>
                  </a:cubicBezTo>
                  <a:cubicBezTo>
                    <a:pt x="4184" y="9"/>
                    <a:pt x="4170" y="0"/>
                    <a:pt x="4155" y="0"/>
                  </a:cubicBezTo>
                  <a:cubicBezTo>
                    <a:pt x="2122" y="0"/>
                    <a:pt x="2122" y="0"/>
                    <a:pt x="2122" y="0"/>
                  </a:cubicBezTo>
                  <a:cubicBezTo>
                    <a:pt x="2116" y="0"/>
                    <a:pt x="2116" y="0"/>
                    <a:pt x="2116" y="0"/>
                  </a:cubicBezTo>
                  <a:cubicBezTo>
                    <a:pt x="83" y="0"/>
                    <a:pt x="83" y="0"/>
                    <a:pt x="83" y="0"/>
                  </a:cubicBezTo>
                  <a:cubicBezTo>
                    <a:pt x="67" y="0"/>
                    <a:pt x="54" y="9"/>
                    <a:pt x="49" y="24"/>
                  </a:cubicBezTo>
                  <a:cubicBezTo>
                    <a:pt x="0" y="158"/>
                    <a:pt x="0" y="158"/>
                    <a:pt x="0" y="158"/>
                  </a:cubicBezTo>
                  <a:cubicBezTo>
                    <a:pt x="0" y="191"/>
                    <a:pt x="0" y="191"/>
                    <a:pt x="0" y="191"/>
                  </a:cubicBezTo>
                  <a:cubicBezTo>
                    <a:pt x="0" y="202"/>
                    <a:pt x="9" y="211"/>
                    <a:pt x="20" y="211"/>
                  </a:cubicBezTo>
                  <a:cubicBezTo>
                    <a:pt x="28" y="211"/>
                    <a:pt x="35" y="211"/>
                    <a:pt x="43" y="210"/>
                  </a:cubicBezTo>
                  <a:cubicBezTo>
                    <a:pt x="751" y="206"/>
                    <a:pt x="1254" y="84"/>
                    <a:pt x="2119" y="84"/>
                  </a:cubicBezTo>
                  <a:cubicBezTo>
                    <a:pt x="2982" y="84"/>
                    <a:pt x="3485" y="205"/>
                    <a:pt x="4190" y="210"/>
                  </a:cubicBezTo>
                  <a:close/>
                </a:path>
              </a:pathLst>
            </a:custGeom>
            <a:solidFill>
              <a:srgbClr val="898E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8"/>
            <p:cNvSpPr>
              <a:spLocks/>
            </p:cNvSpPr>
            <p:nvPr/>
          </p:nvSpPr>
          <p:spPr bwMode="ltGray">
            <a:xfrm>
              <a:off x="2646363" y="6027064"/>
              <a:ext cx="1589087" cy="79375"/>
            </a:xfrm>
            <a:custGeom>
              <a:avLst/>
              <a:gdLst>
                <a:gd name="T0" fmla="*/ 0 w 4238"/>
                <a:gd name="T1" fmla="*/ 20 h 211"/>
                <a:gd name="T2" fmla="*/ 0 w 4238"/>
                <a:gd name="T3" fmla="*/ 52 h 211"/>
                <a:gd name="T4" fmla="*/ 49 w 4238"/>
                <a:gd name="T5" fmla="*/ 187 h 211"/>
                <a:gd name="T6" fmla="*/ 83 w 4238"/>
                <a:gd name="T7" fmla="*/ 211 h 211"/>
                <a:gd name="T8" fmla="*/ 2116 w 4238"/>
                <a:gd name="T9" fmla="*/ 211 h 211"/>
                <a:gd name="T10" fmla="*/ 2122 w 4238"/>
                <a:gd name="T11" fmla="*/ 211 h 211"/>
                <a:gd name="T12" fmla="*/ 4155 w 4238"/>
                <a:gd name="T13" fmla="*/ 211 h 211"/>
                <a:gd name="T14" fmla="*/ 4189 w 4238"/>
                <a:gd name="T15" fmla="*/ 187 h 211"/>
                <a:gd name="T16" fmla="*/ 4238 w 4238"/>
                <a:gd name="T17" fmla="*/ 52 h 211"/>
                <a:gd name="T18" fmla="*/ 4238 w 4238"/>
                <a:gd name="T19" fmla="*/ 20 h 211"/>
                <a:gd name="T20" fmla="*/ 4218 w 4238"/>
                <a:gd name="T21" fmla="*/ 0 h 211"/>
                <a:gd name="T22" fmla="*/ 4190 w 4238"/>
                <a:gd name="T23" fmla="*/ 0 h 211"/>
                <a:gd name="T24" fmla="*/ 2119 w 4238"/>
                <a:gd name="T25" fmla="*/ 127 h 211"/>
                <a:gd name="T26" fmla="*/ 43 w 4238"/>
                <a:gd name="T27" fmla="*/ 0 h 211"/>
                <a:gd name="T28" fmla="*/ 20 w 4238"/>
                <a:gd name="T29" fmla="*/ 0 h 211"/>
                <a:gd name="T30" fmla="*/ 0 w 4238"/>
                <a:gd name="T31" fmla="*/ 20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238" h="211">
                  <a:moveTo>
                    <a:pt x="0" y="20"/>
                  </a:moveTo>
                  <a:cubicBezTo>
                    <a:pt x="0" y="52"/>
                    <a:pt x="0" y="52"/>
                    <a:pt x="0" y="52"/>
                  </a:cubicBezTo>
                  <a:cubicBezTo>
                    <a:pt x="49" y="187"/>
                    <a:pt x="49" y="187"/>
                    <a:pt x="49" y="187"/>
                  </a:cubicBezTo>
                  <a:cubicBezTo>
                    <a:pt x="54" y="201"/>
                    <a:pt x="67" y="211"/>
                    <a:pt x="83" y="211"/>
                  </a:cubicBezTo>
                  <a:cubicBezTo>
                    <a:pt x="2116" y="211"/>
                    <a:pt x="2116" y="211"/>
                    <a:pt x="2116" y="211"/>
                  </a:cubicBezTo>
                  <a:cubicBezTo>
                    <a:pt x="2122" y="211"/>
                    <a:pt x="2122" y="211"/>
                    <a:pt x="2122" y="211"/>
                  </a:cubicBezTo>
                  <a:cubicBezTo>
                    <a:pt x="4155" y="211"/>
                    <a:pt x="4155" y="211"/>
                    <a:pt x="4155" y="211"/>
                  </a:cubicBezTo>
                  <a:cubicBezTo>
                    <a:pt x="4170" y="211"/>
                    <a:pt x="4184" y="201"/>
                    <a:pt x="4189" y="187"/>
                  </a:cubicBezTo>
                  <a:cubicBezTo>
                    <a:pt x="4238" y="52"/>
                    <a:pt x="4238" y="52"/>
                    <a:pt x="4238" y="52"/>
                  </a:cubicBezTo>
                  <a:cubicBezTo>
                    <a:pt x="4238" y="20"/>
                    <a:pt x="4238" y="20"/>
                    <a:pt x="4238" y="20"/>
                  </a:cubicBezTo>
                  <a:cubicBezTo>
                    <a:pt x="4238" y="9"/>
                    <a:pt x="4229" y="0"/>
                    <a:pt x="4218" y="0"/>
                  </a:cubicBezTo>
                  <a:cubicBezTo>
                    <a:pt x="4208" y="0"/>
                    <a:pt x="4199" y="0"/>
                    <a:pt x="4190" y="0"/>
                  </a:cubicBezTo>
                  <a:cubicBezTo>
                    <a:pt x="3485" y="5"/>
                    <a:pt x="2982" y="127"/>
                    <a:pt x="2119" y="127"/>
                  </a:cubicBezTo>
                  <a:cubicBezTo>
                    <a:pt x="1254" y="127"/>
                    <a:pt x="751" y="5"/>
                    <a:pt x="43" y="0"/>
                  </a:cubicBezTo>
                  <a:cubicBezTo>
                    <a:pt x="35" y="0"/>
                    <a:pt x="28" y="0"/>
                    <a:pt x="20" y="0"/>
                  </a:cubicBezTo>
                  <a:cubicBezTo>
                    <a:pt x="9" y="0"/>
                    <a:pt x="0" y="9"/>
                    <a:pt x="0" y="20"/>
                  </a:cubicBezTo>
                  <a:close/>
                </a:path>
              </a:pathLst>
            </a:custGeom>
            <a:solidFill>
              <a:srgbClr val="898E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9"/>
            <p:cNvSpPr>
              <a:spLocks/>
            </p:cNvSpPr>
            <p:nvPr/>
          </p:nvSpPr>
          <p:spPr bwMode="ltGray">
            <a:xfrm>
              <a:off x="3622675" y="5940425"/>
              <a:ext cx="68262" cy="76200"/>
            </a:xfrm>
            <a:custGeom>
              <a:avLst/>
              <a:gdLst>
                <a:gd name="T0" fmla="*/ 1 w 184"/>
                <a:gd name="T1" fmla="*/ 4 h 205"/>
                <a:gd name="T2" fmla="*/ 2 w 184"/>
                <a:gd name="T3" fmla="*/ 8 h 205"/>
                <a:gd name="T4" fmla="*/ 109 w 184"/>
                <a:gd name="T5" fmla="*/ 99 h 205"/>
                <a:gd name="T6" fmla="*/ 109 w 184"/>
                <a:gd name="T7" fmla="*/ 107 h 205"/>
                <a:gd name="T8" fmla="*/ 2 w 184"/>
                <a:gd name="T9" fmla="*/ 197 h 205"/>
                <a:gd name="T10" fmla="*/ 1 w 184"/>
                <a:gd name="T11" fmla="*/ 203 h 205"/>
                <a:gd name="T12" fmla="*/ 5 w 184"/>
                <a:gd name="T13" fmla="*/ 205 h 205"/>
                <a:gd name="T14" fmla="*/ 64 w 184"/>
                <a:gd name="T15" fmla="*/ 205 h 205"/>
                <a:gd name="T16" fmla="*/ 67 w 184"/>
                <a:gd name="T17" fmla="*/ 204 h 205"/>
                <a:gd name="T18" fmla="*/ 181 w 184"/>
                <a:gd name="T19" fmla="*/ 107 h 205"/>
                <a:gd name="T20" fmla="*/ 182 w 184"/>
                <a:gd name="T21" fmla="*/ 106 h 205"/>
                <a:gd name="T22" fmla="*/ 182 w 184"/>
                <a:gd name="T23" fmla="*/ 100 h 205"/>
                <a:gd name="T24" fmla="*/ 181 w 184"/>
                <a:gd name="T25" fmla="*/ 99 h 205"/>
                <a:gd name="T26" fmla="*/ 65 w 184"/>
                <a:gd name="T27" fmla="*/ 1 h 205"/>
                <a:gd name="T28" fmla="*/ 62 w 184"/>
                <a:gd name="T29" fmla="*/ 0 h 205"/>
                <a:gd name="T30" fmla="*/ 5 w 184"/>
                <a:gd name="T31" fmla="*/ 0 h 205"/>
                <a:gd name="T32" fmla="*/ 1 w 184"/>
                <a:gd name="T33" fmla="*/ 4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4" h="205">
                  <a:moveTo>
                    <a:pt x="1" y="4"/>
                  </a:moveTo>
                  <a:cubicBezTo>
                    <a:pt x="0" y="6"/>
                    <a:pt x="1" y="7"/>
                    <a:pt x="2" y="8"/>
                  </a:cubicBezTo>
                  <a:cubicBezTo>
                    <a:pt x="109" y="99"/>
                    <a:pt x="109" y="99"/>
                    <a:pt x="109" y="99"/>
                  </a:cubicBezTo>
                  <a:cubicBezTo>
                    <a:pt x="112" y="101"/>
                    <a:pt x="112" y="105"/>
                    <a:pt x="109" y="107"/>
                  </a:cubicBezTo>
                  <a:cubicBezTo>
                    <a:pt x="2" y="197"/>
                    <a:pt x="2" y="197"/>
                    <a:pt x="2" y="197"/>
                  </a:cubicBezTo>
                  <a:cubicBezTo>
                    <a:pt x="1" y="199"/>
                    <a:pt x="0" y="201"/>
                    <a:pt x="1" y="203"/>
                  </a:cubicBezTo>
                  <a:cubicBezTo>
                    <a:pt x="2" y="204"/>
                    <a:pt x="3" y="205"/>
                    <a:pt x="5" y="205"/>
                  </a:cubicBezTo>
                  <a:cubicBezTo>
                    <a:pt x="64" y="205"/>
                    <a:pt x="64" y="205"/>
                    <a:pt x="64" y="205"/>
                  </a:cubicBezTo>
                  <a:cubicBezTo>
                    <a:pt x="65" y="205"/>
                    <a:pt x="66" y="205"/>
                    <a:pt x="67" y="204"/>
                  </a:cubicBezTo>
                  <a:cubicBezTo>
                    <a:pt x="181" y="107"/>
                    <a:pt x="181" y="107"/>
                    <a:pt x="181" y="107"/>
                  </a:cubicBezTo>
                  <a:cubicBezTo>
                    <a:pt x="182" y="106"/>
                    <a:pt x="182" y="106"/>
                    <a:pt x="182" y="106"/>
                  </a:cubicBezTo>
                  <a:cubicBezTo>
                    <a:pt x="184" y="104"/>
                    <a:pt x="184" y="102"/>
                    <a:pt x="182" y="100"/>
                  </a:cubicBezTo>
                  <a:cubicBezTo>
                    <a:pt x="181" y="99"/>
                    <a:pt x="181" y="99"/>
                    <a:pt x="181" y="99"/>
                  </a:cubicBezTo>
                  <a:cubicBezTo>
                    <a:pt x="65" y="1"/>
                    <a:pt x="65" y="1"/>
                    <a:pt x="65" y="1"/>
                  </a:cubicBezTo>
                  <a:cubicBezTo>
                    <a:pt x="64" y="0"/>
                    <a:pt x="63" y="0"/>
                    <a:pt x="62" y="0"/>
                  </a:cubicBezTo>
                  <a:cubicBezTo>
                    <a:pt x="5" y="0"/>
                    <a:pt x="5" y="0"/>
                    <a:pt x="5" y="0"/>
                  </a:cubicBezTo>
                  <a:cubicBezTo>
                    <a:pt x="3" y="0"/>
                    <a:pt x="1" y="2"/>
                    <a:pt x="1" y="4"/>
                  </a:cubicBezTo>
                  <a:close/>
                </a:path>
              </a:pathLst>
            </a:custGeom>
            <a:solidFill>
              <a:srgbClr val="AFD13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0"/>
            <p:cNvSpPr>
              <a:spLocks/>
            </p:cNvSpPr>
            <p:nvPr/>
          </p:nvSpPr>
          <p:spPr bwMode="ltGray">
            <a:xfrm>
              <a:off x="3128963" y="5940425"/>
              <a:ext cx="92075" cy="77788"/>
            </a:xfrm>
            <a:custGeom>
              <a:avLst/>
              <a:gdLst>
                <a:gd name="T0" fmla="*/ 243 w 243"/>
                <a:gd name="T1" fmla="*/ 176 h 206"/>
                <a:gd name="T2" fmla="*/ 243 w 243"/>
                <a:gd name="T3" fmla="*/ 9 h 206"/>
                <a:gd name="T4" fmla="*/ 235 w 243"/>
                <a:gd name="T5" fmla="*/ 2 h 206"/>
                <a:gd name="T6" fmla="*/ 199 w 243"/>
                <a:gd name="T7" fmla="*/ 2 h 206"/>
                <a:gd name="T8" fmla="*/ 192 w 243"/>
                <a:gd name="T9" fmla="*/ 9 h 206"/>
                <a:gd name="T10" fmla="*/ 192 w 243"/>
                <a:gd name="T11" fmla="*/ 125 h 206"/>
                <a:gd name="T12" fmla="*/ 186 w 243"/>
                <a:gd name="T13" fmla="*/ 128 h 206"/>
                <a:gd name="T14" fmla="*/ 54 w 243"/>
                <a:gd name="T15" fmla="*/ 12 h 206"/>
                <a:gd name="T16" fmla="*/ 24 w 243"/>
                <a:gd name="T17" fmla="*/ 0 h 206"/>
                <a:gd name="T18" fmla="*/ 0 w 243"/>
                <a:gd name="T19" fmla="*/ 29 h 206"/>
                <a:gd name="T20" fmla="*/ 0 w 243"/>
                <a:gd name="T21" fmla="*/ 196 h 206"/>
                <a:gd name="T22" fmla="*/ 8 w 243"/>
                <a:gd name="T23" fmla="*/ 204 h 206"/>
                <a:gd name="T24" fmla="*/ 44 w 243"/>
                <a:gd name="T25" fmla="*/ 204 h 206"/>
                <a:gd name="T26" fmla="*/ 51 w 243"/>
                <a:gd name="T27" fmla="*/ 196 h 206"/>
                <a:gd name="T28" fmla="*/ 51 w 243"/>
                <a:gd name="T29" fmla="*/ 80 h 206"/>
                <a:gd name="T30" fmla="*/ 57 w 243"/>
                <a:gd name="T31" fmla="*/ 78 h 206"/>
                <a:gd name="T32" fmla="*/ 191 w 243"/>
                <a:gd name="T33" fmla="*/ 195 h 206"/>
                <a:gd name="T34" fmla="*/ 217 w 243"/>
                <a:gd name="T35" fmla="*/ 206 h 206"/>
                <a:gd name="T36" fmla="*/ 243 w 243"/>
                <a:gd name="T37" fmla="*/ 176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3" h="206">
                  <a:moveTo>
                    <a:pt x="243" y="176"/>
                  </a:moveTo>
                  <a:cubicBezTo>
                    <a:pt x="243" y="9"/>
                    <a:pt x="243" y="9"/>
                    <a:pt x="243" y="9"/>
                  </a:cubicBezTo>
                  <a:cubicBezTo>
                    <a:pt x="243" y="5"/>
                    <a:pt x="239" y="2"/>
                    <a:pt x="235" y="2"/>
                  </a:cubicBezTo>
                  <a:cubicBezTo>
                    <a:pt x="199" y="2"/>
                    <a:pt x="199" y="2"/>
                    <a:pt x="199" y="2"/>
                  </a:cubicBezTo>
                  <a:cubicBezTo>
                    <a:pt x="195" y="2"/>
                    <a:pt x="192" y="5"/>
                    <a:pt x="192" y="9"/>
                  </a:cubicBezTo>
                  <a:cubicBezTo>
                    <a:pt x="192" y="125"/>
                    <a:pt x="192" y="125"/>
                    <a:pt x="192" y="125"/>
                  </a:cubicBezTo>
                  <a:cubicBezTo>
                    <a:pt x="192" y="128"/>
                    <a:pt x="188" y="129"/>
                    <a:pt x="186" y="128"/>
                  </a:cubicBezTo>
                  <a:cubicBezTo>
                    <a:pt x="54" y="12"/>
                    <a:pt x="54" y="12"/>
                    <a:pt x="54" y="12"/>
                  </a:cubicBezTo>
                  <a:cubicBezTo>
                    <a:pt x="45" y="4"/>
                    <a:pt x="35" y="0"/>
                    <a:pt x="24" y="0"/>
                  </a:cubicBezTo>
                  <a:cubicBezTo>
                    <a:pt x="15" y="0"/>
                    <a:pt x="0" y="4"/>
                    <a:pt x="0" y="29"/>
                  </a:cubicBezTo>
                  <a:cubicBezTo>
                    <a:pt x="0" y="196"/>
                    <a:pt x="0" y="196"/>
                    <a:pt x="0" y="196"/>
                  </a:cubicBezTo>
                  <a:cubicBezTo>
                    <a:pt x="0" y="201"/>
                    <a:pt x="3" y="204"/>
                    <a:pt x="8" y="204"/>
                  </a:cubicBezTo>
                  <a:cubicBezTo>
                    <a:pt x="44" y="204"/>
                    <a:pt x="44" y="204"/>
                    <a:pt x="44" y="204"/>
                  </a:cubicBezTo>
                  <a:cubicBezTo>
                    <a:pt x="48" y="204"/>
                    <a:pt x="51" y="201"/>
                    <a:pt x="51" y="196"/>
                  </a:cubicBezTo>
                  <a:cubicBezTo>
                    <a:pt x="51" y="80"/>
                    <a:pt x="51" y="80"/>
                    <a:pt x="51" y="80"/>
                  </a:cubicBezTo>
                  <a:cubicBezTo>
                    <a:pt x="51" y="77"/>
                    <a:pt x="55" y="76"/>
                    <a:pt x="57" y="78"/>
                  </a:cubicBezTo>
                  <a:cubicBezTo>
                    <a:pt x="191" y="195"/>
                    <a:pt x="191" y="195"/>
                    <a:pt x="191" y="195"/>
                  </a:cubicBezTo>
                  <a:cubicBezTo>
                    <a:pt x="199" y="202"/>
                    <a:pt x="208" y="206"/>
                    <a:pt x="217" y="206"/>
                  </a:cubicBezTo>
                  <a:cubicBezTo>
                    <a:pt x="227" y="206"/>
                    <a:pt x="243" y="202"/>
                    <a:pt x="243" y="176"/>
                  </a:cubicBez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1"/>
            <p:cNvSpPr>
              <a:spLocks/>
            </p:cNvSpPr>
            <p:nvPr/>
          </p:nvSpPr>
          <p:spPr bwMode="ltGray">
            <a:xfrm>
              <a:off x="3227388" y="5942013"/>
              <a:ext cx="90487" cy="74613"/>
            </a:xfrm>
            <a:custGeom>
              <a:avLst/>
              <a:gdLst>
                <a:gd name="T0" fmla="*/ 144 w 242"/>
                <a:gd name="T1" fmla="*/ 202 h 202"/>
                <a:gd name="T2" fmla="*/ 217 w 242"/>
                <a:gd name="T3" fmla="*/ 188 h 202"/>
                <a:gd name="T4" fmla="*/ 242 w 242"/>
                <a:gd name="T5" fmla="*/ 142 h 202"/>
                <a:gd name="T6" fmla="*/ 242 w 242"/>
                <a:gd name="T7" fmla="*/ 4 h 202"/>
                <a:gd name="T8" fmla="*/ 237 w 242"/>
                <a:gd name="T9" fmla="*/ 0 h 202"/>
                <a:gd name="T10" fmla="*/ 196 w 242"/>
                <a:gd name="T11" fmla="*/ 0 h 202"/>
                <a:gd name="T12" fmla="*/ 191 w 242"/>
                <a:gd name="T13" fmla="*/ 4 h 202"/>
                <a:gd name="T14" fmla="*/ 191 w 242"/>
                <a:gd name="T15" fmla="*/ 140 h 202"/>
                <a:gd name="T16" fmla="*/ 150 w 242"/>
                <a:gd name="T17" fmla="*/ 157 h 202"/>
                <a:gd name="T18" fmla="*/ 93 w 242"/>
                <a:gd name="T19" fmla="*/ 157 h 202"/>
                <a:gd name="T20" fmla="*/ 51 w 242"/>
                <a:gd name="T21" fmla="*/ 140 h 202"/>
                <a:gd name="T22" fmla="*/ 51 w 242"/>
                <a:gd name="T23" fmla="*/ 4 h 202"/>
                <a:gd name="T24" fmla="*/ 46 w 242"/>
                <a:gd name="T25" fmla="*/ 0 h 202"/>
                <a:gd name="T26" fmla="*/ 4 w 242"/>
                <a:gd name="T27" fmla="*/ 0 h 202"/>
                <a:gd name="T28" fmla="*/ 0 w 242"/>
                <a:gd name="T29" fmla="*/ 4 h 202"/>
                <a:gd name="T30" fmla="*/ 0 w 242"/>
                <a:gd name="T31" fmla="*/ 142 h 202"/>
                <a:gd name="T32" fmla="*/ 4 w 242"/>
                <a:gd name="T33" fmla="*/ 166 h 202"/>
                <a:gd name="T34" fmla="*/ 17 w 242"/>
                <a:gd name="T35" fmla="*/ 183 h 202"/>
                <a:gd name="T36" fmla="*/ 35 w 242"/>
                <a:gd name="T37" fmla="*/ 194 h 202"/>
                <a:gd name="T38" fmla="*/ 56 w 242"/>
                <a:gd name="T39" fmla="*/ 200 h 202"/>
                <a:gd name="T40" fmla="*/ 77 w 242"/>
                <a:gd name="T41" fmla="*/ 202 h 202"/>
                <a:gd name="T42" fmla="*/ 98 w 242"/>
                <a:gd name="T43" fmla="*/ 202 h 202"/>
                <a:gd name="T44" fmla="*/ 144 w 242"/>
                <a:gd name="T45"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42" h="202">
                  <a:moveTo>
                    <a:pt x="144" y="202"/>
                  </a:moveTo>
                  <a:cubicBezTo>
                    <a:pt x="178" y="202"/>
                    <a:pt x="202" y="198"/>
                    <a:pt x="217" y="188"/>
                  </a:cubicBezTo>
                  <a:cubicBezTo>
                    <a:pt x="234" y="178"/>
                    <a:pt x="242" y="163"/>
                    <a:pt x="242" y="142"/>
                  </a:cubicBezTo>
                  <a:cubicBezTo>
                    <a:pt x="242" y="4"/>
                    <a:pt x="242" y="4"/>
                    <a:pt x="242" y="4"/>
                  </a:cubicBezTo>
                  <a:cubicBezTo>
                    <a:pt x="242" y="2"/>
                    <a:pt x="240" y="0"/>
                    <a:pt x="237" y="0"/>
                  </a:cubicBezTo>
                  <a:cubicBezTo>
                    <a:pt x="196" y="0"/>
                    <a:pt x="196" y="0"/>
                    <a:pt x="196" y="0"/>
                  </a:cubicBezTo>
                  <a:cubicBezTo>
                    <a:pt x="193" y="0"/>
                    <a:pt x="191" y="2"/>
                    <a:pt x="191" y="4"/>
                  </a:cubicBezTo>
                  <a:cubicBezTo>
                    <a:pt x="191" y="140"/>
                    <a:pt x="191" y="140"/>
                    <a:pt x="191" y="140"/>
                  </a:cubicBezTo>
                  <a:cubicBezTo>
                    <a:pt x="191" y="151"/>
                    <a:pt x="177" y="157"/>
                    <a:pt x="150" y="157"/>
                  </a:cubicBezTo>
                  <a:cubicBezTo>
                    <a:pt x="93" y="157"/>
                    <a:pt x="93" y="157"/>
                    <a:pt x="93" y="157"/>
                  </a:cubicBezTo>
                  <a:cubicBezTo>
                    <a:pt x="65" y="157"/>
                    <a:pt x="51" y="151"/>
                    <a:pt x="51" y="140"/>
                  </a:cubicBezTo>
                  <a:cubicBezTo>
                    <a:pt x="51" y="4"/>
                    <a:pt x="51" y="4"/>
                    <a:pt x="51" y="4"/>
                  </a:cubicBezTo>
                  <a:cubicBezTo>
                    <a:pt x="51" y="2"/>
                    <a:pt x="49" y="0"/>
                    <a:pt x="46" y="0"/>
                  </a:cubicBezTo>
                  <a:cubicBezTo>
                    <a:pt x="4" y="0"/>
                    <a:pt x="4" y="0"/>
                    <a:pt x="4" y="0"/>
                  </a:cubicBezTo>
                  <a:cubicBezTo>
                    <a:pt x="2" y="0"/>
                    <a:pt x="0" y="2"/>
                    <a:pt x="0" y="4"/>
                  </a:cubicBezTo>
                  <a:cubicBezTo>
                    <a:pt x="0" y="142"/>
                    <a:pt x="0" y="142"/>
                    <a:pt x="0" y="142"/>
                  </a:cubicBezTo>
                  <a:cubicBezTo>
                    <a:pt x="0" y="151"/>
                    <a:pt x="1" y="160"/>
                    <a:pt x="4" y="166"/>
                  </a:cubicBezTo>
                  <a:cubicBezTo>
                    <a:pt x="7" y="173"/>
                    <a:pt x="12" y="179"/>
                    <a:pt x="17" y="183"/>
                  </a:cubicBezTo>
                  <a:cubicBezTo>
                    <a:pt x="22" y="188"/>
                    <a:pt x="28" y="191"/>
                    <a:pt x="35" y="194"/>
                  </a:cubicBezTo>
                  <a:cubicBezTo>
                    <a:pt x="42" y="196"/>
                    <a:pt x="49" y="198"/>
                    <a:pt x="56" y="200"/>
                  </a:cubicBezTo>
                  <a:cubicBezTo>
                    <a:pt x="63" y="201"/>
                    <a:pt x="70" y="202"/>
                    <a:pt x="77" y="202"/>
                  </a:cubicBezTo>
                  <a:cubicBezTo>
                    <a:pt x="85" y="202"/>
                    <a:pt x="91" y="202"/>
                    <a:pt x="98" y="202"/>
                  </a:cubicBezTo>
                  <a:lnTo>
                    <a:pt x="144" y="202"/>
                  </a:ln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2"/>
            <p:cNvSpPr>
              <a:spLocks/>
            </p:cNvSpPr>
            <p:nvPr/>
          </p:nvSpPr>
          <p:spPr bwMode="ltGray">
            <a:xfrm>
              <a:off x="3324225" y="5940425"/>
              <a:ext cx="82550" cy="76200"/>
            </a:xfrm>
            <a:custGeom>
              <a:avLst/>
              <a:gdLst>
                <a:gd name="T0" fmla="*/ 142 w 223"/>
                <a:gd name="T1" fmla="*/ 46 h 203"/>
                <a:gd name="T2" fmla="*/ 213 w 223"/>
                <a:gd name="T3" fmla="*/ 46 h 203"/>
                <a:gd name="T4" fmla="*/ 223 w 223"/>
                <a:gd name="T5" fmla="*/ 36 h 203"/>
                <a:gd name="T6" fmla="*/ 223 w 223"/>
                <a:gd name="T7" fmla="*/ 10 h 203"/>
                <a:gd name="T8" fmla="*/ 213 w 223"/>
                <a:gd name="T9" fmla="*/ 0 h 203"/>
                <a:gd name="T10" fmla="*/ 10 w 223"/>
                <a:gd name="T11" fmla="*/ 0 h 203"/>
                <a:gd name="T12" fmla="*/ 0 w 223"/>
                <a:gd name="T13" fmla="*/ 10 h 203"/>
                <a:gd name="T14" fmla="*/ 0 w 223"/>
                <a:gd name="T15" fmla="*/ 36 h 203"/>
                <a:gd name="T16" fmla="*/ 10 w 223"/>
                <a:gd name="T17" fmla="*/ 46 h 203"/>
                <a:gd name="T18" fmla="*/ 81 w 223"/>
                <a:gd name="T19" fmla="*/ 46 h 203"/>
                <a:gd name="T20" fmla="*/ 86 w 223"/>
                <a:gd name="T21" fmla="*/ 50 h 203"/>
                <a:gd name="T22" fmla="*/ 86 w 223"/>
                <a:gd name="T23" fmla="*/ 194 h 203"/>
                <a:gd name="T24" fmla="*/ 95 w 223"/>
                <a:gd name="T25" fmla="*/ 203 h 203"/>
                <a:gd name="T26" fmla="*/ 128 w 223"/>
                <a:gd name="T27" fmla="*/ 203 h 203"/>
                <a:gd name="T28" fmla="*/ 137 w 223"/>
                <a:gd name="T29" fmla="*/ 194 h 203"/>
                <a:gd name="T30" fmla="*/ 137 w 223"/>
                <a:gd name="T31" fmla="*/ 50 h 203"/>
                <a:gd name="T32" fmla="*/ 142 w 223"/>
                <a:gd name="T33" fmla="*/ 46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3" h="203">
                  <a:moveTo>
                    <a:pt x="142" y="46"/>
                  </a:moveTo>
                  <a:cubicBezTo>
                    <a:pt x="213" y="46"/>
                    <a:pt x="213" y="46"/>
                    <a:pt x="213" y="46"/>
                  </a:cubicBezTo>
                  <a:cubicBezTo>
                    <a:pt x="218" y="46"/>
                    <a:pt x="223" y="41"/>
                    <a:pt x="223" y="36"/>
                  </a:cubicBezTo>
                  <a:cubicBezTo>
                    <a:pt x="223" y="10"/>
                    <a:pt x="223" y="10"/>
                    <a:pt x="223" y="10"/>
                  </a:cubicBezTo>
                  <a:cubicBezTo>
                    <a:pt x="223" y="4"/>
                    <a:pt x="218" y="0"/>
                    <a:pt x="213" y="0"/>
                  </a:cubicBezTo>
                  <a:cubicBezTo>
                    <a:pt x="10" y="0"/>
                    <a:pt x="10" y="0"/>
                    <a:pt x="10" y="0"/>
                  </a:cubicBezTo>
                  <a:cubicBezTo>
                    <a:pt x="4" y="0"/>
                    <a:pt x="0" y="4"/>
                    <a:pt x="0" y="10"/>
                  </a:cubicBezTo>
                  <a:cubicBezTo>
                    <a:pt x="0" y="36"/>
                    <a:pt x="0" y="36"/>
                    <a:pt x="0" y="36"/>
                  </a:cubicBezTo>
                  <a:cubicBezTo>
                    <a:pt x="0" y="41"/>
                    <a:pt x="4" y="46"/>
                    <a:pt x="10" y="46"/>
                  </a:cubicBezTo>
                  <a:cubicBezTo>
                    <a:pt x="81" y="46"/>
                    <a:pt x="81" y="46"/>
                    <a:pt x="81" y="46"/>
                  </a:cubicBezTo>
                  <a:cubicBezTo>
                    <a:pt x="84" y="46"/>
                    <a:pt x="86" y="48"/>
                    <a:pt x="86" y="50"/>
                  </a:cubicBezTo>
                  <a:cubicBezTo>
                    <a:pt x="86" y="194"/>
                    <a:pt x="86" y="194"/>
                    <a:pt x="86" y="194"/>
                  </a:cubicBezTo>
                  <a:cubicBezTo>
                    <a:pt x="86" y="199"/>
                    <a:pt x="90" y="203"/>
                    <a:pt x="95" y="203"/>
                  </a:cubicBezTo>
                  <a:cubicBezTo>
                    <a:pt x="128" y="203"/>
                    <a:pt x="128" y="203"/>
                    <a:pt x="128" y="203"/>
                  </a:cubicBezTo>
                  <a:cubicBezTo>
                    <a:pt x="133" y="203"/>
                    <a:pt x="137" y="199"/>
                    <a:pt x="137" y="194"/>
                  </a:cubicBezTo>
                  <a:cubicBezTo>
                    <a:pt x="137" y="50"/>
                    <a:pt x="137" y="50"/>
                    <a:pt x="137" y="50"/>
                  </a:cubicBezTo>
                  <a:cubicBezTo>
                    <a:pt x="137" y="48"/>
                    <a:pt x="139" y="46"/>
                    <a:pt x="142" y="46"/>
                  </a:cubicBez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3"/>
            <p:cNvSpPr>
              <a:spLocks noEditPoints="1"/>
            </p:cNvSpPr>
            <p:nvPr/>
          </p:nvSpPr>
          <p:spPr bwMode="ltGray">
            <a:xfrm>
              <a:off x="3381375" y="5940425"/>
              <a:ext cx="114300" cy="76200"/>
            </a:xfrm>
            <a:custGeom>
              <a:avLst/>
              <a:gdLst>
                <a:gd name="T0" fmla="*/ 93 w 306"/>
                <a:gd name="T1" fmla="*/ 152 h 204"/>
                <a:gd name="T2" fmla="*/ 214 w 306"/>
                <a:gd name="T3" fmla="*/ 152 h 204"/>
                <a:gd name="T4" fmla="*/ 217 w 306"/>
                <a:gd name="T5" fmla="*/ 154 h 204"/>
                <a:gd name="T6" fmla="*/ 249 w 306"/>
                <a:gd name="T7" fmla="*/ 202 h 204"/>
                <a:gd name="T8" fmla="*/ 253 w 306"/>
                <a:gd name="T9" fmla="*/ 204 h 204"/>
                <a:gd name="T10" fmla="*/ 301 w 306"/>
                <a:gd name="T11" fmla="*/ 204 h 204"/>
                <a:gd name="T12" fmla="*/ 305 w 306"/>
                <a:gd name="T13" fmla="*/ 202 h 204"/>
                <a:gd name="T14" fmla="*/ 305 w 306"/>
                <a:gd name="T15" fmla="*/ 197 h 204"/>
                <a:gd name="T16" fmla="*/ 181 w 306"/>
                <a:gd name="T17" fmla="*/ 15 h 204"/>
                <a:gd name="T18" fmla="*/ 154 w 306"/>
                <a:gd name="T19" fmla="*/ 0 h 204"/>
                <a:gd name="T20" fmla="*/ 126 w 306"/>
                <a:gd name="T21" fmla="*/ 16 h 204"/>
                <a:gd name="T22" fmla="*/ 1 w 306"/>
                <a:gd name="T23" fmla="*/ 197 h 204"/>
                <a:gd name="T24" fmla="*/ 1 w 306"/>
                <a:gd name="T25" fmla="*/ 203 h 204"/>
                <a:gd name="T26" fmla="*/ 5 w 306"/>
                <a:gd name="T27" fmla="*/ 204 h 204"/>
                <a:gd name="T28" fmla="*/ 54 w 306"/>
                <a:gd name="T29" fmla="*/ 204 h 204"/>
                <a:gd name="T30" fmla="*/ 58 w 306"/>
                <a:gd name="T31" fmla="*/ 202 h 204"/>
                <a:gd name="T32" fmla="*/ 90 w 306"/>
                <a:gd name="T33" fmla="*/ 154 h 204"/>
                <a:gd name="T34" fmla="*/ 93 w 306"/>
                <a:gd name="T35" fmla="*/ 152 h 204"/>
                <a:gd name="T36" fmla="*/ 124 w 306"/>
                <a:gd name="T37" fmla="*/ 102 h 204"/>
                <a:gd name="T38" fmla="*/ 150 w 306"/>
                <a:gd name="T39" fmla="*/ 65 h 204"/>
                <a:gd name="T40" fmla="*/ 155 w 306"/>
                <a:gd name="T41" fmla="*/ 65 h 204"/>
                <a:gd name="T42" fmla="*/ 181 w 306"/>
                <a:gd name="T43" fmla="*/ 102 h 204"/>
                <a:gd name="T44" fmla="*/ 179 w 306"/>
                <a:gd name="T45" fmla="*/ 106 h 204"/>
                <a:gd name="T46" fmla="*/ 126 w 306"/>
                <a:gd name="T47" fmla="*/ 106 h 204"/>
                <a:gd name="T48" fmla="*/ 124 w 306"/>
                <a:gd name="T49" fmla="*/ 102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06" h="204">
                  <a:moveTo>
                    <a:pt x="93" y="152"/>
                  </a:moveTo>
                  <a:cubicBezTo>
                    <a:pt x="93" y="152"/>
                    <a:pt x="198" y="152"/>
                    <a:pt x="214" y="152"/>
                  </a:cubicBezTo>
                  <a:cubicBezTo>
                    <a:pt x="215" y="152"/>
                    <a:pt x="217" y="153"/>
                    <a:pt x="217" y="154"/>
                  </a:cubicBezTo>
                  <a:cubicBezTo>
                    <a:pt x="249" y="202"/>
                    <a:pt x="249" y="202"/>
                    <a:pt x="249" y="202"/>
                  </a:cubicBezTo>
                  <a:cubicBezTo>
                    <a:pt x="250" y="204"/>
                    <a:pt x="252" y="204"/>
                    <a:pt x="253" y="204"/>
                  </a:cubicBezTo>
                  <a:cubicBezTo>
                    <a:pt x="301" y="204"/>
                    <a:pt x="301" y="204"/>
                    <a:pt x="301" y="204"/>
                  </a:cubicBezTo>
                  <a:cubicBezTo>
                    <a:pt x="302" y="204"/>
                    <a:pt x="304" y="203"/>
                    <a:pt x="305" y="202"/>
                  </a:cubicBezTo>
                  <a:cubicBezTo>
                    <a:pt x="306" y="200"/>
                    <a:pt x="306" y="198"/>
                    <a:pt x="305" y="197"/>
                  </a:cubicBezTo>
                  <a:cubicBezTo>
                    <a:pt x="181" y="15"/>
                    <a:pt x="181" y="15"/>
                    <a:pt x="181" y="15"/>
                  </a:cubicBezTo>
                  <a:cubicBezTo>
                    <a:pt x="174" y="5"/>
                    <a:pt x="165" y="0"/>
                    <a:pt x="154" y="0"/>
                  </a:cubicBezTo>
                  <a:cubicBezTo>
                    <a:pt x="143" y="0"/>
                    <a:pt x="134" y="6"/>
                    <a:pt x="126" y="16"/>
                  </a:cubicBezTo>
                  <a:cubicBezTo>
                    <a:pt x="1" y="197"/>
                    <a:pt x="1" y="197"/>
                    <a:pt x="1" y="197"/>
                  </a:cubicBezTo>
                  <a:cubicBezTo>
                    <a:pt x="0" y="199"/>
                    <a:pt x="0" y="201"/>
                    <a:pt x="1" y="203"/>
                  </a:cubicBezTo>
                  <a:cubicBezTo>
                    <a:pt x="2" y="204"/>
                    <a:pt x="4" y="204"/>
                    <a:pt x="5" y="204"/>
                  </a:cubicBezTo>
                  <a:cubicBezTo>
                    <a:pt x="54" y="204"/>
                    <a:pt x="54" y="204"/>
                    <a:pt x="54" y="204"/>
                  </a:cubicBezTo>
                  <a:cubicBezTo>
                    <a:pt x="56" y="204"/>
                    <a:pt x="57" y="203"/>
                    <a:pt x="58" y="202"/>
                  </a:cubicBezTo>
                  <a:cubicBezTo>
                    <a:pt x="90" y="154"/>
                    <a:pt x="90" y="154"/>
                    <a:pt x="90" y="154"/>
                  </a:cubicBezTo>
                  <a:cubicBezTo>
                    <a:pt x="91" y="153"/>
                    <a:pt x="92" y="152"/>
                    <a:pt x="93" y="152"/>
                  </a:cubicBezTo>
                  <a:close/>
                  <a:moveTo>
                    <a:pt x="124" y="102"/>
                  </a:moveTo>
                  <a:cubicBezTo>
                    <a:pt x="150" y="65"/>
                    <a:pt x="150" y="65"/>
                    <a:pt x="150" y="65"/>
                  </a:cubicBezTo>
                  <a:cubicBezTo>
                    <a:pt x="151" y="63"/>
                    <a:pt x="154" y="63"/>
                    <a:pt x="155" y="65"/>
                  </a:cubicBezTo>
                  <a:cubicBezTo>
                    <a:pt x="181" y="102"/>
                    <a:pt x="181" y="102"/>
                    <a:pt x="181" y="102"/>
                  </a:cubicBezTo>
                  <a:cubicBezTo>
                    <a:pt x="183" y="104"/>
                    <a:pt x="181" y="106"/>
                    <a:pt x="179" y="106"/>
                  </a:cubicBezTo>
                  <a:cubicBezTo>
                    <a:pt x="126" y="106"/>
                    <a:pt x="126" y="106"/>
                    <a:pt x="126" y="106"/>
                  </a:cubicBezTo>
                  <a:cubicBezTo>
                    <a:pt x="124" y="106"/>
                    <a:pt x="123" y="104"/>
                    <a:pt x="124" y="102"/>
                  </a:cubicBez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1" name="Freeform 14"/>
            <p:cNvSpPr>
              <a:spLocks/>
            </p:cNvSpPr>
            <p:nvPr/>
          </p:nvSpPr>
          <p:spPr bwMode="ltGray">
            <a:xfrm>
              <a:off x="3498850" y="5940425"/>
              <a:ext cx="92075" cy="77788"/>
            </a:xfrm>
            <a:custGeom>
              <a:avLst/>
              <a:gdLst>
                <a:gd name="T0" fmla="*/ 0 w 243"/>
                <a:gd name="T1" fmla="*/ 29 h 206"/>
                <a:gd name="T2" fmla="*/ 0 w 243"/>
                <a:gd name="T3" fmla="*/ 197 h 206"/>
                <a:gd name="T4" fmla="*/ 8 w 243"/>
                <a:gd name="T5" fmla="*/ 204 h 206"/>
                <a:gd name="T6" fmla="*/ 44 w 243"/>
                <a:gd name="T7" fmla="*/ 204 h 206"/>
                <a:gd name="T8" fmla="*/ 52 w 243"/>
                <a:gd name="T9" fmla="*/ 197 h 206"/>
                <a:gd name="T10" fmla="*/ 52 w 243"/>
                <a:gd name="T11" fmla="*/ 79 h 206"/>
                <a:gd name="T12" fmla="*/ 56 w 243"/>
                <a:gd name="T13" fmla="*/ 77 h 206"/>
                <a:gd name="T14" fmla="*/ 191 w 243"/>
                <a:gd name="T15" fmla="*/ 195 h 206"/>
                <a:gd name="T16" fmla="*/ 218 w 243"/>
                <a:gd name="T17" fmla="*/ 206 h 206"/>
                <a:gd name="T18" fmla="*/ 243 w 243"/>
                <a:gd name="T19" fmla="*/ 176 h 206"/>
                <a:gd name="T20" fmla="*/ 243 w 243"/>
                <a:gd name="T21" fmla="*/ 9 h 206"/>
                <a:gd name="T22" fmla="*/ 236 w 243"/>
                <a:gd name="T23" fmla="*/ 2 h 206"/>
                <a:gd name="T24" fmla="*/ 199 w 243"/>
                <a:gd name="T25" fmla="*/ 2 h 206"/>
                <a:gd name="T26" fmla="*/ 192 w 243"/>
                <a:gd name="T27" fmla="*/ 9 h 206"/>
                <a:gd name="T28" fmla="*/ 192 w 243"/>
                <a:gd name="T29" fmla="*/ 126 h 206"/>
                <a:gd name="T30" fmla="*/ 188 w 243"/>
                <a:gd name="T31" fmla="*/ 128 h 206"/>
                <a:gd name="T32" fmla="*/ 54 w 243"/>
                <a:gd name="T33" fmla="*/ 12 h 206"/>
                <a:gd name="T34" fmla="*/ 25 w 243"/>
                <a:gd name="T35" fmla="*/ 0 h 206"/>
                <a:gd name="T36" fmla="*/ 0 w 243"/>
                <a:gd name="T37" fmla="*/ 29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43" h="206">
                  <a:moveTo>
                    <a:pt x="0" y="29"/>
                  </a:moveTo>
                  <a:cubicBezTo>
                    <a:pt x="0" y="197"/>
                    <a:pt x="0" y="197"/>
                    <a:pt x="0" y="197"/>
                  </a:cubicBezTo>
                  <a:cubicBezTo>
                    <a:pt x="0" y="201"/>
                    <a:pt x="4" y="204"/>
                    <a:pt x="8" y="204"/>
                  </a:cubicBezTo>
                  <a:cubicBezTo>
                    <a:pt x="44" y="204"/>
                    <a:pt x="44" y="204"/>
                    <a:pt x="44" y="204"/>
                  </a:cubicBezTo>
                  <a:cubicBezTo>
                    <a:pt x="48" y="204"/>
                    <a:pt x="52" y="201"/>
                    <a:pt x="52" y="197"/>
                  </a:cubicBezTo>
                  <a:cubicBezTo>
                    <a:pt x="52" y="79"/>
                    <a:pt x="52" y="79"/>
                    <a:pt x="52" y="79"/>
                  </a:cubicBezTo>
                  <a:cubicBezTo>
                    <a:pt x="52" y="77"/>
                    <a:pt x="54" y="76"/>
                    <a:pt x="56" y="77"/>
                  </a:cubicBezTo>
                  <a:cubicBezTo>
                    <a:pt x="191" y="195"/>
                    <a:pt x="191" y="195"/>
                    <a:pt x="191" y="195"/>
                  </a:cubicBezTo>
                  <a:cubicBezTo>
                    <a:pt x="199" y="202"/>
                    <a:pt x="208" y="206"/>
                    <a:pt x="218" y="206"/>
                  </a:cubicBezTo>
                  <a:cubicBezTo>
                    <a:pt x="227" y="206"/>
                    <a:pt x="243" y="202"/>
                    <a:pt x="243" y="176"/>
                  </a:cubicBezTo>
                  <a:cubicBezTo>
                    <a:pt x="243" y="9"/>
                    <a:pt x="243" y="9"/>
                    <a:pt x="243" y="9"/>
                  </a:cubicBezTo>
                  <a:cubicBezTo>
                    <a:pt x="243" y="5"/>
                    <a:pt x="240" y="2"/>
                    <a:pt x="236" y="2"/>
                  </a:cubicBezTo>
                  <a:cubicBezTo>
                    <a:pt x="199" y="2"/>
                    <a:pt x="199" y="2"/>
                    <a:pt x="199" y="2"/>
                  </a:cubicBezTo>
                  <a:cubicBezTo>
                    <a:pt x="195" y="2"/>
                    <a:pt x="192" y="5"/>
                    <a:pt x="192" y="9"/>
                  </a:cubicBezTo>
                  <a:cubicBezTo>
                    <a:pt x="192" y="126"/>
                    <a:pt x="192" y="126"/>
                    <a:pt x="192" y="126"/>
                  </a:cubicBezTo>
                  <a:cubicBezTo>
                    <a:pt x="192" y="129"/>
                    <a:pt x="189" y="130"/>
                    <a:pt x="188" y="128"/>
                  </a:cubicBezTo>
                  <a:cubicBezTo>
                    <a:pt x="54" y="12"/>
                    <a:pt x="54" y="12"/>
                    <a:pt x="54" y="12"/>
                  </a:cubicBezTo>
                  <a:cubicBezTo>
                    <a:pt x="45" y="4"/>
                    <a:pt x="35" y="0"/>
                    <a:pt x="25" y="0"/>
                  </a:cubicBezTo>
                  <a:cubicBezTo>
                    <a:pt x="16" y="0"/>
                    <a:pt x="0" y="4"/>
                    <a:pt x="0" y="29"/>
                  </a:cubicBez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2" name="Freeform 15"/>
            <p:cNvSpPr>
              <a:spLocks/>
            </p:cNvSpPr>
            <p:nvPr/>
          </p:nvSpPr>
          <p:spPr bwMode="ltGray">
            <a:xfrm>
              <a:off x="3597275" y="5942013"/>
              <a:ext cx="19050" cy="74613"/>
            </a:xfrm>
            <a:custGeom>
              <a:avLst/>
              <a:gdLst>
                <a:gd name="T0" fmla="*/ 4 w 51"/>
                <a:gd name="T1" fmla="*/ 202 h 202"/>
                <a:gd name="T2" fmla="*/ 47 w 51"/>
                <a:gd name="T3" fmla="*/ 202 h 202"/>
                <a:gd name="T4" fmla="*/ 51 w 51"/>
                <a:gd name="T5" fmla="*/ 198 h 202"/>
                <a:gd name="T6" fmla="*/ 51 w 51"/>
                <a:gd name="T7" fmla="*/ 4 h 202"/>
                <a:gd name="T8" fmla="*/ 47 w 51"/>
                <a:gd name="T9" fmla="*/ 0 h 202"/>
                <a:gd name="T10" fmla="*/ 4 w 51"/>
                <a:gd name="T11" fmla="*/ 0 h 202"/>
                <a:gd name="T12" fmla="*/ 0 w 51"/>
                <a:gd name="T13" fmla="*/ 4 h 202"/>
                <a:gd name="T14" fmla="*/ 0 w 51"/>
                <a:gd name="T15" fmla="*/ 198 h 202"/>
                <a:gd name="T16" fmla="*/ 4 w 51"/>
                <a:gd name="T17" fmla="*/ 2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202">
                  <a:moveTo>
                    <a:pt x="4" y="202"/>
                  </a:moveTo>
                  <a:cubicBezTo>
                    <a:pt x="47" y="202"/>
                    <a:pt x="47" y="202"/>
                    <a:pt x="47" y="202"/>
                  </a:cubicBezTo>
                  <a:cubicBezTo>
                    <a:pt x="49" y="202"/>
                    <a:pt x="51" y="200"/>
                    <a:pt x="51" y="198"/>
                  </a:cubicBezTo>
                  <a:cubicBezTo>
                    <a:pt x="51" y="4"/>
                    <a:pt x="51" y="4"/>
                    <a:pt x="51" y="4"/>
                  </a:cubicBezTo>
                  <a:cubicBezTo>
                    <a:pt x="51" y="2"/>
                    <a:pt x="49" y="0"/>
                    <a:pt x="47" y="0"/>
                  </a:cubicBezTo>
                  <a:cubicBezTo>
                    <a:pt x="4" y="0"/>
                    <a:pt x="4" y="0"/>
                    <a:pt x="4" y="0"/>
                  </a:cubicBezTo>
                  <a:cubicBezTo>
                    <a:pt x="2" y="0"/>
                    <a:pt x="0" y="2"/>
                    <a:pt x="0" y="4"/>
                  </a:cubicBezTo>
                  <a:cubicBezTo>
                    <a:pt x="0" y="198"/>
                    <a:pt x="0" y="198"/>
                    <a:pt x="0" y="198"/>
                  </a:cubicBezTo>
                  <a:cubicBezTo>
                    <a:pt x="0" y="200"/>
                    <a:pt x="2" y="202"/>
                    <a:pt x="4" y="202"/>
                  </a:cubicBez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3" name="Freeform 16"/>
            <p:cNvSpPr>
              <a:spLocks/>
            </p:cNvSpPr>
            <p:nvPr/>
          </p:nvSpPr>
          <p:spPr bwMode="ltGray">
            <a:xfrm>
              <a:off x="3684588" y="5940425"/>
              <a:ext cx="50800" cy="33338"/>
            </a:xfrm>
            <a:custGeom>
              <a:avLst/>
              <a:gdLst>
                <a:gd name="T0" fmla="*/ 30 w 132"/>
                <a:gd name="T1" fmla="*/ 86 h 88"/>
                <a:gd name="T2" fmla="*/ 37 w 132"/>
                <a:gd name="T3" fmla="*/ 86 h 88"/>
                <a:gd name="T4" fmla="*/ 130 w 132"/>
                <a:gd name="T5" fmla="*/ 8 h 88"/>
                <a:gd name="T6" fmla="*/ 132 w 132"/>
                <a:gd name="T7" fmla="*/ 4 h 88"/>
                <a:gd name="T8" fmla="*/ 127 w 132"/>
                <a:gd name="T9" fmla="*/ 0 h 88"/>
                <a:gd name="T10" fmla="*/ 71 w 132"/>
                <a:gd name="T11" fmla="*/ 0 h 88"/>
                <a:gd name="T12" fmla="*/ 68 w 132"/>
                <a:gd name="T13" fmla="*/ 1 h 88"/>
                <a:gd name="T14" fmla="*/ 2 w 132"/>
                <a:gd name="T15" fmla="*/ 55 h 88"/>
                <a:gd name="T16" fmla="*/ 2 w 132"/>
                <a:gd name="T17" fmla="*/ 62 h 88"/>
                <a:gd name="T18" fmla="*/ 30 w 132"/>
                <a:gd name="T19" fmla="*/ 86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8">
                  <a:moveTo>
                    <a:pt x="30" y="86"/>
                  </a:moveTo>
                  <a:cubicBezTo>
                    <a:pt x="32" y="88"/>
                    <a:pt x="35" y="88"/>
                    <a:pt x="37" y="86"/>
                  </a:cubicBezTo>
                  <a:cubicBezTo>
                    <a:pt x="130" y="8"/>
                    <a:pt x="130" y="8"/>
                    <a:pt x="130" y="8"/>
                  </a:cubicBezTo>
                  <a:cubicBezTo>
                    <a:pt x="132" y="7"/>
                    <a:pt x="132" y="6"/>
                    <a:pt x="132" y="4"/>
                  </a:cubicBezTo>
                  <a:cubicBezTo>
                    <a:pt x="132" y="2"/>
                    <a:pt x="130" y="0"/>
                    <a:pt x="127" y="0"/>
                  </a:cubicBezTo>
                  <a:cubicBezTo>
                    <a:pt x="71" y="0"/>
                    <a:pt x="71" y="0"/>
                    <a:pt x="71" y="0"/>
                  </a:cubicBezTo>
                  <a:cubicBezTo>
                    <a:pt x="70" y="0"/>
                    <a:pt x="69" y="0"/>
                    <a:pt x="68" y="1"/>
                  </a:cubicBezTo>
                  <a:cubicBezTo>
                    <a:pt x="2" y="55"/>
                    <a:pt x="2" y="55"/>
                    <a:pt x="2" y="55"/>
                  </a:cubicBezTo>
                  <a:cubicBezTo>
                    <a:pt x="0" y="57"/>
                    <a:pt x="0" y="60"/>
                    <a:pt x="2" y="62"/>
                  </a:cubicBezTo>
                  <a:lnTo>
                    <a:pt x="30" y="86"/>
                  </a:ln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4" name="Freeform 17"/>
            <p:cNvSpPr>
              <a:spLocks/>
            </p:cNvSpPr>
            <p:nvPr/>
          </p:nvSpPr>
          <p:spPr bwMode="ltGray">
            <a:xfrm>
              <a:off x="3686175" y="5984875"/>
              <a:ext cx="49212" cy="33338"/>
            </a:xfrm>
            <a:custGeom>
              <a:avLst/>
              <a:gdLst>
                <a:gd name="T0" fmla="*/ 132 w 132"/>
                <a:gd name="T1" fmla="*/ 83 h 87"/>
                <a:gd name="T2" fmla="*/ 130 w 132"/>
                <a:gd name="T3" fmla="*/ 79 h 87"/>
                <a:gd name="T4" fmla="*/ 35 w 132"/>
                <a:gd name="T5" fmla="*/ 1 h 87"/>
                <a:gd name="T6" fmla="*/ 29 w 132"/>
                <a:gd name="T7" fmla="*/ 1 h 87"/>
                <a:gd name="T8" fmla="*/ 3 w 132"/>
                <a:gd name="T9" fmla="*/ 24 h 87"/>
                <a:gd name="T10" fmla="*/ 3 w 132"/>
                <a:gd name="T11" fmla="*/ 32 h 87"/>
                <a:gd name="T12" fmla="*/ 68 w 132"/>
                <a:gd name="T13" fmla="*/ 86 h 87"/>
                <a:gd name="T14" fmla="*/ 71 w 132"/>
                <a:gd name="T15" fmla="*/ 87 h 87"/>
                <a:gd name="T16" fmla="*/ 127 w 132"/>
                <a:gd name="T17" fmla="*/ 87 h 87"/>
                <a:gd name="T18" fmla="*/ 132 w 132"/>
                <a:gd name="T19" fmla="*/ 8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2" h="87">
                  <a:moveTo>
                    <a:pt x="132" y="83"/>
                  </a:moveTo>
                  <a:cubicBezTo>
                    <a:pt x="132" y="81"/>
                    <a:pt x="132" y="80"/>
                    <a:pt x="130" y="79"/>
                  </a:cubicBezTo>
                  <a:cubicBezTo>
                    <a:pt x="35" y="1"/>
                    <a:pt x="35" y="1"/>
                    <a:pt x="35" y="1"/>
                  </a:cubicBezTo>
                  <a:cubicBezTo>
                    <a:pt x="34" y="0"/>
                    <a:pt x="31" y="0"/>
                    <a:pt x="29" y="1"/>
                  </a:cubicBezTo>
                  <a:cubicBezTo>
                    <a:pt x="3" y="24"/>
                    <a:pt x="3" y="24"/>
                    <a:pt x="3" y="24"/>
                  </a:cubicBezTo>
                  <a:cubicBezTo>
                    <a:pt x="0" y="26"/>
                    <a:pt x="0" y="30"/>
                    <a:pt x="3" y="32"/>
                  </a:cubicBezTo>
                  <a:cubicBezTo>
                    <a:pt x="68" y="86"/>
                    <a:pt x="68" y="86"/>
                    <a:pt x="68" y="86"/>
                  </a:cubicBezTo>
                  <a:cubicBezTo>
                    <a:pt x="69" y="87"/>
                    <a:pt x="70" y="87"/>
                    <a:pt x="71" y="87"/>
                  </a:cubicBezTo>
                  <a:cubicBezTo>
                    <a:pt x="127" y="87"/>
                    <a:pt x="127" y="87"/>
                    <a:pt x="127" y="87"/>
                  </a:cubicBezTo>
                  <a:cubicBezTo>
                    <a:pt x="130" y="87"/>
                    <a:pt x="132" y="85"/>
                    <a:pt x="132" y="83"/>
                  </a:cubicBez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5" name="Freeform 18"/>
            <p:cNvSpPr>
              <a:spLocks noEditPoints="1"/>
            </p:cNvSpPr>
            <p:nvPr/>
          </p:nvSpPr>
          <p:spPr bwMode="ltGray">
            <a:xfrm>
              <a:off x="3740150" y="6003925"/>
              <a:ext cx="14287" cy="14288"/>
            </a:xfrm>
            <a:custGeom>
              <a:avLst/>
              <a:gdLst>
                <a:gd name="T0" fmla="*/ 20 w 39"/>
                <a:gd name="T1" fmla="*/ 37 h 37"/>
                <a:gd name="T2" fmla="*/ 39 w 39"/>
                <a:gd name="T3" fmla="*/ 18 h 37"/>
                <a:gd name="T4" fmla="*/ 20 w 39"/>
                <a:gd name="T5" fmla="*/ 0 h 37"/>
                <a:gd name="T6" fmla="*/ 0 w 39"/>
                <a:gd name="T7" fmla="*/ 18 h 37"/>
                <a:gd name="T8" fmla="*/ 20 w 39"/>
                <a:gd name="T9" fmla="*/ 37 h 37"/>
                <a:gd name="T10" fmla="*/ 20 w 39"/>
                <a:gd name="T11" fmla="*/ 3 h 37"/>
                <a:gd name="T12" fmla="*/ 34 w 39"/>
                <a:gd name="T13" fmla="*/ 19 h 37"/>
                <a:gd name="T14" fmla="*/ 20 w 39"/>
                <a:gd name="T15" fmla="*/ 33 h 37"/>
                <a:gd name="T16" fmla="*/ 5 w 39"/>
                <a:gd name="T17" fmla="*/ 18 h 37"/>
                <a:gd name="T18" fmla="*/ 20 w 39"/>
                <a:gd name="T19" fmla="*/ 3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 h="37">
                  <a:moveTo>
                    <a:pt x="20" y="37"/>
                  </a:moveTo>
                  <a:cubicBezTo>
                    <a:pt x="30" y="37"/>
                    <a:pt x="39" y="29"/>
                    <a:pt x="39" y="18"/>
                  </a:cubicBezTo>
                  <a:cubicBezTo>
                    <a:pt x="39" y="8"/>
                    <a:pt x="30" y="0"/>
                    <a:pt x="20" y="0"/>
                  </a:cubicBezTo>
                  <a:cubicBezTo>
                    <a:pt x="9" y="0"/>
                    <a:pt x="0" y="8"/>
                    <a:pt x="0" y="18"/>
                  </a:cubicBezTo>
                  <a:cubicBezTo>
                    <a:pt x="0" y="29"/>
                    <a:pt x="9" y="37"/>
                    <a:pt x="20" y="37"/>
                  </a:cubicBezTo>
                  <a:close/>
                  <a:moveTo>
                    <a:pt x="20" y="3"/>
                  </a:moveTo>
                  <a:cubicBezTo>
                    <a:pt x="28" y="3"/>
                    <a:pt x="34" y="10"/>
                    <a:pt x="34" y="19"/>
                  </a:cubicBezTo>
                  <a:cubicBezTo>
                    <a:pt x="34" y="27"/>
                    <a:pt x="28" y="34"/>
                    <a:pt x="20" y="33"/>
                  </a:cubicBezTo>
                  <a:cubicBezTo>
                    <a:pt x="11" y="33"/>
                    <a:pt x="5" y="27"/>
                    <a:pt x="5" y="18"/>
                  </a:cubicBezTo>
                  <a:cubicBezTo>
                    <a:pt x="5" y="10"/>
                    <a:pt x="11" y="3"/>
                    <a:pt x="20" y="3"/>
                  </a:cubicBez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6" name="Freeform 19"/>
            <p:cNvSpPr>
              <a:spLocks noEditPoints="1"/>
            </p:cNvSpPr>
            <p:nvPr/>
          </p:nvSpPr>
          <p:spPr bwMode="ltGray">
            <a:xfrm>
              <a:off x="3744913" y="6008688"/>
              <a:ext cx="6350" cy="6350"/>
            </a:xfrm>
            <a:custGeom>
              <a:avLst/>
              <a:gdLst>
                <a:gd name="T0" fmla="*/ 5 w 17"/>
                <a:gd name="T1" fmla="*/ 12 h 19"/>
                <a:gd name="T2" fmla="*/ 7 w 17"/>
                <a:gd name="T3" fmla="*/ 12 h 19"/>
                <a:gd name="T4" fmla="*/ 11 w 17"/>
                <a:gd name="T5" fmla="*/ 15 h 19"/>
                <a:gd name="T6" fmla="*/ 12 w 17"/>
                <a:gd name="T7" fmla="*/ 19 h 19"/>
                <a:gd name="T8" fmla="*/ 17 w 17"/>
                <a:gd name="T9" fmla="*/ 19 h 19"/>
                <a:gd name="T10" fmla="*/ 15 w 17"/>
                <a:gd name="T11" fmla="*/ 15 h 19"/>
                <a:gd name="T12" fmla="*/ 12 w 17"/>
                <a:gd name="T13" fmla="*/ 10 h 19"/>
                <a:gd name="T14" fmla="*/ 12 w 17"/>
                <a:gd name="T15" fmla="*/ 10 h 19"/>
                <a:gd name="T16" fmla="*/ 16 w 17"/>
                <a:gd name="T17" fmla="*/ 5 h 19"/>
                <a:gd name="T18" fmla="*/ 14 w 17"/>
                <a:gd name="T19" fmla="*/ 1 h 19"/>
                <a:gd name="T20" fmla="*/ 8 w 17"/>
                <a:gd name="T21" fmla="*/ 0 h 19"/>
                <a:gd name="T22" fmla="*/ 0 w 17"/>
                <a:gd name="T23" fmla="*/ 0 h 19"/>
                <a:gd name="T24" fmla="*/ 0 w 17"/>
                <a:gd name="T25" fmla="*/ 19 h 19"/>
                <a:gd name="T26" fmla="*/ 5 w 17"/>
                <a:gd name="T27" fmla="*/ 19 h 19"/>
                <a:gd name="T28" fmla="*/ 5 w 17"/>
                <a:gd name="T29" fmla="*/ 12 h 19"/>
                <a:gd name="T30" fmla="*/ 5 w 17"/>
                <a:gd name="T31" fmla="*/ 3 h 19"/>
                <a:gd name="T32" fmla="*/ 7 w 17"/>
                <a:gd name="T33" fmla="*/ 3 h 19"/>
                <a:gd name="T34" fmla="*/ 11 w 17"/>
                <a:gd name="T35" fmla="*/ 6 h 19"/>
                <a:gd name="T36" fmla="*/ 7 w 17"/>
                <a:gd name="T37" fmla="*/ 9 h 19"/>
                <a:gd name="T38" fmla="*/ 5 w 17"/>
                <a:gd name="T39" fmla="*/ 9 h 19"/>
                <a:gd name="T40" fmla="*/ 5 w 17"/>
                <a:gd name="T41" fmla="*/ 3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7" h="19">
                  <a:moveTo>
                    <a:pt x="5" y="12"/>
                  </a:moveTo>
                  <a:cubicBezTo>
                    <a:pt x="7" y="12"/>
                    <a:pt x="7" y="12"/>
                    <a:pt x="7" y="12"/>
                  </a:cubicBezTo>
                  <a:cubicBezTo>
                    <a:pt x="9" y="12"/>
                    <a:pt x="10" y="13"/>
                    <a:pt x="11" y="15"/>
                  </a:cubicBezTo>
                  <a:cubicBezTo>
                    <a:pt x="11" y="17"/>
                    <a:pt x="12" y="18"/>
                    <a:pt x="12" y="19"/>
                  </a:cubicBezTo>
                  <a:cubicBezTo>
                    <a:pt x="17" y="19"/>
                    <a:pt x="17" y="19"/>
                    <a:pt x="17" y="19"/>
                  </a:cubicBezTo>
                  <a:cubicBezTo>
                    <a:pt x="16" y="18"/>
                    <a:pt x="16" y="17"/>
                    <a:pt x="15" y="15"/>
                  </a:cubicBezTo>
                  <a:cubicBezTo>
                    <a:pt x="15" y="12"/>
                    <a:pt x="14" y="11"/>
                    <a:pt x="12" y="10"/>
                  </a:cubicBezTo>
                  <a:cubicBezTo>
                    <a:pt x="12" y="10"/>
                    <a:pt x="12" y="10"/>
                    <a:pt x="12" y="10"/>
                  </a:cubicBezTo>
                  <a:cubicBezTo>
                    <a:pt x="14" y="9"/>
                    <a:pt x="16" y="8"/>
                    <a:pt x="16" y="5"/>
                  </a:cubicBezTo>
                  <a:cubicBezTo>
                    <a:pt x="16" y="3"/>
                    <a:pt x="15" y="2"/>
                    <a:pt x="14" y="1"/>
                  </a:cubicBezTo>
                  <a:cubicBezTo>
                    <a:pt x="13" y="0"/>
                    <a:pt x="11" y="0"/>
                    <a:pt x="8" y="0"/>
                  </a:cubicBezTo>
                  <a:cubicBezTo>
                    <a:pt x="4" y="0"/>
                    <a:pt x="2" y="0"/>
                    <a:pt x="0" y="0"/>
                  </a:cubicBezTo>
                  <a:cubicBezTo>
                    <a:pt x="0" y="19"/>
                    <a:pt x="0" y="19"/>
                    <a:pt x="0" y="19"/>
                  </a:cubicBezTo>
                  <a:cubicBezTo>
                    <a:pt x="5" y="19"/>
                    <a:pt x="5" y="19"/>
                    <a:pt x="5" y="19"/>
                  </a:cubicBezTo>
                  <a:lnTo>
                    <a:pt x="5" y="12"/>
                  </a:lnTo>
                  <a:close/>
                  <a:moveTo>
                    <a:pt x="5" y="3"/>
                  </a:moveTo>
                  <a:cubicBezTo>
                    <a:pt x="5" y="3"/>
                    <a:pt x="6" y="3"/>
                    <a:pt x="7" y="3"/>
                  </a:cubicBezTo>
                  <a:cubicBezTo>
                    <a:pt x="10" y="3"/>
                    <a:pt x="11" y="4"/>
                    <a:pt x="11" y="6"/>
                  </a:cubicBezTo>
                  <a:cubicBezTo>
                    <a:pt x="11" y="8"/>
                    <a:pt x="9" y="9"/>
                    <a:pt x="7" y="9"/>
                  </a:cubicBezTo>
                  <a:cubicBezTo>
                    <a:pt x="5" y="9"/>
                    <a:pt x="5" y="9"/>
                    <a:pt x="5" y="9"/>
                  </a:cubicBezTo>
                  <a:lnTo>
                    <a:pt x="5" y="3"/>
                  </a:lnTo>
                  <a:close/>
                </a:path>
              </a:pathLst>
            </a:custGeom>
            <a:solidFill>
              <a:srgbClr val="034EA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7" name="Freeform 20"/>
            <p:cNvSpPr>
              <a:spLocks noEditPoints="1"/>
            </p:cNvSpPr>
            <p:nvPr/>
          </p:nvSpPr>
          <p:spPr bwMode="ltGray">
            <a:xfrm>
              <a:off x="4064000" y="5949950"/>
              <a:ext cx="61912" cy="61913"/>
            </a:xfrm>
            <a:custGeom>
              <a:avLst/>
              <a:gdLst>
                <a:gd name="T0" fmla="*/ 82 w 165"/>
                <a:gd name="T1" fmla="*/ 0 h 165"/>
                <a:gd name="T2" fmla="*/ 0 w 165"/>
                <a:gd name="T3" fmla="*/ 82 h 165"/>
                <a:gd name="T4" fmla="*/ 82 w 165"/>
                <a:gd name="T5" fmla="*/ 165 h 165"/>
                <a:gd name="T6" fmla="*/ 165 w 165"/>
                <a:gd name="T7" fmla="*/ 82 h 165"/>
                <a:gd name="T8" fmla="*/ 82 w 165"/>
                <a:gd name="T9" fmla="*/ 0 h 165"/>
                <a:gd name="T10" fmla="*/ 82 w 165"/>
                <a:gd name="T11" fmla="*/ 132 h 165"/>
                <a:gd name="T12" fmla="*/ 33 w 165"/>
                <a:gd name="T13" fmla="*/ 82 h 165"/>
                <a:gd name="T14" fmla="*/ 82 w 165"/>
                <a:gd name="T15" fmla="*/ 33 h 165"/>
                <a:gd name="T16" fmla="*/ 132 w 165"/>
                <a:gd name="T17" fmla="*/ 82 h 165"/>
                <a:gd name="T18" fmla="*/ 82 w 165"/>
                <a:gd name="T19" fmla="*/ 132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5" h="165">
                  <a:moveTo>
                    <a:pt x="82" y="0"/>
                  </a:moveTo>
                  <a:cubicBezTo>
                    <a:pt x="37" y="0"/>
                    <a:pt x="0" y="37"/>
                    <a:pt x="0" y="82"/>
                  </a:cubicBezTo>
                  <a:cubicBezTo>
                    <a:pt x="0" y="128"/>
                    <a:pt x="37" y="165"/>
                    <a:pt x="82" y="165"/>
                  </a:cubicBezTo>
                  <a:cubicBezTo>
                    <a:pt x="128" y="165"/>
                    <a:pt x="165" y="128"/>
                    <a:pt x="165" y="82"/>
                  </a:cubicBezTo>
                  <a:cubicBezTo>
                    <a:pt x="165" y="37"/>
                    <a:pt x="128" y="0"/>
                    <a:pt x="82" y="0"/>
                  </a:cubicBezTo>
                  <a:close/>
                  <a:moveTo>
                    <a:pt x="82" y="132"/>
                  </a:moveTo>
                  <a:cubicBezTo>
                    <a:pt x="55" y="132"/>
                    <a:pt x="33" y="109"/>
                    <a:pt x="33" y="82"/>
                  </a:cubicBezTo>
                  <a:cubicBezTo>
                    <a:pt x="33" y="55"/>
                    <a:pt x="55" y="33"/>
                    <a:pt x="82" y="33"/>
                  </a:cubicBezTo>
                  <a:cubicBezTo>
                    <a:pt x="110" y="33"/>
                    <a:pt x="132" y="55"/>
                    <a:pt x="132" y="82"/>
                  </a:cubicBezTo>
                  <a:cubicBezTo>
                    <a:pt x="132" y="109"/>
                    <a:pt x="110" y="132"/>
                    <a:pt x="82" y="132"/>
                  </a:cubicBezTo>
                  <a:close/>
                </a:path>
              </a:pathLst>
            </a:custGeom>
            <a:solidFill>
              <a:srgbClr val="898E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8" name="Oval 21"/>
            <p:cNvSpPr>
              <a:spLocks noChangeArrowheads="1"/>
            </p:cNvSpPr>
            <p:nvPr/>
          </p:nvSpPr>
          <p:spPr bwMode="ltGray">
            <a:xfrm>
              <a:off x="4081463" y="5967413"/>
              <a:ext cx="26987" cy="26988"/>
            </a:xfrm>
            <a:prstGeom prst="ellipse">
              <a:avLst/>
            </a:prstGeom>
            <a:solidFill>
              <a:srgbClr val="898E9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9" name="Freeform 22"/>
            <p:cNvSpPr>
              <a:spLocks noEditPoints="1"/>
            </p:cNvSpPr>
            <p:nvPr/>
          </p:nvSpPr>
          <p:spPr bwMode="ltGray">
            <a:xfrm>
              <a:off x="4076700" y="5962650"/>
              <a:ext cx="36512" cy="36513"/>
            </a:xfrm>
            <a:custGeom>
              <a:avLst/>
              <a:gdLst>
                <a:gd name="T0" fmla="*/ 49 w 99"/>
                <a:gd name="T1" fmla="*/ 0 h 99"/>
                <a:gd name="T2" fmla="*/ 0 w 99"/>
                <a:gd name="T3" fmla="*/ 49 h 99"/>
                <a:gd name="T4" fmla="*/ 49 w 99"/>
                <a:gd name="T5" fmla="*/ 99 h 99"/>
                <a:gd name="T6" fmla="*/ 99 w 99"/>
                <a:gd name="T7" fmla="*/ 49 h 99"/>
                <a:gd name="T8" fmla="*/ 49 w 99"/>
                <a:gd name="T9" fmla="*/ 0 h 99"/>
                <a:gd name="T10" fmla="*/ 49 w 99"/>
                <a:gd name="T11" fmla="*/ 85 h 99"/>
                <a:gd name="T12" fmla="*/ 13 w 99"/>
                <a:gd name="T13" fmla="*/ 49 h 99"/>
                <a:gd name="T14" fmla="*/ 49 w 99"/>
                <a:gd name="T15" fmla="*/ 13 h 99"/>
                <a:gd name="T16" fmla="*/ 86 w 99"/>
                <a:gd name="T17" fmla="*/ 49 h 99"/>
                <a:gd name="T18" fmla="*/ 49 w 99"/>
                <a:gd name="T19" fmla="*/ 85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9" h="99">
                  <a:moveTo>
                    <a:pt x="49" y="0"/>
                  </a:moveTo>
                  <a:cubicBezTo>
                    <a:pt x="22" y="0"/>
                    <a:pt x="0" y="22"/>
                    <a:pt x="0" y="49"/>
                  </a:cubicBezTo>
                  <a:cubicBezTo>
                    <a:pt x="0" y="76"/>
                    <a:pt x="22" y="99"/>
                    <a:pt x="49" y="99"/>
                  </a:cubicBezTo>
                  <a:cubicBezTo>
                    <a:pt x="77" y="99"/>
                    <a:pt x="99" y="76"/>
                    <a:pt x="99" y="49"/>
                  </a:cubicBezTo>
                  <a:cubicBezTo>
                    <a:pt x="99" y="22"/>
                    <a:pt x="77" y="0"/>
                    <a:pt x="49" y="0"/>
                  </a:cubicBezTo>
                  <a:close/>
                  <a:moveTo>
                    <a:pt x="49" y="85"/>
                  </a:moveTo>
                  <a:cubicBezTo>
                    <a:pt x="29" y="85"/>
                    <a:pt x="13" y="69"/>
                    <a:pt x="13" y="49"/>
                  </a:cubicBezTo>
                  <a:cubicBezTo>
                    <a:pt x="13" y="29"/>
                    <a:pt x="29" y="13"/>
                    <a:pt x="49" y="13"/>
                  </a:cubicBezTo>
                  <a:cubicBezTo>
                    <a:pt x="69" y="13"/>
                    <a:pt x="86" y="29"/>
                    <a:pt x="86" y="49"/>
                  </a:cubicBezTo>
                  <a:cubicBezTo>
                    <a:pt x="86" y="69"/>
                    <a:pt x="69" y="85"/>
                    <a:pt x="49" y="85"/>
                  </a:cubicBezTo>
                  <a:close/>
                </a:path>
              </a:pathLst>
            </a:custGeom>
            <a:solidFill>
              <a:srgbClr val="1C1B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12" name="TextBox 111"/>
          <p:cNvSpPr txBox="1"/>
          <p:nvPr/>
        </p:nvSpPr>
        <p:spPr>
          <a:xfrm>
            <a:off x="9387247" y="5834886"/>
            <a:ext cx="1050288" cy="369332"/>
          </a:xfrm>
          <a:prstGeom prst="rect">
            <a:avLst/>
          </a:prstGeom>
          <a:noFill/>
        </p:spPr>
        <p:txBody>
          <a:bodyPr wrap="none" rtlCol="0">
            <a:spAutoFit/>
          </a:bodyPr>
          <a:lstStyle/>
          <a:p>
            <a:pPr algn="ctr"/>
            <a:r>
              <a:rPr lang="en-US" sz="900" dirty="0" smtClean="0">
                <a:solidFill>
                  <a:schemeClr val="tx1">
                    <a:lumMod val="75000"/>
                  </a:schemeClr>
                </a:solidFill>
              </a:rPr>
              <a:t>*NOT supported </a:t>
            </a:r>
          </a:p>
          <a:p>
            <a:pPr algn="ctr"/>
            <a:r>
              <a:rPr lang="en-US" sz="900" dirty="0" smtClean="0">
                <a:solidFill>
                  <a:schemeClr val="tx1">
                    <a:lumMod val="75000"/>
                  </a:schemeClr>
                </a:solidFill>
              </a:rPr>
              <a:t>on </a:t>
            </a:r>
            <a:r>
              <a:rPr lang="en-US" sz="900" dirty="0" err="1" smtClean="0">
                <a:solidFill>
                  <a:schemeClr val="tx1">
                    <a:lumMod val="75000"/>
                  </a:schemeClr>
                </a:solidFill>
              </a:rPr>
              <a:t>Nutanix</a:t>
            </a:r>
            <a:endParaRPr lang="en-US" sz="900" dirty="0" smtClean="0">
              <a:solidFill>
                <a:schemeClr val="tx1">
                  <a:lumMod val="75000"/>
                </a:schemeClr>
              </a:solidFill>
            </a:endParaRPr>
          </a:p>
        </p:txBody>
      </p:sp>
      <p:sp>
        <p:nvSpPr>
          <p:cNvPr id="128" name="Content Placeholder 3"/>
          <p:cNvSpPr>
            <a:spLocks noGrp="1"/>
          </p:cNvSpPr>
          <p:nvPr>
            <p:ph sz="quarter" idx="4294967295"/>
          </p:nvPr>
        </p:nvSpPr>
        <p:spPr>
          <a:xfrm>
            <a:off x="520073" y="1981196"/>
            <a:ext cx="6034692" cy="4251325"/>
          </a:xfrm>
          <a:prstGeom prst="rect">
            <a:avLst/>
          </a:prstGeom>
        </p:spPr>
        <p:txBody>
          <a:bodyPr/>
          <a:lstStyle/>
          <a:p>
            <a:pPr marL="0" indent="0">
              <a:buNone/>
            </a:pPr>
            <a:r>
              <a:rPr lang="en-US" sz="2000" b="1" dirty="0" smtClean="0"/>
              <a:t>Provisioning Acropolis VDI instances from Citrix Studio </a:t>
            </a:r>
          </a:p>
          <a:p>
            <a:pPr lvl="1"/>
            <a:r>
              <a:rPr lang="en-US" sz="1600" dirty="0" smtClean="0"/>
              <a:t>Integrated Management</a:t>
            </a:r>
          </a:p>
          <a:p>
            <a:pPr lvl="1">
              <a:spcBef>
                <a:spcPts val="0"/>
              </a:spcBef>
            </a:pPr>
            <a:r>
              <a:rPr lang="en-GB" sz="1600" dirty="0" smtClean="0"/>
              <a:t>Strength of Citrix &amp; </a:t>
            </a:r>
            <a:r>
              <a:rPr lang="en-GB" sz="1600" dirty="0" err="1" smtClean="0"/>
              <a:t>Nutanix</a:t>
            </a:r>
            <a:r>
              <a:rPr lang="en-GB" sz="1600" dirty="0" smtClean="0"/>
              <a:t> partnership</a:t>
            </a:r>
          </a:p>
          <a:p>
            <a:pPr marL="284162" lvl="2" indent="0">
              <a:spcBef>
                <a:spcPts val="0"/>
              </a:spcBef>
              <a:buNone/>
            </a:pPr>
            <a:endParaRPr lang="en-GB" sz="1400" b="1" dirty="0" smtClean="0">
              <a:solidFill>
                <a:schemeClr val="accent4"/>
              </a:solidFill>
            </a:endParaRPr>
          </a:p>
          <a:p>
            <a:pPr marL="0" indent="0">
              <a:buNone/>
            </a:pPr>
            <a:r>
              <a:rPr lang="en-US" sz="2000" b="1" dirty="0" smtClean="0"/>
              <a:t>Low-cost, high-performance VDI</a:t>
            </a:r>
          </a:p>
          <a:p>
            <a:pPr lvl="1"/>
            <a:r>
              <a:rPr lang="en-US" sz="1600" dirty="0" smtClean="0"/>
              <a:t>Predictable pay-as-you-grow scaling</a:t>
            </a:r>
          </a:p>
          <a:p>
            <a:pPr lvl="1"/>
            <a:r>
              <a:rPr lang="en-US" sz="1600" dirty="0" smtClean="0"/>
              <a:t>Turn-key deployments</a:t>
            </a:r>
          </a:p>
          <a:p>
            <a:pPr lvl="1"/>
            <a:r>
              <a:rPr lang="en-US" sz="1600" dirty="0" smtClean="0"/>
              <a:t>Fast, fully-redundant local storage</a:t>
            </a:r>
          </a:p>
          <a:p>
            <a:pPr lvl="1"/>
            <a:endParaRPr lang="en-US" sz="1600" dirty="0" smtClean="0"/>
          </a:p>
          <a:p>
            <a:pPr marL="284162" lvl="2" indent="0">
              <a:spcBef>
                <a:spcPts val="0"/>
              </a:spcBef>
              <a:buNone/>
            </a:pPr>
            <a:endParaRPr lang="en-GB" sz="1400" b="1" dirty="0">
              <a:solidFill>
                <a:schemeClr val="accent4"/>
              </a:solidFill>
            </a:endParaRPr>
          </a:p>
          <a:p>
            <a:pPr marL="0" indent="0">
              <a:buNone/>
            </a:pPr>
            <a:endParaRPr lang="en-US" dirty="0"/>
          </a:p>
        </p:txBody>
      </p:sp>
    </p:spTree>
    <p:extLst>
      <p:ext uri="{BB962C8B-B14F-4D97-AF65-F5344CB8AC3E}">
        <p14:creationId xmlns:p14="http://schemas.microsoft.com/office/powerpoint/2010/main" val="2190476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2346"/>
            <a:ext cx="11277599" cy="842025"/>
          </a:xfrm>
        </p:spPr>
        <p:txBody>
          <a:bodyPr/>
          <a:lstStyle/>
          <a:p>
            <a:r>
              <a:rPr lang="en-US" dirty="0" smtClean="0"/>
              <a:t>Machine Creation Services I/O optimizations</a:t>
            </a:r>
            <a:endParaRPr lang="en-US" dirty="0"/>
          </a:p>
        </p:txBody>
      </p:sp>
      <p:sp>
        <p:nvSpPr>
          <p:cNvPr id="4" name="Text Placeholder 3"/>
          <p:cNvSpPr>
            <a:spLocks noGrp="1"/>
          </p:cNvSpPr>
          <p:nvPr>
            <p:ph type="body" sz="quarter" idx="4294967295"/>
          </p:nvPr>
        </p:nvSpPr>
        <p:spPr>
          <a:xfrm>
            <a:off x="448173" y="1033138"/>
            <a:ext cx="11312729" cy="606477"/>
          </a:xfrm>
          <a:prstGeom prst="rect">
            <a:avLst/>
          </a:prstGeom>
        </p:spPr>
        <p:txBody>
          <a:bodyPr/>
          <a:lstStyle/>
          <a:p>
            <a:pPr marL="0" indent="0">
              <a:buNone/>
            </a:pPr>
            <a:r>
              <a:rPr lang="en-US" dirty="0" smtClean="0"/>
              <a:t>Reduce </a:t>
            </a:r>
            <a:r>
              <a:rPr lang="en-US" dirty="0"/>
              <a:t>IOPS by up to 95% driving down shared storage costs</a:t>
            </a:r>
          </a:p>
        </p:txBody>
      </p:sp>
      <p:sp>
        <p:nvSpPr>
          <p:cNvPr id="3" name="Content Placeholder 2"/>
          <p:cNvSpPr>
            <a:spLocks noGrp="1"/>
          </p:cNvSpPr>
          <p:nvPr>
            <p:ph sz="quarter" idx="4294967295"/>
          </p:nvPr>
        </p:nvSpPr>
        <p:spPr>
          <a:xfrm>
            <a:off x="448176" y="1874575"/>
            <a:ext cx="6105143" cy="4251325"/>
          </a:xfrm>
          <a:prstGeom prst="rect">
            <a:avLst/>
          </a:prstGeom>
        </p:spPr>
        <p:txBody>
          <a:bodyPr/>
          <a:lstStyle/>
          <a:p>
            <a:r>
              <a:rPr lang="en-US" dirty="0" smtClean="0"/>
              <a:t>Machine Creation Services (MCS)</a:t>
            </a:r>
          </a:p>
          <a:p>
            <a:pPr lvl="1"/>
            <a:r>
              <a:rPr lang="en-US" dirty="0" smtClean="0"/>
              <a:t>Available in every edition of XenApp and XenDesktop 7.x</a:t>
            </a:r>
          </a:p>
          <a:p>
            <a:r>
              <a:rPr lang="en-US" dirty="0" smtClean="0"/>
              <a:t>Leverage low-cost, high-performance RAM as alternative to expensive shared storage</a:t>
            </a:r>
          </a:p>
          <a:p>
            <a:pPr lvl="1"/>
            <a:r>
              <a:rPr lang="en-US" dirty="0"/>
              <a:t>RAM cache with overflow to disk for </a:t>
            </a:r>
            <a:r>
              <a:rPr lang="en-US" dirty="0" smtClean="0"/>
              <a:t>MCS</a:t>
            </a:r>
          </a:p>
          <a:p>
            <a:r>
              <a:rPr lang="en-US" dirty="0" smtClean="0"/>
              <a:t>Available on all supported hypervisors</a:t>
            </a:r>
          </a:p>
          <a:p>
            <a:pPr lvl="1"/>
            <a:r>
              <a:rPr lang="en-US" dirty="0" smtClean="0"/>
              <a:t>Citrix </a:t>
            </a:r>
            <a:r>
              <a:rPr lang="en-US" dirty="0" err="1" smtClean="0"/>
              <a:t>XenServer</a:t>
            </a:r>
            <a:endParaRPr lang="en-US" dirty="0" smtClean="0"/>
          </a:p>
          <a:p>
            <a:pPr lvl="1"/>
            <a:r>
              <a:rPr lang="en-US" dirty="0" smtClean="0"/>
              <a:t>Microsoft Hyper-V</a:t>
            </a:r>
          </a:p>
          <a:p>
            <a:pPr lvl="1"/>
            <a:r>
              <a:rPr lang="en-US" dirty="0" err="1" smtClean="0"/>
              <a:t>Nutanix</a:t>
            </a:r>
            <a:r>
              <a:rPr lang="en-US" dirty="0" smtClean="0"/>
              <a:t> Acropolis</a:t>
            </a:r>
          </a:p>
          <a:p>
            <a:pPr lvl="1"/>
            <a:r>
              <a:rPr lang="en-US" dirty="0" smtClean="0"/>
              <a:t>VMware vSphere </a:t>
            </a:r>
          </a:p>
          <a:p>
            <a:r>
              <a:rPr lang="en-US" dirty="0"/>
              <a:t>Applies to p</a:t>
            </a:r>
            <a:r>
              <a:rPr lang="en-US" dirty="0" smtClean="0"/>
              <a:t>ooled </a:t>
            </a:r>
            <a:r>
              <a:rPr lang="en-US" dirty="0"/>
              <a:t>and </a:t>
            </a:r>
            <a:r>
              <a:rPr lang="en-US" dirty="0" smtClean="0"/>
              <a:t>dedicated machines</a:t>
            </a:r>
            <a:br>
              <a:rPr lang="en-US" dirty="0" smtClean="0"/>
            </a:br>
            <a:endParaRPr lang="en-US" dirty="0" smtClean="0"/>
          </a:p>
          <a:p>
            <a:endParaRPr lang="en-US" dirty="0"/>
          </a:p>
        </p:txBody>
      </p:sp>
      <p:grpSp>
        <p:nvGrpSpPr>
          <p:cNvPr id="7" name="Group 4"/>
          <p:cNvGrpSpPr>
            <a:grpSpLocks noChangeAspect="1"/>
          </p:cNvGrpSpPr>
          <p:nvPr/>
        </p:nvGrpSpPr>
        <p:grpSpPr bwMode="auto">
          <a:xfrm>
            <a:off x="11158368" y="214801"/>
            <a:ext cx="847112" cy="574275"/>
            <a:chOff x="369" y="242"/>
            <a:chExt cx="1481" cy="1004"/>
          </a:xfrm>
          <a:solidFill>
            <a:srgbClr val="00A1E0"/>
          </a:solidFill>
        </p:grpSpPr>
        <p:sp>
          <p:nvSpPr>
            <p:cNvPr id="8"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9" name="Freeform 8"/>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graphicFrame>
        <p:nvGraphicFramePr>
          <p:cNvPr id="10" name="Chart 9"/>
          <p:cNvGraphicFramePr>
            <a:graphicFrameLocks/>
          </p:cNvGraphicFramePr>
          <p:nvPr>
            <p:extLst>
              <p:ext uri="{D42A27DB-BD31-4B8C-83A1-F6EECF244321}">
                <p14:modId xmlns:p14="http://schemas.microsoft.com/office/powerpoint/2010/main" val="802615038"/>
              </p:ext>
            </p:extLst>
          </p:nvPr>
        </p:nvGraphicFramePr>
        <p:xfrm>
          <a:off x="6772888" y="2068642"/>
          <a:ext cx="5419112" cy="4197245"/>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8694295" y="6214939"/>
            <a:ext cx="2292615" cy="276999"/>
          </a:xfrm>
          <a:prstGeom prst="rect">
            <a:avLst/>
          </a:prstGeom>
          <a:noFill/>
        </p:spPr>
        <p:txBody>
          <a:bodyPr wrap="none" rtlCol="0">
            <a:spAutoFit/>
          </a:bodyPr>
          <a:lstStyle/>
          <a:p>
            <a:r>
              <a:rPr lang="en-US" sz="1200" dirty="0" smtClean="0"/>
              <a:t>*Based on Citrix Internal Test Data</a:t>
            </a:r>
            <a:endParaRPr lang="en-US" sz="1200" dirty="0"/>
          </a:p>
        </p:txBody>
      </p:sp>
    </p:spTree>
    <p:extLst>
      <p:ext uri="{BB962C8B-B14F-4D97-AF65-F5344CB8AC3E}">
        <p14:creationId xmlns:p14="http://schemas.microsoft.com/office/powerpoint/2010/main" val="28851996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1" y="3026008"/>
            <a:ext cx="5407024" cy="437684"/>
          </a:xfrm>
        </p:spPr>
        <p:txBody>
          <a:bodyPr/>
          <a:lstStyle/>
          <a:p>
            <a:r>
              <a:rPr lang="en-US" dirty="0" smtClean="0"/>
              <a:t>New Technology</a:t>
            </a:r>
            <a:endParaRPr lang="en-US" dirty="0"/>
          </a:p>
        </p:txBody>
      </p:sp>
      <p:pic>
        <p:nvPicPr>
          <p:cNvPr id="5" name="Picture Placeholder 4"/>
          <p:cNvPicPr>
            <a:picLocks noGrp="1" noChangeAspect="1"/>
          </p:cNvPicPr>
          <p:nvPr>
            <p:ph type="pic" sz="quarter" idx="12"/>
          </p:nvPr>
        </p:nvPicPr>
        <p:blipFill rotWithShape="1">
          <a:blip r:embed="rId2" cstate="screen">
            <a:extLst>
              <a:ext uri="{28A0092B-C50C-407E-A947-70E740481C1C}">
                <a14:useLocalDpi xmlns:a14="http://schemas.microsoft.com/office/drawing/2010/main"/>
              </a:ext>
            </a:extLst>
          </a:blip>
          <a:srcRect/>
          <a:stretch/>
        </p:blipFill>
        <p:spPr/>
      </p:pic>
    </p:spTree>
    <p:extLst>
      <p:ext uri="{BB962C8B-B14F-4D97-AF65-F5344CB8AC3E}">
        <p14:creationId xmlns:p14="http://schemas.microsoft.com/office/powerpoint/2010/main" val="1597717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588" y="-112566"/>
            <a:ext cx="11365192" cy="985840"/>
          </a:xfrm>
        </p:spPr>
        <p:txBody>
          <a:bodyPr/>
          <a:lstStyle/>
          <a:p>
            <a:r>
              <a:rPr lang="en-US" dirty="0" smtClean="0">
                <a:solidFill>
                  <a:schemeClr val="accent1"/>
                </a:solidFill>
              </a:rPr>
              <a:t>What’s new in Provisioning </a:t>
            </a:r>
            <a:r>
              <a:rPr lang="en-US" dirty="0">
                <a:solidFill>
                  <a:schemeClr val="accent1"/>
                </a:solidFill>
              </a:rPr>
              <a:t>Services 7.9</a:t>
            </a:r>
          </a:p>
        </p:txBody>
      </p:sp>
      <p:sp>
        <p:nvSpPr>
          <p:cNvPr id="3" name="Text Placeholder 2"/>
          <p:cNvSpPr>
            <a:spLocks noGrp="1"/>
          </p:cNvSpPr>
          <p:nvPr>
            <p:ph type="body" sz="quarter" idx="16"/>
          </p:nvPr>
        </p:nvSpPr>
        <p:spPr>
          <a:xfrm>
            <a:off x="411588" y="841743"/>
            <a:ext cx="11365192" cy="606477"/>
          </a:xfrm>
        </p:spPr>
        <p:txBody>
          <a:bodyPr/>
          <a:lstStyle/>
          <a:p>
            <a:r>
              <a:rPr lang="en-US" dirty="0" smtClean="0"/>
              <a:t>Enhanced capabilities for non-network booting</a:t>
            </a:r>
            <a:endParaRPr lang="en-US" dirty="0"/>
          </a:p>
        </p:txBody>
      </p:sp>
      <p:sp>
        <p:nvSpPr>
          <p:cNvPr id="4" name="Content Placeholder 3"/>
          <p:cNvSpPr>
            <a:spLocks noGrp="1"/>
          </p:cNvSpPr>
          <p:nvPr>
            <p:ph sz="quarter" idx="20"/>
          </p:nvPr>
        </p:nvSpPr>
        <p:spPr>
          <a:xfrm>
            <a:off x="520073" y="1981196"/>
            <a:ext cx="8592428" cy="4251325"/>
          </a:xfrm>
        </p:spPr>
        <p:txBody>
          <a:bodyPr/>
          <a:lstStyle/>
          <a:p>
            <a:pPr marL="0" indent="0">
              <a:buNone/>
            </a:pPr>
            <a:r>
              <a:rPr lang="en-US" sz="2000" b="1" dirty="0" smtClean="0"/>
              <a:t>Leverage the latest, secure boot standard for target devices</a:t>
            </a:r>
          </a:p>
          <a:p>
            <a:pPr lvl="1"/>
            <a:r>
              <a:rPr lang="en-US" sz="1600" dirty="0" smtClean="0"/>
              <a:t>UEFI </a:t>
            </a:r>
            <a:r>
              <a:rPr lang="en-US" sz="1600" dirty="0"/>
              <a:t>BDM Support integration with </a:t>
            </a:r>
            <a:r>
              <a:rPr lang="en-US" sz="1600" dirty="0" smtClean="0"/>
              <a:t>XenDesktop Setup Wizard</a:t>
            </a:r>
            <a:endParaRPr lang="en-US" sz="1600" dirty="0"/>
          </a:p>
          <a:p>
            <a:pPr lvl="1">
              <a:spcBef>
                <a:spcPts val="0"/>
              </a:spcBef>
            </a:pPr>
            <a:r>
              <a:rPr lang="en-GB" sz="1600" dirty="0" smtClean="0"/>
              <a:t>A secure way to boot target devices without special network configuration</a:t>
            </a:r>
          </a:p>
          <a:p>
            <a:pPr marL="284162" lvl="2" indent="0">
              <a:spcBef>
                <a:spcPts val="0"/>
              </a:spcBef>
              <a:buNone/>
            </a:pPr>
            <a:endParaRPr lang="en-GB" sz="1400" b="1" dirty="0">
              <a:solidFill>
                <a:schemeClr val="accent4"/>
              </a:solidFill>
            </a:endParaRPr>
          </a:p>
          <a:p>
            <a:pPr marL="0" indent="0">
              <a:buNone/>
            </a:pPr>
            <a:r>
              <a:rPr lang="en-US" sz="2000" b="1" dirty="0" smtClean="0"/>
              <a:t>Easily update boot disk settings for target devices</a:t>
            </a:r>
          </a:p>
          <a:p>
            <a:pPr lvl="1"/>
            <a:r>
              <a:rPr lang="en-US" sz="1600" dirty="0" smtClean="0"/>
              <a:t>BDM Update Support</a:t>
            </a:r>
          </a:p>
          <a:p>
            <a:pPr lvl="1"/>
            <a:r>
              <a:rPr lang="en-US" sz="1600" dirty="0" smtClean="0"/>
              <a:t>Especially useful in large environments</a:t>
            </a:r>
          </a:p>
          <a:p>
            <a:pPr lvl="1"/>
            <a:r>
              <a:rPr lang="en-US" sz="1600" dirty="0" smtClean="0"/>
              <a:t>No need to destroy and recreate target devices</a:t>
            </a:r>
          </a:p>
          <a:p>
            <a:pPr marL="284162" lvl="2" indent="0">
              <a:spcBef>
                <a:spcPts val="0"/>
              </a:spcBef>
              <a:buNone/>
            </a:pPr>
            <a:endParaRPr lang="en-GB" sz="1400" b="1" dirty="0">
              <a:solidFill>
                <a:schemeClr val="accent4"/>
              </a:solidFill>
            </a:endParaRPr>
          </a:p>
          <a:p>
            <a:pPr marL="0" indent="0">
              <a:buNone/>
            </a:pPr>
            <a:endParaRPr lang="en-US" dirty="0"/>
          </a:p>
        </p:txBody>
      </p:sp>
      <p:grpSp>
        <p:nvGrpSpPr>
          <p:cNvPr id="5" name="Group 4"/>
          <p:cNvGrpSpPr/>
          <p:nvPr/>
        </p:nvGrpSpPr>
        <p:grpSpPr>
          <a:xfrm>
            <a:off x="9325044" y="1293550"/>
            <a:ext cx="1390220" cy="1300065"/>
            <a:chOff x="4153106" y="1212608"/>
            <a:chExt cx="465139" cy="434976"/>
          </a:xfrm>
          <a:solidFill>
            <a:schemeClr val="accent1"/>
          </a:solidFill>
        </p:grpSpPr>
        <p:sp>
          <p:nvSpPr>
            <p:cNvPr id="6" name="Freeform 94"/>
            <p:cNvSpPr>
              <a:spLocks noEditPoints="1"/>
            </p:cNvSpPr>
            <p:nvPr/>
          </p:nvSpPr>
          <p:spPr bwMode="auto">
            <a:xfrm>
              <a:off x="4153106" y="1361833"/>
              <a:ext cx="465138" cy="134938"/>
            </a:xfrm>
            <a:custGeom>
              <a:avLst/>
              <a:gdLst>
                <a:gd name="T0" fmla="*/ 0 w 293"/>
                <a:gd name="T1" fmla="*/ 85 h 85"/>
                <a:gd name="T2" fmla="*/ 293 w 293"/>
                <a:gd name="T3" fmla="*/ 85 h 85"/>
                <a:gd name="T4" fmla="*/ 293 w 293"/>
                <a:gd name="T5" fmla="*/ 0 h 85"/>
                <a:gd name="T6" fmla="*/ 0 w 293"/>
                <a:gd name="T7" fmla="*/ 0 h 85"/>
                <a:gd name="T8" fmla="*/ 0 w 293"/>
                <a:gd name="T9" fmla="*/ 85 h 85"/>
                <a:gd name="T10" fmla="*/ 10 w 293"/>
                <a:gd name="T11" fmla="*/ 10 h 85"/>
                <a:gd name="T12" fmla="*/ 284 w 293"/>
                <a:gd name="T13" fmla="*/ 10 h 85"/>
                <a:gd name="T14" fmla="*/ 284 w 293"/>
                <a:gd name="T15" fmla="*/ 76 h 85"/>
                <a:gd name="T16" fmla="*/ 10 w 293"/>
                <a:gd name="T17" fmla="*/ 76 h 85"/>
                <a:gd name="T18" fmla="*/ 10 w 293"/>
                <a:gd name="T19" fmla="*/ 1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3" h="85">
                  <a:moveTo>
                    <a:pt x="0" y="85"/>
                  </a:moveTo>
                  <a:lnTo>
                    <a:pt x="293" y="85"/>
                  </a:lnTo>
                  <a:lnTo>
                    <a:pt x="293" y="0"/>
                  </a:lnTo>
                  <a:lnTo>
                    <a:pt x="0" y="0"/>
                  </a:lnTo>
                  <a:lnTo>
                    <a:pt x="0" y="85"/>
                  </a:lnTo>
                  <a:close/>
                  <a:moveTo>
                    <a:pt x="10" y="10"/>
                  </a:moveTo>
                  <a:lnTo>
                    <a:pt x="284" y="10"/>
                  </a:lnTo>
                  <a:lnTo>
                    <a:pt x="284" y="76"/>
                  </a:lnTo>
                  <a:lnTo>
                    <a:pt x="10" y="76"/>
                  </a:lnTo>
                  <a:lnTo>
                    <a:pt x="1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7" name="Rectangle 95"/>
            <p:cNvSpPr>
              <a:spLocks noChangeArrowheads="1"/>
            </p:cNvSpPr>
            <p:nvPr/>
          </p:nvSpPr>
          <p:spPr bwMode="auto">
            <a:xfrm>
              <a:off x="4199145" y="1422158"/>
              <a:ext cx="889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8" name="Freeform 96"/>
            <p:cNvSpPr>
              <a:spLocks noEditPoints="1"/>
            </p:cNvSpPr>
            <p:nvPr/>
          </p:nvSpPr>
          <p:spPr bwMode="auto">
            <a:xfrm>
              <a:off x="4153107" y="1212608"/>
              <a:ext cx="465138" cy="134938"/>
            </a:xfrm>
            <a:custGeom>
              <a:avLst/>
              <a:gdLst>
                <a:gd name="T0" fmla="*/ 0 w 293"/>
                <a:gd name="T1" fmla="*/ 0 h 85"/>
                <a:gd name="T2" fmla="*/ 0 w 293"/>
                <a:gd name="T3" fmla="*/ 85 h 85"/>
                <a:gd name="T4" fmla="*/ 293 w 293"/>
                <a:gd name="T5" fmla="*/ 85 h 85"/>
                <a:gd name="T6" fmla="*/ 293 w 293"/>
                <a:gd name="T7" fmla="*/ 0 h 85"/>
                <a:gd name="T8" fmla="*/ 0 w 293"/>
                <a:gd name="T9" fmla="*/ 0 h 85"/>
                <a:gd name="T10" fmla="*/ 284 w 293"/>
                <a:gd name="T11" fmla="*/ 75 h 85"/>
                <a:gd name="T12" fmla="*/ 10 w 293"/>
                <a:gd name="T13" fmla="*/ 75 h 85"/>
                <a:gd name="T14" fmla="*/ 10 w 293"/>
                <a:gd name="T15" fmla="*/ 9 h 85"/>
                <a:gd name="T16" fmla="*/ 284 w 293"/>
                <a:gd name="T17" fmla="*/ 9 h 85"/>
                <a:gd name="T18" fmla="*/ 284 w 293"/>
                <a:gd name="T19" fmla="*/ 75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3" h="85">
                  <a:moveTo>
                    <a:pt x="0" y="0"/>
                  </a:moveTo>
                  <a:lnTo>
                    <a:pt x="0" y="85"/>
                  </a:lnTo>
                  <a:lnTo>
                    <a:pt x="293" y="85"/>
                  </a:lnTo>
                  <a:lnTo>
                    <a:pt x="293" y="0"/>
                  </a:lnTo>
                  <a:lnTo>
                    <a:pt x="0" y="0"/>
                  </a:lnTo>
                  <a:close/>
                  <a:moveTo>
                    <a:pt x="284" y="75"/>
                  </a:moveTo>
                  <a:lnTo>
                    <a:pt x="10" y="75"/>
                  </a:lnTo>
                  <a:lnTo>
                    <a:pt x="10" y="9"/>
                  </a:lnTo>
                  <a:lnTo>
                    <a:pt x="284" y="9"/>
                  </a:lnTo>
                  <a:lnTo>
                    <a:pt x="284" y="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9" name="Rectangle 97"/>
            <p:cNvSpPr>
              <a:spLocks noChangeArrowheads="1"/>
            </p:cNvSpPr>
            <p:nvPr/>
          </p:nvSpPr>
          <p:spPr bwMode="auto">
            <a:xfrm>
              <a:off x="4199145" y="1271346"/>
              <a:ext cx="88900"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10" name="Freeform 98"/>
            <p:cNvSpPr>
              <a:spLocks noEditPoints="1"/>
            </p:cNvSpPr>
            <p:nvPr/>
          </p:nvSpPr>
          <p:spPr bwMode="auto">
            <a:xfrm>
              <a:off x="4153107" y="1512646"/>
              <a:ext cx="465138" cy="134938"/>
            </a:xfrm>
            <a:custGeom>
              <a:avLst/>
              <a:gdLst>
                <a:gd name="T0" fmla="*/ 0 w 293"/>
                <a:gd name="T1" fmla="*/ 85 h 85"/>
                <a:gd name="T2" fmla="*/ 293 w 293"/>
                <a:gd name="T3" fmla="*/ 85 h 85"/>
                <a:gd name="T4" fmla="*/ 293 w 293"/>
                <a:gd name="T5" fmla="*/ 0 h 85"/>
                <a:gd name="T6" fmla="*/ 0 w 293"/>
                <a:gd name="T7" fmla="*/ 0 h 85"/>
                <a:gd name="T8" fmla="*/ 0 w 293"/>
                <a:gd name="T9" fmla="*/ 85 h 85"/>
                <a:gd name="T10" fmla="*/ 10 w 293"/>
                <a:gd name="T11" fmla="*/ 9 h 85"/>
                <a:gd name="T12" fmla="*/ 284 w 293"/>
                <a:gd name="T13" fmla="*/ 9 h 85"/>
                <a:gd name="T14" fmla="*/ 284 w 293"/>
                <a:gd name="T15" fmla="*/ 76 h 85"/>
                <a:gd name="T16" fmla="*/ 10 w 293"/>
                <a:gd name="T17" fmla="*/ 76 h 85"/>
                <a:gd name="T18" fmla="*/ 10 w 293"/>
                <a:gd name="T19" fmla="*/ 9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3" h="85">
                  <a:moveTo>
                    <a:pt x="0" y="85"/>
                  </a:moveTo>
                  <a:lnTo>
                    <a:pt x="293" y="85"/>
                  </a:lnTo>
                  <a:lnTo>
                    <a:pt x="293" y="0"/>
                  </a:lnTo>
                  <a:lnTo>
                    <a:pt x="0" y="0"/>
                  </a:lnTo>
                  <a:lnTo>
                    <a:pt x="0" y="85"/>
                  </a:lnTo>
                  <a:close/>
                  <a:moveTo>
                    <a:pt x="10" y="9"/>
                  </a:moveTo>
                  <a:lnTo>
                    <a:pt x="284" y="9"/>
                  </a:lnTo>
                  <a:lnTo>
                    <a:pt x="284" y="76"/>
                  </a:lnTo>
                  <a:lnTo>
                    <a:pt x="10" y="76"/>
                  </a:lnTo>
                  <a:lnTo>
                    <a:pt x="10" y="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11" name="Rectangle 99"/>
            <p:cNvSpPr>
              <a:spLocks noChangeArrowheads="1"/>
            </p:cNvSpPr>
            <p:nvPr/>
          </p:nvSpPr>
          <p:spPr bwMode="auto">
            <a:xfrm>
              <a:off x="4199145" y="1572971"/>
              <a:ext cx="88900" cy="14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grpSp>
      <p:grpSp>
        <p:nvGrpSpPr>
          <p:cNvPr id="195" name="Group 194"/>
          <p:cNvGrpSpPr/>
          <p:nvPr/>
        </p:nvGrpSpPr>
        <p:grpSpPr>
          <a:xfrm>
            <a:off x="10149517" y="4219516"/>
            <a:ext cx="426139" cy="573396"/>
            <a:chOff x="1506669" y="5117376"/>
            <a:chExt cx="363406" cy="489112"/>
          </a:xfrm>
          <a:solidFill>
            <a:schemeClr val="accent1"/>
          </a:solidFill>
        </p:grpSpPr>
        <p:sp>
          <p:nvSpPr>
            <p:cNvPr id="196" name="Oval 110"/>
            <p:cNvSpPr>
              <a:spLocks noChangeArrowheads="1"/>
            </p:cNvSpPr>
            <p:nvPr/>
          </p:nvSpPr>
          <p:spPr bwMode="auto">
            <a:xfrm>
              <a:off x="1620947" y="5272795"/>
              <a:ext cx="134849" cy="1325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7" name="Freeform 109"/>
            <p:cNvSpPr>
              <a:spLocks noEditPoints="1"/>
            </p:cNvSpPr>
            <p:nvPr/>
          </p:nvSpPr>
          <p:spPr bwMode="auto">
            <a:xfrm>
              <a:off x="1506669" y="5117376"/>
              <a:ext cx="363406" cy="489112"/>
            </a:xfrm>
            <a:custGeom>
              <a:avLst/>
              <a:gdLst>
                <a:gd name="T0" fmla="*/ 0 w 64"/>
                <a:gd name="T1" fmla="*/ 0 h 88"/>
                <a:gd name="T2" fmla="*/ 0 w 64"/>
                <a:gd name="T3" fmla="*/ 88 h 88"/>
                <a:gd name="T4" fmla="*/ 64 w 64"/>
                <a:gd name="T5" fmla="*/ 88 h 88"/>
                <a:gd name="T6" fmla="*/ 64 w 64"/>
                <a:gd name="T7" fmla="*/ 0 h 88"/>
                <a:gd name="T8" fmla="*/ 0 w 64"/>
                <a:gd name="T9" fmla="*/ 0 h 88"/>
                <a:gd name="T10" fmla="*/ 6 w 64"/>
                <a:gd name="T11" fmla="*/ 4 h 88"/>
                <a:gd name="T12" fmla="*/ 8 w 64"/>
                <a:gd name="T13" fmla="*/ 6 h 88"/>
                <a:gd name="T14" fmla="*/ 6 w 64"/>
                <a:gd name="T15" fmla="*/ 8 h 88"/>
                <a:gd name="T16" fmla="*/ 4 w 64"/>
                <a:gd name="T17" fmla="*/ 6 h 88"/>
                <a:gd name="T18" fmla="*/ 6 w 64"/>
                <a:gd name="T19" fmla="*/ 4 h 88"/>
                <a:gd name="T20" fmla="*/ 6 w 64"/>
                <a:gd name="T21" fmla="*/ 84 h 88"/>
                <a:gd name="T22" fmla="*/ 4 w 64"/>
                <a:gd name="T23" fmla="*/ 82 h 88"/>
                <a:gd name="T24" fmla="*/ 6 w 64"/>
                <a:gd name="T25" fmla="*/ 80 h 88"/>
                <a:gd name="T26" fmla="*/ 8 w 64"/>
                <a:gd name="T27" fmla="*/ 82 h 88"/>
                <a:gd name="T28" fmla="*/ 6 w 64"/>
                <a:gd name="T29" fmla="*/ 84 h 88"/>
                <a:gd name="T30" fmla="*/ 52 w 64"/>
                <a:gd name="T31" fmla="*/ 72 h 88"/>
                <a:gd name="T32" fmla="*/ 60 w 64"/>
                <a:gd name="T33" fmla="*/ 64 h 88"/>
                <a:gd name="T34" fmla="*/ 60 w 64"/>
                <a:gd name="T35" fmla="*/ 84 h 88"/>
                <a:gd name="T36" fmla="*/ 40 w 64"/>
                <a:gd name="T37" fmla="*/ 84 h 88"/>
                <a:gd name="T38" fmla="*/ 48 w 64"/>
                <a:gd name="T39" fmla="*/ 76 h 88"/>
                <a:gd name="T40" fmla="*/ 41 w 64"/>
                <a:gd name="T41" fmla="*/ 67 h 88"/>
                <a:gd name="T42" fmla="*/ 32 w 64"/>
                <a:gd name="T43" fmla="*/ 68 h 88"/>
                <a:gd name="T44" fmla="*/ 4 w 64"/>
                <a:gd name="T45" fmla="*/ 40 h 88"/>
                <a:gd name="T46" fmla="*/ 32 w 64"/>
                <a:gd name="T47" fmla="*/ 12 h 88"/>
                <a:gd name="T48" fmla="*/ 60 w 64"/>
                <a:gd name="T49" fmla="*/ 40 h 88"/>
                <a:gd name="T50" fmla="*/ 44 w 64"/>
                <a:gd name="T51" fmla="*/ 65 h 88"/>
                <a:gd name="T52" fmla="*/ 52 w 64"/>
                <a:gd name="T53" fmla="*/ 72 h 88"/>
                <a:gd name="T54" fmla="*/ 58 w 64"/>
                <a:gd name="T55" fmla="*/ 8 h 88"/>
                <a:gd name="T56" fmla="*/ 56 w 64"/>
                <a:gd name="T57" fmla="*/ 6 h 88"/>
                <a:gd name="T58" fmla="*/ 58 w 64"/>
                <a:gd name="T59" fmla="*/ 4 h 88"/>
                <a:gd name="T60" fmla="*/ 60 w 64"/>
                <a:gd name="T61" fmla="*/ 6 h 88"/>
                <a:gd name="T62" fmla="*/ 58 w 64"/>
                <a:gd name="T63"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 h="88">
                  <a:moveTo>
                    <a:pt x="0" y="0"/>
                  </a:moveTo>
                  <a:cubicBezTo>
                    <a:pt x="0" y="88"/>
                    <a:pt x="0" y="88"/>
                    <a:pt x="0" y="88"/>
                  </a:cubicBezTo>
                  <a:cubicBezTo>
                    <a:pt x="64" y="88"/>
                    <a:pt x="64" y="88"/>
                    <a:pt x="64" y="88"/>
                  </a:cubicBezTo>
                  <a:cubicBezTo>
                    <a:pt x="64" y="0"/>
                    <a:pt x="64" y="0"/>
                    <a:pt x="64" y="0"/>
                  </a:cubicBezTo>
                  <a:lnTo>
                    <a:pt x="0" y="0"/>
                  </a:lnTo>
                  <a:close/>
                  <a:moveTo>
                    <a:pt x="6" y="4"/>
                  </a:moveTo>
                  <a:cubicBezTo>
                    <a:pt x="7" y="4"/>
                    <a:pt x="8" y="5"/>
                    <a:pt x="8" y="6"/>
                  </a:cubicBezTo>
                  <a:cubicBezTo>
                    <a:pt x="8" y="7"/>
                    <a:pt x="7" y="8"/>
                    <a:pt x="6" y="8"/>
                  </a:cubicBezTo>
                  <a:cubicBezTo>
                    <a:pt x="5" y="8"/>
                    <a:pt x="4" y="7"/>
                    <a:pt x="4" y="6"/>
                  </a:cubicBezTo>
                  <a:cubicBezTo>
                    <a:pt x="4" y="5"/>
                    <a:pt x="5" y="4"/>
                    <a:pt x="6" y="4"/>
                  </a:cubicBezTo>
                  <a:close/>
                  <a:moveTo>
                    <a:pt x="6" y="84"/>
                  </a:moveTo>
                  <a:cubicBezTo>
                    <a:pt x="5" y="84"/>
                    <a:pt x="4" y="83"/>
                    <a:pt x="4" y="82"/>
                  </a:cubicBezTo>
                  <a:cubicBezTo>
                    <a:pt x="4" y="81"/>
                    <a:pt x="5" y="80"/>
                    <a:pt x="6" y="80"/>
                  </a:cubicBezTo>
                  <a:cubicBezTo>
                    <a:pt x="7" y="80"/>
                    <a:pt x="8" y="81"/>
                    <a:pt x="8" y="82"/>
                  </a:cubicBezTo>
                  <a:cubicBezTo>
                    <a:pt x="8" y="83"/>
                    <a:pt x="7" y="84"/>
                    <a:pt x="6" y="84"/>
                  </a:cubicBezTo>
                  <a:close/>
                  <a:moveTo>
                    <a:pt x="52" y="72"/>
                  </a:moveTo>
                  <a:cubicBezTo>
                    <a:pt x="60" y="64"/>
                    <a:pt x="60" y="64"/>
                    <a:pt x="60" y="64"/>
                  </a:cubicBezTo>
                  <a:cubicBezTo>
                    <a:pt x="60" y="84"/>
                    <a:pt x="60" y="84"/>
                    <a:pt x="60" y="84"/>
                  </a:cubicBezTo>
                  <a:cubicBezTo>
                    <a:pt x="40" y="84"/>
                    <a:pt x="40" y="84"/>
                    <a:pt x="40" y="84"/>
                  </a:cubicBezTo>
                  <a:cubicBezTo>
                    <a:pt x="48" y="76"/>
                    <a:pt x="48" y="76"/>
                    <a:pt x="48" y="76"/>
                  </a:cubicBezTo>
                  <a:cubicBezTo>
                    <a:pt x="41" y="67"/>
                    <a:pt x="41" y="67"/>
                    <a:pt x="41" y="67"/>
                  </a:cubicBezTo>
                  <a:cubicBezTo>
                    <a:pt x="38" y="68"/>
                    <a:pt x="35" y="68"/>
                    <a:pt x="32" y="68"/>
                  </a:cubicBezTo>
                  <a:cubicBezTo>
                    <a:pt x="17" y="68"/>
                    <a:pt x="4" y="55"/>
                    <a:pt x="4" y="40"/>
                  </a:cubicBezTo>
                  <a:cubicBezTo>
                    <a:pt x="4" y="25"/>
                    <a:pt x="17" y="12"/>
                    <a:pt x="32" y="12"/>
                  </a:cubicBezTo>
                  <a:cubicBezTo>
                    <a:pt x="47" y="12"/>
                    <a:pt x="60" y="25"/>
                    <a:pt x="60" y="40"/>
                  </a:cubicBezTo>
                  <a:cubicBezTo>
                    <a:pt x="60" y="51"/>
                    <a:pt x="53" y="61"/>
                    <a:pt x="44" y="65"/>
                  </a:cubicBezTo>
                  <a:lnTo>
                    <a:pt x="52" y="72"/>
                  </a:lnTo>
                  <a:close/>
                  <a:moveTo>
                    <a:pt x="58" y="8"/>
                  </a:moveTo>
                  <a:cubicBezTo>
                    <a:pt x="57" y="8"/>
                    <a:pt x="56" y="7"/>
                    <a:pt x="56" y="6"/>
                  </a:cubicBezTo>
                  <a:cubicBezTo>
                    <a:pt x="56" y="5"/>
                    <a:pt x="57" y="4"/>
                    <a:pt x="58" y="4"/>
                  </a:cubicBezTo>
                  <a:cubicBezTo>
                    <a:pt x="59" y="4"/>
                    <a:pt x="60" y="5"/>
                    <a:pt x="60" y="6"/>
                  </a:cubicBezTo>
                  <a:cubicBezTo>
                    <a:pt x="60" y="7"/>
                    <a:pt x="59" y="8"/>
                    <a:pt x="58"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198" name="Group 197"/>
          <p:cNvGrpSpPr/>
          <p:nvPr/>
        </p:nvGrpSpPr>
        <p:grpSpPr>
          <a:xfrm>
            <a:off x="11424357" y="4219516"/>
            <a:ext cx="426139" cy="573396"/>
            <a:chOff x="1506669" y="5117376"/>
            <a:chExt cx="363406" cy="489112"/>
          </a:xfrm>
          <a:solidFill>
            <a:schemeClr val="accent1"/>
          </a:solidFill>
        </p:grpSpPr>
        <p:sp>
          <p:nvSpPr>
            <p:cNvPr id="199" name="Oval 110"/>
            <p:cNvSpPr>
              <a:spLocks noChangeArrowheads="1"/>
            </p:cNvSpPr>
            <p:nvPr/>
          </p:nvSpPr>
          <p:spPr bwMode="auto">
            <a:xfrm>
              <a:off x="1620947" y="5272795"/>
              <a:ext cx="134849" cy="1325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0" name="Freeform 109"/>
            <p:cNvSpPr>
              <a:spLocks noEditPoints="1"/>
            </p:cNvSpPr>
            <p:nvPr/>
          </p:nvSpPr>
          <p:spPr bwMode="auto">
            <a:xfrm>
              <a:off x="1506669" y="5117376"/>
              <a:ext cx="363406" cy="489112"/>
            </a:xfrm>
            <a:custGeom>
              <a:avLst/>
              <a:gdLst>
                <a:gd name="T0" fmla="*/ 0 w 64"/>
                <a:gd name="T1" fmla="*/ 0 h 88"/>
                <a:gd name="T2" fmla="*/ 0 w 64"/>
                <a:gd name="T3" fmla="*/ 88 h 88"/>
                <a:gd name="T4" fmla="*/ 64 w 64"/>
                <a:gd name="T5" fmla="*/ 88 h 88"/>
                <a:gd name="T6" fmla="*/ 64 w 64"/>
                <a:gd name="T7" fmla="*/ 0 h 88"/>
                <a:gd name="T8" fmla="*/ 0 w 64"/>
                <a:gd name="T9" fmla="*/ 0 h 88"/>
                <a:gd name="T10" fmla="*/ 6 w 64"/>
                <a:gd name="T11" fmla="*/ 4 h 88"/>
                <a:gd name="T12" fmla="*/ 8 w 64"/>
                <a:gd name="T13" fmla="*/ 6 h 88"/>
                <a:gd name="T14" fmla="*/ 6 w 64"/>
                <a:gd name="T15" fmla="*/ 8 h 88"/>
                <a:gd name="T16" fmla="*/ 4 w 64"/>
                <a:gd name="T17" fmla="*/ 6 h 88"/>
                <a:gd name="T18" fmla="*/ 6 w 64"/>
                <a:gd name="T19" fmla="*/ 4 h 88"/>
                <a:gd name="T20" fmla="*/ 6 w 64"/>
                <a:gd name="T21" fmla="*/ 84 h 88"/>
                <a:gd name="T22" fmla="*/ 4 w 64"/>
                <a:gd name="T23" fmla="*/ 82 h 88"/>
                <a:gd name="T24" fmla="*/ 6 w 64"/>
                <a:gd name="T25" fmla="*/ 80 h 88"/>
                <a:gd name="T26" fmla="*/ 8 w 64"/>
                <a:gd name="T27" fmla="*/ 82 h 88"/>
                <a:gd name="T28" fmla="*/ 6 w 64"/>
                <a:gd name="T29" fmla="*/ 84 h 88"/>
                <a:gd name="T30" fmla="*/ 52 w 64"/>
                <a:gd name="T31" fmla="*/ 72 h 88"/>
                <a:gd name="T32" fmla="*/ 60 w 64"/>
                <a:gd name="T33" fmla="*/ 64 h 88"/>
                <a:gd name="T34" fmla="*/ 60 w 64"/>
                <a:gd name="T35" fmla="*/ 84 h 88"/>
                <a:gd name="T36" fmla="*/ 40 w 64"/>
                <a:gd name="T37" fmla="*/ 84 h 88"/>
                <a:gd name="T38" fmla="*/ 48 w 64"/>
                <a:gd name="T39" fmla="*/ 76 h 88"/>
                <a:gd name="T40" fmla="*/ 41 w 64"/>
                <a:gd name="T41" fmla="*/ 67 h 88"/>
                <a:gd name="T42" fmla="*/ 32 w 64"/>
                <a:gd name="T43" fmla="*/ 68 h 88"/>
                <a:gd name="T44" fmla="*/ 4 w 64"/>
                <a:gd name="T45" fmla="*/ 40 h 88"/>
                <a:gd name="T46" fmla="*/ 32 w 64"/>
                <a:gd name="T47" fmla="*/ 12 h 88"/>
                <a:gd name="T48" fmla="*/ 60 w 64"/>
                <a:gd name="T49" fmla="*/ 40 h 88"/>
                <a:gd name="T50" fmla="*/ 44 w 64"/>
                <a:gd name="T51" fmla="*/ 65 h 88"/>
                <a:gd name="T52" fmla="*/ 52 w 64"/>
                <a:gd name="T53" fmla="*/ 72 h 88"/>
                <a:gd name="T54" fmla="*/ 58 w 64"/>
                <a:gd name="T55" fmla="*/ 8 h 88"/>
                <a:gd name="T56" fmla="*/ 56 w 64"/>
                <a:gd name="T57" fmla="*/ 6 h 88"/>
                <a:gd name="T58" fmla="*/ 58 w 64"/>
                <a:gd name="T59" fmla="*/ 4 h 88"/>
                <a:gd name="T60" fmla="*/ 60 w 64"/>
                <a:gd name="T61" fmla="*/ 6 h 88"/>
                <a:gd name="T62" fmla="*/ 58 w 64"/>
                <a:gd name="T63"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 h="88">
                  <a:moveTo>
                    <a:pt x="0" y="0"/>
                  </a:moveTo>
                  <a:cubicBezTo>
                    <a:pt x="0" y="88"/>
                    <a:pt x="0" y="88"/>
                    <a:pt x="0" y="88"/>
                  </a:cubicBezTo>
                  <a:cubicBezTo>
                    <a:pt x="64" y="88"/>
                    <a:pt x="64" y="88"/>
                    <a:pt x="64" y="88"/>
                  </a:cubicBezTo>
                  <a:cubicBezTo>
                    <a:pt x="64" y="0"/>
                    <a:pt x="64" y="0"/>
                    <a:pt x="64" y="0"/>
                  </a:cubicBezTo>
                  <a:lnTo>
                    <a:pt x="0" y="0"/>
                  </a:lnTo>
                  <a:close/>
                  <a:moveTo>
                    <a:pt x="6" y="4"/>
                  </a:moveTo>
                  <a:cubicBezTo>
                    <a:pt x="7" y="4"/>
                    <a:pt x="8" y="5"/>
                    <a:pt x="8" y="6"/>
                  </a:cubicBezTo>
                  <a:cubicBezTo>
                    <a:pt x="8" y="7"/>
                    <a:pt x="7" y="8"/>
                    <a:pt x="6" y="8"/>
                  </a:cubicBezTo>
                  <a:cubicBezTo>
                    <a:pt x="5" y="8"/>
                    <a:pt x="4" y="7"/>
                    <a:pt x="4" y="6"/>
                  </a:cubicBezTo>
                  <a:cubicBezTo>
                    <a:pt x="4" y="5"/>
                    <a:pt x="5" y="4"/>
                    <a:pt x="6" y="4"/>
                  </a:cubicBezTo>
                  <a:close/>
                  <a:moveTo>
                    <a:pt x="6" y="84"/>
                  </a:moveTo>
                  <a:cubicBezTo>
                    <a:pt x="5" y="84"/>
                    <a:pt x="4" y="83"/>
                    <a:pt x="4" y="82"/>
                  </a:cubicBezTo>
                  <a:cubicBezTo>
                    <a:pt x="4" y="81"/>
                    <a:pt x="5" y="80"/>
                    <a:pt x="6" y="80"/>
                  </a:cubicBezTo>
                  <a:cubicBezTo>
                    <a:pt x="7" y="80"/>
                    <a:pt x="8" y="81"/>
                    <a:pt x="8" y="82"/>
                  </a:cubicBezTo>
                  <a:cubicBezTo>
                    <a:pt x="8" y="83"/>
                    <a:pt x="7" y="84"/>
                    <a:pt x="6" y="84"/>
                  </a:cubicBezTo>
                  <a:close/>
                  <a:moveTo>
                    <a:pt x="52" y="72"/>
                  </a:moveTo>
                  <a:cubicBezTo>
                    <a:pt x="60" y="64"/>
                    <a:pt x="60" y="64"/>
                    <a:pt x="60" y="64"/>
                  </a:cubicBezTo>
                  <a:cubicBezTo>
                    <a:pt x="60" y="84"/>
                    <a:pt x="60" y="84"/>
                    <a:pt x="60" y="84"/>
                  </a:cubicBezTo>
                  <a:cubicBezTo>
                    <a:pt x="40" y="84"/>
                    <a:pt x="40" y="84"/>
                    <a:pt x="40" y="84"/>
                  </a:cubicBezTo>
                  <a:cubicBezTo>
                    <a:pt x="48" y="76"/>
                    <a:pt x="48" y="76"/>
                    <a:pt x="48" y="76"/>
                  </a:cubicBezTo>
                  <a:cubicBezTo>
                    <a:pt x="41" y="67"/>
                    <a:pt x="41" y="67"/>
                    <a:pt x="41" y="67"/>
                  </a:cubicBezTo>
                  <a:cubicBezTo>
                    <a:pt x="38" y="68"/>
                    <a:pt x="35" y="68"/>
                    <a:pt x="32" y="68"/>
                  </a:cubicBezTo>
                  <a:cubicBezTo>
                    <a:pt x="17" y="68"/>
                    <a:pt x="4" y="55"/>
                    <a:pt x="4" y="40"/>
                  </a:cubicBezTo>
                  <a:cubicBezTo>
                    <a:pt x="4" y="25"/>
                    <a:pt x="17" y="12"/>
                    <a:pt x="32" y="12"/>
                  </a:cubicBezTo>
                  <a:cubicBezTo>
                    <a:pt x="47" y="12"/>
                    <a:pt x="60" y="25"/>
                    <a:pt x="60" y="40"/>
                  </a:cubicBezTo>
                  <a:cubicBezTo>
                    <a:pt x="60" y="51"/>
                    <a:pt x="53" y="61"/>
                    <a:pt x="44" y="65"/>
                  </a:cubicBezTo>
                  <a:lnTo>
                    <a:pt x="52" y="72"/>
                  </a:lnTo>
                  <a:close/>
                  <a:moveTo>
                    <a:pt x="58" y="8"/>
                  </a:moveTo>
                  <a:cubicBezTo>
                    <a:pt x="57" y="8"/>
                    <a:pt x="56" y="7"/>
                    <a:pt x="56" y="6"/>
                  </a:cubicBezTo>
                  <a:cubicBezTo>
                    <a:pt x="56" y="5"/>
                    <a:pt x="57" y="4"/>
                    <a:pt x="58" y="4"/>
                  </a:cubicBezTo>
                  <a:cubicBezTo>
                    <a:pt x="59" y="4"/>
                    <a:pt x="60" y="5"/>
                    <a:pt x="60" y="6"/>
                  </a:cubicBezTo>
                  <a:cubicBezTo>
                    <a:pt x="60" y="7"/>
                    <a:pt x="59" y="8"/>
                    <a:pt x="58"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201" name="Group 200"/>
          <p:cNvGrpSpPr/>
          <p:nvPr/>
        </p:nvGrpSpPr>
        <p:grpSpPr>
          <a:xfrm>
            <a:off x="10880478" y="5143935"/>
            <a:ext cx="426139" cy="573396"/>
            <a:chOff x="1506669" y="5117376"/>
            <a:chExt cx="363406" cy="489112"/>
          </a:xfrm>
          <a:solidFill>
            <a:schemeClr val="accent1"/>
          </a:solidFill>
        </p:grpSpPr>
        <p:sp>
          <p:nvSpPr>
            <p:cNvPr id="202" name="Oval 110"/>
            <p:cNvSpPr>
              <a:spLocks noChangeArrowheads="1"/>
            </p:cNvSpPr>
            <p:nvPr/>
          </p:nvSpPr>
          <p:spPr bwMode="auto">
            <a:xfrm>
              <a:off x="1620947" y="5272795"/>
              <a:ext cx="134849" cy="1325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3" name="Freeform 109"/>
            <p:cNvSpPr>
              <a:spLocks noEditPoints="1"/>
            </p:cNvSpPr>
            <p:nvPr/>
          </p:nvSpPr>
          <p:spPr bwMode="auto">
            <a:xfrm>
              <a:off x="1506669" y="5117376"/>
              <a:ext cx="363406" cy="489112"/>
            </a:xfrm>
            <a:custGeom>
              <a:avLst/>
              <a:gdLst>
                <a:gd name="T0" fmla="*/ 0 w 64"/>
                <a:gd name="T1" fmla="*/ 0 h 88"/>
                <a:gd name="T2" fmla="*/ 0 w 64"/>
                <a:gd name="T3" fmla="*/ 88 h 88"/>
                <a:gd name="T4" fmla="*/ 64 w 64"/>
                <a:gd name="T5" fmla="*/ 88 h 88"/>
                <a:gd name="T6" fmla="*/ 64 w 64"/>
                <a:gd name="T7" fmla="*/ 0 h 88"/>
                <a:gd name="T8" fmla="*/ 0 w 64"/>
                <a:gd name="T9" fmla="*/ 0 h 88"/>
                <a:gd name="T10" fmla="*/ 6 w 64"/>
                <a:gd name="T11" fmla="*/ 4 h 88"/>
                <a:gd name="T12" fmla="*/ 8 w 64"/>
                <a:gd name="T13" fmla="*/ 6 h 88"/>
                <a:gd name="T14" fmla="*/ 6 w 64"/>
                <a:gd name="T15" fmla="*/ 8 h 88"/>
                <a:gd name="T16" fmla="*/ 4 w 64"/>
                <a:gd name="T17" fmla="*/ 6 h 88"/>
                <a:gd name="T18" fmla="*/ 6 w 64"/>
                <a:gd name="T19" fmla="*/ 4 h 88"/>
                <a:gd name="T20" fmla="*/ 6 w 64"/>
                <a:gd name="T21" fmla="*/ 84 h 88"/>
                <a:gd name="T22" fmla="*/ 4 w 64"/>
                <a:gd name="T23" fmla="*/ 82 h 88"/>
                <a:gd name="T24" fmla="*/ 6 w 64"/>
                <a:gd name="T25" fmla="*/ 80 h 88"/>
                <a:gd name="T26" fmla="*/ 8 w 64"/>
                <a:gd name="T27" fmla="*/ 82 h 88"/>
                <a:gd name="T28" fmla="*/ 6 w 64"/>
                <a:gd name="T29" fmla="*/ 84 h 88"/>
                <a:gd name="T30" fmla="*/ 52 w 64"/>
                <a:gd name="T31" fmla="*/ 72 h 88"/>
                <a:gd name="T32" fmla="*/ 60 w 64"/>
                <a:gd name="T33" fmla="*/ 64 h 88"/>
                <a:gd name="T34" fmla="*/ 60 w 64"/>
                <a:gd name="T35" fmla="*/ 84 h 88"/>
                <a:gd name="T36" fmla="*/ 40 w 64"/>
                <a:gd name="T37" fmla="*/ 84 h 88"/>
                <a:gd name="T38" fmla="*/ 48 w 64"/>
                <a:gd name="T39" fmla="*/ 76 h 88"/>
                <a:gd name="T40" fmla="*/ 41 w 64"/>
                <a:gd name="T41" fmla="*/ 67 h 88"/>
                <a:gd name="T42" fmla="*/ 32 w 64"/>
                <a:gd name="T43" fmla="*/ 68 h 88"/>
                <a:gd name="T44" fmla="*/ 4 w 64"/>
                <a:gd name="T45" fmla="*/ 40 h 88"/>
                <a:gd name="T46" fmla="*/ 32 w 64"/>
                <a:gd name="T47" fmla="*/ 12 h 88"/>
                <a:gd name="T48" fmla="*/ 60 w 64"/>
                <a:gd name="T49" fmla="*/ 40 h 88"/>
                <a:gd name="T50" fmla="*/ 44 w 64"/>
                <a:gd name="T51" fmla="*/ 65 h 88"/>
                <a:gd name="T52" fmla="*/ 52 w 64"/>
                <a:gd name="T53" fmla="*/ 72 h 88"/>
                <a:gd name="T54" fmla="*/ 58 w 64"/>
                <a:gd name="T55" fmla="*/ 8 h 88"/>
                <a:gd name="T56" fmla="*/ 56 w 64"/>
                <a:gd name="T57" fmla="*/ 6 h 88"/>
                <a:gd name="T58" fmla="*/ 58 w 64"/>
                <a:gd name="T59" fmla="*/ 4 h 88"/>
                <a:gd name="T60" fmla="*/ 60 w 64"/>
                <a:gd name="T61" fmla="*/ 6 h 88"/>
                <a:gd name="T62" fmla="*/ 58 w 64"/>
                <a:gd name="T63"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 h="88">
                  <a:moveTo>
                    <a:pt x="0" y="0"/>
                  </a:moveTo>
                  <a:cubicBezTo>
                    <a:pt x="0" y="88"/>
                    <a:pt x="0" y="88"/>
                    <a:pt x="0" y="88"/>
                  </a:cubicBezTo>
                  <a:cubicBezTo>
                    <a:pt x="64" y="88"/>
                    <a:pt x="64" y="88"/>
                    <a:pt x="64" y="88"/>
                  </a:cubicBezTo>
                  <a:cubicBezTo>
                    <a:pt x="64" y="0"/>
                    <a:pt x="64" y="0"/>
                    <a:pt x="64" y="0"/>
                  </a:cubicBezTo>
                  <a:lnTo>
                    <a:pt x="0" y="0"/>
                  </a:lnTo>
                  <a:close/>
                  <a:moveTo>
                    <a:pt x="6" y="4"/>
                  </a:moveTo>
                  <a:cubicBezTo>
                    <a:pt x="7" y="4"/>
                    <a:pt x="8" y="5"/>
                    <a:pt x="8" y="6"/>
                  </a:cubicBezTo>
                  <a:cubicBezTo>
                    <a:pt x="8" y="7"/>
                    <a:pt x="7" y="8"/>
                    <a:pt x="6" y="8"/>
                  </a:cubicBezTo>
                  <a:cubicBezTo>
                    <a:pt x="5" y="8"/>
                    <a:pt x="4" y="7"/>
                    <a:pt x="4" y="6"/>
                  </a:cubicBezTo>
                  <a:cubicBezTo>
                    <a:pt x="4" y="5"/>
                    <a:pt x="5" y="4"/>
                    <a:pt x="6" y="4"/>
                  </a:cubicBezTo>
                  <a:close/>
                  <a:moveTo>
                    <a:pt x="6" y="84"/>
                  </a:moveTo>
                  <a:cubicBezTo>
                    <a:pt x="5" y="84"/>
                    <a:pt x="4" y="83"/>
                    <a:pt x="4" y="82"/>
                  </a:cubicBezTo>
                  <a:cubicBezTo>
                    <a:pt x="4" y="81"/>
                    <a:pt x="5" y="80"/>
                    <a:pt x="6" y="80"/>
                  </a:cubicBezTo>
                  <a:cubicBezTo>
                    <a:pt x="7" y="80"/>
                    <a:pt x="8" y="81"/>
                    <a:pt x="8" y="82"/>
                  </a:cubicBezTo>
                  <a:cubicBezTo>
                    <a:pt x="8" y="83"/>
                    <a:pt x="7" y="84"/>
                    <a:pt x="6" y="84"/>
                  </a:cubicBezTo>
                  <a:close/>
                  <a:moveTo>
                    <a:pt x="52" y="72"/>
                  </a:moveTo>
                  <a:cubicBezTo>
                    <a:pt x="60" y="64"/>
                    <a:pt x="60" y="64"/>
                    <a:pt x="60" y="64"/>
                  </a:cubicBezTo>
                  <a:cubicBezTo>
                    <a:pt x="60" y="84"/>
                    <a:pt x="60" y="84"/>
                    <a:pt x="60" y="84"/>
                  </a:cubicBezTo>
                  <a:cubicBezTo>
                    <a:pt x="40" y="84"/>
                    <a:pt x="40" y="84"/>
                    <a:pt x="40" y="84"/>
                  </a:cubicBezTo>
                  <a:cubicBezTo>
                    <a:pt x="48" y="76"/>
                    <a:pt x="48" y="76"/>
                    <a:pt x="48" y="76"/>
                  </a:cubicBezTo>
                  <a:cubicBezTo>
                    <a:pt x="41" y="67"/>
                    <a:pt x="41" y="67"/>
                    <a:pt x="41" y="67"/>
                  </a:cubicBezTo>
                  <a:cubicBezTo>
                    <a:pt x="38" y="68"/>
                    <a:pt x="35" y="68"/>
                    <a:pt x="32" y="68"/>
                  </a:cubicBezTo>
                  <a:cubicBezTo>
                    <a:pt x="17" y="68"/>
                    <a:pt x="4" y="55"/>
                    <a:pt x="4" y="40"/>
                  </a:cubicBezTo>
                  <a:cubicBezTo>
                    <a:pt x="4" y="25"/>
                    <a:pt x="17" y="12"/>
                    <a:pt x="32" y="12"/>
                  </a:cubicBezTo>
                  <a:cubicBezTo>
                    <a:pt x="47" y="12"/>
                    <a:pt x="60" y="25"/>
                    <a:pt x="60" y="40"/>
                  </a:cubicBezTo>
                  <a:cubicBezTo>
                    <a:pt x="60" y="51"/>
                    <a:pt x="53" y="61"/>
                    <a:pt x="44" y="65"/>
                  </a:cubicBezTo>
                  <a:lnTo>
                    <a:pt x="52" y="72"/>
                  </a:lnTo>
                  <a:close/>
                  <a:moveTo>
                    <a:pt x="58" y="8"/>
                  </a:moveTo>
                  <a:cubicBezTo>
                    <a:pt x="57" y="8"/>
                    <a:pt x="56" y="7"/>
                    <a:pt x="56" y="6"/>
                  </a:cubicBezTo>
                  <a:cubicBezTo>
                    <a:pt x="56" y="5"/>
                    <a:pt x="57" y="4"/>
                    <a:pt x="58" y="4"/>
                  </a:cubicBezTo>
                  <a:cubicBezTo>
                    <a:pt x="59" y="4"/>
                    <a:pt x="60" y="5"/>
                    <a:pt x="60" y="6"/>
                  </a:cubicBezTo>
                  <a:cubicBezTo>
                    <a:pt x="60" y="7"/>
                    <a:pt x="59" y="8"/>
                    <a:pt x="58"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cxnSp>
        <p:nvCxnSpPr>
          <p:cNvPr id="208" name="Straight Connector 207"/>
          <p:cNvCxnSpPr>
            <a:stCxn id="10" idx="8"/>
          </p:cNvCxnSpPr>
          <p:nvPr/>
        </p:nvCxnSpPr>
        <p:spPr bwMode="auto">
          <a:xfrm flipH="1">
            <a:off x="8545410" y="2550912"/>
            <a:ext cx="827085" cy="1609460"/>
          </a:xfrm>
          <a:prstGeom prst="line">
            <a:avLst/>
          </a:prstGeom>
          <a:ln w="38100">
            <a:solidFill>
              <a:schemeClr val="bg2"/>
            </a:solidFill>
            <a:prstDash val="sysDot"/>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209" name="Straight Connector 208"/>
          <p:cNvCxnSpPr>
            <a:stCxn id="10" idx="7"/>
          </p:cNvCxnSpPr>
          <p:nvPr/>
        </p:nvCxnSpPr>
        <p:spPr bwMode="auto">
          <a:xfrm>
            <a:off x="10672561" y="2550913"/>
            <a:ext cx="885801" cy="1585469"/>
          </a:xfrm>
          <a:prstGeom prst="line">
            <a:avLst/>
          </a:prstGeom>
          <a:ln w="38100">
            <a:solidFill>
              <a:schemeClr val="bg2"/>
            </a:solidFill>
            <a:prstDash val="sysDot"/>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211" name="Straight Connector 210"/>
          <p:cNvCxnSpPr/>
          <p:nvPr/>
        </p:nvCxnSpPr>
        <p:spPr bwMode="auto">
          <a:xfrm>
            <a:off x="10033238" y="2593615"/>
            <a:ext cx="214526" cy="1547930"/>
          </a:xfrm>
          <a:prstGeom prst="line">
            <a:avLst/>
          </a:prstGeom>
          <a:ln w="38100">
            <a:solidFill>
              <a:schemeClr val="bg2"/>
            </a:solidFill>
            <a:prstDash val="sysDot"/>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213" name="Straight Connector 212"/>
          <p:cNvCxnSpPr/>
          <p:nvPr/>
        </p:nvCxnSpPr>
        <p:spPr bwMode="auto">
          <a:xfrm flipH="1">
            <a:off x="9592221" y="2572567"/>
            <a:ext cx="88856" cy="2509369"/>
          </a:xfrm>
          <a:prstGeom prst="line">
            <a:avLst/>
          </a:prstGeom>
          <a:ln w="38100">
            <a:solidFill>
              <a:schemeClr val="bg2"/>
            </a:solidFill>
            <a:prstDash val="sysDot"/>
            <a:headEnd type="none" w="med" len="med"/>
            <a:tailEnd type="none" w="med" len="med"/>
          </a:ln>
        </p:spPr>
        <p:style>
          <a:lnRef idx="1">
            <a:schemeClr val="dk1"/>
          </a:lnRef>
          <a:fillRef idx="0">
            <a:schemeClr val="dk1"/>
          </a:fillRef>
          <a:effectRef idx="0">
            <a:schemeClr val="dk1"/>
          </a:effectRef>
          <a:fontRef idx="minor">
            <a:schemeClr val="tx1"/>
          </a:fontRef>
        </p:style>
      </p:cxnSp>
      <p:cxnSp>
        <p:nvCxnSpPr>
          <p:cNvPr id="215" name="Straight Connector 214"/>
          <p:cNvCxnSpPr/>
          <p:nvPr/>
        </p:nvCxnSpPr>
        <p:spPr bwMode="auto">
          <a:xfrm>
            <a:off x="10388770" y="2593615"/>
            <a:ext cx="655215" cy="2488320"/>
          </a:xfrm>
          <a:prstGeom prst="line">
            <a:avLst/>
          </a:prstGeom>
          <a:ln w="38100">
            <a:solidFill>
              <a:schemeClr val="bg2"/>
            </a:solidFill>
            <a:prstDash val="sysDot"/>
            <a:headEnd type="none" w="med" len="med"/>
            <a:tailEnd type="none" w="med" len="med"/>
          </a:ln>
        </p:spPr>
        <p:style>
          <a:lnRef idx="1">
            <a:schemeClr val="dk1"/>
          </a:lnRef>
          <a:fillRef idx="0">
            <a:schemeClr val="dk1"/>
          </a:fillRef>
          <a:effectRef idx="0">
            <a:schemeClr val="dk1"/>
          </a:effectRef>
          <a:fontRef idx="minor">
            <a:schemeClr val="tx1"/>
          </a:fontRef>
        </p:style>
      </p:cxnSp>
      <p:grpSp>
        <p:nvGrpSpPr>
          <p:cNvPr id="192" name="Group 191"/>
          <p:cNvGrpSpPr/>
          <p:nvPr/>
        </p:nvGrpSpPr>
        <p:grpSpPr>
          <a:xfrm>
            <a:off x="8445139" y="4192237"/>
            <a:ext cx="426139" cy="573396"/>
            <a:chOff x="1506669" y="5117376"/>
            <a:chExt cx="363406" cy="489112"/>
          </a:xfrm>
          <a:solidFill>
            <a:schemeClr val="accent1"/>
          </a:solidFill>
        </p:grpSpPr>
        <p:sp>
          <p:nvSpPr>
            <p:cNvPr id="193" name="Oval 110"/>
            <p:cNvSpPr>
              <a:spLocks noChangeArrowheads="1"/>
            </p:cNvSpPr>
            <p:nvPr/>
          </p:nvSpPr>
          <p:spPr bwMode="auto">
            <a:xfrm>
              <a:off x="1620947" y="5272795"/>
              <a:ext cx="134849" cy="1325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4" name="Freeform 109"/>
            <p:cNvSpPr>
              <a:spLocks noEditPoints="1"/>
            </p:cNvSpPr>
            <p:nvPr/>
          </p:nvSpPr>
          <p:spPr bwMode="auto">
            <a:xfrm>
              <a:off x="1506669" y="5117376"/>
              <a:ext cx="363406" cy="489112"/>
            </a:xfrm>
            <a:custGeom>
              <a:avLst/>
              <a:gdLst>
                <a:gd name="T0" fmla="*/ 0 w 64"/>
                <a:gd name="T1" fmla="*/ 0 h 88"/>
                <a:gd name="T2" fmla="*/ 0 w 64"/>
                <a:gd name="T3" fmla="*/ 88 h 88"/>
                <a:gd name="T4" fmla="*/ 64 w 64"/>
                <a:gd name="T5" fmla="*/ 88 h 88"/>
                <a:gd name="T6" fmla="*/ 64 w 64"/>
                <a:gd name="T7" fmla="*/ 0 h 88"/>
                <a:gd name="T8" fmla="*/ 0 w 64"/>
                <a:gd name="T9" fmla="*/ 0 h 88"/>
                <a:gd name="T10" fmla="*/ 6 w 64"/>
                <a:gd name="T11" fmla="*/ 4 h 88"/>
                <a:gd name="T12" fmla="*/ 8 w 64"/>
                <a:gd name="T13" fmla="*/ 6 h 88"/>
                <a:gd name="T14" fmla="*/ 6 w 64"/>
                <a:gd name="T15" fmla="*/ 8 h 88"/>
                <a:gd name="T16" fmla="*/ 4 w 64"/>
                <a:gd name="T17" fmla="*/ 6 h 88"/>
                <a:gd name="T18" fmla="*/ 6 w 64"/>
                <a:gd name="T19" fmla="*/ 4 h 88"/>
                <a:gd name="T20" fmla="*/ 6 w 64"/>
                <a:gd name="T21" fmla="*/ 84 h 88"/>
                <a:gd name="T22" fmla="*/ 4 w 64"/>
                <a:gd name="T23" fmla="*/ 82 h 88"/>
                <a:gd name="T24" fmla="*/ 6 w 64"/>
                <a:gd name="T25" fmla="*/ 80 h 88"/>
                <a:gd name="T26" fmla="*/ 8 w 64"/>
                <a:gd name="T27" fmla="*/ 82 h 88"/>
                <a:gd name="T28" fmla="*/ 6 w 64"/>
                <a:gd name="T29" fmla="*/ 84 h 88"/>
                <a:gd name="T30" fmla="*/ 52 w 64"/>
                <a:gd name="T31" fmla="*/ 72 h 88"/>
                <a:gd name="T32" fmla="*/ 60 w 64"/>
                <a:gd name="T33" fmla="*/ 64 h 88"/>
                <a:gd name="T34" fmla="*/ 60 w 64"/>
                <a:gd name="T35" fmla="*/ 84 h 88"/>
                <a:gd name="T36" fmla="*/ 40 w 64"/>
                <a:gd name="T37" fmla="*/ 84 h 88"/>
                <a:gd name="T38" fmla="*/ 48 w 64"/>
                <a:gd name="T39" fmla="*/ 76 h 88"/>
                <a:gd name="T40" fmla="*/ 41 w 64"/>
                <a:gd name="T41" fmla="*/ 67 h 88"/>
                <a:gd name="T42" fmla="*/ 32 w 64"/>
                <a:gd name="T43" fmla="*/ 68 h 88"/>
                <a:gd name="T44" fmla="*/ 4 w 64"/>
                <a:gd name="T45" fmla="*/ 40 h 88"/>
                <a:gd name="T46" fmla="*/ 32 w 64"/>
                <a:gd name="T47" fmla="*/ 12 h 88"/>
                <a:gd name="T48" fmla="*/ 60 w 64"/>
                <a:gd name="T49" fmla="*/ 40 h 88"/>
                <a:gd name="T50" fmla="*/ 44 w 64"/>
                <a:gd name="T51" fmla="*/ 65 h 88"/>
                <a:gd name="T52" fmla="*/ 52 w 64"/>
                <a:gd name="T53" fmla="*/ 72 h 88"/>
                <a:gd name="T54" fmla="*/ 58 w 64"/>
                <a:gd name="T55" fmla="*/ 8 h 88"/>
                <a:gd name="T56" fmla="*/ 56 w 64"/>
                <a:gd name="T57" fmla="*/ 6 h 88"/>
                <a:gd name="T58" fmla="*/ 58 w 64"/>
                <a:gd name="T59" fmla="*/ 4 h 88"/>
                <a:gd name="T60" fmla="*/ 60 w 64"/>
                <a:gd name="T61" fmla="*/ 6 h 88"/>
                <a:gd name="T62" fmla="*/ 58 w 64"/>
                <a:gd name="T63"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 h="88">
                  <a:moveTo>
                    <a:pt x="0" y="0"/>
                  </a:moveTo>
                  <a:cubicBezTo>
                    <a:pt x="0" y="88"/>
                    <a:pt x="0" y="88"/>
                    <a:pt x="0" y="88"/>
                  </a:cubicBezTo>
                  <a:cubicBezTo>
                    <a:pt x="64" y="88"/>
                    <a:pt x="64" y="88"/>
                    <a:pt x="64" y="88"/>
                  </a:cubicBezTo>
                  <a:cubicBezTo>
                    <a:pt x="64" y="0"/>
                    <a:pt x="64" y="0"/>
                    <a:pt x="64" y="0"/>
                  </a:cubicBezTo>
                  <a:lnTo>
                    <a:pt x="0" y="0"/>
                  </a:lnTo>
                  <a:close/>
                  <a:moveTo>
                    <a:pt x="6" y="4"/>
                  </a:moveTo>
                  <a:cubicBezTo>
                    <a:pt x="7" y="4"/>
                    <a:pt x="8" y="5"/>
                    <a:pt x="8" y="6"/>
                  </a:cubicBezTo>
                  <a:cubicBezTo>
                    <a:pt x="8" y="7"/>
                    <a:pt x="7" y="8"/>
                    <a:pt x="6" y="8"/>
                  </a:cubicBezTo>
                  <a:cubicBezTo>
                    <a:pt x="5" y="8"/>
                    <a:pt x="4" y="7"/>
                    <a:pt x="4" y="6"/>
                  </a:cubicBezTo>
                  <a:cubicBezTo>
                    <a:pt x="4" y="5"/>
                    <a:pt x="5" y="4"/>
                    <a:pt x="6" y="4"/>
                  </a:cubicBezTo>
                  <a:close/>
                  <a:moveTo>
                    <a:pt x="6" y="84"/>
                  </a:moveTo>
                  <a:cubicBezTo>
                    <a:pt x="5" y="84"/>
                    <a:pt x="4" y="83"/>
                    <a:pt x="4" y="82"/>
                  </a:cubicBezTo>
                  <a:cubicBezTo>
                    <a:pt x="4" y="81"/>
                    <a:pt x="5" y="80"/>
                    <a:pt x="6" y="80"/>
                  </a:cubicBezTo>
                  <a:cubicBezTo>
                    <a:pt x="7" y="80"/>
                    <a:pt x="8" y="81"/>
                    <a:pt x="8" y="82"/>
                  </a:cubicBezTo>
                  <a:cubicBezTo>
                    <a:pt x="8" y="83"/>
                    <a:pt x="7" y="84"/>
                    <a:pt x="6" y="84"/>
                  </a:cubicBezTo>
                  <a:close/>
                  <a:moveTo>
                    <a:pt x="52" y="72"/>
                  </a:moveTo>
                  <a:cubicBezTo>
                    <a:pt x="60" y="64"/>
                    <a:pt x="60" y="64"/>
                    <a:pt x="60" y="64"/>
                  </a:cubicBezTo>
                  <a:cubicBezTo>
                    <a:pt x="60" y="84"/>
                    <a:pt x="60" y="84"/>
                    <a:pt x="60" y="84"/>
                  </a:cubicBezTo>
                  <a:cubicBezTo>
                    <a:pt x="40" y="84"/>
                    <a:pt x="40" y="84"/>
                    <a:pt x="40" y="84"/>
                  </a:cubicBezTo>
                  <a:cubicBezTo>
                    <a:pt x="48" y="76"/>
                    <a:pt x="48" y="76"/>
                    <a:pt x="48" y="76"/>
                  </a:cubicBezTo>
                  <a:cubicBezTo>
                    <a:pt x="41" y="67"/>
                    <a:pt x="41" y="67"/>
                    <a:pt x="41" y="67"/>
                  </a:cubicBezTo>
                  <a:cubicBezTo>
                    <a:pt x="38" y="68"/>
                    <a:pt x="35" y="68"/>
                    <a:pt x="32" y="68"/>
                  </a:cubicBezTo>
                  <a:cubicBezTo>
                    <a:pt x="17" y="68"/>
                    <a:pt x="4" y="55"/>
                    <a:pt x="4" y="40"/>
                  </a:cubicBezTo>
                  <a:cubicBezTo>
                    <a:pt x="4" y="25"/>
                    <a:pt x="17" y="12"/>
                    <a:pt x="32" y="12"/>
                  </a:cubicBezTo>
                  <a:cubicBezTo>
                    <a:pt x="47" y="12"/>
                    <a:pt x="60" y="25"/>
                    <a:pt x="60" y="40"/>
                  </a:cubicBezTo>
                  <a:cubicBezTo>
                    <a:pt x="60" y="51"/>
                    <a:pt x="53" y="61"/>
                    <a:pt x="44" y="65"/>
                  </a:cubicBezTo>
                  <a:lnTo>
                    <a:pt x="52" y="72"/>
                  </a:lnTo>
                  <a:close/>
                  <a:moveTo>
                    <a:pt x="58" y="8"/>
                  </a:moveTo>
                  <a:cubicBezTo>
                    <a:pt x="57" y="8"/>
                    <a:pt x="56" y="7"/>
                    <a:pt x="56" y="6"/>
                  </a:cubicBezTo>
                  <a:cubicBezTo>
                    <a:pt x="56" y="5"/>
                    <a:pt x="57" y="4"/>
                    <a:pt x="58" y="4"/>
                  </a:cubicBezTo>
                  <a:cubicBezTo>
                    <a:pt x="59" y="4"/>
                    <a:pt x="60" y="5"/>
                    <a:pt x="60" y="6"/>
                  </a:cubicBezTo>
                  <a:cubicBezTo>
                    <a:pt x="60" y="7"/>
                    <a:pt x="59" y="8"/>
                    <a:pt x="58"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204" name="Group 203"/>
          <p:cNvGrpSpPr/>
          <p:nvPr/>
        </p:nvGrpSpPr>
        <p:grpSpPr>
          <a:xfrm>
            <a:off x="9481776" y="5149516"/>
            <a:ext cx="426139" cy="573396"/>
            <a:chOff x="1506669" y="5117376"/>
            <a:chExt cx="363406" cy="489112"/>
          </a:xfrm>
          <a:solidFill>
            <a:schemeClr val="accent1"/>
          </a:solidFill>
        </p:grpSpPr>
        <p:sp>
          <p:nvSpPr>
            <p:cNvPr id="205" name="Oval 110"/>
            <p:cNvSpPr>
              <a:spLocks noChangeArrowheads="1"/>
            </p:cNvSpPr>
            <p:nvPr/>
          </p:nvSpPr>
          <p:spPr bwMode="auto">
            <a:xfrm>
              <a:off x="1620947" y="5272795"/>
              <a:ext cx="134849" cy="1325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6" name="Freeform 109"/>
            <p:cNvSpPr>
              <a:spLocks noEditPoints="1"/>
            </p:cNvSpPr>
            <p:nvPr/>
          </p:nvSpPr>
          <p:spPr bwMode="auto">
            <a:xfrm>
              <a:off x="1506669" y="5117376"/>
              <a:ext cx="363406" cy="489112"/>
            </a:xfrm>
            <a:custGeom>
              <a:avLst/>
              <a:gdLst>
                <a:gd name="T0" fmla="*/ 0 w 64"/>
                <a:gd name="T1" fmla="*/ 0 h 88"/>
                <a:gd name="T2" fmla="*/ 0 w 64"/>
                <a:gd name="T3" fmla="*/ 88 h 88"/>
                <a:gd name="T4" fmla="*/ 64 w 64"/>
                <a:gd name="T5" fmla="*/ 88 h 88"/>
                <a:gd name="T6" fmla="*/ 64 w 64"/>
                <a:gd name="T7" fmla="*/ 0 h 88"/>
                <a:gd name="T8" fmla="*/ 0 w 64"/>
                <a:gd name="T9" fmla="*/ 0 h 88"/>
                <a:gd name="T10" fmla="*/ 6 w 64"/>
                <a:gd name="T11" fmla="*/ 4 h 88"/>
                <a:gd name="T12" fmla="*/ 8 w 64"/>
                <a:gd name="T13" fmla="*/ 6 h 88"/>
                <a:gd name="T14" fmla="*/ 6 w 64"/>
                <a:gd name="T15" fmla="*/ 8 h 88"/>
                <a:gd name="T16" fmla="*/ 4 w 64"/>
                <a:gd name="T17" fmla="*/ 6 h 88"/>
                <a:gd name="T18" fmla="*/ 6 w 64"/>
                <a:gd name="T19" fmla="*/ 4 h 88"/>
                <a:gd name="T20" fmla="*/ 6 w 64"/>
                <a:gd name="T21" fmla="*/ 84 h 88"/>
                <a:gd name="T22" fmla="*/ 4 w 64"/>
                <a:gd name="T23" fmla="*/ 82 h 88"/>
                <a:gd name="T24" fmla="*/ 6 w 64"/>
                <a:gd name="T25" fmla="*/ 80 h 88"/>
                <a:gd name="T26" fmla="*/ 8 w 64"/>
                <a:gd name="T27" fmla="*/ 82 h 88"/>
                <a:gd name="T28" fmla="*/ 6 w 64"/>
                <a:gd name="T29" fmla="*/ 84 h 88"/>
                <a:gd name="T30" fmla="*/ 52 w 64"/>
                <a:gd name="T31" fmla="*/ 72 h 88"/>
                <a:gd name="T32" fmla="*/ 60 w 64"/>
                <a:gd name="T33" fmla="*/ 64 h 88"/>
                <a:gd name="T34" fmla="*/ 60 w 64"/>
                <a:gd name="T35" fmla="*/ 84 h 88"/>
                <a:gd name="T36" fmla="*/ 40 w 64"/>
                <a:gd name="T37" fmla="*/ 84 h 88"/>
                <a:gd name="T38" fmla="*/ 48 w 64"/>
                <a:gd name="T39" fmla="*/ 76 h 88"/>
                <a:gd name="T40" fmla="*/ 41 w 64"/>
                <a:gd name="T41" fmla="*/ 67 h 88"/>
                <a:gd name="T42" fmla="*/ 32 w 64"/>
                <a:gd name="T43" fmla="*/ 68 h 88"/>
                <a:gd name="T44" fmla="*/ 4 w 64"/>
                <a:gd name="T45" fmla="*/ 40 h 88"/>
                <a:gd name="T46" fmla="*/ 32 w 64"/>
                <a:gd name="T47" fmla="*/ 12 h 88"/>
                <a:gd name="T48" fmla="*/ 60 w 64"/>
                <a:gd name="T49" fmla="*/ 40 h 88"/>
                <a:gd name="T50" fmla="*/ 44 w 64"/>
                <a:gd name="T51" fmla="*/ 65 h 88"/>
                <a:gd name="T52" fmla="*/ 52 w 64"/>
                <a:gd name="T53" fmla="*/ 72 h 88"/>
                <a:gd name="T54" fmla="*/ 58 w 64"/>
                <a:gd name="T55" fmla="*/ 8 h 88"/>
                <a:gd name="T56" fmla="*/ 56 w 64"/>
                <a:gd name="T57" fmla="*/ 6 h 88"/>
                <a:gd name="T58" fmla="*/ 58 w 64"/>
                <a:gd name="T59" fmla="*/ 4 h 88"/>
                <a:gd name="T60" fmla="*/ 60 w 64"/>
                <a:gd name="T61" fmla="*/ 6 h 88"/>
                <a:gd name="T62" fmla="*/ 58 w 64"/>
                <a:gd name="T63" fmla="*/ 8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4" h="88">
                  <a:moveTo>
                    <a:pt x="0" y="0"/>
                  </a:moveTo>
                  <a:cubicBezTo>
                    <a:pt x="0" y="88"/>
                    <a:pt x="0" y="88"/>
                    <a:pt x="0" y="88"/>
                  </a:cubicBezTo>
                  <a:cubicBezTo>
                    <a:pt x="64" y="88"/>
                    <a:pt x="64" y="88"/>
                    <a:pt x="64" y="88"/>
                  </a:cubicBezTo>
                  <a:cubicBezTo>
                    <a:pt x="64" y="0"/>
                    <a:pt x="64" y="0"/>
                    <a:pt x="64" y="0"/>
                  </a:cubicBezTo>
                  <a:lnTo>
                    <a:pt x="0" y="0"/>
                  </a:lnTo>
                  <a:close/>
                  <a:moveTo>
                    <a:pt x="6" y="4"/>
                  </a:moveTo>
                  <a:cubicBezTo>
                    <a:pt x="7" y="4"/>
                    <a:pt x="8" y="5"/>
                    <a:pt x="8" y="6"/>
                  </a:cubicBezTo>
                  <a:cubicBezTo>
                    <a:pt x="8" y="7"/>
                    <a:pt x="7" y="8"/>
                    <a:pt x="6" y="8"/>
                  </a:cubicBezTo>
                  <a:cubicBezTo>
                    <a:pt x="5" y="8"/>
                    <a:pt x="4" y="7"/>
                    <a:pt x="4" y="6"/>
                  </a:cubicBezTo>
                  <a:cubicBezTo>
                    <a:pt x="4" y="5"/>
                    <a:pt x="5" y="4"/>
                    <a:pt x="6" y="4"/>
                  </a:cubicBezTo>
                  <a:close/>
                  <a:moveTo>
                    <a:pt x="6" y="84"/>
                  </a:moveTo>
                  <a:cubicBezTo>
                    <a:pt x="5" y="84"/>
                    <a:pt x="4" y="83"/>
                    <a:pt x="4" y="82"/>
                  </a:cubicBezTo>
                  <a:cubicBezTo>
                    <a:pt x="4" y="81"/>
                    <a:pt x="5" y="80"/>
                    <a:pt x="6" y="80"/>
                  </a:cubicBezTo>
                  <a:cubicBezTo>
                    <a:pt x="7" y="80"/>
                    <a:pt x="8" y="81"/>
                    <a:pt x="8" y="82"/>
                  </a:cubicBezTo>
                  <a:cubicBezTo>
                    <a:pt x="8" y="83"/>
                    <a:pt x="7" y="84"/>
                    <a:pt x="6" y="84"/>
                  </a:cubicBezTo>
                  <a:close/>
                  <a:moveTo>
                    <a:pt x="52" y="72"/>
                  </a:moveTo>
                  <a:cubicBezTo>
                    <a:pt x="60" y="64"/>
                    <a:pt x="60" y="64"/>
                    <a:pt x="60" y="64"/>
                  </a:cubicBezTo>
                  <a:cubicBezTo>
                    <a:pt x="60" y="84"/>
                    <a:pt x="60" y="84"/>
                    <a:pt x="60" y="84"/>
                  </a:cubicBezTo>
                  <a:cubicBezTo>
                    <a:pt x="40" y="84"/>
                    <a:pt x="40" y="84"/>
                    <a:pt x="40" y="84"/>
                  </a:cubicBezTo>
                  <a:cubicBezTo>
                    <a:pt x="48" y="76"/>
                    <a:pt x="48" y="76"/>
                    <a:pt x="48" y="76"/>
                  </a:cubicBezTo>
                  <a:cubicBezTo>
                    <a:pt x="41" y="67"/>
                    <a:pt x="41" y="67"/>
                    <a:pt x="41" y="67"/>
                  </a:cubicBezTo>
                  <a:cubicBezTo>
                    <a:pt x="38" y="68"/>
                    <a:pt x="35" y="68"/>
                    <a:pt x="32" y="68"/>
                  </a:cubicBezTo>
                  <a:cubicBezTo>
                    <a:pt x="17" y="68"/>
                    <a:pt x="4" y="55"/>
                    <a:pt x="4" y="40"/>
                  </a:cubicBezTo>
                  <a:cubicBezTo>
                    <a:pt x="4" y="25"/>
                    <a:pt x="17" y="12"/>
                    <a:pt x="32" y="12"/>
                  </a:cubicBezTo>
                  <a:cubicBezTo>
                    <a:pt x="47" y="12"/>
                    <a:pt x="60" y="25"/>
                    <a:pt x="60" y="40"/>
                  </a:cubicBezTo>
                  <a:cubicBezTo>
                    <a:pt x="60" y="51"/>
                    <a:pt x="53" y="61"/>
                    <a:pt x="44" y="65"/>
                  </a:cubicBezTo>
                  <a:lnTo>
                    <a:pt x="52" y="72"/>
                  </a:lnTo>
                  <a:close/>
                  <a:moveTo>
                    <a:pt x="58" y="8"/>
                  </a:moveTo>
                  <a:cubicBezTo>
                    <a:pt x="57" y="8"/>
                    <a:pt x="56" y="7"/>
                    <a:pt x="56" y="6"/>
                  </a:cubicBezTo>
                  <a:cubicBezTo>
                    <a:pt x="56" y="5"/>
                    <a:pt x="57" y="4"/>
                    <a:pt x="58" y="4"/>
                  </a:cubicBezTo>
                  <a:cubicBezTo>
                    <a:pt x="59" y="4"/>
                    <a:pt x="60" y="5"/>
                    <a:pt x="60" y="6"/>
                  </a:cubicBezTo>
                  <a:cubicBezTo>
                    <a:pt x="60" y="7"/>
                    <a:pt x="59" y="8"/>
                    <a:pt x="58" y="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217" name="Group 216"/>
          <p:cNvGrpSpPr/>
          <p:nvPr/>
        </p:nvGrpSpPr>
        <p:grpSpPr>
          <a:xfrm>
            <a:off x="8092965" y="4136382"/>
            <a:ext cx="965999" cy="282573"/>
            <a:chOff x="308182" y="1331671"/>
            <a:chExt cx="466725" cy="136525"/>
          </a:xfrm>
          <a:solidFill>
            <a:schemeClr val="accent1"/>
          </a:solidFill>
        </p:grpSpPr>
        <p:sp>
          <p:nvSpPr>
            <p:cNvPr id="218" name="Freeform 92"/>
            <p:cNvSpPr>
              <a:spLocks noEditPoints="1"/>
            </p:cNvSpPr>
            <p:nvPr/>
          </p:nvSpPr>
          <p:spPr bwMode="auto">
            <a:xfrm>
              <a:off x="308182" y="1331671"/>
              <a:ext cx="466725" cy="136525"/>
            </a:xfrm>
            <a:custGeom>
              <a:avLst/>
              <a:gdLst>
                <a:gd name="T0" fmla="*/ 0 w 294"/>
                <a:gd name="T1" fmla="*/ 0 h 86"/>
                <a:gd name="T2" fmla="*/ 0 w 294"/>
                <a:gd name="T3" fmla="*/ 86 h 86"/>
                <a:gd name="T4" fmla="*/ 294 w 294"/>
                <a:gd name="T5" fmla="*/ 86 h 86"/>
                <a:gd name="T6" fmla="*/ 294 w 294"/>
                <a:gd name="T7" fmla="*/ 0 h 86"/>
                <a:gd name="T8" fmla="*/ 0 w 294"/>
                <a:gd name="T9" fmla="*/ 0 h 86"/>
                <a:gd name="T10" fmla="*/ 284 w 294"/>
                <a:gd name="T11" fmla="*/ 76 h 86"/>
                <a:gd name="T12" fmla="*/ 10 w 294"/>
                <a:gd name="T13" fmla="*/ 76 h 86"/>
                <a:gd name="T14" fmla="*/ 10 w 294"/>
                <a:gd name="T15" fmla="*/ 10 h 86"/>
                <a:gd name="T16" fmla="*/ 284 w 294"/>
                <a:gd name="T17" fmla="*/ 10 h 86"/>
                <a:gd name="T18" fmla="*/ 284 w 294"/>
                <a:gd name="T19"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86">
                  <a:moveTo>
                    <a:pt x="0" y="0"/>
                  </a:moveTo>
                  <a:lnTo>
                    <a:pt x="0" y="86"/>
                  </a:lnTo>
                  <a:lnTo>
                    <a:pt x="294" y="86"/>
                  </a:lnTo>
                  <a:lnTo>
                    <a:pt x="294" y="0"/>
                  </a:lnTo>
                  <a:lnTo>
                    <a:pt x="0" y="0"/>
                  </a:lnTo>
                  <a:close/>
                  <a:moveTo>
                    <a:pt x="284" y="76"/>
                  </a:moveTo>
                  <a:lnTo>
                    <a:pt x="10" y="76"/>
                  </a:lnTo>
                  <a:lnTo>
                    <a:pt x="10" y="10"/>
                  </a:lnTo>
                  <a:lnTo>
                    <a:pt x="284" y="10"/>
                  </a:lnTo>
                  <a:lnTo>
                    <a:pt x="28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219" name="Rectangle 93"/>
            <p:cNvSpPr>
              <a:spLocks noChangeArrowheads="1"/>
            </p:cNvSpPr>
            <p:nvPr/>
          </p:nvSpPr>
          <p:spPr bwMode="auto">
            <a:xfrm>
              <a:off x="354220" y="1391996"/>
              <a:ext cx="904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grpSp>
      <p:grpSp>
        <p:nvGrpSpPr>
          <p:cNvPr id="220" name="Group 219"/>
          <p:cNvGrpSpPr/>
          <p:nvPr/>
        </p:nvGrpSpPr>
        <p:grpSpPr>
          <a:xfrm>
            <a:off x="9750665" y="4165649"/>
            <a:ext cx="965999" cy="282573"/>
            <a:chOff x="308182" y="1331671"/>
            <a:chExt cx="466725" cy="136525"/>
          </a:xfrm>
          <a:solidFill>
            <a:schemeClr val="accent1"/>
          </a:solidFill>
        </p:grpSpPr>
        <p:sp>
          <p:nvSpPr>
            <p:cNvPr id="221" name="Freeform 92"/>
            <p:cNvSpPr>
              <a:spLocks noEditPoints="1"/>
            </p:cNvSpPr>
            <p:nvPr/>
          </p:nvSpPr>
          <p:spPr bwMode="auto">
            <a:xfrm>
              <a:off x="308182" y="1331671"/>
              <a:ext cx="466725" cy="136525"/>
            </a:xfrm>
            <a:custGeom>
              <a:avLst/>
              <a:gdLst>
                <a:gd name="T0" fmla="*/ 0 w 294"/>
                <a:gd name="T1" fmla="*/ 0 h 86"/>
                <a:gd name="T2" fmla="*/ 0 w 294"/>
                <a:gd name="T3" fmla="*/ 86 h 86"/>
                <a:gd name="T4" fmla="*/ 294 w 294"/>
                <a:gd name="T5" fmla="*/ 86 h 86"/>
                <a:gd name="T6" fmla="*/ 294 w 294"/>
                <a:gd name="T7" fmla="*/ 0 h 86"/>
                <a:gd name="T8" fmla="*/ 0 w 294"/>
                <a:gd name="T9" fmla="*/ 0 h 86"/>
                <a:gd name="T10" fmla="*/ 284 w 294"/>
                <a:gd name="T11" fmla="*/ 76 h 86"/>
                <a:gd name="T12" fmla="*/ 10 w 294"/>
                <a:gd name="T13" fmla="*/ 76 h 86"/>
                <a:gd name="T14" fmla="*/ 10 w 294"/>
                <a:gd name="T15" fmla="*/ 10 h 86"/>
                <a:gd name="T16" fmla="*/ 284 w 294"/>
                <a:gd name="T17" fmla="*/ 10 h 86"/>
                <a:gd name="T18" fmla="*/ 284 w 294"/>
                <a:gd name="T19"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86">
                  <a:moveTo>
                    <a:pt x="0" y="0"/>
                  </a:moveTo>
                  <a:lnTo>
                    <a:pt x="0" y="86"/>
                  </a:lnTo>
                  <a:lnTo>
                    <a:pt x="294" y="86"/>
                  </a:lnTo>
                  <a:lnTo>
                    <a:pt x="294" y="0"/>
                  </a:lnTo>
                  <a:lnTo>
                    <a:pt x="0" y="0"/>
                  </a:lnTo>
                  <a:close/>
                  <a:moveTo>
                    <a:pt x="284" y="76"/>
                  </a:moveTo>
                  <a:lnTo>
                    <a:pt x="10" y="76"/>
                  </a:lnTo>
                  <a:lnTo>
                    <a:pt x="10" y="10"/>
                  </a:lnTo>
                  <a:lnTo>
                    <a:pt x="284" y="10"/>
                  </a:lnTo>
                  <a:lnTo>
                    <a:pt x="28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222" name="Rectangle 93"/>
            <p:cNvSpPr>
              <a:spLocks noChangeArrowheads="1"/>
            </p:cNvSpPr>
            <p:nvPr/>
          </p:nvSpPr>
          <p:spPr bwMode="auto">
            <a:xfrm>
              <a:off x="354220" y="1391996"/>
              <a:ext cx="904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grpSp>
      <p:grpSp>
        <p:nvGrpSpPr>
          <p:cNvPr id="223" name="Group 222"/>
          <p:cNvGrpSpPr/>
          <p:nvPr/>
        </p:nvGrpSpPr>
        <p:grpSpPr>
          <a:xfrm>
            <a:off x="11028101" y="4165649"/>
            <a:ext cx="965999" cy="282573"/>
            <a:chOff x="308182" y="1331671"/>
            <a:chExt cx="466725" cy="136525"/>
          </a:xfrm>
          <a:solidFill>
            <a:schemeClr val="accent1"/>
          </a:solidFill>
        </p:grpSpPr>
        <p:sp>
          <p:nvSpPr>
            <p:cNvPr id="224" name="Freeform 92"/>
            <p:cNvSpPr>
              <a:spLocks noEditPoints="1"/>
            </p:cNvSpPr>
            <p:nvPr/>
          </p:nvSpPr>
          <p:spPr bwMode="auto">
            <a:xfrm>
              <a:off x="308182" y="1331671"/>
              <a:ext cx="466725" cy="136525"/>
            </a:xfrm>
            <a:custGeom>
              <a:avLst/>
              <a:gdLst>
                <a:gd name="T0" fmla="*/ 0 w 294"/>
                <a:gd name="T1" fmla="*/ 0 h 86"/>
                <a:gd name="T2" fmla="*/ 0 w 294"/>
                <a:gd name="T3" fmla="*/ 86 h 86"/>
                <a:gd name="T4" fmla="*/ 294 w 294"/>
                <a:gd name="T5" fmla="*/ 86 h 86"/>
                <a:gd name="T6" fmla="*/ 294 w 294"/>
                <a:gd name="T7" fmla="*/ 0 h 86"/>
                <a:gd name="T8" fmla="*/ 0 w 294"/>
                <a:gd name="T9" fmla="*/ 0 h 86"/>
                <a:gd name="T10" fmla="*/ 284 w 294"/>
                <a:gd name="T11" fmla="*/ 76 h 86"/>
                <a:gd name="T12" fmla="*/ 10 w 294"/>
                <a:gd name="T13" fmla="*/ 76 h 86"/>
                <a:gd name="T14" fmla="*/ 10 w 294"/>
                <a:gd name="T15" fmla="*/ 10 h 86"/>
                <a:gd name="T16" fmla="*/ 284 w 294"/>
                <a:gd name="T17" fmla="*/ 10 h 86"/>
                <a:gd name="T18" fmla="*/ 284 w 294"/>
                <a:gd name="T19"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86">
                  <a:moveTo>
                    <a:pt x="0" y="0"/>
                  </a:moveTo>
                  <a:lnTo>
                    <a:pt x="0" y="86"/>
                  </a:lnTo>
                  <a:lnTo>
                    <a:pt x="294" y="86"/>
                  </a:lnTo>
                  <a:lnTo>
                    <a:pt x="294" y="0"/>
                  </a:lnTo>
                  <a:lnTo>
                    <a:pt x="0" y="0"/>
                  </a:lnTo>
                  <a:close/>
                  <a:moveTo>
                    <a:pt x="284" y="76"/>
                  </a:moveTo>
                  <a:lnTo>
                    <a:pt x="10" y="76"/>
                  </a:lnTo>
                  <a:lnTo>
                    <a:pt x="10" y="10"/>
                  </a:lnTo>
                  <a:lnTo>
                    <a:pt x="284" y="10"/>
                  </a:lnTo>
                  <a:lnTo>
                    <a:pt x="28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225" name="Rectangle 93"/>
            <p:cNvSpPr>
              <a:spLocks noChangeArrowheads="1"/>
            </p:cNvSpPr>
            <p:nvPr/>
          </p:nvSpPr>
          <p:spPr bwMode="auto">
            <a:xfrm>
              <a:off x="354220" y="1391996"/>
              <a:ext cx="904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grpSp>
      <p:grpSp>
        <p:nvGrpSpPr>
          <p:cNvPr id="226" name="Group 225"/>
          <p:cNvGrpSpPr/>
          <p:nvPr/>
        </p:nvGrpSpPr>
        <p:grpSpPr>
          <a:xfrm>
            <a:off x="9112501" y="5065215"/>
            <a:ext cx="965999" cy="282573"/>
            <a:chOff x="308182" y="1331671"/>
            <a:chExt cx="466725" cy="136525"/>
          </a:xfrm>
          <a:solidFill>
            <a:schemeClr val="accent1"/>
          </a:solidFill>
        </p:grpSpPr>
        <p:sp>
          <p:nvSpPr>
            <p:cNvPr id="227" name="Freeform 92"/>
            <p:cNvSpPr>
              <a:spLocks noEditPoints="1"/>
            </p:cNvSpPr>
            <p:nvPr/>
          </p:nvSpPr>
          <p:spPr bwMode="auto">
            <a:xfrm>
              <a:off x="308182" y="1331671"/>
              <a:ext cx="466725" cy="136525"/>
            </a:xfrm>
            <a:custGeom>
              <a:avLst/>
              <a:gdLst>
                <a:gd name="T0" fmla="*/ 0 w 294"/>
                <a:gd name="T1" fmla="*/ 0 h 86"/>
                <a:gd name="T2" fmla="*/ 0 w 294"/>
                <a:gd name="T3" fmla="*/ 86 h 86"/>
                <a:gd name="T4" fmla="*/ 294 w 294"/>
                <a:gd name="T5" fmla="*/ 86 h 86"/>
                <a:gd name="T6" fmla="*/ 294 w 294"/>
                <a:gd name="T7" fmla="*/ 0 h 86"/>
                <a:gd name="T8" fmla="*/ 0 w 294"/>
                <a:gd name="T9" fmla="*/ 0 h 86"/>
                <a:gd name="T10" fmla="*/ 284 w 294"/>
                <a:gd name="T11" fmla="*/ 76 h 86"/>
                <a:gd name="T12" fmla="*/ 10 w 294"/>
                <a:gd name="T13" fmla="*/ 76 h 86"/>
                <a:gd name="T14" fmla="*/ 10 w 294"/>
                <a:gd name="T15" fmla="*/ 10 h 86"/>
                <a:gd name="T16" fmla="*/ 284 w 294"/>
                <a:gd name="T17" fmla="*/ 10 h 86"/>
                <a:gd name="T18" fmla="*/ 284 w 294"/>
                <a:gd name="T19"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86">
                  <a:moveTo>
                    <a:pt x="0" y="0"/>
                  </a:moveTo>
                  <a:lnTo>
                    <a:pt x="0" y="86"/>
                  </a:lnTo>
                  <a:lnTo>
                    <a:pt x="294" y="86"/>
                  </a:lnTo>
                  <a:lnTo>
                    <a:pt x="294" y="0"/>
                  </a:lnTo>
                  <a:lnTo>
                    <a:pt x="0" y="0"/>
                  </a:lnTo>
                  <a:close/>
                  <a:moveTo>
                    <a:pt x="284" y="76"/>
                  </a:moveTo>
                  <a:lnTo>
                    <a:pt x="10" y="76"/>
                  </a:lnTo>
                  <a:lnTo>
                    <a:pt x="10" y="10"/>
                  </a:lnTo>
                  <a:lnTo>
                    <a:pt x="284" y="10"/>
                  </a:lnTo>
                  <a:lnTo>
                    <a:pt x="28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228" name="Rectangle 93"/>
            <p:cNvSpPr>
              <a:spLocks noChangeArrowheads="1"/>
            </p:cNvSpPr>
            <p:nvPr/>
          </p:nvSpPr>
          <p:spPr bwMode="auto">
            <a:xfrm>
              <a:off x="354220" y="1391996"/>
              <a:ext cx="904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grpSp>
      <p:grpSp>
        <p:nvGrpSpPr>
          <p:cNvPr id="229" name="Group 228"/>
          <p:cNvGrpSpPr/>
          <p:nvPr/>
        </p:nvGrpSpPr>
        <p:grpSpPr>
          <a:xfrm>
            <a:off x="10522560" y="5060684"/>
            <a:ext cx="965999" cy="282573"/>
            <a:chOff x="308182" y="1331671"/>
            <a:chExt cx="466725" cy="136525"/>
          </a:xfrm>
          <a:solidFill>
            <a:schemeClr val="accent1"/>
          </a:solidFill>
        </p:grpSpPr>
        <p:sp>
          <p:nvSpPr>
            <p:cNvPr id="230" name="Freeform 92"/>
            <p:cNvSpPr>
              <a:spLocks noEditPoints="1"/>
            </p:cNvSpPr>
            <p:nvPr/>
          </p:nvSpPr>
          <p:spPr bwMode="auto">
            <a:xfrm>
              <a:off x="308182" y="1331671"/>
              <a:ext cx="466725" cy="136525"/>
            </a:xfrm>
            <a:custGeom>
              <a:avLst/>
              <a:gdLst>
                <a:gd name="T0" fmla="*/ 0 w 294"/>
                <a:gd name="T1" fmla="*/ 0 h 86"/>
                <a:gd name="T2" fmla="*/ 0 w 294"/>
                <a:gd name="T3" fmla="*/ 86 h 86"/>
                <a:gd name="T4" fmla="*/ 294 w 294"/>
                <a:gd name="T5" fmla="*/ 86 h 86"/>
                <a:gd name="T6" fmla="*/ 294 w 294"/>
                <a:gd name="T7" fmla="*/ 0 h 86"/>
                <a:gd name="T8" fmla="*/ 0 w 294"/>
                <a:gd name="T9" fmla="*/ 0 h 86"/>
                <a:gd name="T10" fmla="*/ 284 w 294"/>
                <a:gd name="T11" fmla="*/ 76 h 86"/>
                <a:gd name="T12" fmla="*/ 10 w 294"/>
                <a:gd name="T13" fmla="*/ 76 h 86"/>
                <a:gd name="T14" fmla="*/ 10 w 294"/>
                <a:gd name="T15" fmla="*/ 10 h 86"/>
                <a:gd name="T16" fmla="*/ 284 w 294"/>
                <a:gd name="T17" fmla="*/ 10 h 86"/>
                <a:gd name="T18" fmla="*/ 284 w 294"/>
                <a:gd name="T19"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86">
                  <a:moveTo>
                    <a:pt x="0" y="0"/>
                  </a:moveTo>
                  <a:lnTo>
                    <a:pt x="0" y="86"/>
                  </a:lnTo>
                  <a:lnTo>
                    <a:pt x="294" y="86"/>
                  </a:lnTo>
                  <a:lnTo>
                    <a:pt x="294" y="0"/>
                  </a:lnTo>
                  <a:lnTo>
                    <a:pt x="0" y="0"/>
                  </a:lnTo>
                  <a:close/>
                  <a:moveTo>
                    <a:pt x="284" y="76"/>
                  </a:moveTo>
                  <a:lnTo>
                    <a:pt x="10" y="76"/>
                  </a:lnTo>
                  <a:lnTo>
                    <a:pt x="10" y="10"/>
                  </a:lnTo>
                  <a:lnTo>
                    <a:pt x="284" y="10"/>
                  </a:lnTo>
                  <a:lnTo>
                    <a:pt x="28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231" name="Rectangle 93"/>
            <p:cNvSpPr>
              <a:spLocks noChangeArrowheads="1"/>
            </p:cNvSpPr>
            <p:nvPr/>
          </p:nvSpPr>
          <p:spPr bwMode="auto">
            <a:xfrm>
              <a:off x="354220" y="1391996"/>
              <a:ext cx="904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grpSp>
    </p:spTree>
    <p:extLst>
      <p:ext uri="{BB962C8B-B14F-4D97-AF65-F5344CB8AC3E}">
        <p14:creationId xmlns:p14="http://schemas.microsoft.com/office/powerpoint/2010/main" val="1398064962"/>
      </p:ext>
    </p:extLst>
  </p:cSld>
  <p:clrMapOvr>
    <a:masterClrMapping/>
  </p:clrMapOvr>
  <p:transition spd="med">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New advanced capabilities for HDX printing</a:t>
            </a:r>
            <a:endParaRPr lang="en-US" dirty="0"/>
          </a:p>
        </p:txBody>
      </p:sp>
      <p:sp>
        <p:nvSpPr>
          <p:cNvPr id="3" name="Content Placeholder 2"/>
          <p:cNvSpPr>
            <a:spLocks noGrp="1"/>
          </p:cNvSpPr>
          <p:nvPr>
            <p:ph sz="quarter" idx="20"/>
          </p:nvPr>
        </p:nvSpPr>
        <p:spPr>
          <a:xfrm>
            <a:off x="448173" y="1600201"/>
            <a:ext cx="8246460" cy="3742161"/>
          </a:xfrm>
        </p:spPr>
        <p:txBody>
          <a:bodyPr/>
          <a:lstStyle/>
          <a:p>
            <a:r>
              <a:rPr lang="en-US" dirty="0"/>
              <a:t>Enhancements to the Citrix XPS Universal Print Driver</a:t>
            </a:r>
            <a:br>
              <a:rPr lang="en-US" dirty="0"/>
            </a:br>
            <a:r>
              <a:rPr lang="en-US" dirty="0"/>
              <a:t>(Helps prevent the need to manage vendor print </a:t>
            </a:r>
            <a:r>
              <a:rPr lang="en-US" dirty="0" smtClean="0"/>
              <a:t>drivers)</a:t>
            </a:r>
          </a:p>
          <a:p>
            <a:pPr marL="341313" lvl="1" indent="-169863">
              <a:buFont typeface="Arial" panose="020B0604020202020204" pitchFamily="34" charset="0"/>
              <a:buChar char="•"/>
            </a:pPr>
            <a:r>
              <a:rPr lang="en-US" sz="1600" dirty="0"/>
              <a:t>Paper tray selection</a:t>
            </a:r>
          </a:p>
          <a:p>
            <a:pPr marL="341313" lvl="1" indent="-169863">
              <a:buFont typeface="Arial" panose="020B0604020202020204" pitchFamily="34" charset="0"/>
              <a:buChar char="•"/>
            </a:pPr>
            <a:r>
              <a:rPr lang="en-US" sz="1600" dirty="0"/>
              <a:t>Stapling</a:t>
            </a:r>
          </a:p>
          <a:p>
            <a:pPr lvl="1"/>
            <a:endParaRPr lang="en-US" dirty="0" smtClean="0"/>
          </a:p>
          <a:p>
            <a:r>
              <a:rPr lang="en-US" dirty="0" smtClean="0"/>
              <a:t>Universal Print Server load balancing</a:t>
            </a:r>
            <a:br>
              <a:rPr lang="en-US" dirty="0" smtClean="0"/>
            </a:br>
            <a:r>
              <a:rPr lang="en-US" dirty="0" smtClean="0"/>
              <a:t>(Ideal for large environments)</a:t>
            </a:r>
          </a:p>
          <a:p>
            <a:pPr marL="341313" lvl="1" indent="-169863">
              <a:buFont typeface="Arial" panose="020B0604020202020204" pitchFamily="34" charset="0"/>
              <a:buChar char="•"/>
            </a:pPr>
            <a:r>
              <a:rPr lang="en-US" sz="1600" dirty="0"/>
              <a:t>Load balancing</a:t>
            </a:r>
          </a:p>
          <a:p>
            <a:pPr marL="341313" lvl="1" indent="-169863">
              <a:buFont typeface="Arial" panose="020B0604020202020204" pitchFamily="34" charset="0"/>
              <a:buChar char="•"/>
            </a:pPr>
            <a:r>
              <a:rPr lang="en-US" sz="1600" dirty="0"/>
              <a:t>Fault tolerance</a:t>
            </a:r>
          </a:p>
          <a:p>
            <a:pPr marL="230188" lvl="1" indent="0">
              <a:buNone/>
            </a:pPr>
            <a:endParaRPr lang="en-US" dirty="0"/>
          </a:p>
        </p:txBody>
      </p:sp>
      <p:sp>
        <p:nvSpPr>
          <p:cNvPr id="7" name="Freeform 88"/>
          <p:cNvSpPr>
            <a:spLocks noEditPoints="1"/>
          </p:cNvSpPr>
          <p:nvPr/>
        </p:nvSpPr>
        <p:spPr bwMode="auto">
          <a:xfrm>
            <a:off x="10402455" y="4529320"/>
            <a:ext cx="693207" cy="689908"/>
          </a:xfrm>
          <a:custGeom>
            <a:avLst/>
            <a:gdLst>
              <a:gd name="T0" fmla="*/ 88 w 88"/>
              <a:gd name="T1" fmla="*/ 40 h 88"/>
              <a:gd name="T2" fmla="*/ 72 w 88"/>
              <a:gd name="T3" fmla="*/ 40 h 88"/>
              <a:gd name="T4" fmla="*/ 72 w 88"/>
              <a:gd name="T5" fmla="*/ 20 h 88"/>
              <a:gd name="T6" fmla="*/ 68 w 88"/>
              <a:gd name="T7" fmla="*/ 20 h 88"/>
              <a:gd name="T8" fmla="*/ 68 w 88"/>
              <a:gd name="T9" fmla="*/ 0 h 88"/>
              <a:gd name="T10" fmla="*/ 20 w 88"/>
              <a:gd name="T11" fmla="*/ 0 h 88"/>
              <a:gd name="T12" fmla="*/ 20 w 88"/>
              <a:gd name="T13" fmla="*/ 20 h 88"/>
              <a:gd name="T14" fmla="*/ 16 w 88"/>
              <a:gd name="T15" fmla="*/ 20 h 88"/>
              <a:gd name="T16" fmla="*/ 16 w 88"/>
              <a:gd name="T17" fmla="*/ 40 h 88"/>
              <a:gd name="T18" fmla="*/ 0 w 88"/>
              <a:gd name="T19" fmla="*/ 40 h 88"/>
              <a:gd name="T20" fmla="*/ 0 w 88"/>
              <a:gd name="T21" fmla="*/ 88 h 88"/>
              <a:gd name="T22" fmla="*/ 88 w 88"/>
              <a:gd name="T23" fmla="*/ 88 h 88"/>
              <a:gd name="T24" fmla="*/ 88 w 88"/>
              <a:gd name="T25" fmla="*/ 40 h 88"/>
              <a:gd name="T26" fmla="*/ 64 w 88"/>
              <a:gd name="T27" fmla="*/ 40 h 88"/>
              <a:gd name="T28" fmla="*/ 24 w 88"/>
              <a:gd name="T29" fmla="*/ 40 h 88"/>
              <a:gd name="T30" fmla="*/ 24 w 88"/>
              <a:gd name="T31" fmla="*/ 4 h 88"/>
              <a:gd name="T32" fmla="*/ 64 w 88"/>
              <a:gd name="T33" fmla="*/ 4 h 88"/>
              <a:gd name="T34" fmla="*/ 64 w 88"/>
              <a:gd name="T35" fmla="*/ 40 h 88"/>
              <a:gd name="T36" fmla="*/ 80 w 88"/>
              <a:gd name="T37" fmla="*/ 68 h 88"/>
              <a:gd name="T38" fmla="*/ 78 w 88"/>
              <a:gd name="T39" fmla="*/ 66 h 88"/>
              <a:gd name="T40" fmla="*/ 80 w 88"/>
              <a:gd name="T41" fmla="*/ 64 h 88"/>
              <a:gd name="T42" fmla="*/ 82 w 88"/>
              <a:gd name="T43" fmla="*/ 66 h 88"/>
              <a:gd name="T44" fmla="*/ 80 w 88"/>
              <a:gd name="T45" fmla="*/ 68 h 88"/>
              <a:gd name="T46" fmla="*/ 80 w 88"/>
              <a:gd name="T47" fmla="*/ 60 h 88"/>
              <a:gd name="T48" fmla="*/ 78 w 88"/>
              <a:gd name="T49" fmla="*/ 58 h 88"/>
              <a:gd name="T50" fmla="*/ 80 w 88"/>
              <a:gd name="T51" fmla="*/ 56 h 88"/>
              <a:gd name="T52" fmla="*/ 82 w 88"/>
              <a:gd name="T53" fmla="*/ 58 h 88"/>
              <a:gd name="T54" fmla="*/ 80 w 88"/>
              <a:gd name="T55" fmla="*/ 60 h 88"/>
              <a:gd name="T56" fmla="*/ 80 w 88"/>
              <a:gd name="T57" fmla="*/ 52 h 88"/>
              <a:gd name="T58" fmla="*/ 78 w 88"/>
              <a:gd name="T59" fmla="*/ 50 h 88"/>
              <a:gd name="T60" fmla="*/ 80 w 88"/>
              <a:gd name="T61" fmla="*/ 48 h 88"/>
              <a:gd name="T62" fmla="*/ 82 w 88"/>
              <a:gd name="T63" fmla="*/ 50 h 88"/>
              <a:gd name="T64" fmla="*/ 80 w 88"/>
              <a:gd name="T65" fmla="*/ 5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88">
                <a:moveTo>
                  <a:pt x="88" y="40"/>
                </a:moveTo>
                <a:cubicBezTo>
                  <a:pt x="72" y="40"/>
                  <a:pt x="72" y="40"/>
                  <a:pt x="72" y="40"/>
                </a:cubicBezTo>
                <a:cubicBezTo>
                  <a:pt x="72" y="20"/>
                  <a:pt x="72" y="20"/>
                  <a:pt x="72" y="20"/>
                </a:cubicBezTo>
                <a:cubicBezTo>
                  <a:pt x="68" y="20"/>
                  <a:pt x="68" y="20"/>
                  <a:pt x="68" y="20"/>
                </a:cubicBezTo>
                <a:cubicBezTo>
                  <a:pt x="68" y="0"/>
                  <a:pt x="68" y="0"/>
                  <a:pt x="68" y="0"/>
                </a:cubicBezTo>
                <a:cubicBezTo>
                  <a:pt x="20" y="0"/>
                  <a:pt x="20" y="0"/>
                  <a:pt x="20" y="0"/>
                </a:cubicBezTo>
                <a:cubicBezTo>
                  <a:pt x="20" y="20"/>
                  <a:pt x="20" y="20"/>
                  <a:pt x="20" y="20"/>
                </a:cubicBezTo>
                <a:cubicBezTo>
                  <a:pt x="16" y="20"/>
                  <a:pt x="16" y="20"/>
                  <a:pt x="16" y="20"/>
                </a:cubicBezTo>
                <a:cubicBezTo>
                  <a:pt x="16" y="40"/>
                  <a:pt x="16" y="40"/>
                  <a:pt x="16" y="40"/>
                </a:cubicBezTo>
                <a:cubicBezTo>
                  <a:pt x="0" y="40"/>
                  <a:pt x="0" y="40"/>
                  <a:pt x="0" y="40"/>
                </a:cubicBezTo>
                <a:cubicBezTo>
                  <a:pt x="0" y="88"/>
                  <a:pt x="0" y="88"/>
                  <a:pt x="0" y="88"/>
                </a:cubicBezTo>
                <a:cubicBezTo>
                  <a:pt x="88" y="88"/>
                  <a:pt x="88" y="88"/>
                  <a:pt x="88" y="88"/>
                </a:cubicBezTo>
                <a:lnTo>
                  <a:pt x="88" y="40"/>
                </a:lnTo>
                <a:close/>
                <a:moveTo>
                  <a:pt x="64" y="40"/>
                </a:moveTo>
                <a:cubicBezTo>
                  <a:pt x="24" y="40"/>
                  <a:pt x="24" y="40"/>
                  <a:pt x="24" y="40"/>
                </a:cubicBezTo>
                <a:cubicBezTo>
                  <a:pt x="24" y="4"/>
                  <a:pt x="24" y="4"/>
                  <a:pt x="24" y="4"/>
                </a:cubicBezTo>
                <a:cubicBezTo>
                  <a:pt x="64" y="4"/>
                  <a:pt x="64" y="4"/>
                  <a:pt x="64" y="4"/>
                </a:cubicBezTo>
                <a:lnTo>
                  <a:pt x="64" y="40"/>
                </a:lnTo>
                <a:close/>
                <a:moveTo>
                  <a:pt x="80" y="68"/>
                </a:moveTo>
                <a:cubicBezTo>
                  <a:pt x="79" y="68"/>
                  <a:pt x="78" y="67"/>
                  <a:pt x="78" y="66"/>
                </a:cubicBezTo>
                <a:cubicBezTo>
                  <a:pt x="78" y="65"/>
                  <a:pt x="79" y="64"/>
                  <a:pt x="80" y="64"/>
                </a:cubicBezTo>
                <a:cubicBezTo>
                  <a:pt x="81" y="64"/>
                  <a:pt x="82" y="65"/>
                  <a:pt x="82" y="66"/>
                </a:cubicBezTo>
                <a:cubicBezTo>
                  <a:pt x="82" y="67"/>
                  <a:pt x="81" y="68"/>
                  <a:pt x="80" y="68"/>
                </a:cubicBezTo>
                <a:close/>
                <a:moveTo>
                  <a:pt x="80" y="60"/>
                </a:moveTo>
                <a:cubicBezTo>
                  <a:pt x="79" y="60"/>
                  <a:pt x="78" y="59"/>
                  <a:pt x="78" y="58"/>
                </a:cubicBezTo>
                <a:cubicBezTo>
                  <a:pt x="78" y="57"/>
                  <a:pt x="79" y="56"/>
                  <a:pt x="80" y="56"/>
                </a:cubicBezTo>
                <a:cubicBezTo>
                  <a:pt x="81" y="56"/>
                  <a:pt x="82" y="57"/>
                  <a:pt x="82" y="58"/>
                </a:cubicBezTo>
                <a:cubicBezTo>
                  <a:pt x="82" y="59"/>
                  <a:pt x="81" y="60"/>
                  <a:pt x="80" y="60"/>
                </a:cubicBezTo>
                <a:close/>
                <a:moveTo>
                  <a:pt x="80" y="52"/>
                </a:moveTo>
                <a:cubicBezTo>
                  <a:pt x="79" y="52"/>
                  <a:pt x="78" y="51"/>
                  <a:pt x="78" y="50"/>
                </a:cubicBezTo>
                <a:cubicBezTo>
                  <a:pt x="78" y="49"/>
                  <a:pt x="79" y="48"/>
                  <a:pt x="80" y="48"/>
                </a:cubicBezTo>
                <a:cubicBezTo>
                  <a:pt x="81" y="48"/>
                  <a:pt x="82" y="49"/>
                  <a:pt x="82" y="50"/>
                </a:cubicBezTo>
                <a:cubicBezTo>
                  <a:pt x="82" y="51"/>
                  <a:pt x="81" y="52"/>
                  <a:pt x="80" y="52"/>
                </a:cubicBezTo>
                <a:close/>
              </a:path>
            </a:pathLst>
          </a:custGeom>
          <a:solidFill>
            <a:srgbClr val="41414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9" name="Freeform 88"/>
          <p:cNvSpPr>
            <a:spLocks noEditPoints="1"/>
          </p:cNvSpPr>
          <p:nvPr/>
        </p:nvSpPr>
        <p:spPr bwMode="auto">
          <a:xfrm>
            <a:off x="9452201" y="4529320"/>
            <a:ext cx="693207" cy="689908"/>
          </a:xfrm>
          <a:custGeom>
            <a:avLst/>
            <a:gdLst>
              <a:gd name="T0" fmla="*/ 88 w 88"/>
              <a:gd name="T1" fmla="*/ 40 h 88"/>
              <a:gd name="T2" fmla="*/ 72 w 88"/>
              <a:gd name="T3" fmla="*/ 40 h 88"/>
              <a:gd name="T4" fmla="*/ 72 w 88"/>
              <a:gd name="T5" fmla="*/ 20 h 88"/>
              <a:gd name="T6" fmla="*/ 68 w 88"/>
              <a:gd name="T7" fmla="*/ 20 h 88"/>
              <a:gd name="T8" fmla="*/ 68 w 88"/>
              <a:gd name="T9" fmla="*/ 0 h 88"/>
              <a:gd name="T10" fmla="*/ 20 w 88"/>
              <a:gd name="T11" fmla="*/ 0 h 88"/>
              <a:gd name="T12" fmla="*/ 20 w 88"/>
              <a:gd name="T13" fmla="*/ 20 h 88"/>
              <a:gd name="T14" fmla="*/ 16 w 88"/>
              <a:gd name="T15" fmla="*/ 20 h 88"/>
              <a:gd name="T16" fmla="*/ 16 w 88"/>
              <a:gd name="T17" fmla="*/ 40 h 88"/>
              <a:gd name="T18" fmla="*/ 0 w 88"/>
              <a:gd name="T19" fmla="*/ 40 h 88"/>
              <a:gd name="T20" fmla="*/ 0 w 88"/>
              <a:gd name="T21" fmla="*/ 88 h 88"/>
              <a:gd name="T22" fmla="*/ 88 w 88"/>
              <a:gd name="T23" fmla="*/ 88 h 88"/>
              <a:gd name="T24" fmla="*/ 88 w 88"/>
              <a:gd name="T25" fmla="*/ 40 h 88"/>
              <a:gd name="T26" fmla="*/ 64 w 88"/>
              <a:gd name="T27" fmla="*/ 40 h 88"/>
              <a:gd name="T28" fmla="*/ 24 w 88"/>
              <a:gd name="T29" fmla="*/ 40 h 88"/>
              <a:gd name="T30" fmla="*/ 24 w 88"/>
              <a:gd name="T31" fmla="*/ 4 h 88"/>
              <a:gd name="T32" fmla="*/ 64 w 88"/>
              <a:gd name="T33" fmla="*/ 4 h 88"/>
              <a:gd name="T34" fmla="*/ 64 w 88"/>
              <a:gd name="T35" fmla="*/ 40 h 88"/>
              <a:gd name="T36" fmla="*/ 80 w 88"/>
              <a:gd name="T37" fmla="*/ 68 h 88"/>
              <a:gd name="T38" fmla="*/ 78 w 88"/>
              <a:gd name="T39" fmla="*/ 66 h 88"/>
              <a:gd name="T40" fmla="*/ 80 w 88"/>
              <a:gd name="T41" fmla="*/ 64 h 88"/>
              <a:gd name="T42" fmla="*/ 82 w 88"/>
              <a:gd name="T43" fmla="*/ 66 h 88"/>
              <a:gd name="T44" fmla="*/ 80 w 88"/>
              <a:gd name="T45" fmla="*/ 68 h 88"/>
              <a:gd name="T46" fmla="*/ 80 w 88"/>
              <a:gd name="T47" fmla="*/ 60 h 88"/>
              <a:gd name="T48" fmla="*/ 78 w 88"/>
              <a:gd name="T49" fmla="*/ 58 h 88"/>
              <a:gd name="T50" fmla="*/ 80 w 88"/>
              <a:gd name="T51" fmla="*/ 56 h 88"/>
              <a:gd name="T52" fmla="*/ 82 w 88"/>
              <a:gd name="T53" fmla="*/ 58 h 88"/>
              <a:gd name="T54" fmla="*/ 80 w 88"/>
              <a:gd name="T55" fmla="*/ 60 h 88"/>
              <a:gd name="T56" fmla="*/ 80 w 88"/>
              <a:gd name="T57" fmla="*/ 52 h 88"/>
              <a:gd name="T58" fmla="*/ 78 w 88"/>
              <a:gd name="T59" fmla="*/ 50 h 88"/>
              <a:gd name="T60" fmla="*/ 80 w 88"/>
              <a:gd name="T61" fmla="*/ 48 h 88"/>
              <a:gd name="T62" fmla="*/ 82 w 88"/>
              <a:gd name="T63" fmla="*/ 50 h 88"/>
              <a:gd name="T64" fmla="*/ 80 w 88"/>
              <a:gd name="T65" fmla="*/ 5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88">
                <a:moveTo>
                  <a:pt x="88" y="40"/>
                </a:moveTo>
                <a:cubicBezTo>
                  <a:pt x="72" y="40"/>
                  <a:pt x="72" y="40"/>
                  <a:pt x="72" y="40"/>
                </a:cubicBezTo>
                <a:cubicBezTo>
                  <a:pt x="72" y="20"/>
                  <a:pt x="72" y="20"/>
                  <a:pt x="72" y="20"/>
                </a:cubicBezTo>
                <a:cubicBezTo>
                  <a:pt x="68" y="20"/>
                  <a:pt x="68" y="20"/>
                  <a:pt x="68" y="20"/>
                </a:cubicBezTo>
                <a:cubicBezTo>
                  <a:pt x="68" y="0"/>
                  <a:pt x="68" y="0"/>
                  <a:pt x="68" y="0"/>
                </a:cubicBezTo>
                <a:cubicBezTo>
                  <a:pt x="20" y="0"/>
                  <a:pt x="20" y="0"/>
                  <a:pt x="20" y="0"/>
                </a:cubicBezTo>
                <a:cubicBezTo>
                  <a:pt x="20" y="20"/>
                  <a:pt x="20" y="20"/>
                  <a:pt x="20" y="20"/>
                </a:cubicBezTo>
                <a:cubicBezTo>
                  <a:pt x="16" y="20"/>
                  <a:pt x="16" y="20"/>
                  <a:pt x="16" y="20"/>
                </a:cubicBezTo>
                <a:cubicBezTo>
                  <a:pt x="16" y="40"/>
                  <a:pt x="16" y="40"/>
                  <a:pt x="16" y="40"/>
                </a:cubicBezTo>
                <a:cubicBezTo>
                  <a:pt x="0" y="40"/>
                  <a:pt x="0" y="40"/>
                  <a:pt x="0" y="40"/>
                </a:cubicBezTo>
                <a:cubicBezTo>
                  <a:pt x="0" y="88"/>
                  <a:pt x="0" y="88"/>
                  <a:pt x="0" y="88"/>
                </a:cubicBezTo>
                <a:cubicBezTo>
                  <a:pt x="88" y="88"/>
                  <a:pt x="88" y="88"/>
                  <a:pt x="88" y="88"/>
                </a:cubicBezTo>
                <a:lnTo>
                  <a:pt x="88" y="40"/>
                </a:lnTo>
                <a:close/>
                <a:moveTo>
                  <a:pt x="64" y="40"/>
                </a:moveTo>
                <a:cubicBezTo>
                  <a:pt x="24" y="40"/>
                  <a:pt x="24" y="40"/>
                  <a:pt x="24" y="40"/>
                </a:cubicBezTo>
                <a:cubicBezTo>
                  <a:pt x="24" y="4"/>
                  <a:pt x="24" y="4"/>
                  <a:pt x="24" y="4"/>
                </a:cubicBezTo>
                <a:cubicBezTo>
                  <a:pt x="64" y="4"/>
                  <a:pt x="64" y="4"/>
                  <a:pt x="64" y="4"/>
                </a:cubicBezTo>
                <a:lnTo>
                  <a:pt x="64" y="40"/>
                </a:lnTo>
                <a:close/>
                <a:moveTo>
                  <a:pt x="80" y="68"/>
                </a:moveTo>
                <a:cubicBezTo>
                  <a:pt x="79" y="68"/>
                  <a:pt x="78" y="67"/>
                  <a:pt x="78" y="66"/>
                </a:cubicBezTo>
                <a:cubicBezTo>
                  <a:pt x="78" y="65"/>
                  <a:pt x="79" y="64"/>
                  <a:pt x="80" y="64"/>
                </a:cubicBezTo>
                <a:cubicBezTo>
                  <a:pt x="81" y="64"/>
                  <a:pt x="82" y="65"/>
                  <a:pt x="82" y="66"/>
                </a:cubicBezTo>
                <a:cubicBezTo>
                  <a:pt x="82" y="67"/>
                  <a:pt x="81" y="68"/>
                  <a:pt x="80" y="68"/>
                </a:cubicBezTo>
                <a:close/>
                <a:moveTo>
                  <a:pt x="80" y="60"/>
                </a:moveTo>
                <a:cubicBezTo>
                  <a:pt x="79" y="60"/>
                  <a:pt x="78" y="59"/>
                  <a:pt x="78" y="58"/>
                </a:cubicBezTo>
                <a:cubicBezTo>
                  <a:pt x="78" y="57"/>
                  <a:pt x="79" y="56"/>
                  <a:pt x="80" y="56"/>
                </a:cubicBezTo>
                <a:cubicBezTo>
                  <a:pt x="81" y="56"/>
                  <a:pt x="82" y="57"/>
                  <a:pt x="82" y="58"/>
                </a:cubicBezTo>
                <a:cubicBezTo>
                  <a:pt x="82" y="59"/>
                  <a:pt x="81" y="60"/>
                  <a:pt x="80" y="60"/>
                </a:cubicBezTo>
                <a:close/>
                <a:moveTo>
                  <a:pt x="80" y="52"/>
                </a:moveTo>
                <a:cubicBezTo>
                  <a:pt x="79" y="52"/>
                  <a:pt x="78" y="51"/>
                  <a:pt x="78" y="50"/>
                </a:cubicBezTo>
                <a:cubicBezTo>
                  <a:pt x="78" y="49"/>
                  <a:pt x="79" y="48"/>
                  <a:pt x="80" y="48"/>
                </a:cubicBezTo>
                <a:cubicBezTo>
                  <a:pt x="81" y="48"/>
                  <a:pt x="82" y="49"/>
                  <a:pt x="82" y="50"/>
                </a:cubicBezTo>
                <a:cubicBezTo>
                  <a:pt x="82" y="51"/>
                  <a:pt x="81" y="52"/>
                  <a:pt x="80" y="52"/>
                </a:cubicBezTo>
                <a:close/>
              </a:path>
            </a:pathLst>
          </a:custGeom>
          <a:solidFill>
            <a:srgbClr val="414141"/>
          </a:solidFill>
          <a:ln>
            <a:noFill/>
          </a:ln>
          <a:extLst/>
        </p:spPr>
        <p:txBody>
          <a:bodyPr vert="horz" wrap="square" lIns="91440" tIns="45720" rIns="91440" bIns="45720" numCol="1" anchor="t" anchorCtr="0" compatLnSpc="1">
            <a:prstTxWarp prst="textNoShape">
              <a:avLst/>
            </a:prstTxWarp>
          </a:bodyPr>
          <a:lstStyle/>
          <a:p>
            <a:endParaRPr lang="en-US"/>
          </a:p>
        </p:txBody>
      </p:sp>
      <p:sp>
        <p:nvSpPr>
          <p:cNvPr id="10" name="Freeform 88"/>
          <p:cNvSpPr>
            <a:spLocks noEditPoints="1"/>
          </p:cNvSpPr>
          <p:nvPr/>
        </p:nvSpPr>
        <p:spPr bwMode="auto">
          <a:xfrm>
            <a:off x="8501946" y="4529320"/>
            <a:ext cx="693207" cy="689908"/>
          </a:xfrm>
          <a:custGeom>
            <a:avLst/>
            <a:gdLst>
              <a:gd name="T0" fmla="*/ 88 w 88"/>
              <a:gd name="T1" fmla="*/ 40 h 88"/>
              <a:gd name="T2" fmla="*/ 72 w 88"/>
              <a:gd name="T3" fmla="*/ 40 h 88"/>
              <a:gd name="T4" fmla="*/ 72 w 88"/>
              <a:gd name="T5" fmla="*/ 20 h 88"/>
              <a:gd name="T6" fmla="*/ 68 w 88"/>
              <a:gd name="T7" fmla="*/ 20 h 88"/>
              <a:gd name="T8" fmla="*/ 68 w 88"/>
              <a:gd name="T9" fmla="*/ 0 h 88"/>
              <a:gd name="T10" fmla="*/ 20 w 88"/>
              <a:gd name="T11" fmla="*/ 0 h 88"/>
              <a:gd name="T12" fmla="*/ 20 w 88"/>
              <a:gd name="T13" fmla="*/ 20 h 88"/>
              <a:gd name="T14" fmla="*/ 16 w 88"/>
              <a:gd name="T15" fmla="*/ 20 h 88"/>
              <a:gd name="T16" fmla="*/ 16 w 88"/>
              <a:gd name="T17" fmla="*/ 40 h 88"/>
              <a:gd name="T18" fmla="*/ 0 w 88"/>
              <a:gd name="T19" fmla="*/ 40 h 88"/>
              <a:gd name="T20" fmla="*/ 0 w 88"/>
              <a:gd name="T21" fmla="*/ 88 h 88"/>
              <a:gd name="T22" fmla="*/ 88 w 88"/>
              <a:gd name="T23" fmla="*/ 88 h 88"/>
              <a:gd name="T24" fmla="*/ 88 w 88"/>
              <a:gd name="T25" fmla="*/ 40 h 88"/>
              <a:gd name="T26" fmla="*/ 64 w 88"/>
              <a:gd name="T27" fmla="*/ 40 h 88"/>
              <a:gd name="T28" fmla="*/ 24 w 88"/>
              <a:gd name="T29" fmla="*/ 40 h 88"/>
              <a:gd name="T30" fmla="*/ 24 w 88"/>
              <a:gd name="T31" fmla="*/ 4 h 88"/>
              <a:gd name="T32" fmla="*/ 64 w 88"/>
              <a:gd name="T33" fmla="*/ 4 h 88"/>
              <a:gd name="T34" fmla="*/ 64 w 88"/>
              <a:gd name="T35" fmla="*/ 40 h 88"/>
              <a:gd name="T36" fmla="*/ 80 w 88"/>
              <a:gd name="T37" fmla="*/ 68 h 88"/>
              <a:gd name="T38" fmla="*/ 78 w 88"/>
              <a:gd name="T39" fmla="*/ 66 h 88"/>
              <a:gd name="T40" fmla="*/ 80 w 88"/>
              <a:gd name="T41" fmla="*/ 64 h 88"/>
              <a:gd name="T42" fmla="*/ 82 w 88"/>
              <a:gd name="T43" fmla="*/ 66 h 88"/>
              <a:gd name="T44" fmla="*/ 80 w 88"/>
              <a:gd name="T45" fmla="*/ 68 h 88"/>
              <a:gd name="T46" fmla="*/ 80 w 88"/>
              <a:gd name="T47" fmla="*/ 60 h 88"/>
              <a:gd name="T48" fmla="*/ 78 w 88"/>
              <a:gd name="T49" fmla="*/ 58 h 88"/>
              <a:gd name="T50" fmla="*/ 80 w 88"/>
              <a:gd name="T51" fmla="*/ 56 h 88"/>
              <a:gd name="T52" fmla="*/ 82 w 88"/>
              <a:gd name="T53" fmla="*/ 58 h 88"/>
              <a:gd name="T54" fmla="*/ 80 w 88"/>
              <a:gd name="T55" fmla="*/ 60 h 88"/>
              <a:gd name="T56" fmla="*/ 80 w 88"/>
              <a:gd name="T57" fmla="*/ 52 h 88"/>
              <a:gd name="T58" fmla="*/ 78 w 88"/>
              <a:gd name="T59" fmla="*/ 50 h 88"/>
              <a:gd name="T60" fmla="*/ 80 w 88"/>
              <a:gd name="T61" fmla="*/ 48 h 88"/>
              <a:gd name="T62" fmla="*/ 82 w 88"/>
              <a:gd name="T63" fmla="*/ 50 h 88"/>
              <a:gd name="T64" fmla="*/ 80 w 88"/>
              <a:gd name="T65" fmla="*/ 52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8" h="88">
                <a:moveTo>
                  <a:pt x="88" y="40"/>
                </a:moveTo>
                <a:cubicBezTo>
                  <a:pt x="72" y="40"/>
                  <a:pt x="72" y="40"/>
                  <a:pt x="72" y="40"/>
                </a:cubicBezTo>
                <a:cubicBezTo>
                  <a:pt x="72" y="20"/>
                  <a:pt x="72" y="20"/>
                  <a:pt x="72" y="20"/>
                </a:cubicBezTo>
                <a:cubicBezTo>
                  <a:pt x="68" y="20"/>
                  <a:pt x="68" y="20"/>
                  <a:pt x="68" y="20"/>
                </a:cubicBezTo>
                <a:cubicBezTo>
                  <a:pt x="68" y="0"/>
                  <a:pt x="68" y="0"/>
                  <a:pt x="68" y="0"/>
                </a:cubicBezTo>
                <a:cubicBezTo>
                  <a:pt x="20" y="0"/>
                  <a:pt x="20" y="0"/>
                  <a:pt x="20" y="0"/>
                </a:cubicBezTo>
                <a:cubicBezTo>
                  <a:pt x="20" y="20"/>
                  <a:pt x="20" y="20"/>
                  <a:pt x="20" y="20"/>
                </a:cubicBezTo>
                <a:cubicBezTo>
                  <a:pt x="16" y="20"/>
                  <a:pt x="16" y="20"/>
                  <a:pt x="16" y="20"/>
                </a:cubicBezTo>
                <a:cubicBezTo>
                  <a:pt x="16" y="40"/>
                  <a:pt x="16" y="40"/>
                  <a:pt x="16" y="40"/>
                </a:cubicBezTo>
                <a:cubicBezTo>
                  <a:pt x="0" y="40"/>
                  <a:pt x="0" y="40"/>
                  <a:pt x="0" y="40"/>
                </a:cubicBezTo>
                <a:cubicBezTo>
                  <a:pt x="0" y="88"/>
                  <a:pt x="0" y="88"/>
                  <a:pt x="0" y="88"/>
                </a:cubicBezTo>
                <a:cubicBezTo>
                  <a:pt x="88" y="88"/>
                  <a:pt x="88" y="88"/>
                  <a:pt x="88" y="88"/>
                </a:cubicBezTo>
                <a:lnTo>
                  <a:pt x="88" y="40"/>
                </a:lnTo>
                <a:close/>
                <a:moveTo>
                  <a:pt x="64" y="40"/>
                </a:moveTo>
                <a:cubicBezTo>
                  <a:pt x="24" y="40"/>
                  <a:pt x="24" y="40"/>
                  <a:pt x="24" y="40"/>
                </a:cubicBezTo>
                <a:cubicBezTo>
                  <a:pt x="24" y="4"/>
                  <a:pt x="24" y="4"/>
                  <a:pt x="24" y="4"/>
                </a:cubicBezTo>
                <a:cubicBezTo>
                  <a:pt x="64" y="4"/>
                  <a:pt x="64" y="4"/>
                  <a:pt x="64" y="4"/>
                </a:cubicBezTo>
                <a:lnTo>
                  <a:pt x="64" y="40"/>
                </a:lnTo>
                <a:close/>
                <a:moveTo>
                  <a:pt x="80" y="68"/>
                </a:moveTo>
                <a:cubicBezTo>
                  <a:pt x="79" y="68"/>
                  <a:pt x="78" y="67"/>
                  <a:pt x="78" y="66"/>
                </a:cubicBezTo>
                <a:cubicBezTo>
                  <a:pt x="78" y="65"/>
                  <a:pt x="79" y="64"/>
                  <a:pt x="80" y="64"/>
                </a:cubicBezTo>
                <a:cubicBezTo>
                  <a:pt x="81" y="64"/>
                  <a:pt x="82" y="65"/>
                  <a:pt x="82" y="66"/>
                </a:cubicBezTo>
                <a:cubicBezTo>
                  <a:pt x="82" y="67"/>
                  <a:pt x="81" y="68"/>
                  <a:pt x="80" y="68"/>
                </a:cubicBezTo>
                <a:close/>
                <a:moveTo>
                  <a:pt x="80" y="60"/>
                </a:moveTo>
                <a:cubicBezTo>
                  <a:pt x="79" y="60"/>
                  <a:pt x="78" y="59"/>
                  <a:pt x="78" y="58"/>
                </a:cubicBezTo>
                <a:cubicBezTo>
                  <a:pt x="78" y="57"/>
                  <a:pt x="79" y="56"/>
                  <a:pt x="80" y="56"/>
                </a:cubicBezTo>
                <a:cubicBezTo>
                  <a:pt x="81" y="56"/>
                  <a:pt x="82" y="57"/>
                  <a:pt x="82" y="58"/>
                </a:cubicBezTo>
                <a:cubicBezTo>
                  <a:pt x="82" y="59"/>
                  <a:pt x="81" y="60"/>
                  <a:pt x="80" y="60"/>
                </a:cubicBezTo>
                <a:close/>
                <a:moveTo>
                  <a:pt x="80" y="52"/>
                </a:moveTo>
                <a:cubicBezTo>
                  <a:pt x="79" y="52"/>
                  <a:pt x="78" y="51"/>
                  <a:pt x="78" y="50"/>
                </a:cubicBezTo>
                <a:cubicBezTo>
                  <a:pt x="78" y="49"/>
                  <a:pt x="79" y="48"/>
                  <a:pt x="80" y="48"/>
                </a:cubicBezTo>
                <a:cubicBezTo>
                  <a:pt x="81" y="48"/>
                  <a:pt x="82" y="49"/>
                  <a:pt x="82" y="50"/>
                </a:cubicBezTo>
                <a:cubicBezTo>
                  <a:pt x="82" y="51"/>
                  <a:pt x="81" y="52"/>
                  <a:pt x="80" y="52"/>
                </a:cubicBezTo>
                <a:close/>
              </a:path>
            </a:pathLst>
          </a:custGeom>
          <a:solidFill>
            <a:srgbClr val="414141"/>
          </a:solidFill>
          <a:ln>
            <a:noFill/>
          </a:ln>
          <a:extLst/>
        </p:spPr>
        <p:txBody>
          <a:bodyPr vert="horz" wrap="square" lIns="91440" tIns="45720" rIns="91440" bIns="45720" numCol="1" anchor="t" anchorCtr="0" compatLnSpc="1">
            <a:prstTxWarp prst="textNoShape">
              <a:avLst/>
            </a:prstTxWarp>
          </a:bodyPr>
          <a:lstStyle/>
          <a:p>
            <a:endParaRPr lang="en-US"/>
          </a:p>
        </p:txBody>
      </p:sp>
      <p:grpSp>
        <p:nvGrpSpPr>
          <p:cNvPr id="11" name="Group 10"/>
          <p:cNvGrpSpPr/>
          <p:nvPr/>
        </p:nvGrpSpPr>
        <p:grpSpPr>
          <a:xfrm>
            <a:off x="8486203" y="3784764"/>
            <a:ext cx="965999" cy="282573"/>
            <a:chOff x="308182" y="1331671"/>
            <a:chExt cx="466725" cy="136525"/>
          </a:xfrm>
          <a:solidFill>
            <a:schemeClr val="accent1"/>
          </a:solidFill>
        </p:grpSpPr>
        <p:sp>
          <p:nvSpPr>
            <p:cNvPr id="12" name="Freeform 92"/>
            <p:cNvSpPr>
              <a:spLocks noEditPoints="1"/>
            </p:cNvSpPr>
            <p:nvPr/>
          </p:nvSpPr>
          <p:spPr bwMode="auto">
            <a:xfrm>
              <a:off x="308182" y="1331671"/>
              <a:ext cx="466725" cy="136525"/>
            </a:xfrm>
            <a:custGeom>
              <a:avLst/>
              <a:gdLst>
                <a:gd name="T0" fmla="*/ 0 w 294"/>
                <a:gd name="T1" fmla="*/ 0 h 86"/>
                <a:gd name="T2" fmla="*/ 0 w 294"/>
                <a:gd name="T3" fmla="*/ 86 h 86"/>
                <a:gd name="T4" fmla="*/ 294 w 294"/>
                <a:gd name="T5" fmla="*/ 86 h 86"/>
                <a:gd name="T6" fmla="*/ 294 w 294"/>
                <a:gd name="T7" fmla="*/ 0 h 86"/>
                <a:gd name="T8" fmla="*/ 0 w 294"/>
                <a:gd name="T9" fmla="*/ 0 h 86"/>
                <a:gd name="T10" fmla="*/ 284 w 294"/>
                <a:gd name="T11" fmla="*/ 76 h 86"/>
                <a:gd name="T12" fmla="*/ 10 w 294"/>
                <a:gd name="T13" fmla="*/ 76 h 86"/>
                <a:gd name="T14" fmla="*/ 10 w 294"/>
                <a:gd name="T15" fmla="*/ 10 h 86"/>
                <a:gd name="T16" fmla="*/ 284 w 294"/>
                <a:gd name="T17" fmla="*/ 10 h 86"/>
                <a:gd name="T18" fmla="*/ 284 w 294"/>
                <a:gd name="T19"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86">
                  <a:moveTo>
                    <a:pt x="0" y="0"/>
                  </a:moveTo>
                  <a:lnTo>
                    <a:pt x="0" y="86"/>
                  </a:lnTo>
                  <a:lnTo>
                    <a:pt x="294" y="86"/>
                  </a:lnTo>
                  <a:lnTo>
                    <a:pt x="294" y="0"/>
                  </a:lnTo>
                  <a:lnTo>
                    <a:pt x="0" y="0"/>
                  </a:lnTo>
                  <a:close/>
                  <a:moveTo>
                    <a:pt x="284" y="76"/>
                  </a:moveTo>
                  <a:lnTo>
                    <a:pt x="10" y="76"/>
                  </a:lnTo>
                  <a:lnTo>
                    <a:pt x="10" y="10"/>
                  </a:lnTo>
                  <a:lnTo>
                    <a:pt x="284" y="10"/>
                  </a:lnTo>
                  <a:lnTo>
                    <a:pt x="28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13" name="Rectangle 93"/>
            <p:cNvSpPr>
              <a:spLocks noChangeArrowheads="1"/>
            </p:cNvSpPr>
            <p:nvPr/>
          </p:nvSpPr>
          <p:spPr bwMode="auto">
            <a:xfrm>
              <a:off x="354220" y="1391996"/>
              <a:ext cx="904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grpSp>
      <p:grpSp>
        <p:nvGrpSpPr>
          <p:cNvPr id="14" name="Group 13"/>
          <p:cNvGrpSpPr/>
          <p:nvPr/>
        </p:nvGrpSpPr>
        <p:grpSpPr>
          <a:xfrm>
            <a:off x="10129664" y="3779449"/>
            <a:ext cx="965999" cy="282573"/>
            <a:chOff x="308182" y="1331671"/>
            <a:chExt cx="466725" cy="136525"/>
          </a:xfrm>
          <a:solidFill>
            <a:schemeClr val="accent1"/>
          </a:solidFill>
        </p:grpSpPr>
        <p:sp>
          <p:nvSpPr>
            <p:cNvPr id="15" name="Freeform 92"/>
            <p:cNvSpPr>
              <a:spLocks noEditPoints="1"/>
            </p:cNvSpPr>
            <p:nvPr/>
          </p:nvSpPr>
          <p:spPr bwMode="auto">
            <a:xfrm>
              <a:off x="308182" y="1331671"/>
              <a:ext cx="466725" cy="136525"/>
            </a:xfrm>
            <a:custGeom>
              <a:avLst/>
              <a:gdLst>
                <a:gd name="T0" fmla="*/ 0 w 294"/>
                <a:gd name="T1" fmla="*/ 0 h 86"/>
                <a:gd name="T2" fmla="*/ 0 w 294"/>
                <a:gd name="T3" fmla="*/ 86 h 86"/>
                <a:gd name="T4" fmla="*/ 294 w 294"/>
                <a:gd name="T5" fmla="*/ 86 h 86"/>
                <a:gd name="T6" fmla="*/ 294 w 294"/>
                <a:gd name="T7" fmla="*/ 0 h 86"/>
                <a:gd name="T8" fmla="*/ 0 w 294"/>
                <a:gd name="T9" fmla="*/ 0 h 86"/>
                <a:gd name="T10" fmla="*/ 284 w 294"/>
                <a:gd name="T11" fmla="*/ 76 h 86"/>
                <a:gd name="T12" fmla="*/ 10 w 294"/>
                <a:gd name="T13" fmla="*/ 76 h 86"/>
                <a:gd name="T14" fmla="*/ 10 w 294"/>
                <a:gd name="T15" fmla="*/ 10 h 86"/>
                <a:gd name="T16" fmla="*/ 284 w 294"/>
                <a:gd name="T17" fmla="*/ 10 h 86"/>
                <a:gd name="T18" fmla="*/ 284 w 294"/>
                <a:gd name="T19" fmla="*/ 7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4" h="86">
                  <a:moveTo>
                    <a:pt x="0" y="0"/>
                  </a:moveTo>
                  <a:lnTo>
                    <a:pt x="0" y="86"/>
                  </a:lnTo>
                  <a:lnTo>
                    <a:pt x="294" y="86"/>
                  </a:lnTo>
                  <a:lnTo>
                    <a:pt x="294" y="0"/>
                  </a:lnTo>
                  <a:lnTo>
                    <a:pt x="0" y="0"/>
                  </a:lnTo>
                  <a:close/>
                  <a:moveTo>
                    <a:pt x="284" y="76"/>
                  </a:moveTo>
                  <a:lnTo>
                    <a:pt x="10" y="76"/>
                  </a:lnTo>
                  <a:lnTo>
                    <a:pt x="10" y="10"/>
                  </a:lnTo>
                  <a:lnTo>
                    <a:pt x="284" y="10"/>
                  </a:lnTo>
                  <a:lnTo>
                    <a:pt x="28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sp>
          <p:nvSpPr>
            <p:cNvPr id="16" name="Rectangle 93"/>
            <p:cNvSpPr>
              <a:spLocks noChangeArrowheads="1"/>
            </p:cNvSpPr>
            <p:nvPr/>
          </p:nvSpPr>
          <p:spPr bwMode="auto">
            <a:xfrm>
              <a:off x="354220" y="1391996"/>
              <a:ext cx="90488" cy="158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bg2"/>
                </a:solidFill>
              </a:endParaRPr>
            </a:p>
          </p:txBody>
        </p:sp>
      </p:grpSp>
      <p:grpSp>
        <p:nvGrpSpPr>
          <p:cNvPr id="17" name="Group 16"/>
          <p:cNvGrpSpPr/>
          <p:nvPr/>
        </p:nvGrpSpPr>
        <p:grpSpPr>
          <a:xfrm>
            <a:off x="8457240" y="2376855"/>
            <a:ext cx="969601" cy="896987"/>
            <a:chOff x="2714626" y="1317142"/>
            <a:chExt cx="360363" cy="333375"/>
          </a:xfrm>
          <a:solidFill>
            <a:schemeClr val="accent1"/>
          </a:solidFill>
        </p:grpSpPr>
        <p:sp>
          <p:nvSpPr>
            <p:cNvPr id="18" name="Freeform 26"/>
            <p:cNvSpPr>
              <a:spLocks noEditPoints="1"/>
            </p:cNvSpPr>
            <p:nvPr/>
          </p:nvSpPr>
          <p:spPr bwMode="auto">
            <a:xfrm>
              <a:off x="2714626" y="1317142"/>
              <a:ext cx="360363" cy="333375"/>
            </a:xfrm>
            <a:custGeom>
              <a:avLst/>
              <a:gdLst>
                <a:gd name="T0" fmla="*/ 0 w 227"/>
                <a:gd name="T1" fmla="*/ 10 h 210"/>
                <a:gd name="T2" fmla="*/ 0 w 227"/>
                <a:gd name="T3" fmla="*/ 19 h 210"/>
                <a:gd name="T4" fmla="*/ 0 w 227"/>
                <a:gd name="T5" fmla="*/ 210 h 210"/>
                <a:gd name="T6" fmla="*/ 227 w 227"/>
                <a:gd name="T7" fmla="*/ 210 h 210"/>
                <a:gd name="T8" fmla="*/ 227 w 227"/>
                <a:gd name="T9" fmla="*/ 19 h 210"/>
                <a:gd name="T10" fmla="*/ 227 w 227"/>
                <a:gd name="T11" fmla="*/ 10 h 210"/>
                <a:gd name="T12" fmla="*/ 227 w 227"/>
                <a:gd name="T13" fmla="*/ 0 h 210"/>
                <a:gd name="T14" fmla="*/ 0 w 227"/>
                <a:gd name="T15" fmla="*/ 0 h 210"/>
                <a:gd name="T16" fmla="*/ 0 w 227"/>
                <a:gd name="T17" fmla="*/ 10 h 210"/>
                <a:gd name="T18" fmla="*/ 218 w 227"/>
                <a:gd name="T19" fmla="*/ 200 h 210"/>
                <a:gd name="T20" fmla="*/ 10 w 227"/>
                <a:gd name="T21" fmla="*/ 200 h 210"/>
                <a:gd name="T22" fmla="*/ 10 w 227"/>
                <a:gd name="T23" fmla="*/ 29 h 210"/>
                <a:gd name="T24" fmla="*/ 218 w 227"/>
                <a:gd name="T25" fmla="*/ 29 h 210"/>
                <a:gd name="T26" fmla="*/ 218 w 227"/>
                <a:gd name="T27" fmla="*/ 200 h 210"/>
                <a:gd name="T28" fmla="*/ 218 w 227"/>
                <a:gd name="T29" fmla="*/ 10 h 210"/>
                <a:gd name="T30" fmla="*/ 218 w 227"/>
                <a:gd name="T31" fmla="*/ 19 h 210"/>
                <a:gd name="T32" fmla="*/ 208 w 227"/>
                <a:gd name="T33" fmla="*/ 19 h 210"/>
                <a:gd name="T34" fmla="*/ 208 w 227"/>
                <a:gd name="T35" fmla="*/ 10 h 210"/>
                <a:gd name="T36" fmla="*/ 218 w 227"/>
                <a:gd name="T37" fmla="*/ 10 h 210"/>
                <a:gd name="T38" fmla="*/ 199 w 227"/>
                <a:gd name="T39" fmla="*/ 10 h 210"/>
                <a:gd name="T40" fmla="*/ 199 w 227"/>
                <a:gd name="T41" fmla="*/ 19 h 210"/>
                <a:gd name="T42" fmla="*/ 190 w 227"/>
                <a:gd name="T43" fmla="*/ 19 h 210"/>
                <a:gd name="T44" fmla="*/ 190 w 227"/>
                <a:gd name="T45" fmla="*/ 10 h 210"/>
                <a:gd name="T46" fmla="*/ 199 w 227"/>
                <a:gd name="T47" fmla="*/ 10 h 210"/>
                <a:gd name="T48" fmla="*/ 180 w 227"/>
                <a:gd name="T49" fmla="*/ 10 h 210"/>
                <a:gd name="T50" fmla="*/ 180 w 227"/>
                <a:gd name="T51" fmla="*/ 19 h 210"/>
                <a:gd name="T52" fmla="*/ 171 w 227"/>
                <a:gd name="T53" fmla="*/ 19 h 210"/>
                <a:gd name="T54" fmla="*/ 171 w 227"/>
                <a:gd name="T55" fmla="*/ 10 h 210"/>
                <a:gd name="T56" fmla="*/ 180 w 227"/>
                <a:gd name="T57" fmla="*/ 1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7" h="210">
                  <a:moveTo>
                    <a:pt x="0" y="10"/>
                  </a:moveTo>
                  <a:lnTo>
                    <a:pt x="0" y="19"/>
                  </a:lnTo>
                  <a:lnTo>
                    <a:pt x="0" y="210"/>
                  </a:lnTo>
                  <a:lnTo>
                    <a:pt x="227" y="210"/>
                  </a:lnTo>
                  <a:lnTo>
                    <a:pt x="227" y="19"/>
                  </a:lnTo>
                  <a:lnTo>
                    <a:pt x="227" y="10"/>
                  </a:lnTo>
                  <a:lnTo>
                    <a:pt x="227" y="0"/>
                  </a:lnTo>
                  <a:lnTo>
                    <a:pt x="0" y="0"/>
                  </a:lnTo>
                  <a:lnTo>
                    <a:pt x="0" y="10"/>
                  </a:lnTo>
                  <a:close/>
                  <a:moveTo>
                    <a:pt x="218" y="200"/>
                  </a:moveTo>
                  <a:lnTo>
                    <a:pt x="10" y="200"/>
                  </a:lnTo>
                  <a:lnTo>
                    <a:pt x="10" y="29"/>
                  </a:lnTo>
                  <a:lnTo>
                    <a:pt x="218" y="29"/>
                  </a:lnTo>
                  <a:lnTo>
                    <a:pt x="218" y="200"/>
                  </a:lnTo>
                  <a:close/>
                  <a:moveTo>
                    <a:pt x="218" y="10"/>
                  </a:moveTo>
                  <a:lnTo>
                    <a:pt x="218" y="19"/>
                  </a:lnTo>
                  <a:lnTo>
                    <a:pt x="208" y="19"/>
                  </a:lnTo>
                  <a:lnTo>
                    <a:pt x="208" y="10"/>
                  </a:lnTo>
                  <a:lnTo>
                    <a:pt x="218" y="10"/>
                  </a:lnTo>
                  <a:close/>
                  <a:moveTo>
                    <a:pt x="199" y="10"/>
                  </a:moveTo>
                  <a:lnTo>
                    <a:pt x="199" y="19"/>
                  </a:lnTo>
                  <a:lnTo>
                    <a:pt x="190" y="19"/>
                  </a:lnTo>
                  <a:lnTo>
                    <a:pt x="190" y="10"/>
                  </a:lnTo>
                  <a:lnTo>
                    <a:pt x="199" y="10"/>
                  </a:lnTo>
                  <a:close/>
                  <a:moveTo>
                    <a:pt x="180" y="10"/>
                  </a:moveTo>
                  <a:lnTo>
                    <a:pt x="180" y="19"/>
                  </a:lnTo>
                  <a:lnTo>
                    <a:pt x="171" y="19"/>
                  </a:lnTo>
                  <a:lnTo>
                    <a:pt x="171" y="10"/>
                  </a:lnTo>
                  <a:lnTo>
                    <a:pt x="18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Rectangle 30"/>
            <p:cNvSpPr>
              <a:spLocks noChangeArrowheads="1"/>
            </p:cNvSpPr>
            <p:nvPr/>
          </p:nvSpPr>
          <p:spPr bwMode="auto">
            <a:xfrm>
              <a:off x="2760663" y="1431442"/>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0" name="Rectangle 31"/>
            <p:cNvSpPr>
              <a:spLocks noChangeArrowheads="1"/>
            </p:cNvSpPr>
            <p:nvPr/>
          </p:nvSpPr>
          <p:spPr bwMode="auto">
            <a:xfrm>
              <a:off x="2865438" y="1431442"/>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Rectangle 32"/>
            <p:cNvSpPr>
              <a:spLocks noChangeArrowheads="1"/>
            </p:cNvSpPr>
            <p:nvPr/>
          </p:nvSpPr>
          <p:spPr bwMode="auto">
            <a:xfrm>
              <a:off x="2970213" y="1431442"/>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Rectangle 33"/>
            <p:cNvSpPr>
              <a:spLocks noChangeArrowheads="1"/>
            </p:cNvSpPr>
            <p:nvPr/>
          </p:nvSpPr>
          <p:spPr bwMode="auto">
            <a:xfrm>
              <a:off x="2760663" y="1521930"/>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Rectangle 34"/>
            <p:cNvSpPr>
              <a:spLocks noChangeArrowheads="1"/>
            </p:cNvSpPr>
            <p:nvPr/>
          </p:nvSpPr>
          <p:spPr bwMode="auto">
            <a:xfrm>
              <a:off x="2865438" y="1521930"/>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Rectangle 35"/>
            <p:cNvSpPr>
              <a:spLocks noChangeArrowheads="1"/>
            </p:cNvSpPr>
            <p:nvPr/>
          </p:nvSpPr>
          <p:spPr bwMode="auto">
            <a:xfrm>
              <a:off x="2970213" y="1521930"/>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grpSp>
        <p:nvGrpSpPr>
          <p:cNvPr id="25" name="Group 24"/>
          <p:cNvGrpSpPr/>
          <p:nvPr/>
        </p:nvGrpSpPr>
        <p:grpSpPr>
          <a:xfrm>
            <a:off x="10129663" y="2376855"/>
            <a:ext cx="969601" cy="896987"/>
            <a:chOff x="2714626" y="1317142"/>
            <a:chExt cx="360363" cy="333375"/>
          </a:xfrm>
          <a:solidFill>
            <a:schemeClr val="accent1"/>
          </a:solidFill>
        </p:grpSpPr>
        <p:sp>
          <p:nvSpPr>
            <p:cNvPr id="26" name="Freeform 26"/>
            <p:cNvSpPr>
              <a:spLocks noEditPoints="1"/>
            </p:cNvSpPr>
            <p:nvPr/>
          </p:nvSpPr>
          <p:spPr bwMode="auto">
            <a:xfrm>
              <a:off x="2714626" y="1317142"/>
              <a:ext cx="360363" cy="333375"/>
            </a:xfrm>
            <a:custGeom>
              <a:avLst/>
              <a:gdLst>
                <a:gd name="T0" fmla="*/ 0 w 227"/>
                <a:gd name="T1" fmla="*/ 10 h 210"/>
                <a:gd name="T2" fmla="*/ 0 w 227"/>
                <a:gd name="T3" fmla="*/ 19 h 210"/>
                <a:gd name="T4" fmla="*/ 0 w 227"/>
                <a:gd name="T5" fmla="*/ 210 h 210"/>
                <a:gd name="T6" fmla="*/ 227 w 227"/>
                <a:gd name="T7" fmla="*/ 210 h 210"/>
                <a:gd name="T8" fmla="*/ 227 w 227"/>
                <a:gd name="T9" fmla="*/ 19 h 210"/>
                <a:gd name="T10" fmla="*/ 227 w 227"/>
                <a:gd name="T11" fmla="*/ 10 h 210"/>
                <a:gd name="T12" fmla="*/ 227 w 227"/>
                <a:gd name="T13" fmla="*/ 0 h 210"/>
                <a:gd name="T14" fmla="*/ 0 w 227"/>
                <a:gd name="T15" fmla="*/ 0 h 210"/>
                <a:gd name="T16" fmla="*/ 0 w 227"/>
                <a:gd name="T17" fmla="*/ 10 h 210"/>
                <a:gd name="T18" fmla="*/ 218 w 227"/>
                <a:gd name="T19" fmla="*/ 200 h 210"/>
                <a:gd name="T20" fmla="*/ 10 w 227"/>
                <a:gd name="T21" fmla="*/ 200 h 210"/>
                <a:gd name="T22" fmla="*/ 10 w 227"/>
                <a:gd name="T23" fmla="*/ 29 h 210"/>
                <a:gd name="T24" fmla="*/ 218 w 227"/>
                <a:gd name="T25" fmla="*/ 29 h 210"/>
                <a:gd name="T26" fmla="*/ 218 w 227"/>
                <a:gd name="T27" fmla="*/ 200 h 210"/>
                <a:gd name="T28" fmla="*/ 218 w 227"/>
                <a:gd name="T29" fmla="*/ 10 h 210"/>
                <a:gd name="T30" fmla="*/ 218 w 227"/>
                <a:gd name="T31" fmla="*/ 19 h 210"/>
                <a:gd name="T32" fmla="*/ 208 w 227"/>
                <a:gd name="T33" fmla="*/ 19 h 210"/>
                <a:gd name="T34" fmla="*/ 208 w 227"/>
                <a:gd name="T35" fmla="*/ 10 h 210"/>
                <a:gd name="T36" fmla="*/ 218 w 227"/>
                <a:gd name="T37" fmla="*/ 10 h 210"/>
                <a:gd name="T38" fmla="*/ 199 w 227"/>
                <a:gd name="T39" fmla="*/ 10 h 210"/>
                <a:gd name="T40" fmla="*/ 199 w 227"/>
                <a:gd name="T41" fmla="*/ 19 h 210"/>
                <a:gd name="T42" fmla="*/ 190 w 227"/>
                <a:gd name="T43" fmla="*/ 19 h 210"/>
                <a:gd name="T44" fmla="*/ 190 w 227"/>
                <a:gd name="T45" fmla="*/ 10 h 210"/>
                <a:gd name="T46" fmla="*/ 199 w 227"/>
                <a:gd name="T47" fmla="*/ 10 h 210"/>
                <a:gd name="T48" fmla="*/ 180 w 227"/>
                <a:gd name="T49" fmla="*/ 10 h 210"/>
                <a:gd name="T50" fmla="*/ 180 w 227"/>
                <a:gd name="T51" fmla="*/ 19 h 210"/>
                <a:gd name="T52" fmla="*/ 171 w 227"/>
                <a:gd name="T53" fmla="*/ 19 h 210"/>
                <a:gd name="T54" fmla="*/ 171 w 227"/>
                <a:gd name="T55" fmla="*/ 10 h 210"/>
                <a:gd name="T56" fmla="*/ 180 w 227"/>
                <a:gd name="T57" fmla="*/ 10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27" h="210">
                  <a:moveTo>
                    <a:pt x="0" y="10"/>
                  </a:moveTo>
                  <a:lnTo>
                    <a:pt x="0" y="19"/>
                  </a:lnTo>
                  <a:lnTo>
                    <a:pt x="0" y="210"/>
                  </a:lnTo>
                  <a:lnTo>
                    <a:pt x="227" y="210"/>
                  </a:lnTo>
                  <a:lnTo>
                    <a:pt x="227" y="19"/>
                  </a:lnTo>
                  <a:lnTo>
                    <a:pt x="227" y="10"/>
                  </a:lnTo>
                  <a:lnTo>
                    <a:pt x="227" y="0"/>
                  </a:lnTo>
                  <a:lnTo>
                    <a:pt x="0" y="0"/>
                  </a:lnTo>
                  <a:lnTo>
                    <a:pt x="0" y="10"/>
                  </a:lnTo>
                  <a:close/>
                  <a:moveTo>
                    <a:pt x="218" y="200"/>
                  </a:moveTo>
                  <a:lnTo>
                    <a:pt x="10" y="200"/>
                  </a:lnTo>
                  <a:lnTo>
                    <a:pt x="10" y="29"/>
                  </a:lnTo>
                  <a:lnTo>
                    <a:pt x="218" y="29"/>
                  </a:lnTo>
                  <a:lnTo>
                    <a:pt x="218" y="200"/>
                  </a:lnTo>
                  <a:close/>
                  <a:moveTo>
                    <a:pt x="218" y="10"/>
                  </a:moveTo>
                  <a:lnTo>
                    <a:pt x="218" y="19"/>
                  </a:lnTo>
                  <a:lnTo>
                    <a:pt x="208" y="19"/>
                  </a:lnTo>
                  <a:lnTo>
                    <a:pt x="208" y="10"/>
                  </a:lnTo>
                  <a:lnTo>
                    <a:pt x="218" y="10"/>
                  </a:lnTo>
                  <a:close/>
                  <a:moveTo>
                    <a:pt x="199" y="10"/>
                  </a:moveTo>
                  <a:lnTo>
                    <a:pt x="199" y="19"/>
                  </a:lnTo>
                  <a:lnTo>
                    <a:pt x="190" y="19"/>
                  </a:lnTo>
                  <a:lnTo>
                    <a:pt x="190" y="10"/>
                  </a:lnTo>
                  <a:lnTo>
                    <a:pt x="199" y="10"/>
                  </a:lnTo>
                  <a:close/>
                  <a:moveTo>
                    <a:pt x="180" y="10"/>
                  </a:moveTo>
                  <a:lnTo>
                    <a:pt x="180" y="19"/>
                  </a:lnTo>
                  <a:lnTo>
                    <a:pt x="171" y="19"/>
                  </a:lnTo>
                  <a:lnTo>
                    <a:pt x="171" y="10"/>
                  </a:lnTo>
                  <a:lnTo>
                    <a:pt x="180"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7" name="Rectangle 30"/>
            <p:cNvSpPr>
              <a:spLocks noChangeArrowheads="1"/>
            </p:cNvSpPr>
            <p:nvPr/>
          </p:nvSpPr>
          <p:spPr bwMode="auto">
            <a:xfrm>
              <a:off x="2760663" y="1431442"/>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8" name="Rectangle 31"/>
            <p:cNvSpPr>
              <a:spLocks noChangeArrowheads="1"/>
            </p:cNvSpPr>
            <p:nvPr/>
          </p:nvSpPr>
          <p:spPr bwMode="auto">
            <a:xfrm>
              <a:off x="2865438" y="1431442"/>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9" name="Rectangle 32"/>
            <p:cNvSpPr>
              <a:spLocks noChangeArrowheads="1"/>
            </p:cNvSpPr>
            <p:nvPr/>
          </p:nvSpPr>
          <p:spPr bwMode="auto">
            <a:xfrm>
              <a:off x="2970213" y="1431442"/>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0" name="Rectangle 33"/>
            <p:cNvSpPr>
              <a:spLocks noChangeArrowheads="1"/>
            </p:cNvSpPr>
            <p:nvPr/>
          </p:nvSpPr>
          <p:spPr bwMode="auto">
            <a:xfrm>
              <a:off x="2760663" y="1521930"/>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1" name="Rectangle 34"/>
            <p:cNvSpPr>
              <a:spLocks noChangeArrowheads="1"/>
            </p:cNvSpPr>
            <p:nvPr/>
          </p:nvSpPr>
          <p:spPr bwMode="auto">
            <a:xfrm>
              <a:off x="2865438" y="1521930"/>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Rectangle 35"/>
            <p:cNvSpPr>
              <a:spLocks noChangeArrowheads="1"/>
            </p:cNvSpPr>
            <p:nvPr/>
          </p:nvSpPr>
          <p:spPr bwMode="auto">
            <a:xfrm>
              <a:off x="2970213" y="1521930"/>
              <a:ext cx="60325" cy="523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5" name="TextBox 4"/>
          <p:cNvSpPr txBox="1"/>
          <p:nvPr/>
        </p:nvSpPr>
        <p:spPr>
          <a:xfrm>
            <a:off x="8653954" y="3414242"/>
            <a:ext cx="2218391" cy="338554"/>
          </a:xfrm>
          <a:prstGeom prst="rect">
            <a:avLst/>
          </a:prstGeom>
          <a:solidFill>
            <a:schemeClr val="bg1"/>
          </a:solidFill>
        </p:spPr>
        <p:txBody>
          <a:bodyPr wrap="square" rtlCol="0">
            <a:spAutoFit/>
          </a:bodyPr>
          <a:lstStyle/>
          <a:p>
            <a:pPr algn="ctr"/>
            <a:r>
              <a:rPr lang="en-US" sz="1600" dirty="0" smtClean="0">
                <a:solidFill>
                  <a:srgbClr val="414141"/>
                </a:solidFill>
              </a:rPr>
              <a:t>Print Servers</a:t>
            </a:r>
          </a:p>
        </p:txBody>
      </p:sp>
      <p:sp>
        <p:nvSpPr>
          <p:cNvPr id="34" name="TextBox 33"/>
          <p:cNvSpPr txBox="1"/>
          <p:nvPr/>
        </p:nvSpPr>
        <p:spPr>
          <a:xfrm>
            <a:off x="8453609" y="2033021"/>
            <a:ext cx="2616062" cy="338554"/>
          </a:xfrm>
          <a:prstGeom prst="rect">
            <a:avLst/>
          </a:prstGeom>
          <a:solidFill>
            <a:schemeClr val="bg1"/>
          </a:solidFill>
        </p:spPr>
        <p:txBody>
          <a:bodyPr wrap="square" rtlCol="0">
            <a:spAutoFit/>
          </a:bodyPr>
          <a:lstStyle/>
          <a:p>
            <a:pPr algn="ctr"/>
            <a:r>
              <a:rPr lang="en-US" sz="1600" dirty="0" smtClean="0">
                <a:solidFill>
                  <a:srgbClr val="414141"/>
                </a:solidFill>
              </a:rPr>
              <a:t>Virtual Apps + Desktops</a:t>
            </a:r>
          </a:p>
        </p:txBody>
      </p:sp>
      <p:cxnSp>
        <p:nvCxnSpPr>
          <p:cNvPr id="35" name="Straight Connector 34"/>
          <p:cNvCxnSpPr/>
          <p:nvPr/>
        </p:nvCxnSpPr>
        <p:spPr bwMode="auto">
          <a:xfrm>
            <a:off x="8942040" y="3273842"/>
            <a:ext cx="0" cy="523559"/>
          </a:xfrm>
          <a:prstGeom prst="line">
            <a:avLst/>
          </a:prstGeom>
          <a:noFill/>
          <a:ln w="19050" cap="flat" cmpd="sng" algn="ctr">
            <a:solidFill>
              <a:schemeClr val="bg2"/>
            </a:solidFill>
            <a:prstDash val="sysDot"/>
            <a:round/>
            <a:headEnd type="none" w="med" len="med"/>
            <a:tailEnd type="none" w="med" len="med"/>
          </a:ln>
          <a:effectLst/>
        </p:spPr>
      </p:cxnSp>
      <p:cxnSp>
        <p:nvCxnSpPr>
          <p:cNvPr id="37" name="Straight Connector 36"/>
          <p:cNvCxnSpPr/>
          <p:nvPr/>
        </p:nvCxnSpPr>
        <p:spPr bwMode="auto">
          <a:xfrm>
            <a:off x="10612662" y="3273842"/>
            <a:ext cx="0" cy="505607"/>
          </a:xfrm>
          <a:prstGeom prst="line">
            <a:avLst/>
          </a:prstGeom>
          <a:noFill/>
          <a:ln w="19050" cap="flat" cmpd="sng" algn="ctr">
            <a:solidFill>
              <a:schemeClr val="bg2"/>
            </a:solidFill>
            <a:prstDash val="sysDot"/>
            <a:round/>
            <a:headEnd type="none" w="med" len="med"/>
            <a:tailEnd type="none" w="med" len="med"/>
          </a:ln>
          <a:effectLst/>
        </p:spPr>
      </p:cxnSp>
      <p:cxnSp>
        <p:nvCxnSpPr>
          <p:cNvPr id="39" name="Straight Connector 38"/>
          <p:cNvCxnSpPr>
            <a:endCxn id="9" idx="9"/>
          </p:cNvCxnSpPr>
          <p:nvPr/>
        </p:nvCxnSpPr>
        <p:spPr bwMode="auto">
          <a:xfrm>
            <a:off x="8969202" y="4062022"/>
            <a:ext cx="482999" cy="780893"/>
          </a:xfrm>
          <a:prstGeom prst="line">
            <a:avLst/>
          </a:prstGeom>
          <a:noFill/>
          <a:ln w="19050" cap="flat" cmpd="sng" algn="ctr">
            <a:solidFill>
              <a:schemeClr val="bg2"/>
            </a:solidFill>
            <a:prstDash val="sysDot"/>
            <a:round/>
            <a:headEnd type="none" w="med" len="med"/>
            <a:tailEnd type="none" w="med" len="med"/>
          </a:ln>
          <a:effectLst/>
        </p:spPr>
      </p:cxnSp>
      <p:cxnSp>
        <p:nvCxnSpPr>
          <p:cNvPr id="42" name="Straight Connector 41"/>
          <p:cNvCxnSpPr/>
          <p:nvPr/>
        </p:nvCxnSpPr>
        <p:spPr bwMode="auto">
          <a:xfrm>
            <a:off x="8564663" y="4067337"/>
            <a:ext cx="15744" cy="775579"/>
          </a:xfrm>
          <a:prstGeom prst="line">
            <a:avLst/>
          </a:prstGeom>
          <a:noFill/>
          <a:ln w="19050" cap="flat" cmpd="sng" algn="ctr">
            <a:solidFill>
              <a:schemeClr val="bg2"/>
            </a:solidFill>
            <a:prstDash val="sysDot"/>
            <a:round/>
            <a:headEnd type="none" w="med" len="med"/>
            <a:tailEnd type="none" w="med" len="med"/>
          </a:ln>
          <a:effectLst/>
        </p:spPr>
      </p:cxnSp>
      <p:cxnSp>
        <p:nvCxnSpPr>
          <p:cNvPr id="45" name="Straight Connector 44"/>
          <p:cNvCxnSpPr>
            <a:stCxn id="12" idx="2"/>
            <a:endCxn id="7" idx="8"/>
          </p:cNvCxnSpPr>
          <p:nvPr/>
        </p:nvCxnSpPr>
        <p:spPr bwMode="auto">
          <a:xfrm>
            <a:off x="9452201" y="4067337"/>
            <a:ext cx="1076292" cy="775579"/>
          </a:xfrm>
          <a:prstGeom prst="line">
            <a:avLst/>
          </a:prstGeom>
          <a:noFill/>
          <a:ln w="19050" cap="flat" cmpd="sng" algn="ctr">
            <a:solidFill>
              <a:schemeClr val="bg2"/>
            </a:solidFill>
            <a:prstDash val="sysDot"/>
            <a:round/>
            <a:headEnd type="none" w="med" len="med"/>
            <a:tailEnd type="none" w="med" len="med"/>
          </a:ln>
          <a:effectLst/>
        </p:spPr>
      </p:cxnSp>
      <p:cxnSp>
        <p:nvCxnSpPr>
          <p:cNvPr id="48" name="Straight Connector 47"/>
          <p:cNvCxnSpPr>
            <a:stCxn id="15" idx="1"/>
            <a:endCxn id="10" idx="0"/>
          </p:cNvCxnSpPr>
          <p:nvPr/>
        </p:nvCxnSpPr>
        <p:spPr bwMode="auto">
          <a:xfrm flipH="1">
            <a:off x="9195154" y="4062021"/>
            <a:ext cx="934510" cy="780894"/>
          </a:xfrm>
          <a:prstGeom prst="line">
            <a:avLst/>
          </a:prstGeom>
          <a:noFill/>
          <a:ln w="19050" cap="flat" cmpd="sng" algn="ctr">
            <a:solidFill>
              <a:schemeClr val="bg2"/>
            </a:solidFill>
            <a:prstDash val="sysDot"/>
            <a:round/>
            <a:headEnd type="none" w="med" len="med"/>
            <a:tailEnd type="none" w="med" len="med"/>
          </a:ln>
          <a:effectLst/>
        </p:spPr>
      </p:cxnSp>
      <p:cxnSp>
        <p:nvCxnSpPr>
          <p:cNvPr id="50" name="Straight Connector 49"/>
          <p:cNvCxnSpPr>
            <a:endCxn id="9" idx="0"/>
          </p:cNvCxnSpPr>
          <p:nvPr/>
        </p:nvCxnSpPr>
        <p:spPr bwMode="auto">
          <a:xfrm flipH="1">
            <a:off x="10145408" y="4067337"/>
            <a:ext cx="467256" cy="775578"/>
          </a:xfrm>
          <a:prstGeom prst="line">
            <a:avLst/>
          </a:prstGeom>
          <a:noFill/>
          <a:ln w="19050" cap="flat" cmpd="sng" algn="ctr">
            <a:solidFill>
              <a:schemeClr val="bg2"/>
            </a:solidFill>
            <a:prstDash val="sysDot"/>
            <a:round/>
            <a:headEnd type="none" w="med" len="med"/>
            <a:tailEnd type="none" w="med" len="med"/>
          </a:ln>
          <a:effectLst/>
        </p:spPr>
      </p:cxnSp>
      <p:cxnSp>
        <p:nvCxnSpPr>
          <p:cNvPr id="54" name="Straight Connector 53"/>
          <p:cNvCxnSpPr>
            <a:stCxn id="15" idx="5"/>
            <a:endCxn id="7" idx="1"/>
          </p:cNvCxnSpPr>
          <p:nvPr/>
        </p:nvCxnSpPr>
        <p:spPr bwMode="auto">
          <a:xfrm flipH="1">
            <a:off x="10969624" y="4029165"/>
            <a:ext cx="93182" cy="813750"/>
          </a:xfrm>
          <a:prstGeom prst="line">
            <a:avLst/>
          </a:prstGeom>
          <a:noFill/>
          <a:ln w="19050" cap="flat" cmpd="sng" algn="ctr">
            <a:solidFill>
              <a:schemeClr val="bg2"/>
            </a:solidFill>
            <a:prstDash val="sysDot"/>
            <a:round/>
            <a:headEnd type="none" w="med" len="med"/>
            <a:tailEnd type="none" w="med" len="med"/>
          </a:ln>
          <a:effectLst/>
        </p:spPr>
      </p:cxnSp>
      <p:grpSp>
        <p:nvGrpSpPr>
          <p:cNvPr id="40" name="Group 4"/>
          <p:cNvGrpSpPr>
            <a:grpSpLocks noChangeAspect="1"/>
          </p:cNvGrpSpPr>
          <p:nvPr/>
        </p:nvGrpSpPr>
        <p:grpSpPr bwMode="auto">
          <a:xfrm>
            <a:off x="11158368" y="214801"/>
            <a:ext cx="847112" cy="574275"/>
            <a:chOff x="369" y="242"/>
            <a:chExt cx="1481" cy="1004"/>
          </a:xfrm>
          <a:solidFill>
            <a:srgbClr val="00A1E0"/>
          </a:solidFill>
        </p:grpSpPr>
        <p:sp>
          <p:nvSpPr>
            <p:cNvPr id="41"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43" name="Freeform 42"/>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704959205"/>
      </p:ext>
    </p:extLst>
  </p:cSld>
  <p:clrMapOvr>
    <a:masterClrMapping/>
  </p:clrMapOvr>
  <p:transition spd="med">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Director monitoring improvements</a:t>
            </a:r>
            <a:endParaRPr lang="en-US" dirty="0"/>
          </a:p>
        </p:txBody>
      </p:sp>
      <p:sp>
        <p:nvSpPr>
          <p:cNvPr id="3" name="Content Placeholder 2"/>
          <p:cNvSpPr>
            <a:spLocks noGrp="1"/>
          </p:cNvSpPr>
          <p:nvPr>
            <p:ph sz="quarter" idx="20"/>
          </p:nvPr>
        </p:nvSpPr>
        <p:spPr>
          <a:xfrm>
            <a:off x="3090074" y="5705179"/>
            <a:ext cx="6028925" cy="372276"/>
          </a:xfrm>
        </p:spPr>
        <p:txBody>
          <a:bodyPr/>
          <a:lstStyle/>
          <a:p>
            <a:pPr marL="0" indent="0" algn="ctr">
              <a:buNone/>
            </a:pPr>
            <a:r>
              <a:rPr lang="en-US" dirty="0" smtClean="0"/>
              <a:t>Enhanced logon duration metrics</a:t>
            </a:r>
          </a:p>
        </p:txBody>
      </p:sp>
      <p:grpSp>
        <p:nvGrpSpPr>
          <p:cNvPr id="8" name="Group 4"/>
          <p:cNvGrpSpPr>
            <a:grpSpLocks noChangeAspect="1"/>
          </p:cNvGrpSpPr>
          <p:nvPr/>
        </p:nvGrpSpPr>
        <p:grpSpPr bwMode="auto">
          <a:xfrm>
            <a:off x="11158368" y="214801"/>
            <a:ext cx="847112" cy="574275"/>
            <a:chOff x="369" y="242"/>
            <a:chExt cx="1481" cy="1004"/>
          </a:xfrm>
          <a:solidFill>
            <a:srgbClr val="00A1E0"/>
          </a:solidFill>
        </p:grpSpPr>
        <p:sp>
          <p:nvSpPr>
            <p:cNvPr id="9"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10" name="Freeform 9"/>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pic>
        <p:nvPicPr>
          <p:cNvPr id="2050" name="Picture 2" descr="F3439E76-5016-40BB-9E7E-9A867833011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7209" y="1766083"/>
            <a:ext cx="8764944" cy="3939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94148909"/>
      </p:ext>
    </p:extLst>
  </p:cSld>
  <p:clrMapOvr>
    <a:masterClrMapping/>
  </p:clrMapOvr>
  <p:transition spd="med">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Citrix Receiver</a:t>
            </a:r>
            <a:endParaRPr lang="en-US" dirty="0"/>
          </a:p>
        </p:txBody>
      </p:sp>
      <p:sp>
        <p:nvSpPr>
          <p:cNvPr id="4" name="Text Placeholder 3"/>
          <p:cNvSpPr>
            <a:spLocks noGrp="1"/>
          </p:cNvSpPr>
          <p:nvPr>
            <p:ph type="body" idx="10"/>
          </p:nvPr>
        </p:nvSpPr>
        <p:spPr/>
        <p:txBody>
          <a:bodyPr/>
          <a:lstStyle/>
          <a:p>
            <a:endParaRPr lang="en-US"/>
          </a:p>
        </p:txBody>
      </p:sp>
      <p:grpSp>
        <p:nvGrpSpPr>
          <p:cNvPr id="6" name="Group 4"/>
          <p:cNvGrpSpPr>
            <a:grpSpLocks noChangeAspect="1"/>
          </p:cNvGrpSpPr>
          <p:nvPr/>
        </p:nvGrpSpPr>
        <p:grpSpPr bwMode="auto">
          <a:xfrm>
            <a:off x="11158368" y="214801"/>
            <a:ext cx="847112" cy="574275"/>
            <a:chOff x="369" y="242"/>
            <a:chExt cx="1481" cy="1004"/>
          </a:xfrm>
          <a:solidFill>
            <a:srgbClr val="00A1E0"/>
          </a:solidFill>
        </p:grpSpPr>
        <p:sp>
          <p:nvSpPr>
            <p:cNvPr id="7"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8" name="Freeform 7"/>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pic>
        <p:nvPicPr>
          <p:cNvPr id="1026" name="Picture 2" descr="https://upload.wikimedia.org/wikipedia/commons/thumb/6/61/HTML5_logo_and_wordmark.svg/120px-HTML5_logo_and_wordmark.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0387" y="2778370"/>
            <a:ext cx="1759806" cy="175980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upload.wikimedia.org/wikipedia/commons/thumb/e/e2/Google_Chrome_icon_(2011).svg/2000px-Google_Chrome_icon_(2011).svg.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779084" y="2778370"/>
            <a:ext cx="1759807" cy="1759807"/>
          </a:xfrm>
          <a:prstGeom prst="rect">
            <a:avLst/>
          </a:prstGeom>
          <a:noFill/>
          <a:extLst>
            <a:ext uri="{909E8E84-426E-40DD-AFC4-6F175D3DCCD1}">
              <a14:hiddenFill xmlns:a14="http://schemas.microsoft.com/office/drawing/2010/main">
                <a:solidFill>
                  <a:srgbClr val="FFFFFF"/>
                </a:solidFill>
              </a14:hiddenFill>
            </a:ext>
          </a:extLst>
        </p:spPr>
      </p:pic>
      <p:sp>
        <p:nvSpPr>
          <p:cNvPr id="12" name="Content Placeholder 1"/>
          <p:cNvSpPr txBox="1">
            <a:spLocks/>
          </p:cNvSpPr>
          <p:nvPr/>
        </p:nvSpPr>
        <p:spPr bwMode="gray">
          <a:xfrm>
            <a:off x="3197836" y="4241114"/>
            <a:ext cx="3220386" cy="1443251"/>
          </a:xfrm>
          <a:prstGeom prst="rect">
            <a:avLst/>
          </a:prstGeom>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algn="ctr"/>
            <a:endParaRPr lang="en-US" sz="1400" dirty="0" smtClean="0"/>
          </a:p>
          <a:p>
            <a:pPr marL="0" indent="0" algn="ctr">
              <a:buNone/>
            </a:pPr>
            <a:r>
              <a:rPr lang="en-US" sz="1800" b="1" dirty="0" smtClean="0"/>
              <a:t>Receiver for HTML5 2.0</a:t>
            </a:r>
            <a:r>
              <a:rPr lang="en-US" sz="1400" b="1" dirty="0" smtClean="0"/>
              <a:t/>
            </a:r>
            <a:br>
              <a:rPr lang="en-US" sz="1400" b="1" dirty="0" smtClean="0"/>
            </a:br>
            <a:r>
              <a:rPr lang="en-US" sz="1400" dirty="0" smtClean="0"/>
              <a:t>Multi-touch and Mobility pack</a:t>
            </a:r>
            <a:r>
              <a:rPr lang="en-US" sz="1400" dirty="0"/>
              <a:t/>
            </a:r>
            <a:br>
              <a:rPr lang="en-US" sz="1400" dirty="0"/>
            </a:br>
            <a:r>
              <a:rPr lang="en-US" sz="1400" dirty="0" smtClean="0"/>
              <a:t>Improved in-session toolbar</a:t>
            </a:r>
            <a:br>
              <a:rPr lang="en-US" sz="1400" dirty="0" smtClean="0"/>
            </a:br>
            <a:r>
              <a:rPr lang="en-US" sz="1400" dirty="0" smtClean="0"/>
              <a:t>Client-side app switcher</a:t>
            </a:r>
          </a:p>
        </p:txBody>
      </p:sp>
      <p:pic>
        <p:nvPicPr>
          <p:cNvPr id="1030" name="Picture 6" descr="http://storage.googleapis.com/ix_choosemuse/uploads/2016/02/android-logo.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748604" y="2712350"/>
            <a:ext cx="1825827" cy="1825827"/>
          </a:xfrm>
          <a:prstGeom prst="rect">
            <a:avLst/>
          </a:prstGeom>
          <a:noFill/>
          <a:extLst>
            <a:ext uri="{909E8E84-426E-40DD-AFC4-6F175D3DCCD1}">
              <a14:hiddenFill xmlns:a14="http://schemas.microsoft.com/office/drawing/2010/main">
                <a:solidFill>
                  <a:srgbClr val="FFFFFF"/>
                </a:solidFill>
              </a14:hiddenFill>
            </a:ext>
          </a:extLst>
        </p:spPr>
      </p:pic>
      <p:sp>
        <p:nvSpPr>
          <p:cNvPr id="14" name="Content Placeholder 1"/>
          <p:cNvSpPr txBox="1">
            <a:spLocks/>
          </p:cNvSpPr>
          <p:nvPr/>
        </p:nvSpPr>
        <p:spPr bwMode="gray">
          <a:xfrm>
            <a:off x="6187660" y="4241115"/>
            <a:ext cx="2950465" cy="1443251"/>
          </a:xfrm>
          <a:prstGeom prst="rect">
            <a:avLst/>
          </a:prstGeom>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algn="ctr"/>
            <a:endParaRPr lang="en-US" sz="1400" dirty="0" smtClean="0"/>
          </a:p>
          <a:p>
            <a:pPr marL="0" indent="0" algn="ctr">
              <a:buNone/>
            </a:pPr>
            <a:r>
              <a:rPr lang="en-US" sz="1800" b="1" dirty="0" smtClean="0"/>
              <a:t>Receiver for Chrome 2.0</a:t>
            </a:r>
            <a:r>
              <a:rPr lang="en-US" sz="1400" b="1" dirty="0" smtClean="0"/>
              <a:t/>
            </a:r>
            <a:br>
              <a:rPr lang="en-US" sz="1400" b="1" dirty="0" smtClean="0"/>
            </a:br>
            <a:r>
              <a:rPr lang="en-US" sz="1400" dirty="0" smtClean="0"/>
              <a:t>Seamless windows</a:t>
            </a:r>
            <a:br>
              <a:rPr lang="en-US" sz="1400" dirty="0" smtClean="0"/>
            </a:br>
            <a:r>
              <a:rPr lang="en-US" sz="1400" dirty="0" smtClean="0"/>
              <a:t>Connection Center</a:t>
            </a:r>
            <a:br>
              <a:rPr lang="en-US" sz="1400" dirty="0" smtClean="0"/>
            </a:br>
            <a:r>
              <a:rPr lang="en-US" sz="1400" dirty="0" smtClean="0"/>
              <a:t>Redesigned toolbar</a:t>
            </a:r>
          </a:p>
        </p:txBody>
      </p:sp>
      <p:sp>
        <p:nvSpPr>
          <p:cNvPr id="15" name="Content Placeholder 1"/>
          <p:cNvSpPr txBox="1">
            <a:spLocks/>
          </p:cNvSpPr>
          <p:nvPr/>
        </p:nvSpPr>
        <p:spPr bwMode="gray">
          <a:xfrm>
            <a:off x="9225459" y="4241114"/>
            <a:ext cx="2872119" cy="1443251"/>
          </a:xfrm>
          <a:prstGeom prst="rect">
            <a:avLst/>
          </a:prstGeom>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algn="ctr"/>
            <a:endParaRPr lang="en-US" sz="1400" dirty="0" smtClean="0"/>
          </a:p>
          <a:p>
            <a:pPr marL="0" indent="0" algn="ctr">
              <a:buNone/>
            </a:pPr>
            <a:r>
              <a:rPr lang="en-US" sz="1800" b="1" dirty="0" smtClean="0"/>
              <a:t>Receiver for Android 3.9</a:t>
            </a:r>
            <a:r>
              <a:rPr lang="en-US" sz="1400" b="1" dirty="0" smtClean="0"/>
              <a:t/>
            </a:r>
            <a:br>
              <a:rPr lang="en-US" sz="1400" b="1" dirty="0" smtClean="0"/>
            </a:br>
            <a:r>
              <a:rPr lang="en-US" sz="1400" dirty="0" smtClean="0"/>
              <a:t>Unified user experience (Web UI)</a:t>
            </a:r>
            <a:br>
              <a:rPr lang="en-US" sz="1400" dirty="0" smtClean="0"/>
            </a:br>
            <a:r>
              <a:rPr lang="en-US" sz="1400" dirty="0" smtClean="0"/>
              <a:t>Enhanced multi-monitor support</a:t>
            </a:r>
            <a:br>
              <a:rPr lang="en-US" sz="1400" dirty="0" smtClean="0"/>
            </a:br>
            <a:r>
              <a:rPr lang="en-US" sz="1400" dirty="0" smtClean="0"/>
              <a:t>Improved keyboard handling</a:t>
            </a:r>
          </a:p>
        </p:txBody>
      </p:sp>
      <p:sp>
        <p:nvSpPr>
          <p:cNvPr id="16" name="Content Placeholder 1"/>
          <p:cNvSpPr txBox="1">
            <a:spLocks/>
          </p:cNvSpPr>
          <p:nvPr/>
        </p:nvSpPr>
        <p:spPr bwMode="gray">
          <a:xfrm>
            <a:off x="110767" y="4241113"/>
            <a:ext cx="3220386" cy="1443251"/>
          </a:xfrm>
          <a:prstGeom prst="rect">
            <a:avLst/>
          </a:prstGeom>
        </p:spPr>
        <p:txBody>
          <a:bodyPr vert="horz" lIns="0" tIns="0" rIns="0" bIns="0" rtlCol="0">
            <a:noAutofit/>
          </a:bodyPr>
          <a:lstStyle>
            <a:lvl1pPr marL="171450" indent="-171450" algn="l" defTabSz="914400" rtl="0" eaLnBrk="1" latinLnBrk="0" hangingPunct="1">
              <a:lnSpc>
                <a:spcPct val="90000"/>
              </a:lnSpc>
              <a:spcBef>
                <a:spcPts val="1400"/>
              </a:spcBef>
              <a:buFont typeface="Arial" panose="020B0604020202020204" pitchFamily="34" charset="0"/>
              <a:buChar char="•"/>
              <a:defRPr sz="2200" kern="100" spc="50" baseline="0">
                <a:solidFill>
                  <a:schemeClr val="tx1"/>
                </a:solidFill>
                <a:latin typeface="+mn-lt"/>
                <a:ea typeface="+mn-ea"/>
                <a:cs typeface="+mn-cs"/>
              </a:defRPr>
            </a:lvl1pPr>
            <a:lvl2pPr marL="341313" indent="-169863" algn="l" defTabSz="914400" rtl="0" eaLnBrk="1" latinLnBrk="0" hangingPunct="1">
              <a:lnSpc>
                <a:spcPct val="90000"/>
              </a:lnSpc>
              <a:spcBef>
                <a:spcPts val="600"/>
              </a:spcBef>
              <a:spcAft>
                <a:spcPts val="200"/>
              </a:spcAft>
              <a:buFont typeface="Arial" panose="020B0604020202020204" pitchFamily="34" charset="0"/>
              <a:buChar char="•"/>
              <a:defRPr sz="1800" kern="1200" spc="-30" baseline="0">
                <a:solidFill>
                  <a:schemeClr val="accent6"/>
                </a:solidFill>
                <a:latin typeface="+mn-lt"/>
                <a:ea typeface="+mn-ea"/>
                <a:cs typeface="+mn-cs"/>
              </a:defRPr>
            </a:lvl2pPr>
            <a:lvl3pPr marL="512763" indent="-171450" algn="l" defTabSz="914400" rtl="0" eaLnBrk="1" latinLnBrk="0" hangingPunct="1">
              <a:lnSpc>
                <a:spcPct val="85000"/>
              </a:lnSpc>
              <a:spcBef>
                <a:spcPts val="600"/>
              </a:spcBef>
              <a:spcAft>
                <a:spcPts val="200"/>
              </a:spcAft>
              <a:buFont typeface="Arial" panose="020B0604020202020204" pitchFamily="34" charset="0"/>
              <a:buChar char="•"/>
              <a:defRPr sz="1400" kern="100" spc="-30" baseline="0">
                <a:solidFill>
                  <a:schemeClr val="accent6"/>
                </a:solidFill>
                <a:latin typeface="+mn-lt"/>
                <a:ea typeface="+mn-ea"/>
                <a:cs typeface="+mn-cs"/>
              </a:defRPr>
            </a:lvl3pPr>
            <a:lvl4pPr marL="0" indent="0" algn="l" defTabSz="914400" rtl="0" eaLnBrk="1" latinLnBrk="0" hangingPunct="1">
              <a:lnSpc>
                <a:spcPct val="90000"/>
              </a:lnSpc>
              <a:spcBef>
                <a:spcPts val="1400"/>
              </a:spcBef>
              <a:buFont typeface="Tahoma" panose="020B0604030504040204" pitchFamily="34" charset="0"/>
              <a:buChar char="​"/>
              <a:defRPr sz="2200" kern="100" spc="-50" baseline="0">
                <a:solidFill>
                  <a:schemeClr val="accent1"/>
                </a:solidFill>
                <a:latin typeface="+mn-lt"/>
                <a:ea typeface="+mn-ea"/>
                <a:cs typeface="+mn-cs"/>
              </a:defRPr>
            </a:lvl4pPr>
            <a:lvl5pPr marL="0" indent="0" algn="l" defTabSz="914400" rtl="0" eaLnBrk="1" latinLnBrk="0" hangingPunct="1">
              <a:lnSpc>
                <a:spcPct val="79000"/>
              </a:lnSpc>
              <a:spcBef>
                <a:spcPts val="200"/>
              </a:spcBef>
              <a:spcAft>
                <a:spcPts val="800"/>
              </a:spcAft>
              <a:buFont typeface="Tahoma" panose="020B0604030504040204" pitchFamily="34" charset="0"/>
              <a:buChar char="​"/>
              <a:defRPr sz="1400" b="1" kern="100" spc="30" baseline="0">
                <a:solidFill>
                  <a:schemeClr val="tx1"/>
                </a:solidFill>
                <a:latin typeface="+mj-lt"/>
                <a:ea typeface="+mn-ea"/>
                <a:cs typeface="+mn-cs"/>
              </a:defRPr>
            </a:lvl5pPr>
            <a:lvl6pPr marL="0" indent="0" algn="l" defTabSz="914400" rtl="0" eaLnBrk="1" latinLnBrk="0" hangingPunct="1">
              <a:lnSpc>
                <a:spcPct val="110000"/>
              </a:lnSpc>
              <a:spcBef>
                <a:spcPts val="600"/>
              </a:spcBef>
              <a:spcAft>
                <a:spcPts val="800"/>
              </a:spcAft>
              <a:buFont typeface="Tahoma" panose="020B0604030504040204" pitchFamily="34" charset="0"/>
              <a:buChar char="​"/>
              <a:defRPr sz="1400" kern="1200" spc="30" baseline="0">
                <a:solidFill>
                  <a:schemeClr val="tx1"/>
                </a:solidFill>
                <a:latin typeface="+mn-lt"/>
                <a:ea typeface="+mn-ea"/>
                <a:cs typeface="+mn-cs"/>
              </a:defRPr>
            </a:lvl6pPr>
            <a:lvl7pPr marL="171450" indent="-171450" algn="l" defTabSz="914400" rtl="0" eaLnBrk="1" latinLnBrk="0" hangingPunct="1">
              <a:lnSpc>
                <a:spcPct val="90000"/>
              </a:lnSpc>
              <a:spcBef>
                <a:spcPts val="0"/>
              </a:spcBef>
              <a:spcAft>
                <a:spcPts val="600"/>
              </a:spcAft>
              <a:buFont typeface="Arial" panose="020B0604020202020204" pitchFamily="34" charset="0"/>
              <a:buChar char="•"/>
              <a:defRPr sz="1400" kern="1200" spc="-50" baseline="0">
                <a:solidFill>
                  <a:schemeClr val="accent6"/>
                </a:solidFill>
                <a:latin typeface="+mn-lt"/>
                <a:ea typeface="+mn-ea"/>
                <a:cs typeface="+mn-cs"/>
              </a:defRPr>
            </a:lvl7pPr>
            <a:lvl8pPr marL="111125" indent="-111125" algn="l" defTabSz="914400" rtl="0" eaLnBrk="1" latinLnBrk="0" hangingPunct="1">
              <a:lnSpc>
                <a:spcPct val="120000"/>
              </a:lnSpc>
              <a:spcBef>
                <a:spcPts val="600"/>
              </a:spcBef>
              <a:spcAft>
                <a:spcPts val="600"/>
              </a:spcAft>
              <a:buFont typeface="Calibri Light" panose="020F0302020204030204" pitchFamily="34" charset="0"/>
              <a:buChar char="“"/>
              <a:defRPr sz="2000" kern="1200">
                <a:solidFill>
                  <a:schemeClr val="tx1"/>
                </a:solidFill>
                <a:latin typeface="+mn-lt"/>
                <a:ea typeface="+mn-ea"/>
                <a:cs typeface="+mn-cs"/>
              </a:defRPr>
            </a:lvl8pPr>
            <a:lvl9pPr marL="114300" indent="0" algn="l" defTabSz="914400" rtl="0" eaLnBrk="1" latinLnBrk="0" hangingPunct="1">
              <a:lnSpc>
                <a:spcPct val="85000"/>
              </a:lnSpc>
              <a:spcBef>
                <a:spcPts val="200"/>
              </a:spcBef>
              <a:spcAft>
                <a:spcPts val="1000"/>
              </a:spcAft>
              <a:buFont typeface="Tahoma" panose="020B0604030504040204" pitchFamily="34" charset="0"/>
              <a:buChar char="​"/>
              <a:defRPr sz="1200" b="1" kern="1200">
                <a:solidFill>
                  <a:schemeClr val="tx1"/>
                </a:solidFill>
                <a:latin typeface="+mj-lt"/>
                <a:ea typeface="+mn-ea"/>
                <a:cs typeface="+mn-cs"/>
              </a:defRPr>
            </a:lvl9pPr>
          </a:lstStyle>
          <a:p>
            <a:pPr algn="ctr"/>
            <a:endParaRPr lang="en-US" sz="1400" dirty="0" smtClean="0"/>
          </a:p>
          <a:p>
            <a:pPr marL="0" indent="0" algn="ctr">
              <a:buNone/>
            </a:pPr>
            <a:r>
              <a:rPr lang="en-US" sz="1800" b="1" dirty="0" smtClean="0"/>
              <a:t>Receiver for iOS 7.0</a:t>
            </a:r>
            <a:br>
              <a:rPr lang="en-US" sz="1800" b="1" dirty="0" smtClean="0"/>
            </a:br>
            <a:r>
              <a:rPr lang="en-US" sz="1400" dirty="0" smtClean="0"/>
              <a:t>Session Reliability</a:t>
            </a:r>
            <a:r>
              <a:rPr lang="en-US" sz="1400" dirty="0"/>
              <a:t/>
            </a:r>
            <a:br>
              <a:rPr lang="en-US" sz="1400" dirty="0"/>
            </a:br>
            <a:r>
              <a:rPr lang="en-US" sz="1400" dirty="0" smtClean="0"/>
              <a:t>IPv6 Support</a:t>
            </a:r>
            <a:br>
              <a:rPr lang="en-US" sz="1400" dirty="0" smtClean="0"/>
            </a:br>
            <a:r>
              <a:rPr lang="en-US" sz="1400" dirty="0" smtClean="0"/>
              <a:t>HDX SDK</a:t>
            </a:r>
          </a:p>
        </p:txBody>
      </p:sp>
      <p:pic>
        <p:nvPicPr>
          <p:cNvPr id="2" name="Picture 2" descr="iOS vs Android Development - iO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18679" y="3297745"/>
            <a:ext cx="2791823" cy="11900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9650101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8527"/>
            <a:ext cx="11277599" cy="842025"/>
          </a:xfrm>
        </p:spPr>
        <p:txBody>
          <a:bodyPr/>
          <a:lstStyle/>
          <a:p>
            <a:r>
              <a:rPr lang="en-US" altLang="ja-JP" dirty="0" smtClean="0"/>
              <a:t>What’s new in StoreFront 3.6</a:t>
            </a:r>
            <a:endParaRPr lang="ja-JP" altLang="en-US" dirty="0"/>
          </a:p>
        </p:txBody>
      </p:sp>
      <p:sp>
        <p:nvSpPr>
          <p:cNvPr id="5" name="Content Placeholder 4"/>
          <p:cNvSpPr>
            <a:spLocks noGrp="1"/>
          </p:cNvSpPr>
          <p:nvPr>
            <p:ph sz="quarter" idx="4294967295"/>
          </p:nvPr>
        </p:nvSpPr>
        <p:spPr>
          <a:xfrm>
            <a:off x="5994373" y="1842869"/>
            <a:ext cx="5952704" cy="4251325"/>
          </a:xfrm>
          <a:prstGeom prst="rect">
            <a:avLst/>
          </a:prstGeom>
        </p:spPr>
        <p:txBody>
          <a:bodyPr/>
          <a:lstStyle/>
          <a:p>
            <a:pPr lvl="0"/>
            <a:r>
              <a:rPr lang="en-US" altLang="ja-JP" sz="1800" dirty="0" smtClean="0"/>
              <a:t>Allow StoreFront to be non-default IIS website </a:t>
            </a:r>
          </a:p>
          <a:p>
            <a:pPr lvl="0"/>
            <a:r>
              <a:rPr lang="en-US" sz="1800" dirty="0" smtClean="0"/>
              <a:t>Deploy </a:t>
            </a:r>
            <a:r>
              <a:rPr lang="en-US" sz="1800" dirty="0"/>
              <a:t>on Non-System </a:t>
            </a:r>
            <a:r>
              <a:rPr lang="en-US" sz="1800" dirty="0" smtClean="0"/>
              <a:t>Drive </a:t>
            </a:r>
          </a:p>
          <a:p>
            <a:pPr lvl="0"/>
            <a:r>
              <a:rPr lang="en-US" sz="1800" dirty="0" smtClean="0"/>
              <a:t>Remove domain requirement</a:t>
            </a:r>
          </a:p>
          <a:p>
            <a:pPr lvl="0"/>
            <a:r>
              <a:rPr lang="en-GB" sz="1800" dirty="0" smtClean="0"/>
              <a:t>Load </a:t>
            </a:r>
            <a:r>
              <a:rPr lang="en-GB" sz="1800" dirty="0"/>
              <a:t>balancing for non-identical </a:t>
            </a:r>
            <a:r>
              <a:rPr lang="en-US" altLang="ja-JP" sz="1800" dirty="0" smtClean="0"/>
              <a:t>Farms/Sites </a:t>
            </a:r>
          </a:p>
          <a:p>
            <a:pPr lvl="0"/>
            <a:r>
              <a:rPr lang="en-US" sz="1800" dirty="0" smtClean="0"/>
              <a:t>Storefront </a:t>
            </a:r>
            <a:r>
              <a:rPr lang="en-US" sz="1800" dirty="0"/>
              <a:t>Client Detection UI Enhancements for Unified </a:t>
            </a:r>
            <a:r>
              <a:rPr lang="en-US" sz="1800" dirty="0" smtClean="0"/>
              <a:t>Gateway </a:t>
            </a:r>
          </a:p>
          <a:p>
            <a:pPr lvl="0"/>
            <a:r>
              <a:rPr lang="en-US" sz="1800" dirty="0" smtClean="0"/>
              <a:t>Storefront </a:t>
            </a:r>
            <a:r>
              <a:rPr lang="en-US" sz="1800" dirty="0"/>
              <a:t>Admin Console Performance </a:t>
            </a:r>
            <a:r>
              <a:rPr lang="en-US" sz="1800" dirty="0" smtClean="0"/>
              <a:t>Optimization </a:t>
            </a:r>
          </a:p>
        </p:txBody>
      </p:sp>
      <p:pic>
        <p:nvPicPr>
          <p:cNvPr id="7" name="Picture 6"/>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640293" y="1981200"/>
            <a:ext cx="4817632" cy="3612282"/>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grpSp>
        <p:nvGrpSpPr>
          <p:cNvPr id="6" name="Group 4"/>
          <p:cNvGrpSpPr>
            <a:grpSpLocks noChangeAspect="1"/>
          </p:cNvGrpSpPr>
          <p:nvPr/>
        </p:nvGrpSpPr>
        <p:grpSpPr bwMode="auto">
          <a:xfrm>
            <a:off x="11158368" y="214801"/>
            <a:ext cx="847112" cy="574275"/>
            <a:chOff x="369" y="242"/>
            <a:chExt cx="1481" cy="1004"/>
          </a:xfrm>
          <a:solidFill>
            <a:srgbClr val="00A1E0"/>
          </a:solidFill>
        </p:grpSpPr>
        <p:sp>
          <p:nvSpPr>
            <p:cNvPr id="8"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9" name="Freeform 8"/>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03204032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588" y="-176364"/>
            <a:ext cx="11365192" cy="985840"/>
          </a:xfrm>
        </p:spPr>
        <p:txBody>
          <a:bodyPr/>
          <a:lstStyle/>
          <a:p>
            <a:r>
              <a:rPr lang="en-US" dirty="0" smtClean="0">
                <a:solidFill>
                  <a:schemeClr val="accent1"/>
                </a:solidFill>
              </a:rPr>
              <a:t>Microsoft Integration</a:t>
            </a:r>
            <a:endParaRPr lang="en-US" dirty="0">
              <a:solidFill>
                <a:schemeClr val="accent1"/>
              </a:solidFill>
            </a:endParaRPr>
          </a:p>
        </p:txBody>
      </p:sp>
      <p:sp>
        <p:nvSpPr>
          <p:cNvPr id="5" name="Text Placeholder 4"/>
          <p:cNvSpPr>
            <a:spLocks noGrp="1"/>
          </p:cNvSpPr>
          <p:nvPr>
            <p:ph type="body" sz="quarter" idx="16"/>
          </p:nvPr>
        </p:nvSpPr>
        <p:spPr/>
        <p:txBody>
          <a:bodyPr/>
          <a:lstStyle/>
          <a:p>
            <a:endParaRPr lang="en-US" dirty="0"/>
          </a:p>
        </p:txBody>
      </p:sp>
      <p:sp>
        <p:nvSpPr>
          <p:cNvPr id="9" name="Rectangle 8"/>
          <p:cNvSpPr/>
          <p:nvPr/>
        </p:nvSpPr>
        <p:spPr>
          <a:xfrm>
            <a:off x="989347" y="5259617"/>
            <a:ext cx="4266861" cy="1477328"/>
          </a:xfrm>
          <a:prstGeom prst="rect">
            <a:avLst/>
          </a:prstGeom>
        </p:spPr>
        <p:txBody>
          <a:bodyPr wrap="square">
            <a:spAutoFit/>
          </a:bodyPr>
          <a:lstStyle/>
          <a:p>
            <a:pPr algn="ctr"/>
            <a:endParaRPr lang="en-US" sz="1800" dirty="0"/>
          </a:p>
          <a:p>
            <a:pPr algn="ctr"/>
            <a:r>
              <a:rPr lang="en-US" sz="1800" b="1" dirty="0" smtClean="0"/>
              <a:t>Windows Server 2016</a:t>
            </a:r>
            <a:r>
              <a:rPr lang="en-US" sz="1800" dirty="0" smtClean="0"/>
              <a:t/>
            </a:r>
            <a:br>
              <a:rPr lang="en-US" sz="1800" dirty="0" smtClean="0"/>
            </a:br>
            <a:r>
              <a:rPr lang="en-US" sz="1800" dirty="0" smtClean="0"/>
              <a:t>Try Tech Preview 5</a:t>
            </a:r>
          </a:p>
          <a:p>
            <a:pPr algn="ctr"/>
            <a:r>
              <a:rPr lang="en-US" dirty="0"/>
              <a:t>Share TP Feedback</a:t>
            </a:r>
            <a:br>
              <a:rPr lang="en-US" dirty="0"/>
            </a:br>
            <a:endParaRPr lang="en-US" dirty="0"/>
          </a:p>
        </p:txBody>
      </p:sp>
      <p:sp>
        <p:nvSpPr>
          <p:cNvPr id="11" name="Rectangle 10"/>
          <p:cNvSpPr/>
          <p:nvPr/>
        </p:nvSpPr>
        <p:spPr>
          <a:xfrm>
            <a:off x="6698512" y="2443683"/>
            <a:ext cx="3987209" cy="1477328"/>
          </a:xfrm>
          <a:prstGeom prst="rect">
            <a:avLst/>
          </a:prstGeom>
        </p:spPr>
        <p:txBody>
          <a:bodyPr wrap="square">
            <a:spAutoFit/>
          </a:bodyPr>
          <a:lstStyle/>
          <a:p>
            <a:pPr algn="ctr"/>
            <a:r>
              <a:rPr lang="en-US" sz="1800" b="1" dirty="0" smtClean="0"/>
              <a:t>HDX </a:t>
            </a:r>
            <a:r>
              <a:rPr lang="en-US" sz="1800" b="1" dirty="0" err="1" smtClean="0"/>
              <a:t>RealTime</a:t>
            </a:r>
            <a:r>
              <a:rPr lang="en-US" sz="1800" b="1" dirty="0" smtClean="0"/>
              <a:t>  Optimization Pack 2.1</a:t>
            </a:r>
          </a:p>
          <a:p>
            <a:pPr algn="ctr"/>
            <a:r>
              <a:rPr lang="en-US" b="1" i="1" dirty="0" smtClean="0"/>
              <a:t>(available in June)</a:t>
            </a:r>
            <a:r>
              <a:rPr lang="en-US" sz="1800" dirty="0" smtClean="0"/>
              <a:t/>
            </a:r>
            <a:br>
              <a:rPr lang="en-US" sz="1800" dirty="0" smtClean="0"/>
            </a:br>
            <a:r>
              <a:rPr lang="en-US" dirty="0" smtClean="0"/>
              <a:t>Location Services from endpoint</a:t>
            </a:r>
            <a:br>
              <a:rPr lang="en-US" dirty="0" smtClean="0"/>
            </a:br>
            <a:r>
              <a:rPr lang="en-US" dirty="0" err="1" smtClean="0"/>
              <a:t>QoE</a:t>
            </a:r>
            <a:r>
              <a:rPr lang="en-US" dirty="0" smtClean="0"/>
              <a:t> Reporting</a:t>
            </a:r>
            <a:endParaRPr lang="en-US" sz="1800" dirty="0" smtClean="0"/>
          </a:p>
          <a:p>
            <a:pPr algn="ctr"/>
            <a:r>
              <a:rPr lang="en-US" dirty="0" err="1"/>
              <a:t>SfB</a:t>
            </a:r>
            <a:r>
              <a:rPr lang="en-US" dirty="0"/>
              <a:t> 2016 Ready</a:t>
            </a:r>
            <a:endParaRPr lang="en-US" sz="1800" dirty="0"/>
          </a:p>
        </p:txBody>
      </p:sp>
      <p:sp>
        <p:nvSpPr>
          <p:cNvPr id="12" name="Rectangle 11"/>
          <p:cNvSpPr/>
          <p:nvPr/>
        </p:nvSpPr>
        <p:spPr>
          <a:xfrm>
            <a:off x="-65586" y="2720682"/>
            <a:ext cx="6094412" cy="923330"/>
          </a:xfrm>
          <a:prstGeom prst="rect">
            <a:avLst/>
          </a:prstGeom>
        </p:spPr>
        <p:txBody>
          <a:bodyPr>
            <a:spAutoFit/>
          </a:bodyPr>
          <a:lstStyle/>
          <a:p>
            <a:pPr algn="ctr"/>
            <a:r>
              <a:rPr lang="en-US" sz="1800" b="1" dirty="0" smtClean="0"/>
              <a:t>Windows 10</a:t>
            </a:r>
          </a:p>
          <a:p>
            <a:pPr algn="ctr"/>
            <a:r>
              <a:rPr lang="en-US" sz="1800" dirty="0" smtClean="0"/>
              <a:t>HDX 3D Pro</a:t>
            </a:r>
          </a:p>
          <a:p>
            <a:pPr algn="ctr"/>
            <a:r>
              <a:rPr lang="en-US" sz="1800" dirty="0" smtClean="0"/>
              <a:t>Remote PC Access: Secure Boot</a:t>
            </a:r>
            <a:endParaRPr lang="en-US" sz="1800" dirty="0"/>
          </a:p>
        </p:txBody>
      </p:sp>
      <p:pic>
        <p:nvPicPr>
          <p:cNvPr id="13" name="Picture 12"/>
          <p:cNvPicPr>
            <a:picLocks noChangeAspect="1"/>
          </p:cNvPicPr>
          <p:nvPr/>
        </p:nvPicPr>
        <p:blipFill rotWithShape="1">
          <a:blip r:embed="rId3">
            <a:extLst>
              <a:ext uri="{28A0092B-C50C-407E-A947-70E740481C1C}">
                <a14:useLocalDpi xmlns:a14="http://schemas.microsoft.com/office/drawing/2010/main" val="0"/>
              </a:ext>
            </a:extLst>
          </a:blip>
          <a:srcRect t="28285" r="61320" b="26239"/>
          <a:stretch/>
        </p:blipFill>
        <p:spPr>
          <a:xfrm>
            <a:off x="2058066" y="1220234"/>
            <a:ext cx="1737795" cy="1532347"/>
          </a:xfrm>
          <a:prstGeom prst="rect">
            <a:avLst/>
          </a:prstGeom>
        </p:spPr>
      </p:pic>
      <p:pic>
        <p:nvPicPr>
          <p:cNvPr id="14" name="Picture 1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83881" y="4078950"/>
            <a:ext cx="1877794" cy="1000667"/>
          </a:xfrm>
          <a:prstGeom prst="rect">
            <a:avLst/>
          </a:prstGeom>
          <a:ln>
            <a:noFill/>
          </a:ln>
          <a:effectLst>
            <a:outerShdw blurRad="292100" dist="139700" dir="2700000" algn="tl" rotWithShape="0">
              <a:srgbClr val="333333">
                <a:alpha val="65000"/>
              </a:srgbClr>
            </a:outerShdw>
          </a:effectLst>
        </p:spPr>
      </p:pic>
      <p:pic>
        <p:nvPicPr>
          <p:cNvPr id="15" name="Picture 2" descr="http://talkincloud.com/site-files/talkincloud.com/files/imagecache/medium_img/uploads/2016/01/skype-busines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77090" y="1220234"/>
            <a:ext cx="1930436" cy="108896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6" name="Picture 2" descr="http://prajwaldesai.com/wp-content/uploads/2013/11/sccm_logo.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600024" y="4102069"/>
            <a:ext cx="2284568" cy="1285287"/>
          </a:xfrm>
          <a:prstGeom prst="rect">
            <a:avLst/>
          </a:prstGeom>
          <a:noFill/>
          <a:extLst>
            <a:ext uri="{909E8E84-426E-40DD-AFC4-6F175D3DCCD1}">
              <a14:hiddenFill xmlns:a14="http://schemas.microsoft.com/office/drawing/2010/main">
                <a:solidFill>
                  <a:srgbClr val="FFFFFF"/>
                </a:solidFill>
              </a14:hiddenFill>
            </a:ext>
          </a:extLst>
        </p:spPr>
      </p:pic>
      <p:sp>
        <p:nvSpPr>
          <p:cNvPr id="17" name="Rectangle 16"/>
          <p:cNvSpPr/>
          <p:nvPr/>
        </p:nvSpPr>
        <p:spPr>
          <a:xfrm>
            <a:off x="6558685" y="5259617"/>
            <a:ext cx="4266861" cy="1477328"/>
          </a:xfrm>
          <a:prstGeom prst="rect">
            <a:avLst/>
          </a:prstGeom>
        </p:spPr>
        <p:txBody>
          <a:bodyPr wrap="square">
            <a:spAutoFit/>
          </a:bodyPr>
          <a:lstStyle/>
          <a:p>
            <a:pPr algn="ctr"/>
            <a:endParaRPr lang="en-US" sz="1800" dirty="0"/>
          </a:p>
          <a:p>
            <a:pPr algn="ctr"/>
            <a:r>
              <a:rPr lang="en-US" sz="1800" b="1" dirty="0" smtClean="0"/>
              <a:t>System Center</a:t>
            </a:r>
            <a:r>
              <a:rPr lang="en-US" sz="1800" dirty="0" smtClean="0"/>
              <a:t/>
            </a:r>
            <a:br>
              <a:rPr lang="en-US" sz="1800" dirty="0" smtClean="0"/>
            </a:br>
            <a:r>
              <a:rPr lang="en-US" sz="1800" dirty="0" smtClean="0"/>
              <a:t>Updated SCOM Packs</a:t>
            </a:r>
          </a:p>
          <a:p>
            <a:pPr algn="ctr"/>
            <a:r>
              <a:rPr lang="en-US" dirty="0" smtClean="0"/>
              <a:t>Updated Citrix Connector for SCCM</a:t>
            </a:r>
            <a:r>
              <a:rPr lang="en-US" dirty="0"/>
              <a:t/>
            </a:r>
            <a:br>
              <a:rPr lang="en-US" dirty="0"/>
            </a:br>
            <a:endParaRPr lang="en-US" dirty="0"/>
          </a:p>
        </p:txBody>
      </p:sp>
      <p:grpSp>
        <p:nvGrpSpPr>
          <p:cNvPr id="18" name="Group 4"/>
          <p:cNvGrpSpPr>
            <a:grpSpLocks noChangeAspect="1"/>
          </p:cNvGrpSpPr>
          <p:nvPr/>
        </p:nvGrpSpPr>
        <p:grpSpPr bwMode="auto">
          <a:xfrm>
            <a:off x="11158368" y="214801"/>
            <a:ext cx="847112" cy="574275"/>
            <a:chOff x="369" y="242"/>
            <a:chExt cx="1481" cy="1004"/>
          </a:xfrm>
          <a:solidFill>
            <a:srgbClr val="00A1E0"/>
          </a:solidFill>
        </p:grpSpPr>
        <p:sp>
          <p:nvSpPr>
            <p:cNvPr id="19"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20" name="Freeform 19"/>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313712953"/>
      </p:ext>
    </p:extLst>
  </p:cSld>
  <p:clrMapOvr>
    <a:masterClrMapping/>
  </p:clrMapOvr>
  <p:transition spd="med">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367173"/>
            <a:ext cx="7293587" cy="4033627"/>
          </a:xfrm>
        </p:spPr>
        <p:txBody>
          <a:bodyPr/>
          <a:lstStyle/>
          <a:p>
            <a:r>
              <a:rPr lang="en-US" dirty="0" err="1" smtClean="0"/>
              <a:t>XenServer’s</a:t>
            </a:r>
            <a:r>
              <a:rPr lang="en-US" dirty="0" smtClean="0"/>
              <a:t> virtualized graphics leadership continues with</a:t>
            </a:r>
            <a:br>
              <a:rPr lang="en-US" dirty="0" smtClean="0"/>
            </a:br>
            <a:r>
              <a:rPr lang="en-US" dirty="0" smtClean="0"/>
              <a:t>Intel (GVT-g) Iris Pro Graphics</a:t>
            </a:r>
          </a:p>
          <a:p>
            <a:r>
              <a:rPr lang="en-US" dirty="0" smtClean="0"/>
              <a:t>Automated Windows VM driver installs &amp; updates via </a:t>
            </a:r>
            <a:br>
              <a:rPr lang="en-US" dirty="0" smtClean="0"/>
            </a:br>
            <a:r>
              <a:rPr lang="en-US" dirty="0" smtClean="0"/>
              <a:t>Microsoft Update Services</a:t>
            </a:r>
          </a:p>
          <a:p>
            <a:r>
              <a:rPr lang="en-US" dirty="0" smtClean="0"/>
              <a:t>Unique Secure Scan APIs for “better than physical”</a:t>
            </a:r>
            <a:br>
              <a:rPr lang="en-US" dirty="0" smtClean="0"/>
            </a:br>
            <a:r>
              <a:rPr lang="en-US" dirty="0" smtClean="0"/>
              <a:t>agentless workload protection</a:t>
            </a:r>
          </a:p>
          <a:p>
            <a:r>
              <a:rPr lang="en-US" dirty="0" smtClean="0"/>
              <a:t>Simplified Infrastructure Management with proactive</a:t>
            </a:r>
            <a:br>
              <a:rPr lang="en-US" dirty="0" smtClean="0"/>
            </a:br>
            <a:r>
              <a:rPr lang="en-US" dirty="0" smtClean="0"/>
              <a:t>monitoring &amp; reporting in Health Check</a:t>
            </a:r>
            <a:endParaRPr lang="en-US" dirty="0"/>
          </a:p>
        </p:txBody>
      </p:sp>
      <p:sp>
        <p:nvSpPr>
          <p:cNvPr id="2" name="Title 1"/>
          <p:cNvSpPr>
            <a:spLocks noGrp="1"/>
          </p:cNvSpPr>
          <p:nvPr>
            <p:ph type="title"/>
          </p:nvPr>
        </p:nvSpPr>
        <p:spPr/>
        <p:txBody>
          <a:bodyPr/>
          <a:lstStyle/>
          <a:p>
            <a:r>
              <a:rPr lang="en-US" dirty="0" smtClean="0"/>
              <a:t>XenServer 7.0 Enhancements for XenApp and XenDesktop</a:t>
            </a:r>
            <a:endParaRPr lang="en-US" dirty="0"/>
          </a:p>
        </p:txBody>
      </p:sp>
      <p:sp>
        <p:nvSpPr>
          <p:cNvPr id="4" name="Text Placeholder 3"/>
          <p:cNvSpPr>
            <a:spLocks noGrp="1"/>
          </p:cNvSpPr>
          <p:nvPr>
            <p:ph type="body" idx="10"/>
          </p:nvPr>
        </p:nvSpPr>
        <p:spPr/>
        <p:txBody>
          <a:bodyPr/>
          <a:lstStyle/>
          <a:p>
            <a:r>
              <a:rPr lang="en-US" dirty="0" smtClean="0"/>
              <a:t>Citrix unique solution features increase operational efficiency and lower TCO</a:t>
            </a:r>
            <a:endParaRPr lang="en-US" dirty="0"/>
          </a:p>
        </p:txBody>
      </p:sp>
      <p:pic>
        <p:nvPicPr>
          <p:cNvPr id="6" name="Picture 5"/>
          <p:cNvPicPr>
            <a:picLocks noChangeAspect="1"/>
          </p:cNvPicPr>
          <p:nvPr/>
        </p:nvPicPr>
        <p:blipFill>
          <a:blip r:embed="rId3"/>
          <a:stretch>
            <a:fillRect/>
          </a:stretch>
        </p:blipFill>
        <p:spPr>
          <a:xfrm>
            <a:off x="9260732" y="1576376"/>
            <a:ext cx="2618549" cy="4904714"/>
          </a:xfrm>
          <a:prstGeom prst="rect">
            <a:avLst/>
          </a:prstGeom>
        </p:spPr>
      </p:pic>
    </p:spTree>
    <p:extLst>
      <p:ext uri="{BB962C8B-B14F-4D97-AF65-F5344CB8AC3E}">
        <p14:creationId xmlns:p14="http://schemas.microsoft.com/office/powerpoint/2010/main" val="229635102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1588" y="46929"/>
            <a:ext cx="11365192" cy="985840"/>
          </a:xfrm>
        </p:spPr>
        <p:txBody>
          <a:bodyPr/>
          <a:lstStyle/>
          <a:p>
            <a:r>
              <a:rPr lang="en-US" dirty="0">
                <a:solidFill>
                  <a:schemeClr val="accent1"/>
                </a:solidFill>
              </a:rPr>
              <a:t>Additional</a:t>
            </a:r>
            <a:r>
              <a:rPr lang="en-US" dirty="0" smtClean="0"/>
              <a:t> </a:t>
            </a:r>
            <a:r>
              <a:rPr lang="en-US" dirty="0">
                <a:solidFill>
                  <a:schemeClr val="accent1"/>
                </a:solidFill>
              </a:rPr>
              <a:t>releases</a:t>
            </a:r>
          </a:p>
        </p:txBody>
      </p:sp>
      <p:sp>
        <p:nvSpPr>
          <p:cNvPr id="5" name="Text Placeholder 4"/>
          <p:cNvSpPr>
            <a:spLocks noGrp="1"/>
          </p:cNvSpPr>
          <p:nvPr>
            <p:ph type="body" sz="quarter" idx="16"/>
          </p:nvPr>
        </p:nvSpPr>
        <p:spPr/>
        <p:txBody>
          <a:bodyPr/>
          <a:lstStyle/>
          <a:p>
            <a:endParaRPr lang="en-US" dirty="0"/>
          </a:p>
        </p:txBody>
      </p:sp>
      <p:pic>
        <p:nvPicPr>
          <p:cNvPr id="4098" name="Picture 2" descr="https://www.citrix.com/blogs/wp-content/uploads/2015/08/AppDNA62overview-summary2.pn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5259105" y="2544108"/>
            <a:ext cx="2575456" cy="216786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5-DesktopSession_Suse-640x400.png"/>
          <p:cNvPicPr>
            <a:picLocks noChangeAspect="1"/>
          </p:cNvPicPr>
          <p:nvPr/>
        </p:nvPicPr>
        <p:blipFill>
          <a:blip r:embed="rId4" cstate="email">
            <a:extLst>
              <a:ext uri="{28A0092B-C50C-407E-A947-70E740481C1C}">
                <a14:useLocalDpi xmlns:a14="http://schemas.microsoft.com/office/drawing/2010/main" val="0"/>
              </a:ext>
            </a:extLst>
          </a:blip>
          <a:stretch>
            <a:fillRect/>
          </a:stretch>
        </p:blipFill>
        <p:spPr>
          <a:xfrm>
            <a:off x="773940" y="2575111"/>
            <a:ext cx="2714082" cy="1695859"/>
          </a:xfrm>
          <a:prstGeom prst="rect">
            <a:avLst/>
          </a:prstGeom>
        </p:spPr>
      </p:pic>
      <p:pic>
        <p:nvPicPr>
          <p:cNvPr id="8" name="Picture 2"/>
          <p:cNvPicPr>
            <a:picLocks noChangeAspect="1" noChangeArrowheads="1"/>
          </p:cNvPicPr>
          <p:nvPr/>
        </p:nvPicPr>
        <p:blipFill>
          <a:blip r:embed="rId5" cstate="screen">
            <a:extLst>
              <a:ext uri="{BEBA8EAE-BF5A-486C-A8C5-ECC9F3942E4B}">
                <a14:imgProps xmlns:a14="http://schemas.microsoft.com/office/drawing/2010/main">
                  <a14:imgLayer r:embed="rId6">
                    <a14:imgEffect>
                      <a14:backgroundRemoval t="0" b="98529" l="1143" r="100000">
                        <a14:foregroundMark x1="49143" y1="9314" x2="49143" y2="9314"/>
                        <a14:foregroundMark x1="55429" y1="18137" x2="55429" y2="18137"/>
                        <a14:foregroundMark x1="51429" y1="20098" x2="51429" y2="20098"/>
                        <a14:foregroundMark x1="58286" y1="22059" x2="58286" y2="22059"/>
                        <a14:foregroundMark x1="39429" y1="18627" x2="39429" y2="18627"/>
                        <a14:foregroundMark x1="51429" y1="53431" x2="51429" y2="53431"/>
                        <a14:foregroundMark x1="62857" y1="72059" x2="62857" y2="72059"/>
                        <a14:foregroundMark x1="36571" y1="69118" x2="36571" y2="69118"/>
                        <a14:foregroundMark x1="41714" y1="40686" x2="41714" y2="40686"/>
                        <a14:foregroundMark x1="58857" y1="38725" x2="58857" y2="38725"/>
                        <a14:foregroundMark x1="58286" y1="59804" x2="58286" y2="59804"/>
                        <a14:foregroundMark x1="33143" y1="56373" x2="33143" y2="56373"/>
                        <a14:foregroundMark x1="40000" y1="80392" x2="40000" y2="80392"/>
                        <a14:foregroundMark x1="53714" y1="77941" x2="53714" y2="77941"/>
                        <a14:foregroundMark x1="62857" y1="61275" x2="62857" y2="61275"/>
                        <a14:foregroundMark x1="64571" y1="49020" x2="64571" y2="49020"/>
                        <a14:foregroundMark x1="55429" y1="46078" x2="55429" y2="46078"/>
                        <a14:foregroundMark x1="52000" y1="42157" x2="52000" y2="42157"/>
                        <a14:foregroundMark x1="43429" y1="43627" x2="43429" y2="43627"/>
                        <a14:foregroundMark x1="42286" y1="48039" x2="42286" y2="48039"/>
                        <a14:foregroundMark x1="42286" y1="51471" x2="42286" y2="51471"/>
                        <a14:foregroundMark x1="39429" y1="53922" x2="39429" y2="53922"/>
                        <a14:foregroundMark x1="38286" y1="60294" x2="38286" y2="60294"/>
                        <a14:foregroundMark x1="47429" y1="65196" x2="47429" y2="65196"/>
                        <a14:foregroundMark x1="52000" y1="60784" x2="49714" y2="60784"/>
                        <a14:foregroundMark x1="36571" y1="64706" x2="36571" y2="64706"/>
                        <a14:foregroundMark x1="30286" y1="64216" x2="30286" y2="64216"/>
                        <a14:foregroundMark x1="33143" y1="73039" x2="33143" y2="73039"/>
                      </a14:backgroundRemoval>
                    </a14:imgEffect>
                  </a14:imgLayer>
                </a14:imgProps>
              </a:ext>
              <a:ext uri="{28A0092B-C50C-407E-A947-70E740481C1C}">
                <a14:useLocalDpi xmlns:a14="http://schemas.microsoft.com/office/drawing/2010/main"/>
              </a:ext>
            </a:extLst>
          </a:blip>
          <a:srcRect/>
          <a:stretch>
            <a:fillRect/>
          </a:stretch>
        </p:blipFill>
        <p:spPr bwMode="auto">
          <a:xfrm>
            <a:off x="1450882" y="3299436"/>
            <a:ext cx="1304775" cy="1521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p:cNvSpPr/>
          <p:nvPr/>
        </p:nvSpPr>
        <p:spPr>
          <a:xfrm>
            <a:off x="4413402" y="4765380"/>
            <a:ext cx="4266861" cy="1477328"/>
          </a:xfrm>
          <a:prstGeom prst="rect">
            <a:avLst/>
          </a:prstGeom>
        </p:spPr>
        <p:txBody>
          <a:bodyPr wrap="square">
            <a:spAutoFit/>
          </a:bodyPr>
          <a:lstStyle/>
          <a:p>
            <a:pPr algn="ctr"/>
            <a:endParaRPr lang="en-US" sz="1800" dirty="0"/>
          </a:p>
          <a:p>
            <a:pPr algn="ctr"/>
            <a:r>
              <a:rPr lang="en-US" sz="1800" b="1" dirty="0" err="1" smtClean="0"/>
              <a:t>AppDNA</a:t>
            </a:r>
            <a:r>
              <a:rPr lang="en-US" sz="1800" b="1" dirty="0" smtClean="0"/>
              <a:t> 7.9</a:t>
            </a:r>
            <a:r>
              <a:rPr lang="en-US" sz="1800" dirty="0" smtClean="0"/>
              <a:t/>
            </a:r>
            <a:br>
              <a:rPr lang="en-US" sz="1800" dirty="0" smtClean="0"/>
            </a:br>
            <a:r>
              <a:rPr lang="en-US" sz="1800" dirty="0" smtClean="0"/>
              <a:t>Enhanced </a:t>
            </a:r>
            <a:r>
              <a:rPr lang="en-US" sz="1800" dirty="0" err="1" smtClean="0"/>
              <a:t>AppDisk</a:t>
            </a:r>
            <a:r>
              <a:rPr lang="en-US" sz="1800" dirty="0" smtClean="0"/>
              <a:t> integration</a:t>
            </a:r>
            <a:br>
              <a:rPr lang="en-US" sz="1800" dirty="0" smtClean="0"/>
            </a:br>
            <a:r>
              <a:rPr lang="en-US" sz="1800" dirty="0" smtClean="0"/>
              <a:t>Expanded reporting for security</a:t>
            </a:r>
            <a:r>
              <a:rPr lang="en-US" sz="1800" dirty="0" smtClean="0">
                <a:solidFill>
                  <a:schemeClr val="bg2"/>
                </a:solidFill>
              </a:rPr>
              <a:t/>
            </a:r>
            <a:br>
              <a:rPr lang="en-US" sz="1800" dirty="0" smtClean="0">
                <a:solidFill>
                  <a:schemeClr val="bg2"/>
                </a:solidFill>
              </a:rPr>
            </a:br>
            <a:endParaRPr lang="en-US" sz="1800" dirty="0">
              <a:solidFill>
                <a:schemeClr val="bg2"/>
              </a:solidFill>
            </a:endParaRPr>
          </a:p>
        </p:txBody>
      </p:sp>
      <p:sp>
        <p:nvSpPr>
          <p:cNvPr id="11" name="Rectangle 10"/>
          <p:cNvSpPr/>
          <p:nvPr/>
        </p:nvSpPr>
        <p:spPr>
          <a:xfrm>
            <a:off x="9326241" y="5042378"/>
            <a:ext cx="2222211" cy="923330"/>
          </a:xfrm>
          <a:prstGeom prst="rect">
            <a:avLst/>
          </a:prstGeom>
        </p:spPr>
        <p:txBody>
          <a:bodyPr wrap="none">
            <a:spAutoFit/>
          </a:bodyPr>
          <a:lstStyle/>
          <a:p>
            <a:pPr algn="ctr"/>
            <a:r>
              <a:rPr lang="en-US" sz="1800" b="1" dirty="0"/>
              <a:t>Call Home </a:t>
            </a:r>
            <a:r>
              <a:rPr lang="en-US" sz="1800" b="1" dirty="0" smtClean="0"/>
              <a:t>V2</a:t>
            </a:r>
            <a:r>
              <a:rPr lang="en-US" sz="1800" dirty="0" smtClean="0"/>
              <a:t/>
            </a:r>
            <a:br>
              <a:rPr lang="en-US" sz="1800" dirty="0" smtClean="0"/>
            </a:br>
            <a:r>
              <a:rPr lang="en-US" sz="1800" dirty="0" smtClean="0"/>
              <a:t>Diagnostic uploads</a:t>
            </a:r>
          </a:p>
          <a:p>
            <a:pPr algn="ctr"/>
            <a:r>
              <a:rPr lang="en-US" sz="1800" dirty="0" smtClean="0"/>
              <a:t> Additional </a:t>
            </a:r>
            <a:r>
              <a:rPr lang="en-US" sz="1800" dirty="0" err="1" smtClean="0"/>
              <a:t>datapoints</a:t>
            </a:r>
            <a:endParaRPr lang="en-US" sz="1800" dirty="0"/>
          </a:p>
        </p:txBody>
      </p:sp>
      <p:pic>
        <p:nvPicPr>
          <p:cNvPr id="2050" name="Picture 2" descr="http://cdn2.hubspot.net/hub/72508/images/4793343_s.jpg?t=1460675456958&amp;width=180&amp;height=14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62119" y="2593922"/>
            <a:ext cx="2648251" cy="2118051"/>
          </a:xfrm>
          <a:prstGeom prst="rect">
            <a:avLst/>
          </a:prstGeom>
          <a:noFill/>
          <a:extLst>
            <a:ext uri="{909E8E84-426E-40DD-AFC4-6F175D3DCCD1}">
              <a14:hiddenFill xmlns:a14="http://schemas.microsoft.com/office/drawing/2010/main">
                <a:solidFill>
                  <a:srgbClr val="FFFFFF"/>
                </a:solidFill>
              </a14:hiddenFill>
            </a:ext>
          </a:extLst>
        </p:spPr>
      </p:pic>
      <p:sp>
        <p:nvSpPr>
          <p:cNvPr id="12" name="Rectangle 11"/>
          <p:cNvSpPr/>
          <p:nvPr/>
        </p:nvSpPr>
        <p:spPr>
          <a:xfrm>
            <a:off x="-916226" y="5042380"/>
            <a:ext cx="6094412" cy="923330"/>
          </a:xfrm>
          <a:prstGeom prst="rect">
            <a:avLst/>
          </a:prstGeom>
        </p:spPr>
        <p:txBody>
          <a:bodyPr>
            <a:spAutoFit/>
          </a:bodyPr>
          <a:lstStyle/>
          <a:p>
            <a:pPr algn="ctr"/>
            <a:r>
              <a:rPr lang="en-US" sz="1800" b="1" dirty="0"/>
              <a:t>Linux VDA 1.3 </a:t>
            </a:r>
            <a:endParaRPr lang="en-US" sz="1800" b="1" dirty="0" smtClean="0"/>
          </a:p>
          <a:p>
            <a:pPr algn="ctr"/>
            <a:r>
              <a:rPr lang="en-US" sz="1800" dirty="0"/>
              <a:t>C</a:t>
            </a:r>
            <a:r>
              <a:rPr lang="en-US" sz="1800" dirty="0" smtClean="0"/>
              <a:t>lient </a:t>
            </a:r>
            <a:r>
              <a:rPr lang="en-US" sz="1800" dirty="0"/>
              <a:t>drive </a:t>
            </a:r>
            <a:r>
              <a:rPr lang="en-US" sz="1800" dirty="0" smtClean="0"/>
              <a:t>mapping</a:t>
            </a:r>
          </a:p>
          <a:p>
            <a:pPr algn="ctr"/>
            <a:r>
              <a:rPr lang="en-US" sz="1800" dirty="0" smtClean="0"/>
              <a:t>CentOS </a:t>
            </a:r>
            <a:r>
              <a:rPr lang="en-US" sz="1800" dirty="0"/>
              <a:t>support</a:t>
            </a:r>
          </a:p>
        </p:txBody>
      </p:sp>
      <p:grpSp>
        <p:nvGrpSpPr>
          <p:cNvPr id="13" name="Group 4"/>
          <p:cNvGrpSpPr>
            <a:grpSpLocks noChangeAspect="1"/>
          </p:cNvGrpSpPr>
          <p:nvPr/>
        </p:nvGrpSpPr>
        <p:grpSpPr bwMode="auto">
          <a:xfrm>
            <a:off x="11158368" y="214801"/>
            <a:ext cx="847112" cy="574275"/>
            <a:chOff x="369" y="242"/>
            <a:chExt cx="1481" cy="1004"/>
          </a:xfrm>
          <a:solidFill>
            <a:srgbClr val="00A1E0"/>
          </a:solidFill>
        </p:grpSpPr>
        <p:sp>
          <p:nvSpPr>
            <p:cNvPr id="14" name="Freeform 5"/>
            <p:cNvSpPr>
              <a:spLocks noEditPoints="1"/>
            </p:cNvSpPr>
            <p:nvPr/>
          </p:nvSpPr>
          <p:spPr bwMode="auto">
            <a:xfrm>
              <a:off x="369" y="242"/>
              <a:ext cx="1481" cy="991"/>
            </a:xfrm>
            <a:custGeom>
              <a:avLst/>
              <a:gdLst>
                <a:gd name="T0" fmla="*/ 0 w 1481"/>
                <a:gd name="T1" fmla="*/ 876 h 991"/>
                <a:gd name="T2" fmla="*/ 1481 w 1481"/>
                <a:gd name="T3" fmla="*/ 0 h 991"/>
                <a:gd name="T4" fmla="*/ 30 w 1481"/>
                <a:gd name="T5" fmla="*/ 850 h 991"/>
                <a:gd name="T6" fmla="*/ 1452 w 1481"/>
                <a:gd name="T7" fmla="*/ 26 h 991"/>
                <a:gd name="T8" fmla="*/ 30 w 1481"/>
                <a:gd name="T9" fmla="*/ 850 h 991"/>
                <a:gd name="T10" fmla="*/ 265 w 1481"/>
                <a:gd name="T11" fmla="*/ 387 h 991"/>
                <a:gd name="T12" fmla="*/ 444 w 1481"/>
                <a:gd name="T13" fmla="*/ 208 h 991"/>
                <a:gd name="T14" fmla="*/ 444 w 1481"/>
                <a:gd name="T15" fmla="*/ 671 h 991"/>
                <a:gd name="T16" fmla="*/ 265 w 1481"/>
                <a:gd name="T17" fmla="*/ 492 h 991"/>
                <a:gd name="T18" fmla="*/ 444 w 1481"/>
                <a:gd name="T19" fmla="*/ 671 h 991"/>
                <a:gd name="T20" fmla="*/ 418 w 1481"/>
                <a:gd name="T21" fmla="*/ 361 h 991"/>
                <a:gd name="T22" fmla="*/ 291 w 1481"/>
                <a:gd name="T23" fmla="*/ 235 h 991"/>
                <a:gd name="T24" fmla="*/ 291 w 1481"/>
                <a:gd name="T25" fmla="*/ 644 h 991"/>
                <a:gd name="T26" fmla="*/ 418 w 1481"/>
                <a:gd name="T27" fmla="*/ 518 h 991"/>
                <a:gd name="T28" fmla="*/ 291 w 1481"/>
                <a:gd name="T29" fmla="*/ 644 h 991"/>
                <a:gd name="T30" fmla="*/ 1086 w 1481"/>
                <a:gd name="T31" fmla="*/ 965 h 991"/>
                <a:gd name="T32" fmla="*/ 455 w 1481"/>
                <a:gd name="T33" fmla="*/ 991 h 991"/>
                <a:gd name="T34" fmla="*/ 836 w 1481"/>
                <a:gd name="T35" fmla="*/ 387 h 991"/>
                <a:gd name="T36" fmla="*/ 653 w 1481"/>
                <a:gd name="T37" fmla="*/ 208 h 991"/>
                <a:gd name="T38" fmla="*/ 836 w 1481"/>
                <a:gd name="T39" fmla="*/ 387 h 991"/>
                <a:gd name="T40" fmla="*/ 653 w 1481"/>
                <a:gd name="T41" fmla="*/ 671 h 991"/>
                <a:gd name="T42" fmla="*/ 836 w 1481"/>
                <a:gd name="T43" fmla="*/ 492 h 991"/>
                <a:gd name="T44" fmla="*/ 683 w 1481"/>
                <a:gd name="T45" fmla="*/ 361 h 991"/>
                <a:gd name="T46" fmla="*/ 806 w 1481"/>
                <a:gd name="T47" fmla="*/ 235 h 991"/>
                <a:gd name="T48" fmla="*/ 683 w 1481"/>
                <a:gd name="T49" fmla="*/ 361 h 991"/>
                <a:gd name="T50" fmla="*/ 806 w 1481"/>
                <a:gd name="T51" fmla="*/ 644 h 991"/>
                <a:gd name="T52" fmla="*/ 683 w 1481"/>
                <a:gd name="T53" fmla="*/ 518 h 991"/>
                <a:gd name="T54" fmla="*/ 1224 w 1481"/>
                <a:gd name="T55" fmla="*/ 387 h 991"/>
                <a:gd name="T56" fmla="*/ 1041 w 1481"/>
                <a:gd name="T57" fmla="*/ 208 h 991"/>
                <a:gd name="T58" fmla="*/ 1224 w 1481"/>
                <a:gd name="T59" fmla="*/ 387 h 991"/>
                <a:gd name="T60" fmla="*/ 1041 w 1481"/>
                <a:gd name="T61" fmla="*/ 671 h 991"/>
                <a:gd name="T62" fmla="*/ 1224 w 1481"/>
                <a:gd name="T63" fmla="*/ 492 h 991"/>
                <a:gd name="T64" fmla="*/ 1071 w 1481"/>
                <a:gd name="T65" fmla="*/ 361 h 991"/>
                <a:gd name="T66" fmla="*/ 1194 w 1481"/>
                <a:gd name="T67" fmla="*/ 235 h 991"/>
                <a:gd name="T68" fmla="*/ 1071 w 1481"/>
                <a:gd name="T69" fmla="*/ 361 h 991"/>
                <a:gd name="T70" fmla="*/ 1194 w 1481"/>
                <a:gd name="T71" fmla="*/ 644 h 991"/>
                <a:gd name="T72" fmla="*/ 1071 w 1481"/>
                <a:gd name="T73" fmla="*/ 518 h 9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1">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7"/>
                  </a:moveTo>
                  <a:lnTo>
                    <a:pt x="265" y="387"/>
                  </a:lnTo>
                  <a:lnTo>
                    <a:pt x="265" y="208"/>
                  </a:lnTo>
                  <a:lnTo>
                    <a:pt x="444" y="208"/>
                  </a:lnTo>
                  <a:lnTo>
                    <a:pt x="444" y="387"/>
                  </a:lnTo>
                  <a:close/>
                  <a:moveTo>
                    <a:pt x="444" y="671"/>
                  </a:moveTo>
                  <a:lnTo>
                    <a:pt x="265" y="671"/>
                  </a:lnTo>
                  <a:lnTo>
                    <a:pt x="265" y="492"/>
                  </a:lnTo>
                  <a:lnTo>
                    <a:pt x="444" y="492"/>
                  </a:lnTo>
                  <a:lnTo>
                    <a:pt x="444" y="671"/>
                  </a:lnTo>
                  <a:close/>
                  <a:moveTo>
                    <a:pt x="291" y="361"/>
                  </a:moveTo>
                  <a:lnTo>
                    <a:pt x="418" y="361"/>
                  </a:lnTo>
                  <a:lnTo>
                    <a:pt x="418" y="235"/>
                  </a:lnTo>
                  <a:lnTo>
                    <a:pt x="291" y="235"/>
                  </a:lnTo>
                  <a:lnTo>
                    <a:pt x="291" y="361"/>
                  </a:lnTo>
                  <a:close/>
                  <a:moveTo>
                    <a:pt x="291" y="644"/>
                  </a:moveTo>
                  <a:lnTo>
                    <a:pt x="418" y="644"/>
                  </a:lnTo>
                  <a:lnTo>
                    <a:pt x="418" y="518"/>
                  </a:lnTo>
                  <a:lnTo>
                    <a:pt x="291" y="518"/>
                  </a:lnTo>
                  <a:lnTo>
                    <a:pt x="291" y="644"/>
                  </a:lnTo>
                  <a:close/>
                  <a:moveTo>
                    <a:pt x="455" y="965"/>
                  </a:moveTo>
                  <a:lnTo>
                    <a:pt x="1086" y="965"/>
                  </a:lnTo>
                  <a:lnTo>
                    <a:pt x="1086" y="991"/>
                  </a:lnTo>
                  <a:lnTo>
                    <a:pt x="455" y="991"/>
                  </a:lnTo>
                  <a:lnTo>
                    <a:pt x="455" y="965"/>
                  </a:lnTo>
                  <a:close/>
                  <a:moveTo>
                    <a:pt x="836" y="387"/>
                  </a:moveTo>
                  <a:lnTo>
                    <a:pt x="653" y="387"/>
                  </a:lnTo>
                  <a:lnTo>
                    <a:pt x="653" y="208"/>
                  </a:lnTo>
                  <a:lnTo>
                    <a:pt x="836" y="208"/>
                  </a:lnTo>
                  <a:lnTo>
                    <a:pt x="836" y="387"/>
                  </a:lnTo>
                  <a:close/>
                  <a:moveTo>
                    <a:pt x="836" y="671"/>
                  </a:moveTo>
                  <a:lnTo>
                    <a:pt x="653" y="671"/>
                  </a:lnTo>
                  <a:lnTo>
                    <a:pt x="653" y="492"/>
                  </a:lnTo>
                  <a:lnTo>
                    <a:pt x="836" y="492"/>
                  </a:lnTo>
                  <a:lnTo>
                    <a:pt x="836" y="671"/>
                  </a:lnTo>
                  <a:close/>
                  <a:moveTo>
                    <a:pt x="683" y="361"/>
                  </a:moveTo>
                  <a:lnTo>
                    <a:pt x="806" y="361"/>
                  </a:lnTo>
                  <a:lnTo>
                    <a:pt x="806" y="235"/>
                  </a:lnTo>
                  <a:lnTo>
                    <a:pt x="683" y="235"/>
                  </a:lnTo>
                  <a:lnTo>
                    <a:pt x="683" y="361"/>
                  </a:lnTo>
                  <a:close/>
                  <a:moveTo>
                    <a:pt x="683" y="644"/>
                  </a:moveTo>
                  <a:lnTo>
                    <a:pt x="806" y="644"/>
                  </a:lnTo>
                  <a:lnTo>
                    <a:pt x="806" y="518"/>
                  </a:lnTo>
                  <a:lnTo>
                    <a:pt x="683" y="518"/>
                  </a:lnTo>
                  <a:lnTo>
                    <a:pt x="683" y="644"/>
                  </a:lnTo>
                  <a:close/>
                  <a:moveTo>
                    <a:pt x="1224" y="387"/>
                  </a:moveTo>
                  <a:lnTo>
                    <a:pt x="1041" y="387"/>
                  </a:lnTo>
                  <a:lnTo>
                    <a:pt x="1041" y="208"/>
                  </a:lnTo>
                  <a:lnTo>
                    <a:pt x="1224" y="208"/>
                  </a:lnTo>
                  <a:lnTo>
                    <a:pt x="1224" y="387"/>
                  </a:lnTo>
                  <a:close/>
                  <a:moveTo>
                    <a:pt x="1224" y="671"/>
                  </a:moveTo>
                  <a:lnTo>
                    <a:pt x="1041" y="671"/>
                  </a:lnTo>
                  <a:lnTo>
                    <a:pt x="1041" y="492"/>
                  </a:lnTo>
                  <a:lnTo>
                    <a:pt x="1224" y="492"/>
                  </a:lnTo>
                  <a:lnTo>
                    <a:pt x="1224" y="671"/>
                  </a:lnTo>
                  <a:close/>
                  <a:moveTo>
                    <a:pt x="1071" y="361"/>
                  </a:moveTo>
                  <a:lnTo>
                    <a:pt x="1194" y="361"/>
                  </a:lnTo>
                  <a:lnTo>
                    <a:pt x="1194" y="235"/>
                  </a:lnTo>
                  <a:lnTo>
                    <a:pt x="1071" y="235"/>
                  </a:lnTo>
                  <a:lnTo>
                    <a:pt x="1071" y="361"/>
                  </a:lnTo>
                  <a:close/>
                  <a:moveTo>
                    <a:pt x="1071" y="644"/>
                  </a:moveTo>
                  <a:lnTo>
                    <a:pt x="1194" y="644"/>
                  </a:lnTo>
                  <a:lnTo>
                    <a:pt x="1194" y="518"/>
                  </a:lnTo>
                  <a:lnTo>
                    <a:pt x="1071" y="518"/>
                  </a:lnTo>
                  <a:lnTo>
                    <a:pt x="1071" y="644"/>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sp>
          <p:nvSpPr>
            <p:cNvPr id="15" name="Freeform 14"/>
            <p:cNvSpPr>
              <a:spLocks noEditPoints="1"/>
            </p:cNvSpPr>
            <p:nvPr/>
          </p:nvSpPr>
          <p:spPr bwMode="auto">
            <a:xfrm>
              <a:off x="369" y="254"/>
              <a:ext cx="1481" cy="992"/>
            </a:xfrm>
            <a:custGeom>
              <a:avLst/>
              <a:gdLst>
                <a:gd name="T0" fmla="*/ 0 w 1481"/>
                <a:gd name="T1" fmla="*/ 876 h 992"/>
                <a:gd name="T2" fmla="*/ 1481 w 1481"/>
                <a:gd name="T3" fmla="*/ 0 h 992"/>
                <a:gd name="T4" fmla="*/ 30 w 1481"/>
                <a:gd name="T5" fmla="*/ 850 h 992"/>
                <a:gd name="T6" fmla="*/ 1452 w 1481"/>
                <a:gd name="T7" fmla="*/ 26 h 992"/>
                <a:gd name="T8" fmla="*/ 30 w 1481"/>
                <a:gd name="T9" fmla="*/ 850 h 992"/>
                <a:gd name="T10" fmla="*/ 265 w 1481"/>
                <a:gd name="T11" fmla="*/ 388 h 992"/>
                <a:gd name="T12" fmla="*/ 444 w 1481"/>
                <a:gd name="T13" fmla="*/ 209 h 992"/>
                <a:gd name="T14" fmla="*/ 444 w 1481"/>
                <a:gd name="T15" fmla="*/ 671 h 992"/>
                <a:gd name="T16" fmla="*/ 265 w 1481"/>
                <a:gd name="T17" fmla="*/ 493 h 992"/>
                <a:gd name="T18" fmla="*/ 444 w 1481"/>
                <a:gd name="T19" fmla="*/ 671 h 992"/>
                <a:gd name="T20" fmla="*/ 418 w 1481"/>
                <a:gd name="T21" fmla="*/ 362 h 992"/>
                <a:gd name="T22" fmla="*/ 291 w 1481"/>
                <a:gd name="T23" fmla="*/ 235 h 992"/>
                <a:gd name="T24" fmla="*/ 291 w 1481"/>
                <a:gd name="T25" fmla="*/ 645 h 992"/>
                <a:gd name="T26" fmla="*/ 418 w 1481"/>
                <a:gd name="T27" fmla="*/ 518 h 992"/>
                <a:gd name="T28" fmla="*/ 291 w 1481"/>
                <a:gd name="T29" fmla="*/ 645 h 992"/>
                <a:gd name="T30" fmla="*/ 1086 w 1481"/>
                <a:gd name="T31" fmla="*/ 966 h 992"/>
                <a:gd name="T32" fmla="*/ 455 w 1481"/>
                <a:gd name="T33" fmla="*/ 992 h 992"/>
                <a:gd name="T34" fmla="*/ 836 w 1481"/>
                <a:gd name="T35" fmla="*/ 388 h 992"/>
                <a:gd name="T36" fmla="*/ 653 w 1481"/>
                <a:gd name="T37" fmla="*/ 209 h 992"/>
                <a:gd name="T38" fmla="*/ 836 w 1481"/>
                <a:gd name="T39" fmla="*/ 388 h 992"/>
                <a:gd name="T40" fmla="*/ 653 w 1481"/>
                <a:gd name="T41" fmla="*/ 671 h 992"/>
                <a:gd name="T42" fmla="*/ 836 w 1481"/>
                <a:gd name="T43" fmla="*/ 493 h 992"/>
                <a:gd name="T44" fmla="*/ 683 w 1481"/>
                <a:gd name="T45" fmla="*/ 362 h 992"/>
                <a:gd name="T46" fmla="*/ 806 w 1481"/>
                <a:gd name="T47" fmla="*/ 235 h 992"/>
                <a:gd name="T48" fmla="*/ 683 w 1481"/>
                <a:gd name="T49" fmla="*/ 362 h 992"/>
                <a:gd name="T50" fmla="*/ 806 w 1481"/>
                <a:gd name="T51" fmla="*/ 645 h 992"/>
                <a:gd name="T52" fmla="*/ 683 w 1481"/>
                <a:gd name="T53" fmla="*/ 518 h 992"/>
                <a:gd name="T54" fmla="*/ 1224 w 1481"/>
                <a:gd name="T55" fmla="*/ 388 h 992"/>
                <a:gd name="T56" fmla="*/ 1041 w 1481"/>
                <a:gd name="T57" fmla="*/ 209 h 992"/>
                <a:gd name="T58" fmla="*/ 1224 w 1481"/>
                <a:gd name="T59" fmla="*/ 388 h 992"/>
                <a:gd name="T60" fmla="*/ 1041 w 1481"/>
                <a:gd name="T61" fmla="*/ 671 h 992"/>
                <a:gd name="T62" fmla="*/ 1224 w 1481"/>
                <a:gd name="T63" fmla="*/ 493 h 992"/>
                <a:gd name="T64" fmla="*/ 1071 w 1481"/>
                <a:gd name="T65" fmla="*/ 362 h 992"/>
                <a:gd name="T66" fmla="*/ 1194 w 1481"/>
                <a:gd name="T67" fmla="*/ 235 h 992"/>
                <a:gd name="T68" fmla="*/ 1071 w 1481"/>
                <a:gd name="T69" fmla="*/ 362 h 992"/>
                <a:gd name="T70" fmla="*/ 1194 w 1481"/>
                <a:gd name="T71" fmla="*/ 645 h 992"/>
                <a:gd name="T72" fmla="*/ 1071 w 1481"/>
                <a:gd name="T73" fmla="*/ 518 h 9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81" h="992">
                  <a:moveTo>
                    <a:pt x="1481" y="876"/>
                  </a:moveTo>
                  <a:lnTo>
                    <a:pt x="0" y="876"/>
                  </a:lnTo>
                  <a:lnTo>
                    <a:pt x="0" y="0"/>
                  </a:lnTo>
                  <a:lnTo>
                    <a:pt x="1481" y="0"/>
                  </a:lnTo>
                  <a:lnTo>
                    <a:pt x="1481" y="876"/>
                  </a:lnTo>
                  <a:close/>
                  <a:moveTo>
                    <a:pt x="30" y="850"/>
                  </a:moveTo>
                  <a:lnTo>
                    <a:pt x="1452" y="850"/>
                  </a:lnTo>
                  <a:lnTo>
                    <a:pt x="1452" y="26"/>
                  </a:lnTo>
                  <a:lnTo>
                    <a:pt x="30" y="26"/>
                  </a:lnTo>
                  <a:lnTo>
                    <a:pt x="30" y="850"/>
                  </a:lnTo>
                  <a:close/>
                  <a:moveTo>
                    <a:pt x="444" y="388"/>
                  </a:moveTo>
                  <a:lnTo>
                    <a:pt x="265" y="388"/>
                  </a:lnTo>
                  <a:lnTo>
                    <a:pt x="265" y="209"/>
                  </a:lnTo>
                  <a:lnTo>
                    <a:pt x="444" y="209"/>
                  </a:lnTo>
                  <a:lnTo>
                    <a:pt x="444" y="388"/>
                  </a:lnTo>
                  <a:close/>
                  <a:moveTo>
                    <a:pt x="444" y="671"/>
                  </a:moveTo>
                  <a:lnTo>
                    <a:pt x="265" y="671"/>
                  </a:lnTo>
                  <a:lnTo>
                    <a:pt x="265" y="493"/>
                  </a:lnTo>
                  <a:lnTo>
                    <a:pt x="444" y="493"/>
                  </a:lnTo>
                  <a:lnTo>
                    <a:pt x="444" y="671"/>
                  </a:lnTo>
                  <a:close/>
                  <a:moveTo>
                    <a:pt x="291" y="362"/>
                  </a:moveTo>
                  <a:lnTo>
                    <a:pt x="418" y="362"/>
                  </a:lnTo>
                  <a:lnTo>
                    <a:pt x="418" y="235"/>
                  </a:lnTo>
                  <a:lnTo>
                    <a:pt x="291" y="235"/>
                  </a:lnTo>
                  <a:lnTo>
                    <a:pt x="291" y="362"/>
                  </a:lnTo>
                  <a:close/>
                  <a:moveTo>
                    <a:pt x="291" y="645"/>
                  </a:moveTo>
                  <a:lnTo>
                    <a:pt x="418" y="645"/>
                  </a:lnTo>
                  <a:lnTo>
                    <a:pt x="418" y="518"/>
                  </a:lnTo>
                  <a:lnTo>
                    <a:pt x="291" y="518"/>
                  </a:lnTo>
                  <a:lnTo>
                    <a:pt x="291" y="645"/>
                  </a:lnTo>
                  <a:close/>
                  <a:moveTo>
                    <a:pt x="455" y="966"/>
                  </a:moveTo>
                  <a:lnTo>
                    <a:pt x="1086" y="966"/>
                  </a:lnTo>
                  <a:lnTo>
                    <a:pt x="1086" y="992"/>
                  </a:lnTo>
                  <a:lnTo>
                    <a:pt x="455" y="992"/>
                  </a:lnTo>
                  <a:lnTo>
                    <a:pt x="455" y="966"/>
                  </a:lnTo>
                  <a:close/>
                  <a:moveTo>
                    <a:pt x="836" y="388"/>
                  </a:moveTo>
                  <a:lnTo>
                    <a:pt x="653" y="388"/>
                  </a:lnTo>
                  <a:lnTo>
                    <a:pt x="653" y="209"/>
                  </a:lnTo>
                  <a:lnTo>
                    <a:pt x="836" y="209"/>
                  </a:lnTo>
                  <a:lnTo>
                    <a:pt x="836" y="388"/>
                  </a:lnTo>
                  <a:close/>
                  <a:moveTo>
                    <a:pt x="836" y="671"/>
                  </a:moveTo>
                  <a:lnTo>
                    <a:pt x="653" y="671"/>
                  </a:lnTo>
                  <a:lnTo>
                    <a:pt x="653" y="493"/>
                  </a:lnTo>
                  <a:lnTo>
                    <a:pt x="836" y="493"/>
                  </a:lnTo>
                  <a:lnTo>
                    <a:pt x="836" y="671"/>
                  </a:lnTo>
                  <a:close/>
                  <a:moveTo>
                    <a:pt x="683" y="362"/>
                  </a:moveTo>
                  <a:lnTo>
                    <a:pt x="806" y="362"/>
                  </a:lnTo>
                  <a:lnTo>
                    <a:pt x="806" y="235"/>
                  </a:lnTo>
                  <a:lnTo>
                    <a:pt x="683" y="235"/>
                  </a:lnTo>
                  <a:lnTo>
                    <a:pt x="683" y="362"/>
                  </a:lnTo>
                  <a:close/>
                  <a:moveTo>
                    <a:pt x="683" y="645"/>
                  </a:moveTo>
                  <a:lnTo>
                    <a:pt x="806" y="645"/>
                  </a:lnTo>
                  <a:lnTo>
                    <a:pt x="806" y="518"/>
                  </a:lnTo>
                  <a:lnTo>
                    <a:pt x="683" y="518"/>
                  </a:lnTo>
                  <a:lnTo>
                    <a:pt x="683" y="645"/>
                  </a:lnTo>
                  <a:close/>
                  <a:moveTo>
                    <a:pt x="1224" y="388"/>
                  </a:moveTo>
                  <a:lnTo>
                    <a:pt x="1041" y="388"/>
                  </a:lnTo>
                  <a:lnTo>
                    <a:pt x="1041" y="209"/>
                  </a:lnTo>
                  <a:lnTo>
                    <a:pt x="1224" y="209"/>
                  </a:lnTo>
                  <a:lnTo>
                    <a:pt x="1224" y="388"/>
                  </a:lnTo>
                  <a:close/>
                  <a:moveTo>
                    <a:pt x="1224" y="671"/>
                  </a:moveTo>
                  <a:lnTo>
                    <a:pt x="1041" y="671"/>
                  </a:lnTo>
                  <a:lnTo>
                    <a:pt x="1041" y="493"/>
                  </a:lnTo>
                  <a:lnTo>
                    <a:pt x="1224" y="493"/>
                  </a:lnTo>
                  <a:lnTo>
                    <a:pt x="1224" y="671"/>
                  </a:lnTo>
                  <a:close/>
                  <a:moveTo>
                    <a:pt x="1071" y="362"/>
                  </a:moveTo>
                  <a:lnTo>
                    <a:pt x="1194" y="362"/>
                  </a:lnTo>
                  <a:lnTo>
                    <a:pt x="1194" y="235"/>
                  </a:lnTo>
                  <a:lnTo>
                    <a:pt x="1071" y="235"/>
                  </a:lnTo>
                  <a:lnTo>
                    <a:pt x="1071" y="362"/>
                  </a:lnTo>
                  <a:close/>
                  <a:moveTo>
                    <a:pt x="1071" y="645"/>
                  </a:moveTo>
                  <a:lnTo>
                    <a:pt x="1194" y="645"/>
                  </a:lnTo>
                  <a:lnTo>
                    <a:pt x="1194" y="518"/>
                  </a:lnTo>
                  <a:lnTo>
                    <a:pt x="1071" y="518"/>
                  </a:lnTo>
                  <a:lnTo>
                    <a:pt x="1071" y="645"/>
                  </a:lnTo>
                  <a:close/>
                </a:path>
              </a:pathLst>
            </a:custGeom>
            <a:grpFill/>
            <a:ln w="3175" cmpd="sng">
              <a:noFill/>
              <a:round/>
              <a:headEnd/>
              <a:tailEnd/>
            </a:ln>
            <a:extLst/>
          </p:spPr>
          <p:txBody>
            <a:bodyPr vert="horz" wrap="square" lIns="91440" tIns="45720" rIns="91440" bIns="45720" numCol="1" anchor="t" anchorCtr="0" compatLnSpc="1">
              <a:prstTxWarp prst="textNoShape">
                <a:avLst/>
              </a:prstTxWarp>
            </a:bodyPr>
            <a:lstStyle/>
            <a:p>
              <a:endParaRPr lang="en-US"/>
            </a:p>
          </p:txBody>
        </p:sp>
      </p:grpSp>
    </p:spTree>
    <p:extLst>
      <p:ext uri="{BB962C8B-B14F-4D97-AF65-F5344CB8AC3E}">
        <p14:creationId xmlns:p14="http://schemas.microsoft.com/office/powerpoint/2010/main" val="2909249767"/>
      </p:ext>
    </p:extLst>
  </p:cSld>
  <p:clrMapOvr>
    <a:masterClrMapping/>
  </p:clrMapOvr>
  <p:transition spd="med">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Supportability</a:t>
            </a:r>
            <a:endParaRPr lang="en-US"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8024" y="1596887"/>
            <a:ext cx="4244319" cy="325720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p:cNvPicPr>
            <a:picLocks noChangeAspect="1"/>
          </p:cNvPicPr>
          <p:nvPr/>
        </p:nvPicPr>
        <p:blipFill>
          <a:blip r:embed="rId4"/>
          <a:stretch>
            <a:fillRect/>
          </a:stretch>
        </p:blipFill>
        <p:spPr>
          <a:xfrm>
            <a:off x="7226498" y="1577837"/>
            <a:ext cx="3988066" cy="3340854"/>
          </a:xfrm>
          <a:prstGeom prst="rect">
            <a:avLst/>
          </a:prstGeom>
          <a:effectLst>
            <a:outerShdw blurRad="292100" dist="139700" dir="2700000" algn="tl" rotWithShape="0">
              <a:schemeClr val="bg2">
                <a:alpha val="65000"/>
              </a:schemeClr>
            </a:outerShdw>
          </a:effectLst>
        </p:spPr>
      </p:pic>
      <p:sp>
        <p:nvSpPr>
          <p:cNvPr id="7" name="TextBox 6"/>
          <p:cNvSpPr txBox="1"/>
          <p:nvPr/>
        </p:nvSpPr>
        <p:spPr>
          <a:xfrm>
            <a:off x="1064688" y="5072661"/>
            <a:ext cx="3810992" cy="954107"/>
          </a:xfrm>
          <a:prstGeom prst="rect">
            <a:avLst/>
          </a:prstGeom>
          <a:noFill/>
        </p:spPr>
        <p:txBody>
          <a:bodyPr wrap="square" rtlCol="0">
            <a:spAutoFit/>
          </a:bodyPr>
          <a:lstStyle/>
          <a:p>
            <a:pPr algn="ctr"/>
            <a:r>
              <a:rPr lang="en-US" sz="2400" b="1" dirty="0" smtClean="0"/>
              <a:t>Supportability Pack</a:t>
            </a:r>
            <a:r>
              <a:rPr lang="en-US" sz="2400" dirty="0" smtClean="0"/>
              <a:t/>
            </a:r>
            <a:br>
              <a:rPr lang="en-US" sz="2400" dirty="0" smtClean="0"/>
            </a:br>
            <a:r>
              <a:rPr lang="en-US" sz="1800" dirty="0" smtClean="0"/>
              <a:t>Now with 50+ tools</a:t>
            </a:r>
          </a:p>
          <a:p>
            <a:pPr algn="ctr"/>
            <a:r>
              <a:rPr lang="en-US" sz="1400" dirty="0">
                <a:solidFill>
                  <a:schemeClr val="accent1"/>
                </a:solidFill>
                <a:hlinkClick r:id="rId5"/>
              </a:rPr>
              <a:t>http://</a:t>
            </a:r>
            <a:r>
              <a:rPr lang="en-US" sz="1400" dirty="0" smtClean="0">
                <a:solidFill>
                  <a:schemeClr val="accent1"/>
                </a:solidFill>
                <a:hlinkClick r:id="rId5"/>
              </a:rPr>
              <a:t>support.citrix.com/article/CTX203082</a:t>
            </a:r>
            <a:r>
              <a:rPr lang="en-US" sz="1400" dirty="0" smtClean="0">
                <a:solidFill>
                  <a:schemeClr val="accent1"/>
                </a:solidFill>
              </a:rPr>
              <a:t> </a:t>
            </a:r>
          </a:p>
        </p:txBody>
      </p:sp>
      <p:sp>
        <p:nvSpPr>
          <p:cNvPr id="9" name="TextBox 8"/>
          <p:cNvSpPr txBox="1"/>
          <p:nvPr/>
        </p:nvSpPr>
        <p:spPr>
          <a:xfrm>
            <a:off x="7315034" y="5069739"/>
            <a:ext cx="3810992" cy="1231106"/>
          </a:xfrm>
          <a:prstGeom prst="rect">
            <a:avLst/>
          </a:prstGeom>
          <a:noFill/>
        </p:spPr>
        <p:txBody>
          <a:bodyPr wrap="square" rtlCol="0">
            <a:spAutoFit/>
          </a:bodyPr>
          <a:lstStyle/>
          <a:p>
            <a:pPr algn="ctr"/>
            <a:r>
              <a:rPr lang="en-US" sz="2400" b="1" dirty="0" smtClean="0"/>
              <a:t>LTSR Compliance Tool</a:t>
            </a:r>
            <a:r>
              <a:rPr lang="en-US" sz="2400" dirty="0" smtClean="0"/>
              <a:t/>
            </a:r>
            <a:br>
              <a:rPr lang="en-US" sz="2400" dirty="0" smtClean="0"/>
            </a:br>
            <a:r>
              <a:rPr lang="en-US" dirty="0"/>
              <a:t>T</a:t>
            </a:r>
            <a:r>
              <a:rPr lang="en-US" sz="1800" dirty="0" smtClean="0"/>
              <a:t>ech Preview </a:t>
            </a:r>
          </a:p>
          <a:p>
            <a:pPr algn="ctr"/>
            <a:r>
              <a:rPr lang="en-US" dirty="0"/>
              <a:t>V</a:t>
            </a:r>
            <a:r>
              <a:rPr lang="en-US" sz="1800" dirty="0" smtClean="0"/>
              <a:t>erify proper component versions</a:t>
            </a:r>
          </a:p>
          <a:p>
            <a:pPr algn="ctr"/>
            <a:r>
              <a:rPr lang="en-US" sz="1400" dirty="0">
                <a:solidFill>
                  <a:schemeClr val="accent1"/>
                </a:solidFill>
                <a:hlinkClick r:id="rId6"/>
              </a:rPr>
              <a:t>http://support.citrix.com/article/CTX209577</a:t>
            </a:r>
            <a:endParaRPr lang="en-US" sz="1400" dirty="0">
              <a:solidFill>
                <a:schemeClr val="accent1"/>
              </a:solidFill>
            </a:endParaRPr>
          </a:p>
        </p:txBody>
      </p:sp>
    </p:spTree>
    <p:extLst>
      <p:ext uri="{BB962C8B-B14F-4D97-AF65-F5344CB8AC3E}">
        <p14:creationId xmlns:p14="http://schemas.microsoft.com/office/powerpoint/2010/main" val="306028742"/>
      </p:ext>
    </p:extLst>
  </p:cSld>
  <p:clrMapOvr>
    <a:masterClrMapping/>
  </p:clrMapOvr>
  <p:transition spd="med">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3" name="Group 122"/>
          <p:cNvGrpSpPr/>
          <p:nvPr/>
        </p:nvGrpSpPr>
        <p:grpSpPr>
          <a:xfrm>
            <a:off x="658667" y="5200533"/>
            <a:ext cx="1880091" cy="757953"/>
            <a:chOff x="708151" y="4945648"/>
            <a:chExt cx="1879601" cy="757953"/>
          </a:xfrm>
        </p:grpSpPr>
        <p:sp>
          <p:nvSpPr>
            <p:cNvPr id="125" name="Rectangle 124"/>
            <p:cNvSpPr/>
            <p:nvPr/>
          </p:nvSpPr>
          <p:spPr>
            <a:xfrm>
              <a:off x="708151" y="5246211"/>
              <a:ext cx="1879601" cy="457390"/>
            </a:xfrm>
            <a:prstGeom prst="rect">
              <a:avLst/>
            </a:prstGeom>
          </p:spPr>
          <p:txBody>
            <a:bodyPr wrap="square" anchor="b">
              <a:spAutoFit/>
            </a:bodyPr>
            <a:lstStyle/>
            <a:p>
              <a:pPr defTabSz="457200">
                <a:lnSpc>
                  <a:spcPts val="1400"/>
                </a:lnSpc>
                <a:spcBef>
                  <a:spcPts val="2295"/>
                </a:spcBef>
                <a:spcAft>
                  <a:spcPts val="984"/>
                </a:spcAft>
              </a:pPr>
              <a:r>
                <a:rPr lang="en-US" sz="1400" dirty="0" smtClean="0">
                  <a:solidFill>
                    <a:schemeClr val="bg1">
                      <a:lumMod val="75000"/>
                    </a:schemeClr>
                  </a:solidFill>
                  <a:ea typeface="+mj-ea"/>
                  <a:cs typeface="Arial" pitchFamily="34" charset="0"/>
                </a:rPr>
                <a:t>Announce </a:t>
              </a:r>
              <a:br>
                <a:rPr lang="en-US" sz="1400" dirty="0" smtClean="0">
                  <a:solidFill>
                    <a:schemeClr val="bg1">
                      <a:lumMod val="75000"/>
                    </a:schemeClr>
                  </a:solidFill>
                  <a:ea typeface="+mj-ea"/>
                  <a:cs typeface="Arial" pitchFamily="34" charset="0"/>
                </a:rPr>
              </a:br>
              <a:r>
                <a:rPr lang="en-US" sz="1400" dirty="0" smtClean="0">
                  <a:solidFill>
                    <a:schemeClr val="bg1">
                      <a:lumMod val="75000"/>
                    </a:schemeClr>
                  </a:solidFill>
                  <a:ea typeface="+mj-ea"/>
                  <a:cs typeface="Arial" pitchFamily="34" charset="0"/>
                </a:rPr>
                <a:t>cloud support</a:t>
              </a:r>
              <a:endParaRPr lang="en-US" sz="1400" dirty="0">
                <a:solidFill>
                  <a:schemeClr val="bg1">
                    <a:lumMod val="75000"/>
                  </a:schemeClr>
                </a:solidFill>
                <a:ea typeface="+mj-ea"/>
                <a:cs typeface="Arial" pitchFamily="34" charset="0"/>
              </a:endParaRPr>
            </a:p>
          </p:txBody>
        </p:sp>
        <p:sp>
          <p:nvSpPr>
            <p:cNvPr id="126" name="Rectangle 125"/>
            <p:cNvSpPr/>
            <p:nvPr/>
          </p:nvSpPr>
          <p:spPr>
            <a:xfrm>
              <a:off x="708152" y="4945648"/>
              <a:ext cx="187960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Mobile SDK</a:t>
              </a:r>
              <a:endParaRPr lang="en-US" sz="1400" dirty="0">
                <a:solidFill>
                  <a:schemeClr val="bg1">
                    <a:lumMod val="75000"/>
                  </a:schemeClr>
                </a:solidFill>
                <a:ea typeface="+mj-ea"/>
                <a:cs typeface="Arial" pitchFamily="34" charset="0"/>
              </a:endParaRPr>
            </a:p>
          </p:txBody>
        </p:sp>
      </p:grpSp>
      <p:grpSp>
        <p:nvGrpSpPr>
          <p:cNvPr id="129" name="Group 128"/>
          <p:cNvGrpSpPr/>
          <p:nvPr/>
        </p:nvGrpSpPr>
        <p:grpSpPr>
          <a:xfrm>
            <a:off x="2769926" y="5012276"/>
            <a:ext cx="1880091" cy="946211"/>
            <a:chOff x="708151" y="4757390"/>
            <a:chExt cx="1879601" cy="946211"/>
          </a:xfrm>
        </p:grpSpPr>
        <p:sp>
          <p:nvSpPr>
            <p:cNvPr id="130" name="Rectangle 129"/>
            <p:cNvSpPr/>
            <p:nvPr/>
          </p:nvSpPr>
          <p:spPr>
            <a:xfrm>
              <a:off x="708151" y="5072659"/>
              <a:ext cx="1879601" cy="630942"/>
            </a:xfrm>
            <a:prstGeom prst="rect">
              <a:avLst/>
            </a:prstGeom>
          </p:spPr>
          <p:txBody>
            <a:bodyPr wrap="square" anchor="b">
              <a:spAutoFit/>
            </a:bodyPr>
            <a:lstStyle/>
            <a:p>
              <a:pPr defTabSz="457200">
                <a:lnSpc>
                  <a:spcPts val="1400"/>
                </a:lnSpc>
                <a:spcBef>
                  <a:spcPts val="2295"/>
                </a:spcBef>
                <a:spcAft>
                  <a:spcPts val="984"/>
                </a:spcAft>
              </a:pPr>
              <a:r>
                <a:rPr lang="en-US" sz="1400" dirty="0" smtClean="0">
                  <a:solidFill>
                    <a:schemeClr val="bg1">
                      <a:lumMod val="75000"/>
                    </a:schemeClr>
                  </a:solidFill>
                  <a:ea typeface="+mj-ea"/>
                  <a:cs typeface="Arial" pitchFamily="34" charset="0"/>
                </a:rPr>
                <a:t>Unified app/desktop</a:t>
              </a:r>
              <a:br>
                <a:rPr lang="en-US" sz="1400" dirty="0" smtClean="0">
                  <a:solidFill>
                    <a:schemeClr val="bg1">
                      <a:lumMod val="75000"/>
                    </a:schemeClr>
                  </a:solidFill>
                  <a:ea typeface="+mj-ea"/>
                  <a:cs typeface="Arial" pitchFamily="34" charset="0"/>
                </a:rPr>
              </a:br>
              <a:r>
                <a:rPr lang="en-US" sz="1400" dirty="0" smtClean="0">
                  <a:solidFill>
                    <a:schemeClr val="bg1">
                      <a:lumMod val="75000"/>
                    </a:schemeClr>
                  </a:solidFill>
                  <a:ea typeface="+mj-ea"/>
                  <a:cs typeface="Arial" pitchFamily="34" charset="0"/>
                </a:rPr>
                <a:t>cloud-enabled platform (FMA)</a:t>
              </a:r>
              <a:endParaRPr lang="en-US" sz="1400" dirty="0">
                <a:solidFill>
                  <a:schemeClr val="bg1">
                    <a:lumMod val="75000"/>
                  </a:schemeClr>
                </a:solidFill>
                <a:ea typeface="+mj-ea"/>
                <a:cs typeface="Arial" pitchFamily="34" charset="0"/>
              </a:endParaRPr>
            </a:p>
          </p:txBody>
        </p:sp>
        <p:sp>
          <p:nvSpPr>
            <p:cNvPr id="131" name="Rectangle 130"/>
            <p:cNvSpPr/>
            <p:nvPr/>
          </p:nvSpPr>
          <p:spPr>
            <a:xfrm>
              <a:off x="708152" y="4757390"/>
              <a:ext cx="187960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1</a:t>
              </a:r>
              <a:r>
                <a:rPr lang="en-US" sz="1400" baseline="30000" dirty="0" smtClean="0">
                  <a:solidFill>
                    <a:schemeClr val="bg1">
                      <a:lumMod val="75000"/>
                    </a:schemeClr>
                  </a:solidFill>
                  <a:ea typeface="+mj-ea"/>
                  <a:cs typeface="Arial" pitchFamily="34" charset="0"/>
                </a:rPr>
                <a:t>st</a:t>
              </a:r>
              <a:r>
                <a:rPr lang="en-US" sz="1400" dirty="0" smtClean="0">
                  <a:solidFill>
                    <a:schemeClr val="bg1">
                      <a:lumMod val="75000"/>
                    </a:schemeClr>
                  </a:solidFill>
                  <a:ea typeface="+mj-ea"/>
                  <a:cs typeface="Arial" pitchFamily="34" charset="0"/>
                </a:rPr>
                <a:t> GPU support</a:t>
              </a:r>
              <a:endParaRPr lang="en-US" sz="1400" dirty="0">
                <a:solidFill>
                  <a:schemeClr val="bg1">
                    <a:lumMod val="75000"/>
                  </a:schemeClr>
                </a:solidFill>
                <a:ea typeface="+mj-ea"/>
                <a:cs typeface="Arial" pitchFamily="34" charset="0"/>
              </a:endParaRPr>
            </a:p>
          </p:txBody>
        </p:sp>
      </p:grpSp>
      <p:grpSp>
        <p:nvGrpSpPr>
          <p:cNvPr id="167" name="Group 166"/>
          <p:cNvGrpSpPr/>
          <p:nvPr/>
        </p:nvGrpSpPr>
        <p:grpSpPr>
          <a:xfrm>
            <a:off x="4893297" y="4354991"/>
            <a:ext cx="2095809" cy="1636859"/>
            <a:chOff x="7331124" y="3373583"/>
            <a:chExt cx="2095263" cy="1636859"/>
          </a:xfrm>
        </p:grpSpPr>
        <p:sp>
          <p:nvSpPr>
            <p:cNvPr id="134" name="Rectangle 133"/>
            <p:cNvSpPr/>
            <p:nvPr/>
          </p:nvSpPr>
          <p:spPr>
            <a:xfrm>
              <a:off x="7331124" y="4702298"/>
              <a:ext cx="1879601" cy="308144"/>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PVS write cache</a:t>
              </a:r>
              <a:endParaRPr lang="en-US" sz="1400" dirty="0">
                <a:solidFill>
                  <a:schemeClr val="bg1">
                    <a:lumMod val="75000"/>
                  </a:schemeClr>
                </a:solidFill>
                <a:ea typeface="+mj-ea"/>
                <a:cs typeface="Arial" pitchFamily="34" charset="0"/>
              </a:endParaRPr>
            </a:p>
          </p:txBody>
        </p:sp>
        <p:sp>
          <p:nvSpPr>
            <p:cNvPr id="135" name="Rectangle 134"/>
            <p:cNvSpPr/>
            <p:nvPr/>
          </p:nvSpPr>
          <p:spPr>
            <a:xfrm>
              <a:off x="7331124" y="4190998"/>
              <a:ext cx="1879600" cy="502702"/>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Hybrid cloud</a:t>
              </a:r>
              <a:br>
                <a:rPr lang="en-US" sz="1400" dirty="0" smtClean="0">
                  <a:solidFill>
                    <a:schemeClr val="bg1">
                      <a:lumMod val="75000"/>
                    </a:schemeClr>
                  </a:solidFill>
                  <a:ea typeface="+mj-ea"/>
                  <a:cs typeface="Arial" pitchFamily="34" charset="0"/>
                </a:rPr>
              </a:br>
              <a:r>
                <a:rPr lang="en-US" sz="1400" dirty="0" smtClean="0">
                  <a:solidFill>
                    <a:schemeClr val="bg1">
                      <a:lumMod val="75000"/>
                    </a:schemeClr>
                  </a:solidFill>
                  <a:ea typeface="+mj-ea"/>
                  <a:cs typeface="Arial" pitchFamily="34" charset="0"/>
                </a:rPr>
                <a:t>provisioning</a:t>
              </a:r>
              <a:endParaRPr lang="en-US" sz="1400" dirty="0">
                <a:solidFill>
                  <a:schemeClr val="bg1">
                    <a:lumMod val="75000"/>
                  </a:schemeClr>
                </a:solidFill>
                <a:ea typeface="+mj-ea"/>
                <a:cs typeface="Arial" pitchFamily="34" charset="0"/>
              </a:endParaRPr>
            </a:p>
          </p:txBody>
        </p:sp>
        <p:sp>
          <p:nvSpPr>
            <p:cNvPr id="136" name="Rectangle 135"/>
            <p:cNvSpPr/>
            <p:nvPr/>
          </p:nvSpPr>
          <p:spPr>
            <a:xfrm>
              <a:off x="7331124" y="3884883"/>
              <a:ext cx="2095263"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Skype for Mac/Win/Linux</a:t>
              </a:r>
              <a:endParaRPr lang="en-US" sz="1400" dirty="0">
                <a:solidFill>
                  <a:schemeClr val="bg1">
                    <a:lumMod val="75000"/>
                  </a:schemeClr>
                </a:solidFill>
                <a:ea typeface="+mj-ea"/>
                <a:cs typeface="Arial" pitchFamily="34" charset="0"/>
              </a:endParaRPr>
            </a:p>
          </p:txBody>
        </p:sp>
        <p:sp>
          <p:nvSpPr>
            <p:cNvPr id="137" name="Rectangle 136"/>
            <p:cNvSpPr/>
            <p:nvPr/>
          </p:nvSpPr>
          <p:spPr>
            <a:xfrm>
              <a:off x="7331124" y="3373583"/>
              <a:ext cx="187960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Acquire </a:t>
              </a:r>
              <a:r>
                <a:rPr lang="en-US" sz="1400" dirty="0" err="1" smtClean="0">
                  <a:solidFill>
                    <a:schemeClr val="bg1">
                      <a:lumMod val="75000"/>
                    </a:schemeClr>
                  </a:solidFill>
                  <a:ea typeface="+mj-ea"/>
                  <a:cs typeface="Arial" pitchFamily="34" charset="0"/>
                </a:rPr>
                <a:t>Framehawk</a:t>
              </a:r>
              <a:endParaRPr lang="en-US" sz="1400" dirty="0">
                <a:solidFill>
                  <a:schemeClr val="bg1">
                    <a:lumMod val="75000"/>
                  </a:schemeClr>
                </a:solidFill>
                <a:ea typeface="+mj-ea"/>
                <a:cs typeface="Arial" pitchFamily="34" charset="0"/>
              </a:endParaRPr>
            </a:p>
          </p:txBody>
        </p:sp>
      </p:grpSp>
      <p:grpSp>
        <p:nvGrpSpPr>
          <p:cNvPr id="166" name="Group 165"/>
          <p:cNvGrpSpPr/>
          <p:nvPr/>
        </p:nvGrpSpPr>
        <p:grpSpPr>
          <a:xfrm>
            <a:off x="7009196" y="240422"/>
            <a:ext cx="2581642" cy="5731840"/>
            <a:chOff x="9495457" y="240422"/>
            <a:chExt cx="2580970" cy="5731840"/>
          </a:xfrm>
        </p:grpSpPr>
        <p:sp>
          <p:nvSpPr>
            <p:cNvPr id="139" name="Rectangle 138"/>
            <p:cNvSpPr/>
            <p:nvPr/>
          </p:nvSpPr>
          <p:spPr>
            <a:xfrm>
              <a:off x="9495457" y="240422"/>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Prelaunch, linger, anon logon</a:t>
              </a:r>
              <a:endParaRPr lang="en-US" sz="1400" dirty="0">
                <a:solidFill>
                  <a:schemeClr val="bg1">
                    <a:lumMod val="75000"/>
                  </a:schemeClr>
                </a:solidFill>
                <a:ea typeface="+mj-ea"/>
                <a:cs typeface="Arial" pitchFamily="34" charset="0"/>
              </a:endParaRPr>
            </a:p>
          </p:txBody>
        </p:sp>
        <p:sp>
          <p:nvSpPr>
            <p:cNvPr id="141" name="Rectangle 140"/>
            <p:cNvSpPr/>
            <p:nvPr/>
          </p:nvSpPr>
          <p:spPr>
            <a:xfrm>
              <a:off x="9495457" y="512138"/>
              <a:ext cx="187960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Next Gen </a:t>
              </a:r>
              <a:r>
                <a:rPr lang="en-US" sz="1400" dirty="0" err="1" smtClean="0">
                  <a:solidFill>
                    <a:schemeClr val="bg1">
                      <a:lumMod val="75000"/>
                    </a:schemeClr>
                  </a:solidFill>
                  <a:ea typeface="+mj-ea"/>
                  <a:cs typeface="Arial" pitchFamily="34" charset="0"/>
                </a:rPr>
                <a:t>Thinwire</a:t>
              </a:r>
              <a:endParaRPr lang="en-US" sz="1400" dirty="0">
                <a:solidFill>
                  <a:schemeClr val="bg1">
                    <a:lumMod val="75000"/>
                  </a:schemeClr>
                </a:solidFill>
                <a:ea typeface="+mj-ea"/>
                <a:cs typeface="Arial" pitchFamily="34" charset="0"/>
              </a:endParaRPr>
            </a:p>
          </p:txBody>
        </p:sp>
        <p:sp>
          <p:nvSpPr>
            <p:cNvPr id="144" name="Rectangle 143"/>
            <p:cNvSpPr/>
            <p:nvPr/>
          </p:nvSpPr>
          <p:spPr>
            <a:xfrm>
              <a:off x="9495457" y="783854"/>
              <a:ext cx="187960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HDX </a:t>
              </a:r>
              <a:r>
                <a:rPr lang="en-US" sz="1400" dirty="0" err="1" smtClean="0">
                  <a:solidFill>
                    <a:schemeClr val="bg1">
                      <a:lumMod val="75000"/>
                    </a:schemeClr>
                  </a:solidFill>
                  <a:ea typeface="+mj-ea"/>
                  <a:cs typeface="Arial" pitchFamily="34" charset="0"/>
                </a:rPr>
                <a:t>Framehawk</a:t>
              </a:r>
              <a:r>
                <a:rPr lang="en-US" sz="1400" dirty="0" smtClean="0">
                  <a:solidFill>
                    <a:schemeClr val="bg1">
                      <a:lumMod val="75000"/>
                    </a:schemeClr>
                  </a:solidFill>
                  <a:ea typeface="+mj-ea"/>
                  <a:cs typeface="Arial" pitchFamily="34" charset="0"/>
                </a:rPr>
                <a:t> GA</a:t>
              </a:r>
              <a:endParaRPr lang="en-US" sz="1400" dirty="0">
                <a:solidFill>
                  <a:schemeClr val="bg1">
                    <a:lumMod val="75000"/>
                  </a:schemeClr>
                </a:solidFill>
                <a:ea typeface="+mj-ea"/>
                <a:cs typeface="Arial" pitchFamily="34" charset="0"/>
              </a:endParaRPr>
            </a:p>
          </p:txBody>
        </p:sp>
        <p:sp>
          <p:nvSpPr>
            <p:cNvPr id="145" name="Rectangle 144"/>
            <p:cNvSpPr/>
            <p:nvPr/>
          </p:nvSpPr>
          <p:spPr>
            <a:xfrm>
              <a:off x="9495457" y="1055570"/>
              <a:ext cx="2239003"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Faster </a:t>
              </a:r>
              <a:r>
                <a:rPr lang="en-US" sz="1400" dirty="0" err="1" smtClean="0">
                  <a:solidFill>
                    <a:schemeClr val="bg1">
                      <a:lumMod val="75000"/>
                    </a:schemeClr>
                  </a:solidFill>
                  <a:ea typeface="+mj-ea"/>
                  <a:cs typeface="Arial" pitchFamily="34" charset="0"/>
                </a:rPr>
                <a:t>SmartCard</a:t>
              </a:r>
              <a:r>
                <a:rPr lang="en-US" sz="1400" dirty="0" smtClean="0">
                  <a:solidFill>
                    <a:schemeClr val="bg1">
                      <a:lumMod val="75000"/>
                    </a:schemeClr>
                  </a:solidFill>
                  <a:ea typeface="+mj-ea"/>
                  <a:cs typeface="Arial" pitchFamily="34" charset="0"/>
                </a:rPr>
                <a:t> logon</a:t>
              </a:r>
              <a:endParaRPr lang="en-US" sz="1400" dirty="0">
                <a:solidFill>
                  <a:schemeClr val="bg1">
                    <a:lumMod val="75000"/>
                  </a:schemeClr>
                </a:solidFill>
                <a:ea typeface="+mj-ea"/>
                <a:cs typeface="Arial" pitchFamily="34" charset="0"/>
              </a:endParaRPr>
            </a:p>
          </p:txBody>
        </p:sp>
        <p:sp>
          <p:nvSpPr>
            <p:cNvPr id="146" name="Rectangle 145"/>
            <p:cNvSpPr/>
            <p:nvPr/>
          </p:nvSpPr>
          <p:spPr>
            <a:xfrm>
              <a:off x="9495457" y="1327286"/>
              <a:ext cx="2239003"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FIPS &amp; Common Criteria</a:t>
              </a:r>
              <a:endParaRPr lang="en-US" sz="1400" dirty="0">
                <a:solidFill>
                  <a:schemeClr val="bg1">
                    <a:lumMod val="75000"/>
                  </a:schemeClr>
                </a:solidFill>
                <a:ea typeface="+mj-ea"/>
                <a:cs typeface="Arial" pitchFamily="34" charset="0"/>
              </a:endParaRPr>
            </a:p>
          </p:txBody>
        </p:sp>
        <p:sp>
          <p:nvSpPr>
            <p:cNvPr id="147" name="Rectangle 146"/>
            <p:cNvSpPr/>
            <p:nvPr/>
          </p:nvSpPr>
          <p:spPr>
            <a:xfrm>
              <a:off x="9495457" y="1599002"/>
              <a:ext cx="2239003"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Clipboard policies</a:t>
              </a:r>
              <a:endParaRPr lang="en-US" sz="1400" dirty="0">
                <a:solidFill>
                  <a:schemeClr val="bg1">
                    <a:lumMod val="75000"/>
                  </a:schemeClr>
                </a:solidFill>
                <a:ea typeface="+mj-ea"/>
                <a:cs typeface="Arial" pitchFamily="34" charset="0"/>
              </a:endParaRPr>
            </a:p>
          </p:txBody>
        </p:sp>
        <p:sp>
          <p:nvSpPr>
            <p:cNvPr id="148" name="Rectangle 147"/>
            <p:cNvSpPr/>
            <p:nvPr/>
          </p:nvSpPr>
          <p:spPr>
            <a:xfrm>
              <a:off x="9495457" y="1870718"/>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X1 Mouse</a:t>
              </a:r>
              <a:endParaRPr lang="en-US" sz="1400" dirty="0">
                <a:solidFill>
                  <a:schemeClr val="bg1">
                    <a:lumMod val="75000"/>
                  </a:schemeClr>
                </a:solidFill>
                <a:ea typeface="+mj-ea"/>
                <a:cs typeface="Arial" pitchFamily="34" charset="0"/>
              </a:endParaRPr>
            </a:p>
          </p:txBody>
        </p:sp>
        <p:sp>
          <p:nvSpPr>
            <p:cNvPr id="152" name="Rectangle 151"/>
            <p:cNvSpPr/>
            <p:nvPr/>
          </p:nvSpPr>
          <p:spPr>
            <a:xfrm>
              <a:off x="9495457" y="2142434"/>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Session recording</a:t>
              </a:r>
              <a:endParaRPr lang="en-US" sz="1400" dirty="0">
                <a:solidFill>
                  <a:schemeClr val="bg1">
                    <a:lumMod val="75000"/>
                  </a:schemeClr>
                </a:solidFill>
                <a:ea typeface="+mj-ea"/>
                <a:cs typeface="Arial" pitchFamily="34" charset="0"/>
              </a:endParaRPr>
            </a:p>
          </p:txBody>
        </p:sp>
        <p:sp>
          <p:nvSpPr>
            <p:cNvPr id="153" name="Rectangle 152"/>
            <p:cNvSpPr/>
            <p:nvPr/>
          </p:nvSpPr>
          <p:spPr>
            <a:xfrm>
              <a:off x="9495457" y="2414150"/>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Watermarking (Labs)</a:t>
              </a:r>
              <a:endParaRPr lang="en-US" sz="1400" dirty="0">
                <a:solidFill>
                  <a:schemeClr val="bg1">
                    <a:lumMod val="75000"/>
                  </a:schemeClr>
                </a:solidFill>
                <a:ea typeface="+mj-ea"/>
                <a:cs typeface="Arial" pitchFamily="34" charset="0"/>
              </a:endParaRPr>
            </a:p>
          </p:txBody>
        </p:sp>
        <p:sp>
          <p:nvSpPr>
            <p:cNvPr id="154" name="Rectangle 153"/>
            <p:cNvSpPr/>
            <p:nvPr/>
          </p:nvSpPr>
          <p:spPr>
            <a:xfrm>
              <a:off x="9495457" y="2685866"/>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Jailbreak detection</a:t>
              </a:r>
              <a:endParaRPr lang="en-US" sz="1400" dirty="0">
                <a:solidFill>
                  <a:schemeClr val="bg1">
                    <a:lumMod val="75000"/>
                  </a:schemeClr>
                </a:solidFill>
                <a:ea typeface="+mj-ea"/>
                <a:cs typeface="Arial" pitchFamily="34" charset="0"/>
              </a:endParaRPr>
            </a:p>
          </p:txBody>
        </p:sp>
        <p:sp>
          <p:nvSpPr>
            <p:cNvPr id="155" name="Rectangle 154"/>
            <p:cNvSpPr/>
            <p:nvPr/>
          </p:nvSpPr>
          <p:spPr>
            <a:xfrm>
              <a:off x="9495457" y="2957582"/>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Linux GA and 2.0</a:t>
              </a:r>
              <a:endParaRPr lang="en-US" sz="1400" dirty="0">
                <a:solidFill>
                  <a:schemeClr val="bg1">
                    <a:lumMod val="75000"/>
                  </a:schemeClr>
                </a:solidFill>
                <a:ea typeface="+mj-ea"/>
                <a:cs typeface="Arial" pitchFamily="34" charset="0"/>
              </a:endParaRPr>
            </a:p>
          </p:txBody>
        </p:sp>
        <p:sp>
          <p:nvSpPr>
            <p:cNvPr id="156" name="Rectangle 155"/>
            <p:cNvSpPr/>
            <p:nvPr/>
          </p:nvSpPr>
          <p:spPr>
            <a:xfrm>
              <a:off x="9495457" y="3229298"/>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Windows 10 support Day 1</a:t>
              </a:r>
              <a:endParaRPr lang="en-US" sz="1400" dirty="0">
                <a:solidFill>
                  <a:schemeClr val="bg1">
                    <a:lumMod val="75000"/>
                  </a:schemeClr>
                </a:solidFill>
                <a:ea typeface="+mj-ea"/>
                <a:cs typeface="Arial" pitchFamily="34" charset="0"/>
              </a:endParaRPr>
            </a:p>
          </p:txBody>
        </p:sp>
        <p:sp>
          <p:nvSpPr>
            <p:cNvPr id="157" name="Rectangle 156"/>
            <p:cNvSpPr/>
            <p:nvPr/>
          </p:nvSpPr>
          <p:spPr>
            <a:xfrm>
              <a:off x="9495457" y="3501014"/>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Supportability tools</a:t>
              </a:r>
              <a:endParaRPr lang="en-US" sz="1400" dirty="0">
                <a:solidFill>
                  <a:schemeClr val="bg1">
                    <a:lumMod val="75000"/>
                  </a:schemeClr>
                </a:solidFill>
                <a:ea typeface="+mj-ea"/>
                <a:cs typeface="Arial" pitchFamily="34" charset="0"/>
              </a:endParaRPr>
            </a:p>
          </p:txBody>
        </p:sp>
        <p:sp>
          <p:nvSpPr>
            <p:cNvPr id="158" name="Rectangle 157"/>
            <p:cNvSpPr/>
            <p:nvPr/>
          </p:nvSpPr>
          <p:spPr>
            <a:xfrm>
              <a:off x="9495457" y="3772730"/>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Automated migration service</a:t>
              </a:r>
              <a:endParaRPr lang="en-US" sz="1400" dirty="0">
                <a:solidFill>
                  <a:schemeClr val="bg1">
                    <a:lumMod val="75000"/>
                  </a:schemeClr>
                </a:solidFill>
                <a:ea typeface="+mj-ea"/>
                <a:cs typeface="Arial" pitchFamily="34" charset="0"/>
              </a:endParaRPr>
            </a:p>
          </p:txBody>
        </p:sp>
        <p:sp>
          <p:nvSpPr>
            <p:cNvPr id="159" name="Rectangle 158"/>
            <p:cNvSpPr/>
            <p:nvPr/>
          </p:nvSpPr>
          <p:spPr>
            <a:xfrm>
              <a:off x="9495457" y="4044446"/>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err="1" smtClean="0">
                  <a:solidFill>
                    <a:schemeClr val="bg1">
                      <a:lumMod val="75000"/>
                    </a:schemeClr>
                  </a:solidFill>
                  <a:ea typeface="+mj-ea"/>
                  <a:cs typeface="Arial" pitchFamily="34" charset="0"/>
                </a:rPr>
                <a:t>DesktopPlayer</a:t>
              </a:r>
              <a:r>
                <a:rPr lang="en-US" sz="1400" dirty="0" smtClean="0">
                  <a:solidFill>
                    <a:schemeClr val="bg1">
                      <a:lumMod val="75000"/>
                    </a:schemeClr>
                  </a:solidFill>
                  <a:ea typeface="+mj-ea"/>
                  <a:cs typeface="Arial" pitchFamily="34" charset="0"/>
                </a:rPr>
                <a:t> (Mac/Win)</a:t>
              </a:r>
              <a:endParaRPr lang="en-US" sz="1400" dirty="0">
                <a:solidFill>
                  <a:schemeClr val="bg1">
                    <a:lumMod val="75000"/>
                  </a:schemeClr>
                </a:solidFill>
                <a:ea typeface="+mj-ea"/>
                <a:cs typeface="Arial" pitchFamily="34" charset="0"/>
              </a:endParaRPr>
            </a:p>
          </p:txBody>
        </p:sp>
        <p:sp>
          <p:nvSpPr>
            <p:cNvPr id="160" name="Rectangle 159"/>
            <p:cNvSpPr/>
            <p:nvPr/>
          </p:nvSpPr>
          <p:spPr>
            <a:xfrm>
              <a:off x="9495457" y="4316162"/>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Multi-geo management</a:t>
              </a:r>
              <a:endParaRPr lang="en-US" sz="1400" dirty="0">
                <a:solidFill>
                  <a:schemeClr val="bg1">
                    <a:lumMod val="75000"/>
                  </a:schemeClr>
                </a:solidFill>
                <a:ea typeface="+mj-ea"/>
                <a:cs typeface="Arial" pitchFamily="34" charset="0"/>
              </a:endParaRPr>
            </a:p>
          </p:txBody>
        </p:sp>
        <p:sp>
          <p:nvSpPr>
            <p:cNvPr id="161" name="Rectangle 160"/>
            <p:cNvSpPr/>
            <p:nvPr/>
          </p:nvSpPr>
          <p:spPr>
            <a:xfrm>
              <a:off x="9495457" y="4587878"/>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Horizon migration service</a:t>
              </a:r>
              <a:endParaRPr lang="en-US" sz="1400" dirty="0">
                <a:solidFill>
                  <a:schemeClr val="bg1">
                    <a:lumMod val="75000"/>
                  </a:schemeClr>
                </a:solidFill>
                <a:ea typeface="+mj-ea"/>
                <a:cs typeface="Arial" pitchFamily="34" charset="0"/>
              </a:endParaRPr>
            </a:p>
          </p:txBody>
        </p:sp>
        <p:sp>
          <p:nvSpPr>
            <p:cNvPr id="162" name="Rectangle 161"/>
            <p:cNvSpPr/>
            <p:nvPr/>
          </p:nvSpPr>
          <p:spPr>
            <a:xfrm>
              <a:off x="9495457" y="4859594"/>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Advanced alerting</a:t>
              </a:r>
              <a:endParaRPr lang="en-US" sz="1400" dirty="0">
                <a:solidFill>
                  <a:schemeClr val="bg1">
                    <a:lumMod val="75000"/>
                  </a:schemeClr>
                </a:solidFill>
                <a:ea typeface="+mj-ea"/>
                <a:cs typeface="Arial" pitchFamily="34" charset="0"/>
              </a:endParaRPr>
            </a:p>
          </p:txBody>
        </p:sp>
        <p:sp>
          <p:nvSpPr>
            <p:cNvPr id="163" name="Rectangle 162"/>
            <p:cNvSpPr/>
            <p:nvPr/>
          </p:nvSpPr>
          <p:spPr>
            <a:xfrm>
              <a:off x="9495457" y="5131310"/>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Workspace Cloud GA</a:t>
              </a:r>
              <a:endParaRPr lang="en-US" sz="1400" dirty="0">
                <a:solidFill>
                  <a:schemeClr val="bg1">
                    <a:lumMod val="75000"/>
                  </a:schemeClr>
                </a:solidFill>
                <a:ea typeface="+mj-ea"/>
                <a:cs typeface="Arial" pitchFamily="34" charset="0"/>
              </a:endParaRPr>
            </a:p>
          </p:txBody>
        </p:sp>
        <p:sp>
          <p:nvSpPr>
            <p:cNvPr id="164" name="Rectangle 163"/>
            <p:cNvSpPr/>
            <p:nvPr/>
          </p:nvSpPr>
          <p:spPr>
            <a:xfrm>
              <a:off x="9495457" y="5403026"/>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smtClean="0">
                  <a:solidFill>
                    <a:schemeClr val="bg1">
                      <a:lumMod val="75000"/>
                    </a:schemeClr>
                  </a:solidFill>
                  <a:ea typeface="+mj-ea"/>
                  <a:cs typeface="Arial" pitchFamily="34" charset="0"/>
                </a:rPr>
                <a:t>Browser Apps Service (Labs)</a:t>
              </a:r>
              <a:endParaRPr lang="en-US" sz="1400" dirty="0">
                <a:solidFill>
                  <a:schemeClr val="bg1">
                    <a:lumMod val="75000"/>
                  </a:schemeClr>
                </a:solidFill>
                <a:ea typeface="+mj-ea"/>
                <a:cs typeface="Arial" pitchFamily="34" charset="0"/>
              </a:endParaRPr>
            </a:p>
          </p:txBody>
        </p:sp>
        <p:sp>
          <p:nvSpPr>
            <p:cNvPr id="165" name="Rectangle 164"/>
            <p:cNvSpPr/>
            <p:nvPr/>
          </p:nvSpPr>
          <p:spPr>
            <a:xfrm>
              <a:off x="9495457" y="5674745"/>
              <a:ext cx="2580970" cy="297517"/>
            </a:xfrm>
            <a:prstGeom prst="rect">
              <a:avLst/>
            </a:prstGeom>
          </p:spPr>
          <p:txBody>
            <a:bodyPr wrap="square" anchor="b">
              <a:spAutoFit/>
            </a:bodyPr>
            <a:lstStyle/>
            <a:p>
              <a:pPr defTabSz="457200">
                <a:lnSpc>
                  <a:spcPts val="1600"/>
                </a:lnSpc>
                <a:spcBef>
                  <a:spcPts val="2295"/>
                </a:spcBef>
                <a:spcAft>
                  <a:spcPts val="984"/>
                </a:spcAft>
              </a:pPr>
              <a:r>
                <a:rPr lang="en-US" sz="1400" dirty="0" err="1" smtClean="0">
                  <a:solidFill>
                    <a:schemeClr val="bg1">
                      <a:lumMod val="75000"/>
                    </a:schemeClr>
                  </a:solidFill>
                  <a:ea typeface="+mj-ea"/>
                  <a:cs typeface="Arial" pitchFamily="34" charset="0"/>
                </a:rPr>
                <a:t>AppDNA</a:t>
              </a:r>
              <a:r>
                <a:rPr lang="en-US" sz="1400" dirty="0">
                  <a:solidFill>
                    <a:schemeClr val="bg1">
                      <a:lumMod val="75000"/>
                    </a:schemeClr>
                  </a:solidFill>
                  <a:ea typeface="+mj-ea"/>
                  <a:cs typeface="Arial" pitchFamily="34" charset="0"/>
                </a:rPr>
                <a:t> </a:t>
              </a:r>
              <a:r>
                <a:rPr lang="en-US" sz="1400" dirty="0" smtClean="0">
                  <a:solidFill>
                    <a:schemeClr val="bg1">
                      <a:lumMod val="75000"/>
                    </a:schemeClr>
                  </a:solidFill>
                  <a:ea typeface="+mj-ea"/>
                  <a:cs typeface="Arial" pitchFamily="34" charset="0"/>
                </a:rPr>
                <a:t>Express (Labs)</a:t>
              </a:r>
              <a:endParaRPr lang="en-US" sz="1400" dirty="0">
                <a:solidFill>
                  <a:schemeClr val="bg1">
                    <a:lumMod val="75000"/>
                  </a:schemeClr>
                </a:solidFill>
                <a:ea typeface="+mj-ea"/>
                <a:cs typeface="Arial" pitchFamily="34" charset="0"/>
              </a:endParaRPr>
            </a:p>
          </p:txBody>
        </p:sp>
      </p:grpSp>
      <p:grpSp>
        <p:nvGrpSpPr>
          <p:cNvPr id="103" name="Group 102"/>
          <p:cNvGrpSpPr/>
          <p:nvPr/>
        </p:nvGrpSpPr>
        <p:grpSpPr>
          <a:xfrm>
            <a:off x="739971" y="6111873"/>
            <a:ext cx="1829276" cy="450303"/>
            <a:chOff x="3042810" y="6104404"/>
            <a:chExt cx="1828800" cy="450303"/>
          </a:xfrm>
        </p:grpSpPr>
        <p:sp>
          <p:nvSpPr>
            <p:cNvPr id="90" name="Rectangle 89"/>
            <p:cNvSpPr/>
            <p:nvPr/>
          </p:nvSpPr>
          <p:spPr>
            <a:xfrm>
              <a:off x="3042810" y="6128949"/>
              <a:ext cx="1798318" cy="425758"/>
            </a:xfrm>
            <a:prstGeom prst="rect">
              <a:avLst/>
            </a:prstGeom>
          </p:spPr>
          <p:txBody>
            <a:bodyPr wrap="square">
              <a:spAutoFit/>
            </a:bodyPr>
            <a:lstStyle/>
            <a:p>
              <a:pPr algn="ctr" defTabSz="457200">
                <a:lnSpc>
                  <a:spcPts val="2600"/>
                </a:lnSpc>
                <a:spcBef>
                  <a:spcPts val="2295"/>
                </a:spcBef>
                <a:spcAft>
                  <a:spcPts val="984"/>
                </a:spcAft>
              </a:pPr>
              <a:r>
                <a:rPr lang="en-US" sz="2000" b="1" dirty="0" smtClean="0">
                  <a:ln w="12700" cap="rnd" cmpd="sng">
                    <a:noFill/>
                    <a:prstDash val="solid"/>
                  </a:ln>
                  <a:solidFill>
                    <a:srgbClr val="1EB6FC"/>
                  </a:solidFill>
                  <a:cs typeface="Arial" pitchFamily="34" charset="0"/>
                </a:rPr>
                <a:t>2012</a:t>
              </a:r>
              <a:endParaRPr lang="en-US" sz="2000" b="1" dirty="0">
                <a:ln w="12700" cap="rnd" cmpd="sng">
                  <a:noFill/>
                  <a:prstDash val="solid"/>
                </a:ln>
                <a:solidFill>
                  <a:srgbClr val="1EB6FC"/>
                </a:solidFill>
                <a:cs typeface="Arial" pitchFamily="34" charset="0"/>
              </a:endParaRPr>
            </a:p>
          </p:txBody>
        </p:sp>
        <p:cxnSp>
          <p:nvCxnSpPr>
            <p:cNvPr id="91" name="Straight Connector 90"/>
            <p:cNvCxnSpPr/>
            <p:nvPr/>
          </p:nvCxnSpPr>
          <p:spPr bwMode="auto">
            <a:xfrm flipH="1">
              <a:off x="3042810" y="6104404"/>
              <a:ext cx="1828800" cy="0"/>
            </a:xfrm>
            <a:prstGeom prst="line">
              <a:avLst/>
            </a:prstGeom>
            <a:noFill/>
            <a:ln w="19050" cap="flat" cmpd="sng" algn="ctr">
              <a:solidFill>
                <a:schemeClr val="bg2"/>
              </a:solidFill>
              <a:prstDash val="solid"/>
              <a:round/>
              <a:headEnd type="none" w="med" len="med"/>
              <a:tailEnd type="none" w="med" len="med"/>
            </a:ln>
            <a:effectLst/>
          </p:spPr>
        </p:cxnSp>
      </p:grpSp>
      <p:grpSp>
        <p:nvGrpSpPr>
          <p:cNvPr id="104" name="Group 103"/>
          <p:cNvGrpSpPr/>
          <p:nvPr/>
        </p:nvGrpSpPr>
        <p:grpSpPr>
          <a:xfrm>
            <a:off x="2861098" y="6111873"/>
            <a:ext cx="1829276" cy="450303"/>
            <a:chOff x="5326667" y="6104404"/>
            <a:chExt cx="1828800" cy="450303"/>
          </a:xfrm>
        </p:grpSpPr>
        <p:sp>
          <p:nvSpPr>
            <p:cNvPr id="93" name="Rectangle 92"/>
            <p:cNvSpPr/>
            <p:nvPr/>
          </p:nvSpPr>
          <p:spPr>
            <a:xfrm>
              <a:off x="5326667" y="6128949"/>
              <a:ext cx="1828800" cy="425758"/>
            </a:xfrm>
            <a:prstGeom prst="rect">
              <a:avLst/>
            </a:prstGeom>
          </p:spPr>
          <p:txBody>
            <a:bodyPr wrap="square">
              <a:spAutoFit/>
            </a:bodyPr>
            <a:lstStyle/>
            <a:p>
              <a:pPr algn="ctr" defTabSz="457200">
                <a:lnSpc>
                  <a:spcPts val="2600"/>
                </a:lnSpc>
                <a:spcBef>
                  <a:spcPts val="2295"/>
                </a:spcBef>
                <a:spcAft>
                  <a:spcPts val="984"/>
                </a:spcAft>
              </a:pPr>
              <a:r>
                <a:rPr lang="en-US" sz="2000" b="1" dirty="0">
                  <a:ln w="12700" cap="rnd" cmpd="sng">
                    <a:noFill/>
                    <a:prstDash val="solid"/>
                  </a:ln>
                  <a:solidFill>
                    <a:srgbClr val="1EB6FC"/>
                  </a:solidFill>
                  <a:cs typeface="Arial" pitchFamily="34" charset="0"/>
                </a:rPr>
                <a:t>2013</a:t>
              </a:r>
            </a:p>
          </p:txBody>
        </p:sp>
        <p:cxnSp>
          <p:nvCxnSpPr>
            <p:cNvPr id="94" name="Straight Connector 93"/>
            <p:cNvCxnSpPr/>
            <p:nvPr/>
          </p:nvCxnSpPr>
          <p:spPr bwMode="auto">
            <a:xfrm flipH="1">
              <a:off x="5326667" y="6104404"/>
              <a:ext cx="1828800" cy="0"/>
            </a:xfrm>
            <a:prstGeom prst="line">
              <a:avLst/>
            </a:prstGeom>
            <a:noFill/>
            <a:ln w="19050" cap="flat" cmpd="sng" algn="ctr">
              <a:solidFill>
                <a:schemeClr val="bg2"/>
              </a:solidFill>
              <a:prstDash val="solid"/>
              <a:round/>
              <a:headEnd type="none" w="med" len="med"/>
              <a:tailEnd type="none" w="med" len="med"/>
            </a:ln>
            <a:effectLst/>
          </p:spPr>
        </p:cxnSp>
      </p:grpSp>
      <p:grpSp>
        <p:nvGrpSpPr>
          <p:cNvPr id="105" name="Group 104"/>
          <p:cNvGrpSpPr/>
          <p:nvPr/>
        </p:nvGrpSpPr>
        <p:grpSpPr>
          <a:xfrm>
            <a:off x="4982226" y="6111873"/>
            <a:ext cx="1829276" cy="450303"/>
            <a:chOff x="7610524" y="6104404"/>
            <a:chExt cx="1828800" cy="450303"/>
          </a:xfrm>
        </p:grpSpPr>
        <p:sp>
          <p:nvSpPr>
            <p:cNvPr id="96" name="Rectangle 95"/>
            <p:cNvSpPr/>
            <p:nvPr/>
          </p:nvSpPr>
          <p:spPr>
            <a:xfrm>
              <a:off x="7610524" y="6128949"/>
              <a:ext cx="1828800" cy="425758"/>
            </a:xfrm>
            <a:prstGeom prst="rect">
              <a:avLst/>
            </a:prstGeom>
          </p:spPr>
          <p:txBody>
            <a:bodyPr wrap="square">
              <a:spAutoFit/>
            </a:bodyPr>
            <a:lstStyle/>
            <a:p>
              <a:pPr algn="ctr" defTabSz="457200">
                <a:lnSpc>
                  <a:spcPts val="2600"/>
                </a:lnSpc>
                <a:spcBef>
                  <a:spcPts val="2295"/>
                </a:spcBef>
                <a:spcAft>
                  <a:spcPts val="984"/>
                </a:spcAft>
              </a:pPr>
              <a:r>
                <a:rPr lang="en-US" sz="2000" b="1" dirty="0">
                  <a:ln w="12700" cap="rnd" cmpd="sng">
                    <a:noFill/>
                    <a:prstDash val="solid"/>
                  </a:ln>
                  <a:solidFill>
                    <a:srgbClr val="1EB6FC"/>
                  </a:solidFill>
                  <a:cs typeface="Arial" pitchFamily="34" charset="0"/>
                </a:rPr>
                <a:t>2014</a:t>
              </a:r>
            </a:p>
          </p:txBody>
        </p:sp>
        <p:cxnSp>
          <p:nvCxnSpPr>
            <p:cNvPr id="97" name="Straight Connector 96"/>
            <p:cNvCxnSpPr/>
            <p:nvPr/>
          </p:nvCxnSpPr>
          <p:spPr bwMode="auto">
            <a:xfrm flipH="1">
              <a:off x="7610524" y="6104404"/>
              <a:ext cx="1828800" cy="0"/>
            </a:xfrm>
            <a:prstGeom prst="line">
              <a:avLst/>
            </a:prstGeom>
            <a:noFill/>
            <a:ln w="19050" cap="flat" cmpd="sng" algn="ctr">
              <a:solidFill>
                <a:schemeClr val="bg2"/>
              </a:solidFill>
              <a:prstDash val="solid"/>
              <a:round/>
              <a:headEnd type="none" w="med" len="med"/>
              <a:tailEnd type="none" w="med" len="med"/>
            </a:ln>
            <a:effectLst/>
          </p:spPr>
        </p:cxnSp>
      </p:grpSp>
      <p:grpSp>
        <p:nvGrpSpPr>
          <p:cNvPr id="106" name="Group 105"/>
          <p:cNvGrpSpPr/>
          <p:nvPr/>
        </p:nvGrpSpPr>
        <p:grpSpPr>
          <a:xfrm>
            <a:off x="7103351" y="6111873"/>
            <a:ext cx="1829276" cy="450303"/>
            <a:chOff x="9894381" y="6104404"/>
            <a:chExt cx="1828800" cy="450303"/>
          </a:xfrm>
        </p:grpSpPr>
        <p:sp>
          <p:nvSpPr>
            <p:cNvPr id="99" name="Rectangle 98"/>
            <p:cNvSpPr/>
            <p:nvPr/>
          </p:nvSpPr>
          <p:spPr>
            <a:xfrm>
              <a:off x="9894381" y="6128949"/>
              <a:ext cx="1785470" cy="425758"/>
            </a:xfrm>
            <a:prstGeom prst="rect">
              <a:avLst/>
            </a:prstGeom>
          </p:spPr>
          <p:txBody>
            <a:bodyPr wrap="square">
              <a:spAutoFit/>
            </a:bodyPr>
            <a:lstStyle/>
            <a:p>
              <a:pPr algn="ctr" defTabSz="457200">
                <a:lnSpc>
                  <a:spcPts val="2600"/>
                </a:lnSpc>
                <a:spcBef>
                  <a:spcPts val="2295"/>
                </a:spcBef>
                <a:spcAft>
                  <a:spcPts val="984"/>
                </a:spcAft>
              </a:pPr>
              <a:r>
                <a:rPr lang="en-US" sz="2000" b="1" dirty="0">
                  <a:ln w="12700" cap="rnd" cmpd="sng">
                    <a:noFill/>
                    <a:prstDash val="solid"/>
                  </a:ln>
                  <a:solidFill>
                    <a:srgbClr val="1EB6FC"/>
                  </a:solidFill>
                  <a:cs typeface="Arial" pitchFamily="34" charset="0"/>
                </a:rPr>
                <a:t>2015</a:t>
              </a:r>
            </a:p>
          </p:txBody>
        </p:sp>
        <p:cxnSp>
          <p:nvCxnSpPr>
            <p:cNvPr id="100" name="Straight Connector 99"/>
            <p:cNvCxnSpPr/>
            <p:nvPr/>
          </p:nvCxnSpPr>
          <p:spPr bwMode="auto">
            <a:xfrm flipH="1">
              <a:off x="9894381" y="6104404"/>
              <a:ext cx="1828800" cy="0"/>
            </a:xfrm>
            <a:prstGeom prst="line">
              <a:avLst/>
            </a:prstGeom>
            <a:noFill/>
            <a:ln w="19050" cap="flat" cmpd="sng" algn="ctr">
              <a:solidFill>
                <a:schemeClr val="bg2"/>
              </a:solidFill>
              <a:prstDash val="solid"/>
              <a:round/>
              <a:headEnd type="none" w="med" len="med"/>
              <a:tailEnd type="none" w="med" len="med"/>
            </a:ln>
            <a:effectLst/>
          </p:spPr>
        </p:cxnSp>
      </p:grpSp>
      <p:grpSp>
        <p:nvGrpSpPr>
          <p:cNvPr id="58" name="Group 57"/>
          <p:cNvGrpSpPr/>
          <p:nvPr/>
        </p:nvGrpSpPr>
        <p:grpSpPr>
          <a:xfrm>
            <a:off x="9759647" y="6111873"/>
            <a:ext cx="1829276" cy="450303"/>
            <a:chOff x="9894381" y="6104404"/>
            <a:chExt cx="1828800" cy="450303"/>
          </a:xfrm>
        </p:grpSpPr>
        <p:sp>
          <p:nvSpPr>
            <p:cNvPr id="59" name="Rectangle 58"/>
            <p:cNvSpPr/>
            <p:nvPr/>
          </p:nvSpPr>
          <p:spPr>
            <a:xfrm>
              <a:off x="9894381" y="6128949"/>
              <a:ext cx="1828800" cy="425758"/>
            </a:xfrm>
            <a:prstGeom prst="rect">
              <a:avLst/>
            </a:prstGeom>
          </p:spPr>
          <p:txBody>
            <a:bodyPr wrap="square">
              <a:spAutoFit/>
            </a:bodyPr>
            <a:lstStyle/>
            <a:p>
              <a:pPr algn="ctr" defTabSz="457200">
                <a:lnSpc>
                  <a:spcPts val="2600"/>
                </a:lnSpc>
                <a:spcBef>
                  <a:spcPts val="2295"/>
                </a:spcBef>
                <a:spcAft>
                  <a:spcPts val="984"/>
                </a:spcAft>
              </a:pPr>
              <a:r>
                <a:rPr lang="en-US" sz="2000" b="1" dirty="0">
                  <a:ln w="12700" cap="rnd" cmpd="sng">
                    <a:noFill/>
                    <a:prstDash val="solid"/>
                  </a:ln>
                  <a:solidFill>
                    <a:srgbClr val="1EB6FC"/>
                  </a:solidFill>
                  <a:cs typeface="Arial" pitchFamily="34" charset="0"/>
                </a:rPr>
                <a:t>2016</a:t>
              </a:r>
            </a:p>
          </p:txBody>
        </p:sp>
        <p:cxnSp>
          <p:nvCxnSpPr>
            <p:cNvPr id="60" name="Straight Connector 59"/>
            <p:cNvCxnSpPr/>
            <p:nvPr/>
          </p:nvCxnSpPr>
          <p:spPr bwMode="auto">
            <a:xfrm flipH="1">
              <a:off x="9894381" y="6104404"/>
              <a:ext cx="1828800" cy="0"/>
            </a:xfrm>
            <a:prstGeom prst="line">
              <a:avLst/>
            </a:prstGeom>
            <a:noFill/>
            <a:ln w="19050" cap="flat" cmpd="sng" algn="ctr">
              <a:solidFill>
                <a:schemeClr val="bg2"/>
              </a:solidFill>
              <a:prstDash val="solid"/>
              <a:round/>
              <a:headEnd type="none" w="med" len="med"/>
              <a:tailEnd type="none" w="med" len="med"/>
            </a:ln>
            <a:effectLst/>
          </p:spPr>
        </p:cxnSp>
      </p:grpSp>
      <p:sp>
        <p:nvSpPr>
          <p:cNvPr id="2" name="Up Arrow 1"/>
          <p:cNvSpPr/>
          <p:nvPr/>
        </p:nvSpPr>
        <p:spPr bwMode="auto">
          <a:xfrm>
            <a:off x="9609754" y="240422"/>
            <a:ext cx="2129061" cy="5708315"/>
          </a:xfrm>
          <a:prstGeom prst="upArrow">
            <a:avLst/>
          </a:prstGeom>
          <a:gradFill flip="none" rotWithShape="1">
            <a:gsLst>
              <a:gs pos="33000">
                <a:schemeClr val="accent1">
                  <a:lumMod val="40000"/>
                  <a:lumOff val="60000"/>
                </a:schemeClr>
              </a:gs>
              <a:gs pos="0">
                <a:srgbClr val="0070C0"/>
              </a:gs>
              <a:gs pos="100000">
                <a:schemeClr val="bg1"/>
              </a:gs>
            </a:gsLst>
            <a:lin ang="4800000" scaled="0"/>
            <a:tileRect/>
          </a:gradFill>
          <a:ln w="9525" cap="flat" cmpd="sng" algn="ctr">
            <a:noFill/>
            <a:prstDash val="solid"/>
            <a:round/>
            <a:headEnd type="none" w="med" len="med"/>
            <a:tailEnd type="none" w="med" len="med"/>
          </a:ln>
          <a:effectLst/>
        </p:spPr>
        <p:txBody>
          <a:bodyPr vert="horz" wrap="none" lIns="138239" tIns="69119" rIns="138239" bIns="69119" numCol="1" rtlCol="0" anchor="ctr" anchorCtr="0" compatLnSpc="1">
            <a:prstTxWarp prst="textNoShape">
              <a:avLst/>
            </a:prstTxWarp>
          </a:bodyPr>
          <a:lstStyle/>
          <a:p>
            <a:pPr algn="ctr" defTabSz="1461590" fontAlgn="base">
              <a:spcBef>
                <a:spcPct val="0"/>
              </a:spcBef>
              <a:spcAft>
                <a:spcPct val="0"/>
              </a:spcAft>
            </a:pPr>
            <a:endParaRPr lang="en-US" dirty="0" smtClean="0">
              <a:latin typeface="Arial" charset="0"/>
              <a:cs typeface="Arial" charset="0"/>
            </a:endParaRPr>
          </a:p>
        </p:txBody>
      </p:sp>
      <p:sp>
        <p:nvSpPr>
          <p:cNvPr id="51" name="Title 2"/>
          <p:cNvSpPr txBox="1">
            <a:spLocks/>
          </p:cNvSpPr>
          <p:nvPr/>
        </p:nvSpPr>
        <p:spPr>
          <a:xfrm>
            <a:off x="-2211964" y="222138"/>
            <a:ext cx="10664681" cy="1920296"/>
          </a:xfrm>
          <a:prstGeom prst="rect">
            <a:avLst/>
          </a:prstGeom>
          <a:noFill/>
          <a:effectLst>
            <a:outerShdw blurRad="50800" dist="12700" dir="5400000" algn="ctr" rotWithShape="0">
              <a:srgbClr val="4D4F53">
                <a:alpha val="35000"/>
              </a:srgbClr>
            </a:outerShdw>
          </a:effectLst>
        </p:spPr>
        <p:txBody>
          <a:bodyPr vert="horz" lIns="761810" tIns="457086" rIns="761810" bIns="457086" rtlCol="0" anchor="ctr">
            <a:noAutofit/>
          </a:bodyPr>
          <a:lstStyle>
            <a:lvl1pPr marL="0" algn="ctr" defTabSz="457200" rtl="0" eaLnBrk="1" latinLnBrk="0" hangingPunct="1">
              <a:lnSpc>
                <a:spcPct val="90000"/>
              </a:lnSpc>
              <a:spcBef>
                <a:spcPts val="2295"/>
              </a:spcBef>
              <a:spcAft>
                <a:spcPts val="984"/>
              </a:spcAft>
              <a:buNone/>
              <a:defRPr lang="en-US" sz="7200" i="0" kern="1200" spc="-300" baseline="0" dirty="0">
                <a:ln w="12700" cap="rnd" cmpd="sng">
                  <a:noFill/>
                  <a:prstDash val="solid"/>
                </a:ln>
                <a:gradFill flip="none" rotWithShape="1">
                  <a:gsLst>
                    <a:gs pos="0">
                      <a:schemeClr val="tx1">
                        <a:lumMod val="85000"/>
                        <a:shade val="30000"/>
                        <a:satMod val="115000"/>
                      </a:schemeClr>
                    </a:gs>
                    <a:gs pos="50000">
                      <a:schemeClr val="tx1">
                        <a:lumMod val="85000"/>
                        <a:shade val="67500"/>
                        <a:satMod val="115000"/>
                      </a:schemeClr>
                    </a:gs>
                    <a:gs pos="100000">
                      <a:schemeClr val="tx1">
                        <a:lumMod val="85000"/>
                        <a:shade val="100000"/>
                        <a:satMod val="115000"/>
                      </a:schemeClr>
                    </a:gs>
                  </a:gsLst>
                  <a:lin ang="16200000" scaled="1"/>
                  <a:tileRect/>
                </a:gradFill>
                <a:effectLst>
                  <a:outerShdw blurRad="88900" dist="38100" dir="5400000" algn="ctr" rotWithShape="0">
                    <a:srgbClr val="000000">
                      <a:alpha val="65000"/>
                    </a:srgbClr>
                  </a:outerShdw>
                </a:effectLst>
                <a:latin typeface="Segoe UI Semilight" panose="020B0402040204020203" pitchFamily="34" charset="0"/>
                <a:ea typeface="+mn-ea"/>
                <a:cs typeface="Segoe UI Semilight" panose="020B0402040204020203" pitchFamily="34" charset="0"/>
              </a:defRPr>
            </a:lvl1pPr>
          </a:lstStyle>
          <a:p>
            <a:pPr marL="0" marR="0" lvl="0" indent="0" algn="ctr" defTabSz="457200" rtl="0" eaLnBrk="1" fontAlgn="auto" latinLnBrk="0" hangingPunct="1">
              <a:lnSpc>
                <a:spcPct val="90000"/>
              </a:lnSpc>
              <a:spcBef>
                <a:spcPts val="2295"/>
              </a:spcBef>
              <a:spcAft>
                <a:spcPts val="984"/>
              </a:spcAft>
              <a:buClrTx/>
              <a:buSzTx/>
              <a:buFontTx/>
              <a:buNone/>
              <a:tabLst/>
              <a:defRPr/>
            </a:pPr>
            <a:r>
              <a:rPr lang="en-US" sz="5400" spc="0" dirty="0" smtClean="0">
                <a:ln>
                  <a:noFill/>
                </a:ln>
                <a:solidFill>
                  <a:schemeClr val="accent1"/>
                </a:solidFill>
                <a:effectLst/>
                <a:latin typeface="Arial"/>
              </a:rPr>
              <a:t>Download Today</a:t>
            </a:r>
            <a:endParaRPr kumimoji="0" lang="en-US" sz="7200" b="0" i="0" u="none" strike="noStrike" kern="1200" cap="none" spc="0" normalizeH="0" baseline="0" noProof="0" dirty="0">
              <a:ln w="12700" cap="rnd" cmpd="sng">
                <a:noFill/>
                <a:prstDash val="solid"/>
              </a:ln>
              <a:solidFill>
                <a:schemeClr val="accent1"/>
              </a:solidFill>
              <a:effectLst>
                <a:innerShdw blurRad="38100" dist="25400" dir="13500000">
                  <a:srgbClr val="000000">
                    <a:alpha val="65000"/>
                  </a:srgbClr>
                </a:innerShdw>
              </a:effectLst>
              <a:uLnTx/>
              <a:uFillTx/>
              <a:latin typeface="Arial"/>
              <a:cs typeface="Arial" pitchFamily="34" charset="0"/>
            </a:endParaRPr>
          </a:p>
        </p:txBody>
      </p:sp>
      <p:sp>
        <p:nvSpPr>
          <p:cNvPr id="77" name="Rectangle 76"/>
          <p:cNvSpPr/>
          <p:nvPr/>
        </p:nvSpPr>
        <p:spPr>
          <a:xfrm>
            <a:off x="9678333" y="1754716"/>
            <a:ext cx="2581642" cy="4247317"/>
          </a:xfrm>
          <a:prstGeom prst="rect">
            <a:avLst/>
          </a:prstGeom>
        </p:spPr>
        <p:txBody>
          <a:bodyPr wrap="square" anchor="b">
            <a:spAutoFit/>
          </a:bodyPr>
          <a:lstStyle/>
          <a:p>
            <a:pPr defTabSz="457200">
              <a:lnSpc>
                <a:spcPts val="1600"/>
              </a:lnSpc>
              <a:spcAft>
                <a:spcPts val="600"/>
              </a:spcAft>
            </a:pPr>
            <a:r>
              <a:rPr lang="en-US" sz="1400" dirty="0" smtClean="0">
                <a:ea typeface="+mj-ea"/>
                <a:cs typeface="Arial" pitchFamily="34" charset="0"/>
              </a:rPr>
              <a:t>Federated Authentication</a:t>
            </a:r>
          </a:p>
          <a:p>
            <a:pPr defTabSz="457200">
              <a:lnSpc>
                <a:spcPts val="1600"/>
              </a:lnSpc>
              <a:spcAft>
                <a:spcPts val="600"/>
              </a:spcAft>
            </a:pPr>
            <a:r>
              <a:rPr lang="en-US" sz="1400" dirty="0">
                <a:cs typeface="Arial" pitchFamily="34" charset="0"/>
              </a:rPr>
              <a:t>MCS I/O </a:t>
            </a:r>
            <a:r>
              <a:rPr lang="en-US" sz="1400" dirty="0" smtClean="0">
                <a:cs typeface="Arial" pitchFamily="34" charset="0"/>
              </a:rPr>
              <a:t>Optimizations</a:t>
            </a:r>
          </a:p>
          <a:p>
            <a:pPr defTabSz="457200">
              <a:lnSpc>
                <a:spcPts val="1600"/>
              </a:lnSpc>
              <a:spcAft>
                <a:spcPts val="600"/>
              </a:spcAft>
            </a:pPr>
            <a:r>
              <a:rPr lang="en-US" sz="1400" dirty="0" smtClean="0">
                <a:ea typeface="+mj-ea"/>
                <a:cs typeface="Arial" pitchFamily="34" charset="0"/>
              </a:rPr>
              <a:t>Intel Iris Pro Graphics</a:t>
            </a:r>
          </a:p>
          <a:p>
            <a:pPr defTabSz="457200">
              <a:lnSpc>
                <a:spcPts val="1600"/>
              </a:lnSpc>
              <a:spcAft>
                <a:spcPts val="600"/>
              </a:spcAft>
            </a:pPr>
            <a:r>
              <a:rPr lang="en-US" sz="1400" dirty="0" err="1" smtClean="0">
                <a:ea typeface="+mj-ea"/>
                <a:cs typeface="Arial" pitchFamily="34" charset="0"/>
              </a:rPr>
              <a:t>Nutanix</a:t>
            </a:r>
            <a:r>
              <a:rPr lang="en-US" sz="1400" dirty="0" smtClean="0">
                <a:ea typeface="+mj-ea"/>
                <a:cs typeface="Arial" pitchFamily="34" charset="0"/>
              </a:rPr>
              <a:t> MCS provisioning</a:t>
            </a:r>
          </a:p>
          <a:p>
            <a:pPr defTabSz="457200">
              <a:lnSpc>
                <a:spcPts val="1600"/>
              </a:lnSpc>
              <a:spcAft>
                <a:spcPts val="600"/>
              </a:spcAft>
            </a:pPr>
            <a:r>
              <a:rPr lang="en-US" sz="1400" dirty="0" smtClean="0">
                <a:ea typeface="+mj-ea"/>
                <a:cs typeface="Arial" pitchFamily="34" charset="0"/>
              </a:rPr>
              <a:t>Enhanced Director reporting</a:t>
            </a:r>
          </a:p>
          <a:p>
            <a:pPr defTabSz="457200">
              <a:lnSpc>
                <a:spcPts val="1600"/>
              </a:lnSpc>
              <a:spcAft>
                <a:spcPts val="600"/>
              </a:spcAft>
            </a:pPr>
            <a:r>
              <a:rPr lang="en-US" sz="1400" dirty="0" smtClean="0">
                <a:ea typeface="+mj-ea"/>
                <a:cs typeface="Arial" pitchFamily="34" charset="0"/>
              </a:rPr>
              <a:t>Advanced printing capabilities</a:t>
            </a:r>
          </a:p>
          <a:p>
            <a:pPr defTabSz="457200">
              <a:lnSpc>
                <a:spcPts val="1600"/>
              </a:lnSpc>
              <a:spcAft>
                <a:spcPts val="600"/>
              </a:spcAft>
            </a:pPr>
            <a:r>
              <a:rPr lang="en-US" sz="1400" dirty="0" smtClean="0">
                <a:solidFill>
                  <a:schemeClr val="bg1">
                    <a:lumMod val="75000"/>
                  </a:schemeClr>
                </a:solidFill>
                <a:ea typeface="+mj-ea"/>
                <a:cs typeface="Arial" pitchFamily="34" charset="0"/>
              </a:rPr>
              <a:t>Secure Browser</a:t>
            </a:r>
          </a:p>
          <a:p>
            <a:pPr defTabSz="457200">
              <a:lnSpc>
                <a:spcPts val="1600"/>
              </a:lnSpc>
              <a:spcAft>
                <a:spcPts val="600"/>
              </a:spcAft>
            </a:pPr>
            <a:r>
              <a:rPr lang="en-US" sz="1400" dirty="0" smtClean="0">
                <a:solidFill>
                  <a:schemeClr val="bg1">
                    <a:lumMod val="75000"/>
                  </a:schemeClr>
                </a:solidFill>
                <a:ea typeface="+mj-ea"/>
                <a:cs typeface="Arial" pitchFamily="34" charset="0"/>
              </a:rPr>
              <a:t>Long Term Service Release</a:t>
            </a:r>
          </a:p>
          <a:p>
            <a:pPr defTabSz="457200">
              <a:lnSpc>
                <a:spcPts val="1600"/>
              </a:lnSpc>
              <a:spcAft>
                <a:spcPts val="600"/>
              </a:spcAft>
            </a:pPr>
            <a:r>
              <a:rPr lang="en-US" sz="1400" dirty="0" smtClean="0">
                <a:solidFill>
                  <a:schemeClr val="bg1">
                    <a:lumMod val="75000"/>
                  </a:schemeClr>
                </a:solidFill>
                <a:ea typeface="+mj-ea"/>
                <a:cs typeface="Arial" pitchFamily="34" charset="0"/>
              </a:rPr>
              <a:t>StoreFront 3.5</a:t>
            </a:r>
          </a:p>
          <a:p>
            <a:pPr defTabSz="457200">
              <a:lnSpc>
                <a:spcPts val="1600"/>
              </a:lnSpc>
              <a:spcAft>
                <a:spcPts val="600"/>
              </a:spcAft>
            </a:pPr>
            <a:r>
              <a:rPr lang="en-US" sz="1400" dirty="0" err="1" smtClean="0">
                <a:solidFill>
                  <a:schemeClr val="bg1">
                    <a:lumMod val="75000"/>
                  </a:schemeClr>
                </a:solidFill>
                <a:ea typeface="+mj-ea"/>
                <a:cs typeface="Arial" pitchFamily="34" charset="0"/>
              </a:rPr>
              <a:t>AppDisk</a:t>
            </a:r>
            <a:endParaRPr lang="en-US" sz="1400" dirty="0" smtClean="0">
              <a:solidFill>
                <a:schemeClr val="bg1">
                  <a:lumMod val="75000"/>
                </a:schemeClr>
              </a:solidFill>
              <a:ea typeface="+mj-ea"/>
              <a:cs typeface="Arial" pitchFamily="34" charset="0"/>
            </a:endParaRPr>
          </a:p>
          <a:p>
            <a:pPr defTabSz="457200">
              <a:lnSpc>
                <a:spcPts val="1600"/>
              </a:lnSpc>
              <a:spcAft>
                <a:spcPts val="600"/>
              </a:spcAft>
            </a:pPr>
            <a:r>
              <a:rPr lang="en-US" sz="1400" dirty="0" smtClean="0">
                <a:solidFill>
                  <a:schemeClr val="bg1">
                    <a:lumMod val="75000"/>
                  </a:schemeClr>
                </a:solidFill>
                <a:ea typeface="+mj-ea"/>
                <a:cs typeface="Arial" pitchFamily="34" charset="0"/>
              </a:rPr>
              <a:t>AppDNA for App Disk</a:t>
            </a:r>
          </a:p>
          <a:p>
            <a:pPr defTabSz="457200">
              <a:lnSpc>
                <a:spcPts val="1600"/>
              </a:lnSpc>
              <a:spcAft>
                <a:spcPts val="600"/>
              </a:spcAft>
            </a:pPr>
            <a:r>
              <a:rPr lang="en-US" sz="1400" dirty="0" smtClean="0">
                <a:solidFill>
                  <a:schemeClr val="bg1">
                    <a:lumMod val="75000"/>
                  </a:schemeClr>
                </a:solidFill>
                <a:ea typeface="+mj-ea"/>
                <a:cs typeface="Arial" pitchFamily="34" charset="0"/>
              </a:rPr>
              <a:t>App-V Integration</a:t>
            </a:r>
          </a:p>
          <a:p>
            <a:pPr defTabSz="457200">
              <a:lnSpc>
                <a:spcPts val="1600"/>
              </a:lnSpc>
              <a:spcAft>
                <a:spcPts val="600"/>
              </a:spcAft>
            </a:pPr>
            <a:r>
              <a:rPr lang="en-US" sz="1400" dirty="0" smtClean="0">
                <a:solidFill>
                  <a:schemeClr val="bg1">
                    <a:lumMod val="75000"/>
                  </a:schemeClr>
                </a:solidFill>
                <a:ea typeface="+mj-ea"/>
                <a:cs typeface="Arial" pitchFamily="34" charset="0"/>
              </a:rPr>
              <a:t>Enhanced App Publishing</a:t>
            </a:r>
          </a:p>
          <a:p>
            <a:pPr defTabSz="457200">
              <a:lnSpc>
                <a:spcPts val="1600"/>
              </a:lnSpc>
              <a:spcAft>
                <a:spcPts val="600"/>
              </a:spcAft>
            </a:pPr>
            <a:r>
              <a:rPr lang="en-US" sz="1400" dirty="0" smtClean="0">
                <a:solidFill>
                  <a:schemeClr val="bg1">
                    <a:lumMod val="75000"/>
                  </a:schemeClr>
                </a:solidFill>
                <a:ea typeface="+mj-ea"/>
                <a:cs typeface="Arial" pitchFamily="34" charset="0"/>
              </a:rPr>
              <a:t>Session Recording for VDI</a:t>
            </a:r>
          </a:p>
          <a:p>
            <a:pPr defTabSz="457200">
              <a:lnSpc>
                <a:spcPts val="1600"/>
              </a:lnSpc>
              <a:spcAft>
                <a:spcPts val="600"/>
              </a:spcAft>
            </a:pPr>
            <a:r>
              <a:rPr lang="en-US" sz="1400" dirty="0" err="1" smtClean="0">
                <a:solidFill>
                  <a:schemeClr val="bg1">
                    <a:lumMod val="75000"/>
                  </a:schemeClr>
                </a:solidFill>
                <a:ea typeface="+mj-ea"/>
                <a:cs typeface="Arial" pitchFamily="34" charset="0"/>
              </a:rPr>
              <a:t>Framehawk</a:t>
            </a:r>
            <a:r>
              <a:rPr lang="en-US" sz="1400" dirty="0" smtClean="0">
                <a:solidFill>
                  <a:schemeClr val="bg1">
                    <a:lumMod val="75000"/>
                  </a:schemeClr>
                </a:solidFill>
                <a:ea typeface="+mj-ea"/>
                <a:cs typeface="Arial" pitchFamily="34" charset="0"/>
              </a:rPr>
              <a:t> &amp; HDX 3D Pro</a:t>
            </a:r>
            <a:endParaRPr lang="en-US" sz="1400" dirty="0">
              <a:solidFill>
                <a:schemeClr val="bg1">
                  <a:lumMod val="75000"/>
                </a:schemeClr>
              </a:solidFill>
              <a:ea typeface="+mj-ea"/>
              <a:cs typeface="Arial" pitchFamily="34" charset="0"/>
            </a:endParaRPr>
          </a:p>
        </p:txBody>
      </p:sp>
      <p:sp>
        <p:nvSpPr>
          <p:cNvPr id="53" name="Title 1"/>
          <p:cNvSpPr txBox="1">
            <a:spLocks/>
          </p:cNvSpPr>
          <p:nvPr/>
        </p:nvSpPr>
        <p:spPr>
          <a:xfrm>
            <a:off x="9310227" y="708443"/>
            <a:ext cx="2728116" cy="618843"/>
          </a:xfrm>
          <a:prstGeom prst="rect">
            <a:avLst/>
          </a:prstGeom>
        </p:spPr>
        <p:txBody>
          <a:bodyPr vert="horz" wrap="square" lIns="91440" tIns="45720" rIns="91440" bIns="45720" rtlCol="0" anchor="b">
            <a:noAutofit/>
          </a:bodyPr>
          <a:lstStyle>
            <a:lvl1pPr marL="0" indent="0" algn="l" defTabSz="1088291" rtl="0" eaLnBrk="1" latinLnBrk="0" hangingPunct="1">
              <a:lnSpc>
                <a:spcPts val="3200"/>
              </a:lnSpc>
              <a:spcBef>
                <a:spcPts val="1800"/>
              </a:spcBef>
              <a:spcAft>
                <a:spcPts val="0"/>
              </a:spcAft>
              <a:buClr>
                <a:schemeClr val="tx1">
                  <a:lumMod val="50000"/>
                </a:schemeClr>
              </a:buClr>
              <a:buFont typeface="Arial" pitchFamily="34" charset="0"/>
              <a:buNone/>
              <a:tabLst/>
              <a:defRPr lang="en-US" sz="3200" kern="1200" baseline="0" dirty="0">
                <a:solidFill>
                  <a:schemeClr val="bg2"/>
                </a:solidFill>
                <a:effectLst/>
                <a:latin typeface="+mn-lt"/>
                <a:ea typeface="+mn-ea"/>
                <a:cs typeface="+mn-cs"/>
              </a:defRPr>
            </a:lvl1pPr>
          </a:lstStyle>
          <a:p>
            <a:pPr algn="ctr"/>
            <a:r>
              <a:rPr lang="en-US" sz="4800" dirty="0" smtClean="0">
                <a:solidFill>
                  <a:schemeClr val="tx1">
                    <a:lumMod val="85000"/>
                  </a:schemeClr>
                </a:solidFill>
                <a:latin typeface="Citrix Sans" panose="020B0503030202020203" pitchFamily="34" charset="0"/>
              </a:rPr>
              <a:t>7.9</a:t>
            </a:r>
            <a:endParaRPr lang="en-US" sz="4800" dirty="0">
              <a:solidFill>
                <a:schemeClr val="tx1">
                  <a:lumMod val="85000"/>
                </a:schemeClr>
              </a:solidFill>
              <a:latin typeface="Citrix Sans" panose="020B0503030202020203" pitchFamily="34" charset="0"/>
            </a:endParaRPr>
          </a:p>
        </p:txBody>
      </p:sp>
      <p:pic>
        <p:nvPicPr>
          <p:cNvPr id="54" name="Picture 53" descr="XenDesktop-black copy.png"/>
          <p:cNvPicPr>
            <a:picLocks noChangeAspect="1"/>
          </p:cNvPicPr>
          <p:nvPr/>
        </p:nvPicPr>
        <p:blipFill>
          <a:blip r:embed="rId3"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1603917" y="2422644"/>
            <a:ext cx="2820134" cy="549157"/>
          </a:xfrm>
          <a:prstGeom prst="rect">
            <a:avLst/>
          </a:prstGeom>
        </p:spPr>
      </p:pic>
      <p:pic>
        <p:nvPicPr>
          <p:cNvPr id="55" name="Picture 54" descr="XenApp-black.png"/>
          <p:cNvPicPr>
            <a:picLocks noChangeAspect="1"/>
          </p:cNvPicPr>
          <p:nvPr/>
        </p:nvPicPr>
        <p:blipFill>
          <a:blip r:embed="rId4"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2022890" y="1727319"/>
            <a:ext cx="1982187" cy="549156"/>
          </a:xfrm>
          <a:prstGeom prst="rect">
            <a:avLst/>
          </a:prstGeom>
        </p:spPr>
      </p:pic>
    </p:spTree>
    <p:extLst>
      <p:ext uri="{BB962C8B-B14F-4D97-AF65-F5344CB8AC3E}">
        <p14:creationId xmlns:p14="http://schemas.microsoft.com/office/powerpoint/2010/main" val="360424673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9039998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Picture Placeholder 1"/>
          <p:cNvSpPr>
            <a:spLocks noGrp="1"/>
          </p:cNvSpPr>
          <p:nvPr>
            <p:ph type="pic" sz="quarter" idx="12"/>
          </p:nvPr>
        </p:nvSpPr>
        <p:spPr/>
      </p:sp>
      <p:sp>
        <p:nvSpPr>
          <p:cNvPr id="3" name="Title 2"/>
          <p:cNvSpPr>
            <a:spLocks noGrp="1"/>
          </p:cNvSpPr>
          <p:nvPr>
            <p:ph type="title"/>
          </p:nvPr>
        </p:nvSpPr>
        <p:spPr/>
        <p:txBody>
          <a:bodyPr/>
          <a:lstStyle/>
          <a:p>
            <a:endParaRPr lang="en-US"/>
          </a:p>
        </p:txBody>
      </p:sp>
      <p:pic>
        <p:nvPicPr>
          <p:cNvPr id="14338" name="Picture 1" descr="cid:image001.png@01D1A778.B7EC0EF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4735" y="1552354"/>
            <a:ext cx="60960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6747967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theme/theme1.xml><?xml version="1.0" encoding="utf-8"?>
<a:theme xmlns:a="http://schemas.openxmlformats.org/drawingml/2006/main" name="Citrix_2016">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Citrix_2016">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cap="rnd">
          <a:round/>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itrix_2016">
      <a:dk1>
        <a:sysClr val="windowText" lastClr="000000"/>
      </a:dk1>
      <a:lt1>
        <a:sysClr val="window" lastClr="FFFFFF"/>
      </a:lt1>
      <a:dk2>
        <a:srgbClr val="DBD9D1"/>
      </a:dk2>
      <a:lt2>
        <a:srgbClr val="B8B3AD"/>
      </a:lt2>
      <a:accent1>
        <a:srgbClr val="00A3E0"/>
      </a:accent1>
      <a:accent2>
        <a:srgbClr val="ABCD01"/>
      </a:accent2>
      <a:accent3>
        <a:srgbClr val="FA9E0D"/>
      </a:accent3>
      <a:accent4>
        <a:srgbClr val="FD5520"/>
      </a:accent4>
      <a:accent5>
        <a:srgbClr val="E61794"/>
      </a:accent5>
      <a:accent6>
        <a:srgbClr val="737373"/>
      </a:accent6>
      <a:hlink>
        <a:srgbClr val="00A3E0"/>
      </a:hlink>
      <a:folHlink>
        <a:srgbClr val="DBD9D1"/>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018288E788CFC49BB83FA2E047B0597" ma:contentTypeVersion="1" ma:contentTypeDescription="Create a new document." ma:contentTypeScope="" ma:versionID="d082ce2f22ee77d464a33c2c99870b0f">
  <xsd:schema xmlns:xsd="http://www.w3.org/2001/XMLSchema" xmlns:xs="http://www.w3.org/2001/XMLSchema" xmlns:p="http://schemas.microsoft.com/office/2006/metadata/properties" xmlns:ns1="http://schemas.microsoft.com/sharepoint/v3" targetNamespace="http://schemas.microsoft.com/office/2006/metadata/properties" ma:root="true" ma:fieldsID="a447206dab0015f8b9f8924535193e8c"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 ma:hidden="true" ma:internalName="PublishingStartDate">
      <xsd:simpleType>
        <xsd:restriction base="dms:Unknown"/>
      </xsd:simpleType>
    </xsd:element>
    <xsd:element name="PublishingExpirationDate" ma:index="9" nillable="true" ma:displayName="Scheduling End Dat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A55970A7-60C0-4C88-9424-5AA8A1CA7B42}">
  <ds:schemaRefs>
    <ds:schemaRef ds:uri="http://schemas.microsoft.com/sharepoint/v3/contenttype/forms"/>
  </ds:schemaRefs>
</ds:datastoreItem>
</file>

<file path=customXml/itemProps2.xml><?xml version="1.0" encoding="utf-8"?>
<ds:datastoreItem xmlns:ds="http://schemas.openxmlformats.org/officeDocument/2006/customXml" ds:itemID="{2CD94BC9-5CF6-4DC7-AF9F-F7940DCEC6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AFD1215-7EE8-4D46-A9C3-27199207E1A0}">
  <ds:schemaRefs>
    <ds:schemaRef ds:uri="http://schemas.microsoft.com/sharepoint/v3"/>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1141</TotalTime>
  <Words>1175</Words>
  <Application>Microsoft Office PowerPoint</Application>
  <PresentationFormat>Widescreen</PresentationFormat>
  <Paragraphs>299</Paragraphs>
  <Slides>32</Slides>
  <Notes>20</Notes>
  <HiddenSlides>1</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32</vt:i4>
      </vt:variant>
    </vt:vector>
  </HeadingPairs>
  <TitlesOfParts>
    <vt:vector size="44" baseType="lpstr">
      <vt:lpstr>Arial Unicode MS</vt:lpstr>
      <vt:lpstr>Arial</vt:lpstr>
      <vt:lpstr>Baskerville Old Face</vt:lpstr>
      <vt:lpstr>Calibri</vt:lpstr>
      <vt:lpstr>Calibri Light</vt:lpstr>
      <vt:lpstr>Citrix Sans</vt:lpstr>
      <vt:lpstr>Lucida Grande</vt:lpstr>
      <vt:lpstr>MS Mincho</vt:lpstr>
      <vt:lpstr>Segoe UI Semilight</vt:lpstr>
      <vt:lpstr>Tahoma</vt:lpstr>
      <vt:lpstr>Times New Roman</vt:lpstr>
      <vt:lpstr>Citrix_2016</vt:lpstr>
      <vt:lpstr>What’s New in XenApp &amp; XenDesktop 7.9 Current Release </vt:lpstr>
      <vt:lpstr>New Strategy</vt:lpstr>
      <vt:lpstr>PowerPoint Presentation</vt:lpstr>
      <vt:lpstr>PowerPoint Presentation</vt:lpstr>
      <vt:lpstr>PowerPoint Presentation</vt:lpstr>
      <vt:lpstr>PowerPoint Presentation</vt:lpstr>
      <vt:lpstr>New Use Cases</vt:lpstr>
      <vt:lpstr>PowerPoint Presentation</vt:lpstr>
      <vt:lpstr>Authentication</vt:lpstr>
      <vt:lpstr>7.9 Authentication</vt:lpstr>
      <vt:lpstr>PowerPoint Presentation</vt:lpstr>
      <vt:lpstr>7.9 Federated Authentication Service</vt:lpstr>
      <vt:lpstr>PowerPoint Presentation</vt:lpstr>
      <vt:lpstr>PowerPoint Presentation</vt:lpstr>
      <vt:lpstr>Enhanced Graphics Performance for Every User</vt:lpstr>
      <vt:lpstr>PowerPoint Presentation</vt:lpstr>
      <vt:lpstr>Introducing Citrix HDX Ready Pi</vt:lpstr>
      <vt:lpstr>Central Image Management for Any Hypervisor</vt:lpstr>
      <vt:lpstr>Machine Creation Services I/O optimizations</vt:lpstr>
      <vt:lpstr>New Technology</vt:lpstr>
      <vt:lpstr>What’s new in Provisioning Services 7.9</vt:lpstr>
      <vt:lpstr>New advanced capabilities for HDX printing</vt:lpstr>
      <vt:lpstr>Director monitoring improvements</vt:lpstr>
      <vt:lpstr>Citrix Receiver</vt:lpstr>
      <vt:lpstr>What’s new in StoreFront 3.6</vt:lpstr>
      <vt:lpstr>Microsoft Integration</vt:lpstr>
      <vt:lpstr>XenServer 7.0 Enhancements for XenApp and XenDesktop</vt:lpstr>
      <vt:lpstr>Additional releases</vt:lpstr>
      <vt:lpstr>Supportability</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Citrix</dc:title>
  <dc:creator>Citrix</dc:creator>
  <cp:lastModifiedBy>Allen Furmanski</cp:lastModifiedBy>
  <cp:revision>205</cp:revision>
  <cp:lastPrinted>2016-03-21T18:27:23Z</cp:lastPrinted>
  <dcterms:created xsi:type="dcterms:W3CDTF">2016-03-21T16:46:57Z</dcterms:created>
  <dcterms:modified xsi:type="dcterms:W3CDTF">2016-05-24T20:07:51Z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0x0101007018288E788CFC49BB83FA2E047B0597</vt:lpwstr>
  </property>
</Properties>
</file>