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heme/themeOverride1.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8"/>
  </p:notesMasterIdLst>
  <p:sldIdLst>
    <p:sldId id="257" r:id="rId2"/>
    <p:sldId id="265" r:id="rId3"/>
    <p:sldId id="397" r:id="rId4"/>
    <p:sldId id="398" r:id="rId5"/>
    <p:sldId id="438" r:id="rId6"/>
    <p:sldId id="431" r:id="rId7"/>
    <p:sldId id="458" r:id="rId8"/>
    <p:sldId id="401" r:id="rId9"/>
    <p:sldId id="399" r:id="rId10"/>
    <p:sldId id="415" r:id="rId11"/>
    <p:sldId id="436" r:id="rId12"/>
    <p:sldId id="370" r:id="rId13"/>
    <p:sldId id="404" r:id="rId14"/>
    <p:sldId id="448" r:id="rId15"/>
    <p:sldId id="450" r:id="rId16"/>
    <p:sldId id="467" r:id="rId17"/>
    <p:sldId id="443" r:id="rId18"/>
    <p:sldId id="465" r:id="rId19"/>
    <p:sldId id="446" r:id="rId20"/>
    <p:sldId id="369" r:id="rId21"/>
    <p:sldId id="444" r:id="rId22"/>
    <p:sldId id="454" r:id="rId23"/>
    <p:sldId id="468" r:id="rId24"/>
    <p:sldId id="466" r:id="rId25"/>
    <p:sldId id="405" r:id="rId26"/>
    <p:sldId id="462" r:id="rId27"/>
    <p:sldId id="432" r:id="rId28"/>
    <p:sldId id="402" r:id="rId29"/>
    <p:sldId id="430" r:id="rId30"/>
    <p:sldId id="445" r:id="rId31"/>
    <p:sldId id="400" r:id="rId32"/>
    <p:sldId id="423" r:id="rId33"/>
    <p:sldId id="389" r:id="rId34"/>
    <p:sldId id="411" r:id="rId35"/>
    <p:sldId id="412" r:id="rId36"/>
    <p:sldId id="406" r:id="rId37"/>
    <p:sldId id="367" r:id="rId38"/>
    <p:sldId id="407" r:id="rId39"/>
    <p:sldId id="321" r:id="rId40"/>
    <p:sldId id="408" r:id="rId41"/>
    <p:sldId id="409" r:id="rId42"/>
    <p:sldId id="410" r:id="rId43"/>
    <p:sldId id="437" r:id="rId44"/>
    <p:sldId id="371" r:id="rId45"/>
    <p:sldId id="459" r:id="rId46"/>
    <p:sldId id="413" r:id="rId47"/>
    <p:sldId id="456" r:id="rId48"/>
    <p:sldId id="455" r:id="rId49"/>
    <p:sldId id="457" r:id="rId50"/>
    <p:sldId id="330" r:id="rId51"/>
    <p:sldId id="416" r:id="rId52"/>
    <p:sldId id="419" r:id="rId53"/>
    <p:sldId id="417" r:id="rId54"/>
    <p:sldId id="422" r:id="rId55"/>
    <p:sldId id="433" r:id="rId56"/>
    <p:sldId id="421" r:id="rId57"/>
    <p:sldId id="420" r:id="rId58"/>
    <p:sldId id="435" r:id="rId59"/>
    <p:sldId id="434" r:id="rId60"/>
    <p:sldId id="377" r:id="rId61"/>
    <p:sldId id="379" r:id="rId62"/>
    <p:sldId id="441" r:id="rId63"/>
    <p:sldId id="463" r:id="rId64"/>
    <p:sldId id="449" r:id="rId65"/>
    <p:sldId id="453" r:id="rId66"/>
    <p:sldId id="447" r:id="rId67"/>
    <p:sldId id="460" r:id="rId68"/>
    <p:sldId id="452" r:id="rId69"/>
    <p:sldId id="451" r:id="rId70"/>
    <p:sldId id="378" r:id="rId71"/>
    <p:sldId id="461" r:id="rId72"/>
    <p:sldId id="394" r:id="rId73"/>
    <p:sldId id="439" r:id="rId74"/>
    <p:sldId id="424" r:id="rId75"/>
    <p:sldId id="442" r:id="rId76"/>
    <p:sldId id="316" r:id="rId77"/>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ris Lau" initials="" lastIdx="6" clrIdx="0"/>
  <p:cmAuthor id="1" name="Victoria Crimmins" initials="VC" lastIdx="1" clrIdx="1"/>
  <p:cmAuthor id="2" name="凯钱" initials="凯钱" lastIdx="1" clrIdx="2">
    <p:extLst>
      <p:ext uri="{19B8F6BF-5375-455C-9EA6-DF929625EA0E}">
        <p15:presenceInfo xmlns:p15="http://schemas.microsoft.com/office/powerpoint/2012/main" userId="8353cf747d47ceb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主题样式 1 - 强调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7853C-536D-4A76-A0AE-DD22124D55A5}" styleName="主题样式 1 - 强调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主题样式 1 - 强调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79" autoAdjust="0"/>
    <p:restoredTop sz="95179" autoAdjust="0"/>
  </p:normalViewPr>
  <p:slideViewPr>
    <p:cSldViewPr>
      <p:cViewPr varScale="1">
        <p:scale>
          <a:sx n="109" d="100"/>
          <a:sy n="109" d="100"/>
        </p:scale>
        <p:origin x="102" y="174"/>
      </p:cViewPr>
      <p:guideLst>
        <p:guide orient="horz" pos="1620"/>
        <p:guide pos="2880"/>
      </p:guideLst>
    </p:cSldViewPr>
  </p:slideViewPr>
  <p:notesTextViewPr>
    <p:cViewPr>
      <p:scale>
        <a:sx n="1" d="1"/>
        <a:sy n="1" d="1"/>
      </p:scale>
      <p:origin x="0" y="0"/>
    </p:cViewPr>
  </p:notesTextViewPr>
  <p:sorterViewPr>
    <p:cViewPr>
      <p:scale>
        <a:sx n="145" d="100"/>
        <a:sy n="145" d="100"/>
      </p:scale>
      <p:origin x="0" y="2579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3EC76E-8C03-46B5-9848-4C8DAF436976}" type="datetimeFigureOut">
              <a:rPr lang="en-US" smtClean="0"/>
              <a:t>4/3/2015</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8DC147-12D7-4A0A-A5E2-7F9499EBBEC7}" type="slidenum">
              <a:rPr lang="en-US" smtClean="0"/>
              <a:t>‹#›</a:t>
            </a:fld>
            <a:endParaRPr lang="en-US" dirty="0"/>
          </a:p>
        </p:txBody>
      </p:sp>
    </p:spTree>
    <p:extLst>
      <p:ext uri="{BB962C8B-B14F-4D97-AF65-F5344CB8AC3E}">
        <p14:creationId xmlns:p14="http://schemas.microsoft.com/office/powerpoint/2010/main" val="2082813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nvidia.com/object/enterprise-virtualization-where-to-buy.html"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nvidia.com/object/enterprise-virtualization-where-to-buy.html"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nvidia.com/object/enterprise-virtualization-where-to-buy.html"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xenserver.org/partners/developing-products-for-xenserver/19-dev-help/138-xs-dev-perf-turbo.html"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www.techpowerup.com/gpuz/" TargetMode="External"/><Relationship Id="rId2" Type="http://schemas.openxmlformats.org/officeDocument/2006/relationships/slide" Target="../slides/slide39.xml"/><Relationship Id="rId1" Type="http://schemas.openxmlformats.org/officeDocument/2006/relationships/notesMaster" Target="../notesMasters/notesMaster1.xml"/><Relationship Id="rId4" Type="http://schemas.openxmlformats.org/officeDocument/2006/relationships/hyperlink" Target="http://www.ozone3d.net/gpu_caps_viewer/" TargetMode="Externa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www.spec.org/gwpg/downloadindex.html" TargetMode="External"/><Relationship Id="rId2" Type="http://schemas.openxmlformats.org/officeDocument/2006/relationships/slide" Target="../slides/slide41.xml"/><Relationship Id="rId1" Type="http://schemas.openxmlformats.org/officeDocument/2006/relationships/notesMaster" Target="../notesMasters/notesMaster1.xml"/><Relationship Id="rId5" Type="http://schemas.openxmlformats.org/officeDocument/2006/relationships/hyperlink" Target="http://unigine.com/products/heaven/" TargetMode="External"/><Relationship Id="rId4" Type="http://schemas.openxmlformats.org/officeDocument/2006/relationships/hyperlink" Target="http://www.redway3d.com/news/news290609.php" TargetMode="Externa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www.nvidia.com/content/grid/resources/AutoCAD_GRID_vGPU_Scalability_Solutions_Guide.pdf" TargetMode="External"/><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smtClean="0"/>
          </a:p>
        </p:txBody>
      </p:sp>
      <p:sp>
        <p:nvSpPr>
          <p:cNvPr id="4" name="Slide Number Placeholder 3"/>
          <p:cNvSpPr>
            <a:spLocks noGrp="1"/>
          </p:cNvSpPr>
          <p:nvPr>
            <p:ph type="sldNum" sz="quarter" idx="10"/>
          </p:nvPr>
        </p:nvSpPr>
        <p:spPr/>
        <p:txBody>
          <a:bodyPr/>
          <a:lstStyle/>
          <a:p>
            <a:fld id="{94833D99-1A4B-4BD7-ACC9-723BD8FCBF0B}" type="slidenum">
              <a:rPr lang="en-US" smtClean="0">
                <a:solidFill>
                  <a:prstClr val="black"/>
                </a:solidFill>
              </a:rPr>
              <a:pPr/>
              <a:t>1</a:t>
            </a:fld>
            <a:endParaRPr lang="en-US" dirty="0">
              <a:solidFill>
                <a:prstClr val="black"/>
              </a:solidFill>
            </a:endParaRPr>
          </a:p>
        </p:txBody>
      </p:sp>
    </p:spTree>
    <p:extLst>
      <p:ext uri="{BB962C8B-B14F-4D97-AF65-F5344CB8AC3E}">
        <p14:creationId xmlns:p14="http://schemas.microsoft.com/office/powerpoint/2010/main" val="2127382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dirty="0" smtClean="0">
                <a:hlinkClick r:id="rId3"/>
              </a:rPr>
              <a:t>http://www.nvidia.com/object/enterprise-virtualization-where-to-buy.html</a:t>
            </a:r>
            <a:endParaRPr lang="zh-CN" altLang="en-US" dirty="0" smtClean="0"/>
          </a:p>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3</a:t>
            </a:fld>
            <a:endParaRPr lang="en-US" dirty="0"/>
          </a:p>
        </p:txBody>
      </p:sp>
    </p:spTree>
    <p:extLst>
      <p:ext uri="{BB962C8B-B14F-4D97-AF65-F5344CB8AC3E}">
        <p14:creationId xmlns:p14="http://schemas.microsoft.com/office/powerpoint/2010/main" val="84174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hlinkClick r:id="rId3"/>
              </a:rPr>
              <a:t>http://www.nvidia.com/object/enterprise-virtualization-where-to-buy.html</a:t>
            </a:r>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4</a:t>
            </a:fld>
            <a:endParaRPr lang="en-US" dirty="0"/>
          </a:p>
        </p:txBody>
      </p:sp>
    </p:spTree>
    <p:extLst>
      <p:ext uri="{BB962C8B-B14F-4D97-AF65-F5344CB8AC3E}">
        <p14:creationId xmlns:p14="http://schemas.microsoft.com/office/powerpoint/2010/main" val="19789488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hlinkClick r:id="rId3"/>
              </a:rPr>
              <a:t>http://www.nvidia.com/object/enterprise-virtualization-where-to-buy.html</a:t>
            </a:r>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5</a:t>
            </a:fld>
            <a:endParaRPr lang="en-US" dirty="0"/>
          </a:p>
        </p:txBody>
      </p:sp>
    </p:spTree>
    <p:extLst>
      <p:ext uri="{BB962C8B-B14F-4D97-AF65-F5344CB8AC3E}">
        <p14:creationId xmlns:p14="http://schemas.microsoft.com/office/powerpoint/2010/main" val="738809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dirty="0" smtClean="0"/>
              <a:t>注：</a:t>
            </a:r>
            <a:r>
              <a:rPr lang="en-US" altLang="zh-CN" dirty="0" smtClean="0"/>
              <a:t>IBM</a:t>
            </a:r>
            <a:r>
              <a:rPr lang="zh-CN" altLang="en-US" dirty="0" smtClean="0"/>
              <a:t>的</a:t>
            </a:r>
            <a:r>
              <a:rPr lang="en-US" altLang="zh-CN" dirty="0" smtClean="0"/>
              <a:t>DX360M4</a:t>
            </a:r>
            <a:r>
              <a:rPr lang="zh-CN" altLang="en-US" dirty="0" smtClean="0"/>
              <a:t>服务器，相关</a:t>
            </a:r>
            <a:r>
              <a:rPr lang="en-US" altLang="zh-CN" dirty="0" smtClean="0"/>
              <a:t>Bios</a:t>
            </a:r>
            <a:r>
              <a:rPr lang="zh-CN" altLang="en-US" dirty="0" smtClean="0"/>
              <a:t>选项较为复杂，请与</a:t>
            </a:r>
            <a:r>
              <a:rPr lang="en-US" altLang="zh-CN" dirty="0" smtClean="0"/>
              <a:t>IBM</a:t>
            </a:r>
            <a:r>
              <a:rPr lang="zh-CN" altLang="en-US" dirty="0" smtClean="0"/>
              <a:t>工程师联系。</a:t>
            </a:r>
            <a:endParaRPr lang="zh-CN" altLang="en-US" dirty="0"/>
          </a:p>
        </p:txBody>
      </p:sp>
      <p:sp>
        <p:nvSpPr>
          <p:cNvPr id="4" name="Slide Number Placeholder 3"/>
          <p:cNvSpPr>
            <a:spLocks noGrp="1"/>
          </p:cNvSpPr>
          <p:nvPr>
            <p:ph type="sldNum" sz="quarter" idx="10"/>
          </p:nvPr>
        </p:nvSpPr>
        <p:spPr/>
        <p:txBody>
          <a:bodyPr/>
          <a:lstStyle/>
          <a:p>
            <a:fld id="{6C8DC147-12D7-4A0A-A5E2-7F9499EBBEC7}" type="slidenum">
              <a:rPr lang="en-US" smtClean="0"/>
              <a:t>6</a:t>
            </a:fld>
            <a:endParaRPr lang="en-US" dirty="0"/>
          </a:p>
        </p:txBody>
      </p:sp>
    </p:spTree>
    <p:extLst>
      <p:ext uri="{BB962C8B-B14F-4D97-AF65-F5344CB8AC3E}">
        <p14:creationId xmlns:p14="http://schemas.microsoft.com/office/powerpoint/2010/main" val="40901642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10</a:t>
            </a:fld>
            <a:endParaRPr lang="en-US" dirty="0"/>
          </a:p>
        </p:txBody>
      </p:sp>
    </p:spTree>
    <p:extLst>
      <p:ext uri="{BB962C8B-B14F-4D97-AF65-F5344CB8AC3E}">
        <p14:creationId xmlns:p14="http://schemas.microsoft.com/office/powerpoint/2010/main" val="4174066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One cable supports two/three card connectors.</a:t>
            </a:r>
          </a:p>
          <a:p>
            <a:r>
              <a:rPr lang="en-US" altLang="zh-CN" dirty="0" smtClean="0"/>
              <a:t>Provides support for cards that require more than 75W power</a:t>
            </a:r>
          </a:p>
          <a:p>
            <a:endParaRPr lang="en-US" altLang="zh-CN" dirty="0" smtClean="0"/>
          </a:p>
          <a:p>
            <a:r>
              <a:rPr lang="zh-CN" altLang="en-US" dirty="0" smtClean="0"/>
              <a:t>部分服务器配套为</a:t>
            </a:r>
            <a:r>
              <a:rPr lang="en-US" altLang="zh-CN" dirty="0" smtClean="0"/>
              <a:t>1200W</a:t>
            </a:r>
            <a:r>
              <a:rPr lang="zh-CN" altLang="en-US" smtClean="0"/>
              <a:t>电源</a:t>
            </a:r>
            <a:endParaRPr lang="en-US" altLang="zh-CN" dirty="0" smtClean="0"/>
          </a:p>
        </p:txBody>
      </p:sp>
      <p:sp>
        <p:nvSpPr>
          <p:cNvPr id="4" name="灯片编号占位符 3"/>
          <p:cNvSpPr>
            <a:spLocks noGrp="1"/>
          </p:cNvSpPr>
          <p:nvPr>
            <p:ph type="sldNum" sz="quarter" idx="10"/>
          </p:nvPr>
        </p:nvSpPr>
        <p:spPr/>
        <p:txBody>
          <a:bodyPr/>
          <a:lstStyle/>
          <a:p>
            <a:fld id="{6C8DC147-12D7-4A0A-A5E2-7F9499EBBEC7}" type="slidenum">
              <a:rPr lang="en-US" smtClean="0"/>
              <a:t>11</a:t>
            </a:fld>
            <a:endParaRPr lang="en-US" dirty="0"/>
          </a:p>
        </p:txBody>
      </p:sp>
    </p:spTree>
    <p:extLst>
      <p:ext uri="{BB962C8B-B14F-4D97-AF65-F5344CB8AC3E}">
        <p14:creationId xmlns:p14="http://schemas.microsoft.com/office/powerpoint/2010/main" val="4085242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endParaRPr lang="en-US" altLang="zh-CN" sz="2400" dirty="0" smtClean="0">
              <a:solidFill>
                <a:schemeClr val="tx1"/>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en-US" altLang="zh-CN" sz="2100" dirty="0" smtClean="0">
              <a:solidFill>
                <a:schemeClr val="tx1"/>
              </a:solidFill>
            </a:endParaRPr>
          </a:p>
        </p:txBody>
      </p:sp>
      <p:sp>
        <p:nvSpPr>
          <p:cNvPr id="4" name="Slide Number Placeholder 3"/>
          <p:cNvSpPr>
            <a:spLocks noGrp="1"/>
          </p:cNvSpPr>
          <p:nvPr>
            <p:ph type="sldNum" sz="quarter" idx="10"/>
          </p:nvPr>
        </p:nvSpPr>
        <p:spPr/>
        <p:txBody>
          <a:bodyPr/>
          <a:lstStyle/>
          <a:p>
            <a:fld id="{6C8DC147-12D7-4A0A-A5E2-7F9499EBBEC7}" type="slidenum">
              <a:rPr lang="en-US" smtClean="0"/>
              <a:t>13</a:t>
            </a:fld>
            <a:endParaRPr lang="en-US" dirty="0"/>
          </a:p>
        </p:txBody>
      </p:sp>
    </p:spTree>
    <p:extLst>
      <p:ext uri="{BB962C8B-B14F-4D97-AF65-F5344CB8AC3E}">
        <p14:creationId xmlns:p14="http://schemas.microsoft.com/office/powerpoint/2010/main" val="2511439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altLang="zh-CN" sz="1800" kern="1200" dirty="0" err="1" smtClean="0">
                <a:solidFill>
                  <a:schemeClr val="tx1"/>
                </a:solidFill>
                <a:latin typeface="+mn-lt"/>
                <a:ea typeface="黑体" panose="02010609060101010101" pitchFamily="49" charset="-122"/>
                <a:cs typeface="Arial" panose="020B0604020202020204" pitchFamily="34" charset="0"/>
              </a:rPr>
              <a:t>vGPU</a:t>
            </a:r>
            <a:r>
              <a:rPr lang="zh-CN" altLang="en-US" sz="1800" kern="1200" dirty="0" smtClean="0">
                <a:solidFill>
                  <a:schemeClr val="tx1"/>
                </a:solidFill>
                <a:latin typeface="+mn-lt"/>
                <a:ea typeface="黑体" panose="02010609060101010101" pitchFamily="49" charset="-122"/>
                <a:cs typeface="Arial" panose="020B0604020202020204" pitchFamily="34" charset="0"/>
              </a:rPr>
              <a:t>的解决方案中</a:t>
            </a:r>
            <a:r>
              <a:rPr lang="en-US" altLang="zh-CN" sz="1800" kern="1200" dirty="0" err="1" smtClean="0">
                <a:solidFill>
                  <a:schemeClr val="tx1"/>
                </a:solidFill>
                <a:latin typeface="+mn-lt"/>
                <a:ea typeface="黑体" panose="02010609060101010101" pitchFamily="49" charset="-122"/>
                <a:cs typeface="Arial" panose="020B0604020202020204" pitchFamily="34" charset="0"/>
              </a:rPr>
              <a:t>XenDesktop</a:t>
            </a:r>
            <a:r>
              <a:rPr lang="en-US" altLang="zh-CN" sz="1800" kern="1200" dirty="0" smtClean="0">
                <a:solidFill>
                  <a:schemeClr val="tx1"/>
                </a:solidFill>
                <a:latin typeface="+mn-lt"/>
                <a:ea typeface="黑体" panose="02010609060101010101" pitchFamily="49" charset="-122"/>
                <a:cs typeface="Arial" panose="020B0604020202020204" pitchFamily="34" charset="0"/>
              </a:rPr>
              <a:t> </a:t>
            </a:r>
            <a:r>
              <a:rPr lang="zh-CN" altLang="en-US" sz="1800" kern="1200" dirty="0" smtClean="0">
                <a:solidFill>
                  <a:schemeClr val="tx1"/>
                </a:solidFill>
                <a:latin typeface="+mn-lt"/>
                <a:ea typeface="黑体" panose="02010609060101010101" pitchFamily="49" charset="-122"/>
                <a:cs typeface="Arial" panose="020B0604020202020204" pitchFamily="34" charset="0"/>
              </a:rPr>
              <a:t>版本必须是 </a:t>
            </a:r>
            <a:r>
              <a:rPr lang="en-US" altLang="zh-CN" sz="1800" kern="1200" dirty="0" err="1" smtClean="0">
                <a:solidFill>
                  <a:schemeClr val="tx1"/>
                </a:solidFill>
                <a:latin typeface="+mn-lt"/>
                <a:ea typeface="黑体" panose="02010609060101010101" pitchFamily="49" charset="-122"/>
                <a:cs typeface="Arial" panose="020B0604020202020204" pitchFamily="34" charset="0"/>
              </a:rPr>
              <a:t>XenDesktop</a:t>
            </a:r>
            <a:r>
              <a:rPr lang="en-US" altLang="zh-CN" sz="1800" kern="1200" dirty="0" smtClean="0">
                <a:solidFill>
                  <a:schemeClr val="tx1"/>
                </a:solidFill>
                <a:latin typeface="+mn-lt"/>
                <a:ea typeface="黑体" panose="02010609060101010101" pitchFamily="49" charset="-122"/>
                <a:cs typeface="Arial" panose="020B0604020202020204" pitchFamily="34" charset="0"/>
              </a:rPr>
              <a:t> 7.1</a:t>
            </a:r>
            <a:r>
              <a:rPr lang="zh-CN" altLang="en-US" sz="1800" kern="1200" dirty="0" smtClean="0">
                <a:solidFill>
                  <a:schemeClr val="tx1"/>
                </a:solidFill>
                <a:latin typeface="+mn-lt"/>
                <a:ea typeface="黑体" panose="02010609060101010101" pitchFamily="49" charset="-122"/>
                <a:cs typeface="Arial" panose="020B0604020202020204" pitchFamily="34" charset="0"/>
              </a:rPr>
              <a:t>（</a:t>
            </a:r>
            <a:r>
              <a:rPr lang="en-US" altLang="zh-CN" sz="1800" kern="1200" dirty="0" smtClean="0">
                <a:solidFill>
                  <a:schemeClr val="tx1"/>
                </a:solidFill>
                <a:latin typeface="+mn-lt"/>
                <a:ea typeface="黑体" panose="02010609060101010101" pitchFamily="49" charset="-122"/>
                <a:cs typeface="Arial" panose="020B0604020202020204" pitchFamily="34" charset="0"/>
              </a:rPr>
              <a:t>2013.10.26</a:t>
            </a:r>
            <a:r>
              <a:rPr lang="zh-CN" altLang="en-US" sz="1800" kern="1200" dirty="0" smtClean="0">
                <a:solidFill>
                  <a:schemeClr val="tx1"/>
                </a:solidFill>
                <a:latin typeface="+mn-lt"/>
                <a:ea typeface="黑体" panose="02010609060101010101" pitchFamily="49" charset="-122"/>
                <a:cs typeface="Arial" panose="020B0604020202020204" pitchFamily="34" charset="0"/>
              </a:rPr>
              <a:t>发布版，</a:t>
            </a:r>
            <a:r>
              <a:rPr lang="en-US" altLang="zh-CN" sz="1800" kern="1200" dirty="0" smtClean="0">
                <a:solidFill>
                  <a:schemeClr val="tx1"/>
                </a:solidFill>
                <a:latin typeface="+mn-lt"/>
                <a:ea typeface="黑体" panose="02010609060101010101" pitchFamily="49" charset="-122"/>
                <a:cs typeface="Arial" panose="020B0604020202020204" pitchFamily="34" charset="0"/>
              </a:rPr>
              <a:t>Product version 7.1.0.4033 </a:t>
            </a:r>
            <a:r>
              <a:rPr lang="zh-CN" altLang="en-US" sz="1800" kern="1200" dirty="0" smtClean="0">
                <a:solidFill>
                  <a:schemeClr val="tx1"/>
                </a:solidFill>
                <a:latin typeface="+mn-lt"/>
                <a:ea typeface="黑体" panose="02010609060101010101" pitchFamily="49" charset="-122"/>
                <a:cs typeface="Arial" panose="020B0604020202020204" pitchFamily="34" charset="0"/>
              </a:rPr>
              <a:t>）或</a:t>
            </a:r>
            <a:r>
              <a:rPr lang="en-US" altLang="zh-CN" sz="1800" kern="1200" dirty="0" err="1" smtClean="0">
                <a:solidFill>
                  <a:schemeClr val="tx1"/>
                </a:solidFill>
                <a:latin typeface="+mn-lt"/>
                <a:ea typeface="黑体" panose="02010609060101010101" pitchFamily="49" charset="-122"/>
                <a:cs typeface="Arial" panose="020B0604020202020204" pitchFamily="34" charset="0"/>
              </a:rPr>
              <a:t>XenDesktop</a:t>
            </a:r>
            <a:r>
              <a:rPr lang="en-US" altLang="zh-CN" sz="1800" kern="1200" dirty="0" smtClean="0">
                <a:solidFill>
                  <a:schemeClr val="tx1"/>
                </a:solidFill>
                <a:latin typeface="+mn-lt"/>
                <a:ea typeface="黑体" panose="02010609060101010101" pitchFamily="49" charset="-122"/>
                <a:cs typeface="Arial" panose="020B0604020202020204" pitchFamily="34" charset="0"/>
              </a:rPr>
              <a:t> 7.5</a:t>
            </a:r>
            <a:r>
              <a:rPr lang="zh-CN" altLang="en-US" sz="1800" kern="1200" dirty="0" smtClean="0">
                <a:solidFill>
                  <a:schemeClr val="tx1"/>
                </a:solidFill>
                <a:latin typeface="+mn-lt"/>
                <a:ea typeface="黑体" panose="02010609060101010101" pitchFamily="49" charset="-122"/>
                <a:cs typeface="Arial" panose="020B0604020202020204" pitchFamily="34" charset="0"/>
              </a:rPr>
              <a:t>以后发布的版本</a:t>
            </a:r>
            <a:endParaRPr lang="en-US" altLang="zh-CN" sz="1800" kern="1200" dirty="0" smtClean="0">
              <a:solidFill>
                <a:schemeClr val="tx1"/>
              </a:solidFill>
              <a:latin typeface="+mn-lt"/>
              <a:ea typeface="黑体" panose="02010609060101010101" pitchFamily="49" charset="-122"/>
              <a:cs typeface="Arial" panose="020B0604020202020204" pitchFamily="34" charset="0"/>
            </a:endParaRPr>
          </a:p>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14</a:t>
            </a:fld>
            <a:endParaRPr lang="en-US" dirty="0"/>
          </a:p>
        </p:txBody>
      </p:sp>
    </p:spTree>
    <p:extLst>
      <p:ext uri="{BB962C8B-B14F-4D97-AF65-F5344CB8AC3E}">
        <p14:creationId xmlns:p14="http://schemas.microsoft.com/office/powerpoint/2010/main" val="40259457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15</a:t>
            </a:fld>
            <a:endParaRPr lang="en-US" dirty="0"/>
          </a:p>
        </p:txBody>
      </p:sp>
    </p:spTree>
    <p:extLst>
      <p:ext uri="{BB962C8B-B14F-4D97-AF65-F5344CB8AC3E}">
        <p14:creationId xmlns:p14="http://schemas.microsoft.com/office/powerpoint/2010/main" val="17008657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endParaRPr lang="en-US" altLang="zh-CN" sz="2100" dirty="0" smtClean="0">
              <a:solidFill>
                <a:schemeClr val="tx1"/>
              </a:solidFill>
            </a:endParaRPr>
          </a:p>
        </p:txBody>
      </p:sp>
      <p:sp>
        <p:nvSpPr>
          <p:cNvPr id="4" name="Slide Number Placeholder 3"/>
          <p:cNvSpPr>
            <a:spLocks noGrp="1"/>
          </p:cNvSpPr>
          <p:nvPr>
            <p:ph type="sldNum" sz="quarter" idx="10"/>
          </p:nvPr>
        </p:nvSpPr>
        <p:spPr/>
        <p:txBody>
          <a:bodyPr/>
          <a:lstStyle/>
          <a:p>
            <a:fld id="{6C8DC147-12D7-4A0A-A5E2-7F9499EBBEC7}" type="slidenum">
              <a:rPr lang="en-US" smtClean="0"/>
              <a:t>17</a:t>
            </a:fld>
            <a:endParaRPr lang="en-US" dirty="0"/>
          </a:p>
        </p:txBody>
      </p:sp>
    </p:spTree>
    <p:extLst>
      <p:ext uri="{BB962C8B-B14F-4D97-AF65-F5344CB8AC3E}">
        <p14:creationId xmlns:p14="http://schemas.microsoft.com/office/powerpoint/2010/main" val="3161413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endParaRPr lang="en-US" altLang="zh-CN" sz="2100" dirty="0" smtClean="0">
              <a:solidFill>
                <a:schemeClr val="tx1"/>
              </a:solidFill>
            </a:endParaRPr>
          </a:p>
        </p:txBody>
      </p:sp>
      <p:sp>
        <p:nvSpPr>
          <p:cNvPr id="4" name="Slide Number Placeholder 3"/>
          <p:cNvSpPr>
            <a:spLocks noGrp="1"/>
          </p:cNvSpPr>
          <p:nvPr>
            <p:ph type="sldNum" sz="quarter" idx="10"/>
          </p:nvPr>
        </p:nvSpPr>
        <p:spPr/>
        <p:txBody>
          <a:bodyPr/>
          <a:lstStyle/>
          <a:p>
            <a:fld id="{6C8DC147-12D7-4A0A-A5E2-7F9499EBBEC7}" type="slidenum">
              <a:rPr lang="en-US" smtClean="0"/>
              <a:t>18</a:t>
            </a:fld>
            <a:endParaRPr lang="en-US" dirty="0"/>
          </a:p>
        </p:txBody>
      </p:sp>
    </p:spTree>
    <p:extLst>
      <p:ext uri="{BB962C8B-B14F-4D97-AF65-F5344CB8AC3E}">
        <p14:creationId xmlns:p14="http://schemas.microsoft.com/office/powerpoint/2010/main" val="1586857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19</a:t>
            </a:fld>
            <a:endParaRPr lang="en-US" dirty="0"/>
          </a:p>
        </p:txBody>
      </p:sp>
    </p:spTree>
    <p:extLst>
      <p:ext uri="{BB962C8B-B14F-4D97-AF65-F5344CB8AC3E}">
        <p14:creationId xmlns:p14="http://schemas.microsoft.com/office/powerpoint/2010/main" val="19574077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6C8DC147-12D7-4A0A-A5E2-7F9499EBBEC7}" type="slidenum">
              <a:rPr lang="en-US" smtClean="0"/>
              <a:t>20</a:t>
            </a:fld>
            <a:endParaRPr lang="en-US" dirty="0"/>
          </a:p>
        </p:txBody>
      </p:sp>
    </p:spTree>
    <p:extLst>
      <p:ext uri="{BB962C8B-B14F-4D97-AF65-F5344CB8AC3E}">
        <p14:creationId xmlns:p14="http://schemas.microsoft.com/office/powerpoint/2010/main" val="20055423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确认命令起效可以在</a:t>
            </a:r>
            <a:r>
              <a:rPr lang="en-US" altLang="zh-CN" dirty="0" err="1" smtClean="0"/>
              <a:t>XenSever</a:t>
            </a:r>
            <a:r>
              <a:rPr lang="zh-CN" altLang="en-US" dirty="0" smtClean="0"/>
              <a:t>上运行</a:t>
            </a:r>
            <a:r>
              <a:rPr lang="en-US" altLang="zh-CN" sz="1200" b="0" i="0" kern="1200" dirty="0" err="1" smtClean="0">
                <a:solidFill>
                  <a:schemeClr val="tx1"/>
                </a:solidFill>
                <a:effectLst/>
                <a:latin typeface="+mn-lt"/>
                <a:ea typeface="+mn-ea"/>
                <a:cs typeface="+mn-cs"/>
              </a:rPr>
              <a:t>xenpm</a:t>
            </a:r>
            <a:r>
              <a:rPr lang="en-US" altLang="zh-CN" sz="1200" b="0" i="0" kern="1200" dirty="0" smtClean="0">
                <a:solidFill>
                  <a:schemeClr val="tx1"/>
                </a:solidFill>
                <a:effectLst/>
                <a:latin typeface="+mn-lt"/>
                <a:ea typeface="+mn-ea"/>
                <a:cs typeface="+mn-cs"/>
              </a:rPr>
              <a:t> get-</a:t>
            </a:r>
            <a:r>
              <a:rPr lang="en-US" altLang="zh-CN" sz="1200" b="0" i="0" kern="1200" dirty="0" err="1" smtClean="0">
                <a:solidFill>
                  <a:schemeClr val="tx1"/>
                </a:solidFill>
                <a:effectLst/>
                <a:latin typeface="+mn-lt"/>
                <a:ea typeface="+mn-ea"/>
                <a:cs typeface="+mn-cs"/>
              </a:rPr>
              <a:t>cpuidle</a:t>
            </a:r>
            <a:r>
              <a:rPr lang="en-US" altLang="zh-CN" sz="1200" b="0" i="0" kern="1200" dirty="0" smtClean="0">
                <a:solidFill>
                  <a:schemeClr val="tx1"/>
                </a:solidFill>
                <a:effectLst/>
                <a:latin typeface="+mn-lt"/>
                <a:ea typeface="+mn-ea"/>
                <a:cs typeface="+mn-cs"/>
              </a:rPr>
              <a:t>-states</a:t>
            </a:r>
            <a:r>
              <a:rPr lang="zh-CN" altLang="en-US" sz="1200" b="0" i="0" kern="1200" dirty="0" smtClean="0">
                <a:solidFill>
                  <a:schemeClr val="tx1"/>
                </a:solidFill>
                <a:effectLst/>
                <a:latin typeface="+mn-lt"/>
                <a:ea typeface="+mn-ea"/>
                <a:cs typeface="+mn-cs"/>
              </a:rPr>
              <a:t>，结果的第一行中，</a:t>
            </a:r>
            <a:r>
              <a:rPr lang="en-US" altLang="zh-CN" dirty="0" smtClean="0"/>
              <a:t>Max C-state: </a:t>
            </a:r>
            <a:r>
              <a:rPr lang="zh-CN" altLang="en-US" dirty="0" smtClean="0"/>
              <a:t>不是</a:t>
            </a:r>
            <a:r>
              <a:rPr lang="en-US" altLang="zh-CN" dirty="0" smtClean="0"/>
              <a:t>C1</a:t>
            </a:r>
            <a:r>
              <a:rPr lang="zh-CN" altLang="en-US" dirty="0" smtClean="0"/>
              <a:t>则是期望结果。</a:t>
            </a:r>
            <a:endParaRPr lang="en-US" altLang="zh-CN" dirty="0" smtClean="0"/>
          </a:p>
          <a:p>
            <a:endParaRPr lang="en-US" altLang="zh-CN" dirty="0" smtClean="0"/>
          </a:p>
          <a:p>
            <a:r>
              <a:rPr lang="zh-CN" altLang="en-US" dirty="0" smtClean="0"/>
              <a:t>参考资料</a:t>
            </a:r>
            <a:r>
              <a:rPr lang="en-US" altLang="zh-CN" dirty="0" smtClean="0"/>
              <a:t>:</a:t>
            </a:r>
            <a:r>
              <a:rPr lang="en-US" altLang="zh-CN" dirty="0" smtClean="0">
                <a:hlinkClick r:id="rId3"/>
              </a:rPr>
              <a:t>http://www.xenserver.org/partners/developing-products-for-xenserver/19-dev-help/138-xs-dev-perf-turbo.html</a:t>
            </a:r>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21</a:t>
            </a:fld>
            <a:endParaRPr lang="en-US" dirty="0"/>
          </a:p>
        </p:txBody>
      </p:sp>
    </p:spTree>
    <p:extLst>
      <p:ext uri="{BB962C8B-B14F-4D97-AF65-F5344CB8AC3E}">
        <p14:creationId xmlns:p14="http://schemas.microsoft.com/office/powerpoint/2010/main" val="31800594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err="1" smtClean="0"/>
              <a:t>vGPU</a:t>
            </a:r>
            <a:r>
              <a:rPr lang="zh-CN" altLang="en-US" dirty="0" smtClean="0"/>
              <a:t>和透传所使用的</a:t>
            </a:r>
            <a:r>
              <a:rPr lang="en-US" altLang="zh-CN" dirty="0" smtClean="0"/>
              <a:t>Windows </a:t>
            </a:r>
            <a:r>
              <a:rPr lang="zh-CN" altLang="en-US" dirty="0" smtClean="0"/>
              <a:t>驱动并不相同</a:t>
            </a:r>
            <a:endParaRPr lang="en-US" altLang="zh-CN" dirty="0" smtClean="0"/>
          </a:p>
          <a:p>
            <a:endParaRPr lang="zh-CN" altLang="en-US" dirty="0" smtClean="0"/>
          </a:p>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25</a:t>
            </a:fld>
            <a:endParaRPr lang="en-US" dirty="0"/>
          </a:p>
        </p:txBody>
      </p:sp>
    </p:spTree>
    <p:extLst>
      <p:ext uri="{BB962C8B-B14F-4D97-AF65-F5344CB8AC3E}">
        <p14:creationId xmlns:p14="http://schemas.microsoft.com/office/powerpoint/2010/main" val="19194220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27</a:t>
            </a:fld>
            <a:endParaRPr lang="en-US" dirty="0"/>
          </a:p>
        </p:txBody>
      </p:sp>
    </p:spTree>
    <p:extLst>
      <p:ext uri="{BB962C8B-B14F-4D97-AF65-F5344CB8AC3E}">
        <p14:creationId xmlns:p14="http://schemas.microsoft.com/office/powerpoint/2010/main" val="12695743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28</a:t>
            </a:fld>
            <a:endParaRPr lang="en-US" dirty="0"/>
          </a:p>
        </p:txBody>
      </p:sp>
    </p:spTree>
    <p:extLst>
      <p:ext uri="{BB962C8B-B14F-4D97-AF65-F5344CB8AC3E}">
        <p14:creationId xmlns:p14="http://schemas.microsoft.com/office/powerpoint/2010/main" val="28506910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31</a:t>
            </a:fld>
            <a:endParaRPr lang="en-US" dirty="0"/>
          </a:p>
        </p:txBody>
      </p:sp>
    </p:spTree>
    <p:extLst>
      <p:ext uri="{BB962C8B-B14F-4D97-AF65-F5344CB8AC3E}">
        <p14:creationId xmlns:p14="http://schemas.microsoft.com/office/powerpoint/2010/main" val="19711757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无</a:t>
            </a:r>
            <a:r>
              <a:rPr lang="en-US" altLang="zh-CN" dirty="0" smtClean="0"/>
              <a:t>Q</a:t>
            </a:r>
            <a:r>
              <a:rPr lang="zh-CN" altLang="en-US" dirty="0" smtClean="0"/>
              <a:t>的</a:t>
            </a:r>
            <a:r>
              <a:rPr lang="en-US" altLang="zh-CN" dirty="0" err="1" smtClean="0"/>
              <a:t>vGPU</a:t>
            </a:r>
            <a:r>
              <a:rPr lang="zh-CN" altLang="en-US" dirty="0" smtClean="0"/>
              <a:t>，代表驱动没有经过</a:t>
            </a:r>
            <a:r>
              <a:rPr lang="en-US" altLang="zh-CN" dirty="0" err="1" smtClean="0"/>
              <a:t>Quadro</a:t>
            </a:r>
            <a:r>
              <a:rPr lang="zh-CN" altLang="en-US" dirty="0" smtClean="0"/>
              <a:t>的认证，加之显存较低，非常影响效果。不建议在生产环境使用，只建议在类似教学场景使用。</a:t>
            </a:r>
            <a:endParaRPr lang="en-US" altLang="zh-CN" dirty="0" smtClean="0"/>
          </a:p>
          <a:p>
            <a:endParaRPr lang="en-US" altLang="zh-CN" dirty="0" smtClean="0"/>
          </a:p>
          <a:p>
            <a:r>
              <a:rPr lang="zh-CN" altLang="en-US" dirty="0" smtClean="0"/>
              <a:t>请直接使用</a:t>
            </a:r>
            <a:r>
              <a:rPr lang="en-US" altLang="zh-CN" dirty="0" smtClean="0"/>
              <a:t>K120Q/K220Q</a:t>
            </a:r>
            <a:r>
              <a:rPr lang="zh-CN" altLang="en-US" dirty="0" smtClean="0"/>
              <a:t>版本，显存</a:t>
            </a:r>
            <a:r>
              <a:rPr lang="en-US" altLang="zh-CN" dirty="0" smtClean="0"/>
              <a:t>512M</a:t>
            </a:r>
            <a:r>
              <a:rPr lang="zh-CN" altLang="en-US" dirty="0" smtClean="0"/>
              <a:t>。</a:t>
            </a:r>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32</a:t>
            </a:fld>
            <a:endParaRPr lang="en-US" dirty="0"/>
          </a:p>
        </p:txBody>
      </p:sp>
    </p:spTree>
    <p:extLst>
      <p:ext uri="{BB962C8B-B14F-4D97-AF65-F5344CB8AC3E}">
        <p14:creationId xmlns:p14="http://schemas.microsoft.com/office/powerpoint/2010/main" val="30696467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也不能分配为：</a:t>
            </a:r>
            <a:r>
              <a:rPr lang="en-US" altLang="zh-CN" dirty="0" smtClean="0"/>
              <a:t>3</a:t>
            </a:r>
            <a:r>
              <a:rPr lang="zh-CN" altLang="en-US" dirty="0" smtClean="0"/>
              <a:t>个</a:t>
            </a:r>
            <a:r>
              <a:rPr lang="en-US" altLang="zh-CN" dirty="0" smtClean="0"/>
              <a:t>K260Q</a:t>
            </a:r>
            <a:r>
              <a:rPr lang="zh-CN" altLang="en-US" dirty="0" smtClean="0"/>
              <a:t>，</a:t>
            </a:r>
            <a:r>
              <a:rPr lang="en-US" altLang="zh-CN" dirty="0" smtClean="0"/>
              <a:t>1</a:t>
            </a:r>
            <a:r>
              <a:rPr lang="zh-CN" altLang="en-US" dirty="0" smtClean="0"/>
              <a:t>个</a:t>
            </a:r>
            <a:r>
              <a:rPr lang="en-US" altLang="zh-CN" dirty="0" smtClean="0"/>
              <a:t>K240Q</a:t>
            </a:r>
            <a:r>
              <a:rPr lang="zh-CN" altLang="en-US" dirty="0" smtClean="0"/>
              <a:t>。就是说在一个</a:t>
            </a:r>
            <a:r>
              <a:rPr lang="en-US" altLang="zh-CN" dirty="0" smtClean="0"/>
              <a:t>GPU</a:t>
            </a:r>
            <a:r>
              <a:rPr lang="zh-CN" altLang="en-US" dirty="0" smtClean="0"/>
              <a:t>里面只能是一种</a:t>
            </a:r>
            <a:r>
              <a:rPr lang="en-US" altLang="zh-CN" dirty="0" err="1" smtClean="0"/>
              <a:t>vGPU</a:t>
            </a:r>
            <a:r>
              <a:rPr lang="zh-CN" altLang="en-US" dirty="0" smtClean="0"/>
              <a:t>类型，不能多种混用。</a:t>
            </a:r>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33</a:t>
            </a:fld>
            <a:endParaRPr lang="en-US" dirty="0"/>
          </a:p>
        </p:txBody>
      </p:sp>
    </p:spTree>
    <p:extLst>
      <p:ext uri="{BB962C8B-B14F-4D97-AF65-F5344CB8AC3E}">
        <p14:creationId xmlns:p14="http://schemas.microsoft.com/office/powerpoint/2010/main" val="15762753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endParaRPr lang="en-US" altLang="zh-CN" sz="2100" dirty="0" smtClean="0">
              <a:solidFill>
                <a:schemeClr val="tx1"/>
              </a:solidFill>
            </a:endParaRPr>
          </a:p>
        </p:txBody>
      </p:sp>
      <p:sp>
        <p:nvSpPr>
          <p:cNvPr id="4" name="Slide Number Placeholder 3"/>
          <p:cNvSpPr>
            <a:spLocks noGrp="1"/>
          </p:cNvSpPr>
          <p:nvPr>
            <p:ph type="sldNum" sz="quarter" idx="10"/>
          </p:nvPr>
        </p:nvSpPr>
        <p:spPr/>
        <p:txBody>
          <a:bodyPr/>
          <a:lstStyle/>
          <a:p>
            <a:fld id="{6C8DC147-12D7-4A0A-A5E2-7F9499EBBEC7}" type="slidenum">
              <a:rPr lang="en-US" smtClean="0"/>
              <a:t>37</a:t>
            </a:fld>
            <a:endParaRPr lang="en-US" dirty="0"/>
          </a:p>
        </p:txBody>
      </p:sp>
    </p:spTree>
    <p:extLst>
      <p:ext uri="{BB962C8B-B14F-4D97-AF65-F5344CB8AC3E}">
        <p14:creationId xmlns:p14="http://schemas.microsoft.com/office/powerpoint/2010/main" val="18431377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GPU-Z</a:t>
            </a:r>
          </a:p>
          <a:p>
            <a:r>
              <a:rPr lang="en-US" altLang="zh-CN" dirty="0" smtClean="0">
                <a:hlinkClick r:id="rId3"/>
              </a:rPr>
              <a:t>http://www.techpowerup.com/gpuz/</a:t>
            </a:r>
            <a:endParaRPr lang="en-US" altLang="zh-CN"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en-US" altLang="zh-CN" dirty="0" smtClean="0"/>
              <a:t>GPU Caps View</a:t>
            </a:r>
          </a:p>
          <a:p>
            <a:r>
              <a:rPr lang="en-US" altLang="zh-CN" dirty="0" smtClean="0">
                <a:hlinkClick r:id="rId4"/>
              </a:rPr>
              <a:t>http://www.ozone3d.net/gpu_caps_viewer/</a:t>
            </a:r>
            <a:endParaRPr lang="en-US" altLang="zh-CN" dirty="0" smtClean="0"/>
          </a:p>
          <a:p>
            <a:r>
              <a:rPr lang="zh-CN" altLang="en-US" dirty="0" smtClean="0"/>
              <a:t>有多种小测试软件，可点击以后看效果</a:t>
            </a:r>
            <a:endParaRPr lang="en-US" altLang="zh-CN" dirty="0" smtClean="0"/>
          </a:p>
          <a:p>
            <a:endParaRPr lang="en-US" altLang="zh-CN" dirty="0" smtClean="0"/>
          </a:p>
        </p:txBody>
      </p:sp>
      <p:sp>
        <p:nvSpPr>
          <p:cNvPr id="4" name="灯片编号占位符 3"/>
          <p:cNvSpPr>
            <a:spLocks noGrp="1"/>
          </p:cNvSpPr>
          <p:nvPr>
            <p:ph type="sldNum" sz="quarter" idx="10"/>
          </p:nvPr>
        </p:nvSpPr>
        <p:spPr/>
        <p:txBody>
          <a:bodyPr/>
          <a:lstStyle/>
          <a:p>
            <a:fld id="{6C8DC147-12D7-4A0A-A5E2-7F9499EBBEC7}" type="slidenum">
              <a:rPr lang="en-US" smtClean="0"/>
              <a:t>39</a:t>
            </a:fld>
            <a:endParaRPr lang="en-US" dirty="0"/>
          </a:p>
        </p:txBody>
      </p:sp>
    </p:spTree>
    <p:extLst>
      <p:ext uri="{BB962C8B-B14F-4D97-AF65-F5344CB8AC3E}">
        <p14:creationId xmlns:p14="http://schemas.microsoft.com/office/powerpoint/2010/main" val="28088073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SPECviewperf11win64</a:t>
            </a:r>
          </a:p>
          <a:p>
            <a:r>
              <a:rPr lang="en-US" altLang="zh-CN" dirty="0" smtClean="0">
                <a:hlinkClick r:id="rId3"/>
              </a:rPr>
              <a:t>http://www.spec.org/gwpg/downloadindex.html</a:t>
            </a:r>
            <a:endParaRPr lang="en-US" altLang="zh-CN"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en-US" altLang="zh-CN" dirty="0" err="1" smtClean="0"/>
              <a:t>Redway</a:t>
            </a:r>
            <a:r>
              <a:rPr lang="en-US" altLang="zh-CN" dirty="0" smtClean="0"/>
              <a:t> </a:t>
            </a:r>
            <a:r>
              <a:rPr lang="en-US" altLang="zh-CN" dirty="0" err="1" smtClean="0"/>
              <a:t>TurbineDemo</a:t>
            </a:r>
            <a:endParaRPr lang="en-US" altLang="zh-CN" dirty="0" smtClean="0"/>
          </a:p>
          <a:p>
            <a:r>
              <a:rPr lang="en-US" altLang="zh-CN" dirty="0" smtClean="0">
                <a:hlinkClick r:id="rId4"/>
              </a:rPr>
              <a:t>http://www.redway3d.com/news/news290609.php</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200" b="0" i="0" kern="1200" dirty="0" smtClean="0">
                <a:solidFill>
                  <a:schemeClr val="tx1"/>
                </a:solidFill>
                <a:effectLst/>
                <a:latin typeface="+mn-lt"/>
                <a:ea typeface="+mn-ea"/>
                <a:cs typeface="+mn-cs"/>
              </a:rPr>
              <a:t>Heaven Benchmark</a:t>
            </a:r>
          </a:p>
          <a:p>
            <a:r>
              <a:rPr lang="en-US" altLang="zh-CN" dirty="0" smtClean="0">
                <a:hlinkClick r:id="rId5"/>
              </a:rPr>
              <a:t>http://unigine.com/products/heaven/</a:t>
            </a:r>
            <a:endParaRPr lang="zh-CN" altLang="en-US" dirty="0" smtClean="0"/>
          </a:p>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41</a:t>
            </a:fld>
            <a:endParaRPr lang="en-US" dirty="0"/>
          </a:p>
        </p:txBody>
      </p:sp>
    </p:spTree>
    <p:extLst>
      <p:ext uri="{BB962C8B-B14F-4D97-AF65-F5344CB8AC3E}">
        <p14:creationId xmlns:p14="http://schemas.microsoft.com/office/powerpoint/2010/main" val="42709589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42</a:t>
            </a:fld>
            <a:endParaRPr lang="en-US" dirty="0"/>
          </a:p>
        </p:txBody>
      </p:sp>
    </p:spTree>
    <p:extLst>
      <p:ext uri="{BB962C8B-B14F-4D97-AF65-F5344CB8AC3E}">
        <p14:creationId xmlns:p14="http://schemas.microsoft.com/office/powerpoint/2010/main" val="14171864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err="1" smtClean="0"/>
              <a:t>XenCenter</a:t>
            </a:r>
            <a:r>
              <a:rPr lang="zh-CN" altLang="en-US" dirty="0" smtClean="0"/>
              <a:t>需要安装</a:t>
            </a:r>
            <a:r>
              <a:rPr lang="en-US" altLang="zh-CN" dirty="0" err="1" smtClean="0"/>
              <a:t>XenServer</a:t>
            </a:r>
            <a:r>
              <a:rPr lang="en-US" altLang="zh-CN" dirty="0" smtClean="0"/>
              <a:t> 6.2SP1</a:t>
            </a:r>
            <a:r>
              <a:rPr lang="zh-CN" altLang="en-US" dirty="0" smtClean="0"/>
              <a:t>对应版本，</a:t>
            </a:r>
            <a:r>
              <a:rPr lang="en-US" altLang="zh-CN" dirty="0" smtClean="0"/>
              <a:t>XS62ESP1001 </a:t>
            </a:r>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43</a:t>
            </a:fld>
            <a:endParaRPr lang="en-US" dirty="0"/>
          </a:p>
        </p:txBody>
      </p:sp>
    </p:spTree>
    <p:extLst>
      <p:ext uri="{BB962C8B-B14F-4D97-AF65-F5344CB8AC3E}">
        <p14:creationId xmlns:p14="http://schemas.microsoft.com/office/powerpoint/2010/main" val="42232003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44</a:t>
            </a:fld>
            <a:endParaRPr lang="en-US" dirty="0"/>
          </a:p>
        </p:txBody>
      </p:sp>
    </p:spTree>
    <p:extLst>
      <p:ext uri="{BB962C8B-B14F-4D97-AF65-F5344CB8AC3E}">
        <p14:creationId xmlns:p14="http://schemas.microsoft.com/office/powerpoint/2010/main" val="35713605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46</a:t>
            </a:fld>
            <a:endParaRPr lang="en-US" dirty="0"/>
          </a:p>
        </p:txBody>
      </p:sp>
    </p:spTree>
    <p:extLst>
      <p:ext uri="{BB962C8B-B14F-4D97-AF65-F5344CB8AC3E}">
        <p14:creationId xmlns:p14="http://schemas.microsoft.com/office/powerpoint/2010/main" val="6134083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C8DC147-12D7-4A0A-A5E2-7F9499EBBEC7}" type="slidenum">
              <a:rPr lang="en-US" smtClean="0"/>
              <a:t>51</a:t>
            </a:fld>
            <a:endParaRPr lang="en-US"/>
          </a:p>
        </p:txBody>
      </p:sp>
    </p:spTree>
    <p:extLst>
      <p:ext uri="{BB962C8B-B14F-4D97-AF65-F5344CB8AC3E}">
        <p14:creationId xmlns:p14="http://schemas.microsoft.com/office/powerpoint/2010/main" val="24736217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“AutoCAD”</a:t>
            </a:r>
            <a:r>
              <a:rPr lang="en-US" baseline="0" dirty="0" smtClean="0"/>
              <a:t> includes various flavors such as AutoCAD Civil 3D, AutoCAD Map 3D, AutoCAD Plant 3D, etc. </a:t>
            </a:r>
            <a:endParaRPr lang="en-US" dirty="0"/>
          </a:p>
        </p:txBody>
      </p:sp>
      <p:sp>
        <p:nvSpPr>
          <p:cNvPr id="4" name="Slide Number Placeholder 3"/>
          <p:cNvSpPr>
            <a:spLocks noGrp="1"/>
          </p:cNvSpPr>
          <p:nvPr>
            <p:ph type="sldNum" sz="quarter" idx="10"/>
          </p:nvPr>
        </p:nvSpPr>
        <p:spPr/>
        <p:txBody>
          <a:bodyPr/>
          <a:lstStyle/>
          <a:p>
            <a:fld id="{6C8DC147-12D7-4A0A-A5E2-7F9499EBBEC7}" type="slidenum">
              <a:rPr lang="en-US" smtClean="0"/>
              <a:t>52</a:t>
            </a:fld>
            <a:endParaRPr lang="en-US"/>
          </a:p>
        </p:txBody>
      </p:sp>
    </p:spTree>
    <p:extLst>
      <p:ext uri="{BB962C8B-B14F-4D97-AF65-F5344CB8AC3E}">
        <p14:creationId xmlns:p14="http://schemas.microsoft.com/office/powerpoint/2010/main" val="21054901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54</a:t>
            </a:fld>
            <a:endParaRPr lang="en-US" dirty="0"/>
          </a:p>
        </p:txBody>
      </p:sp>
    </p:spTree>
    <p:extLst>
      <p:ext uri="{BB962C8B-B14F-4D97-AF65-F5344CB8AC3E}">
        <p14:creationId xmlns:p14="http://schemas.microsoft.com/office/powerpoint/2010/main" val="10147384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26225" cy="37274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364F204-63A7-4FA6-80D7-1F545013CE60}" type="slidenum">
              <a:rPr lang="en-US" smtClean="0"/>
              <a:pPr>
                <a:defRPr/>
              </a:pPr>
              <a:t>55</a:t>
            </a:fld>
            <a:endParaRPr lang="en-US" dirty="0"/>
          </a:p>
        </p:txBody>
      </p:sp>
    </p:spTree>
    <p:extLst>
      <p:ext uri="{BB962C8B-B14F-4D97-AF65-F5344CB8AC3E}">
        <p14:creationId xmlns:p14="http://schemas.microsoft.com/office/powerpoint/2010/main" val="41248793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57</a:t>
            </a:fld>
            <a:endParaRPr lang="en-US" dirty="0"/>
          </a:p>
        </p:txBody>
      </p:sp>
    </p:spTree>
    <p:extLst>
      <p:ext uri="{BB962C8B-B14F-4D97-AF65-F5344CB8AC3E}">
        <p14:creationId xmlns:p14="http://schemas.microsoft.com/office/powerpoint/2010/main" val="29938154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但测试发现一个很奇特的现象，单线程的</a:t>
            </a:r>
            <a:r>
              <a:rPr lang="en-US" altLang="zh-CN" dirty="0" err="1" smtClean="0"/>
              <a:t>Catia</a:t>
            </a:r>
            <a:r>
              <a:rPr lang="zh-CN" altLang="en-US" dirty="0" smtClean="0"/>
              <a:t>能够同时调用</a:t>
            </a:r>
            <a:r>
              <a:rPr lang="en-US" altLang="zh-CN" dirty="0" err="1" smtClean="0"/>
              <a:t>vCPU</a:t>
            </a:r>
            <a:r>
              <a:rPr lang="zh-CN" altLang="en-US" smtClean="0"/>
              <a:t>，</a:t>
            </a:r>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58</a:t>
            </a:fld>
            <a:endParaRPr lang="en-US" dirty="0"/>
          </a:p>
        </p:txBody>
      </p:sp>
    </p:spTree>
    <p:extLst>
      <p:ext uri="{BB962C8B-B14F-4D97-AF65-F5344CB8AC3E}">
        <p14:creationId xmlns:p14="http://schemas.microsoft.com/office/powerpoint/2010/main" val="37780085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如果是</a:t>
            </a:r>
            <a:r>
              <a:rPr lang="en-US" altLang="zh-CN" dirty="0" smtClean="0"/>
              <a:t>K260</a:t>
            </a:r>
            <a:r>
              <a:rPr lang="zh-CN" altLang="en-US" dirty="0" smtClean="0"/>
              <a:t>，可以考虑使用</a:t>
            </a:r>
            <a:r>
              <a:rPr lang="en-US" altLang="zh-CN" sz="1200" kern="1200" dirty="0" smtClean="0">
                <a:solidFill>
                  <a:schemeClr val="tx1"/>
                </a:solidFill>
                <a:effectLst/>
                <a:latin typeface="+mn-lt"/>
                <a:ea typeface="+mn-ea"/>
                <a:cs typeface="+mn-cs"/>
              </a:rPr>
              <a:t>E5-2643 v2</a:t>
            </a:r>
            <a:r>
              <a:rPr lang="zh-CN" altLang="en-US" sz="1200" kern="1200" dirty="0" smtClean="0">
                <a:solidFill>
                  <a:schemeClr val="tx1"/>
                </a:solidFill>
                <a:effectLst/>
                <a:latin typeface="+mn-lt"/>
                <a:ea typeface="+mn-ea"/>
                <a:cs typeface="+mn-cs"/>
              </a:rPr>
              <a:t>，主频</a:t>
            </a:r>
            <a:r>
              <a:rPr lang="en-US" altLang="zh-CN" sz="1200" kern="1200" dirty="0" smtClean="0">
                <a:solidFill>
                  <a:schemeClr val="tx1"/>
                </a:solidFill>
                <a:effectLst/>
                <a:latin typeface="+mn-lt"/>
                <a:ea typeface="+mn-ea"/>
                <a:cs typeface="+mn-cs"/>
              </a:rPr>
              <a:t>3.5,6</a:t>
            </a:r>
            <a:r>
              <a:rPr lang="zh-CN" altLang="en-US" sz="1200" kern="1200" dirty="0" smtClean="0">
                <a:solidFill>
                  <a:schemeClr val="tx1"/>
                </a:solidFill>
                <a:effectLst/>
                <a:latin typeface="+mn-lt"/>
                <a:ea typeface="+mn-ea"/>
                <a:cs typeface="+mn-cs"/>
              </a:rPr>
              <a:t>核</a:t>
            </a:r>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59</a:t>
            </a:fld>
            <a:endParaRPr lang="en-US" dirty="0"/>
          </a:p>
        </p:txBody>
      </p:sp>
    </p:spTree>
    <p:extLst>
      <p:ext uri="{BB962C8B-B14F-4D97-AF65-F5344CB8AC3E}">
        <p14:creationId xmlns:p14="http://schemas.microsoft.com/office/powerpoint/2010/main" val="20756429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在将目标帧速率设定为“</a:t>
            </a:r>
            <a:r>
              <a:rPr lang="en-US" altLang="zh-CN" dirty="0" smtClean="0"/>
              <a:t>60fps</a:t>
            </a:r>
            <a:r>
              <a:rPr lang="zh-CN" altLang="en-US" dirty="0" smtClean="0"/>
              <a:t>”，静态图像，有损压缩设定为“无”后，将会对于网络带宽的消耗量大幅度提升。</a:t>
            </a:r>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61</a:t>
            </a:fld>
            <a:endParaRPr lang="en-US" dirty="0"/>
          </a:p>
        </p:txBody>
      </p:sp>
    </p:spTree>
    <p:extLst>
      <p:ext uri="{BB962C8B-B14F-4D97-AF65-F5344CB8AC3E}">
        <p14:creationId xmlns:p14="http://schemas.microsoft.com/office/powerpoint/2010/main" val="30233624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62</a:t>
            </a:fld>
            <a:endParaRPr lang="en-US" dirty="0"/>
          </a:p>
        </p:txBody>
      </p:sp>
    </p:spTree>
    <p:extLst>
      <p:ext uri="{BB962C8B-B14F-4D97-AF65-F5344CB8AC3E}">
        <p14:creationId xmlns:p14="http://schemas.microsoft.com/office/powerpoint/2010/main" val="18525169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详情参考官网</a:t>
            </a:r>
            <a:r>
              <a:rPr lang="en-US" altLang="zh-CN" dirty="0" smtClean="0"/>
              <a:t>KB</a:t>
            </a:r>
            <a:r>
              <a:rPr lang="zh-CN" altLang="en-US" dirty="0" smtClean="0"/>
              <a:t>：</a:t>
            </a:r>
            <a:endParaRPr lang="en-US" altLang="zh-CN" dirty="0" smtClean="0"/>
          </a:p>
          <a:p>
            <a:r>
              <a:rPr lang="en-US" altLang="zh-CN" dirty="0" smtClean="0">
                <a:hlinkClick r:id="rId3"/>
              </a:rPr>
              <a:t>http://www.nvidia.com/content/grid/resources/AutoCAD_GRID_vGPU_Scalability_Solutions_Guide.pdf</a:t>
            </a:r>
            <a:r>
              <a:rPr lang="en-US" altLang="zh-CN" dirty="0" smtClean="0"/>
              <a:t> </a:t>
            </a:r>
          </a:p>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67</a:t>
            </a:fld>
            <a:endParaRPr lang="en-US" dirty="0"/>
          </a:p>
        </p:txBody>
      </p:sp>
    </p:spTree>
    <p:extLst>
      <p:ext uri="{BB962C8B-B14F-4D97-AF65-F5344CB8AC3E}">
        <p14:creationId xmlns:p14="http://schemas.microsoft.com/office/powerpoint/2010/main" val="52237419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TW" altLang="en-US" sz="1200" b="1" dirty="0" smtClean="0"/>
              <a:t>解决办法：</a:t>
            </a:r>
            <a:endParaRPr lang="zh-TW" altLang="en-US" sz="1200" dirty="0" smtClean="0"/>
          </a:p>
          <a:p>
            <a:r>
              <a:rPr lang="zh-TW" altLang="en-US" sz="1200" dirty="0" smtClean="0"/>
              <a:t>方法</a:t>
            </a:r>
            <a:r>
              <a:rPr lang="en-US" altLang="zh-TW" sz="1200" dirty="0" smtClean="0"/>
              <a:t>1</a:t>
            </a:r>
            <a:r>
              <a:rPr lang="zh-TW" altLang="en-US" sz="1200" dirty="0" smtClean="0"/>
              <a:t>：修改注册表</a:t>
            </a:r>
          </a:p>
          <a:p>
            <a:r>
              <a:rPr lang="en-US" sz="1200" dirty="0" smtClean="0"/>
              <a:t>32bit: HKEY_LOCAL_MACHINE\SOFTWARE\Wow6432Node\Citrix\HDX3D\</a:t>
            </a:r>
            <a:r>
              <a:rPr lang="en-US" sz="1200" dirty="0" err="1" smtClean="0"/>
              <a:t>BitmapRemotingConfig</a:t>
            </a:r>
            <a:endParaRPr lang="en-US" sz="1200" dirty="0" smtClean="0"/>
          </a:p>
          <a:p>
            <a:r>
              <a:rPr lang="en-US" sz="1200" dirty="0" smtClean="0"/>
              <a:t>64bit: HKEY_LOCAL_MACHINE\SOFTWARE\Citrix\HDX3D\</a:t>
            </a:r>
            <a:r>
              <a:rPr lang="en-US" sz="1200" dirty="0" err="1" smtClean="0"/>
              <a:t>BitmapRemotingConfig</a:t>
            </a:r>
            <a:endParaRPr lang="en-US" sz="1200" dirty="0" smtClean="0"/>
          </a:p>
          <a:p>
            <a:r>
              <a:rPr lang="en-US" sz="1200" dirty="0" err="1" smtClean="0"/>
              <a:t>HKLM_SeamlessCursor（DWORD</a:t>
            </a:r>
            <a:r>
              <a:rPr lang="en-US" sz="1200" dirty="0" smtClean="0"/>
              <a:t>）=1</a:t>
            </a:r>
          </a:p>
          <a:p>
            <a:r>
              <a:rPr lang="zh-TW" altLang="en-US" sz="1200" dirty="0" smtClean="0"/>
              <a:t>结果：</a:t>
            </a:r>
          </a:p>
          <a:p>
            <a:r>
              <a:rPr lang="zh-TW" altLang="en-US" sz="1200" dirty="0" smtClean="0"/>
              <a:t>问题可以得到解决，但是会出现新的问题，比如整体鼠标会变得很慢。用户感觉像虚拟桌面存在很大延迟一样。如果你此时安装</a:t>
            </a:r>
            <a:r>
              <a:rPr lang="en-US" altLang="zh-TW" sz="1200" dirty="0" smtClean="0"/>
              <a:t>007/008/011</a:t>
            </a:r>
            <a:r>
              <a:rPr lang="zh-TW" altLang="en-US" sz="1200" dirty="0" smtClean="0"/>
              <a:t>的</a:t>
            </a:r>
            <a:r>
              <a:rPr lang="en-US" altLang="zh-TW" sz="1200" dirty="0" smtClean="0"/>
              <a:t>VDA</a:t>
            </a:r>
            <a:r>
              <a:rPr lang="zh-TW" altLang="en-US" sz="1200" dirty="0" smtClean="0"/>
              <a:t>补丁的话，会引起新的问题，比如鼠标</a:t>
            </a:r>
            <a:r>
              <a:rPr lang="en-US" altLang="zh-TW" sz="1200" dirty="0" smtClean="0"/>
              <a:t>Cursor</a:t>
            </a:r>
            <a:r>
              <a:rPr lang="zh-TW" altLang="en-US" sz="1200" dirty="0" smtClean="0"/>
              <a:t>会有两个。</a:t>
            </a:r>
          </a:p>
          <a:p>
            <a:r>
              <a:rPr lang="zh-TW" altLang="en-US" sz="1200" dirty="0" smtClean="0"/>
              <a:t> </a:t>
            </a:r>
          </a:p>
          <a:p>
            <a:r>
              <a:rPr lang="zh-TW" altLang="en-US" sz="1200" dirty="0" smtClean="0"/>
              <a:t>方法</a:t>
            </a:r>
            <a:r>
              <a:rPr lang="en-US" altLang="zh-TW" sz="1200" dirty="0" smtClean="0"/>
              <a:t>2</a:t>
            </a:r>
            <a:r>
              <a:rPr lang="zh-TW" altLang="en-US" sz="1200" dirty="0" smtClean="0"/>
              <a:t>：替换文件</a:t>
            </a:r>
          </a:p>
          <a:p>
            <a:r>
              <a:rPr lang="en-US" sz="1200" dirty="0" smtClean="0"/>
              <a:t>备份并替换Hd3dProvidersApollo.dll</a:t>
            </a:r>
          </a:p>
          <a:p>
            <a:r>
              <a:rPr lang="en-US" sz="1200" dirty="0" err="1" smtClean="0"/>
              <a:t>路径：C</a:t>
            </a:r>
            <a:r>
              <a:rPr lang="en-US" sz="1200" dirty="0" smtClean="0"/>
              <a:t>:\Program Files\Citrix\</a:t>
            </a:r>
            <a:r>
              <a:rPr lang="en-US" sz="1200" dirty="0" err="1" smtClean="0"/>
              <a:t>ICAService</a:t>
            </a:r>
            <a:endParaRPr lang="en-US" sz="1200" dirty="0" smtClean="0"/>
          </a:p>
          <a:p>
            <a:r>
              <a:rPr lang="zh-TW" altLang="en-US" sz="1200" dirty="0" smtClean="0"/>
              <a:t>注意</a:t>
            </a:r>
            <a:r>
              <a:rPr lang="en-US" altLang="zh-TW" sz="1200" dirty="0" smtClean="0"/>
              <a:t>: 64</a:t>
            </a:r>
            <a:r>
              <a:rPr lang="zh-TW" altLang="en-US" sz="1200" dirty="0" smtClean="0"/>
              <a:t>位系统需要使用</a:t>
            </a:r>
            <a:r>
              <a:rPr lang="en-US" altLang="zh-TW" sz="1200" dirty="0" smtClean="0"/>
              <a:t>64</a:t>
            </a:r>
            <a:r>
              <a:rPr lang="zh-TW" altLang="en-US" sz="1200" dirty="0" smtClean="0"/>
              <a:t>位的</a:t>
            </a:r>
            <a:r>
              <a:rPr lang="en-US" altLang="zh-TW" sz="1200" dirty="0" smtClean="0"/>
              <a:t>DLL</a:t>
            </a:r>
            <a:r>
              <a:rPr lang="zh-TW" altLang="en-US" sz="1200" dirty="0" smtClean="0"/>
              <a:t>文件。</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C8DC147-12D7-4A0A-A5E2-7F9499EBBEC7}" type="slidenum">
              <a:rPr lang="en-US" smtClean="0"/>
              <a:t>68</a:t>
            </a:fld>
            <a:endParaRPr lang="en-US" dirty="0"/>
          </a:p>
        </p:txBody>
      </p:sp>
    </p:spTree>
    <p:extLst>
      <p:ext uri="{BB962C8B-B14F-4D97-AF65-F5344CB8AC3E}">
        <p14:creationId xmlns:p14="http://schemas.microsoft.com/office/powerpoint/2010/main" val="25237057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C8DC147-12D7-4A0A-A5E2-7F9499EBBEC7}" type="slidenum">
              <a:rPr lang="en-US" smtClean="0"/>
              <a:t>69</a:t>
            </a:fld>
            <a:endParaRPr lang="en-US" dirty="0"/>
          </a:p>
        </p:txBody>
      </p:sp>
    </p:spTree>
    <p:extLst>
      <p:ext uri="{BB962C8B-B14F-4D97-AF65-F5344CB8AC3E}">
        <p14:creationId xmlns:p14="http://schemas.microsoft.com/office/powerpoint/2010/main" val="13097860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70</a:t>
            </a:fld>
            <a:endParaRPr lang="en-US" dirty="0"/>
          </a:p>
        </p:txBody>
      </p:sp>
    </p:spTree>
    <p:extLst>
      <p:ext uri="{BB962C8B-B14F-4D97-AF65-F5344CB8AC3E}">
        <p14:creationId xmlns:p14="http://schemas.microsoft.com/office/powerpoint/2010/main" val="1059312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72</a:t>
            </a:fld>
            <a:endParaRPr lang="en-US" dirty="0"/>
          </a:p>
        </p:txBody>
      </p:sp>
    </p:spTree>
    <p:extLst>
      <p:ext uri="{BB962C8B-B14F-4D97-AF65-F5344CB8AC3E}">
        <p14:creationId xmlns:p14="http://schemas.microsoft.com/office/powerpoint/2010/main" val="219447725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如果在安装了</a:t>
            </a:r>
            <a:r>
              <a:rPr lang="en-US" altLang="zh-CN" dirty="0" smtClean="0"/>
              <a:t>004hotfix</a:t>
            </a:r>
            <a:r>
              <a:rPr lang="zh-CN" altLang="en-US" dirty="0" smtClean="0"/>
              <a:t>之后人不能解决此问题，请尝试卸载</a:t>
            </a:r>
            <a:r>
              <a:rPr lang="en-US" altLang="zh-CN" dirty="0" smtClean="0"/>
              <a:t>003 hotfix</a:t>
            </a:r>
            <a:r>
              <a:rPr lang="zh-CN" altLang="en-US" dirty="0" smtClean="0"/>
              <a:t>。</a:t>
            </a:r>
            <a:endParaRPr lang="zh-CN" altLang="en-US" dirty="0"/>
          </a:p>
        </p:txBody>
      </p:sp>
      <p:sp>
        <p:nvSpPr>
          <p:cNvPr id="4" name="灯片编号占位符 3"/>
          <p:cNvSpPr>
            <a:spLocks noGrp="1"/>
          </p:cNvSpPr>
          <p:nvPr>
            <p:ph type="sldNum" sz="quarter" idx="10"/>
          </p:nvPr>
        </p:nvSpPr>
        <p:spPr/>
        <p:txBody>
          <a:bodyPr/>
          <a:lstStyle/>
          <a:p>
            <a:fld id="{6C8DC147-12D7-4A0A-A5E2-7F9499EBBEC7}" type="slidenum">
              <a:rPr lang="en-US" smtClean="0"/>
              <a:t>73</a:t>
            </a:fld>
            <a:endParaRPr lang="en-US" dirty="0"/>
          </a:p>
        </p:txBody>
      </p:sp>
    </p:spTree>
    <p:extLst>
      <p:ext uri="{BB962C8B-B14F-4D97-AF65-F5344CB8AC3E}">
        <p14:creationId xmlns:p14="http://schemas.microsoft.com/office/powerpoint/2010/main" val="156503348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5AA692-09C5-4302-AB6D-7700DB5CAE5E}" type="slidenum">
              <a:rPr lang="en-US" smtClean="0"/>
              <a:pPr/>
              <a:t>76</a:t>
            </a:fld>
            <a:endParaRPr lang="en-US" dirty="0"/>
          </a:p>
        </p:txBody>
      </p:sp>
    </p:spTree>
    <p:extLst>
      <p:ext uri="{BB962C8B-B14F-4D97-AF65-F5344CB8AC3E}">
        <p14:creationId xmlns:p14="http://schemas.microsoft.com/office/powerpoint/2010/main" val="156743829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2" descr="C:\Users\Moonman\AppData\Local\Temp\vmware-Moonman\VMwareDnD\7523dc2e\ocean-titl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14" name="Rectangle 5"/>
          <p:cNvSpPr>
            <a:spLocks noGrp="1" noChangeArrowheads="1"/>
          </p:cNvSpPr>
          <p:nvPr>
            <p:ph type="subTitle" idx="1"/>
          </p:nvPr>
        </p:nvSpPr>
        <p:spPr>
          <a:xfrm>
            <a:off x="2514600" y="3652407"/>
            <a:ext cx="6172200" cy="748143"/>
          </a:xfrm>
          <a:prstGeom prst="rect">
            <a:avLst/>
          </a:prstGeom>
        </p:spPr>
        <p:txBody>
          <a:bodyPr anchor="t"/>
          <a:lstStyle>
            <a:lvl1pPr marL="0" indent="0">
              <a:buFont typeface="Arial" pitchFamily="34" charset="0"/>
              <a:buNone/>
              <a:defRPr sz="1400" b="0" smtClean="0">
                <a:solidFill>
                  <a:schemeClr val="bg1"/>
                </a:solidFill>
                <a:latin typeface="Arial" pitchFamily="34" charset="0"/>
              </a:defRPr>
            </a:lvl1pPr>
          </a:lstStyle>
          <a:p>
            <a:r>
              <a:rPr lang="en-US" smtClean="0"/>
              <a:t>Click to edit Master subtitle style</a:t>
            </a:r>
            <a:endParaRPr lang="en-US" dirty="0" smtClean="0"/>
          </a:p>
        </p:txBody>
      </p:sp>
      <p:sp>
        <p:nvSpPr>
          <p:cNvPr id="23" name="Text Placeholder 21"/>
          <p:cNvSpPr>
            <a:spLocks noGrp="1"/>
          </p:cNvSpPr>
          <p:nvPr>
            <p:ph type="body" sz="quarter" idx="10"/>
          </p:nvPr>
        </p:nvSpPr>
        <p:spPr>
          <a:xfrm>
            <a:off x="2514600" y="1294410"/>
            <a:ext cx="6172200" cy="1163782"/>
          </a:xfrm>
          <a:prstGeom prst="rect">
            <a:avLst/>
          </a:prstGeom>
        </p:spPr>
        <p:txBody>
          <a:bodyPr anchor="b"/>
          <a:lstStyle>
            <a:lvl1pPr marL="0" indent="0">
              <a:buNone/>
              <a:defRPr lang="en-US" sz="3200" b="1" kern="0" dirty="0" smtClean="0">
                <a:solidFill>
                  <a:schemeClr val="bg1"/>
                </a:solidFill>
                <a:latin typeface="Arial" pitchFamily="34" charset="0"/>
                <a:ea typeface="+mn-ea"/>
                <a:cs typeface="+mn-cs"/>
              </a:defRPr>
            </a:lvl1pPr>
          </a:lstStyle>
          <a:p>
            <a:pPr lvl="0"/>
            <a:r>
              <a:rPr lang="en-US" smtClean="0"/>
              <a:t>Click to edit Master text styles</a:t>
            </a:r>
          </a:p>
        </p:txBody>
      </p:sp>
      <p:sp>
        <p:nvSpPr>
          <p:cNvPr id="24" name="Text Placeholder 21"/>
          <p:cNvSpPr>
            <a:spLocks noGrp="1"/>
          </p:cNvSpPr>
          <p:nvPr>
            <p:ph type="body" sz="quarter" idx="11"/>
          </p:nvPr>
        </p:nvSpPr>
        <p:spPr>
          <a:xfrm>
            <a:off x="2514600" y="2465876"/>
            <a:ext cx="6172200" cy="384004"/>
          </a:xfrm>
          <a:prstGeom prst="rect">
            <a:avLst/>
          </a:prstGeom>
        </p:spPr>
        <p:txBody>
          <a:bodyPr anchor="t">
            <a:noAutofit/>
          </a:bodyPr>
          <a:lstStyle>
            <a:lvl1pPr marL="0" indent="0">
              <a:buNone/>
              <a:defRPr lang="en-US" sz="2000" b="1" dirty="0" smtClean="0">
                <a:solidFill>
                  <a:schemeClr val="bg1"/>
                </a:solidFill>
                <a:latin typeface="Arial" pitchFamily="34" charset="0"/>
                <a:ea typeface="+mn-ea"/>
                <a:cs typeface="+mn-cs"/>
              </a:defRPr>
            </a:lvl1pPr>
          </a:lstStyle>
          <a:p>
            <a:pPr lvl="0"/>
            <a:r>
              <a:rPr lang="en-US" smtClean="0"/>
              <a:t>Click to edit Master text styles</a:t>
            </a:r>
          </a:p>
        </p:txBody>
      </p:sp>
      <p:pic>
        <p:nvPicPr>
          <p:cNvPr id="10" name="Picture 2" descr="C:\Users\Kirk Mossing\Downloads\Citrix Logo_RGB-01.png"/>
          <p:cNvPicPr>
            <a:picLocks noChangeAspect="1" noChangeArrowheads="1"/>
          </p:cNvPicPr>
          <p:nvPr userDrawn="1"/>
        </p:nvPicPr>
        <p:blipFill>
          <a:blip r:embed="rId3" cstate="print">
            <a:biLevel thresh="25000"/>
            <a:extLst>
              <a:ext uri="{28A0092B-C50C-407E-A947-70E740481C1C}">
                <a14:useLocalDpi xmlns:a14="http://schemas.microsoft.com/office/drawing/2010/main" val="0"/>
              </a:ext>
            </a:extLst>
          </a:blip>
          <a:srcRect/>
          <a:stretch>
            <a:fillRect/>
          </a:stretch>
        </p:blipFill>
        <p:spPr bwMode="auto">
          <a:xfrm>
            <a:off x="2514600" y="792743"/>
            <a:ext cx="1126538" cy="516635"/>
          </a:xfrm>
          <a:prstGeom prst="rect">
            <a:avLst/>
          </a:prstGeom>
          <a:noFill/>
          <a:extLst>
            <a:ext uri="{909E8E84-426E-40dd-AFC4-6F175D3DCCD1}">
              <a14:hiddenFill xmlns:a14="http://schemas.microsoft.com/office/drawing/2010/main" xmlns="">
                <a:solidFill>
                  <a:srgbClr val="FFFFFF"/>
                </a:solidFill>
              </a14:hiddenFill>
            </a:ext>
          </a:extLst>
        </p:spPr>
      </p:pic>
      <p:sp>
        <p:nvSpPr>
          <p:cNvPr id="3" name="AutoShape 2" descr="https://mail.google.com/mail/ca/u/0/?ui=2&amp;ik=f9c1cb2aac&amp;view=att&amp;th=136a2ee0154ff3f9&amp;attid=0.1&amp;disp=emb&amp;zw&amp;atsh=1"/>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solidFill>
                <a:srgbClr val="4D4F53"/>
              </a:solidFill>
              <a:latin typeface="Arial" pitchFamily="34" charset="0"/>
            </a:endParaRPr>
          </a:p>
        </p:txBody>
      </p:sp>
      <p:sp>
        <p:nvSpPr>
          <p:cNvPr id="5" name="Text Placeholder 4"/>
          <p:cNvSpPr>
            <a:spLocks noGrp="1"/>
          </p:cNvSpPr>
          <p:nvPr>
            <p:ph type="body" sz="quarter" idx="12"/>
          </p:nvPr>
        </p:nvSpPr>
        <p:spPr>
          <a:xfrm>
            <a:off x="2514600" y="3282488"/>
            <a:ext cx="6172200" cy="304800"/>
          </a:xfrm>
        </p:spPr>
        <p:txBody>
          <a:bodyPr/>
          <a:lstStyle>
            <a:lvl1pPr marL="0" indent="0">
              <a:buNone/>
              <a:defRPr sz="1400">
                <a:solidFill>
                  <a:schemeClr val="bg1"/>
                </a:solidFill>
              </a:defRPr>
            </a:lvl1pPr>
          </a:lstStyle>
          <a:p>
            <a:pPr lvl="0"/>
            <a:r>
              <a:rPr lang="en-US" smtClean="0"/>
              <a:t>Click to edit Master text styles</a:t>
            </a:r>
          </a:p>
        </p:txBody>
      </p:sp>
    </p:spTree>
    <p:extLst>
      <p:ext uri="{BB962C8B-B14F-4D97-AF65-F5344CB8AC3E}">
        <p14:creationId xmlns:p14="http://schemas.microsoft.com/office/powerpoint/2010/main" val="384994167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ransition layout">
    <p:spTree>
      <p:nvGrpSpPr>
        <p:cNvPr id="1" name=""/>
        <p:cNvGrpSpPr/>
        <p:nvPr/>
      </p:nvGrpSpPr>
      <p:grpSpPr>
        <a:xfrm>
          <a:off x="0" y="0"/>
          <a:ext cx="0" cy="0"/>
          <a:chOff x="0" y="0"/>
          <a:chExt cx="0" cy="0"/>
        </a:xfrm>
      </p:grpSpPr>
      <p:pic>
        <p:nvPicPr>
          <p:cNvPr id="2050" name="Picture 2" descr="C:\Users\Moonman\AppData\Local\Temp\vmware-Moonman\VMwareDnD\65a8edf3\grape-segu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60"/>
            <a:ext cx="2928938" cy="5143500"/>
          </a:xfrm>
          <a:prstGeom prst="rect">
            <a:avLst/>
          </a:prstGeom>
          <a:noFill/>
          <a:extLst>
            <a:ext uri="{909E8E84-426E-40dd-AFC4-6F175D3DCCD1}">
              <a14:hiddenFill xmlns:a14="http://schemas.microsoft.com/office/drawing/2010/main" xmlns="">
                <a:solidFill>
                  <a:srgbClr val="FFFFFF"/>
                </a:solidFill>
              </a14:hiddenFill>
            </a:ext>
          </a:extLst>
        </p:spPr>
      </p:pic>
      <p:sp>
        <p:nvSpPr>
          <p:cNvPr id="11" name="Text Placeholder 21"/>
          <p:cNvSpPr>
            <a:spLocks noGrp="1"/>
          </p:cNvSpPr>
          <p:nvPr userDrawn="1">
            <p:ph type="body" sz="quarter" idx="10"/>
          </p:nvPr>
        </p:nvSpPr>
        <p:spPr>
          <a:xfrm>
            <a:off x="2514600" y="1294410"/>
            <a:ext cx="6172200" cy="1163782"/>
          </a:xfrm>
          <a:prstGeom prst="rect">
            <a:avLst/>
          </a:prstGeom>
        </p:spPr>
        <p:txBody>
          <a:bodyPr anchor="b"/>
          <a:lstStyle>
            <a:lvl1pPr marL="0" indent="0">
              <a:buNone/>
              <a:defRPr lang="en-US" sz="3200" b="1" kern="0" dirty="0" smtClean="0">
                <a:solidFill>
                  <a:srgbClr val="4D4F53"/>
                </a:solidFill>
                <a:latin typeface="Arial" pitchFamily="34" charset="0"/>
                <a:ea typeface="+mn-ea"/>
                <a:cs typeface="+mn-cs"/>
              </a:defRPr>
            </a:lvl1pPr>
          </a:lstStyle>
          <a:p>
            <a:pPr lvl="0"/>
            <a:r>
              <a:rPr lang="en-US" smtClean="0"/>
              <a:t>Click to edit Master text styles</a:t>
            </a:r>
          </a:p>
        </p:txBody>
      </p:sp>
      <p:sp>
        <p:nvSpPr>
          <p:cNvPr id="12" name="Text Placeholder 21"/>
          <p:cNvSpPr>
            <a:spLocks noGrp="1"/>
          </p:cNvSpPr>
          <p:nvPr userDrawn="1">
            <p:ph type="body" sz="quarter" idx="11"/>
          </p:nvPr>
        </p:nvSpPr>
        <p:spPr>
          <a:xfrm>
            <a:off x="2514600" y="2465875"/>
            <a:ext cx="6172200" cy="440838"/>
          </a:xfrm>
          <a:prstGeom prst="rect">
            <a:avLst/>
          </a:prstGeom>
        </p:spPr>
        <p:txBody>
          <a:bodyPr anchor="t"/>
          <a:lstStyle>
            <a:lvl1pPr marL="0" indent="0">
              <a:buNone/>
              <a:tabLst/>
              <a:defRPr lang="en-US" sz="2000" b="1" dirty="0" smtClean="0">
                <a:solidFill>
                  <a:srgbClr val="4D4F53"/>
                </a:solidFill>
                <a:latin typeface="Arial" pitchFamily="34" charset="0"/>
                <a:ea typeface="+mn-ea"/>
                <a:cs typeface="+mn-cs"/>
              </a:defRPr>
            </a:lvl1pPr>
          </a:lstStyle>
          <a:p>
            <a:pPr lvl="0"/>
            <a:r>
              <a:rPr lang="en-US" smtClean="0"/>
              <a:t>Click to edit Master text styles</a:t>
            </a:r>
          </a:p>
        </p:txBody>
      </p:sp>
      <p:pic>
        <p:nvPicPr>
          <p:cNvPr id="14" name="Picture 2" descr="C:\Users\Kirk Mossing\Downloads\Citrix Logo_RGB-01.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018599" y="4717103"/>
            <a:ext cx="841928" cy="38610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26761035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tabLst/>
              <a:defRPr>
                <a:solidFill>
                  <a:srgbClr val="4D4F53"/>
                </a:solidFill>
              </a:defRPr>
            </a:lvl1pPr>
          </a:lstStyle>
          <a:p>
            <a:r>
              <a:rPr lang="en-US" smtClean="0"/>
              <a:t>Click to edit Master title style</a:t>
            </a:r>
            <a:endParaRPr lang="en-US" dirty="0"/>
          </a:p>
        </p:txBody>
      </p:sp>
      <p:sp>
        <p:nvSpPr>
          <p:cNvPr id="4" name="Slide Number Placeholder 3"/>
          <p:cNvSpPr>
            <a:spLocks noGrp="1"/>
          </p:cNvSpPr>
          <p:nvPr>
            <p:ph type="sldNum" sz="quarter" idx="12"/>
          </p:nvPr>
        </p:nvSpPr>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
        <p:nvSpPr>
          <p:cNvPr id="5" name="Content Placeholder 4"/>
          <p:cNvSpPr>
            <a:spLocks noGrp="1"/>
          </p:cNvSpPr>
          <p:nvPr>
            <p:ph sz="quarter" idx="13"/>
          </p:nvPr>
        </p:nvSpPr>
        <p:spPr>
          <a:xfrm>
            <a:off x="396875" y="1323023"/>
            <a:ext cx="8366125" cy="32908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53312396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ub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96874" y="235615"/>
            <a:ext cx="8366760" cy="623888"/>
          </a:xfrm>
        </p:spPr>
        <p:txBody>
          <a:bodyPr anchor="b"/>
          <a:lstStyle>
            <a:lvl1pPr marL="0" indent="0">
              <a:lnSpc>
                <a:spcPts val="3000"/>
              </a:lnSpc>
              <a:defRPr/>
            </a:lvl1pPr>
          </a:lstStyle>
          <a:p>
            <a:r>
              <a:rPr lang="en-US" smtClean="0"/>
              <a:t>Click to edit Master title style</a:t>
            </a:r>
            <a:endParaRPr lang="en-US" dirty="0"/>
          </a:p>
        </p:txBody>
      </p:sp>
      <p:sp>
        <p:nvSpPr>
          <p:cNvPr id="4" name="Text Placeholder 3"/>
          <p:cNvSpPr>
            <a:spLocks noGrp="1"/>
          </p:cNvSpPr>
          <p:nvPr>
            <p:ph type="body" sz="quarter" idx="11"/>
          </p:nvPr>
        </p:nvSpPr>
        <p:spPr>
          <a:xfrm>
            <a:off x="396874" y="768066"/>
            <a:ext cx="8366760" cy="381000"/>
          </a:xfrm>
          <a:prstGeom prst="rect">
            <a:avLst/>
          </a:prstGeom>
        </p:spPr>
        <p:txBody>
          <a:bodyPr/>
          <a:lstStyle>
            <a:lvl1pPr marL="0" indent="0">
              <a:buNone/>
              <a:defRPr>
                <a:solidFill>
                  <a:schemeClr val="tx1"/>
                </a:solidFill>
              </a:defRPr>
            </a:lvl1pPr>
          </a:lstStyle>
          <a:p>
            <a:pPr lvl="0"/>
            <a:r>
              <a:rPr lang="en-US" smtClean="0"/>
              <a:t>Click to edit Master text styles</a:t>
            </a:r>
          </a:p>
        </p:txBody>
      </p:sp>
      <p:sp>
        <p:nvSpPr>
          <p:cNvPr id="5" name="Slide Number Placeholder 4"/>
          <p:cNvSpPr>
            <a:spLocks noGrp="1"/>
          </p:cNvSpPr>
          <p:nvPr>
            <p:ph type="sldNum" sz="quarter" idx="13"/>
          </p:nvPr>
        </p:nvSpPr>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
        <p:nvSpPr>
          <p:cNvPr id="7" name="Content Placeholder 6"/>
          <p:cNvSpPr>
            <a:spLocks noGrp="1"/>
          </p:cNvSpPr>
          <p:nvPr>
            <p:ph sz="quarter" idx="14"/>
          </p:nvPr>
        </p:nvSpPr>
        <p:spPr>
          <a:xfrm>
            <a:off x="396874" y="1323023"/>
            <a:ext cx="8366760" cy="32908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08850463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5" name="Slide Number Placeholder 4"/>
          <p:cNvSpPr>
            <a:spLocks noGrp="1"/>
          </p:cNvSpPr>
          <p:nvPr>
            <p:ph type="sldNum" sz="quarter" idx="12"/>
          </p:nvPr>
        </p:nvSpPr>
        <p:spPr/>
        <p:txBody>
          <a:bodyPr/>
          <a:lstStyle/>
          <a:p>
            <a:fld id="{27E7E212-D49F-460A-ADF9-11F744EA8EAE}" type="slidenum">
              <a:rPr lang="en-US" smtClean="0"/>
              <a:pPr/>
              <a:t>‹#›</a:t>
            </a:fld>
            <a:endParaRPr lang="en-US" dirty="0"/>
          </a:p>
        </p:txBody>
      </p:sp>
    </p:spTree>
    <p:extLst>
      <p:ext uri="{BB962C8B-B14F-4D97-AF65-F5344CB8AC3E}">
        <p14:creationId xmlns:p14="http://schemas.microsoft.com/office/powerpoint/2010/main" val="2519233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p:cNvSpPr>
            <a:spLocks noGrp="1"/>
          </p:cNvSpPr>
          <p:nvPr>
            <p:ph type="title"/>
          </p:nvPr>
        </p:nvSpPr>
        <p:spPr>
          <a:xfrm>
            <a:off x="388359" y="229900"/>
            <a:ext cx="8346931" cy="623888"/>
          </a:xfrm>
        </p:spPr>
        <p:txBody>
          <a:bodyPr anchor="b"/>
          <a:lstStyle>
            <a:lvl1pPr algn="ctr">
              <a:lnSpc>
                <a:spcPts val="3000"/>
              </a:lnSpc>
              <a:defRPr/>
            </a:lvl1pPr>
          </a:lstStyle>
          <a:p>
            <a:r>
              <a:rPr lang="en-US" smtClean="0"/>
              <a:t>Click to edit Master title style</a:t>
            </a:r>
            <a:endParaRPr lang="en-US" dirty="0"/>
          </a:p>
        </p:txBody>
      </p:sp>
      <p:sp>
        <p:nvSpPr>
          <p:cNvPr id="4" name="Text Placeholder 3"/>
          <p:cNvSpPr>
            <a:spLocks noGrp="1"/>
          </p:cNvSpPr>
          <p:nvPr>
            <p:ph type="body" sz="quarter" idx="11"/>
          </p:nvPr>
        </p:nvSpPr>
        <p:spPr>
          <a:xfrm>
            <a:off x="388359" y="777591"/>
            <a:ext cx="8361363" cy="381000"/>
          </a:xfrm>
        </p:spPr>
        <p:txBody>
          <a:bodyPr/>
          <a:lstStyle>
            <a:lvl1pPr marL="0" indent="0" algn="ctr">
              <a:buNone/>
              <a:defRPr>
                <a:solidFill>
                  <a:schemeClr val="tx1"/>
                </a:solidFill>
              </a:defRPr>
            </a:lvl1pPr>
          </a:lstStyle>
          <a:p>
            <a:pPr lvl="0"/>
            <a:r>
              <a:rPr lang="en-US" smtClean="0"/>
              <a:t>Click to edit Master text styles</a:t>
            </a:r>
          </a:p>
        </p:txBody>
      </p:sp>
      <p:sp>
        <p:nvSpPr>
          <p:cNvPr id="5" name="Slide Number Placeholder 4"/>
          <p:cNvSpPr>
            <a:spLocks noGrp="1"/>
          </p:cNvSpPr>
          <p:nvPr>
            <p:ph type="sldNum" sz="quarter" idx="13"/>
          </p:nvPr>
        </p:nvSpPr>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Tree>
    <p:extLst>
      <p:ext uri="{BB962C8B-B14F-4D97-AF65-F5344CB8AC3E}">
        <p14:creationId xmlns:p14="http://schemas.microsoft.com/office/powerpoint/2010/main" val="202969492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7E7E212-D49F-460A-ADF9-11F744EA8EAE}" type="slidenum">
              <a:rPr lang="en-US" smtClean="0"/>
              <a:pPr/>
              <a:t>‹#›</a:t>
            </a:fld>
            <a:endParaRPr lang="en-US" dirty="0"/>
          </a:p>
        </p:txBody>
      </p:sp>
    </p:spTree>
    <p:extLst>
      <p:ext uri="{BB962C8B-B14F-4D97-AF65-F5344CB8AC3E}">
        <p14:creationId xmlns:p14="http://schemas.microsoft.com/office/powerpoint/2010/main" val="1471844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ingle point with subtitle">
    <p:spTree>
      <p:nvGrpSpPr>
        <p:cNvPr id="1" name=""/>
        <p:cNvGrpSpPr/>
        <p:nvPr/>
      </p:nvGrpSpPr>
      <p:grpSpPr>
        <a:xfrm>
          <a:off x="0" y="0"/>
          <a:ext cx="0" cy="0"/>
          <a:chOff x="0" y="0"/>
          <a:chExt cx="0" cy="0"/>
        </a:xfrm>
      </p:grpSpPr>
      <p:sp>
        <p:nvSpPr>
          <p:cNvPr id="2" name="Title 6"/>
          <p:cNvSpPr>
            <a:spLocks noGrp="1"/>
          </p:cNvSpPr>
          <p:nvPr>
            <p:ph type="title"/>
          </p:nvPr>
        </p:nvSpPr>
        <p:spPr>
          <a:xfrm>
            <a:off x="396876" y="1588071"/>
            <a:ext cx="8343900" cy="678879"/>
          </a:xfrm>
        </p:spPr>
        <p:txBody>
          <a:bodyPr anchor="t"/>
          <a:lstStyle>
            <a:lvl1pPr algn="ctr" rtl="0" eaLnBrk="1" fontAlgn="base" hangingPunct="1">
              <a:spcBef>
                <a:spcPct val="0"/>
              </a:spcBef>
              <a:spcAft>
                <a:spcPct val="0"/>
              </a:spcAft>
              <a:defRPr lang="en-US" sz="3200" b="1" kern="1200" dirty="0">
                <a:solidFill>
                  <a:srgbClr val="4D4F53"/>
                </a:solidFill>
                <a:latin typeface="Arial" pitchFamily="34" charset="0"/>
                <a:ea typeface="+mj-ea"/>
                <a:cs typeface="+mj-cs"/>
              </a:defRPr>
            </a:lvl1pPr>
          </a:lstStyle>
          <a:p>
            <a:r>
              <a:rPr lang="en-US" smtClean="0"/>
              <a:t>Click to edit Master title style</a:t>
            </a:r>
            <a:endParaRPr lang="en-US" dirty="0"/>
          </a:p>
        </p:txBody>
      </p:sp>
      <p:sp>
        <p:nvSpPr>
          <p:cNvPr id="3" name="Text Placeholder 3"/>
          <p:cNvSpPr>
            <a:spLocks noGrp="1"/>
          </p:cNvSpPr>
          <p:nvPr>
            <p:ph type="body" sz="quarter" idx="11"/>
          </p:nvPr>
        </p:nvSpPr>
        <p:spPr>
          <a:xfrm>
            <a:off x="388359" y="2190750"/>
            <a:ext cx="8361363" cy="381000"/>
          </a:xfrm>
          <a:prstGeom prst="rect">
            <a:avLst/>
          </a:prstGeom>
        </p:spPr>
        <p:txBody>
          <a:bodyPr/>
          <a:lstStyle>
            <a:lvl1pPr marL="0" indent="0" algn="ctr">
              <a:buNone/>
              <a:defRPr sz="2000">
                <a:solidFill>
                  <a:schemeClr val="tx1"/>
                </a:solidFill>
              </a:defRPr>
            </a:lvl1pPr>
          </a:lstStyle>
          <a:p>
            <a:pPr lvl="0"/>
            <a:r>
              <a:rPr lang="en-US" smtClean="0"/>
              <a:t>Click to edit Master text styles</a:t>
            </a:r>
          </a:p>
        </p:txBody>
      </p:sp>
      <p:sp>
        <p:nvSpPr>
          <p:cNvPr id="5" name="Slide Number Placeholder 4"/>
          <p:cNvSpPr>
            <a:spLocks noGrp="1"/>
          </p:cNvSpPr>
          <p:nvPr>
            <p:ph type="sldNum" sz="quarter" idx="13"/>
          </p:nvPr>
        </p:nvSpPr>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Tree>
    <p:extLst>
      <p:ext uri="{BB962C8B-B14F-4D97-AF65-F5344CB8AC3E}">
        <p14:creationId xmlns:p14="http://schemas.microsoft.com/office/powerpoint/2010/main" val="41035037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4" name="Text Placeholder 3"/>
          <p:cNvSpPr>
            <a:spLocks noGrp="1"/>
          </p:cNvSpPr>
          <p:nvPr>
            <p:ph type="body" sz="quarter" idx="11"/>
          </p:nvPr>
        </p:nvSpPr>
        <p:spPr>
          <a:xfrm>
            <a:off x="1398657" y="955282"/>
            <a:ext cx="6346687" cy="1992775"/>
          </a:xfrm>
          <a:prstGeom prst="rect">
            <a:avLst/>
          </a:prstGeom>
        </p:spPr>
        <p:txBody>
          <a:bodyPr/>
          <a:lstStyle>
            <a:lvl1pPr marL="114300" indent="-114300" algn="l" defTabSz="914400" rtl="0" eaLnBrk="1" latinLnBrk="0" hangingPunct="1">
              <a:lnSpc>
                <a:spcPct val="110000"/>
              </a:lnSpc>
              <a:spcBef>
                <a:spcPts val="0"/>
              </a:spcBef>
              <a:buNone/>
              <a:defRPr lang="en-US" sz="2400" b="0" kern="1200" dirty="0" smtClean="0">
                <a:solidFill>
                  <a:srgbClr val="4D4F53"/>
                </a:solidFill>
                <a:latin typeface="Arial" pitchFamily="34" charset="0"/>
                <a:ea typeface="+mn-ea"/>
                <a:cs typeface="+mn-cs"/>
              </a:defRPr>
            </a:lvl1pPr>
          </a:lstStyle>
          <a:p>
            <a:pPr lvl="0"/>
            <a:r>
              <a:rPr lang="en-US" smtClean="0"/>
              <a:t>Click to edit Master text styles</a:t>
            </a:r>
          </a:p>
        </p:txBody>
      </p:sp>
      <p:sp>
        <p:nvSpPr>
          <p:cNvPr id="7" name="Text Placeholder 6"/>
          <p:cNvSpPr>
            <a:spLocks noGrp="1"/>
          </p:cNvSpPr>
          <p:nvPr>
            <p:ph type="body" sz="quarter" idx="12" hasCustomPrompt="1"/>
          </p:nvPr>
        </p:nvSpPr>
        <p:spPr>
          <a:xfrm>
            <a:off x="1650903" y="2955095"/>
            <a:ext cx="6042948" cy="990600"/>
          </a:xfrm>
          <a:prstGeom prst="rect">
            <a:avLst/>
          </a:prstGeom>
        </p:spPr>
        <p:txBody>
          <a:bodyPr/>
          <a:lstStyle>
            <a:lvl1pPr marL="0" indent="0" algn="r">
              <a:buNone/>
              <a:defRPr lang="en-US" sz="2000" b="0" kern="1200" dirty="0" smtClean="0">
                <a:solidFill>
                  <a:schemeClr val="tx1"/>
                </a:solidFill>
                <a:latin typeface="Arial" pitchFamily="34" charset="0"/>
                <a:ea typeface="+mn-ea"/>
                <a:cs typeface="+mn-cs"/>
              </a:defRPr>
            </a:lvl1pPr>
          </a:lstStyle>
          <a:p>
            <a:pPr lvl="0"/>
            <a:r>
              <a:rPr lang="en-US" dirty="0" smtClean="0"/>
              <a:t>Attribution</a:t>
            </a:r>
          </a:p>
        </p:txBody>
      </p:sp>
      <p:sp>
        <p:nvSpPr>
          <p:cNvPr id="5" name="Slide Number Placeholder 4"/>
          <p:cNvSpPr>
            <a:spLocks noGrp="1"/>
          </p:cNvSpPr>
          <p:nvPr>
            <p:ph type="sldNum" sz="quarter" idx="14"/>
          </p:nvPr>
        </p:nvSpPr>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Tree>
    <p:extLst>
      <p:ext uri="{BB962C8B-B14F-4D97-AF65-F5344CB8AC3E}">
        <p14:creationId xmlns:p14="http://schemas.microsoft.com/office/powerpoint/2010/main" val="1232099242"/>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ual column">
    <p:spTree>
      <p:nvGrpSpPr>
        <p:cNvPr id="1" name=""/>
        <p:cNvGrpSpPr/>
        <p:nvPr/>
      </p:nvGrpSpPr>
      <p:grpSpPr>
        <a:xfrm>
          <a:off x="0" y="0"/>
          <a:ext cx="0" cy="0"/>
          <a:chOff x="0" y="0"/>
          <a:chExt cx="0" cy="0"/>
        </a:xfrm>
      </p:grpSpPr>
      <p:sp>
        <p:nvSpPr>
          <p:cNvPr id="2" name="Title 1"/>
          <p:cNvSpPr>
            <a:spLocks noGrp="1"/>
          </p:cNvSpPr>
          <p:nvPr>
            <p:ph type="title"/>
          </p:nvPr>
        </p:nvSpPr>
        <p:spPr>
          <a:xfrm>
            <a:off x="396875" y="287338"/>
            <a:ext cx="8366125" cy="639762"/>
          </a:xfrm>
        </p:spPr>
        <p:txBody>
          <a:bodyPr/>
          <a:lstStyle/>
          <a:p>
            <a:r>
              <a:rPr lang="en-US" smtClean="0"/>
              <a:t>Click to edit Master title style</a:t>
            </a:r>
            <a:endParaRPr lang="en-US" dirty="0"/>
          </a:p>
        </p:txBody>
      </p:sp>
      <p:sp>
        <p:nvSpPr>
          <p:cNvPr id="5" name="Slide Number Placeholder 4"/>
          <p:cNvSpPr>
            <a:spLocks noGrp="1"/>
          </p:cNvSpPr>
          <p:nvPr>
            <p:ph type="sldNum" sz="quarter" idx="13"/>
          </p:nvPr>
        </p:nvSpPr>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
        <p:nvSpPr>
          <p:cNvPr id="7" name="Content Placeholder 6"/>
          <p:cNvSpPr>
            <a:spLocks noGrp="1"/>
          </p:cNvSpPr>
          <p:nvPr>
            <p:ph sz="quarter" idx="14"/>
          </p:nvPr>
        </p:nvSpPr>
        <p:spPr>
          <a:xfrm>
            <a:off x="396875" y="1338263"/>
            <a:ext cx="4114800" cy="3321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8"/>
          <p:cNvSpPr>
            <a:spLocks noGrp="1"/>
          </p:cNvSpPr>
          <p:nvPr>
            <p:ph sz="quarter" idx="15"/>
          </p:nvPr>
        </p:nvSpPr>
        <p:spPr>
          <a:xfrm>
            <a:off x="4648200" y="1338263"/>
            <a:ext cx="4114800" cy="3321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399801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ual column_2x2">
    <p:spTree>
      <p:nvGrpSpPr>
        <p:cNvPr id="1" name=""/>
        <p:cNvGrpSpPr/>
        <p:nvPr/>
      </p:nvGrpSpPr>
      <p:grpSpPr>
        <a:xfrm>
          <a:off x="0" y="0"/>
          <a:ext cx="0" cy="0"/>
          <a:chOff x="0" y="0"/>
          <a:chExt cx="0" cy="0"/>
        </a:xfrm>
      </p:grpSpPr>
      <p:sp>
        <p:nvSpPr>
          <p:cNvPr id="2" name="Title 1"/>
          <p:cNvSpPr>
            <a:spLocks noGrp="1"/>
          </p:cNvSpPr>
          <p:nvPr>
            <p:ph type="title"/>
          </p:nvPr>
        </p:nvSpPr>
        <p:spPr>
          <a:xfrm>
            <a:off x="388358" y="285316"/>
            <a:ext cx="8357616" cy="623888"/>
          </a:xfrm>
        </p:spPr>
        <p:txBody>
          <a:bodyPr/>
          <a:lstStyle/>
          <a:p>
            <a:r>
              <a:rPr lang="en-US" smtClean="0"/>
              <a:t>Click to edit Master title style</a:t>
            </a:r>
            <a:endParaRPr lang="en-US" dirty="0"/>
          </a:p>
        </p:txBody>
      </p:sp>
      <p:sp>
        <p:nvSpPr>
          <p:cNvPr id="6" name="Content Placeholder 5"/>
          <p:cNvSpPr>
            <a:spLocks noGrp="1"/>
          </p:cNvSpPr>
          <p:nvPr>
            <p:ph sz="quarter" idx="10"/>
          </p:nvPr>
        </p:nvSpPr>
        <p:spPr>
          <a:xfrm>
            <a:off x="393701" y="1320800"/>
            <a:ext cx="4102100" cy="15633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quarter" idx="11"/>
          </p:nvPr>
        </p:nvSpPr>
        <p:spPr>
          <a:xfrm>
            <a:off x="4648835" y="1320801"/>
            <a:ext cx="4105656" cy="156362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12"/>
          </p:nvPr>
        </p:nvSpPr>
        <p:spPr>
          <a:xfrm>
            <a:off x="396240" y="3028950"/>
            <a:ext cx="4105656" cy="156362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7"/>
          <p:cNvSpPr>
            <a:spLocks noGrp="1"/>
          </p:cNvSpPr>
          <p:nvPr>
            <p:ph sz="quarter" idx="13"/>
          </p:nvPr>
        </p:nvSpPr>
        <p:spPr>
          <a:xfrm>
            <a:off x="4648200" y="3028950"/>
            <a:ext cx="4105656" cy="156362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5"/>
          </p:nvPr>
        </p:nvSpPr>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Tree>
    <p:extLst>
      <p:ext uri="{BB962C8B-B14F-4D97-AF65-F5344CB8AC3E}">
        <p14:creationId xmlns:p14="http://schemas.microsoft.com/office/powerpoint/2010/main" val="312573519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ual column_left header">
    <p:spTree>
      <p:nvGrpSpPr>
        <p:cNvPr id="1" name=""/>
        <p:cNvGrpSpPr/>
        <p:nvPr/>
      </p:nvGrpSpPr>
      <p:grpSpPr>
        <a:xfrm>
          <a:off x="0" y="0"/>
          <a:ext cx="0" cy="0"/>
          <a:chOff x="0" y="0"/>
          <a:chExt cx="0" cy="0"/>
        </a:xfrm>
      </p:grpSpPr>
      <p:sp>
        <p:nvSpPr>
          <p:cNvPr id="6" name="Content Placeholder 5"/>
          <p:cNvSpPr>
            <a:spLocks noGrp="1"/>
          </p:cNvSpPr>
          <p:nvPr>
            <p:ph sz="quarter" idx="10"/>
          </p:nvPr>
        </p:nvSpPr>
        <p:spPr>
          <a:xfrm>
            <a:off x="393701" y="1184077"/>
            <a:ext cx="4102099" cy="3292673"/>
          </a:xfrm>
        </p:spPr>
        <p:txBody>
          <a:bodyPr anchor="ctr"/>
          <a:lstStyle>
            <a:lvl1pPr marL="0" indent="0" algn="ctr">
              <a:buNone/>
              <a:defRPr sz="2800"/>
            </a:lvl1pPr>
          </a:lstStyle>
          <a:p>
            <a:pPr lvl="0"/>
            <a:r>
              <a:rPr lang="en-US" smtClean="0"/>
              <a:t>Click to edit Master text styles</a:t>
            </a:r>
          </a:p>
        </p:txBody>
      </p:sp>
      <p:sp>
        <p:nvSpPr>
          <p:cNvPr id="4" name="Content Placeholder 3"/>
          <p:cNvSpPr>
            <a:spLocks noGrp="1"/>
          </p:cNvSpPr>
          <p:nvPr>
            <p:ph sz="quarter" idx="11"/>
          </p:nvPr>
        </p:nvSpPr>
        <p:spPr>
          <a:xfrm>
            <a:off x="4648200" y="1184077"/>
            <a:ext cx="4102735" cy="329184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Title 2"/>
          <p:cNvSpPr>
            <a:spLocks noGrp="1"/>
          </p:cNvSpPr>
          <p:nvPr>
            <p:ph type="title"/>
          </p:nvPr>
        </p:nvSpPr>
        <p:spPr>
          <a:xfrm>
            <a:off x="388358" y="230331"/>
            <a:ext cx="8357616" cy="623888"/>
          </a:xfrm>
        </p:spPr>
        <p:txBody>
          <a:bodyPr anchor="b"/>
          <a:lstStyle/>
          <a:p>
            <a:r>
              <a:rPr lang="en-US" smtClean="0"/>
              <a:t>Click to edit Master title style</a:t>
            </a:r>
            <a:endParaRPr lang="en-US" dirty="0"/>
          </a:p>
        </p:txBody>
      </p:sp>
      <p:sp>
        <p:nvSpPr>
          <p:cNvPr id="5" name="Slide Number Placeholder 4"/>
          <p:cNvSpPr>
            <a:spLocks noGrp="1"/>
          </p:cNvSpPr>
          <p:nvPr>
            <p:ph type="sldNum" sz="quarter" idx="13"/>
          </p:nvPr>
        </p:nvSpPr>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Tree>
    <p:extLst>
      <p:ext uri="{BB962C8B-B14F-4D97-AF65-F5344CB8AC3E}">
        <p14:creationId xmlns:p14="http://schemas.microsoft.com/office/powerpoint/2010/main" val="176463714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ri column">
    <p:spTree>
      <p:nvGrpSpPr>
        <p:cNvPr id="1" name=""/>
        <p:cNvGrpSpPr/>
        <p:nvPr/>
      </p:nvGrpSpPr>
      <p:grpSpPr>
        <a:xfrm>
          <a:off x="0" y="0"/>
          <a:ext cx="0" cy="0"/>
          <a:chOff x="0" y="0"/>
          <a:chExt cx="0" cy="0"/>
        </a:xfrm>
      </p:grpSpPr>
      <p:sp>
        <p:nvSpPr>
          <p:cNvPr id="2" name="Title 1"/>
          <p:cNvSpPr>
            <a:spLocks noGrp="1"/>
          </p:cNvSpPr>
          <p:nvPr>
            <p:ph type="title"/>
          </p:nvPr>
        </p:nvSpPr>
        <p:spPr>
          <a:xfrm>
            <a:off x="388359" y="285316"/>
            <a:ext cx="8346931" cy="623888"/>
          </a:xfrm>
        </p:spPr>
        <p:txBody>
          <a:bodyPr/>
          <a:lstStyle/>
          <a:p>
            <a:r>
              <a:rPr lang="en-US" smtClean="0"/>
              <a:t>Click to edit Master title style</a:t>
            </a:r>
            <a:endParaRPr lang="en-US" dirty="0"/>
          </a:p>
        </p:txBody>
      </p:sp>
      <p:sp>
        <p:nvSpPr>
          <p:cNvPr id="6" name="Content Placeholder 5"/>
          <p:cNvSpPr>
            <a:spLocks noGrp="1"/>
          </p:cNvSpPr>
          <p:nvPr>
            <p:ph sz="quarter" idx="10"/>
          </p:nvPr>
        </p:nvSpPr>
        <p:spPr>
          <a:xfrm>
            <a:off x="393702" y="1320800"/>
            <a:ext cx="2667000" cy="331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11"/>
          </p:nvPr>
        </p:nvSpPr>
        <p:spPr>
          <a:xfrm>
            <a:off x="6068290" y="1320800"/>
            <a:ext cx="2667000" cy="32953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7"/>
          <p:cNvSpPr>
            <a:spLocks noGrp="1"/>
          </p:cNvSpPr>
          <p:nvPr>
            <p:ph sz="quarter" idx="12"/>
          </p:nvPr>
        </p:nvSpPr>
        <p:spPr>
          <a:xfrm>
            <a:off x="3230711" y="1314450"/>
            <a:ext cx="2667570" cy="3314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cxnSp>
        <p:nvCxnSpPr>
          <p:cNvPr id="5" name="Straight Connector 4"/>
          <p:cNvCxnSpPr/>
          <p:nvPr userDrawn="1"/>
        </p:nvCxnSpPr>
        <p:spPr bwMode="auto">
          <a:xfrm>
            <a:off x="3154680" y="1352550"/>
            <a:ext cx="0" cy="3276600"/>
          </a:xfrm>
          <a:prstGeom prst="line">
            <a:avLst/>
          </a:prstGeom>
          <a:noFill/>
          <a:ln w="9525" cap="flat" cmpd="sng" algn="ctr">
            <a:solidFill>
              <a:schemeClr val="bg2"/>
            </a:solidFill>
            <a:prstDash val="solid"/>
            <a:round/>
            <a:headEnd type="none" w="med" len="med"/>
            <a:tailEnd type="none" w="med" len="med"/>
          </a:ln>
          <a:effectLst/>
        </p:spPr>
      </p:cxnSp>
      <p:cxnSp>
        <p:nvCxnSpPr>
          <p:cNvPr id="10" name="Straight Connector 9"/>
          <p:cNvCxnSpPr/>
          <p:nvPr userDrawn="1"/>
        </p:nvCxnSpPr>
        <p:spPr bwMode="auto">
          <a:xfrm>
            <a:off x="5989320" y="1352550"/>
            <a:ext cx="0" cy="3276600"/>
          </a:xfrm>
          <a:prstGeom prst="line">
            <a:avLst/>
          </a:prstGeom>
          <a:noFill/>
          <a:ln w="9525" cap="flat" cmpd="sng" algn="ctr">
            <a:solidFill>
              <a:schemeClr val="bg2"/>
            </a:solidFill>
            <a:prstDash val="solid"/>
            <a:round/>
            <a:headEnd type="none" w="med" len="med"/>
            <a:tailEnd type="none" w="med" len="med"/>
          </a:ln>
          <a:effectLst/>
        </p:spPr>
      </p:cxnSp>
      <p:sp>
        <p:nvSpPr>
          <p:cNvPr id="7" name="Slide Number Placeholder 6"/>
          <p:cNvSpPr>
            <a:spLocks noGrp="1"/>
          </p:cNvSpPr>
          <p:nvPr>
            <p:ph type="sldNum" sz="quarter" idx="14"/>
          </p:nvPr>
        </p:nvSpPr>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Tree>
    <p:extLst>
      <p:ext uri="{BB962C8B-B14F-4D97-AF65-F5344CB8AC3E}">
        <p14:creationId xmlns:p14="http://schemas.microsoft.com/office/powerpoint/2010/main" val="71663395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ri column_w headings">
    <p:spTree>
      <p:nvGrpSpPr>
        <p:cNvPr id="1" name=""/>
        <p:cNvGrpSpPr/>
        <p:nvPr/>
      </p:nvGrpSpPr>
      <p:grpSpPr>
        <a:xfrm>
          <a:off x="0" y="0"/>
          <a:ext cx="0" cy="0"/>
          <a:chOff x="0" y="0"/>
          <a:chExt cx="0" cy="0"/>
        </a:xfrm>
      </p:grpSpPr>
      <p:sp>
        <p:nvSpPr>
          <p:cNvPr id="2" name="Title 1"/>
          <p:cNvSpPr>
            <a:spLocks noGrp="1"/>
          </p:cNvSpPr>
          <p:nvPr>
            <p:ph type="title"/>
          </p:nvPr>
        </p:nvSpPr>
        <p:spPr>
          <a:xfrm>
            <a:off x="390654" y="590550"/>
            <a:ext cx="2670048" cy="623888"/>
          </a:xfrm>
        </p:spPr>
        <p:txBody>
          <a:bodyPr anchor="ctr"/>
          <a:lstStyle>
            <a:lvl1pPr algn="ctr">
              <a:defRPr sz="2000">
                <a:solidFill>
                  <a:srgbClr val="4D4F53"/>
                </a:solidFill>
              </a:defRPr>
            </a:lvl1pPr>
          </a:lstStyle>
          <a:p>
            <a:r>
              <a:rPr lang="en-US" smtClean="0"/>
              <a:t>Click to edit Master title style</a:t>
            </a:r>
            <a:endParaRPr lang="en-US" dirty="0"/>
          </a:p>
        </p:txBody>
      </p:sp>
      <p:sp>
        <p:nvSpPr>
          <p:cNvPr id="6" name="Content Placeholder 5"/>
          <p:cNvSpPr>
            <a:spLocks noGrp="1"/>
          </p:cNvSpPr>
          <p:nvPr>
            <p:ph sz="quarter" idx="10"/>
          </p:nvPr>
        </p:nvSpPr>
        <p:spPr>
          <a:xfrm>
            <a:off x="393702" y="1320800"/>
            <a:ext cx="2670048" cy="331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quarter" idx="11"/>
          </p:nvPr>
        </p:nvSpPr>
        <p:spPr>
          <a:xfrm>
            <a:off x="6068290" y="1320800"/>
            <a:ext cx="2670048" cy="32953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7"/>
          <p:cNvSpPr>
            <a:spLocks noGrp="1"/>
          </p:cNvSpPr>
          <p:nvPr>
            <p:ph sz="quarter" idx="12"/>
          </p:nvPr>
        </p:nvSpPr>
        <p:spPr>
          <a:xfrm>
            <a:off x="3230711" y="1314450"/>
            <a:ext cx="2670048" cy="3314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13"/>
          </p:nvPr>
        </p:nvSpPr>
        <p:spPr>
          <a:xfrm>
            <a:off x="3230711" y="590550"/>
            <a:ext cx="2670048" cy="621792"/>
          </a:xfrm>
        </p:spPr>
        <p:txBody>
          <a:bodyPr anchor="ctr"/>
          <a:lstStyle>
            <a:lvl1pPr marL="0" indent="0" algn="ctr" rtl="0" eaLnBrk="0" fontAlgn="base" hangingPunct="0">
              <a:spcBef>
                <a:spcPct val="0"/>
              </a:spcBef>
              <a:spcAft>
                <a:spcPct val="0"/>
              </a:spcAft>
              <a:buNone/>
              <a:defRPr lang="en-US" sz="2000" b="1" dirty="0" smtClean="0">
                <a:solidFill>
                  <a:srgbClr val="4D4F53"/>
                </a:solidFill>
                <a:latin typeface="Arial" pitchFamily="34" charset="0"/>
                <a:ea typeface="+mj-ea"/>
                <a:cs typeface="+mj-cs"/>
              </a:defRPr>
            </a:lvl1pPr>
          </a:lstStyle>
          <a:p>
            <a:pPr lvl="0"/>
            <a:r>
              <a:rPr lang="en-US" smtClean="0"/>
              <a:t>Click to edit Master text styles</a:t>
            </a:r>
          </a:p>
        </p:txBody>
      </p:sp>
      <p:sp>
        <p:nvSpPr>
          <p:cNvPr id="12" name="Text Placeholder 11"/>
          <p:cNvSpPr>
            <a:spLocks noGrp="1"/>
          </p:cNvSpPr>
          <p:nvPr>
            <p:ph type="body" sz="quarter" idx="14"/>
          </p:nvPr>
        </p:nvSpPr>
        <p:spPr>
          <a:xfrm>
            <a:off x="6068290" y="590550"/>
            <a:ext cx="2670048" cy="636588"/>
          </a:xfrm>
        </p:spPr>
        <p:txBody>
          <a:bodyPr anchor="ctr"/>
          <a:lstStyle>
            <a:lvl1pPr marL="0" indent="0" algn="ctr" rtl="0" eaLnBrk="0" fontAlgn="base" hangingPunct="0">
              <a:spcBef>
                <a:spcPct val="0"/>
              </a:spcBef>
              <a:spcAft>
                <a:spcPct val="0"/>
              </a:spcAft>
              <a:buNone/>
              <a:defRPr lang="en-US" sz="2000" b="1" dirty="0" smtClean="0">
                <a:solidFill>
                  <a:srgbClr val="4D4F53"/>
                </a:solidFill>
                <a:latin typeface="Arial" pitchFamily="34" charset="0"/>
                <a:ea typeface="+mj-ea"/>
                <a:cs typeface="+mj-cs"/>
              </a:defRPr>
            </a:lvl1pPr>
          </a:lstStyle>
          <a:p>
            <a:pPr lvl="0"/>
            <a:r>
              <a:rPr lang="en-US" smtClean="0"/>
              <a:t>Click to edit Master text styles</a:t>
            </a:r>
          </a:p>
        </p:txBody>
      </p:sp>
      <p:cxnSp>
        <p:nvCxnSpPr>
          <p:cNvPr id="13" name="Straight Connector 12"/>
          <p:cNvCxnSpPr/>
          <p:nvPr userDrawn="1"/>
        </p:nvCxnSpPr>
        <p:spPr bwMode="auto">
          <a:xfrm>
            <a:off x="3154680" y="1352550"/>
            <a:ext cx="0" cy="3276600"/>
          </a:xfrm>
          <a:prstGeom prst="line">
            <a:avLst/>
          </a:prstGeom>
          <a:noFill/>
          <a:ln w="9525" cap="flat" cmpd="sng" algn="ctr">
            <a:solidFill>
              <a:schemeClr val="bg2"/>
            </a:solidFill>
            <a:prstDash val="solid"/>
            <a:round/>
            <a:headEnd type="none" w="med" len="med"/>
            <a:tailEnd type="none" w="med" len="med"/>
          </a:ln>
          <a:effectLst/>
        </p:spPr>
      </p:cxnSp>
      <p:cxnSp>
        <p:nvCxnSpPr>
          <p:cNvPr id="14" name="Straight Connector 13"/>
          <p:cNvCxnSpPr/>
          <p:nvPr userDrawn="1"/>
        </p:nvCxnSpPr>
        <p:spPr bwMode="auto">
          <a:xfrm>
            <a:off x="5989320" y="1352550"/>
            <a:ext cx="0" cy="3276600"/>
          </a:xfrm>
          <a:prstGeom prst="line">
            <a:avLst/>
          </a:prstGeom>
          <a:noFill/>
          <a:ln w="9525" cap="flat" cmpd="sng" algn="ctr">
            <a:solidFill>
              <a:schemeClr val="bg2"/>
            </a:solidFill>
            <a:prstDash val="solid"/>
            <a:round/>
            <a:headEnd type="none" w="med" len="med"/>
            <a:tailEnd type="none" w="med" len="med"/>
          </a:ln>
          <a:effectLst/>
        </p:spPr>
      </p:cxnSp>
      <p:sp>
        <p:nvSpPr>
          <p:cNvPr id="7" name="Slide Number Placeholder 6"/>
          <p:cNvSpPr>
            <a:spLocks noGrp="1"/>
          </p:cNvSpPr>
          <p:nvPr>
            <p:ph type="sldNum" sz="quarter" idx="16"/>
          </p:nvPr>
        </p:nvSpPr>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Tree>
    <p:extLst>
      <p:ext uri="{BB962C8B-B14F-4D97-AF65-F5344CB8AC3E}">
        <p14:creationId xmlns:p14="http://schemas.microsoft.com/office/powerpoint/2010/main" val="2929447031"/>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End slide without a tagline">
    <p:spTree>
      <p:nvGrpSpPr>
        <p:cNvPr id="1" name=""/>
        <p:cNvGrpSpPr/>
        <p:nvPr/>
      </p:nvGrpSpPr>
      <p:grpSpPr>
        <a:xfrm>
          <a:off x="0" y="0"/>
          <a:ext cx="0" cy="0"/>
          <a:chOff x="0" y="0"/>
          <a:chExt cx="0" cy="0"/>
        </a:xfrm>
      </p:grpSpPr>
      <p:pic>
        <p:nvPicPr>
          <p:cNvPr id="7" name="Picture 2" descr="C:\Users\Kirk Mossing\Downloads\Citrix Logo_RGB-0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957011" y="2055824"/>
            <a:ext cx="1251080" cy="5737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603702026"/>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End slide with a tagline">
    <p:spTree>
      <p:nvGrpSpPr>
        <p:cNvPr id="1" name=""/>
        <p:cNvGrpSpPr/>
        <p:nvPr/>
      </p:nvGrpSpPr>
      <p:grpSpPr>
        <a:xfrm>
          <a:off x="0" y="0"/>
          <a:ext cx="0" cy="0"/>
          <a:chOff x="0" y="0"/>
          <a:chExt cx="0" cy="0"/>
        </a:xfrm>
      </p:grpSpPr>
      <p:sp>
        <p:nvSpPr>
          <p:cNvPr id="12" name="TextBox 11"/>
          <p:cNvSpPr txBox="1"/>
          <p:nvPr userDrawn="1"/>
        </p:nvSpPr>
        <p:spPr>
          <a:xfrm>
            <a:off x="2476500" y="2530376"/>
            <a:ext cx="4191000" cy="338554"/>
          </a:xfrm>
          <a:prstGeom prst="rect">
            <a:avLst/>
          </a:prstGeom>
          <a:noFill/>
          <a:ln w="9525">
            <a:noFill/>
            <a:miter lim="800000"/>
            <a:headEnd/>
            <a:tailEnd/>
          </a:ln>
        </p:spPr>
        <p:txBody>
          <a:bodyPr wrap="square" rtlCol="0">
            <a:spAutoFit/>
          </a:bodyPr>
          <a:lstStyle/>
          <a:p>
            <a:pPr algn="ctr"/>
            <a:r>
              <a:rPr lang="en-US" sz="1600" b="1" dirty="0" smtClean="0">
                <a:solidFill>
                  <a:schemeClr val="tx2"/>
                </a:solidFill>
                <a:latin typeface="Arial" pitchFamily="34" charset="0"/>
                <a:ea typeface="+mj-ea"/>
                <a:cs typeface="+mj-cs"/>
              </a:rPr>
              <a:t>Work </a:t>
            </a:r>
            <a:r>
              <a:rPr lang="en-US" sz="1600" b="1" dirty="0">
                <a:solidFill>
                  <a:schemeClr val="tx2"/>
                </a:solidFill>
                <a:latin typeface="Arial" pitchFamily="34" charset="0"/>
                <a:ea typeface="+mj-ea"/>
                <a:cs typeface="+mj-cs"/>
              </a:rPr>
              <a:t>better</a:t>
            </a:r>
            <a:r>
              <a:rPr lang="en-US" sz="1600" b="1" dirty="0" smtClean="0">
                <a:solidFill>
                  <a:schemeClr val="tx2"/>
                </a:solidFill>
                <a:latin typeface="Arial" pitchFamily="34" charset="0"/>
                <a:ea typeface="+mj-ea"/>
                <a:cs typeface="+mj-cs"/>
              </a:rPr>
              <a:t>. </a:t>
            </a:r>
            <a:r>
              <a:rPr lang="en-US" sz="1600" b="1" kern="1200" dirty="0" smtClean="0">
                <a:solidFill>
                  <a:schemeClr val="tx2"/>
                </a:solidFill>
                <a:latin typeface="Arial" pitchFamily="34" charset="0"/>
                <a:ea typeface="+mn-ea"/>
                <a:cs typeface="+mn-cs"/>
              </a:rPr>
              <a:t>Live better.</a:t>
            </a:r>
            <a:endParaRPr lang="en-US" sz="1600" b="1" dirty="0">
              <a:solidFill>
                <a:schemeClr val="tx2"/>
              </a:solidFill>
              <a:latin typeface="Arial" pitchFamily="34" charset="0"/>
              <a:ea typeface="+mj-ea"/>
              <a:cs typeface="+mj-cs"/>
            </a:endParaRPr>
          </a:p>
        </p:txBody>
      </p:sp>
      <p:pic>
        <p:nvPicPr>
          <p:cNvPr id="7" name="Picture 2" descr="C:\Users\Kirk Mossing\Downloads\Citrix Logo_RGB-0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957011" y="2055824"/>
            <a:ext cx="1251080" cy="5737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747475851"/>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_Content">
    <p:spTree>
      <p:nvGrpSpPr>
        <p:cNvPr id="1" name=""/>
        <p:cNvGrpSpPr/>
        <p:nvPr/>
      </p:nvGrpSpPr>
      <p:grpSpPr>
        <a:xfrm>
          <a:off x="0" y="0"/>
          <a:ext cx="0" cy="0"/>
          <a:chOff x="0" y="0"/>
          <a:chExt cx="0" cy="0"/>
        </a:xfrm>
      </p:grpSpPr>
      <p:sp>
        <p:nvSpPr>
          <p:cNvPr id="8" name="Title 7"/>
          <p:cNvSpPr>
            <a:spLocks noGrp="1"/>
          </p:cNvSpPr>
          <p:nvPr>
            <p:ph type="title" hasCustomPrompt="1"/>
          </p:nvPr>
        </p:nvSpPr>
        <p:spPr/>
        <p:txBody>
          <a:bodyPr wrap="square"/>
          <a:lstStyle/>
          <a:p>
            <a:r>
              <a:rPr lang="en-US" dirty="0" smtClean="0"/>
              <a:t>Click to edit master title style</a:t>
            </a:r>
            <a:endParaRPr lang="en-US" dirty="0"/>
          </a:p>
        </p:txBody>
      </p:sp>
      <p:sp>
        <p:nvSpPr>
          <p:cNvPr id="18" name="Slide Number Placeholder 17"/>
          <p:cNvSpPr>
            <a:spLocks noGrp="1"/>
          </p:cNvSpPr>
          <p:nvPr>
            <p:ph type="sldNum" sz="quarter" idx="14"/>
          </p:nvPr>
        </p:nvSpPr>
        <p:spPr/>
        <p:txBody>
          <a:bodyPr/>
          <a:lstStyle/>
          <a:p>
            <a:fld id="{3F495D18-87E7-44EC-AA27-DFAC60CAC994}" type="slidenum">
              <a:rPr lang="en-US" smtClean="0"/>
              <a:pPr/>
              <a:t>‹#›</a:t>
            </a:fld>
            <a:endParaRPr lang="en-US" dirty="0"/>
          </a:p>
        </p:txBody>
      </p:sp>
      <p:sp>
        <p:nvSpPr>
          <p:cNvPr id="25" name="Rectangle 24"/>
          <p:cNvSpPr/>
          <p:nvPr userDrawn="1"/>
        </p:nvSpPr>
        <p:spPr>
          <a:xfrm>
            <a:off x="447592" y="4706095"/>
            <a:ext cx="1918960" cy="169277"/>
          </a:xfrm>
          <a:prstGeom prst="rect">
            <a:avLst/>
          </a:prstGeom>
        </p:spPr>
        <p:txBody>
          <a:bodyPr wrap="none" lIns="0" tIns="0" rIns="68681" bIns="0" anchor="ctr">
            <a:spAutoFit/>
          </a:bodyPr>
          <a:lstStyle/>
          <a:p>
            <a:pPr eaLnBrk="0" fontAlgn="base" hangingPunct="0">
              <a:spcBef>
                <a:spcPct val="0"/>
              </a:spcBef>
              <a:spcAft>
                <a:spcPct val="0"/>
              </a:spcAft>
              <a:defRPr/>
            </a:pPr>
            <a:r>
              <a:rPr lang="en-US" sz="1100" dirty="0" smtClean="0">
                <a:solidFill>
                  <a:srgbClr val="4D4F53"/>
                </a:solidFill>
                <a:latin typeface="Arial" pitchFamily="34" charset="0"/>
                <a:ea typeface="ＭＳ Ｐゴシック" pitchFamily="27" charset="-128"/>
                <a:cs typeface="ＭＳ Ｐゴシック" pitchFamily="27" charset="-128"/>
              </a:rPr>
              <a:t>© 2012 Citrix | #CitrixSynergy</a:t>
            </a:r>
            <a:endParaRPr lang="en-US" sz="1100" dirty="0">
              <a:solidFill>
                <a:srgbClr val="4D4F53"/>
              </a:solidFill>
              <a:latin typeface="Arial" pitchFamily="34" charset="0"/>
              <a:ea typeface="ＭＳ Ｐゴシック" pitchFamily="27" charset="-128"/>
              <a:cs typeface="ＭＳ Ｐゴシック" pitchFamily="27" charset="-128"/>
            </a:endParaRPr>
          </a:p>
        </p:txBody>
      </p:sp>
      <p:sp>
        <p:nvSpPr>
          <p:cNvPr id="3" name="Text Placeholder 2"/>
          <p:cNvSpPr>
            <a:spLocks noGrp="1"/>
          </p:cNvSpPr>
          <p:nvPr>
            <p:ph type="body" sz="quarter" idx="15"/>
          </p:nvPr>
        </p:nvSpPr>
        <p:spPr>
          <a:xfrm>
            <a:off x="447592" y="1200150"/>
            <a:ext cx="8250010" cy="3371850"/>
          </a:xfrm>
        </p:spPr>
        <p:txBody>
          <a:bodyPr>
            <a:noAutofit/>
          </a:bodyPr>
          <a:lstStyle>
            <a:lvl1pPr>
              <a:lnSpc>
                <a:spcPct val="150000"/>
              </a:lnSpc>
              <a:defRPr/>
            </a:lvl1pPr>
            <a:lvl2pPr>
              <a:lnSpc>
                <a:spcPct val="100000"/>
              </a:lnSpc>
              <a:defRPr/>
            </a:lvl2pPr>
          </a:lstStyle>
          <a:p>
            <a:pPr lvl="0"/>
            <a:r>
              <a:rPr lang="en-US" smtClean="0"/>
              <a:t>Click to edit Master text styles</a:t>
            </a:r>
          </a:p>
          <a:p>
            <a:pPr lvl="1"/>
            <a:r>
              <a:rPr lang="en-US" smtClean="0"/>
              <a:t>Second level</a:t>
            </a:r>
          </a:p>
          <a:p>
            <a:pPr lvl="2"/>
            <a:r>
              <a:rPr lang="en-US" smtClean="0"/>
              <a:t>Third level</a:t>
            </a:r>
          </a:p>
        </p:txBody>
      </p:sp>
    </p:spTree>
    <p:extLst>
      <p:ext uri="{BB962C8B-B14F-4D97-AF65-F5344CB8AC3E}">
        <p14:creationId xmlns:p14="http://schemas.microsoft.com/office/powerpoint/2010/main" val="1607111006"/>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Bullet">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825" y="1180445"/>
            <a:ext cx="8533574" cy="3490722"/>
          </a:xfrm>
          <a:prstGeom prst="rect">
            <a:avLst/>
          </a:prstGeom>
        </p:spPr>
        <p:txBody>
          <a:bodyPr>
            <a:noAutofit/>
          </a:bodyPr>
          <a:lstStyle>
            <a:lvl1pPr>
              <a:spcBef>
                <a:spcPts val="1200"/>
              </a:spcBef>
              <a:spcAft>
                <a:spcPts val="0"/>
              </a:spcAft>
              <a:buClr>
                <a:schemeClr val="bg1">
                  <a:lumMod val="50000"/>
                </a:schemeClr>
              </a:buClr>
              <a:buSzPct val="100000"/>
              <a:buFont typeface="Arial" pitchFamily="34" charset="0"/>
              <a:buChar char="•"/>
              <a:defRPr sz="2400" b="0" baseline="0">
                <a:solidFill>
                  <a:srgbClr val="4D4F53"/>
                </a:solidFill>
                <a:latin typeface="+mj-lt"/>
              </a:defRPr>
            </a:lvl1pPr>
            <a:lvl2pPr marL="298887" indent="-128605">
              <a:spcBef>
                <a:spcPts val="150"/>
              </a:spcBef>
              <a:buClr>
                <a:schemeClr val="bg1">
                  <a:lumMod val="50000"/>
                </a:schemeClr>
              </a:buClr>
              <a:buSzPct val="100000"/>
              <a:buFont typeface="Arial" pitchFamily="34" charset="0"/>
              <a:buChar char="•"/>
              <a:defRPr sz="1800" b="0" baseline="0">
                <a:solidFill>
                  <a:srgbClr val="4D4F53"/>
                </a:solidFill>
                <a:latin typeface="+mj-lt"/>
              </a:defRPr>
            </a:lvl2pPr>
            <a:lvl3pPr marL="427492" indent="-128605">
              <a:buClr>
                <a:schemeClr val="bg1">
                  <a:lumMod val="50000"/>
                </a:schemeClr>
              </a:buClr>
              <a:buSzPct val="115000"/>
              <a:buFont typeface="Arial" pitchFamily="34" charset="0"/>
              <a:buChar char="•"/>
              <a:tabLst>
                <a:tab pos="685891" algn="l"/>
              </a:tabLst>
              <a:defRPr sz="1500" b="0">
                <a:solidFill>
                  <a:srgbClr val="4D4F53"/>
                </a:solidFill>
                <a:latin typeface="Calibri" pitchFamily="34" charset="0"/>
              </a:defRPr>
            </a:lvl3pPr>
            <a:lvl4pPr marL="557287" indent="-129796">
              <a:buClr>
                <a:schemeClr val="bg1">
                  <a:lumMod val="50000"/>
                </a:schemeClr>
              </a:buClr>
              <a:buSzPct val="115000"/>
              <a:buFont typeface="Arial" pitchFamily="34" charset="0"/>
              <a:buChar char="•"/>
              <a:defRPr sz="1200" b="0">
                <a:solidFill>
                  <a:srgbClr val="4D4F53"/>
                </a:solidFill>
                <a:latin typeface="Calibri" pitchFamily="34" charset="0"/>
              </a:defRPr>
            </a:lvl4pPr>
            <a:lvl5pPr marL="685891" indent="-128605">
              <a:buClr>
                <a:schemeClr val="bg1">
                  <a:lumMod val="50000"/>
                </a:schemeClr>
              </a:buClr>
              <a:buSzPct val="115000"/>
              <a:buFont typeface="Arial" pitchFamily="34" charset="0"/>
              <a:buChar char="•"/>
              <a:defRPr sz="1200" b="0">
                <a:solidFill>
                  <a:srgbClr val="4D4F53"/>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26" name="Title 1"/>
          <p:cNvSpPr>
            <a:spLocks noGrp="1"/>
          </p:cNvSpPr>
          <p:nvPr>
            <p:ph type="title"/>
          </p:nvPr>
        </p:nvSpPr>
        <p:spPr>
          <a:xfrm>
            <a:off x="285825" y="464182"/>
            <a:ext cx="8533574" cy="379810"/>
          </a:xfrm>
        </p:spPr>
        <p:txBody>
          <a:bodyPr>
            <a:noAutofit/>
          </a:bodyPr>
          <a:lstStyle>
            <a:lvl1pPr>
              <a:defRPr sz="2600" b="1"/>
            </a:lvl1pPr>
          </a:lstStyle>
          <a:p>
            <a:r>
              <a:rPr lang="en-US" smtClean="0"/>
              <a:t>Click to edit Master title style</a:t>
            </a:r>
            <a:endParaRPr lang="en-US" dirty="0"/>
          </a:p>
        </p:txBody>
      </p:sp>
      <p:sp>
        <p:nvSpPr>
          <p:cNvPr id="4" name="Footer Placeholder 6"/>
          <p:cNvSpPr>
            <a:spLocks noGrp="1"/>
          </p:cNvSpPr>
          <p:nvPr>
            <p:ph type="ftr" sz="quarter" idx="10"/>
          </p:nvPr>
        </p:nvSpPr>
        <p:spPr>
          <a:xfrm>
            <a:off x="3123823" y="4767263"/>
            <a:ext cx="2896354" cy="273844"/>
          </a:xfrm>
          <a:prstGeom prst="rect">
            <a:avLst/>
          </a:prstGeom>
        </p:spPr>
        <p:txBody>
          <a:bodyPr lIns="68589" tIns="34295" rIns="68589" bIns="34295"/>
          <a:lstStyle>
            <a:lvl1pPr>
              <a:defRPr/>
            </a:lvl1pPr>
          </a:lstStyle>
          <a:p>
            <a:pPr>
              <a:defRPr/>
            </a:pPr>
            <a:r>
              <a:rPr lang="en-US" dirty="0"/>
              <a:t>Citrix Confidential - Do Not Distribute</a:t>
            </a:r>
          </a:p>
        </p:txBody>
      </p:sp>
    </p:spTree>
    <p:extLst>
      <p:ext uri="{BB962C8B-B14F-4D97-AF65-F5344CB8AC3E}">
        <p14:creationId xmlns:p14="http://schemas.microsoft.com/office/powerpoint/2010/main" val="1348544534"/>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ext Slide">
    <p:spTree>
      <p:nvGrpSpPr>
        <p:cNvPr id="1" name=""/>
        <p:cNvGrpSpPr/>
        <p:nvPr/>
      </p:nvGrpSpPr>
      <p:grpSpPr>
        <a:xfrm>
          <a:off x="0" y="0"/>
          <a:ext cx="0" cy="0"/>
          <a:chOff x="0" y="0"/>
          <a:chExt cx="0" cy="0"/>
        </a:xfrm>
      </p:grpSpPr>
      <p:sp>
        <p:nvSpPr>
          <p:cNvPr id="5" name="Slide Number Placeholder"/>
          <p:cNvSpPr>
            <a:spLocks noGrp="1"/>
          </p:cNvSpPr>
          <p:nvPr>
            <p:ph type="sldNum" sz="quarter" idx="4"/>
          </p:nvPr>
        </p:nvSpPr>
        <p:spPr>
          <a:xfrm>
            <a:off x="8387518" y="4800600"/>
            <a:ext cx="342989" cy="115416"/>
          </a:xfrm>
          <a:prstGeom prst="rect">
            <a:avLst/>
          </a:prstGeom>
        </p:spPr>
        <p:txBody>
          <a:bodyPr vert="horz" wrap="none" lIns="0" tIns="0" rIns="0" bIns="0" rtlCol="0" anchor="t" anchorCtr="0">
            <a:noAutofit/>
          </a:bodyPr>
          <a:lstStyle>
            <a:lvl1pPr algn="r">
              <a:defRPr sz="800">
                <a:solidFill>
                  <a:srgbClr val="706F5C"/>
                </a:solidFill>
              </a:defRPr>
            </a:lvl1pPr>
          </a:lstStyle>
          <a:p>
            <a:fld id="{41902414-9A14-4BC8-82FA-CDF2614AD54C}" type="slidenum">
              <a:rPr lang="en-US" smtClean="0"/>
              <a:pPr/>
              <a:t>‹#›</a:t>
            </a:fld>
            <a:endParaRPr lang="en-US"/>
          </a:p>
        </p:txBody>
      </p:sp>
      <p:sp>
        <p:nvSpPr>
          <p:cNvPr id="6" name="Footer Placeholder"/>
          <p:cNvSpPr>
            <a:spLocks noGrp="1"/>
          </p:cNvSpPr>
          <p:nvPr>
            <p:ph type="ftr" sz="quarter" idx="3"/>
          </p:nvPr>
        </p:nvSpPr>
        <p:spPr>
          <a:xfrm>
            <a:off x="352483" y="4800600"/>
            <a:ext cx="1705595" cy="123111"/>
          </a:xfrm>
          <a:prstGeom prst="rect">
            <a:avLst/>
          </a:prstGeom>
        </p:spPr>
        <p:txBody>
          <a:bodyPr vert="horz" wrap="none" lIns="0" tIns="0" rIns="0" bIns="0" rtlCol="0" anchor="t" anchorCtr="0">
            <a:spAutoFit/>
          </a:bodyPr>
          <a:lstStyle>
            <a:lvl1pPr algn="ctr">
              <a:defRPr sz="800">
                <a:solidFill>
                  <a:srgbClr val="706F5C"/>
                </a:solidFill>
                <a:latin typeface="Arial" pitchFamily="34" charset="0"/>
                <a:cs typeface="Arial" pitchFamily="34" charset="0"/>
              </a:defRPr>
            </a:lvl1pPr>
          </a:lstStyle>
          <a:p>
            <a:r>
              <a:rPr lang="en-US" smtClean="0"/>
              <a:t>Citrix Confidential – Do Not Distribute</a:t>
            </a:r>
            <a:endParaRPr lang="en-US"/>
          </a:p>
        </p:txBody>
      </p:sp>
      <p:sp>
        <p:nvSpPr>
          <p:cNvPr id="3" name="Content Placeholder"/>
          <p:cNvSpPr>
            <a:spLocks noGrp="1"/>
          </p:cNvSpPr>
          <p:nvPr>
            <p:ph idx="1" hasCustomPrompt="1"/>
          </p:nvPr>
        </p:nvSpPr>
        <p:spPr>
          <a:xfrm>
            <a:off x="411587" y="1392174"/>
            <a:ext cx="8320921" cy="3086100"/>
          </a:xfrm>
          <a:prstGeom prst="rect">
            <a:avLst/>
          </a:prstGeom>
        </p:spPr>
        <p:txBody>
          <a:bodyPr lIns="0" tIns="0" rIns="0" bIns="0">
            <a:noAutofit/>
          </a:bodyPr>
          <a:lstStyle>
            <a:lvl1pPr marL="137178" indent="-137178">
              <a:lnSpc>
                <a:spcPts val="2025"/>
              </a:lnSpc>
              <a:spcBef>
                <a:spcPts val="450"/>
              </a:spcBef>
              <a:spcAft>
                <a:spcPts val="0"/>
              </a:spcAft>
              <a:buClr>
                <a:srgbClr val="706F5C"/>
              </a:buClr>
              <a:buSzPct val="100000"/>
              <a:buFont typeface="Arial" pitchFamily="34" charset="0"/>
              <a:buChar char="•"/>
              <a:defRPr sz="1800" b="0" baseline="0">
                <a:solidFill>
                  <a:srgbClr val="706F5C"/>
                </a:solidFill>
                <a:latin typeface="Arial" pitchFamily="34" charset="0"/>
                <a:cs typeface="Arial" pitchFamily="34" charset="0"/>
              </a:defRPr>
            </a:lvl1pPr>
            <a:lvl2pPr marL="274357" indent="-123460">
              <a:lnSpc>
                <a:spcPts val="1800"/>
              </a:lnSpc>
              <a:spcBef>
                <a:spcPts val="150"/>
              </a:spcBef>
              <a:spcAft>
                <a:spcPts val="0"/>
              </a:spcAft>
              <a:buClr>
                <a:srgbClr val="706F5C"/>
              </a:buClr>
              <a:buSzPct val="120000"/>
              <a:buFont typeface="Arial" pitchFamily="34" charset="0"/>
              <a:buChar char="◦"/>
              <a:defRPr sz="1500" b="0" baseline="0">
                <a:solidFill>
                  <a:srgbClr val="706F5C"/>
                </a:solidFill>
                <a:latin typeface="Arial" pitchFamily="34" charset="0"/>
                <a:cs typeface="Arial" pitchFamily="34" charset="0"/>
              </a:defRPr>
            </a:lvl2pPr>
            <a:lvl3pPr marL="427492" indent="-128605">
              <a:buClr>
                <a:schemeClr val="bg1">
                  <a:lumMod val="50000"/>
                </a:schemeClr>
              </a:buClr>
              <a:buSzPct val="115000"/>
              <a:buFont typeface="Arial" pitchFamily="34" charset="0"/>
              <a:buChar char="•"/>
              <a:tabLst>
                <a:tab pos="685891" algn="l"/>
              </a:tabLst>
              <a:defRPr sz="1500" b="0">
                <a:solidFill>
                  <a:srgbClr val="4D4F53"/>
                </a:solidFill>
                <a:latin typeface="Calibri" pitchFamily="34" charset="0"/>
              </a:defRPr>
            </a:lvl3pPr>
            <a:lvl4pPr marL="557287" indent="-129796">
              <a:buClr>
                <a:schemeClr val="bg1">
                  <a:lumMod val="50000"/>
                </a:schemeClr>
              </a:buClr>
              <a:buSzPct val="115000"/>
              <a:buFont typeface="Arial" pitchFamily="34" charset="0"/>
              <a:buChar char="•"/>
              <a:defRPr sz="1200" b="0">
                <a:solidFill>
                  <a:srgbClr val="4D4F53"/>
                </a:solidFill>
                <a:latin typeface="Calibri" pitchFamily="34" charset="0"/>
              </a:defRPr>
            </a:lvl4pPr>
            <a:lvl5pPr marL="685891" indent="-128605">
              <a:buClr>
                <a:schemeClr val="bg1">
                  <a:lumMod val="50000"/>
                </a:schemeClr>
              </a:buClr>
              <a:buSzPct val="115000"/>
              <a:buFont typeface="Arial" pitchFamily="34" charset="0"/>
              <a:buChar char="•"/>
              <a:defRPr sz="1200" b="0">
                <a:solidFill>
                  <a:srgbClr val="4D4F53"/>
                </a:solidFill>
                <a:latin typeface="Calibri" pitchFamily="34" charset="0"/>
              </a:defRPr>
            </a:lvl5pPr>
          </a:lstStyle>
          <a:p>
            <a:pPr lvl="0"/>
            <a:r>
              <a:rPr lang="en-US" dirty="0" smtClean="0"/>
              <a:t>Click to edit master style</a:t>
            </a:r>
          </a:p>
          <a:p>
            <a:pPr lvl="1"/>
            <a:r>
              <a:rPr lang="en-US" dirty="0" smtClean="0"/>
              <a:t>Click to edit master style</a:t>
            </a:r>
          </a:p>
          <a:p>
            <a:pPr lvl="0"/>
            <a:r>
              <a:rPr lang="en-US" dirty="0" smtClean="0"/>
              <a:t>Click to edit master style</a:t>
            </a:r>
          </a:p>
          <a:p>
            <a:pPr lvl="1"/>
            <a:r>
              <a:rPr lang="en-US" dirty="0" smtClean="0"/>
              <a:t>Click to edit master style</a:t>
            </a:r>
          </a:p>
          <a:p>
            <a:pPr lvl="1"/>
            <a:endParaRPr lang="en-US" dirty="0" smtClean="0"/>
          </a:p>
        </p:txBody>
      </p:sp>
      <p:sp>
        <p:nvSpPr>
          <p:cNvPr id="26" name="Title"/>
          <p:cNvSpPr>
            <a:spLocks noGrp="1"/>
          </p:cNvSpPr>
          <p:nvPr>
            <p:ph type="title"/>
          </p:nvPr>
        </p:nvSpPr>
        <p:spPr>
          <a:xfrm>
            <a:off x="411587" y="411480"/>
            <a:ext cx="8320921" cy="413575"/>
          </a:xfrm>
        </p:spPr>
        <p:txBody>
          <a:bodyPr wrap="square" lIns="0" tIns="0" rIns="0" bIns="0" anchor="t" anchorCtr="0">
            <a:spAutoFit/>
          </a:bodyPr>
          <a:lstStyle>
            <a:lvl1pPr>
              <a:lnSpc>
                <a:spcPts val="3225"/>
              </a:lnSpc>
              <a:defRPr sz="2900" b="1" baseline="0">
                <a:solidFill>
                  <a:srgbClr val="0081C6"/>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801290181"/>
      </p:ext>
    </p:extLst>
  </p:cSld>
  <p:clrMapOvr>
    <a:masterClrMapping/>
  </p:clrMapOvr>
  <p:transition>
    <p:fade/>
  </p:transition>
  <p:timing>
    <p:tnLst>
      <p:par>
        <p:cTn id="1" dur="indefinite" restart="never" nodeType="tmRoot"/>
      </p:par>
    </p:tnLst>
  </p:timing>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70458" y="1180462"/>
            <a:ext cx="8003084" cy="3562988"/>
          </a:xfrm>
          <a:prstGeom prst="rect">
            <a:avLst/>
          </a:prstGeom>
        </p:spPr>
        <p:txBody>
          <a:bodyPr lIns="91408" tIns="45705" rIns="91408" bIns="45705">
            <a:noAutofit/>
          </a:bodyPr>
          <a:lstStyle>
            <a:lvl1pPr>
              <a:spcBef>
                <a:spcPts val="975"/>
              </a:spcBef>
              <a:spcAft>
                <a:spcPts val="474"/>
              </a:spcAft>
              <a:buClr>
                <a:srgbClr val="0046AD"/>
              </a:buClr>
              <a:defRPr sz="2100" b="0"/>
            </a:lvl1pPr>
            <a:lvl2pPr>
              <a:buClr>
                <a:srgbClr val="0046AD"/>
              </a:buClr>
              <a:defRPr sz="1425" b="0"/>
            </a:lvl2pPr>
            <a:lvl3pPr>
              <a:buClr>
                <a:srgbClr val="0046AD"/>
              </a:buClr>
              <a:defRPr b="0"/>
            </a:lvl3pPr>
            <a:lvl4pPr>
              <a:buClr>
                <a:srgbClr val="0046AD"/>
              </a:buClr>
              <a:defRPr b="0"/>
            </a:lvl4pPr>
            <a:lvl5pPr>
              <a:buClr>
                <a:srgbClr val="0046AD"/>
              </a:buClr>
              <a:defRPr b="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4"/>
            <a:endParaRPr lang="en-US" dirty="0"/>
          </a:p>
        </p:txBody>
      </p:sp>
      <p:sp>
        <p:nvSpPr>
          <p:cNvPr id="4" name="Title 3"/>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581333284"/>
      </p:ext>
    </p:extLst>
  </p:cSld>
  <p:clrMapOvr>
    <a:masterClrMapping/>
  </p:clrMapOvr>
  <p:transition>
    <p:fade/>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libri" pitchFamily="34" charset="0"/>
              </a:defRPr>
            </a:lvl1pPr>
          </a:lstStyle>
          <a:p>
            <a:r>
              <a:rPr lang="en-US" smtClean="0"/>
              <a:t>Click to edit Master title style</a:t>
            </a:r>
            <a:endParaRPr lang="en-US"/>
          </a:p>
        </p:txBody>
      </p:sp>
      <p:sp>
        <p:nvSpPr>
          <p:cNvPr id="3" name="Content Placeholder 2"/>
          <p:cNvSpPr>
            <a:spLocks noGrp="1"/>
          </p:cNvSpPr>
          <p:nvPr>
            <p:ph idx="1"/>
          </p:nvPr>
        </p:nvSpPr>
        <p:spPr>
          <a:xfrm>
            <a:off x="581181" y="1103711"/>
            <a:ext cx="7978075" cy="3470672"/>
          </a:xfrm>
          <a:prstGeom prst="rect">
            <a:avLst/>
          </a:prstGeom>
        </p:spPr>
        <p:txBody>
          <a:bodyPr/>
          <a:lstStyle>
            <a:lvl1pPr>
              <a:defRPr>
                <a:latin typeface="Calibri" pitchFamily="34" charset="0"/>
              </a:defRPr>
            </a:lvl1pPr>
            <a:lvl2pPr>
              <a:defRPr>
                <a:latin typeface="Calibri" pitchFamily="34" charset="0"/>
              </a:defRPr>
            </a:lvl2pPr>
            <a:lvl3pPr>
              <a:defRPr>
                <a:latin typeface="Calibri" pitchFamily="34" charset="0"/>
              </a:defRPr>
            </a:lvl3pPr>
            <a:lvl4pPr>
              <a:defRPr>
                <a:latin typeface="Calibri" pitchFamily="34" charset="0"/>
              </a:defRPr>
            </a:lvl4pPr>
            <a:lvl5pPr>
              <a:defRPr>
                <a:latin typeface="Calibri"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4" name="Picture 6" descr="C:\Users\Kirk Mossing\Desktop\CURRENT JOBS\Citrix Mar 12\Citrix Logo_RGB-0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945066" y="4727332"/>
            <a:ext cx="773250" cy="354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5593915"/>
      </p:ext>
    </p:extLst>
  </p:cSld>
  <p:clrMapOvr>
    <a:masterClrMapping/>
  </p:clrMapOvr>
  <p:transition>
    <p:fade/>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457200" y="4767263"/>
            <a:ext cx="2133600" cy="273844"/>
          </a:xfrm>
          <a:prstGeom prst="rect">
            <a:avLst/>
          </a:prstGeom>
        </p:spPr>
        <p:txBody>
          <a:bodyPr/>
          <a:lstStyle/>
          <a:p>
            <a:fld id="{66D3F91E-BCB6-4A91-A5B8-1FD85E2B9A77}" type="datetimeFigureOut">
              <a:rPr lang="en-GB" smtClean="0"/>
              <a:pPr/>
              <a:t>03/04/2015</a:t>
            </a:fld>
            <a:endParaRPr lang="en-GB"/>
          </a:p>
        </p:txBody>
      </p:sp>
      <p:sp>
        <p:nvSpPr>
          <p:cNvPr id="5" name="Footer Placeholder 4"/>
          <p:cNvSpPr>
            <a:spLocks noGrp="1"/>
          </p:cNvSpPr>
          <p:nvPr>
            <p:ph type="ftr" sz="quarter" idx="11"/>
          </p:nvPr>
        </p:nvSpPr>
        <p:spPr>
          <a:xfrm>
            <a:off x="3124200" y="4767263"/>
            <a:ext cx="2895600" cy="273844"/>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DED52E79-2D7E-41A4-BBF5-48A02D1DCD95}" type="slidenum">
              <a:rPr lang="en-GB" smtClean="0"/>
              <a:pPr/>
              <a:t>‹#›</a:t>
            </a:fld>
            <a:endParaRPr lang="en-GB"/>
          </a:p>
        </p:txBody>
      </p:sp>
    </p:spTree>
    <p:extLst>
      <p:ext uri="{BB962C8B-B14F-4D97-AF65-F5344CB8AC3E}">
        <p14:creationId xmlns:p14="http://schemas.microsoft.com/office/powerpoint/2010/main" val="3207015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96875" y="287338"/>
            <a:ext cx="8366125" cy="639762"/>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6" name="Slide Number Placeholder 5"/>
          <p:cNvSpPr>
            <a:spLocks noGrp="1"/>
          </p:cNvSpPr>
          <p:nvPr>
            <p:ph type="sldNum" sz="quarter" idx="4"/>
          </p:nvPr>
        </p:nvSpPr>
        <p:spPr>
          <a:xfrm>
            <a:off x="0" y="4781550"/>
            <a:ext cx="457200" cy="273844"/>
          </a:xfrm>
          <a:prstGeom prst="rect">
            <a:avLst/>
          </a:prstGeom>
        </p:spPr>
        <p:txBody>
          <a:bodyPr vert="horz" lIns="91440" tIns="45720" rIns="91440" bIns="45720" rtlCol="0" anchor="ctr"/>
          <a:lstStyle>
            <a:lvl1pPr marL="0" algn="r" defTabSz="914400" rtl="0" eaLnBrk="0" fontAlgn="base" latinLnBrk="0" hangingPunct="0">
              <a:spcBef>
                <a:spcPct val="0"/>
              </a:spcBef>
              <a:spcAft>
                <a:spcPct val="0"/>
              </a:spcAft>
              <a:defRPr lang="en-US" sz="900" b="0" kern="1200" smtClean="0">
                <a:solidFill>
                  <a:schemeClr val="tx2"/>
                </a:solidFill>
                <a:latin typeface="Arial" pitchFamily="34" charset="0"/>
                <a:ea typeface="ＭＳ Ｐゴシック" pitchFamily="27" charset="-128"/>
                <a:cs typeface="ＭＳ Ｐゴシック" pitchFamily="27" charset="-128"/>
              </a:defRPr>
            </a:lvl1pPr>
          </a:lstStyle>
          <a:p>
            <a:fld id="{27E7E212-D49F-460A-ADF9-11F744EA8EAE}" type="slidenum">
              <a:rPr>
                <a:solidFill>
                  <a:srgbClr val="706F5C"/>
                </a:solidFill>
              </a:rPr>
              <a:pPr/>
              <a:t>‹#›</a:t>
            </a:fld>
            <a:endParaRPr dirty="0">
              <a:solidFill>
                <a:srgbClr val="706F5C"/>
              </a:solidFill>
            </a:endParaRPr>
          </a:p>
        </p:txBody>
      </p:sp>
      <p:pic>
        <p:nvPicPr>
          <p:cNvPr id="7" name="Picture 6" descr="C:\Users\Kirk Mossing\Desktop\CURRENT JOBS\Citrix Mar 12\Citrix Logo_RGB-01.png"/>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8022443" y="4717916"/>
            <a:ext cx="836697" cy="383713"/>
          </a:xfrm>
          <a:prstGeom prst="rect">
            <a:avLst/>
          </a:prstGeom>
          <a:noFill/>
          <a:extLst>
            <a:ext uri="{909E8E84-426E-40dd-AFC4-6F175D3DCCD1}">
              <a14:hiddenFill xmlns:a14="http://schemas.microsoft.com/office/drawing/2010/main" xmlns="">
                <a:solidFill>
                  <a:srgbClr val="FFFFFF"/>
                </a:solidFill>
              </a14:hiddenFill>
            </a:ext>
          </a:extLst>
        </p:spPr>
      </p:pic>
      <p:sp>
        <p:nvSpPr>
          <p:cNvPr id="8" name="Footer Placeholder 3"/>
          <p:cNvSpPr txBox="1">
            <a:spLocks noGrp="1"/>
          </p:cNvSpPr>
          <p:nvPr/>
        </p:nvSpPr>
        <p:spPr bwMode="auto">
          <a:xfrm>
            <a:off x="548571" y="4817197"/>
            <a:ext cx="2888670" cy="192881"/>
          </a:xfrm>
          <a:prstGeom prst="rect">
            <a:avLst/>
          </a:prstGeom>
          <a:noFill/>
          <a:ln w="9525">
            <a:noFill/>
            <a:miter lim="800000"/>
            <a:headEnd/>
            <a:tailEnd/>
          </a:ln>
        </p:spPr>
        <p:txBody>
          <a:bodyPr anchor="ctr"/>
          <a:lstStyle/>
          <a:p>
            <a:pPr eaLnBrk="0" fontAlgn="base" hangingPunct="0">
              <a:spcBef>
                <a:spcPct val="0"/>
              </a:spcBef>
              <a:spcAft>
                <a:spcPct val="0"/>
              </a:spcAft>
              <a:defRPr/>
            </a:pPr>
            <a:r>
              <a:rPr lang="en-US" sz="900" dirty="0">
                <a:solidFill>
                  <a:srgbClr val="4D4F53"/>
                </a:solidFill>
                <a:latin typeface="Arial" pitchFamily="34" charset="0"/>
                <a:ea typeface="ＭＳ Ｐゴシック" pitchFamily="27" charset="-128"/>
                <a:cs typeface="ＭＳ Ｐゴシック" pitchFamily="27" charset="-128"/>
              </a:rPr>
              <a:t>© </a:t>
            </a:r>
            <a:r>
              <a:rPr lang="en-US" sz="900" dirty="0" smtClean="0">
                <a:solidFill>
                  <a:srgbClr val="4D4F53"/>
                </a:solidFill>
                <a:latin typeface="Arial" pitchFamily="34" charset="0"/>
                <a:ea typeface="ＭＳ Ｐゴシック" pitchFamily="27" charset="-128"/>
                <a:cs typeface="ＭＳ Ｐゴシック" pitchFamily="27" charset="-128"/>
              </a:rPr>
              <a:t>2014 </a:t>
            </a:r>
            <a:r>
              <a:rPr lang="en-US" sz="900" dirty="0">
                <a:solidFill>
                  <a:srgbClr val="4D4F53"/>
                </a:solidFill>
                <a:latin typeface="Arial" pitchFamily="34" charset="0"/>
                <a:ea typeface="ＭＳ Ｐゴシック" pitchFamily="27" charset="-128"/>
                <a:cs typeface="ＭＳ Ｐゴシック" pitchFamily="27" charset="-128"/>
              </a:rPr>
              <a:t>Citrix | Confidential – Do Not Distribute</a:t>
            </a:r>
          </a:p>
        </p:txBody>
      </p:sp>
      <p:sp>
        <p:nvSpPr>
          <p:cNvPr id="5" name="Text Placeholder 4"/>
          <p:cNvSpPr>
            <a:spLocks noGrp="1"/>
          </p:cNvSpPr>
          <p:nvPr>
            <p:ph type="body" idx="1"/>
          </p:nvPr>
        </p:nvSpPr>
        <p:spPr>
          <a:xfrm>
            <a:off x="396875" y="1323841"/>
            <a:ext cx="8366760" cy="3394075"/>
          </a:xfrm>
          <a:prstGeom prst="rect">
            <a:avLst/>
          </a:prstGeom>
        </p:spPr>
        <p:txBody>
          <a:bodyPr vert="horz" lIns="91440" tIns="45720" rIns="91440" bIns="45720" rtlCol="0">
            <a:no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436894225"/>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9" r:id="rId17"/>
    <p:sldLayoutId id="2147483680" r:id="rId18"/>
    <p:sldLayoutId id="2147483682" r:id="rId19"/>
    <p:sldLayoutId id="2147483683" r:id="rId20"/>
    <p:sldLayoutId id="2147483684" r:id="rId21"/>
    <p:sldLayoutId id="2147483685" r:id="rId22"/>
  </p:sldLayoutIdLst>
  <p:timing>
    <p:tnLst>
      <p:par>
        <p:cTn id="1" dur="indefinite" restart="never" nodeType="tmRoot"/>
      </p:par>
    </p:tnLst>
  </p:timing>
  <p:txStyles>
    <p:titleStyle>
      <a:lvl1pPr marL="0" indent="0" algn="l" defTabSz="914400" rtl="0" eaLnBrk="1" latinLnBrk="0" hangingPunct="1">
        <a:spcBef>
          <a:spcPct val="0"/>
        </a:spcBef>
        <a:buNone/>
        <a:defRPr lang="en-US" sz="2800" b="1" kern="1200" dirty="0">
          <a:solidFill>
            <a:srgbClr val="4D4F53"/>
          </a:solidFill>
          <a:latin typeface="Arial" pitchFamily="34" charset="0"/>
          <a:ea typeface="+mj-ea"/>
          <a:cs typeface="+mj-cs"/>
        </a:defRPr>
      </a:lvl1pPr>
    </p:titleStyle>
    <p:bodyStyle>
      <a:lvl1pPr marL="168275" indent="-168275" algn="l" defTabSz="914400" rtl="0" eaLnBrk="1" latinLnBrk="0" hangingPunct="1">
        <a:spcBef>
          <a:spcPts val="600"/>
        </a:spcBef>
        <a:buFont typeface="Arial" pitchFamily="34" charset="0"/>
        <a:buChar char="•"/>
        <a:defRPr lang="en-US" sz="1800" kern="1200" dirty="0" smtClean="0">
          <a:solidFill>
            <a:srgbClr val="4D4F53"/>
          </a:solidFill>
          <a:latin typeface="Arial" pitchFamily="34" charset="0"/>
          <a:ea typeface="+mn-ea"/>
          <a:cs typeface="+mn-cs"/>
        </a:defRPr>
      </a:lvl1pPr>
      <a:lvl2pPr marL="350838" indent="-187325" algn="l" defTabSz="914400" rtl="0" eaLnBrk="1" latinLnBrk="0" hangingPunct="1">
        <a:spcBef>
          <a:spcPts val="0"/>
        </a:spcBef>
        <a:buFont typeface="Arial" pitchFamily="34" charset="0"/>
        <a:buChar char="ᵒ"/>
        <a:defRPr lang="en-US" sz="1600" kern="1200" dirty="0" smtClean="0">
          <a:solidFill>
            <a:schemeClr val="tx1"/>
          </a:solidFill>
          <a:latin typeface="Arial" pitchFamily="34" charset="0"/>
          <a:ea typeface="+mn-ea"/>
          <a:cs typeface="+mn-cs"/>
        </a:defRPr>
      </a:lvl2pPr>
      <a:lvl3pPr marL="625475" indent="-161925" algn="l" defTabSz="914400" rtl="0" eaLnBrk="1" latinLnBrk="0" hangingPunct="1">
        <a:spcBef>
          <a:spcPts val="0"/>
        </a:spcBef>
        <a:buFont typeface="Arial" pitchFamily="34" charset="0"/>
        <a:buChar char="•"/>
        <a:defRPr lang="en-US" sz="1400" kern="1200" dirty="0" smtClean="0">
          <a:solidFill>
            <a:schemeClr val="tx1"/>
          </a:solidFill>
          <a:latin typeface="Arial" pitchFamily="34" charset="0"/>
          <a:ea typeface="+mn-ea"/>
          <a:cs typeface="+mn-cs"/>
        </a:defRPr>
      </a:lvl3pPr>
      <a:lvl4pPr marL="854075" indent="-165100" algn="l" defTabSz="914400" rtl="0" eaLnBrk="1" latinLnBrk="0" hangingPunct="1">
        <a:spcBef>
          <a:spcPts val="0"/>
        </a:spcBef>
        <a:buFont typeface="Arial" pitchFamily="34" charset="0"/>
        <a:buChar char="-"/>
        <a:defRPr lang="en-US" sz="1400" kern="1200" dirty="0" smtClean="0">
          <a:solidFill>
            <a:schemeClr val="tx1"/>
          </a:solidFill>
          <a:latin typeface="Arial" pitchFamily="34" charset="0"/>
          <a:ea typeface="+mn-ea"/>
          <a:cs typeface="+mn-cs"/>
        </a:defRPr>
      </a:lvl4pPr>
      <a:lvl5pPr marL="1082675" indent="-168275" algn="l" defTabSz="914400" rtl="0" eaLnBrk="1" latinLnBrk="0" hangingPunct="1">
        <a:spcBef>
          <a:spcPts val="0"/>
        </a:spcBef>
        <a:buFont typeface="Arial" pitchFamily="34" charset="0"/>
        <a:buChar char="-"/>
        <a:defRPr lang="en-US" sz="1400" kern="1200" dirty="0">
          <a:solidFill>
            <a:schemeClr val="tx1"/>
          </a:solidFill>
          <a:latin typeface="Arial"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hyperlink" Target="http://hcl.xensource.com/GPUPass-throughDeviceList.aspx"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upport.citrix.com/article/CTX141191"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hyperlink" Target="http://support.citrix.com/article/CTX142146" TargetMode="External"/><Relationship Id="rId4" Type="http://schemas.openxmlformats.org/officeDocument/2006/relationships/hyperlink" Target="http://support.citrix.com/article/CTX141845"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upport.citrix.com/article/CTX140262"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hyperlink" Target="http://support.citrix.com/article/CTX140737" TargetMode="External"/><Relationship Id="rId5" Type="http://schemas.openxmlformats.org/officeDocument/2006/relationships/hyperlink" Target="http://support.citrix.com/article/CTX142100" TargetMode="External"/><Relationship Id="rId4" Type="http://schemas.openxmlformats.org/officeDocument/2006/relationships/hyperlink" Target="http://support.citrix.com/article/CTX140362"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upport.citrix.com/article/CTX142094" TargetMode="External"/><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hyperlink" Target="http://support.citrix.com/article/CTX142095"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upport.citrix.com/article/CTX141735" TargetMode="External"/><Relationship Id="rId2" Type="http://schemas.openxmlformats.org/officeDocument/2006/relationships/hyperlink" Target="http://support.citrix.com/article/CTX141823" TargetMode="Externa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upport.citrix.com/article/CTX139790"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hyperlink" Target="http://support.citrix.com/article/CTX142060"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hyperlink" Target="http://support.citrix.com/article/CTX140553#nvidia"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http://www.nvidia.cn/download/driverResults.aspx/82259/cn" TargetMode="External"/><Relationship Id="rId2" Type="http://schemas.openxmlformats.org/officeDocument/2006/relationships/hyperlink" Target="http://support.citrix.com/article/CTX142060" TargetMode="Externa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hyperlink" Target="http://www.nvidia.cn/Download/index.aspx?lang=cn" TargetMode="External"/><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www.citrix.com/ready/en/search/citrix?cat_ids%5b%5d=472" TargetMode="External"/><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Layout" Target="../slideLayouts/slideLayout3.xml"/><Relationship Id="rId1" Type="http://schemas.openxmlformats.org/officeDocument/2006/relationships/themeOverride" Target="../theme/themeOverride1.xml"/><Relationship Id="rId4" Type="http://schemas.openxmlformats.org/officeDocument/2006/relationships/image" Target="../media/image32.png"/></Relationships>
</file>

<file path=ppt/slides/_rels/slide4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35.png"/></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hyperlink" Target="http://blogs.citrix.com/2015/01/26/citrix-xendesktop-pvs-with-nvidia-vgpu-available-and-fully-supported/" TargetMode="Externa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43.jpeg"/><Relationship Id="rId5" Type="http://schemas.openxmlformats.org/officeDocument/2006/relationships/image" Target="../media/image42.jpeg"/><Relationship Id="rId10" Type="http://schemas.openxmlformats.org/officeDocument/2006/relationships/image" Target="../media/image47.jpeg"/><Relationship Id="rId4" Type="http://schemas.openxmlformats.org/officeDocument/2006/relationships/image" Target="../media/image41.jpeg"/><Relationship Id="rId9" Type="http://schemas.openxmlformats.org/officeDocument/2006/relationships/image" Target="../media/image46.jpeg"/></Relationships>
</file>

<file path=ppt/slides/_rels/slide52.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8.png"/><Relationship Id="rId7" Type="http://schemas.openxmlformats.org/officeDocument/2006/relationships/image" Target="../media/image51.png"/><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hyperlink" Target="http://www.prweb.com/releases/GIS/Webinar/prweb8798132.htm" TargetMode="External"/><Relationship Id="rId9" Type="http://schemas.openxmlformats.org/officeDocument/2006/relationships/image" Target="../media/image53.png"/></Relationships>
</file>

<file path=ppt/slides/_rels/slide5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2.xml"/><Relationship Id="rId1" Type="http://schemas.openxmlformats.org/officeDocument/2006/relationships/slideLayout" Target="../slideLayouts/slideLayout5.xml"/><Relationship Id="rId5" Type="http://schemas.openxmlformats.org/officeDocument/2006/relationships/image" Target="../media/image57.jpeg"/><Relationship Id="rId4" Type="http://schemas.openxmlformats.org/officeDocument/2006/relationships/image" Target="../media/image56.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0.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3" Type="http://schemas.openxmlformats.org/officeDocument/2006/relationships/hyperlink" Target="http://support.citrix.com/article/CTX127050" TargetMode="External"/><Relationship Id="rId2" Type="http://schemas.openxmlformats.org/officeDocument/2006/relationships/hyperlink" Target="http://support.citrix.com/article/ctx125874" TargetMode="Externa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3" Type="http://schemas.openxmlformats.org/officeDocument/2006/relationships/hyperlink" Target="http://pan.baidu.com/s/1kTBm6ZP" TargetMode="External"/><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2" Type="http://schemas.openxmlformats.org/officeDocument/2006/relationships/hyperlink" Target="http://www.nvidia.com/content/grid/resources/nvidia-grid-vgpu-scalability-solutions-guide.pdf" TargetMode="External"/><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3" Type="http://schemas.openxmlformats.org/officeDocument/2006/relationships/hyperlink" Target="http://downloadns.citrix.com.edgesuite.net/8193/3DPro_vGPU_cursor_fix.zip" TargetMode="External"/><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3" Type="http://schemas.openxmlformats.org/officeDocument/2006/relationships/hyperlink" Target="http://support.citrix.com/article/CTX140736" TargetMode="External"/><Relationship Id="rId2" Type="http://schemas.openxmlformats.org/officeDocument/2006/relationships/notesSlide" Target="../notesSlides/notesSlide43.xml"/><Relationship Id="rId1" Type="http://schemas.openxmlformats.org/officeDocument/2006/relationships/slideLayout" Target="../slideLayouts/slideLayout3.xml"/><Relationship Id="rId4" Type="http://schemas.openxmlformats.org/officeDocument/2006/relationships/hyperlink" Target="http://support.citrix.com/article/CTX140737" TargetMode="External"/></Relationships>
</file>

<file path=ppt/slides/_rels/slide74.xml.rels><?xml version="1.0" encoding="UTF-8" standalone="yes"?>
<Relationships xmlns="http://schemas.openxmlformats.org/package/2006/relationships"><Relationship Id="rId3" Type="http://schemas.openxmlformats.org/officeDocument/2006/relationships/hyperlink" Target="http://support.citrix.com/proddocs/topic/xenapp65fp2-w2k8/xa-opengl-gpu-sharing.html" TargetMode="External"/><Relationship Id="rId7" Type="http://schemas.openxmlformats.org/officeDocument/2006/relationships/hyperlink" Target="http://blogs.citrix.com/2013/09/10/new-reviewers-guide-for-xendesktop-7-hdx-3d-pro-graphics-on-both-xenserver-and-vsphere/" TargetMode="External"/><Relationship Id="rId2" Type="http://schemas.openxmlformats.org/officeDocument/2006/relationships/hyperlink" Target="http://www.nvidia.com/object/enterprise-virtualization-where-to-buy.html" TargetMode="External"/><Relationship Id="rId1" Type="http://schemas.openxmlformats.org/officeDocument/2006/relationships/slideLayout" Target="../slideLayouts/slideLayout3.xml"/><Relationship Id="rId6" Type="http://schemas.openxmlformats.org/officeDocument/2006/relationships/hyperlink" Target="http://blogs.citrix.com/2013/10/04/citrix-xenserver-and-xendesktop-platforms-for-cadcaeaec-and-pdmplm-introducing-grid-vgpu-true-hardware-gpu-sharing/" TargetMode="External"/><Relationship Id="rId5" Type="http://schemas.openxmlformats.org/officeDocument/2006/relationships/hyperlink" Target="http://blogs.gartner.com/gunnar-berger/understanding-virtual-desktop-vdi-gpu-technologies/" TargetMode="External"/><Relationship Id="rId4" Type="http://schemas.openxmlformats.org/officeDocument/2006/relationships/hyperlink" Target="http://support.citrix.com/proddocs/topic/xendesktop-71/hdx-sys-reqs.html" TargetMode="External"/></Relationships>
</file>

<file path=ppt/slides/_rels/slide75.xml.rels><?xml version="1.0" encoding="UTF-8" standalone="yes"?>
<Relationships xmlns="http://schemas.openxmlformats.org/package/2006/relationships"><Relationship Id="rId3" Type="http://schemas.openxmlformats.org/officeDocument/2006/relationships/hyperlink" Target="http://www.xenserver.org/partners/developing-products-for-xenserver/19-dev-help/138-xs-dev-perf-turbo.html" TargetMode="External"/><Relationship Id="rId2" Type="http://schemas.openxmlformats.org/officeDocument/2006/relationships/hyperlink" Target="http://blogs.citrix.com/2013/12/15/ten-useful-tools-for-optimising-xenserver/" TargetMode="External"/><Relationship Id="rId1" Type="http://schemas.openxmlformats.org/officeDocument/2006/relationships/slideLayout" Target="../slideLayouts/slideLayout3.xml"/><Relationship Id="rId5" Type="http://schemas.openxmlformats.org/officeDocument/2006/relationships/hyperlink" Target="http://blogs.citrix.com/2014/05/06/optimising-the-performance-of-hdx-3d-pro-lessons-from-the-field-2/" TargetMode="External"/><Relationship Id="rId4" Type="http://schemas.openxmlformats.org/officeDocument/2006/relationships/hyperlink" Target="http://www.citrix.com/wsdm/restServe/skb/attachments/RDY12202/Reviewer%20Guide%20for%20HDX%203D%20Pro%2003%20vGPU%20GA.pdf" TargetMode="Externa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p:cNvSpPr>
            <a:spLocks noGrp="1"/>
          </p:cNvSpPr>
          <p:nvPr>
            <p:ph type="body" sz="quarter" idx="10"/>
          </p:nvPr>
        </p:nvSpPr>
        <p:spPr>
          <a:xfrm>
            <a:off x="2514600" y="1294410"/>
            <a:ext cx="6172200" cy="896340"/>
          </a:xfrm>
        </p:spPr>
        <p:txBody>
          <a:bodyPr/>
          <a:lstStyle/>
          <a:p>
            <a:r>
              <a:rPr lang="en-US" altLang="zh-CN" dirty="0" err="1" smtClean="0"/>
              <a:t>vGPU</a:t>
            </a:r>
            <a:r>
              <a:rPr lang="zh-CN" altLang="en-US" dirty="0" smtClean="0"/>
              <a:t>解决方案注意事项</a:t>
            </a:r>
            <a:endParaRPr lang="en-US" altLang="zh-CN" dirty="0" smtClean="0"/>
          </a:p>
        </p:txBody>
      </p:sp>
      <p:sp>
        <p:nvSpPr>
          <p:cNvPr id="8" name="Text Placeholder 4"/>
          <p:cNvSpPr>
            <a:spLocks noGrp="1"/>
          </p:cNvSpPr>
          <p:nvPr>
            <p:ph type="body" sz="quarter" idx="11"/>
          </p:nvPr>
        </p:nvSpPr>
        <p:spPr>
          <a:xfrm>
            <a:off x="2524932" y="3028950"/>
            <a:ext cx="6172200" cy="384004"/>
          </a:xfrm>
        </p:spPr>
        <p:txBody>
          <a:bodyPr/>
          <a:lstStyle/>
          <a:p>
            <a:r>
              <a:rPr lang="zh-CN" altLang="en-US" dirty="0" smtClean="0"/>
              <a:t>钱凯</a:t>
            </a:r>
            <a:endParaRPr lang="en-US" altLang="zh-CN" dirty="0" smtClean="0"/>
          </a:p>
          <a:p>
            <a:r>
              <a:rPr lang="en-US" altLang="zh-CN" dirty="0" smtClean="0"/>
              <a:t>18621276655</a:t>
            </a:r>
          </a:p>
          <a:p>
            <a:r>
              <a:rPr lang="en-US" altLang="zh-CN" dirty="0" smtClean="0"/>
              <a:t>kai.qian@citrix.com</a:t>
            </a:r>
          </a:p>
        </p:txBody>
      </p:sp>
      <p:sp>
        <p:nvSpPr>
          <p:cNvPr id="9" name="副标题 1"/>
          <p:cNvSpPr>
            <a:spLocks noGrp="1"/>
          </p:cNvSpPr>
          <p:nvPr>
            <p:ph type="subTitle" idx="1"/>
          </p:nvPr>
        </p:nvSpPr>
        <p:spPr>
          <a:xfrm>
            <a:off x="2514600" y="4419544"/>
            <a:ext cx="6172200" cy="304800"/>
          </a:xfrm>
        </p:spPr>
        <p:txBody>
          <a:bodyPr/>
          <a:lstStyle/>
          <a:p>
            <a:r>
              <a:rPr lang="zh-CN" altLang="en-US" dirty="0" smtClean="0"/>
              <a:t>更新日期：</a:t>
            </a:r>
            <a:r>
              <a:rPr lang="en-US" altLang="zh-CN" dirty="0" smtClean="0"/>
              <a:t>2015.03.25</a:t>
            </a:r>
            <a:endParaRPr lang="en-US" altLang="zh-CN" dirty="0"/>
          </a:p>
        </p:txBody>
      </p:sp>
    </p:spTree>
    <p:extLst>
      <p:ext uri="{BB962C8B-B14F-4D97-AF65-F5344CB8AC3E}">
        <p14:creationId xmlns:p14="http://schemas.microsoft.com/office/powerpoint/2010/main" val="18806896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258292" y="1294410"/>
            <a:ext cx="6961908" cy="1163782"/>
          </a:xfrm>
        </p:spPr>
        <p:txBody>
          <a:bodyPr/>
          <a:lstStyle/>
          <a:p>
            <a:r>
              <a:rPr lang="zh-CN" altLang="en-US" dirty="0" smtClean="0">
                <a:latin typeface="黑体" panose="02010609060101010101" pitchFamily="49" charset="-122"/>
                <a:ea typeface="黑体" panose="02010609060101010101" pitchFamily="49" charset="-122"/>
              </a:rPr>
              <a:t>硬件相关注意事项</a:t>
            </a:r>
            <a:endParaRPr lang="en-US" dirty="0" smtClean="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514955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en-US" altLang="zh-CN" dirty="0" smtClean="0">
                <a:latin typeface="+mn-lt"/>
                <a:ea typeface="黑体" panose="02010609060101010101" pitchFamily="49" charset="-122"/>
              </a:rPr>
              <a:t>GRID</a:t>
            </a:r>
            <a:r>
              <a:rPr lang="zh-CN" altLang="en-US" dirty="0">
                <a:latin typeface="黑体" panose="02010609060101010101" pitchFamily="49" charset="-122"/>
                <a:ea typeface="黑体" panose="02010609060101010101" pitchFamily="49" charset="-122"/>
              </a:rPr>
              <a:t>显卡</a:t>
            </a:r>
            <a:r>
              <a:rPr lang="zh-CN" altLang="en-US" dirty="0" smtClean="0">
                <a:latin typeface="黑体" panose="02010609060101010101" pitchFamily="49" charset="-122"/>
                <a:ea typeface="黑体" panose="02010609060101010101" pitchFamily="49" charset="-122"/>
              </a:rPr>
              <a:t>认证服务器型号 </a:t>
            </a:r>
            <a:r>
              <a:rPr lang="en-US" altLang="zh-CN" dirty="0" smtClean="0">
                <a:latin typeface="黑体" panose="02010609060101010101" pitchFamily="49" charset="-122"/>
                <a:ea typeface="黑体" panose="02010609060101010101" pitchFamily="49" charset="-122"/>
              </a:rPr>
              <a:t>– </a:t>
            </a:r>
            <a:r>
              <a:rPr lang="zh-CN" altLang="en-US" dirty="0" smtClean="0">
                <a:latin typeface="黑体" panose="02010609060101010101" pitchFamily="49" charset="-122"/>
                <a:ea typeface="黑体" panose="02010609060101010101" pitchFamily="49" charset="-122"/>
              </a:rPr>
              <a:t>型号在不断增加中</a:t>
            </a:r>
            <a:endParaRPr lang="zh-CN" altLang="en-US" dirty="0">
              <a:latin typeface="黑体" panose="02010609060101010101" pitchFamily="49" charset="-122"/>
              <a:ea typeface="黑体" panose="02010609060101010101" pitchFamily="49" charset="-122"/>
            </a:endParaRPr>
          </a:p>
        </p:txBody>
      </p:sp>
      <p:pic>
        <p:nvPicPr>
          <p:cNvPr id="2" name="图片 1"/>
          <p:cNvPicPr>
            <a:picLocks noChangeAspect="1"/>
          </p:cNvPicPr>
          <p:nvPr/>
        </p:nvPicPr>
        <p:blipFill>
          <a:blip r:embed="rId3"/>
          <a:stretch>
            <a:fillRect/>
          </a:stretch>
        </p:blipFill>
        <p:spPr>
          <a:xfrm>
            <a:off x="396875" y="927100"/>
            <a:ext cx="6080125" cy="3913034"/>
          </a:xfrm>
          <a:prstGeom prst="rect">
            <a:avLst/>
          </a:prstGeom>
        </p:spPr>
      </p:pic>
    </p:spTree>
    <p:extLst>
      <p:ext uri="{BB962C8B-B14F-4D97-AF65-F5344CB8AC3E}">
        <p14:creationId xmlns:p14="http://schemas.microsoft.com/office/powerpoint/2010/main" val="40438320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ea typeface="黑体" panose="02010609060101010101" pitchFamily="49" charset="-122"/>
              </a:rPr>
              <a:t>GRID</a:t>
            </a:r>
            <a:r>
              <a:rPr lang="zh-CN" altLang="en-US" dirty="0">
                <a:latin typeface="黑体" panose="02010609060101010101" pitchFamily="49" charset="-122"/>
                <a:ea typeface="黑体" panose="02010609060101010101" pitchFamily="49" charset="-122"/>
              </a:rPr>
              <a:t>显卡认证服务器型号</a:t>
            </a:r>
          </a:p>
        </p:txBody>
      </p:sp>
      <p:pic>
        <p:nvPicPr>
          <p:cNvPr id="3" name="图片 2"/>
          <p:cNvPicPr>
            <a:picLocks noChangeAspect="1"/>
          </p:cNvPicPr>
          <p:nvPr/>
        </p:nvPicPr>
        <p:blipFill>
          <a:blip r:embed="rId3"/>
          <a:stretch>
            <a:fillRect/>
          </a:stretch>
        </p:blipFill>
        <p:spPr>
          <a:xfrm>
            <a:off x="396875" y="927100"/>
            <a:ext cx="7239000" cy="4089400"/>
          </a:xfrm>
          <a:prstGeom prst="rect">
            <a:avLst/>
          </a:prstGeom>
        </p:spPr>
      </p:pic>
    </p:spTree>
    <p:extLst>
      <p:ext uri="{BB962C8B-B14F-4D97-AF65-F5344CB8AC3E}">
        <p14:creationId xmlns:p14="http://schemas.microsoft.com/office/powerpoint/2010/main" val="37944059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ea typeface="黑体" panose="02010609060101010101" pitchFamily="49" charset="-122"/>
              </a:rPr>
              <a:t>GRID</a:t>
            </a:r>
            <a:r>
              <a:rPr lang="zh-CN" altLang="en-US" dirty="0">
                <a:latin typeface="黑体" panose="02010609060101010101" pitchFamily="49" charset="-122"/>
                <a:ea typeface="黑体" panose="02010609060101010101" pitchFamily="49" charset="-122"/>
              </a:rPr>
              <a:t>显卡认证服务器型号</a:t>
            </a:r>
          </a:p>
        </p:txBody>
      </p:sp>
      <p:pic>
        <p:nvPicPr>
          <p:cNvPr id="3" name="图片 2"/>
          <p:cNvPicPr>
            <a:picLocks noChangeAspect="1"/>
          </p:cNvPicPr>
          <p:nvPr/>
        </p:nvPicPr>
        <p:blipFill>
          <a:blip r:embed="rId3"/>
          <a:stretch>
            <a:fillRect/>
          </a:stretch>
        </p:blipFill>
        <p:spPr>
          <a:xfrm>
            <a:off x="533400" y="927100"/>
            <a:ext cx="6581288" cy="4176140"/>
          </a:xfrm>
          <a:prstGeom prst="rect">
            <a:avLst/>
          </a:prstGeom>
        </p:spPr>
      </p:pic>
    </p:spTree>
    <p:extLst>
      <p:ext uri="{BB962C8B-B14F-4D97-AF65-F5344CB8AC3E}">
        <p14:creationId xmlns:p14="http://schemas.microsoft.com/office/powerpoint/2010/main" val="4872888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ltLang="zh-CN" kern="0" dirty="0" smtClean="0">
                <a:solidFill>
                  <a:schemeClr val="tx1"/>
                </a:solidFill>
              </a:rPr>
              <a:t>Bios</a:t>
            </a:r>
            <a:r>
              <a:rPr lang="zh-CN" altLang="en-US" kern="0" dirty="0" smtClean="0">
                <a:solidFill>
                  <a:schemeClr val="tx1"/>
                </a:solidFill>
              </a:rPr>
              <a:t>注意事项</a:t>
            </a:r>
            <a:endParaRPr lang="zh-CN" altLang="en-US" dirty="0">
              <a:solidFill>
                <a:schemeClr val="tx1"/>
              </a:solidFill>
            </a:endParaRPr>
          </a:p>
        </p:txBody>
      </p:sp>
      <p:sp>
        <p:nvSpPr>
          <p:cNvPr id="2" name="Content Placeholder 1"/>
          <p:cNvSpPr>
            <a:spLocks noGrp="1"/>
          </p:cNvSpPr>
          <p:nvPr>
            <p:ph sz="quarter" idx="13"/>
          </p:nvPr>
        </p:nvSpPr>
        <p:spPr/>
        <p:txBody>
          <a:bodyPr/>
          <a:lstStyle/>
          <a:p>
            <a:r>
              <a:rPr lang="zh-CN" altLang="en-US" sz="2000" dirty="0" smtClean="0">
                <a:solidFill>
                  <a:schemeClr val="tx1"/>
                </a:solidFill>
              </a:rPr>
              <a:t>部分早期生产的服务器，由于</a:t>
            </a:r>
            <a:r>
              <a:rPr lang="en-US" altLang="zh-CN" sz="2000" dirty="0" smtClean="0">
                <a:solidFill>
                  <a:schemeClr val="tx1"/>
                </a:solidFill>
              </a:rPr>
              <a:t>Bios</a:t>
            </a:r>
            <a:r>
              <a:rPr lang="zh-CN" altLang="en-US" sz="2000" dirty="0" smtClean="0">
                <a:solidFill>
                  <a:schemeClr val="tx1"/>
                </a:solidFill>
              </a:rPr>
              <a:t>相对较旧，故可能出现兼容等问题，建议参考</a:t>
            </a:r>
            <a:r>
              <a:rPr lang="en-US" altLang="zh-CN" sz="2000" dirty="0" smtClean="0">
                <a:solidFill>
                  <a:schemeClr val="tx1"/>
                </a:solidFill>
              </a:rPr>
              <a:t>HCL</a:t>
            </a:r>
            <a:r>
              <a:rPr lang="zh-CN" altLang="en-US" sz="2000" dirty="0" smtClean="0">
                <a:solidFill>
                  <a:schemeClr val="tx1"/>
                </a:solidFill>
              </a:rPr>
              <a:t>列表对照，以确保服务器的</a:t>
            </a:r>
            <a:r>
              <a:rPr lang="en-US" altLang="zh-CN" sz="2000" dirty="0" smtClean="0">
                <a:solidFill>
                  <a:schemeClr val="tx1"/>
                </a:solidFill>
              </a:rPr>
              <a:t>bios</a:t>
            </a:r>
            <a:r>
              <a:rPr lang="zh-CN" altLang="en-US" sz="2000" dirty="0" smtClean="0">
                <a:solidFill>
                  <a:schemeClr val="tx1"/>
                </a:solidFill>
              </a:rPr>
              <a:t>要新于</a:t>
            </a:r>
            <a:r>
              <a:rPr lang="en-US" altLang="zh-CN" sz="2000" dirty="0" smtClean="0">
                <a:solidFill>
                  <a:schemeClr val="tx1"/>
                </a:solidFill>
              </a:rPr>
              <a:t>HCL</a:t>
            </a:r>
            <a:r>
              <a:rPr lang="zh-CN" altLang="en-US" sz="2000" dirty="0" smtClean="0">
                <a:solidFill>
                  <a:schemeClr val="tx1"/>
                </a:solidFill>
              </a:rPr>
              <a:t>列表所列。</a:t>
            </a:r>
            <a:endParaRPr lang="en-US" altLang="zh-CN" sz="2000" dirty="0" smtClean="0">
              <a:solidFill>
                <a:schemeClr val="tx1"/>
              </a:solidFill>
            </a:endParaRPr>
          </a:p>
          <a:p>
            <a:pPr lvl="1"/>
            <a:r>
              <a:rPr lang="en-US" altLang="zh-CN" dirty="0" smtClean="0">
                <a:hlinkClick r:id="rId3"/>
              </a:rPr>
              <a:t>http</a:t>
            </a:r>
            <a:r>
              <a:rPr lang="en-US" altLang="zh-CN" dirty="0">
                <a:hlinkClick r:id="rId3"/>
              </a:rPr>
              <a:t>://</a:t>
            </a:r>
            <a:r>
              <a:rPr lang="en-US" altLang="zh-CN" dirty="0" smtClean="0">
                <a:hlinkClick r:id="rId3"/>
              </a:rPr>
              <a:t>hcl.xensource.com/GPUPass-throughDeviceList.aspx</a:t>
            </a:r>
            <a:endParaRPr lang="en-US" altLang="zh-CN" dirty="0" smtClean="0"/>
          </a:p>
          <a:p>
            <a:r>
              <a:rPr lang="zh-CN" altLang="en-US" dirty="0">
                <a:ea typeface="黑体" panose="02010609060101010101" pitchFamily="49" charset="-122"/>
              </a:rPr>
              <a:t>确保物理服务器上，性能已经设定为</a:t>
            </a:r>
            <a:r>
              <a:rPr lang="en-US" altLang="zh-CN" dirty="0">
                <a:ea typeface="黑体" panose="02010609060101010101" pitchFamily="49" charset="-122"/>
              </a:rPr>
              <a:t>Max Performance</a:t>
            </a:r>
            <a:r>
              <a:rPr lang="zh-CN" altLang="en-US" b="1" i="1" dirty="0">
                <a:ea typeface="黑体" panose="02010609060101010101" pitchFamily="49" charset="-122"/>
              </a:rPr>
              <a:t>（每家服务器设定不同，请联系对应厂商</a:t>
            </a:r>
            <a:r>
              <a:rPr lang="zh-CN" altLang="en-US" b="1" i="1" dirty="0" smtClean="0">
                <a:ea typeface="黑体" panose="02010609060101010101" pitchFamily="49" charset="-122"/>
              </a:rPr>
              <a:t>）</a:t>
            </a:r>
            <a:endParaRPr lang="en-US" altLang="zh-CN" b="1" i="1" dirty="0">
              <a:ea typeface="黑体" panose="02010609060101010101" pitchFamily="49" charset="-122"/>
            </a:endParaRPr>
          </a:p>
        </p:txBody>
      </p:sp>
    </p:spTree>
    <p:extLst>
      <p:ext uri="{BB962C8B-B14F-4D97-AF65-F5344CB8AC3E}">
        <p14:creationId xmlns:p14="http://schemas.microsoft.com/office/powerpoint/2010/main" val="13275916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kern="0" dirty="0">
                <a:solidFill>
                  <a:schemeClr val="tx1"/>
                </a:solidFill>
              </a:rPr>
              <a:t>Bios</a:t>
            </a:r>
            <a:r>
              <a:rPr lang="zh-CN" altLang="en-US" kern="0" dirty="0">
                <a:solidFill>
                  <a:schemeClr val="tx1"/>
                </a:solidFill>
              </a:rPr>
              <a:t>注意事项</a:t>
            </a:r>
            <a:endParaRPr lang="zh-CN" altLang="en-US" dirty="0"/>
          </a:p>
        </p:txBody>
      </p:sp>
      <p:sp>
        <p:nvSpPr>
          <p:cNvPr id="3" name="内容占位符 2"/>
          <p:cNvSpPr>
            <a:spLocks noGrp="1"/>
          </p:cNvSpPr>
          <p:nvPr>
            <p:ph sz="quarter" idx="13"/>
          </p:nvPr>
        </p:nvSpPr>
        <p:spPr/>
        <p:txBody>
          <a:bodyPr/>
          <a:lstStyle/>
          <a:p>
            <a:r>
              <a:rPr lang="en-US" altLang="zh-CN" dirty="0"/>
              <a:t>BIOS </a:t>
            </a:r>
            <a:r>
              <a:rPr lang="zh-CN" altLang="en-US" dirty="0"/>
              <a:t>设定中</a:t>
            </a:r>
            <a:r>
              <a:rPr lang="en-US" altLang="zh-CN" dirty="0"/>
              <a:t>“Enable &gt;4G Decode”</a:t>
            </a:r>
            <a:r>
              <a:rPr lang="zh-CN" altLang="en-US" dirty="0"/>
              <a:t>或</a:t>
            </a:r>
            <a:r>
              <a:rPr lang="en-US" altLang="zh-CN" dirty="0"/>
              <a:t>“Enable 64-bit MMIO”</a:t>
            </a:r>
            <a:r>
              <a:rPr lang="zh-CN" altLang="en-US" dirty="0"/>
              <a:t>，选择“禁用”。（如不禁用会出现对应</a:t>
            </a:r>
            <a:r>
              <a:rPr lang="en-US" altLang="zh-CN" dirty="0"/>
              <a:t>VM</a:t>
            </a:r>
            <a:r>
              <a:rPr lang="zh-CN" altLang="en-US" dirty="0"/>
              <a:t>无法正常启动等异常问题）</a:t>
            </a:r>
            <a:endParaRPr lang="en-US" altLang="zh-CN" dirty="0"/>
          </a:p>
          <a:p>
            <a:r>
              <a:rPr lang="en-US" altLang="zh-CN" dirty="0" err="1">
                <a:solidFill>
                  <a:schemeClr val="tx1"/>
                </a:solidFill>
              </a:rPr>
              <a:t>XenServer</a:t>
            </a:r>
            <a:r>
              <a:rPr lang="en-US" altLang="zh-CN" dirty="0">
                <a:solidFill>
                  <a:schemeClr val="tx1"/>
                </a:solidFill>
              </a:rPr>
              <a:t> 6.5</a:t>
            </a:r>
            <a:r>
              <a:rPr lang="zh-CN" altLang="en-US" dirty="0">
                <a:solidFill>
                  <a:schemeClr val="tx1"/>
                </a:solidFill>
              </a:rPr>
              <a:t>则无须关闭测设定。</a:t>
            </a:r>
            <a:endParaRPr lang="en-US" altLang="zh-CN" dirty="0">
              <a:solidFill>
                <a:schemeClr val="tx1"/>
              </a:solidFill>
            </a:endParaRPr>
          </a:p>
        </p:txBody>
      </p:sp>
      <p:pic>
        <p:nvPicPr>
          <p:cNvPr id="4"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838200" y="2495550"/>
            <a:ext cx="4648200" cy="1668780"/>
          </a:xfrm>
          <a:prstGeom prst="rect">
            <a:avLst/>
          </a:prstGeom>
          <a:noFill/>
          <a:ln>
            <a:noFill/>
          </a:ln>
        </p:spPr>
      </p:pic>
    </p:spTree>
    <p:extLst>
      <p:ext uri="{BB962C8B-B14F-4D97-AF65-F5344CB8AC3E}">
        <p14:creationId xmlns:p14="http://schemas.microsoft.com/office/powerpoint/2010/main" val="20767371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latin typeface="+mn-lt"/>
              </a:rPr>
              <a:t>K1/K2</a:t>
            </a:r>
            <a:r>
              <a:rPr lang="zh-CN" altLang="en-US" dirty="0" smtClean="0">
                <a:latin typeface="黑体" panose="02010609060101010101" pitchFamily="49" charset="-122"/>
                <a:ea typeface="黑体" panose="02010609060101010101" pitchFamily="49" charset="-122"/>
              </a:rPr>
              <a:t>卡混插的问题</a:t>
            </a:r>
            <a:endParaRPr lang="zh-CN" altLang="en-US" dirty="0">
              <a:latin typeface="黑体" panose="02010609060101010101" pitchFamily="49" charset="-122"/>
              <a:ea typeface="黑体" panose="02010609060101010101" pitchFamily="49" charset="-122"/>
            </a:endParaRPr>
          </a:p>
        </p:txBody>
      </p:sp>
      <p:sp>
        <p:nvSpPr>
          <p:cNvPr id="3" name="内容占位符 2"/>
          <p:cNvSpPr>
            <a:spLocks noGrp="1"/>
          </p:cNvSpPr>
          <p:nvPr>
            <p:ph sz="quarter" idx="13"/>
          </p:nvPr>
        </p:nvSpPr>
        <p:spPr/>
        <p:txBody>
          <a:bodyPr/>
          <a:lstStyle/>
          <a:p>
            <a:r>
              <a:rPr lang="zh-CN" altLang="en-US" dirty="0" smtClean="0">
                <a:latin typeface="+mn-lt"/>
                <a:ea typeface="黑体" panose="02010609060101010101" pitchFamily="49" charset="-122"/>
              </a:rPr>
              <a:t>大多数</a:t>
            </a:r>
            <a:r>
              <a:rPr lang="en-US" altLang="zh-CN" dirty="0" smtClean="0">
                <a:latin typeface="+mn-lt"/>
                <a:ea typeface="黑体" panose="02010609060101010101" pitchFamily="49" charset="-122"/>
              </a:rPr>
              <a:t>GIRD </a:t>
            </a:r>
            <a:r>
              <a:rPr lang="zh-CN" altLang="en-US" dirty="0" smtClean="0">
                <a:latin typeface="+mn-lt"/>
                <a:ea typeface="黑体" panose="02010609060101010101" pitchFamily="49" charset="-122"/>
              </a:rPr>
              <a:t>认证的服务器都不支持</a:t>
            </a:r>
            <a:r>
              <a:rPr lang="en-US" altLang="zh-CN" dirty="0" smtClean="0">
                <a:latin typeface="+mn-lt"/>
                <a:ea typeface="黑体" panose="02010609060101010101" pitchFamily="49" charset="-122"/>
              </a:rPr>
              <a:t>K1/K2</a:t>
            </a:r>
            <a:r>
              <a:rPr lang="zh-CN" altLang="en-US" dirty="0" smtClean="0">
                <a:latin typeface="+mn-lt"/>
                <a:ea typeface="黑体" panose="02010609060101010101" pitchFamily="49" charset="-122"/>
              </a:rPr>
              <a:t>卡的混插形式。</a:t>
            </a:r>
            <a:endParaRPr lang="en-US" altLang="zh-CN" dirty="0" smtClean="0">
              <a:latin typeface="+mn-lt"/>
              <a:ea typeface="黑体" panose="02010609060101010101" pitchFamily="49" charset="-122"/>
            </a:endParaRPr>
          </a:p>
          <a:p>
            <a:r>
              <a:rPr lang="zh-CN" altLang="en-US" dirty="0" smtClean="0">
                <a:latin typeface="+mn-lt"/>
                <a:ea typeface="黑体" panose="02010609060101010101" pitchFamily="49" charset="-122"/>
              </a:rPr>
              <a:t>目前可以确认支持</a:t>
            </a:r>
            <a:r>
              <a:rPr lang="en-US" altLang="zh-CN" dirty="0" smtClean="0">
                <a:latin typeface="+mn-lt"/>
                <a:ea typeface="黑体" panose="02010609060101010101" pitchFamily="49" charset="-122"/>
              </a:rPr>
              <a:t>K1/K2</a:t>
            </a:r>
            <a:r>
              <a:rPr lang="zh-CN" altLang="en-US" dirty="0" smtClean="0">
                <a:latin typeface="+mn-lt"/>
                <a:ea typeface="黑体" panose="02010609060101010101" pitchFamily="49" charset="-122"/>
              </a:rPr>
              <a:t>混插的为</a:t>
            </a:r>
            <a:r>
              <a:rPr lang="en-US" altLang="zh-CN" dirty="0" err="1" smtClean="0">
                <a:latin typeface="+mn-lt"/>
                <a:ea typeface="黑体" panose="02010609060101010101" pitchFamily="49" charset="-122"/>
              </a:rPr>
              <a:t>SuperMicro</a:t>
            </a:r>
            <a:r>
              <a:rPr lang="zh-CN" altLang="en-US" dirty="0" smtClean="0">
                <a:latin typeface="+mn-lt"/>
                <a:ea typeface="黑体" panose="02010609060101010101" pitchFamily="49" charset="-122"/>
              </a:rPr>
              <a:t>的服务器，其他品牌暂时无法确认是否支持。如有需求请与对应厂商确认。</a:t>
            </a:r>
            <a:endParaRPr lang="zh-CN" altLang="en-US" dirty="0">
              <a:latin typeface="+mn-lt"/>
              <a:ea typeface="黑体" panose="02010609060101010101" pitchFamily="49" charset="-122"/>
            </a:endParaRPr>
          </a:p>
        </p:txBody>
      </p:sp>
    </p:spTree>
    <p:extLst>
      <p:ext uri="{BB962C8B-B14F-4D97-AF65-F5344CB8AC3E}">
        <p14:creationId xmlns:p14="http://schemas.microsoft.com/office/powerpoint/2010/main" val="3679847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lang="en-US" altLang="zh-CN" dirty="0" smtClean="0">
                <a:latin typeface="+mn-lt"/>
                <a:ea typeface="黑体" panose="02010609060101010101" pitchFamily="49" charset="-122"/>
              </a:rPr>
              <a:t>K1/K2</a:t>
            </a:r>
            <a:r>
              <a:rPr lang="zh-CN" altLang="en-US" dirty="0" smtClean="0">
                <a:latin typeface="+mn-lt"/>
                <a:ea typeface="黑体" panose="02010609060101010101" pitchFamily="49" charset="-122"/>
              </a:rPr>
              <a:t>多屏支持问题</a:t>
            </a:r>
            <a:endParaRPr lang="zh-CN" altLang="en-US" dirty="0">
              <a:latin typeface="+mn-lt"/>
              <a:ea typeface="黑体" panose="02010609060101010101" pitchFamily="49" charset="-122"/>
            </a:endParaRPr>
          </a:p>
        </p:txBody>
      </p:sp>
      <p:sp>
        <p:nvSpPr>
          <p:cNvPr id="4" name="内容占位符 3"/>
          <p:cNvSpPr>
            <a:spLocks noGrp="1"/>
          </p:cNvSpPr>
          <p:nvPr>
            <p:ph sz="quarter" idx="13"/>
          </p:nvPr>
        </p:nvSpPr>
        <p:spPr/>
        <p:txBody>
          <a:bodyPr/>
          <a:lstStyle/>
          <a:p>
            <a:r>
              <a:rPr lang="en-US" altLang="zh-CN" dirty="0" smtClean="0">
                <a:latin typeface="+mn-lt"/>
                <a:ea typeface="黑体" panose="02010609060101010101" pitchFamily="49" charset="-122"/>
              </a:rPr>
              <a:t>K1/K2</a:t>
            </a:r>
            <a:r>
              <a:rPr lang="zh-CN" altLang="en-US" dirty="0" smtClean="0">
                <a:latin typeface="+mn-lt"/>
                <a:ea typeface="黑体" panose="02010609060101010101" pitchFamily="49" charset="-122"/>
              </a:rPr>
              <a:t>卡，理论上对多屏幕技术提供支持</a:t>
            </a:r>
            <a:r>
              <a:rPr lang="zh-CN" altLang="en-US" dirty="0">
                <a:latin typeface="+mn-lt"/>
                <a:ea typeface="黑体" panose="02010609060101010101" pitchFamily="49" charset="-122"/>
              </a:rPr>
              <a:t>，</a:t>
            </a:r>
            <a:r>
              <a:rPr lang="zh-CN" altLang="en-US" dirty="0" smtClean="0">
                <a:latin typeface="+mn-lt"/>
                <a:ea typeface="黑体" panose="02010609060101010101" pitchFamily="49" charset="-122"/>
              </a:rPr>
              <a:t>但目前在透传等场景下可能会有问题。</a:t>
            </a:r>
            <a:endParaRPr lang="en-US" altLang="zh-CN" dirty="0" smtClean="0">
              <a:latin typeface="+mn-lt"/>
              <a:ea typeface="黑体" panose="02010609060101010101" pitchFamily="49" charset="-122"/>
            </a:endParaRPr>
          </a:p>
          <a:p>
            <a:r>
              <a:rPr lang="en-US" altLang="zh-CN" dirty="0" err="1" smtClean="0">
                <a:latin typeface="+mn-lt"/>
                <a:ea typeface="黑体" panose="02010609060101010101" pitchFamily="49" charset="-122"/>
              </a:rPr>
              <a:t>vGPU</a:t>
            </a:r>
            <a:r>
              <a:rPr lang="zh-CN" altLang="en-US" dirty="0" smtClean="0">
                <a:latin typeface="+mn-lt"/>
                <a:ea typeface="黑体" panose="02010609060101010101" pitchFamily="49" charset="-122"/>
              </a:rPr>
              <a:t>场景由于使用的</a:t>
            </a:r>
            <a:r>
              <a:rPr lang="en-US" altLang="zh-CN" dirty="0" smtClean="0">
                <a:latin typeface="+mn-lt"/>
                <a:ea typeface="黑体" panose="02010609060101010101" pitchFamily="49" charset="-122"/>
              </a:rPr>
              <a:t>Citrix HDX 3DPro</a:t>
            </a:r>
            <a:r>
              <a:rPr lang="zh-CN" altLang="en-US" dirty="0" smtClean="0">
                <a:latin typeface="+mn-lt"/>
                <a:ea typeface="黑体" panose="02010609060101010101" pitchFamily="49" charset="-122"/>
              </a:rPr>
              <a:t>引擎来支持多屏，无此类问题。</a:t>
            </a:r>
            <a:endParaRPr lang="en-US" altLang="zh-CN" dirty="0" smtClean="0">
              <a:latin typeface="+mn-lt"/>
              <a:ea typeface="黑体" panose="02010609060101010101" pitchFamily="49" charset="-122"/>
            </a:endParaRPr>
          </a:p>
          <a:p>
            <a:r>
              <a:rPr lang="zh-CN" altLang="en-US" dirty="0" smtClean="0">
                <a:latin typeface="+mn-lt"/>
                <a:ea typeface="黑体" panose="02010609060101010101" pitchFamily="49" charset="-122"/>
              </a:rPr>
              <a:t>如果测试过程中发现问题，请联系</a:t>
            </a:r>
            <a:r>
              <a:rPr lang="en-US" altLang="zh-CN" dirty="0" err="1" smtClean="0">
                <a:latin typeface="+mn-lt"/>
                <a:ea typeface="黑体" panose="02010609060101010101" pitchFamily="49" charset="-122"/>
              </a:rPr>
              <a:t>Nvidia</a:t>
            </a:r>
            <a:r>
              <a:rPr lang="zh-CN" altLang="en-US" dirty="0" smtClean="0">
                <a:latin typeface="+mn-lt"/>
                <a:ea typeface="黑体" panose="02010609060101010101" pitchFamily="49" charset="-122"/>
              </a:rPr>
              <a:t>销售然后到当地的</a:t>
            </a:r>
            <a:r>
              <a:rPr lang="en-US" altLang="zh-CN" dirty="0" err="1" smtClean="0">
                <a:latin typeface="+mn-lt"/>
                <a:ea typeface="黑体" panose="02010609060101010101" pitchFamily="49" charset="-122"/>
              </a:rPr>
              <a:t>Nvidia</a:t>
            </a:r>
            <a:r>
              <a:rPr lang="zh-CN" altLang="en-US" dirty="0" smtClean="0">
                <a:latin typeface="+mn-lt"/>
                <a:ea typeface="黑体" panose="02010609060101010101" pitchFamily="49" charset="-122"/>
              </a:rPr>
              <a:t>的代理商，以通过更新</a:t>
            </a:r>
            <a:r>
              <a:rPr lang="en-US" altLang="zh-CN" dirty="0" smtClean="0">
                <a:latin typeface="+mn-lt"/>
                <a:ea typeface="黑体" panose="02010609060101010101" pitchFamily="49" charset="-122"/>
              </a:rPr>
              <a:t>K1/K2</a:t>
            </a:r>
            <a:r>
              <a:rPr lang="zh-CN" altLang="en-US" dirty="0" smtClean="0">
                <a:latin typeface="+mn-lt"/>
                <a:ea typeface="黑体" panose="02010609060101010101" pitchFamily="49" charset="-122"/>
              </a:rPr>
              <a:t>卡的</a:t>
            </a:r>
            <a:r>
              <a:rPr lang="en-US" altLang="zh-CN" dirty="0" smtClean="0">
                <a:latin typeface="+mn-lt"/>
                <a:ea typeface="黑体" panose="02010609060101010101" pitchFamily="49" charset="-122"/>
              </a:rPr>
              <a:t>bios</a:t>
            </a:r>
            <a:r>
              <a:rPr lang="zh-CN" altLang="en-US" dirty="0" smtClean="0">
                <a:latin typeface="+mn-lt"/>
                <a:ea typeface="黑体" panose="02010609060101010101" pitchFamily="49" charset="-122"/>
              </a:rPr>
              <a:t>方式修复此问题。</a:t>
            </a:r>
            <a:endParaRPr lang="en-US" altLang="zh-CN" dirty="0" smtClean="0">
              <a:latin typeface="+mn-lt"/>
              <a:ea typeface="黑体" panose="02010609060101010101" pitchFamily="49" charset="-122"/>
            </a:endParaRPr>
          </a:p>
          <a:p>
            <a:r>
              <a:rPr lang="zh-CN" altLang="en-US" dirty="0" smtClean="0">
                <a:latin typeface="+mn-lt"/>
                <a:ea typeface="黑体" panose="02010609060101010101" pitchFamily="49" charset="-122"/>
              </a:rPr>
              <a:t>理论上在未来出厂的</a:t>
            </a:r>
            <a:r>
              <a:rPr lang="en-US" altLang="zh-CN" dirty="0" smtClean="0">
                <a:latin typeface="+mn-lt"/>
                <a:ea typeface="黑体" panose="02010609060101010101" pitchFamily="49" charset="-122"/>
              </a:rPr>
              <a:t>K1/K2</a:t>
            </a:r>
            <a:r>
              <a:rPr lang="zh-CN" altLang="en-US" dirty="0" smtClean="0">
                <a:latin typeface="+mn-lt"/>
                <a:ea typeface="黑体" panose="02010609060101010101" pitchFamily="49" charset="-122"/>
              </a:rPr>
              <a:t>卡会修复此问题，不过截至到</a:t>
            </a:r>
            <a:r>
              <a:rPr lang="en-US" altLang="zh-CN" dirty="0" smtClean="0">
                <a:latin typeface="+mn-lt"/>
                <a:ea typeface="黑体" panose="02010609060101010101" pitchFamily="49" charset="-122"/>
              </a:rPr>
              <a:t>2013</a:t>
            </a:r>
            <a:r>
              <a:rPr lang="zh-CN" altLang="en-US" dirty="0" smtClean="0">
                <a:latin typeface="+mn-lt"/>
                <a:ea typeface="黑体" panose="02010609060101010101" pitchFamily="49" charset="-122"/>
              </a:rPr>
              <a:t>年</a:t>
            </a:r>
            <a:r>
              <a:rPr lang="en-US" altLang="zh-CN" dirty="0" smtClean="0">
                <a:latin typeface="+mn-lt"/>
                <a:ea typeface="黑体" panose="02010609060101010101" pitchFamily="49" charset="-122"/>
              </a:rPr>
              <a:t>11</a:t>
            </a:r>
            <a:r>
              <a:rPr lang="zh-CN" altLang="en-US" dirty="0" smtClean="0">
                <a:latin typeface="+mn-lt"/>
                <a:ea typeface="黑体" panose="02010609060101010101" pitchFamily="49" charset="-122"/>
              </a:rPr>
              <a:t>月份拿到的所有卡仍然有此问题。</a:t>
            </a:r>
            <a:endParaRPr lang="en-US" altLang="zh-CN" dirty="0" smtClean="0">
              <a:latin typeface="+mn-lt"/>
              <a:ea typeface="黑体" panose="02010609060101010101" pitchFamily="49" charset="-122"/>
            </a:endParaRPr>
          </a:p>
          <a:p>
            <a:r>
              <a:rPr lang="zh-CN" altLang="en-US" dirty="0" smtClean="0">
                <a:latin typeface="+mn-lt"/>
                <a:ea typeface="黑体" panose="02010609060101010101" pitchFamily="49" charset="-122"/>
              </a:rPr>
              <a:t>即使更新</a:t>
            </a:r>
            <a:r>
              <a:rPr lang="en-US" altLang="zh-CN" dirty="0" smtClean="0">
                <a:latin typeface="+mn-lt"/>
                <a:ea typeface="黑体" panose="02010609060101010101" pitchFamily="49" charset="-122"/>
              </a:rPr>
              <a:t>K1/K2 Bios</a:t>
            </a:r>
            <a:r>
              <a:rPr lang="zh-CN" altLang="en-US" dirty="0" smtClean="0">
                <a:latin typeface="+mn-lt"/>
                <a:ea typeface="黑体" panose="02010609060101010101" pitchFamily="49" charset="-122"/>
              </a:rPr>
              <a:t>之后，多屏也只支持</a:t>
            </a:r>
            <a:r>
              <a:rPr lang="en-US" altLang="zh-CN" dirty="0" smtClean="0">
                <a:latin typeface="+mn-lt"/>
                <a:ea typeface="黑体" panose="02010609060101010101" pitchFamily="49" charset="-122"/>
              </a:rPr>
              <a:t>Windows 7</a:t>
            </a:r>
            <a:r>
              <a:rPr lang="zh-CN" altLang="en-US" dirty="0" smtClean="0">
                <a:latin typeface="+mn-lt"/>
                <a:ea typeface="黑体" panose="02010609060101010101" pitchFamily="49" charset="-122"/>
              </a:rPr>
              <a:t>或更新的操作系统版本，老旧的</a:t>
            </a:r>
            <a:r>
              <a:rPr lang="en-US" altLang="zh-CN" dirty="0" smtClean="0">
                <a:latin typeface="+mn-lt"/>
                <a:ea typeface="黑体" panose="02010609060101010101" pitchFamily="49" charset="-122"/>
              </a:rPr>
              <a:t>Windows XP</a:t>
            </a:r>
            <a:r>
              <a:rPr lang="zh-CN" altLang="en-US" dirty="0" smtClean="0">
                <a:latin typeface="+mn-lt"/>
                <a:ea typeface="黑体" panose="02010609060101010101" pitchFamily="49" charset="-122"/>
              </a:rPr>
              <a:t>仍然不支持。从</a:t>
            </a:r>
            <a:r>
              <a:rPr lang="en-US" altLang="zh-CN" dirty="0" err="1" smtClean="0">
                <a:latin typeface="+mn-lt"/>
                <a:ea typeface="黑体" panose="02010609060101010101" pitchFamily="49" charset="-122"/>
              </a:rPr>
              <a:t>Nvidia</a:t>
            </a:r>
            <a:r>
              <a:rPr lang="zh-CN" altLang="en-US" dirty="0" smtClean="0">
                <a:latin typeface="+mn-lt"/>
                <a:ea typeface="黑体" panose="02010609060101010101" pitchFamily="49" charset="-122"/>
              </a:rPr>
              <a:t>获得的信息是，未来支持</a:t>
            </a:r>
            <a:r>
              <a:rPr lang="en-US" altLang="zh-CN" dirty="0" smtClean="0">
                <a:latin typeface="+mn-lt"/>
                <a:ea typeface="黑体" panose="02010609060101010101" pitchFamily="49" charset="-122"/>
              </a:rPr>
              <a:t>Windows XP</a:t>
            </a:r>
            <a:r>
              <a:rPr lang="zh-CN" altLang="en-US" dirty="0" smtClean="0">
                <a:latin typeface="+mn-lt"/>
                <a:ea typeface="黑体" panose="02010609060101010101" pitchFamily="49" charset="-122"/>
              </a:rPr>
              <a:t>的可能性很低。</a:t>
            </a:r>
            <a:endParaRPr lang="zh-CN" altLang="en-US" dirty="0">
              <a:latin typeface="+mn-lt"/>
              <a:ea typeface="黑体" panose="02010609060101010101" pitchFamily="49" charset="-122"/>
            </a:endParaRPr>
          </a:p>
        </p:txBody>
      </p:sp>
    </p:spTree>
    <p:extLst>
      <p:ext uri="{BB962C8B-B14F-4D97-AF65-F5344CB8AC3E}">
        <p14:creationId xmlns:p14="http://schemas.microsoft.com/office/powerpoint/2010/main" val="3857020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黑体" panose="02010609060101010101" pitchFamily="49" charset="-122"/>
                <a:ea typeface="黑体" panose="02010609060101010101" pitchFamily="49" charset="-122"/>
              </a:rPr>
              <a:t>服务器承板问题</a:t>
            </a:r>
            <a:endParaRPr lang="zh-CN" altLang="en-US" dirty="0">
              <a:latin typeface="黑体" panose="02010609060101010101" pitchFamily="49" charset="-122"/>
              <a:ea typeface="黑体" panose="02010609060101010101" pitchFamily="49" charset="-122"/>
            </a:endParaRPr>
          </a:p>
        </p:txBody>
      </p:sp>
      <p:sp>
        <p:nvSpPr>
          <p:cNvPr id="3" name="内容占位符 2"/>
          <p:cNvSpPr>
            <a:spLocks noGrp="1"/>
          </p:cNvSpPr>
          <p:nvPr>
            <p:ph sz="quarter" idx="13"/>
          </p:nvPr>
        </p:nvSpPr>
        <p:spPr>
          <a:xfrm>
            <a:off x="396875" y="1323023"/>
            <a:ext cx="3032125" cy="3290887"/>
          </a:xfrm>
        </p:spPr>
        <p:txBody>
          <a:bodyPr/>
          <a:lstStyle/>
          <a:p>
            <a:r>
              <a:rPr lang="zh-CN" altLang="en-US" dirty="0" smtClean="0">
                <a:latin typeface="+mn-lt"/>
                <a:ea typeface="黑体" panose="02010609060101010101" pitchFamily="49" charset="-122"/>
              </a:rPr>
              <a:t>由于</a:t>
            </a:r>
            <a:r>
              <a:rPr lang="en-US" altLang="zh-CN" dirty="0" smtClean="0">
                <a:latin typeface="+mn-lt"/>
                <a:ea typeface="黑体" panose="02010609060101010101" pitchFamily="49" charset="-122"/>
              </a:rPr>
              <a:t>K1/K2</a:t>
            </a:r>
            <a:r>
              <a:rPr lang="zh-CN" altLang="en-US" dirty="0" smtClean="0">
                <a:latin typeface="+mn-lt"/>
                <a:ea typeface="黑体" panose="02010609060101010101" pitchFamily="49" charset="-122"/>
              </a:rPr>
              <a:t>卡较大，对应的服务器的承板相比默认的要长。</a:t>
            </a:r>
            <a:endParaRPr lang="en-US" altLang="zh-CN" dirty="0" smtClean="0">
              <a:latin typeface="+mn-lt"/>
              <a:ea typeface="黑体" panose="02010609060101010101" pitchFamily="49" charset="-122"/>
            </a:endParaRPr>
          </a:p>
          <a:p>
            <a:r>
              <a:rPr lang="zh-CN" altLang="en-US" dirty="0" smtClean="0">
                <a:latin typeface="+mn-lt"/>
                <a:ea typeface="黑体" panose="02010609060101010101" pitchFamily="49" charset="-122"/>
              </a:rPr>
              <a:t>目前已知</a:t>
            </a:r>
            <a:r>
              <a:rPr lang="en-US" altLang="zh-CN" dirty="0" smtClean="0">
                <a:latin typeface="+mn-lt"/>
                <a:ea typeface="黑体" panose="02010609060101010101" pitchFamily="49" charset="-122"/>
              </a:rPr>
              <a:t>Cisco</a:t>
            </a:r>
            <a:r>
              <a:rPr lang="zh-CN" altLang="en-US" dirty="0" smtClean="0">
                <a:latin typeface="+mn-lt"/>
                <a:ea typeface="黑体" panose="02010609060101010101" pitchFamily="49" charset="-122"/>
              </a:rPr>
              <a:t>有这个问题，</a:t>
            </a:r>
            <a:r>
              <a:rPr lang="en-US" altLang="zh-CN" dirty="0" smtClean="0">
                <a:latin typeface="+mn-lt"/>
                <a:ea typeface="黑体" panose="02010609060101010101" pitchFamily="49" charset="-122"/>
              </a:rPr>
              <a:t>Dell</a:t>
            </a:r>
            <a:r>
              <a:rPr lang="zh-CN" altLang="en-US" dirty="0" smtClean="0">
                <a:latin typeface="+mn-lt"/>
                <a:ea typeface="黑体" panose="02010609060101010101" pitchFamily="49" charset="-122"/>
              </a:rPr>
              <a:t>部分机型可能也有。测试前请与系统集成商进行确认此事项，否则可能会出现</a:t>
            </a:r>
            <a:r>
              <a:rPr lang="en-US" altLang="zh-CN" dirty="0" smtClean="0">
                <a:latin typeface="+mn-lt"/>
                <a:ea typeface="黑体" panose="02010609060101010101" pitchFamily="49" charset="-122"/>
              </a:rPr>
              <a:t>K1/K2</a:t>
            </a:r>
            <a:r>
              <a:rPr lang="zh-CN" altLang="en-US" dirty="0" smtClean="0">
                <a:latin typeface="+mn-lt"/>
                <a:ea typeface="黑体" panose="02010609060101010101" pitchFamily="49" charset="-122"/>
              </a:rPr>
              <a:t>卡无法安装上主板上的情况。</a:t>
            </a:r>
            <a:endParaRPr lang="zh-CN" altLang="en-US" dirty="0">
              <a:latin typeface="+mn-lt"/>
              <a:ea typeface="黑体" panose="02010609060101010101" pitchFamily="49" charset="-122"/>
            </a:endParaRPr>
          </a:p>
        </p:txBody>
      </p:sp>
      <p:pic>
        <p:nvPicPr>
          <p:cNvPr id="4" name="内容占位符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9600" y="1323022"/>
            <a:ext cx="2468165" cy="3290887"/>
          </a:xfrm>
          <a:prstGeom prst="rect">
            <a:avLst/>
          </a:prstGeom>
        </p:spPr>
      </p:pic>
    </p:spTree>
    <p:extLst>
      <p:ext uri="{BB962C8B-B14F-4D97-AF65-F5344CB8AC3E}">
        <p14:creationId xmlns:p14="http://schemas.microsoft.com/office/powerpoint/2010/main" val="36188817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供电问题</a:t>
            </a:r>
            <a:endParaRPr lang="zh-CN" altLang="en-US" dirty="0"/>
          </a:p>
        </p:txBody>
      </p:sp>
      <p:sp>
        <p:nvSpPr>
          <p:cNvPr id="3" name="内容占位符 2"/>
          <p:cNvSpPr>
            <a:spLocks noGrp="1"/>
          </p:cNvSpPr>
          <p:nvPr>
            <p:ph sz="quarter" idx="13"/>
          </p:nvPr>
        </p:nvSpPr>
        <p:spPr/>
        <p:txBody>
          <a:bodyPr/>
          <a:lstStyle/>
          <a:p>
            <a:r>
              <a:rPr lang="zh-CN" altLang="en-US" dirty="0" smtClean="0">
                <a:latin typeface="+mj-lt"/>
                <a:ea typeface="黑体" panose="02010609060101010101" pitchFamily="49" charset="-122"/>
                <a:cs typeface="Arial" panose="020B0604020202020204" pitchFamily="34" charset="0"/>
              </a:rPr>
              <a:t>供电需要</a:t>
            </a:r>
            <a:r>
              <a:rPr lang="en-US" altLang="zh-CN" dirty="0" smtClean="0">
                <a:latin typeface="+mj-lt"/>
                <a:ea typeface="黑体" panose="02010609060101010101" pitchFamily="49" charset="-122"/>
                <a:cs typeface="Arial" panose="020B0604020202020204" pitchFamily="34" charset="0"/>
              </a:rPr>
              <a:t>2</a:t>
            </a:r>
            <a:r>
              <a:rPr lang="zh-CN" altLang="en-US" dirty="0" smtClean="0">
                <a:latin typeface="+mj-lt"/>
                <a:ea typeface="黑体" panose="02010609060101010101" pitchFamily="49" charset="-122"/>
                <a:cs typeface="Arial" panose="020B0604020202020204" pitchFamily="34" charset="0"/>
              </a:rPr>
              <a:t>路</a:t>
            </a:r>
            <a:r>
              <a:rPr lang="en-US" altLang="zh-CN" dirty="0" smtClean="0">
                <a:latin typeface="+mj-lt"/>
                <a:ea typeface="黑体" panose="02010609060101010101" pitchFamily="49" charset="-122"/>
                <a:cs typeface="Arial" panose="020B0604020202020204" pitchFamily="34" charset="0"/>
              </a:rPr>
              <a:t>1100W</a:t>
            </a:r>
            <a:r>
              <a:rPr lang="zh-CN" altLang="en-US" dirty="0" smtClean="0">
                <a:latin typeface="+mj-lt"/>
                <a:ea typeface="黑体" panose="02010609060101010101" pitchFamily="49" charset="-122"/>
                <a:cs typeface="Arial" panose="020B0604020202020204" pitchFamily="34" charset="0"/>
              </a:rPr>
              <a:t>电源。</a:t>
            </a:r>
            <a:endParaRPr lang="en-US" altLang="zh-CN" dirty="0" smtClean="0">
              <a:latin typeface="+mj-lt"/>
              <a:ea typeface="黑体" panose="02010609060101010101" pitchFamily="49" charset="-122"/>
              <a:cs typeface="Arial" panose="020B0604020202020204" pitchFamily="34" charset="0"/>
            </a:endParaRPr>
          </a:p>
          <a:p>
            <a:r>
              <a:rPr lang="zh-CN" altLang="en-US" dirty="0" smtClean="0">
                <a:latin typeface="+mj-lt"/>
                <a:ea typeface="黑体" panose="02010609060101010101" pitchFamily="49" charset="-122"/>
                <a:cs typeface="Arial" panose="020B0604020202020204" pitchFamily="34" charset="0"/>
              </a:rPr>
              <a:t>服务器厂商配套的的</a:t>
            </a:r>
            <a:r>
              <a:rPr lang="en-US" altLang="zh-CN" dirty="0" smtClean="0">
                <a:latin typeface="+mj-lt"/>
                <a:ea typeface="黑体" panose="02010609060101010101" pitchFamily="49" charset="-122"/>
                <a:cs typeface="Arial" panose="020B0604020202020204" pitchFamily="34" charset="0"/>
              </a:rPr>
              <a:t>8Pin</a:t>
            </a:r>
            <a:r>
              <a:rPr lang="zh-CN" altLang="en-US" dirty="0" smtClean="0">
                <a:latin typeface="+mj-lt"/>
                <a:ea typeface="黑体" panose="02010609060101010101" pitchFamily="49" charset="-122"/>
                <a:cs typeface="Arial" panose="020B0604020202020204" pitchFamily="34" charset="0"/>
              </a:rPr>
              <a:t>（</a:t>
            </a:r>
            <a:r>
              <a:rPr lang="en-US" altLang="zh-CN" dirty="0" smtClean="0">
                <a:latin typeface="+mj-lt"/>
                <a:ea typeface="黑体" panose="02010609060101010101" pitchFamily="49" charset="-122"/>
                <a:cs typeface="Arial" panose="020B0604020202020204" pitchFamily="34" charset="0"/>
              </a:rPr>
              <a:t>6+2</a:t>
            </a:r>
            <a:r>
              <a:rPr lang="zh-CN" altLang="en-US" dirty="0" smtClean="0">
                <a:latin typeface="+mj-lt"/>
                <a:ea typeface="黑体" panose="02010609060101010101" pitchFamily="49" charset="-122"/>
                <a:cs typeface="Arial" panose="020B0604020202020204" pitchFamily="34" charset="0"/>
              </a:rPr>
              <a:t>）电源线</a:t>
            </a:r>
            <a:r>
              <a:rPr lang="zh-CN" altLang="en-US" dirty="0" smtClean="0">
                <a:ea typeface="黑体" panose="02010609060101010101" pitchFamily="49" charset="-122"/>
                <a:cs typeface="Arial" panose="020B0604020202020204" pitchFamily="34" charset="0"/>
              </a:rPr>
              <a:t>。</a:t>
            </a:r>
          </a:p>
          <a:p>
            <a:endParaRPr lang="zh-CN" altLang="en-US" dirty="0"/>
          </a:p>
        </p:txBody>
      </p:sp>
      <p:pic>
        <p:nvPicPr>
          <p:cNvPr id="5" name="图片 4"/>
          <p:cNvPicPr>
            <a:picLocks noChangeAspect="1"/>
          </p:cNvPicPr>
          <p:nvPr/>
        </p:nvPicPr>
        <p:blipFill>
          <a:blip r:embed="rId3"/>
          <a:stretch>
            <a:fillRect/>
          </a:stretch>
        </p:blipFill>
        <p:spPr>
          <a:xfrm>
            <a:off x="4923042" y="284910"/>
            <a:ext cx="3241265" cy="4329000"/>
          </a:xfrm>
          <a:prstGeom prst="rect">
            <a:avLst/>
          </a:prstGeom>
        </p:spPr>
      </p:pic>
      <p:pic>
        <p:nvPicPr>
          <p:cNvPr id="6" name="图片 5"/>
          <p:cNvPicPr>
            <a:picLocks noChangeAspect="1"/>
          </p:cNvPicPr>
          <p:nvPr/>
        </p:nvPicPr>
        <p:blipFill>
          <a:blip r:embed="rId4"/>
          <a:stretch>
            <a:fillRect/>
          </a:stretch>
        </p:blipFill>
        <p:spPr>
          <a:xfrm>
            <a:off x="361864" y="2343150"/>
            <a:ext cx="2047619" cy="780952"/>
          </a:xfrm>
          <a:prstGeom prst="rect">
            <a:avLst/>
          </a:prstGeom>
        </p:spPr>
      </p:pic>
      <p:pic>
        <p:nvPicPr>
          <p:cNvPr id="7" name="图片 6"/>
          <p:cNvPicPr>
            <a:picLocks noChangeAspect="1"/>
          </p:cNvPicPr>
          <p:nvPr/>
        </p:nvPicPr>
        <p:blipFill>
          <a:blip r:embed="rId5"/>
          <a:stretch>
            <a:fillRect/>
          </a:stretch>
        </p:blipFill>
        <p:spPr>
          <a:xfrm>
            <a:off x="2675105" y="2343150"/>
            <a:ext cx="2002526" cy="1676400"/>
          </a:xfrm>
          <a:prstGeom prst="rect">
            <a:avLst/>
          </a:prstGeom>
        </p:spPr>
      </p:pic>
    </p:spTree>
    <p:extLst>
      <p:ext uri="{BB962C8B-B14F-4D97-AF65-F5344CB8AC3E}">
        <p14:creationId xmlns:p14="http://schemas.microsoft.com/office/powerpoint/2010/main" val="3210700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p:cNvSpPr>
            <a:spLocks noGrp="1"/>
          </p:cNvSpPr>
          <p:nvPr>
            <p:ph type="body" sz="quarter" idx="10"/>
          </p:nvPr>
        </p:nvSpPr>
        <p:spPr/>
        <p:txBody>
          <a:bodyPr/>
          <a:lstStyle/>
          <a:p>
            <a:r>
              <a:rPr lang="zh-CN" altLang="en-US" dirty="0" smtClean="0">
                <a:latin typeface="黑体" panose="02010609060101010101" pitchFamily="49" charset="-122"/>
                <a:ea typeface="黑体" panose="02010609060101010101" pitchFamily="49" charset="-122"/>
              </a:rPr>
              <a:t>软硬件搭配</a:t>
            </a:r>
            <a:endParaRPr lang="zh-CN" altLang="en-US" dirty="0">
              <a:latin typeface="黑体" panose="02010609060101010101" pitchFamily="49" charset="-122"/>
              <a:ea typeface="黑体" panose="02010609060101010101" pitchFamily="49" charset="-122"/>
            </a:endParaRPr>
          </a:p>
        </p:txBody>
      </p:sp>
      <p:sp>
        <p:nvSpPr>
          <p:cNvPr id="5" name="文本占位符 4"/>
          <p:cNvSpPr>
            <a:spLocks noGrp="1"/>
          </p:cNvSpPr>
          <p:nvPr>
            <p:ph type="body" sz="quarter" idx="11"/>
          </p:nvPr>
        </p:nvSpPr>
        <p:spPr/>
        <p:txBody>
          <a:bodyPr/>
          <a:lstStyle/>
          <a:p>
            <a:endParaRPr lang="zh-CN" altLang="en-US"/>
          </a:p>
        </p:txBody>
      </p:sp>
    </p:spTree>
    <p:extLst>
      <p:ext uri="{BB962C8B-B14F-4D97-AF65-F5344CB8AC3E}">
        <p14:creationId xmlns:p14="http://schemas.microsoft.com/office/powerpoint/2010/main" val="4246649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zh-CN" kern="0" dirty="0" err="1" smtClean="0">
                <a:ea typeface="Adobe Gothic Std B" panose="020B0800000000000000" pitchFamily="34" charset="-128"/>
                <a:cs typeface="Arial" panose="020B0604020202020204" pitchFamily="34" charset="0"/>
              </a:rPr>
              <a:t>XenServer</a:t>
            </a:r>
            <a:r>
              <a:rPr lang="en-US" altLang="zh-CN" kern="0" dirty="0" smtClean="0">
                <a:ea typeface="Adobe Gothic Std B" panose="020B0800000000000000" pitchFamily="34" charset="-128"/>
                <a:cs typeface="Arial" panose="020B0604020202020204" pitchFamily="34" charset="0"/>
              </a:rPr>
              <a:t> 6.2  for </a:t>
            </a:r>
            <a:r>
              <a:rPr lang="en-US" altLang="zh-CN" kern="0" dirty="0" err="1" smtClean="0">
                <a:ea typeface="Adobe Gothic Std B" panose="020B0800000000000000" pitchFamily="34" charset="-128"/>
                <a:cs typeface="Arial" panose="020B0604020202020204" pitchFamily="34" charset="0"/>
              </a:rPr>
              <a:t>vGPU</a:t>
            </a:r>
            <a:endParaRPr lang="zh-CN" altLang="en-US" dirty="0">
              <a:cs typeface="Arial" panose="020B0604020202020204" pitchFamily="34" charset="0"/>
            </a:endParaRPr>
          </a:p>
        </p:txBody>
      </p:sp>
      <p:sp>
        <p:nvSpPr>
          <p:cNvPr id="2" name="Content Placeholder 1"/>
          <p:cNvSpPr>
            <a:spLocks noGrp="1"/>
          </p:cNvSpPr>
          <p:nvPr>
            <p:ph sz="quarter" idx="13"/>
          </p:nvPr>
        </p:nvSpPr>
        <p:spPr/>
        <p:txBody>
          <a:bodyPr/>
          <a:lstStyle/>
          <a:p>
            <a:r>
              <a:rPr lang="en-US" altLang="zh-CN" sz="2000" dirty="0" err="1" smtClean="0">
                <a:solidFill>
                  <a:schemeClr val="tx1"/>
                </a:solidFill>
                <a:latin typeface="+mj-lt"/>
                <a:ea typeface="黑体" panose="02010609060101010101" pitchFamily="49" charset="-122"/>
                <a:cs typeface="Arial" panose="020B0604020202020204" pitchFamily="34" charset="0"/>
              </a:rPr>
              <a:t>vGPU</a:t>
            </a:r>
            <a:r>
              <a:rPr lang="zh-CN" altLang="en-US" sz="2000" dirty="0" smtClean="0">
                <a:solidFill>
                  <a:schemeClr val="tx1"/>
                </a:solidFill>
                <a:latin typeface="+mj-lt"/>
                <a:ea typeface="黑体" panose="02010609060101010101" pitchFamily="49" charset="-122"/>
                <a:cs typeface="Arial" panose="020B0604020202020204" pitchFamily="34" charset="0"/>
              </a:rPr>
              <a:t>的解决方案中，服务器虚拟化目前只支持</a:t>
            </a:r>
            <a:r>
              <a:rPr lang="en-US" altLang="zh-CN" sz="2000" dirty="0" err="1" smtClean="0">
                <a:solidFill>
                  <a:schemeClr val="tx1"/>
                </a:solidFill>
                <a:latin typeface="+mj-lt"/>
                <a:ea typeface="黑体" panose="02010609060101010101" pitchFamily="49" charset="-122"/>
                <a:cs typeface="Arial" panose="020B0604020202020204" pitchFamily="34" charset="0"/>
              </a:rPr>
              <a:t>XenServer</a:t>
            </a:r>
            <a:r>
              <a:rPr lang="en-US" altLang="zh-CN" sz="2000" dirty="0" smtClean="0">
                <a:solidFill>
                  <a:schemeClr val="tx1"/>
                </a:solidFill>
                <a:latin typeface="+mj-lt"/>
                <a:ea typeface="黑体" panose="02010609060101010101" pitchFamily="49" charset="-122"/>
                <a:cs typeface="Arial" panose="020B0604020202020204" pitchFamily="34" charset="0"/>
              </a:rPr>
              <a:t> 6.2 SP1</a:t>
            </a:r>
            <a:r>
              <a:rPr lang="zh-CN" altLang="en-US" sz="2000" dirty="0" smtClean="0">
                <a:solidFill>
                  <a:schemeClr val="tx1"/>
                </a:solidFill>
                <a:latin typeface="+mj-lt"/>
                <a:ea typeface="黑体" panose="02010609060101010101" pitchFamily="49" charset="-122"/>
                <a:cs typeface="Arial" panose="020B0604020202020204" pitchFamily="34" charset="0"/>
              </a:rPr>
              <a:t>版本（如果之前</a:t>
            </a:r>
            <a:r>
              <a:rPr lang="en-US" altLang="zh-CN" sz="2000" dirty="0" err="1" smtClean="0">
                <a:solidFill>
                  <a:schemeClr val="tx1"/>
                </a:solidFill>
                <a:latin typeface="+mj-lt"/>
                <a:ea typeface="黑体" panose="02010609060101010101" pitchFamily="49" charset="-122"/>
                <a:cs typeface="Arial" panose="020B0604020202020204" pitchFamily="34" charset="0"/>
              </a:rPr>
              <a:t>XenServer</a:t>
            </a:r>
            <a:r>
              <a:rPr lang="zh-CN" altLang="en-US" sz="2000" dirty="0" smtClean="0">
                <a:solidFill>
                  <a:schemeClr val="tx1"/>
                </a:solidFill>
                <a:latin typeface="+mj-lt"/>
                <a:ea typeface="黑体" panose="02010609060101010101" pitchFamily="49" charset="-122"/>
                <a:cs typeface="Arial" panose="020B0604020202020204" pitchFamily="34" charset="0"/>
              </a:rPr>
              <a:t>有安装过</a:t>
            </a:r>
            <a:r>
              <a:rPr lang="en-US" altLang="zh-CN" sz="2000" dirty="0" smtClean="0">
                <a:solidFill>
                  <a:schemeClr val="tx1"/>
                </a:solidFill>
                <a:latin typeface="+mj-lt"/>
                <a:ea typeface="黑体" panose="02010609060101010101" pitchFamily="49" charset="-122"/>
                <a:cs typeface="Arial" panose="020B0604020202020204" pitchFamily="34" charset="0"/>
              </a:rPr>
              <a:t>XSE62TP001 hotfix</a:t>
            </a:r>
            <a:r>
              <a:rPr lang="zh-CN" altLang="en-US" sz="2000" dirty="0" smtClean="0">
                <a:solidFill>
                  <a:schemeClr val="tx1"/>
                </a:solidFill>
                <a:latin typeface="+mj-lt"/>
                <a:ea typeface="黑体" panose="02010609060101010101" pitchFamily="49" charset="-122"/>
                <a:cs typeface="Arial" panose="020B0604020202020204" pitchFamily="34" charset="0"/>
              </a:rPr>
              <a:t>，请重装</a:t>
            </a:r>
            <a:r>
              <a:rPr lang="en-US" altLang="zh-CN" sz="2000" dirty="0" err="1" smtClean="0">
                <a:solidFill>
                  <a:schemeClr val="tx1"/>
                </a:solidFill>
                <a:latin typeface="+mj-lt"/>
                <a:ea typeface="黑体" panose="02010609060101010101" pitchFamily="49" charset="-122"/>
                <a:cs typeface="Arial" panose="020B0604020202020204" pitchFamily="34" charset="0"/>
              </a:rPr>
              <a:t>XenServer</a:t>
            </a:r>
            <a:r>
              <a:rPr lang="en-US" altLang="zh-CN" sz="2000" dirty="0" smtClean="0">
                <a:solidFill>
                  <a:schemeClr val="tx1"/>
                </a:solidFill>
                <a:latin typeface="+mj-lt"/>
                <a:ea typeface="黑体" panose="02010609060101010101" pitchFamily="49" charset="-122"/>
                <a:cs typeface="Arial" panose="020B0604020202020204" pitchFamily="34" charset="0"/>
              </a:rPr>
              <a:t> 6.2</a:t>
            </a:r>
            <a:r>
              <a:rPr lang="zh-CN" altLang="en-US" sz="2000" dirty="0" smtClean="0">
                <a:solidFill>
                  <a:schemeClr val="tx1"/>
                </a:solidFill>
                <a:latin typeface="+mj-lt"/>
                <a:ea typeface="黑体" panose="02010609060101010101" pitchFamily="49" charset="-122"/>
                <a:cs typeface="Arial" panose="020B0604020202020204" pitchFamily="34" charset="0"/>
              </a:rPr>
              <a:t>）</a:t>
            </a:r>
            <a:endParaRPr lang="en-US" altLang="zh-CN" sz="2000" dirty="0" smtClean="0">
              <a:solidFill>
                <a:schemeClr val="tx1"/>
              </a:solidFill>
              <a:latin typeface="+mj-lt"/>
              <a:ea typeface="黑体" panose="02010609060101010101" pitchFamily="49" charset="-122"/>
              <a:cs typeface="Arial" panose="020B0604020202020204" pitchFamily="34" charset="0"/>
            </a:endParaRPr>
          </a:p>
          <a:p>
            <a:r>
              <a:rPr lang="en-US" altLang="zh-CN" sz="2000" dirty="0" err="1" smtClean="0">
                <a:solidFill>
                  <a:schemeClr val="tx1"/>
                </a:solidFill>
                <a:latin typeface="+mj-lt"/>
                <a:ea typeface="黑体" panose="02010609060101010101" pitchFamily="49" charset="-122"/>
                <a:cs typeface="Arial" panose="020B0604020202020204" pitchFamily="34" charset="0"/>
              </a:rPr>
              <a:t>XenServer</a:t>
            </a:r>
            <a:r>
              <a:rPr lang="en-US" altLang="zh-CN" sz="2000" dirty="0" smtClean="0">
                <a:solidFill>
                  <a:schemeClr val="tx1"/>
                </a:solidFill>
                <a:latin typeface="+mj-lt"/>
                <a:ea typeface="黑体" panose="02010609060101010101" pitchFamily="49" charset="-122"/>
                <a:cs typeface="Arial" panose="020B0604020202020204" pitchFamily="34" charset="0"/>
              </a:rPr>
              <a:t> 6.2SP1</a:t>
            </a:r>
            <a:r>
              <a:rPr lang="zh-CN" altLang="en-US" sz="2000" dirty="0" smtClean="0">
                <a:solidFill>
                  <a:schemeClr val="tx1"/>
                </a:solidFill>
                <a:latin typeface="+mj-lt"/>
                <a:ea typeface="黑体" panose="02010609060101010101" pitchFamily="49" charset="-122"/>
                <a:cs typeface="Arial" panose="020B0604020202020204" pitchFamily="34" charset="0"/>
              </a:rPr>
              <a:t>推荐安装补丁</a:t>
            </a:r>
            <a:endParaRPr lang="en-US" altLang="zh-CN" sz="2000" dirty="0" smtClean="0">
              <a:solidFill>
                <a:schemeClr val="tx1"/>
              </a:solidFill>
              <a:latin typeface="+mj-lt"/>
              <a:ea typeface="黑体" panose="02010609060101010101" pitchFamily="49" charset="-122"/>
              <a:cs typeface="Arial" panose="020B0604020202020204" pitchFamily="34" charset="0"/>
            </a:endParaRPr>
          </a:p>
          <a:p>
            <a:pPr lvl="1"/>
            <a:r>
              <a:rPr lang="en-US" altLang="zh-CN" dirty="0"/>
              <a:t>Hotfix XS62ESP1009 - For XenServer 6.2.0 Service </a:t>
            </a:r>
            <a:r>
              <a:rPr lang="en-US" altLang="zh-CN" dirty="0" smtClean="0"/>
              <a:t>Pack 1</a:t>
            </a:r>
            <a:endParaRPr lang="zh-CN" altLang="zh-CN" dirty="0"/>
          </a:p>
          <a:p>
            <a:pPr lvl="1"/>
            <a:r>
              <a:rPr lang="en-US" altLang="zh-CN" u="sng" dirty="0">
                <a:hlinkClick r:id="rId3"/>
              </a:rPr>
              <a:t>http://support.citrix.com/article/CTX141191</a:t>
            </a:r>
            <a:r>
              <a:rPr lang="en-US" altLang="zh-CN" dirty="0"/>
              <a:t> </a:t>
            </a:r>
            <a:endParaRPr lang="zh-CN" altLang="zh-CN" dirty="0"/>
          </a:p>
          <a:p>
            <a:pPr lvl="1"/>
            <a:r>
              <a:rPr lang="en-US" altLang="zh-CN" dirty="0"/>
              <a:t>Hotfix XS62ESP1012 - For XenServer 6.2.0 Service Pack 1</a:t>
            </a:r>
            <a:endParaRPr lang="zh-CN" altLang="zh-CN" dirty="0"/>
          </a:p>
          <a:p>
            <a:pPr lvl="1"/>
            <a:r>
              <a:rPr lang="en-US" altLang="zh-CN" u="sng" dirty="0">
                <a:hlinkClick r:id="rId4"/>
              </a:rPr>
              <a:t>http://support.citrix.com/article/CTX141845</a:t>
            </a:r>
            <a:endParaRPr lang="zh-CN" altLang="zh-CN" dirty="0"/>
          </a:p>
          <a:p>
            <a:pPr lvl="1"/>
            <a:r>
              <a:rPr lang="en-US" altLang="zh-CN" dirty="0"/>
              <a:t>Hotfix </a:t>
            </a:r>
            <a:r>
              <a:rPr lang="en-US" altLang="zh-CN" dirty="0" smtClean="0"/>
              <a:t>XS62ESP1019 </a:t>
            </a:r>
            <a:r>
              <a:rPr lang="en-US" altLang="zh-CN" dirty="0"/>
              <a:t>- For XenServer 6.2.0 Service Pack 1</a:t>
            </a:r>
            <a:endParaRPr lang="zh-CN" altLang="zh-CN" dirty="0"/>
          </a:p>
          <a:p>
            <a:pPr lvl="1"/>
            <a:r>
              <a:rPr lang="en-US" altLang="zh-CN" sz="1900" dirty="0">
                <a:solidFill>
                  <a:schemeClr val="tx1"/>
                </a:solidFill>
                <a:latin typeface="+mn-lt"/>
                <a:ea typeface="黑体" panose="02010609060101010101" pitchFamily="49" charset="-122"/>
                <a:hlinkClick r:id="rId5"/>
              </a:rPr>
              <a:t>http://</a:t>
            </a:r>
            <a:r>
              <a:rPr lang="en-US" altLang="zh-CN" sz="1900" dirty="0" smtClean="0">
                <a:solidFill>
                  <a:schemeClr val="tx1"/>
                </a:solidFill>
                <a:latin typeface="+mn-lt"/>
                <a:ea typeface="黑体" panose="02010609060101010101" pitchFamily="49" charset="-122"/>
                <a:hlinkClick r:id="rId5"/>
              </a:rPr>
              <a:t>support.citrix.com/article/CTX142146</a:t>
            </a:r>
            <a:r>
              <a:rPr lang="en-US" altLang="zh-CN" sz="1900" dirty="0" smtClean="0">
                <a:solidFill>
                  <a:schemeClr val="tx1"/>
                </a:solidFill>
                <a:latin typeface="+mn-lt"/>
                <a:ea typeface="黑体" panose="02010609060101010101" pitchFamily="49" charset="-122"/>
              </a:rPr>
              <a:t> </a:t>
            </a:r>
          </a:p>
        </p:txBody>
      </p:sp>
    </p:spTree>
    <p:extLst>
      <p:ext uri="{BB962C8B-B14F-4D97-AF65-F5344CB8AC3E}">
        <p14:creationId xmlns:p14="http://schemas.microsoft.com/office/powerpoint/2010/main" val="20102030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smtClean="0"/>
              <a:t>XenDesktop</a:t>
            </a:r>
            <a:r>
              <a:rPr lang="en-US" altLang="zh-CN" dirty="0" smtClean="0"/>
              <a:t> 7.1/7.5 for VDA hotfix</a:t>
            </a:r>
            <a:endParaRPr lang="zh-CN" altLang="en-US" dirty="0"/>
          </a:p>
        </p:txBody>
      </p:sp>
      <p:sp>
        <p:nvSpPr>
          <p:cNvPr id="3" name="内容占位符 2"/>
          <p:cNvSpPr>
            <a:spLocks noGrp="1"/>
          </p:cNvSpPr>
          <p:nvPr>
            <p:ph sz="quarter" idx="13"/>
          </p:nvPr>
        </p:nvSpPr>
        <p:spPr/>
        <p:txBody>
          <a:bodyPr/>
          <a:lstStyle/>
          <a:p>
            <a:r>
              <a:rPr lang="en-US" altLang="zh-CN" dirty="0" err="1" smtClean="0">
                <a:solidFill>
                  <a:schemeClr val="tx1"/>
                </a:solidFill>
                <a:latin typeface="+mj-lt"/>
                <a:cs typeface="Arial" panose="020B0604020202020204" pitchFamily="34" charset="0"/>
              </a:rPr>
              <a:t>XenDesktop</a:t>
            </a:r>
            <a:r>
              <a:rPr lang="en-US" altLang="zh-CN" dirty="0" smtClean="0">
                <a:solidFill>
                  <a:schemeClr val="tx1"/>
                </a:solidFill>
                <a:latin typeface="+mj-lt"/>
                <a:cs typeface="Arial" panose="020B0604020202020204" pitchFamily="34" charset="0"/>
              </a:rPr>
              <a:t> 7.1/7.5 VDA</a:t>
            </a:r>
            <a:r>
              <a:rPr lang="zh-CN" altLang="en-US" dirty="0" smtClean="0">
                <a:solidFill>
                  <a:schemeClr val="tx1"/>
                </a:solidFill>
                <a:latin typeface="+mj-lt"/>
                <a:ea typeface="黑体" panose="02010609060101010101" pitchFamily="49" charset="-122"/>
                <a:cs typeface="Arial" panose="020B0604020202020204" pitchFamily="34" charset="0"/>
              </a:rPr>
              <a:t>推荐安装补丁</a:t>
            </a:r>
            <a:endParaRPr lang="en-US" altLang="zh-CN" dirty="0" smtClean="0">
              <a:solidFill>
                <a:schemeClr val="tx1"/>
              </a:solidFill>
              <a:latin typeface="+mj-lt"/>
              <a:ea typeface="黑体" panose="02010609060101010101" pitchFamily="49" charset="-122"/>
              <a:cs typeface="Arial" panose="020B0604020202020204" pitchFamily="34" charset="0"/>
            </a:endParaRPr>
          </a:p>
          <a:p>
            <a:pPr lvl="1"/>
            <a:r>
              <a:rPr lang="en-US" altLang="zh-CN" sz="1800" dirty="0" smtClean="0">
                <a:latin typeface="+mj-lt"/>
              </a:rPr>
              <a:t>32 </a:t>
            </a:r>
            <a:r>
              <a:rPr lang="en-US" altLang="zh-CN" sz="1800" dirty="0">
                <a:latin typeface="+mj-lt"/>
              </a:rPr>
              <a:t>bit:</a:t>
            </a:r>
          </a:p>
          <a:p>
            <a:pPr lvl="4"/>
            <a:r>
              <a:rPr lang="en-US" altLang="zh-CN" sz="1800" dirty="0" smtClean="0">
                <a:latin typeface="+mj-lt"/>
                <a:hlinkClick r:id="rId3"/>
              </a:rPr>
              <a:t>http://support.citrix.com/article/CTX140262</a:t>
            </a:r>
            <a:endParaRPr lang="en-US" altLang="zh-CN" sz="1800" dirty="0" smtClean="0">
              <a:latin typeface="+mj-lt"/>
            </a:endParaRPr>
          </a:p>
          <a:p>
            <a:pPr lvl="4"/>
            <a:r>
              <a:rPr lang="en-US" altLang="zh-CN" sz="1800" dirty="0" smtClean="0">
                <a:latin typeface="+mj-lt"/>
                <a:hlinkClick r:id="rId4"/>
              </a:rPr>
              <a:t>http</a:t>
            </a:r>
            <a:r>
              <a:rPr lang="en-US" altLang="zh-CN" sz="1800" dirty="0">
                <a:latin typeface="+mj-lt"/>
                <a:hlinkClick r:id="rId4"/>
              </a:rPr>
              <a:t>://</a:t>
            </a:r>
            <a:r>
              <a:rPr lang="en-US" altLang="zh-CN" sz="1800" dirty="0" smtClean="0">
                <a:latin typeface="+mj-lt"/>
                <a:hlinkClick r:id="rId4"/>
              </a:rPr>
              <a:t>support.citrix.com/article/CTX140362</a:t>
            </a:r>
            <a:endParaRPr lang="en-US" altLang="zh-CN" sz="1800" dirty="0" smtClean="0">
              <a:latin typeface="+mj-lt"/>
            </a:endParaRPr>
          </a:p>
          <a:p>
            <a:pPr lvl="4"/>
            <a:r>
              <a:rPr lang="en-US" altLang="zh-CN" sz="1800" dirty="0">
                <a:latin typeface="+mj-lt"/>
                <a:hlinkClick r:id="rId5"/>
              </a:rPr>
              <a:t>http://</a:t>
            </a:r>
            <a:r>
              <a:rPr lang="en-US" altLang="zh-CN" sz="1800" dirty="0" smtClean="0">
                <a:latin typeface="+mj-lt"/>
                <a:hlinkClick r:id="rId5"/>
              </a:rPr>
              <a:t>support.citrix.com/article/CTX142100</a:t>
            </a:r>
            <a:r>
              <a:rPr lang="en-US" altLang="zh-CN" sz="1800" dirty="0" smtClean="0">
                <a:latin typeface="+mj-lt"/>
              </a:rPr>
              <a:t> </a:t>
            </a:r>
            <a:endParaRPr lang="en-US" altLang="zh-CN" sz="1800" dirty="0">
              <a:latin typeface="+mj-lt"/>
            </a:endParaRPr>
          </a:p>
          <a:p>
            <a:pPr lvl="1"/>
            <a:r>
              <a:rPr lang="en-US" altLang="zh-CN" sz="1800" dirty="0" smtClean="0">
                <a:latin typeface="+mj-lt"/>
              </a:rPr>
              <a:t>64 bit: </a:t>
            </a:r>
          </a:p>
          <a:p>
            <a:pPr lvl="4"/>
            <a:r>
              <a:rPr lang="en-US" altLang="zh-CN" sz="1800" dirty="0" smtClean="0">
                <a:latin typeface="+mj-lt"/>
                <a:hlinkClick r:id="rId6"/>
              </a:rPr>
              <a:t>http://support.citrix.com/article/CTX140263</a:t>
            </a:r>
          </a:p>
          <a:p>
            <a:pPr lvl="4"/>
            <a:r>
              <a:rPr lang="en-US" altLang="zh-CN" sz="1800" dirty="0" smtClean="0">
                <a:latin typeface="+mj-lt"/>
                <a:hlinkClick r:id="rId6"/>
              </a:rPr>
              <a:t>http</a:t>
            </a:r>
            <a:r>
              <a:rPr lang="en-US" altLang="zh-CN" sz="1800" dirty="0">
                <a:latin typeface="+mj-lt"/>
                <a:hlinkClick r:id="rId6"/>
              </a:rPr>
              <a:t>://</a:t>
            </a:r>
            <a:r>
              <a:rPr lang="en-US" altLang="zh-CN" sz="1800" dirty="0" smtClean="0">
                <a:latin typeface="+mj-lt"/>
                <a:hlinkClick r:id="rId6"/>
              </a:rPr>
              <a:t>support.citrix.com/article/CTX140363</a:t>
            </a:r>
          </a:p>
          <a:p>
            <a:pPr lvl="4"/>
            <a:r>
              <a:rPr lang="en-US" altLang="zh-CN" sz="1800" dirty="0">
                <a:latin typeface="+mj-lt"/>
                <a:hlinkClick r:id="rId6"/>
              </a:rPr>
              <a:t>http://support.citrix.com/article/CTX142101</a:t>
            </a:r>
          </a:p>
          <a:p>
            <a:endParaRPr lang="zh-CN" altLang="en-US" dirty="0"/>
          </a:p>
        </p:txBody>
      </p:sp>
    </p:spTree>
    <p:extLst>
      <p:ext uri="{BB962C8B-B14F-4D97-AF65-F5344CB8AC3E}">
        <p14:creationId xmlns:p14="http://schemas.microsoft.com/office/powerpoint/2010/main" val="1349643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smtClean="0"/>
              <a:t>XenDesktop</a:t>
            </a:r>
            <a:r>
              <a:rPr lang="en-US" altLang="zh-CN" dirty="0" smtClean="0"/>
              <a:t> 7.6 – VDA hotfix</a:t>
            </a:r>
            <a:endParaRPr lang="zh-CN" altLang="en-US" dirty="0"/>
          </a:p>
        </p:txBody>
      </p:sp>
      <p:sp>
        <p:nvSpPr>
          <p:cNvPr id="3" name="内容占位符 2"/>
          <p:cNvSpPr>
            <a:spLocks noGrp="1"/>
          </p:cNvSpPr>
          <p:nvPr>
            <p:ph sz="quarter" idx="13"/>
          </p:nvPr>
        </p:nvSpPr>
        <p:spPr/>
        <p:txBody>
          <a:bodyPr/>
          <a:lstStyle/>
          <a:p>
            <a:r>
              <a:rPr lang="en-US" altLang="zh-CN" sz="1600" dirty="0" smtClean="0"/>
              <a:t>Hotfix </a:t>
            </a:r>
            <a:r>
              <a:rPr lang="en-US" altLang="zh-CN" sz="1600" dirty="0"/>
              <a:t>ICAWS760WX86010 - For VDA Core Services 7.6 for Windows Desktop OS (32-bit) - English</a:t>
            </a:r>
          </a:p>
          <a:p>
            <a:r>
              <a:rPr lang="en-US" altLang="zh-CN" sz="1600" dirty="0">
                <a:hlinkClick r:id="rId3"/>
              </a:rPr>
              <a:t>http://support.citrix.com/article/CTX142094</a:t>
            </a:r>
            <a:endParaRPr lang="en-US" altLang="zh-CN" sz="1600" dirty="0"/>
          </a:p>
          <a:p>
            <a:r>
              <a:rPr lang="en-US" altLang="zh-CN" sz="1600" dirty="0"/>
              <a:t>Hotfix ICAWS760WX64010 - For VDA Core Services 7.6 for Windows Desktop OS (64-bit) - English</a:t>
            </a:r>
          </a:p>
          <a:p>
            <a:r>
              <a:rPr lang="en-US" altLang="zh-CN" sz="1600" dirty="0">
                <a:hlinkClick r:id="rId4"/>
              </a:rPr>
              <a:t>http://support.citrix.com/article/CTX142095</a:t>
            </a:r>
            <a:endParaRPr lang="en-US" altLang="zh-CN" sz="1600" dirty="0"/>
          </a:p>
          <a:p>
            <a:endParaRPr lang="en-US" altLang="zh-CN" dirty="0" smtClean="0"/>
          </a:p>
          <a:p>
            <a:r>
              <a:rPr lang="en-US" altLang="zh-CN" dirty="0" smtClean="0"/>
              <a:t>ICAWS760WX86002/ICAWS760WX86011</a:t>
            </a:r>
            <a:r>
              <a:rPr lang="zh-CN" altLang="en-US" dirty="0" smtClean="0"/>
              <a:t>，可选</a:t>
            </a:r>
            <a:endParaRPr lang="zh-CN" altLang="en-US" dirty="0"/>
          </a:p>
        </p:txBody>
      </p:sp>
    </p:spTree>
    <p:extLst>
      <p:ext uri="{BB962C8B-B14F-4D97-AF65-F5344CB8AC3E}">
        <p14:creationId xmlns:p14="http://schemas.microsoft.com/office/powerpoint/2010/main" val="4158591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smtClean="0"/>
              <a:t>XenDesktop</a:t>
            </a:r>
            <a:r>
              <a:rPr lang="en-US" altLang="zh-CN" dirty="0" smtClean="0"/>
              <a:t>/XenApp </a:t>
            </a:r>
            <a:r>
              <a:rPr lang="en-US" altLang="zh-CN" dirty="0"/>
              <a:t>Delivery </a:t>
            </a:r>
            <a:r>
              <a:rPr lang="en-US" altLang="zh-CN" dirty="0" smtClean="0"/>
              <a:t>Controller hotfix</a:t>
            </a:r>
            <a:endParaRPr lang="zh-CN" altLang="en-US" dirty="0"/>
          </a:p>
        </p:txBody>
      </p:sp>
      <p:sp>
        <p:nvSpPr>
          <p:cNvPr id="3" name="内容占位符 2"/>
          <p:cNvSpPr>
            <a:spLocks noGrp="1"/>
          </p:cNvSpPr>
          <p:nvPr>
            <p:ph sz="quarter" idx="13"/>
          </p:nvPr>
        </p:nvSpPr>
        <p:spPr/>
        <p:txBody>
          <a:bodyPr/>
          <a:lstStyle/>
          <a:p>
            <a:r>
              <a:rPr lang="en-US" altLang="zh-CN" dirty="0"/>
              <a:t>Hotfixes Update 1 - For Delivery Controller 7.5 (64-bit) - English </a:t>
            </a:r>
            <a:endParaRPr lang="en-US" altLang="zh-CN" dirty="0" smtClean="0"/>
          </a:p>
          <a:p>
            <a:r>
              <a:rPr lang="en-US" altLang="zh-CN" dirty="0">
                <a:hlinkClick r:id="rId2"/>
              </a:rPr>
              <a:t>http://</a:t>
            </a:r>
            <a:r>
              <a:rPr lang="en-US" altLang="zh-CN" dirty="0" smtClean="0">
                <a:hlinkClick r:id="rId2"/>
              </a:rPr>
              <a:t>support.citrix.com/article/CTX141823</a:t>
            </a:r>
            <a:endParaRPr lang="en-US" altLang="zh-CN" dirty="0" smtClean="0"/>
          </a:p>
          <a:p>
            <a:endParaRPr lang="en-US" altLang="zh-CN" dirty="0" smtClean="0"/>
          </a:p>
          <a:p>
            <a:r>
              <a:rPr lang="en-US" altLang="zh-CN" dirty="0"/>
              <a:t>Hotfixes Update 1 - For Delivery Controller 7.6 (64-bit) - English </a:t>
            </a:r>
          </a:p>
          <a:p>
            <a:r>
              <a:rPr lang="en-US" altLang="zh-CN" dirty="0">
                <a:hlinkClick r:id="rId3"/>
              </a:rPr>
              <a:t>http://</a:t>
            </a:r>
            <a:r>
              <a:rPr lang="en-US" altLang="zh-CN" dirty="0" smtClean="0">
                <a:hlinkClick r:id="rId3"/>
              </a:rPr>
              <a:t>support.citrix.com/article/CTX141735</a:t>
            </a:r>
            <a:endParaRPr lang="en-US" altLang="zh-CN" dirty="0" smtClean="0"/>
          </a:p>
          <a:p>
            <a:endParaRPr lang="zh-CN" altLang="en-US" dirty="0"/>
          </a:p>
        </p:txBody>
      </p:sp>
    </p:spTree>
    <p:extLst>
      <p:ext uri="{BB962C8B-B14F-4D97-AF65-F5344CB8AC3E}">
        <p14:creationId xmlns:p14="http://schemas.microsoft.com/office/powerpoint/2010/main" val="7057976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zh-CN" altLang="en-US" dirty="0" smtClean="0">
                <a:latin typeface="+mn-lt"/>
              </a:rPr>
              <a:t>选择正确</a:t>
            </a:r>
            <a:r>
              <a:rPr lang="en-US" altLang="zh-CN" dirty="0" err="1" smtClean="0">
                <a:latin typeface="+mn-lt"/>
              </a:rPr>
              <a:t>XenCenter</a:t>
            </a:r>
            <a:r>
              <a:rPr lang="zh-CN" altLang="en-US" dirty="0" smtClean="0">
                <a:latin typeface="+mn-lt"/>
              </a:rPr>
              <a:t>版本 </a:t>
            </a:r>
            <a:r>
              <a:rPr lang="en-US" altLang="zh-CN" dirty="0" smtClean="0">
                <a:latin typeface="+mn-lt"/>
              </a:rPr>
              <a:t>– </a:t>
            </a:r>
            <a:r>
              <a:rPr lang="en-US" altLang="zh-CN" dirty="0" err="1" smtClean="0">
                <a:latin typeface="+mn-lt"/>
              </a:rPr>
              <a:t>XenServer</a:t>
            </a:r>
            <a:r>
              <a:rPr lang="en-US" altLang="zh-CN" dirty="0" smtClean="0">
                <a:latin typeface="+mn-lt"/>
              </a:rPr>
              <a:t> 6.2</a:t>
            </a:r>
            <a:endParaRPr lang="zh-CN" altLang="en-US" dirty="0">
              <a:latin typeface="+mn-lt"/>
            </a:endParaRPr>
          </a:p>
        </p:txBody>
      </p:sp>
      <p:sp>
        <p:nvSpPr>
          <p:cNvPr id="2" name="Content Placeholder 1"/>
          <p:cNvSpPr>
            <a:spLocks noGrp="1"/>
          </p:cNvSpPr>
          <p:nvPr>
            <p:ph sz="quarter" idx="13"/>
          </p:nvPr>
        </p:nvSpPr>
        <p:spPr/>
        <p:txBody>
          <a:bodyPr/>
          <a:lstStyle/>
          <a:p>
            <a:r>
              <a:rPr lang="zh-CN" altLang="en-US" dirty="0" smtClean="0">
                <a:solidFill>
                  <a:schemeClr val="tx1"/>
                </a:solidFill>
                <a:latin typeface="黑体" panose="02010609060101010101" pitchFamily="49" charset="-122"/>
                <a:ea typeface="黑体" panose="02010609060101010101" pitchFamily="49" charset="-122"/>
              </a:rPr>
              <a:t>管理</a:t>
            </a:r>
            <a:r>
              <a:rPr lang="en-US" altLang="zh-CN" dirty="0" err="1" smtClean="0">
                <a:solidFill>
                  <a:schemeClr val="tx1"/>
                </a:solidFill>
                <a:ea typeface="黑体" panose="02010609060101010101" pitchFamily="49" charset="-122"/>
                <a:cs typeface="Arial" panose="020B0604020202020204" pitchFamily="34" charset="0"/>
              </a:rPr>
              <a:t>XenServer</a:t>
            </a:r>
            <a:r>
              <a:rPr lang="en-US" altLang="zh-CN" dirty="0" smtClean="0">
                <a:solidFill>
                  <a:schemeClr val="tx1"/>
                </a:solidFill>
                <a:ea typeface="黑体" panose="02010609060101010101" pitchFamily="49" charset="-122"/>
                <a:cs typeface="Arial" panose="020B0604020202020204" pitchFamily="34" charset="0"/>
              </a:rPr>
              <a:t> 6.2SP1</a:t>
            </a:r>
            <a:r>
              <a:rPr lang="zh-CN" altLang="en-US" dirty="0" smtClean="0">
                <a:solidFill>
                  <a:schemeClr val="tx1"/>
                </a:solidFill>
                <a:latin typeface="黑体" panose="02010609060101010101" pitchFamily="49" charset="-122"/>
                <a:ea typeface="黑体" panose="02010609060101010101" pitchFamily="49" charset="-122"/>
              </a:rPr>
              <a:t>的环境，请先升级</a:t>
            </a:r>
            <a:r>
              <a:rPr lang="en-US" altLang="zh-CN" dirty="0" err="1" smtClean="0">
                <a:solidFill>
                  <a:schemeClr val="tx1"/>
                </a:solidFill>
                <a:ea typeface="黑体" panose="02010609060101010101" pitchFamily="49" charset="-122"/>
                <a:cs typeface="Arial" panose="020B0604020202020204" pitchFamily="34" charset="0"/>
              </a:rPr>
              <a:t>XenCenter</a:t>
            </a:r>
            <a:r>
              <a:rPr lang="zh-CN" altLang="en-US" dirty="0" smtClean="0">
                <a:solidFill>
                  <a:schemeClr val="tx1"/>
                </a:solidFill>
                <a:latin typeface="黑体" panose="02010609060101010101" pitchFamily="49" charset="-122"/>
                <a:ea typeface="黑体" panose="02010609060101010101" pitchFamily="49" charset="-122"/>
              </a:rPr>
              <a:t>至最新版本，否则无法正常管理此环境。</a:t>
            </a:r>
            <a:r>
              <a:rPr lang="en-US" altLang="zh-CN" dirty="0">
                <a:hlinkClick r:id="rId3"/>
              </a:rPr>
              <a:t> http://support.citrix.com/article/CTX139790</a:t>
            </a:r>
            <a:endParaRPr lang="en-US" altLang="zh-CN" dirty="0" smtClean="0">
              <a:solidFill>
                <a:schemeClr val="tx1"/>
              </a:solidFill>
              <a:latin typeface="黑体" panose="02010609060101010101" pitchFamily="49" charset="-122"/>
              <a:ea typeface="黑体" panose="02010609060101010101" pitchFamily="49" charset="-122"/>
            </a:endParaRPr>
          </a:p>
          <a:p>
            <a:endParaRPr lang="en-US" altLang="zh-CN" sz="2100" dirty="0">
              <a:solidFill>
                <a:schemeClr val="tx1"/>
              </a:solidFill>
            </a:endParaRPr>
          </a:p>
          <a:p>
            <a:endParaRPr lang="en-US" altLang="zh-CN" sz="2100" dirty="0" smtClean="0">
              <a:solidFill>
                <a:schemeClr val="tx1"/>
              </a:solidFill>
            </a:endParaRPr>
          </a:p>
          <a:p>
            <a:endParaRPr lang="en-US" altLang="zh-CN" sz="2100" dirty="0" smtClean="0">
              <a:solidFill>
                <a:schemeClr val="tx1"/>
              </a:solidFill>
            </a:endParaRPr>
          </a:p>
        </p:txBody>
      </p:sp>
      <p:pic>
        <p:nvPicPr>
          <p:cNvPr id="3" name="图片 2"/>
          <p:cNvPicPr>
            <a:picLocks noChangeAspect="1"/>
          </p:cNvPicPr>
          <p:nvPr/>
        </p:nvPicPr>
        <p:blipFill>
          <a:blip r:embed="rId4"/>
          <a:stretch>
            <a:fillRect/>
          </a:stretch>
        </p:blipFill>
        <p:spPr>
          <a:xfrm>
            <a:off x="685800" y="2022014"/>
            <a:ext cx="4180952" cy="2580952"/>
          </a:xfrm>
          <a:prstGeom prst="rect">
            <a:avLst/>
          </a:prstGeom>
        </p:spPr>
      </p:pic>
    </p:spTree>
    <p:extLst>
      <p:ext uri="{BB962C8B-B14F-4D97-AF65-F5344CB8AC3E}">
        <p14:creationId xmlns:p14="http://schemas.microsoft.com/office/powerpoint/2010/main" val="29587779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zh-CN" altLang="en-US" dirty="0" smtClean="0">
                <a:latin typeface="+mn-lt"/>
              </a:rPr>
              <a:t>选择正确</a:t>
            </a:r>
            <a:r>
              <a:rPr lang="en-US" altLang="zh-CN" dirty="0" err="1" smtClean="0">
                <a:latin typeface="+mn-lt"/>
              </a:rPr>
              <a:t>XenCenter</a:t>
            </a:r>
            <a:r>
              <a:rPr lang="zh-CN" altLang="en-US" dirty="0" smtClean="0">
                <a:latin typeface="+mn-lt"/>
              </a:rPr>
              <a:t>版本 </a:t>
            </a:r>
            <a:r>
              <a:rPr lang="en-US" altLang="zh-CN" dirty="0" smtClean="0">
                <a:latin typeface="+mn-lt"/>
              </a:rPr>
              <a:t>– </a:t>
            </a:r>
            <a:r>
              <a:rPr lang="en-US" altLang="zh-CN" dirty="0" err="1" smtClean="0">
                <a:latin typeface="+mn-lt"/>
              </a:rPr>
              <a:t>XenServer</a:t>
            </a:r>
            <a:r>
              <a:rPr lang="en-US" altLang="zh-CN" dirty="0" smtClean="0">
                <a:latin typeface="+mn-lt"/>
              </a:rPr>
              <a:t> 6.5</a:t>
            </a:r>
            <a:endParaRPr lang="zh-CN" altLang="en-US" dirty="0">
              <a:latin typeface="+mn-lt"/>
            </a:endParaRPr>
          </a:p>
        </p:txBody>
      </p:sp>
      <p:sp>
        <p:nvSpPr>
          <p:cNvPr id="2" name="Content Placeholder 1"/>
          <p:cNvSpPr>
            <a:spLocks noGrp="1"/>
          </p:cNvSpPr>
          <p:nvPr>
            <p:ph sz="quarter" idx="13"/>
          </p:nvPr>
        </p:nvSpPr>
        <p:spPr/>
        <p:txBody>
          <a:bodyPr/>
          <a:lstStyle/>
          <a:p>
            <a:r>
              <a:rPr lang="zh-CN" altLang="en-US" dirty="0" smtClean="0">
                <a:solidFill>
                  <a:schemeClr val="tx1"/>
                </a:solidFill>
                <a:latin typeface="黑体" panose="02010609060101010101" pitchFamily="49" charset="-122"/>
                <a:ea typeface="黑体" panose="02010609060101010101" pitchFamily="49" charset="-122"/>
              </a:rPr>
              <a:t>管理</a:t>
            </a:r>
            <a:r>
              <a:rPr lang="en-US" altLang="zh-CN" dirty="0" err="1" smtClean="0">
                <a:solidFill>
                  <a:schemeClr val="tx1"/>
                </a:solidFill>
                <a:ea typeface="黑体" panose="02010609060101010101" pitchFamily="49" charset="-122"/>
                <a:cs typeface="Arial" panose="020B0604020202020204" pitchFamily="34" charset="0"/>
              </a:rPr>
              <a:t>XenServer</a:t>
            </a:r>
            <a:r>
              <a:rPr lang="en-US" altLang="zh-CN" dirty="0" smtClean="0">
                <a:solidFill>
                  <a:schemeClr val="tx1"/>
                </a:solidFill>
                <a:ea typeface="黑体" panose="02010609060101010101" pitchFamily="49" charset="-122"/>
                <a:cs typeface="Arial" panose="020B0604020202020204" pitchFamily="34" charset="0"/>
              </a:rPr>
              <a:t> 6.2SP1</a:t>
            </a:r>
            <a:r>
              <a:rPr lang="zh-CN" altLang="en-US" dirty="0" smtClean="0">
                <a:solidFill>
                  <a:schemeClr val="tx1"/>
                </a:solidFill>
                <a:latin typeface="黑体" panose="02010609060101010101" pitchFamily="49" charset="-122"/>
                <a:ea typeface="黑体" panose="02010609060101010101" pitchFamily="49" charset="-122"/>
              </a:rPr>
              <a:t>的环境，请先升级</a:t>
            </a:r>
            <a:r>
              <a:rPr lang="en-US" altLang="zh-CN" dirty="0" err="1" smtClean="0">
                <a:solidFill>
                  <a:schemeClr val="tx1"/>
                </a:solidFill>
                <a:ea typeface="黑体" panose="02010609060101010101" pitchFamily="49" charset="-122"/>
                <a:cs typeface="Arial" panose="020B0604020202020204" pitchFamily="34" charset="0"/>
              </a:rPr>
              <a:t>XenCenter</a:t>
            </a:r>
            <a:r>
              <a:rPr lang="zh-CN" altLang="en-US" dirty="0" smtClean="0">
                <a:solidFill>
                  <a:schemeClr val="tx1"/>
                </a:solidFill>
                <a:latin typeface="黑体" panose="02010609060101010101" pitchFamily="49" charset="-122"/>
                <a:ea typeface="黑体" panose="02010609060101010101" pitchFamily="49" charset="-122"/>
              </a:rPr>
              <a:t>至最新版本，否则无法正常管理此环境。</a:t>
            </a:r>
            <a:r>
              <a:rPr lang="en-US" altLang="zh-CN" dirty="0" smtClean="0">
                <a:hlinkClick r:id="rId3"/>
              </a:rPr>
              <a:t>http</a:t>
            </a:r>
            <a:r>
              <a:rPr lang="en-US" altLang="zh-CN" dirty="0">
                <a:hlinkClick r:id="rId3"/>
              </a:rPr>
              <a:t>://support.citrix.com/article/CTX142060</a:t>
            </a:r>
            <a:r>
              <a:rPr lang="en-US" altLang="zh-CN" dirty="0"/>
              <a:t> </a:t>
            </a:r>
          </a:p>
          <a:p>
            <a:endParaRPr lang="en-US" altLang="zh-CN" sz="2100" dirty="0">
              <a:solidFill>
                <a:schemeClr val="tx1"/>
              </a:solidFill>
            </a:endParaRPr>
          </a:p>
          <a:p>
            <a:endParaRPr lang="en-US" altLang="zh-CN" sz="2100" dirty="0" smtClean="0">
              <a:solidFill>
                <a:schemeClr val="tx1"/>
              </a:solidFill>
            </a:endParaRPr>
          </a:p>
          <a:p>
            <a:endParaRPr lang="en-US" altLang="zh-CN" sz="2100" dirty="0" smtClean="0">
              <a:solidFill>
                <a:schemeClr val="tx1"/>
              </a:solidFill>
            </a:endParaRPr>
          </a:p>
        </p:txBody>
      </p:sp>
      <p:pic>
        <p:nvPicPr>
          <p:cNvPr id="5" name="图片 4"/>
          <p:cNvPicPr>
            <a:picLocks noChangeAspect="1"/>
          </p:cNvPicPr>
          <p:nvPr/>
        </p:nvPicPr>
        <p:blipFill>
          <a:blip r:embed="rId4"/>
          <a:stretch>
            <a:fillRect/>
          </a:stretch>
        </p:blipFill>
        <p:spPr>
          <a:xfrm>
            <a:off x="685800" y="2038350"/>
            <a:ext cx="4180952" cy="2371429"/>
          </a:xfrm>
          <a:prstGeom prst="rect">
            <a:avLst/>
          </a:prstGeom>
        </p:spPr>
      </p:pic>
    </p:spTree>
    <p:extLst>
      <p:ext uri="{BB962C8B-B14F-4D97-AF65-F5344CB8AC3E}">
        <p14:creationId xmlns:p14="http://schemas.microsoft.com/office/powerpoint/2010/main" val="27444954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确认</a:t>
            </a:r>
            <a:r>
              <a:rPr lang="en-US" altLang="zh-CN" dirty="0" smtClean="0"/>
              <a:t>NVidia GPU Manager</a:t>
            </a:r>
            <a:r>
              <a:rPr lang="zh-CN" altLang="en-US" dirty="0" smtClean="0"/>
              <a:t>正常工作</a:t>
            </a:r>
            <a:endParaRPr lang="zh-CN" altLang="en-US" dirty="0"/>
          </a:p>
        </p:txBody>
      </p:sp>
      <p:sp>
        <p:nvSpPr>
          <p:cNvPr id="5" name="内容占位符 4"/>
          <p:cNvSpPr>
            <a:spLocks noGrp="1"/>
          </p:cNvSpPr>
          <p:nvPr>
            <p:ph sz="quarter" idx="13"/>
          </p:nvPr>
        </p:nvSpPr>
        <p:spPr/>
        <p:txBody>
          <a:bodyPr/>
          <a:lstStyle/>
          <a:p>
            <a:r>
              <a:rPr lang="zh-CN" altLang="en-US" dirty="0" smtClean="0">
                <a:latin typeface="黑体" panose="02010609060101010101" pitchFamily="49" charset="-122"/>
                <a:ea typeface="黑体" panose="02010609060101010101" pitchFamily="49" charset="-122"/>
              </a:rPr>
              <a:t>在安</a:t>
            </a:r>
            <a:r>
              <a:rPr lang="zh-CN" altLang="en-US" dirty="0" smtClean="0">
                <a:latin typeface="+mn-lt"/>
                <a:ea typeface="黑体" panose="02010609060101010101" pitchFamily="49" charset="-122"/>
              </a:rPr>
              <a:t>装完成</a:t>
            </a:r>
            <a:r>
              <a:rPr lang="en-US" altLang="zh-CN" dirty="0" err="1" smtClean="0">
                <a:latin typeface="+mn-lt"/>
                <a:ea typeface="黑体" panose="02010609060101010101" pitchFamily="49" charset="-122"/>
              </a:rPr>
              <a:t>Nvidia</a:t>
            </a:r>
            <a:r>
              <a:rPr lang="en-US" altLang="zh-CN" dirty="0" smtClean="0">
                <a:latin typeface="+mn-lt"/>
                <a:ea typeface="黑体" panose="02010609060101010101" pitchFamily="49" charset="-122"/>
              </a:rPr>
              <a:t> GPU manager</a:t>
            </a:r>
            <a:r>
              <a:rPr lang="zh-CN" altLang="en-US" dirty="0" smtClean="0">
                <a:latin typeface="+mn-lt"/>
                <a:ea typeface="黑体" panose="02010609060101010101" pitchFamily="49" charset="-122"/>
              </a:rPr>
              <a:t>管理控制台的</a:t>
            </a:r>
            <a:r>
              <a:rPr lang="en-US" altLang="zh-CN" dirty="0" smtClean="0">
                <a:latin typeface="+mn-lt"/>
                <a:ea typeface="黑体" panose="02010609060101010101" pitchFamily="49" charset="-122"/>
              </a:rPr>
              <a:t>rpm</a:t>
            </a:r>
            <a:r>
              <a:rPr lang="zh-CN" altLang="en-US" dirty="0" smtClean="0">
                <a:latin typeface="+mn-lt"/>
                <a:ea typeface="黑体" panose="02010609060101010101" pitchFamily="49" charset="-122"/>
              </a:rPr>
              <a:t>包，请重启对应的</a:t>
            </a:r>
            <a:r>
              <a:rPr lang="en-US" altLang="zh-CN" dirty="0" err="1" smtClean="0">
                <a:latin typeface="+mn-lt"/>
                <a:ea typeface="黑体" panose="02010609060101010101" pitchFamily="49" charset="-122"/>
              </a:rPr>
              <a:t>XenSever</a:t>
            </a:r>
            <a:r>
              <a:rPr lang="zh-CN" altLang="en-US" dirty="0" smtClean="0">
                <a:latin typeface="+mn-lt"/>
                <a:ea typeface="黑体" panose="02010609060101010101" pitchFamily="49" charset="-122"/>
              </a:rPr>
              <a:t>主机确保组件完成注册工作。</a:t>
            </a:r>
            <a:endParaRPr lang="en-US" altLang="zh-CN" dirty="0" smtClean="0">
              <a:latin typeface="+mn-lt"/>
              <a:ea typeface="黑体" panose="02010609060101010101" pitchFamily="49" charset="-122"/>
            </a:endParaRPr>
          </a:p>
          <a:p>
            <a:r>
              <a:rPr lang="zh-CN" altLang="en-US" dirty="0" smtClean="0">
                <a:latin typeface="+mn-lt"/>
                <a:ea typeface="黑体" panose="02010609060101010101" pitchFamily="49" charset="-122"/>
              </a:rPr>
              <a:t>请确认安装完</a:t>
            </a:r>
            <a:r>
              <a:rPr lang="en-US" altLang="zh-CN" dirty="0" err="1" smtClean="0">
                <a:latin typeface="+mn-lt"/>
                <a:ea typeface="黑体" panose="02010609060101010101" pitchFamily="49" charset="-122"/>
              </a:rPr>
              <a:t>XenServer</a:t>
            </a:r>
            <a:r>
              <a:rPr lang="zh-CN" altLang="en-US" dirty="0" smtClean="0">
                <a:latin typeface="+mn-lt"/>
                <a:ea typeface="黑体" panose="02010609060101010101" pitchFamily="49" charset="-122"/>
              </a:rPr>
              <a:t>及对应</a:t>
            </a:r>
            <a:r>
              <a:rPr lang="en-US" altLang="zh-CN" dirty="0" smtClean="0">
                <a:latin typeface="+mn-lt"/>
                <a:ea typeface="黑体" panose="02010609060101010101" pitchFamily="49" charset="-122"/>
              </a:rPr>
              <a:t>service Pack</a:t>
            </a:r>
            <a:r>
              <a:rPr lang="zh-CN" altLang="en-US" dirty="0" smtClean="0">
                <a:latin typeface="+mn-lt"/>
                <a:ea typeface="黑体" panose="02010609060101010101" pitchFamily="49" charset="-122"/>
              </a:rPr>
              <a:t>和</a:t>
            </a:r>
            <a:r>
              <a:rPr lang="en-US" altLang="zh-CN" dirty="0" smtClean="0">
                <a:latin typeface="+mn-lt"/>
                <a:ea typeface="黑体" panose="02010609060101010101" pitchFamily="49" charset="-122"/>
              </a:rPr>
              <a:t>Hotfix</a:t>
            </a:r>
            <a:r>
              <a:rPr lang="zh-CN" altLang="en-US" dirty="0" smtClean="0">
                <a:latin typeface="+mn-lt"/>
                <a:ea typeface="黑体" panose="02010609060101010101" pitchFamily="49" charset="-122"/>
              </a:rPr>
              <a:t>之后才安装</a:t>
            </a:r>
            <a:r>
              <a:rPr lang="en-US" altLang="zh-CN" dirty="0" err="1">
                <a:latin typeface="+mn-lt"/>
                <a:ea typeface="黑体" panose="02010609060101010101" pitchFamily="49" charset="-122"/>
              </a:rPr>
              <a:t>Nvidia</a:t>
            </a:r>
            <a:r>
              <a:rPr lang="en-US" altLang="zh-CN" dirty="0">
                <a:latin typeface="+mn-lt"/>
                <a:ea typeface="黑体" panose="02010609060101010101" pitchFamily="49" charset="-122"/>
              </a:rPr>
              <a:t> GPU </a:t>
            </a:r>
            <a:r>
              <a:rPr lang="en-US" altLang="zh-CN" dirty="0" smtClean="0">
                <a:latin typeface="+mn-lt"/>
                <a:ea typeface="黑体" panose="02010609060101010101" pitchFamily="49" charset="-122"/>
              </a:rPr>
              <a:t>manager</a:t>
            </a:r>
            <a:r>
              <a:rPr lang="zh-CN" altLang="en-US" dirty="0" smtClean="0">
                <a:latin typeface="+mn-lt"/>
                <a:ea typeface="黑体" panose="02010609060101010101" pitchFamily="49" charset="-122"/>
              </a:rPr>
              <a:t>，否则会出现无法调用到</a:t>
            </a:r>
            <a:r>
              <a:rPr lang="en-US" altLang="zh-CN" dirty="0" smtClean="0">
                <a:latin typeface="+mn-lt"/>
                <a:ea typeface="黑体" panose="02010609060101010101" pitchFamily="49" charset="-122"/>
              </a:rPr>
              <a:t>GPU</a:t>
            </a:r>
            <a:r>
              <a:rPr lang="zh-CN" altLang="en-US" dirty="0" smtClean="0">
                <a:latin typeface="+mn-lt"/>
                <a:ea typeface="黑体" panose="02010609060101010101" pitchFamily="49" charset="-122"/>
              </a:rPr>
              <a:t>的情况发生。</a:t>
            </a:r>
            <a:endParaRPr lang="en-US" altLang="zh-CN" dirty="0" smtClean="0">
              <a:latin typeface="+mn-lt"/>
              <a:ea typeface="黑体" panose="02010609060101010101" pitchFamily="49" charset="-122"/>
            </a:endParaRPr>
          </a:p>
          <a:p>
            <a:r>
              <a:rPr lang="zh-CN" altLang="en-US" dirty="0" smtClean="0">
                <a:latin typeface="+mn-lt"/>
                <a:ea typeface="黑体" panose="02010609060101010101" pitchFamily="49" charset="-122"/>
              </a:rPr>
              <a:t>请通过</a:t>
            </a:r>
            <a:r>
              <a:rPr lang="en-US" altLang="zh-CN" dirty="0" err="1" smtClean="0">
                <a:latin typeface="+mn-lt"/>
                <a:ea typeface="黑体" panose="02010609060101010101" pitchFamily="49" charset="-122"/>
              </a:rPr>
              <a:t>XenSever</a:t>
            </a:r>
            <a:r>
              <a:rPr lang="zh-CN" altLang="en-US" dirty="0" smtClean="0">
                <a:latin typeface="+mn-lt"/>
                <a:ea typeface="黑体" panose="02010609060101010101" pitchFamily="49" charset="-122"/>
              </a:rPr>
              <a:t>控制台中运行如下命令，确保管理平台版本为</a:t>
            </a:r>
            <a:r>
              <a:rPr lang="en-US" altLang="zh-CN" dirty="0">
                <a:latin typeface="+mn-lt"/>
                <a:ea typeface="黑体" panose="02010609060101010101" pitchFamily="49" charset="-122"/>
              </a:rPr>
              <a:t>6.2-331.59.i386</a:t>
            </a:r>
            <a:endParaRPr lang="en-US" altLang="zh-CN" dirty="0" smtClean="0">
              <a:latin typeface="+mn-lt"/>
              <a:ea typeface="黑体" panose="02010609060101010101" pitchFamily="49" charset="-122"/>
            </a:endParaRPr>
          </a:p>
          <a:p>
            <a:pPr marL="0" indent="0">
              <a:buNone/>
            </a:pPr>
            <a:r>
              <a:rPr lang="en-US" altLang="zh-CN" dirty="0" smtClean="0">
                <a:latin typeface="+mn-lt"/>
                <a:ea typeface="黑体" panose="02010609060101010101" pitchFamily="49" charset="-122"/>
              </a:rPr>
              <a:t>   rpm </a:t>
            </a:r>
            <a:r>
              <a:rPr lang="en-US" altLang="zh-CN" dirty="0">
                <a:latin typeface="+mn-lt"/>
                <a:ea typeface="黑体" panose="02010609060101010101" pitchFamily="49" charset="-122"/>
              </a:rPr>
              <a:t>-</a:t>
            </a:r>
            <a:r>
              <a:rPr lang="en-US" altLang="zh-CN" dirty="0" smtClean="0">
                <a:latin typeface="+mn-lt"/>
                <a:ea typeface="黑体" panose="02010609060101010101" pitchFamily="49" charset="-122"/>
              </a:rPr>
              <a:t>q NVIDIA-</a:t>
            </a:r>
            <a:r>
              <a:rPr lang="en-US" altLang="zh-CN" dirty="0" err="1" smtClean="0">
                <a:latin typeface="+mn-lt"/>
                <a:ea typeface="黑体" panose="02010609060101010101" pitchFamily="49" charset="-122"/>
              </a:rPr>
              <a:t>vgx</a:t>
            </a:r>
            <a:r>
              <a:rPr lang="en-US" altLang="zh-CN" dirty="0" smtClean="0">
                <a:latin typeface="+mn-lt"/>
                <a:ea typeface="黑体" panose="02010609060101010101" pitchFamily="49" charset="-122"/>
              </a:rPr>
              <a:t>-</a:t>
            </a:r>
            <a:r>
              <a:rPr lang="en-US" altLang="zh-CN" dirty="0" err="1" smtClean="0">
                <a:latin typeface="+mn-lt"/>
                <a:ea typeface="黑体" panose="02010609060101010101" pitchFamily="49" charset="-122"/>
              </a:rPr>
              <a:t>xenserver</a:t>
            </a:r>
            <a:endParaRPr lang="en-US" altLang="zh-CN" dirty="0" smtClean="0">
              <a:latin typeface="+mn-lt"/>
              <a:ea typeface="黑体" panose="02010609060101010101" pitchFamily="49" charset="-122"/>
            </a:endParaRPr>
          </a:p>
          <a:p>
            <a:endParaRPr lang="en-US" altLang="zh-CN" dirty="0" smtClean="0">
              <a:latin typeface="+mn-lt"/>
              <a:ea typeface="黑体" panose="02010609060101010101" pitchFamily="49" charset="-122"/>
            </a:endParaRPr>
          </a:p>
          <a:p>
            <a:endParaRPr lang="en-US" altLang="zh-CN" dirty="0">
              <a:latin typeface="+mn-lt"/>
              <a:ea typeface="黑体" panose="02010609060101010101" pitchFamily="49" charset="-122"/>
            </a:endParaRPr>
          </a:p>
          <a:p>
            <a:r>
              <a:rPr lang="zh-CN" altLang="en-US" dirty="0" smtClean="0">
                <a:latin typeface="+mn-lt"/>
                <a:ea typeface="黑体" panose="02010609060101010101" pitchFamily="49" charset="-122"/>
              </a:rPr>
              <a:t>在已部署</a:t>
            </a:r>
            <a:r>
              <a:rPr lang="en-US" altLang="zh-CN" dirty="0" err="1" smtClean="0">
                <a:latin typeface="+mn-lt"/>
                <a:ea typeface="黑体" panose="02010609060101010101" pitchFamily="49" charset="-122"/>
              </a:rPr>
              <a:t>vGPU</a:t>
            </a:r>
            <a:r>
              <a:rPr lang="zh-CN" altLang="en-US" dirty="0" smtClean="0">
                <a:latin typeface="+mn-lt"/>
                <a:ea typeface="黑体" panose="02010609060101010101" pitchFamily="49" charset="-122"/>
              </a:rPr>
              <a:t>的环境中，如果更新</a:t>
            </a:r>
            <a:r>
              <a:rPr lang="en-US" altLang="zh-CN" dirty="0" err="1" smtClean="0">
                <a:latin typeface="+mn-lt"/>
                <a:ea typeface="黑体" panose="02010609060101010101" pitchFamily="49" charset="-122"/>
              </a:rPr>
              <a:t>XenServer</a:t>
            </a:r>
            <a:r>
              <a:rPr lang="en-US" altLang="zh-CN" dirty="0" smtClean="0">
                <a:latin typeface="+mn-lt"/>
                <a:ea typeface="黑体" panose="02010609060101010101" pitchFamily="49" charset="-122"/>
              </a:rPr>
              <a:t> hotfix XS62ESP1005/009</a:t>
            </a:r>
            <a:r>
              <a:rPr lang="en-US" altLang="zh-CN" dirty="0">
                <a:latin typeface="+mn-lt"/>
                <a:ea typeface="黑体" panose="02010609060101010101" pitchFamily="49" charset="-122"/>
              </a:rPr>
              <a:t> </a:t>
            </a:r>
            <a:r>
              <a:rPr lang="zh-CN" altLang="en-US" dirty="0" smtClean="0">
                <a:latin typeface="+mn-lt"/>
                <a:ea typeface="黑体" panose="02010609060101010101" pitchFamily="49" charset="-122"/>
              </a:rPr>
              <a:t>，请重新安装</a:t>
            </a:r>
            <a:r>
              <a:rPr lang="en-US" altLang="zh-CN" dirty="0" smtClean="0">
                <a:latin typeface="+mn-lt"/>
                <a:ea typeface="黑体" panose="02010609060101010101" pitchFamily="49" charset="-122"/>
              </a:rPr>
              <a:t>GPU manager rpm</a:t>
            </a:r>
            <a:r>
              <a:rPr lang="zh-CN" altLang="en-US" dirty="0" smtClean="0">
                <a:latin typeface="+mn-lt"/>
                <a:ea typeface="黑体" panose="02010609060101010101" pitchFamily="49" charset="-122"/>
              </a:rPr>
              <a:t>包。详情查看：</a:t>
            </a:r>
            <a:r>
              <a:rPr lang="en-US" altLang="zh-CN" dirty="0" smtClean="0">
                <a:latin typeface="+mn-lt"/>
                <a:ea typeface="黑体" panose="02010609060101010101" pitchFamily="49" charset="-122"/>
                <a:hlinkClick r:id="rId3"/>
              </a:rPr>
              <a:t>http</a:t>
            </a:r>
            <a:r>
              <a:rPr lang="en-US" altLang="zh-CN" dirty="0">
                <a:latin typeface="+mn-lt"/>
                <a:ea typeface="黑体" panose="02010609060101010101" pitchFamily="49" charset="-122"/>
                <a:hlinkClick r:id="rId3"/>
              </a:rPr>
              <a:t>://</a:t>
            </a:r>
            <a:r>
              <a:rPr lang="en-US" altLang="zh-CN" dirty="0" smtClean="0">
                <a:latin typeface="+mn-lt"/>
                <a:ea typeface="黑体" panose="02010609060101010101" pitchFamily="49" charset="-122"/>
                <a:hlinkClick r:id="rId3"/>
              </a:rPr>
              <a:t>support.citrix.com/article/CTX140553#nvidia</a:t>
            </a:r>
            <a:r>
              <a:rPr lang="en-US" altLang="zh-CN" dirty="0" smtClean="0">
                <a:latin typeface="+mn-lt"/>
                <a:ea typeface="黑体" panose="02010609060101010101" pitchFamily="49" charset="-122"/>
              </a:rPr>
              <a:t> </a:t>
            </a:r>
            <a:endParaRPr lang="en-US" altLang="zh-CN" dirty="0">
              <a:latin typeface="+mn-lt"/>
              <a:ea typeface="黑体" panose="02010609060101010101" pitchFamily="49" charset="-122"/>
            </a:endParaRPr>
          </a:p>
          <a:p>
            <a:endParaRPr lang="zh-CN" altLang="en-US" dirty="0"/>
          </a:p>
        </p:txBody>
      </p:sp>
      <p:pic>
        <p:nvPicPr>
          <p:cNvPr id="6" name="内容占位符 3"/>
          <p:cNvPicPr>
            <a:picLocks noChangeAspect="1"/>
          </p:cNvPicPr>
          <p:nvPr/>
        </p:nvPicPr>
        <p:blipFill>
          <a:blip r:embed="rId4"/>
          <a:stretch>
            <a:fillRect/>
          </a:stretch>
        </p:blipFill>
        <p:spPr>
          <a:xfrm>
            <a:off x="609600" y="3028950"/>
            <a:ext cx="4438095" cy="761905"/>
          </a:xfrm>
          <a:prstGeom prst="rect">
            <a:avLst/>
          </a:prstGeom>
        </p:spPr>
      </p:pic>
    </p:spTree>
    <p:extLst>
      <p:ext uri="{BB962C8B-B14F-4D97-AF65-F5344CB8AC3E}">
        <p14:creationId xmlns:p14="http://schemas.microsoft.com/office/powerpoint/2010/main" val="32350964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zh-CN" altLang="en-US" kern="0" dirty="0" smtClean="0">
                <a:solidFill>
                  <a:schemeClr val="tx1"/>
                </a:solidFill>
                <a:latin typeface="黑体" panose="02010609060101010101" pitchFamily="49" charset="-122"/>
                <a:ea typeface="黑体" panose="02010609060101010101" pitchFamily="49" charset="-122"/>
              </a:rPr>
              <a:t>环境建议</a:t>
            </a:r>
            <a:endParaRPr lang="zh-CN" altLang="en-US" dirty="0">
              <a:solidFill>
                <a:schemeClr val="tx1"/>
              </a:solidFill>
              <a:latin typeface="黑体" panose="02010609060101010101" pitchFamily="49" charset="-122"/>
              <a:ea typeface="黑体" panose="02010609060101010101" pitchFamily="49" charset="-122"/>
            </a:endParaRPr>
          </a:p>
        </p:txBody>
      </p:sp>
      <p:sp>
        <p:nvSpPr>
          <p:cNvPr id="2" name="Content Placeholder 1"/>
          <p:cNvSpPr>
            <a:spLocks noGrp="1"/>
          </p:cNvSpPr>
          <p:nvPr>
            <p:ph sz="quarter" idx="13"/>
          </p:nvPr>
        </p:nvSpPr>
        <p:spPr/>
        <p:txBody>
          <a:bodyPr/>
          <a:lstStyle/>
          <a:p>
            <a:pPr marL="168275" lvl="1" indent="-168275">
              <a:spcBef>
                <a:spcPts val="600"/>
              </a:spcBef>
              <a:buFont typeface="Arial" pitchFamily="34" charset="0"/>
              <a:buChar char="•"/>
            </a:pPr>
            <a:r>
              <a:rPr lang="en-US" altLang="zh-CN" sz="1800" dirty="0" err="1" smtClean="0">
                <a:ea typeface="黑体" panose="02010609060101010101" pitchFamily="49" charset="-122"/>
              </a:rPr>
              <a:t>vGPU</a:t>
            </a:r>
            <a:r>
              <a:rPr lang="zh-CN" altLang="en-US" sz="1800" dirty="0">
                <a:ea typeface="黑体" panose="02010609060101010101" pitchFamily="49" charset="-122"/>
              </a:rPr>
              <a:t>环境搭配建议：</a:t>
            </a:r>
            <a:endParaRPr lang="en-US" altLang="zh-CN" sz="1800" dirty="0">
              <a:ea typeface="黑体" panose="02010609060101010101" pitchFamily="49" charset="-122"/>
            </a:endParaRPr>
          </a:p>
          <a:p>
            <a:pPr lvl="1"/>
            <a:r>
              <a:rPr lang="en-US" altLang="zh-CN" dirty="0" err="1">
                <a:ea typeface="黑体" panose="02010609060101010101" pitchFamily="49" charset="-122"/>
              </a:rPr>
              <a:t>XenServer</a:t>
            </a:r>
            <a:r>
              <a:rPr lang="en-US" altLang="zh-CN" dirty="0">
                <a:ea typeface="黑体" panose="02010609060101010101" pitchFamily="49" charset="-122"/>
              </a:rPr>
              <a:t> 6.2 </a:t>
            </a:r>
            <a:r>
              <a:rPr lang="en-US" altLang="zh-CN" dirty="0" smtClean="0">
                <a:ea typeface="黑体" panose="02010609060101010101" pitchFamily="49" charset="-122"/>
              </a:rPr>
              <a:t>SP1 + </a:t>
            </a:r>
            <a:r>
              <a:rPr lang="en-US" altLang="zh-CN" dirty="0" err="1">
                <a:ea typeface="黑体" panose="02010609060101010101" pitchFamily="49" charset="-122"/>
              </a:rPr>
              <a:t>XenDesktop</a:t>
            </a:r>
            <a:r>
              <a:rPr lang="en-US" altLang="zh-CN" dirty="0">
                <a:ea typeface="黑体" panose="02010609060101010101" pitchFamily="49" charset="-122"/>
              </a:rPr>
              <a:t> </a:t>
            </a:r>
            <a:r>
              <a:rPr lang="en-US" altLang="zh-CN" dirty="0" smtClean="0">
                <a:ea typeface="黑体" panose="02010609060101010101" pitchFamily="49" charset="-122"/>
              </a:rPr>
              <a:t>7.1/7.5 </a:t>
            </a:r>
            <a:r>
              <a:rPr lang="en-US" altLang="zh-CN" dirty="0">
                <a:ea typeface="黑体" panose="02010609060101010101" pitchFamily="49" charset="-122"/>
              </a:rPr>
              <a:t>+ Windows 7 SP1 x64 + Receiver </a:t>
            </a:r>
            <a:r>
              <a:rPr lang="en-US" altLang="zh-CN" dirty="0" smtClean="0">
                <a:ea typeface="黑体" panose="02010609060101010101" pitchFamily="49" charset="-122"/>
              </a:rPr>
              <a:t>4.2</a:t>
            </a:r>
            <a:endParaRPr lang="en-US" altLang="zh-CN" dirty="0">
              <a:ea typeface="黑体" panose="02010609060101010101" pitchFamily="49" charset="-122"/>
            </a:endParaRPr>
          </a:p>
          <a:p>
            <a:r>
              <a:rPr lang="zh-CN" altLang="en-US" dirty="0" smtClean="0">
                <a:ea typeface="黑体" panose="02010609060101010101" pitchFamily="49" charset="-122"/>
              </a:rPr>
              <a:t>请先安装</a:t>
            </a:r>
            <a:r>
              <a:rPr lang="en-US" altLang="zh-CN" dirty="0" smtClean="0">
                <a:ea typeface="黑体" panose="02010609060101010101" pitchFamily="49" charset="-122"/>
              </a:rPr>
              <a:t>NV </a:t>
            </a:r>
            <a:r>
              <a:rPr lang="zh-CN" altLang="en-US" dirty="0" smtClean="0">
                <a:ea typeface="黑体" panose="02010609060101010101" pitchFamily="49" charset="-122"/>
              </a:rPr>
              <a:t>驱动，再安装</a:t>
            </a:r>
            <a:r>
              <a:rPr lang="en-US" altLang="zh-CN" dirty="0" smtClean="0">
                <a:ea typeface="黑体" panose="02010609060101010101" pitchFamily="49" charset="-122"/>
              </a:rPr>
              <a:t>HDX 3D VDA</a:t>
            </a:r>
            <a:r>
              <a:rPr lang="zh-CN" altLang="en-US" dirty="0" smtClean="0">
                <a:ea typeface="黑体" panose="02010609060101010101" pitchFamily="49" charset="-122"/>
              </a:rPr>
              <a:t>。如果安装顺序颠倒，性能最高损耗</a:t>
            </a:r>
            <a:r>
              <a:rPr lang="en-US" altLang="zh-CN" dirty="0" smtClean="0">
                <a:ea typeface="黑体" panose="02010609060101010101" pitchFamily="49" charset="-122"/>
              </a:rPr>
              <a:t>40%</a:t>
            </a:r>
            <a:r>
              <a:rPr lang="zh-CN" altLang="en-US" dirty="0" smtClean="0">
                <a:ea typeface="黑体" panose="02010609060101010101" pitchFamily="49" charset="-122"/>
              </a:rPr>
              <a:t>。</a:t>
            </a:r>
            <a:endParaRPr lang="en-US" altLang="zh-CN" dirty="0">
              <a:ea typeface="黑体" panose="02010609060101010101" pitchFamily="49" charset="-122"/>
            </a:endParaRPr>
          </a:p>
          <a:p>
            <a:r>
              <a:rPr lang="zh-CN" altLang="en-US" dirty="0" smtClean="0">
                <a:latin typeface="+mn-lt"/>
                <a:ea typeface="黑体" panose="02010609060101010101" pitchFamily="49" charset="-122"/>
              </a:rPr>
              <a:t>现阶段官方只支持</a:t>
            </a:r>
            <a:r>
              <a:rPr lang="en-US" altLang="zh-CN" dirty="0" smtClean="0">
                <a:latin typeface="+mn-lt"/>
                <a:ea typeface="黑体" panose="02010609060101010101" pitchFamily="49" charset="-122"/>
              </a:rPr>
              <a:t>Windows 7/8/8.1 X86/X64</a:t>
            </a:r>
            <a:r>
              <a:rPr lang="zh-CN" altLang="en-US" dirty="0">
                <a:latin typeface="+mn-lt"/>
                <a:ea typeface="黑体" panose="02010609060101010101" pitchFamily="49" charset="-122"/>
              </a:rPr>
              <a:t>系统</a:t>
            </a:r>
            <a:r>
              <a:rPr lang="zh-CN" altLang="en-US" dirty="0" smtClean="0">
                <a:latin typeface="+mn-lt"/>
                <a:ea typeface="黑体" panose="02010609060101010101" pitchFamily="49" charset="-122"/>
              </a:rPr>
              <a:t>。</a:t>
            </a:r>
            <a:endParaRPr lang="en-US" altLang="zh-CN" dirty="0" smtClean="0">
              <a:latin typeface="+mn-lt"/>
              <a:ea typeface="黑体" panose="02010609060101010101" pitchFamily="49" charset="-122"/>
            </a:endParaRPr>
          </a:p>
          <a:p>
            <a:pPr marL="442912" lvl="2" indent="-168275">
              <a:spcBef>
                <a:spcPts val="600"/>
              </a:spcBef>
            </a:pPr>
            <a:r>
              <a:rPr lang="en-US" altLang="zh-CN" dirty="0" err="1" smtClean="0">
                <a:latin typeface="+mn-lt"/>
                <a:ea typeface="黑体" panose="02010609060101010101" pitchFamily="49" charset="-122"/>
              </a:rPr>
              <a:t>PoC</a:t>
            </a:r>
            <a:r>
              <a:rPr lang="zh-CN" altLang="en-US" dirty="0" smtClean="0">
                <a:latin typeface="+mn-lt"/>
                <a:ea typeface="黑体" panose="02010609060101010101" pitchFamily="49" charset="-122"/>
              </a:rPr>
              <a:t>阶段，建议配置为不少于</a:t>
            </a:r>
            <a:r>
              <a:rPr lang="en-US" altLang="zh-CN" dirty="0" smtClean="0">
                <a:latin typeface="+mn-lt"/>
                <a:ea typeface="黑体" panose="02010609060101010101" pitchFamily="49" charset="-122"/>
              </a:rPr>
              <a:t>4vCPU</a:t>
            </a:r>
            <a:r>
              <a:rPr lang="zh-CN" altLang="en-US" dirty="0" smtClean="0">
                <a:latin typeface="+mn-lt"/>
                <a:ea typeface="黑体" panose="02010609060101010101" pitchFamily="49" charset="-122"/>
              </a:rPr>
              <a:t>，</a:t>
            </a:r>
            <a:r>
              <a:rPr lang="en-US" altLang="zh-CN" dirty="0" smtClean="0">
                <a:latin typeface="+mn-lt"/>
                <a:ea typeface="黑体" panose="02010609060101010101" pitchFamily="49" charset="-122"/>
              </a:rPr>
              <a:t>8G</a:t>
            </a:r>
            <a:r>
              <a:rPr lang="zh-CN" altLang="en-US" dirty="0" smtClean="0">
                <a:latin typeface="+mn-lt"/>
                <a:ea typeface="黑体" panose="02010609060101010101" pitchFamily="49" charset="-122"/>
              </a:rPr>
              <a:t>内存。</a:t>
            </a:r>
            <a:endParaRPr lang="en-US" altLang="zh-CN" dirty="0" smtClean="0">
              <a:latin typeface="+mn-lt"/>
              <a:ea typeface="黑体" panose="02010609060101010101" pitchFamily="49" charset="-122"/>
            </a:endParaRPr>
          </a:p>
          <a:p>
            <a:pPr marL="442912" lvl="2" indent="-168275">
              <a:spcBef>
                <a:spcPts val="600"/>
              </a:spcBef>
            </a:pPr>
            <a:r>
              <a:rPr lang="en-US" altLang="zh-CN" dirty="0" err="1" smtClean="0">
                <a:latin typeface="+mn-lt"/>
                <a:ea typeface="黑体" panose="02010609060101010101" pitchFamily="49" charset="-122"/>
              </a:rPr>
              <a:t>vGPU</a:t>
            </a:r>
            <a:r>
              <a:rPr lang="zh-CN" altLang="en-US" dirty="0" smtClean="0">
                <a:latin typeface="+mn-lt"/>
                <a:ea typeface="黑体" panose="02010609060101010101" pitchFamily="49" charset="-122"/>
              </a:rPr>
              <a:t>不支持</a:t>
            </a:r>
            <a:r>
              <a:rPr lang="en-US" altLang="zh-CN" dirty="0" smtClean="0">
                <a:latin typeface="+mn-lt"/>
                <a:ea typeface="黑体" panose="02010609060101010101" pitchFamily="49" charset="-122"/>
              </a:rPr>
              <a:t>Windows XP</a:t>
            </a:r>
            <a:r>
              <a:rPr lang="zh-CN" altLang="en-US" dirty="0" smtClean="0">
                <a:latin typeface="+mn-lt"/>
                <a:ea typeface="黑体" panose="02010609060101010101" pitchFamily="49" charset="-122"/>
              </a:rPr>
              <a:t>系统，未来支持可能性也非常低。</a:t>
            </a:r>
            <a:endParaRPr lang="en-US" altLang="zh-CN" dirty="0" smtClean="0">
              <a:latin typeface="+mn-lt"/>
              <a:ea typeface="黑体" panose="02010609060101010101" pitchFamily="49" charset="-122"/>
            </a:endParaRPr>
          </a:p>
          <a:p>
            <a:r>
              <a:rPr lang="zh-CN" altLang="en-US" dirty="0" smtClean="0">
                <a:latin typeface="+mn-lt"/>
                <a:ea typeface="黑体" panose="02010609060101010101" pitchFamily="49" charset="-122"/>
              </a:rPr>
              <a:t>带宽需求：</a:t>
            </a:r>
            <a:endParaRPr lang="en-US" altLang="zh-CN" dirty="0" smtClean="0">
              <a:latin typeface="+mn-lt"/>
              <a:ea typeface="黑体" panose="02010609060101010101" pitchFamily="49" charset="-122"/>
            </a:endParaRPr>
          </a:p>
          <a:p>
            <a:pPr lvl="1"/>
            <a:r>
              <a:rPr lang="en-US" altLang="zh-CN" dirty="0" smtClean="0">
                <a:latin typeface="+mn-lt"/>
                <a:ea typeface="黑体" panose="02010609060101010101" pitchFamily="49" charset="-122"/>
              </a:rPr>
              <a:t>LAN: 100M</a:t>
            </a:r>
          </a:p>
          <a:p>
            <a:pPr lvl="1"/>
            <a:r>
              <a:rPr lang="en-US" altLang="zh-CN" dirty="0" smtClean="0">
                <a:latin typeface="+mn-lt"/>
                <a:ea typeface="黑体" panose="02010609060101010101" pitchFamily="49" charset="-122"/>
              </a:rPr>
              <a:t>WAN</a:t>
            </a:r>
            <a:r>
              <a:rPr lang="en-US" altLang="zh-CN" dirty="0">
                <a:latin typeface="+mn-lt"/>
                <a:ea typeface="黑体" panose="02010609060101010101" pitchFamily="49" charset="-122"/>
              </a:rPr>
              <a:t>:</a:t>
            </a:r>
            <a:r>
              <a:rPr lang="en-US" altLang="zh-CN" dirty="0" smtClean="0">
                <a:latin typeface="+mn-lt"/>
                <a:ea typeface="黑体" panose="02010609060101010101" pitchFamily="49" charset="-122"/>
              </a:rPr>
              <a:t>1.5Mbps</a:t>
            </a:r>
            <a:r>
              <a:rPr lang="zh-CN" altLang="en-US" dirty="0" smtClean="0">
                <a:latin typeface="+mn-lt"/>
                <a:ea typeface="黑体" panose="02010609060101010101" pitchFamily="49" charset="-122"/>
              </a:rPr>
              <a:t>起，</a:t>
            </a:r>
            <a:r>
              <a:rPr lang="en-US" altLang="zh-CN" dirty="0" smtClean="0">
                <a:latin typeface="+mn-lt"/>
                <a:ea typeface="黑体" panose="02010609060101010101" pitchFamily="49" charset="-122"/>
              </a:rPr>
              <a:t>5Mbps</a:t>
            </a:r>
            <a:r>
              <a:rPr lang="zh-CN" altLang="en-US" dirty="0" smtClean="0">
                <a:latin typeface="+mn-lt"/>
                <a:ea typeface="黑体" panose="02010609060101010101" pitchFamily="49" charset="-122"/>
              </a:rPr>
              <a:t>能保证较好效果。同时网络延时不能超过</a:t>
            </a:r>
            <a:r>
              <a:rPr lang="en-US" altLang="zh-CN" dirty="0" smtClean="0">
                <a:latin typeface="+mn-lt"/>
                <a:ea typeface="黑体" panose="02010609060101010101" pitchFamily="49" charset="-122"/>
              </a:rPr>
              <a:t>150ms</a:t>
            </a:r>
            <a:r>
              <a:rPr lang="zh-CN" altLang="en-US" dirty="0" smtClean="0">
                <a:latin typeface="+mn-lt"/>
                <a:ea typeface="黑体" panose="02010609060101010101" pitchFamily="49" charset="-122"/>
              </a:rPr>
              <a:t>，</a:t>
            </a:r>
            <a:r>
              <a:rPr lang="en-US" altLang="zh-CN" dirty="0" smtClean="0">
                <a:latin typeface="+mn-lt"/>
                <a:ea typeface="黑体" panose="02010609060101010101" pitchFamily="49" charset="-122"/>
              </a:rPr>
              <a:t>50ms</a:t>
            </a:r>
            <a:r>
              <a:rPr lang="zh-CN" altLang="en-US" dirty="0" smtClean="0">
                <a:latin typeface="+mn-lt"/>
                <a:ea typeface="黑体" panose="02010609060101010101" pitchFamily="49" charset="-122"/>
              </a:rPr>
              <a:t>以内为好。</a:t>
            </a:r>
            <a:endParaRPr lang="en-US" altLang="zh-CN" dirty="0">
              <a:latin typeface="+mn-lt"/>
              <a:ea typeface="黑体" panose="02010609060101010101" pitchFamily="49" charset="-122"/>
            </a:endParaRPr>
          </a:p>
        </p:txBody>
      </p:sp>
    </p:spTree>
    <p:extLst>
      <p:ext uri="{BB962C8B-B14F-4D97-AF65-F5344CB8AC3E}">
        <p14:creationId xmlns:p14="http://schemas.microsoft.com/office/powerpoint/2010/main" val="34523828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smtClean="0"/>
              <a:t>XenServer</a:t>
            </a:r>
            <a:r>
              <a:rPr lang="zh-CN" altLang="en-US" dirty="0" smtClean="0"/>
              <a:t>优化</a:t>
            </a:r>
            <a:r>
              <a:rPr lang="en-US" altLang="zh-CN" dirty="0"/>
              <a:t> </a:t>
            </a:r>
            <a:r>
              <a:rPr lang="en-US" altLang="zh-CN" dirty="0" smtClean="0"/>
              <a:t>– </a:t>
            </a:r>
            <a:r>
              <a:rPr lang="zh-CN" altLang="en-US" dirty="0" smtClean="0"/>
              <a:t>参考</a:t>
            </a:r>
            <a:endParaRPr lang="zh-CN" altLang="en-US" dirty="0"/>
          </a:p>
        </p:txBody>
      </p:sp>
      <p:sp>
        <p:nvSpPr>
          <p:cNvPr id="3" name="内容占位符 2"/>
          <p:cNvSpPr>
            <a:spLocks noGrp="1"/>
          </p:cNvSpPr>
          <p:nvPr>
            <p:ph sz="quarter" idx="13"/>
          </p:nvPr>
        </p:nvSpPr>
        <p:spPr/>
        <p:txBody>
          <a:bodyPr/>
          <a:lstStyle/>
          <a:p>
            <a:r>
              <a:rPr lang="zh-CN" altLang="en-US" b="1" i="1" dirty="0" smtClean="0">
                <a:latin typeface="+mj-lt"/>
                <a:ea typeface="黑体" panose="02010609060101010101" pitchFamily="49" charset="-122"/>
              </a:rPr>
              <a:t>在高负载高密度的场景下，</a:t>
            </a:r>
            <a:r>
              <a:rPr lang="zh-CN" altLang="en-US" b="1" i="1" u="sng" dirty="0" smtClean="0">
                <a:latin typeface="+mj-lt"/>
                <a:ea typeface="黑体" panose="02010609060101010101" pitchFamily="49" charset="-122"/>
              </a:rPr>
              <a:t>请将</a:t>
            </a:r>
            <a:r>
              <a:rPr lang="en-US" altLang="zh-CN" b="1" i="1" u="sng" dirty="0" smtClean="0">
                <a:latin typeface="+mj-lt"/>
                <a:ea typeface="黑体" panose="02010609060101010101" pitchFamily="49" charset="-122"/>
              </a:rPr>
              <a:t>Dom0</a:t>
            </a:r>
            <a:r>
              <a:rPr lang="zh-CN" altLang="en-US" b="1" i="1" u="sng" dirty="0" smtClean="0">
                <a:latin typeface="+mj-lt"/>
                <a:ea typeface="黑体" panose="02010609060101010101" pitchFamily="49" charset="-122"/>
              </a:rPr>
              <a:t>分配</a:t>
            </a:r>
            <a:r>
              <a:rPr lang="en-US" altLang="zh-CN" b="1" i="1" u="sng" dirty="0" smtClean="0">
                <a:latin typeface="+mj-lt"/>
                <a:ea typeface="黑体" panose="02010609060101010101" pitchFamily="49" charset="-122"/>
              </a:rPr>
              <a:t>8</a:t>
            </a:r>
            <a:r>
              <a:rPr lang="zh-CN" altLang="en-US" b="1" i="1" u="sng" dirty="0" smtClean="0">
                <a:latin typeface="+mj-lt"/>
                <a:ea typeface="黑体" panose="02010609060101010101" pitchFamily="49" charset="-122"/>
              </a:rPr>
              <a:t>个</a:t>
            </a:r>
            <a:r>
              <a:rPr lang="en-US" altLang="zh-CN" b="1" i="1" u="sng" dirty="0" err="1" smtClean="0">
                <a:latin typeface="+mj-lt"/>
                <a:ea typeface="黑体" panose="02010609060101010101" pitchFamily="49" charset="-122"/>
              </a:rPr>
              <a:t>vCPU</a:t>
            </a:r>
            <a:r>
              <a:rPr lang="zh-CN" altLang="en-US" b="1" i="1" u="sng" dirty="0" smtClean="0">
                <a:latin typeface="+mj-lt"/>
                <a:ea typeface="黑体" panose="02010609060101010101" pitchFamily="49" charset="-122"/>
              </a:rPr>
              <a:t>确保</a:t>
            </a:r>
            <a:r>
              <a:rPr lang="en-US" altLang="zh-CN" b="1" i="1" u="sng" dirty="0" err="1" smtClean="0">
                <a:latin typeface="+mj-lt"/>
                <a:ea typeface="黑体" panose="02010609060101010101" pitchFamily="49" charset="-122"/>
              </a:rPr>
              <a:t>XenServer</a:t>
            </a:r>
            <a:r>
              <a:rPr lang="zh-CN" altLang="en-US" b="1" i="1" u="sng" dirty="0" smtClean="0">
                <a:latin typeface="+mj-lt"/>
                <a:ea typeface="黑体" panose="02010609060101010101" pitchFamily="49" charset="-122"/>
              </a:rPr>
              <a:t>的稳定性</a:t>
            </a:r>
            <a:r>
              <a:rPr lang="zh-CN" altLang="en-US" b="1" i="1" dirty="0" smtClean="0">
                <a:latin typeface="+mj-lt"/>
                <a:ea typeface="黑体" panose="02010609060101010101" pitchFamily="49" charset="-122"/>
              </a:rPr>
              <a:t>。</a:t>
            </a:r>
            <a:endParaRPr lang="en-US" altLang="zh-CN" b="1" i="1" dirty="0" smtClean="0">
              <a:latin typeface="+mj-lt"/>
              <a:ea typeface="黑体" panose="02010609060101010101" pitchFamily="49" charset="-122"/>
            </a:endParaRPr>
          </a:p>
          <a:p>
            <a:r>
              <a:rPr lang="zh-CN" altLang="en-US" b="1" i="1" dirty="0" smtClean="0">
                <a:latin typeface="+mj-lt"/>
                <a:ea typeface="黑体" panose="02010609060101010101" pitchFamily="49" charset="-122"/>
              </a:rPr>
              <a:t>在高负载场景下，请将虚拟机的</a:t>
            </a:r>
            <a:r>
              <a:rPr lang="en-US" altLang="zh-CN" b="1" i="1" dirty="0" err="1" smtClean="0">
                <a:latin typeface="+mj-lt"/>
                <a:ea typeface="黑体" panose="02010609060101010101" pitchFamily="49" charset="-122"/>
              </a:rPr>
              <a:t>vCPU</a:t>
            </a:r>
            <a:r>
              <a:rPr lang="zh-CN" altLang="en-US" b="1" i="1" dirty="0" smtClean="0">
                <a:latin typeface="+mj-lt"/>
                <a:ea typeface="黑体" panose="02010609060101010101" pitchFamily="49" charset="-122"/>
              </a:rPr>
              <a:t>与物理</a:t>
            </a:r>
            <a:r>
              <a:rPr lang="en-US" altLang="zh-CN" b="1" i="1" dirty="0" smtClean="0">
                <a:latin typeface="+mj-lt"/>
                <a:ea typeface="黑体" panose="02010609060101010101" pitchFamily="49" charset="-122"/>
              </a:rPr>
              <a:t>CPU</a:t>
            </a:r>
            <a:r>
              <a:rPr lang="zh-CN" altLang="en-US" b="1" i="1" dirty="0" smtClean="0">
                <a:latin typeface="+mj-lt"/>
                <a:ea typeface="黑体" panose="02010609060101010101" pitchFamily="49" charset="-122"/>
              </a:rPr>
              <a:t>进行绑定，减少虚拟机中应用程序运算到</a:t>
            </a:r>
            <a:r>
              <a:rPr lang="en-US" altLang="zh-CN" b="1" i="1" dirty="0" smtClean="0">
                <a:latin typeface="+mj-lt"/>
                <a:ea typeface="黑体" panose="02010609060101010101" pitchFamily="49" charset="-122"/>
              </a:rPr>
              <a:t>CPU</a:t>
            </a:r>
            <a:r>
              <a:rPr lang="zh-CN" altLang="en-US" b="1" i="1" dirty="0" smtClean="0">
                <a:latin typeface="+mj-lt"/>
                <a:ea typeface="黑体" panose="02010609060101010101" pitchFamily="49" charset="-122"/>
              </a:rPr>
              <a:t>与</a:t>
            </a:r>
            <a:r>
              <a:rPr lang="en-US" altLang="zh-CN" b="1" i="1" dirty="0" smtClean="0">
                <a:latin typeface="+mj-lt"/>
                <a:ea typeface="黑体" panose="02010609060101010101" pitchFamily="49" charset="-122"/>
              </a:rPr>
              <a:t>GPU</a:t>
            </a:r>
            <a:r>
              <a:rPr lang="zh-CN" altLang="en-US" b="1" i="1" dirty="0" smtClean="0">
                <a:latin typeface="+mj-lt"/>
                <a:ea typeface="黑体" panose="02010609060101010101" pitchFamily="49" charset="-122"/>
              </a:rPr>
              <a:t>的调度损耗的时间。（如高清视频编辑）</a:t>
            </a:r>
            <a:endParaRPr lang="en-US" altLang="zh-CN" b="1" i="1" dirty="0" smtClean="0">
              <a:latin typeface="+mj-lt"/>
              <a:ea typeface="黑体" panose="02010609060101010101" pitchFamily="49" charset="-122"/>
            </a:endParaRPr>
          </a:p>
          <a:p>
            <a:r>
              <a:rPr lang="zh-CN" altLang="en-US" dirty="0" smtClean="0">
                <a:latin typeface="+mj-lt"/>
                <a:ea typeface="黑体" panose="02010609060101010101" pitchFamily="49" charset="-122"/>
              </a:rPr>
              <a:t>确保物理服务器上，</a:t>
            </a:r>
            <a:r>
              <a:rPr lang="en-US" altLang="zh-CN" dirty="0">
                <a:latin typeface="+mj-lt"/>
                <a:ea typeface="黑体" panose="02010609060101010101" pitchFamily="49" charset="-122"/>
              </a:rPr>
              <a:t>C-States </a:t>
            </a:r>
            <a:r>
              <a:rPr lang="zh-CN" altLang="en-US" dirty="0" smtClean="0">
                <a:latin typeface="+mj-lt"/>
                <a:ea typeface="黑体" panose="02010609060101010101" pitchFamily="49" charset="-122"/>
              </a:rPr>
              <a:t>和</a:t>
            </a:r>
            <a:r>
              <a:rPr lang="en-US" altLang="zh-CN" dirty="0" smtClean="0">
                <a:latin typeface="+mj-lt"/>
                <a:ea typeface="黑体" panose="02010609060101010101" pitchFamily="49" charset="-122"/>
              </a:rPr>
              <a:t>Turbo Mode</a:t>
            </a:r>
            <a:r>
              <a:rPr lang="zh-CN" altLang="en-US" dirty="0" smtClean="0">
                <a:latin typeface="+mj-lt"/>
                <a:ea typeface="黑体" panose="02010609060101010101" pitchFamily="49" charset="-122"/>
              </a:rPr>
              <a:t>选项设定为开启。（</a:t>
            </a:r>
            <a:r>
              <a:rPr lang="zh-CN" altLang="en-US" b="1" i="1" dirty="0" smtClean="0">
                <a:latin typeface="+mj-lt"/>
                <a:ea typeface="黑体" panose="02010609060101010101" pitchFamily="49" charset="-122"/>
              </a:rPr>
              <a:t>请注意此选项暂时只适用于</a:t>
            </a:r>
            <a:r>
              <a:rPr lang="en-US" altLang="zh-CN" b="1" i="1" dirty="0" err="1" smtClean="0">
                <a:latin typeface="+mj-lt"/>
                <a:ea typeface="黑体" panose="02010609060101010101" pitchFamily="49" charset="-122"/>
              </a:rPr>
              <a:t>vGPU</a:t>
            </a:r>
            <a:r>
              <a:rPr lang="zh-CN" altLang="en-US" b="1" i="1" dirty="0" smtClean="0">
                <a:latin typeface="+mj-lt"/>
                <a:ea typeface="黑体" panose="02010609060101010101" pitchFamily="49" charset="-122"/>
              </a:rPr>
              <a:t>环境，</a:t>
            </a:r>
            <a:r>
              <a:rPr lang="zh-CN" altLang="en-US" b="1" i="1" dirty="0" smtClean="0">
                <a:solidFill>
                  <a:srgbClr val="FF0000"/>
                </a:solidFill>
                <a:latin typeface="+mj-lt"/>
                <a:ea typeface="黑体" panose="02010609060101010101" pitchFamily="49" charset="-122"/>
              </a:rPr>
              <a:t>勿在普通</a:t>
            </a:r>
            <a:r>
              <a:rPr lang="en-US" altLang="zh-CN" b="1" i="1" dirty="0" err="1" smtClean="0">
                <a:solidFill>
                  <a:srgbClr val="FF0000"/>
                </a:solidFill>
                <a:latin typeface="+mj-lt"/>
                <a:ea typeface="黑体" panose="02010609060101010101" pitchFamily="49" charset="-122"/>
              </a:rPr>
              <a:t>XenDesktop</a:t>
            </a:r>
            <a:r>
              <a:rPr lang="zh-CN" altLang="en-US" b="1" i="1" dirty="0" smtClean="0">
                <a:solidFill>
                  <a:srgbClr val="FF0000"/>
                </a:solidFill>
                <a:latin typeface="+mj-lt"/>
                <a:ea typeface="黑体" panose="02010609060101010101" pitchFamily="49" charset="-122"/>
              </a:rPr>
              <a:t>场景中启用</a:t>
            </a:r>
            <a:r>
              <a:rPr lang="zh-CN" altLang="en-US" dirty="0" smtClean="0">
                <a:latin typeface="+mj-lt"/>
                <a:ea typeface="黑体" panose="02010609060101010101" pitchFamily="49" charset="-122"/>
              </a:rPr>
              <a:t>）</a:t>
            </a:r>
            <a:endParaRPr lang="en-US" altLang="zh-CN" dirty="0" smtClean="0">
              <a:latin typeface="+mj-lt"/>
              <a:ea typeface="黑体" panose="02010609060101010101" pitchFamily="49" charset="-122"/>
            </a:endParaRPr>
          </a:p>
          <a:p>
            <a:r>
              <a:rPr lang="zh-CN" altLang="en-US" dirty="0" smtClean="0">
                <a:latin typeface="+mj-lt"/>
                <a:ea typeface="黑体" panose="02010609060101010101" pitchFamily="49" charset="-122"/>
              </a:rPr>
              <a:t>在</a:t>
            </a:r>
            <a:r>
              <a:rPr lang="en-US" altLang="zh-CN" dirty="0" err="1" smtClean="0">
                <a:latin typeface="+mj-lt"/>
                <a:ea typeface="黑体" panose="02010609060101010101" pitchFamily="49" charset="-122"/>
              </a:rPr>
              <a:t>XenServer</a:t>
            </a:r>
            <a:r>
              <a:rPr lang="zh-CN" altLang="en-US" dirty="0" smtClean="0">
                <a:latin typeface="+mj-lt"/>
                <a:ea typeface="黑体" panose="02010609060101010101" pitchFamily="49" charset="-122"/>
              </a:rPr>
              <a:t>上运行如下命令并重启：</a:t>
            </a:r>
            <a:r>
              <a:rPr lang="en-US" altLang="zh-CN" b="1" i="1" dirty="0" smtClean="0">
                <a:latin typeface="+mj-lt"/>
                <a:ea typeface="黑体" panose="02010609060101010101" pitchFamily="49" charset="-122"/>
              </a:rPr>
              <a:t>(</a:t>
            </a:r>
            <a:r>
              <a:rPr lang="zh-CN" altLang="en-US" b="1" i="1" dirty="0" smtClean="0">
                <a:latin typeface="+mj-lt"/>
                <a:ea typeface="黑体" panose="02010609060101010101" pitchFamily="49" charset="-122"/>
              </a:rPr>
              <a:t>此命令需配合</a:t>
            </a:r>
            <a:r>
              <a:rPr lang="en-US" altLang="zh-CN" b="1" i="1" dirty="0">
                <a:latin typeface="+mj-lt"/>
                <a:ea typeface="黑体" panose="02010609060101010101" pitchFamily="49" charset="-122"/>
              </a:rPr>
              <a:t>C-States and Turbo </a:t>
            </a:r>
            <a:r>
              <a:rPr lang="en-US" altLang="zh-CN" b="1" i="1" dirty="0" smtClean="0">
                <a:latin typeface="+mj-lt"/>
                <a:ea typeface="黑体" panose="02010609060101010101" pitchFamily="49" charset="-122"/>
              </a:rPr>
              <a:t>Mode</a:t>
            </a:r>
            <a:r>
              <a:rPr lang="zh-CN" altLang="en-US" b="1" i="1" dirty="0" smtClean="0">
                <a:latin typeface="+mj-lt"/>
                <a:ea typeface="黑体" panose="02010609060101010101" pitchFamily="49" charset="-122"/>
              </a:rPr>
              <a:t>开关使用，否则将无效）</a:t>
            </a:r>
            <a:endParaRPr lang="en-US" altLang="zh-CN" b="1" i="1" dirty="0" smtClean="0">
              <a:latin typeface="+mj-lt"/>
              <a:ea typeface="黑体" panose="02010609060101010101" pitchFamily="49" charset="-122"/>
            </a:endParaRPr>
          </a:p>
          <a:p>
            <a:pPr marL="0" indent="0">
              <a:buNone/>
            </a:pPr>
            <a:r>
              <a:rPr lang="en-US" altLang="zh-CN" dirty="0" smtClean="0">
                <a:latin typeface="+mj-lt"/>
                <a:ea typeface="黑体" panose="02010609060101010101" pitchFamily="49" charset="-122"/>
              </a:rPr>
              <a:t>/</a:t>
            </a:r>
            <a:r>
              <a:rPr lang="en-US" altLang="zh-CN" dirty="0">
                <a:latin typeface="+mj-lt"/>
                <a:ea typeface="黑体" panose="02010609060101010101" pitchFamily="49" charset="-122"/>
              </a:rPr>
              <a:t>opt/xensource/libexec/xen-cmdline --set-</a:t>
            </a:r>
            <a:r>
              <a:rPr lang="en-US" altLang="zh-CN" dirty="0" err="1">
                <a:latin typeface="+mj-lt"/>
                <a:ea typeface="黑体" panose="02010609060101010101" pitchFamily="49" charset="-122"/>
              </a:rPr>
              <a:t>xen</a:t>
            </a:r>
            <a:r>
              <a:rPr lang="en-US" altLang="zh-CN" dirty="0">
                <a:latin typeface="+mj-lt"/>
                <a:ea typeface="黑体" panose="02010609060101010101" pitchFamily="49" charset="-122"/>
              </a:rPr>
              <a:t> </a:t>
            </a:r>
            <a:r>
              <a:rPr lang="en-US" altLang="zh-CN" dirty="0" err="1" smtClean="0">
                <a:latin typeface="+mj-lt"/>
                <a:ea typeface="黑体" panose="02010609060101010101" pitchFamily="49" charset="-122"/>
              </a:rPr>
              <a:t>cpufreq</a:t>
            </a:r>
            <a:r>
              <a:rPr lang="en-US" altLang="zh-CN" dirty="0" smtClean="0">
                <a:latin typeface="+mj-lt"/>
                <a:ea typeface="黑体" panose="02010609060101010101" pitchFamily="49" charset="-122"/>
              </a:rPr>
              <a:t>=</a:t>
            </a:r>
            <a:r>
              <a:rPr lang="en-US" altLang="zh-CN" dirty="0" err="1" smtClean="0">
                <a:latin typeface="+mj-lt"/>
                <a:ea typeface="黑体" panose="02010609060101010101" pitchFamily="49" charset="-122"/>
              </a:rPr>
              <a:t>xen:performance</a:t>
            </a:r>
            <a:endParaRPr lang="en-US" altLang="zh-CN" dirty="0" smtClean="0">
              <a:latin typeface="+mj-lt"/>
              <a:ea typeface="黑体" panose="02010609060101010101" pitchFamily="49" charset="-122"/>
            </a:endParaRPr>
          </a:p>
          <a:p>
            <a:r>
              <a:rPr lang="zh-CN" altLang="en-US" dirty="0" smtClean="0">
                <a:latin typeface="+mj-lt"/>
                <a:ea typeface="黑体" panose="02010609060101010101" pitchFamily="49" charset="-122"/>
              </a:rPr>
              <a:t>在高</a:t>
            </a:r>
            <a:r>
              <a:rPr lang="en-US" altLang="zh-CN" dirty="0" smtClean="0">
                <a:latin typeface="+mj-lt"/>
                <a:ea typeface="黑体" panose="02010609060101010101" pitchFamily="49" charset="-122"/>
              </a:rPr>
              <a:t>IO</a:t>
            </a:r>
            <a:r>
              <a:rPr lang="zh-CN" altLang="en-US" dirty="0" smtClean="0">
                <a:latin typeface="+mj-lt"/>
                <a:ea typeface="黑体" panose="02010609060101010101" pitchFamily="49" charset="-122"/>
              </a:rPr>
              <a:t>和网络吞吐情况下，可以设置虚拟机直通网卡或存储光纤卡，提高性能。</a:t>
            </a:r>
            <a:endParaRPr lang="en-US" altLang="zh-CN" dirty="0" smtClean="0">
              <a:latin typeface="+mj-lt"/>
              <a:ea typeface="黑体" panose="02010609060101010101" pitchFamily="49" charset="-122"/>
            </a:endParaRPr>
          </a:p>
          <a:p>
            <a:endParaRPr lang="zh-CN" altLang="en-US" dirty="0"/>
          </a:p>
        </p:txBody>
      </p:sp>
    </p:spTree>
    <p:extLst>
      <p:ext uri="{BB962C8B-B14F-4D97-AF65-F5344CB8AC3E}">
        <p14:creationId xmlns:p14="http://schemas.microsoft.com/office/powerpoint/2010/main" val="15019741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smtClean="0"/>
              <a:t>XenServer</a:t>
            </a:r>
            <a:r>
              <a:rPr lang="en-US" altLang="zh-CN" dirty="0" smtClean="0"/>
              <a:t> 6.5</a:t>
            </a:r>
            <a:endParaRPr lang="zh-CN" altLang="en-US" dirty="0"/>
          </a:p>
        </p:txBody>
      </p:sp>
      <p:sp>
        <p:nvSpPr>
          <p:cNvPr id="3" name="内容占位符 2"/>
          <p:cNvSpPr>
            <a:spLocks noGrp="1"/>
          </p:cNvSpPr>
          <p:nvPr>
            <p:ph sz="quarter" idx="13"/>
          </p:nvPr>
        </p:nvSpPr>
        <p:spPr/>
        <p:txBody>
          <a:bodyPr/>
          <a:lstStyle/>
          <a:p>
            <a:r>
              <a:rPr lang="zh-CN" altLang="en-US" dirty="0" smtClean="0"/>
              <a:t>如果使用</a:t>
            </a:r>
            <a:r>
              <a:rPr lang="en-US" altLang="zh-CN" dirty="0" err="1" smtClean="0"/>
              <a:t>XenServer</a:t>
            </a:r>
            <a:r>
              <a:rPr lang="en-US" altLang="zh-CN" dirty="0" smtClean="0"/>
              <a:t> 6.5</a:t>
            </a:r>
            <a:r>
              <a:rPr lang="zh-CN" altLang="en-US" dirty="0" smtClean="0"/>
              <a:t>，</a:t>
            </a:r>
            <a:r>
              <a:rPr lang="en-US" altLang="zh-CN" dirty="0" err="1" smtClean="0"/>
              <a:t>XenCenter</a:t>
            </a:r>
            <a:r>
              <a:rPr lang="zh-CN" altLang="en-US" dirty="0" smtClean="0"/>
              <a:t>请升级到</a:t>
            </a:r>
            <a:r>
              <a:rPr lang="en-US" altLang="zh-CN" dirty="0" err="1" smtClean="0"/>
              <a:t>XenServer</a:t>
            </a:r>
            <a:r>
              <a:rPr lang="en-US" altLang="zh-CN" dirty="0" smtClean="0"/>
              <a:t> 6.5</a:t>
            </a:r>
            <a:r>
              <a:rPr lang="zh-CN" altLang="en-US" dirty="0" smtClean="0"/>
              <a:t>对应的版本。</a:t>
            </a:r>
            <a:endParaRPr lang="en-US" altLang="zh-CN" dirty="0" smtClean="0"/>
          </a:p>
          <a:p>
            <a:pPr lvl="1"/>
            <a:r>
              <a:rPr lang="en-US" altLang="zh-CN" dirty="0">
                <a:hlinkClick r:id="rId2"/>
              </a:rPr>
              <a:t>http://</a:t>
            </a:r>
            <a:r>
              <a:rPr lang="en-US" altLang="zh-CN" dirty="0" smtClean="0">
                <a:hlinkClick r:id="rId2"/>
              </a:rPr>
              <a:t>support.citrix.com/article/CTX142060</a:t>
            </a:r>
            <a:r>
              <a:rPr lang="en-US" altLang="zh-CN" dirty="0" smtClean="0"/>
              <a:t> </a:t>
            </a:r>
          </a:p>
          <a:p>
            <a:r>
              <a:rPr lang="zh-CN" altLang="en-US" dirty="0" smtClean="0"/>
              <a:t>对应的</a:t>
            </a:r>
            <a:r>
              <a:rPr lang="en-US" altLang="zh-CN" dirty="0" err="1" smtClean="0"/>
              <a:t>Nvidia</a:t>
            </a:r>
            <a:r>
              <a:rPr lang="zh-CN" altLang="en-US" dirty="0" smtClean="0"/>
              <a:t>的驱动也请从其官网下载</a:t>
            </a:r>
            <a:r>
              <a:rPr lang="en-US" altLang="zh-CN" dirty="0" err="1" smtClean="0"/>
              <a:t>XenServer</a:t>
            </a:r>
            <a:r>
              <a:rPr lang="en-US" altLang="zh-CN" dirty="0" smtClean="0"/>
              <a:t> 6.5</a:t>
            </a:r>
            <a:r>
              <a:rPr lang="zh-CN" altLang="en-US" dirty="0" smtClean="0"/>
              <a:t>版本。</a:t>
            </a:r>
            <a:endParaRPr lang="en-US" altLang="zh-CN" dirty="0" smtClean="0"/>
          </a:p>
          <a:p>
            <a:r>
              <a:rPr lang="en-US" altLang="zh-CN" dirty="0" smtClean="0">
                <a:hlinkClick r:id="rId3"/>
              </a:rPr>
              <a:t>http</a:t>
            </a:r>
            <a:r>
              <a:rPr lang="en-US" altLang="zh-CN" dirty="0">
                <a:hlinkClick r:id="rId3"/>
              </a:rPr>
              <a:t>://</a:t>
            </a:r>
            <a:r>
              <a:rPr lang="en-US" altLang="zh-CN" dirty="0" smtClean="0">
                <a:hlinkClick r:id="rId3"/>
              </a:rPr>
              <a:t>www.nvidia.cn/download/driverResults.aspx/82259/cn</a:t>
            </a:r>
            <a:r>
              <a:rPr lang="en-US" altLang="zh-CN" dirty="0" smtClean="0"/>
              <a:t> </a:t>
            </a:r>
          </a:p>
        </p:txBody>
      </p:sp>
      <p:pic>
        <p:nvPicPr>
          <p:cNvPr id="5" name="图片 4"/>
          <p:cNvPicPr>
            <a:picLocks noChangeAspect="1"/>
          </p:cNvPicPr>
          <p:nvPr/>
        </p:nvPicPr>
        <p:blipFill>
          <a:blip r:embed="rId4"/>
          <a:stretch>
            <a:fillRect/>
          </a:stretch>
        </p:blipFill>
        <p:spPr>
          <a:xfrm>
            <a:off x="685800" y="2968466"/>
            <a:ext cx="6104762" cy="1409524"/>
          </a:xfrm>
          <a:prstGeom prst="rect">
            <a:avLst/>
          </a:prstGeom>
        </p:spPr>
      </p:pic>
    </p:spTree>
    <p:extLst>
      <p:ext uri="{BB962C8B-B14F-4D97-AF65-F5344CB8AC3E}">
        <p14:creationId xmlns:p14="http://schemas.microsoft.com/office/powerpoint/2010/main" val="13235218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err="1" smtClean="0"/>
              <a:t>XenServer</a:t>
            </a:r>
            <a:r>
              <a:rPr lang="en-US" dirty="0" smtClean="0"/>
              <a:t> 6.5</a:t>
            </a:r>
            <a:r>
              <a:rPr lang="zh-CN" altLang="en-US" dirty="0" smtClean="0"/>
              <a:t>必须有</a:t>
            </a:r>
            <a:r>
              <a:rPr lang="en-US" altLang="zh-CN" dirty="0" smtClean="0"/>
              <a:t>license</a:t>
            </a:r>
            <a:r>
              <a:rPr lang="zh-CN" altLang="en-US" dirty="0" smtClean="0"/>
              <a:t>激活才能实现</a:t>
            </a:r>
            <a:r>
              <a:rPr lang="en-US" altLang="zh-CN" dirty="0" err="1" smtClean="0"/>
              <a:t>vGPU</a:t>
            </a:r>
            <a:r>
              <a:rPr lang="zh-CN" altLang="en-US" dirty="0" smtClean="0"/>
              <a:t>功能</a:t>
            </a:r>
            <a:endParaRPr lang="en-US" dirty="0"/>
          </a:p>
        </p:txBody>
      </p:sp>
      <p:sp>
        <p:nvSpPr>
          <p:cNvPr id="3" name="内容占位符 2"/>
          <p:cNvSpPr>
            <a:spLocks noGrp="1"/>
          </p:cNvSpPr>
          <p:nvPr>
            <p:ph sz="quarter" idx="13"/>
          </p:nvPr>
        </p:nvSpPr>
        <p:spPr/>
        <p:txBody>
          <a:bodyPr/>
          <a:lstStyle/>
          <a:p>
            <a:r>
              <a:rPr lang="zh-CN" altLang="en-US" dirty="0" smtClean="0"/>
              <a:t>与</a:t>
            </a:r>
            <a:r>
              <a:rPr lang="en-US" altLang="zh-CN" dirty="0" err="1" smtClean="0"/>
              <a:t>XenServer</a:t>
            </a:r>
            <a:r>
              <a:rPr lang="en-US" altLang="zh-CN" dirty="0" smtClean="0"/>
              <a:t> 6.2</a:t>
            </a:r>
            <a:r>
              <a:rPr lang="zh-CN" altLang="en-US" dirty="0" smtClean="0"/>
              <a:t>版本不同，</a:t>
            </a:r>
            <a:r>
              <a:rPr lang="en-US" altLang="zh-CN" dirty="0" smtClean="0"/>
              <a:t>XenServer6.5</a:t>
            </a:r>
            <a:r>
              <a:rPr lang="zh-CN" altLang="en-US" dirty="0" smtClean="0"/>
              <a:t>需要激活企业级功能才能获得</a:t>
            </a:r>
            <a:r>
              <a:rPr lang="en-US" altLang="zh-CN" dirty="0" err="1" smtClean="0"/>
              <a:t>vGPU</a:t>
            </a:r>
            <a:r>
              <a:rPr lang="zh-CN" altLang="en-US" dirty="0" smtClean="0"/>
              <a:t>特性，否则</a:t>
            </a:r>
            <a:r>
              <a:rPr lang="en-US" altLang="zh-CN" dirty="0" smtClean="0"/>
              <a:t>VM</a:t>
            </a:r>
            <a:r>
              <a:rPr lang="zh-CN" altLang="en-US" dirty="0" smtClean="0"/>
              <a:t>属性中将无法选择</a:t>
            </a:r>
            <a:r>
              <a:rPr lang="en-US" altLang="zh-CN" dirty="0" err="1" smtClean="0"/>
              <a:t>vGPU</a:t>
            </a:r>
            <a:r>
              <a:rPr lang="zh-CN" altLang="en-US" dirty="0" smtClean="0"/>
              <a:t>的任何类型。</a:t>
            </a:r>
            <a:endParaRPr lang="en-US" altLang="zh-CN" dirty="0" smtClean="0"/>
          </a:p>
          <a:p>
            <a:r>
              <a:rPr lang="zh-CN" altLang="en-US" dirty="0" smtClean="0"/>
              <a:t>其中</a:t>
            </a:r>
            <a:r>
              <a:rPr lang="en-US" altLang="zh-CN" dirty="0" err="1" smtClean="0"/>
              <a:t>XenServer</a:t>
            </a:r>
            <a:r>
              <a:rPr lang="en-US" altLang="zh-CN" dirty="0" smtClean="0"/>
              <a:t> Enterprise</a:t>
            </a:r>
            <a:r>
              <a:rPr lang="zh-CN" altLang="en-US" dirty="0" smtClean="0"/>
              <a:t>，</a:t>
            </a:r>
            <a:r>
              <a:rPr lang="en-US" altLang="zh-CN" dirty="0" smtClean="0"/>
              <a:t>XenApp/</a:t>
            </a:r>
            <a:r>
              <a:rPr lang="en-US" altLang="zh-CN" dirty="0" err="1" smtClean="0"/>
              <a:t>XenDesktop</a:t>
            </a:r>
            <a:r>
              <a:rPr lang="zh-CN" altLang="en-US" dirty="0" smtClean="0"/>
              <a:t>，</a:t>
            </a:r>
            <a:r>
              <a:rPr lang="en-US" altLang="zh-CN" dirty="0" smtClean="0"/>
              <a:t>XenApp/</a:t>
            </a:r>
            <a:r>
              <a:rPr lang="en-US" altLang="zh-CN" dirty="0" err="1" smtClean="0"/>
              <a:t>XenDesktop</a:t>
            </a:r>
            <a:r>
              <a:rPr lang="en-US" altLang="zh-CN" dirty="0" smtClean="0"/>
              <a:t> Platinum</a:t>
            </a:r>
            <a:r>
              <a:rPr lang="zh-CN" altLang="en-US" smtClean="0"/>
              <a:t>版都可以激活此功能。</a:t>
            </a:r>
            <a:endParaRPr lang="en-US" altLang="zh-CN" dirty="0" smtClean="0"/>
          </a:p>
        </p:txBody>
      </p:sp>
      <p:pic>
        <p:nvPicPr>
          <p:cNvPr id="4" name="图片 3"/>
          <p:cNvPicPr>
            <a:picLocks noChangeAspect="1"/>
          </p:cNvPicPr>
          <p:nvPr/>
        </p:nvPicPr>
        <p:blipFill>
          <a:blip r:embed="rId2"/>
          <a:stretch>
            <a:fillRect/>
          </a:stretch>
        </p:blipFill>
        <p:spPr>
          <a:xfrm>
            <a:off x="609600" y="2724150"/>
            <a:ext cx="4971429" cy="1323810"/>
          </a:xfrm>
          <a:prstGeom prst="rect">
            <a:avLst/>
          </a:prstGeom>
        </p:spPr>
      </p:pic>
    </p:spTree>
    <p:extLst>
      <p:ext uri="{BB962C8B-B14F-4D97-AF65-F5344CB8AC3E}">
        <p14:creationId xmlns:p14="http://schemas.microsoft.com/office/powerpoint/2010/main" val="14250921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r>
              <a:rPr lang="en-US" altLang="zh-CN" dirty="0"/>
              <a:t>Citrix</a:t>
            </a:r>
            <a:r>
              <a:rPr lang="zh-CN" altLang="en-US" dirty="0"/>
              <a:t>的</a:t>
            </a:r>
            <a:r>
              <a:rPr lang="en-US" altLang="zh-CN" dirty="0" err="1"/>
              <a:t>vGPU</a:t>
            </a:r>
            <a:r>
              <a:rPr lang="zh-CN" altLang="en-US" dirty="0"/>
              <a:t>解决方案目前也支持</a:t>
            </a:r>
            <a:r>
              <a:rPr lang="en-US" altLang="zh-CN" dirty="0" smtClean="0"/>
              <a:t>VMware </a:t>
            </a:r>
            <a:r>
              <a:rPr lang="en-US" altLang="zh-CN" dirty="0"/>
              <a:t>vSphere 6</a:t>
            </a:r>
            <a:r>
              <a:rPr lang="zh-CN" altLang="en-US" dirty="0"/>
              <a:t>平台！</a:t>
            </a:r>
            <a:br>
              <a:rPr lang="zh-CN" altLang="en-US" dirty="0"/>
            </a:br>
            <a:endParaRPr lang="zh-CN" altLang="en-US" dirty="0"/>
          </a:p>
        </p:txBody>
      </p:sp>
    </p:spTree>
    <p:extLst>
      <p:ext uri="{BB962C8B-B14F-4D97-AF65-F5344CB8AC3E}">
        <p14:creationId xmlns:p14="http://schemas.microsoft.com/office/powerpoint/2010/main" val="27980933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latin typeface="+mj-lt"/>
                <a:ea typeface="黑体" panose="02010609060101010101" pitchFamily="49" charset="-122"/>
              </a:rPr>
              <a:t>NVidia </a:t>
            </a:r>
            <a:r>
              <a:rPr lang="zh-CN" altLang="en-US" dirty="0" smtClean="0">
                <a:latin typeface="+mj-lt"/>
                <a:ea typeface="黑体" panose="02010609060101010101" pitchFamily="49" charset="-122"/>
              </a:rPr>
              <a:t>驱动</a:t>
            </a:r>
            <a:endParaRPr lang="zh-CN" altLang="en-US" dirty="0">
              <a:latin typeface="+mj-lt"/>
              <a:ea typeface="黑体" panose="02010609060101010101" pitchFamily="49" charset="-122"/>
            </a:endParaRPr>
          </a:p>
        </p:txBody>
      </p:sp>
      <p:sp>
        <p:nvSpPr>
          <p:cNvPr id="3" name="内容占位符 2"/>
          <p:cNvSpPr>
            <a:spLocks noGrp="1"/>
          </p:cNvSpPr>
          <p:nvPr>
            <p:ph sz="quarter" idx="13"/>
          </p:nvPr>
        </p:nvSpPr>
        <p:spPr/>
        <p:txBody>
          <a:bodyPr/>
          <a:lstStyle/>
          <a:p>
            <a:r>
              <a:rPr lang="zh-CN" altLang="en-US" dirty="0" smtClean="0">
                <a:solidFill>
                  <a:schemeClr val="tx1"/>
                </a:solidFill>
                <a:latin typeface="+mj-lt"/>
                <a:ea typeface="黑体" panose="02010609060101010101" pitchFamily="49" charset="-122"/>
              </a:rPr>
              <a:t>请从</a:t>
            </a:r>
            <a:r>
              <a:rPr lang="en-US" altLang="zh-CN" dirty="0" err="1">
                <a:solidFill>
                  <a:schemeClr val="tx1"/>
                </a:solidFill>
                <a:latin typeface="+mj-lt"/>
                <a:ea typeface="黑体" panose="02010609060101010101" pitchFamily="49" charset="-122"/>
              </a:rPr>
              <a:t>Nvidia</a:t>
            </a:r>
            <a:r>
              <a:rPr lang="zh-CN" altLang="en-US" dirty="0">
                <a:solidFill>
                  <a:schemeClr val="tx1"/>
                </a:solidFill>
                <a:latin typeface="+mj-lt"/>
                <a:ea typeface="黑体" panose="02010609060101010101" pitchFamily="49" charset="-122"/>
              </a:rPr>
              <a:t>的官方网站下载最新的驱动（请注意</a:t>
            </a:r>
            <a:r>
              <a:rPr lang="zh-CN" altLang="en-US" dirty="0" smtClean="0">
                <a:solidFill>
                  <a:schemeClr val="tx1"/>
                </a:solidFill>
                <a:latin typeface="+mj-lt"/>
                <a:ea typeface="黑体" panose="02010609060101010101" pitchFamily="49" charset="-122"/>
              </a:rPr>
              <a:t>，</a:t>
            </a:r>
            <a:r>
              <a:rPr lang="zh-CN" altLang="en-US" dirty="0">
                <a:solidFill>
                  <a:schemeClr val="tx1"/>
                </a:solidFill>
                <a:latin typeface="+mj-lt"/>
                <a:ea typeface="黑体" panose="02010609060101010101" pitchFamily="49" charset="-122"/>
              </a:rPr>
              <a:t>直接</a:t>
            </a:r>
            <a:r>
              <a:rPr lang="zh-CN" altLang="en-US" dirty="0" smtClean="0">
                <a:solidFill>
                  <a:schemeClr val="tx1"/>
                </a:solidFill>
                <a:latin typeface="+mj-lt"/>
                <a:ea typeface="黑体" panose="02010609060101010101" pitchFamily="49" charset="-122"/>
              </a:rPr>
              <a:t>透</a:t>
            </a:r>
            <a:r>
              <a:rPr lang="zh-CN" altLang="en-US" dirty="0">
                <a:solidFill>
                  <a:schemeClr val="tx1"/>
                </a:solidFill>
                <a:latin typeface="+mj-lt"/>
                <a:ea typeface="黑体" panose="02010609060101010101" pitchFamily="49" charset="-122"/>
              </a:rPr>
              <a:t>传和</a:t>
            </a:r>
            <a:r>
              <a:rPr lang="en-US" altLang="zh-CN" dirty="0" err="1">
                <a:solidFill>
                  <a:schemeClr val="tx1"/>
                </a:solidFill>
                <a:latin typeface="+mj-lt"/>
                <a:ea typeface="黑体" panose="02010609060101010101" pitchFamily="49" charset="-122"/>
              </a:rPr>
              <a:t>vGPU</a:t>
            </a:r>
            <a:r>
              <a:rPr lang="zh-CN" altLang="en-US" dirty="0">
                <a:solidFill>
                  <a:schemeClr val="tx1"/>
                </a:solidFill>
                <a:latin typeface="+mj-lt"/>
                <a:ea typeface="黑体" panose="02010609060101010101" pitchFamily="49" charset="-122"/>
              </a:rPr>
              <a:t>所使用的驱动并不</a:t>
            </a:r>
            <a:r>
              <a:rPr lang="zh-CN" altLang="en-US" dirty="0" smtClean="0">
                <a:solidFill>
                  <a:schemeClr val="tx1"/>
                </a:solidFill>
                <a:latin typeface="+mj-lt"/>
                <a:ea typeface="黑体" panose="02010609060101010101" pitchFamily="49" charset="-122"/>
              </a:rPr>
              <a:t>相同，不能混用）</a:t>
            </a:r>
            <a:endParaRPr lang="en-US" altLang="zh-CN" dirty="0">
              <a:solidFill>
                <a:schemeClr val="tx1"/>
              </a:solidFill>
              <a:latin typeface="+mj-lt"/>
              <a:ea typeface="黑体" panose="02010609060101010101" pitchFamily="49" charset="-122"/>
            </a:endParaRPr>
          </a:p>
          <a:p>
            <a:r>
              <a:rPr lang="en-US" altLang="zh-CN" dirty="0">
                <a:latin typeface="+mn-lt"/>
                <a:ea typeface="黑体" panose="02010609060101010101" pitchFamily="49" charset="-122"/>
                <a:hlinkClick r:id="rId3"/>
              </a:rPr>
              <a:t>http://</a:t>
            </a:r>
            <a:r>
              <a:rPr lang="en-US" altLang="zh-CN" dirty="0" smtClean="0">
                <a:latin typeface="+mn-lt"/>
                <a:ea typeface="黑体" panose="02010609060101010101" pitchFamily="49" charset="-122"/>
                <a:hlinkClick r:id="rId3"/>
              </a:rPr>
              <a:t>www.nvidia.cn/Download/index.aspx?lang=cn</a:t>
            </a:r>
            <a:endParaRPr lang="en-US" altLang="zh-CN" dirty="0" smtClean="0">
              <a:latin typeface="+mn-lt"/>
              <a:ea typeface="黑体" panose="02010609060101010101" pitchFamily="49" charset="-122"/>
            </a:endParaRPr>
          </a:p>
          <a:p>
            <a:endParaRPr lang="en-US" altLang="zh-CN" dirty="0" smtClean="0">
              <a:latin typeface="+mn-lt"/>
              <a:ea typeface="黑体" panose="02010609060101010101" pitchFamily="49" charset="-122"/>
            </a:endParaRPr>
          </a:p>
          <a:p>
            <a:pPr lvl="1">
              <a:defRPr/>
            </a:pPr>
            <a:r>
              <a:rPr lang="zh-CN" altLang="en-US" dirty="0" smtClean="0">
                <a:latin typeface="+mn-lt"/>
                <a:ea typeface="黑体" panose="02010609060101010101" pitchFamily="49" charset="-122"/>
              </a:rPr>
              <a:t>透</a:t>
            </a:r>
            <a:r>
              <a:rPr lang="zh-CN" altLang="en-US" dirty="0">
                <a:latin typeface="+mn-lt"/>
                <a:ea typeface="黑体" panose="02010609060101010101" pitchFamily="49" charset="-122"/>
              </a:rPr>
              <a:t>传 </a:t>
            </a:r>
            <a:r>
              <a:rPr lang="en-US" altLang="zh-CN" dirty="0">
                <a:latin typeface="+mn-lt"/>
                <a:ea typeface="黑体" panose="02010609060101010101" pitchFamily="49" charset="-122"/>
              </a:rPr>
              <a:t>for Windows 7: GRID </a:t>
            </a:r>
            <a:r>
              <a:rPr lang="en-US" altLang="zh-CN" dirty="0" err="1">
                <a:latin typeface="+mn-lt"/>
                <a:ea typeface="黑体" panose="02010609060101010101" pitchFamily="49" charset="-122"/>
              </a:rPr>
              <a:t>Servies</a:t>
            </a:r>
            <a:r>
              <a:rPr lang="zh-CN" altLang="en-US" dirty="0">
                <a:latin typeface="+mn-lt"/>
                <a:ea typeface="黑体" panose="02010609060101010101" pitchFamily="49" charset="-122"/>
              </a:rPr>
              <a:t>（截止到</a:t>
            </a:r>
            <a:r>
              <a:rPr lang="en-US" altLang="zh-CN" dirty="0" smtClean="0">
                <a:latin typeface="+mn-lt"/>
                <a:ea typeface="黑体" panose="02010609060101010101" pitchFamily="49" charset="-122"/>
              </a:rPr>
              <a:t>2014</a:t>
            </a:r>
            <a:r>
              <a:rPr lang="zh-CN" altLang="en-US" dirty="0" smtClean="0">
                <a:latin typeface="+mn-lt"/>
                <a:ea typeface="黑体" panose="02010609060101010101" pitchFamily="49" charset="-122"/>
              </a:rPr>
              <a:t>年</a:t>
            </a:r>
            <a:r>
              <a:rPr lang="en-US" altLang="zh-CN" dirty="0" smtClean="0">
                <a:latin typeface="+mn-lt"/>
                <a:ea typeface="黑体" panose="02010609060101010101" pitchFamily="49" charset="-122"/>
              </a:rPr>
              <a:t>11</a:t>
            </a:r>
            <a:r>
              <a:rPr lang="zh-CN" altLang="en-US" dirty="0" smtClean="0">
                <a:latin typeface="+mn-lt"/>
                <a:ea typeface="黑体" panose="02010609060101010101" pitchFamily="49" charset="-122"/>
              </a:rPr>
              <a:t>月</a:t>
            </a:r>
            <a:r>
              <a:rPr lang="en-US" altLang="zh-CN" dirty="0">
                <a:latin typeface="+mn-lt"/>
                <a:ea typeface="黑体" panose="02010609060101010101" pitchFamily="49" charset="-122"/>
              </a:rPr>
              <a:t>4</a:t>
            </a:r>
            <a:r>
              <a:rPr lang="zh-CN" altLang="en-US" dirty="0" smtClean="0">
                <a:latin typeface="+mn-lt"/>
                <a:ea typeface="黑体" panose="02010609060101010101" pitchFamily="49" charset="-122"/>
              </a:rPr>
              <a:t>日</a:t>
            </a:r>
            <a:r>
              <a:rPr lang="zh-CN" altLang="en-US" dirty="0">
                <a:latin typeface="+mn-lt"/>
                <a:ea typeface="黑体" panose="02010609060101010101" pitchFamily="49" charset="-122"/>
              </a:rPr>
              <a:t>，最新版本</a:t>
            </a:r>
            <a:r>
              <a:rPr lang="zh-CN" altLang="en-US" dirty="0" smtClean="0">
                <a:latin typeface="+mn-lt"/>
                <a:ea typeface="黑体" panose="02010609060101010101" pitchFamily="49" charset="-122"/>
              </a:rPr>
              <a:t>为</a:t>
            </a:r>
            <a:r>
              <a:rPr lang="en-US" altLang="zh-CN" dirty="0" smtClean="0">
                <a:solidFill>
                  <a:schemeClr val="tx1"/>
                </a:solidFill>
                <a:latin typeface="+mn-lt"/>
                <a:ea typeface="黑体" panose="02010609060101010101" pitchFamily="49" charset="-122"/>
              </a:rPr>
              <a:t>341.05</a:t>
            </a:r>
            <a:r>
              <a:rPr lang="zh-CN" altLang="en-US" dirty="0" smtClean="0">
                <a:solidFill>
                  <a:schemeClr val="tx1"/>
                </a:solidFill>
                <a:latin typeface="+mn-lt"/>
                <a:ea typeface="黑体" panose="02010609060101010101" pitchFamily="49" charset="-122"/>
              </a:rPr>
              <a:t>）</a:t>
            </a:r>
            <a:endParaRPr lang="en-US" altLang="zh-CN" dirty="0">
              <a:latin typeface="+mn-lt"/>
              <a:ea typeface="黑体" panose="02010609060101010101" pitchFamily="49" charset="-122"/>
            </a:endParaRPr>
          </a:p>
          <a:p>
            <a:pPr lvl="1"/>
            <a:r>
              <a:rPr lang="en-US" altLang="zh-CN" dirty="0" err="1">
                <a:latin typeface="+mn-lt"/>
                <a:ea typeface="黑体" panose="02010609060101010101" pitchFamily="49" charset="-122"/>
              </a:rPr>
              <a:t>XenApp</a:t>
            </a:r>
            <a:r>
              <a:rPr lang="en-US" altLang="zh-CN" dirty="0">
                <a:latin typeface="+mn-lt"/>
                <a:ea typeface="黑体" panose="02010609060101010101" pitchFamily="49" charset="-122"/>
              </a:rPr>
              <a:t> GPU sharing</a:t>
            </a:r>
            <a:r>
              <a:rPr lang="zh-CN" altLang="en-US" dirty="0">
                <a:latin typeface="+mn-lt"/>
                <a:ea typeface="黑体" panose="02010609060101010101" pitchFamily="49" charset="-122"/>
              </a:rPr>
              <a:t>：</a:t>
            </a:r>
            <a:r>
              <a:rPr lang="en-US" altLang="zh-CN" dirty="0">
                <a:latin typeface="+mn-lt"/>
                <a:ea typeface="黑体" panose="02010609060101010101" pitchFamily="49" charset="-122"/>
              </a:rPr>
              <a:t>GRID </a:t>
            </a:r>
            <a:r>
              <a:rPr lang="en-US" altLang="zh-CN" dirty="0" err="1">
                <a:latin typeface="+mn-lt"/>
                <a:ea typeface="黑体" panose="02010609060101010101" pitchFamily="49" charset="-122"/>
              </a:rPr>
              <a:t>Servies</a:t>
            </a:r>
            <a:r>
              <a:rPr lang="zh-CN" altLang="en-US" dirty="0">
                <a:latin typeface="+mn-lt"/>
                <a:ea typeface="黑体" panose="02010609060101010101" pitchFamily="49" charset="-122"/>
              </a:rPr>
              <a:t>（截止到</a:t>
            </a:r>
            <a:r>
              <a:rPr lang="en-US" altLang="zh-CN" dirty="0" smtClean="0">
                <a:latin typeface="+mn-lt"/>
                <a:ea typeface="黑体" panose="02010609060101010101" pitchFamily="49" charset="-122"/>
              </a:rPr>
              <a:t>2014</a:t>
            </a:r>
            <a:r>
              <a:rPr lang="zh-CN" altLang="en-US" dirty="0" smtClean="0">
                <a:latin typeface="+mn-lt"/>
                <a:ea typeface="黑体" panose="02010609060101010101" pitchFamily="49" charset="-122"/>
              </a:rPr>
              <a:t>年</a:t>
            </a:r>
            <a:r>
              <a:rPr lang="en-US" altLang="zh-CN" dirty="0" smtClean="0">
                <a:latin typeface="+mn-lt"/>
                <a:ea typeface="黑体" panose="02010609060101010101" pitchFamily="49" charset="-122"/>
              </a:rPr>
              <a:t>11</a:t>
            </a:r>
            <a:r>
              <a:rPr lang="zh-CN" altLang="en-US" dirty="0" smtClean="0">
                <a:latin typeface="+mn-lt"/>
                <a:ea typeface="黑体" panose="02010609060101010101" pitchFamily="49" charset="-122"/>
              </a:rPr>
              <a:t>月</a:t>
            </a:r>
            <a:r>
              <a:rPr lang="en-US" altLang="zh-CN" dirty="0" smtClean="0">
                <a:latin typeface="+mn-lt"/>
                <a:ea typeface="黑体" panose="02010609060101010101" pitchFamily="49" charset="-122"/>
              </a:rPr>
              <a:t>4</a:t>
            </a:r>
            <a:r>
              <a:rPr lang="zh-CN" altLang="en-US" dirty="0" smtClean="0">
                <a:latin typeface="+mn-lt"/>
                <a:ea typeface="黑体" panose="02010609060101010101" pitchFamily="49" charset="-122"/>
              </a:rPr>
              <a:t>日</a:t>
            </a:r>
            <a:r>
              <a:rPr lang="zh-CN" altLang="en-US" dirty="0">
                <a:latin typeface="+mn-lt"/>
                <a:ea typeface="黑体" panose="02010609060101010101" pitchFamily="49" charset="-122"/>
              </a:rPr>
              <a:t>，</a:t>
            </a:r>
            <a:r>
              <a:rPr lang="zh-CN" altLang="en-US" dirty="0" smtClean="0">
                <a:latin typeface="+mn-lt"/>
                <a:ea typeface="黑体" panose="02010609060101010101" pitchFamily="49" charset="-122"/>
              </a:rPr>
              <a:t>最新版本为</a:t>
            </a:r>
            <a:r>
              <a:rPr lang="en-US" altLang="zh-CN" dirty="0" smtClean="0">
                <a:latin typeface="+mn-lt"/>
                <a:ea typeface="黑体" panose="02010609060101010101" pitchFamily="49" charset="-122"/>
              </a:rPr>
              <a:t>341.05</a:t>
            </a:r>
            <a:r>
              <a:rPr lang="zh-CN" altLang="en-US" dirty="0" smtClean="0">
                <a:solidFill>
                  <a:schemeClr val="tx1"/>
                </a:solidFill>
                <a:latin typeface="+mn-lt"/>
                <a:ea typeface="黑体" panose="02010609060101010101" pitchFamily="49" charset="-122"/>
              </a:rPr>
              <a:t>）</a:t>
            </a:r>
            <a:endParaRPr lang="en-US" altLang="zh-CN" dirty="0">
              <a:latin typeface="+mn-lt"/>
              <a:ea typeface="黑体" panose="02010609060101010101" pitchFamily="49" charset="-122"/>
            </a:endParaRPr>
          </a:p>
          <a:p>
            <a:pPr lvl="1"/>
            <a:r>
              <a:rPr lang="en-US" altLang="zh-CN" dirty="0" err="1">
                <a:latin typeface="+mn-lt"/>
                <a:ea typeface="黑体" panose="02010609060101010101" pitchFamily="49" charset="-122"/>
              </a:rPr>
              <a:t>vGPU</a:t>
            </a:r>
            <a:r>
              <a:rPr lang="zh-CN" altLang="en-US" dirty="0">
                <a:latin typeface="+mn-lt"/>
                <a:ea typeface="黑体" panose="02010609060101010101" pitchFamily="49" charset="-122"/>
              </a:rPr>
              <a:t>选择：</a:t>
            </a:r>
            <a:r>
              <a:rPr lang="en-US" altLang="zh-CN" dirty="0" err="1">
                <a:latin typeface="+mn-lt"/>
                <a:ea typeface="黑体" panose="02010609060101010101" pitchFamily="49" charset="-122"/>
              </a:rPr>
              <a:t>Nvidia</a:t>
            </a:r>
            <a:r>
              <a:rPr lang="en-US" altLang="zh-CN" dirty="0">
                <a:latin typeface="+mn-lt"/>
                <a:ea typeface="黑体" panose="02010609060101010101" pitchFamily="49" charset="-122"/>
              </a:rPr>
              <a:t> GRID </a:t>
            </a:r>
            <a:r>
              <a:rPr lang="en-US" altLang="zh-CN" dirty="0" err="1">
                <a:latin typeface="+mn-lt"/>
                <a:ea typeface="黑体" panose="02010609060101010101" pitchFamily="49" charset="-122"/>
              </a:rPr>
              <a:t>vGPU</a:t>
            </a:r>
            <a:r>
              <a:rPr lang="zh-CN" altLang="en-US" dirty="0">
                <a:latin typeface="+mn-lt"/>
                <a:ea typeface="黑体" panose="02010609060101010101" pitchFamily="49" charset="-122"/>
              </a:rPr>
              <a:t>（</a:t>
            </a:r>
            <a:r>
              <a:rPr lang="zh-CN" altLang="en-US" b="1" dirty="0">
                <a:solidFill>
                  <a:srgbClr val="FF0000"/>
                </a:solidFill>
                <a:latin typeface="+mn-lt"/>
                <a:ea typeface="黑体" panose="02010609060101010101" pitchFamily="49" charset="-122"/>
              </a:rPr>
              <a:t>截止到</a:t>
            </a:r>
            <a:r>
              <a:rPr lang="en-US" altLang="zh-CN" b="1" dirty="0" smtClean="0">
                <a:solidFill>
                  <a:srgbClr val="FF0000"/>
                </a:solidFill>
                <a:latin typeface="+mn-lt"/>
                <a:ea typeface="黑体" panose="02010609060101010101" pitchFamily="49" charset="-122"/>
              </a:rPr>
              <a:t>2015</a:t>
            </a:r>
            <a:r>
              <a:rPr lang="zh-CN" altLang="en-US" b="1" dirty="0" smtClean="0">
                <a:solidFill>
                  <a:srgbClr val="FF0000"/>
                </a:solidFill>
                <a:latin typeface="+mn-lt"/>
                <a:ea typeface="黑体" panose="02010609060101010101" pitchFamily="49" charset="-122"/>
              </a:rPr>
              <a:t>年</a:t>
            </a:r>
            <a:r>
              <a:rPr lang="en-US" altLang="zh-CN" b="1" dirty="0">
                <a:solidFill>
                  <a:srgbClr val="FF0000"/>
                </a:solidFill>
                <a:latin typeface="+mn-lt"/>
                <a:ea typeface="黑体" panose="02010609060101010101" pitchFamily="49" charset="-122"/>
              </a:rPr>
              <a:t>2</a:t>
            </a:r>
            <a:r>
              <a:rPr lang="zh-CN" altLang="en-US" b="1" dirty="0" smtClean="0">
                <a:solidFill>
                  <a:srgbClr val="FF0000"/>
                </a:solidFill>
                <a:latin typeface="+mn-lt"/>
                <a:ea typeface="黑体" panose="02010609060101010101" pitchFamily="49" charset="-122"/>
              </a:rPr>
              <a:t>月</a:t>
            </a:r>
            <a:r>
              <a:rPr lang="en-US" altLang="zh-CN" b="1" dirty="0" smtClean="0">
                <a:solidFill>
                  <a:srgbClr val="FF0000"/>
                </a:solidFill>
                <a:latin typeface="+mn-lt"/>
                <a:ea typeface="黑体" panose="02010609060101010101" pitchFamily="49" charset="-122"/>
              </a:rPr>
              <a:t>24</a:t>
            </a:r>
            <a:r>
              <a:rPr lang="zh-CN" altLang="en-US" b="1" dirty="0" smtClean="0">
                <a:solidFill>
                  <a:srgbClr val="FF0000"/>
                </a:solidFill>
                <a:latin typeface="+mn-lt"/>
                <a:ea typeface="黑体" panose="02010609060101010101" pitchFamily="49" charset="-122"/>
              </a:rPr>
              <a:t>日</a:t>
            </a:r>
            <a:r>
              <a:rPr lang="zh-CN" altLang="en-US" b="1" dirty="0">
                <a:solidFill>
                  <a:srgbClr val="FF0000"/>
                </a:solidFill>
                <a:latin typeface="+mn-lt"/>
                <a:ea typeface="黑体" panose="02010609060101010101" pitchFamily="49" charset="-122"/>
              </a:rPr>
              <a:t>，最新版本</a:t>
            </a:r>
            <a:r>
              <a:rPr lang="zh-CN" altLang="en-US" b="1" dirty="0" smtClean="0">
                <a:solidFill>
                  <a:srgbClr val="FF0000"/>
                </a:solidFill>
                <a:latin typeface="+mn-lt"/>
                <a:ea typeface="黑体" panose="02010609060101010101" pitchFamily="49" charset="-122"/>
              </a:rPr>
              <a:t>为</a:t>
            </a:r>
            <a:r>
              <a:rPr lang="en-US" altLang="zh-CN" b="1" dirty="0">
                <a:solidFill>
                  <a:srgbClr val="FF0000"/>
                </a:solidFill>
                <a:latin typeface="+mn-lt"/>
                <a:ea typeface="黑体" panose="02010609060101010101" pitchFamily="49" charset="-122"/>
              </a:rPr>
              <a:t>	</a:t>
            </a:r>
            <a:r>
              <a:rPr lang="en-US" altLang="zh-CN" b="1" dirty="0" smtClean="0">
                <a:solidFill>
                  <a:srgbClr val="FF0000"/>
                </a:solidFill>
                <a:latin typeface="+mn-lt"/>
                <a:ea typeface="黑体" panose="02010609060101010101" pitchFamily="49" charset="-122"/>
              </a:rPr>
              <a:t>341.44 </a:t>
            </a:r>
            <a:r>
              <a:rPr lang="zh-CN" altLang="en-US" dirty="0" smtClean="0">
                <a:latin typeface="+mn-lt"/>
                <a:ea typeface="黑体" panose="02010609060101010101" pitchFamily="49" charset="-122"/>
              </a:rPr>
              <a:t>）</a:t>
            </a:r>
            <a:endParaRPr lang="en-US" altLang="zh-CN" dirty="0">
              <a:latin typeface="+mn-lt"/>
              <a:ea typeface="黑体" panose="02010609060101010101" pitchFamily="49" charset="-122"/>
            </a:endParaRPr>
          </a:p>
          <a:p>
            <a:endParaRPr lang="en-US" altLang="zh-CN" dirty="0">
              <a:solidFill>
                <a:schemeClr val="tx1"/>
              </a:solidFill>
              <a:latin typeface="+mn-lt"/>
              <a:ea typeface="黑体" panose="02010609060101010101" pitchFamily="49" charset="-122"/>
            </a:endParaRPr>
          </a:p>
          <a:p>
            <a:endParaRPr lang="zh-CN" altLang="en-US" dirty="0">
              <a:latin typeface="+mn-lt"/>
              <a:ea typeface="黑体" panose="02010609060101010101" pitchFamily="49" charset="-122"/>
            </a:endParaRPr>
          </a:p>
        </p:txBody>
      </p:sp>
    </p:spTree>
    <p:extLst>
      <p:ext uri="{BB962C8B-B14F-4D97-AF65-F5344CB8AC3E}">
        <p14:creationId xmlns:p14="http://schemas.microsoft.com/office/powerpoint/2010/main" val="25076834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请仔细阅读驱动压缩包内的</a:t>
            </a:r>
            <a:r>
              <a:rPr lang="en-US" altLang="zh-CN" dirty="0" smtClean="0"/>
              <a:t>pdf</a:t>
            </a:r>
            <a:r>
              <a:rPr lang="zh-CN" altLang="en-US" dirty="0" smtClean="0"/>
              <a:t>文档</a:t>
            </a:r>
            <a:endParaRPr lang="zh-CN" altLang="en-US" dirty="0"/>
          </a:p>
        </p:txBody>
      </p:sp>
      <p:sp>
        <p:nvSpPr>
          <p:cNvPr id="3" name="内容占位符 2"/>
          <p:cNvSpPr>
            <a:spLocks noGrp="1"/>
          </p:cNvSpPr>
          <p:nvPr>
            <p:ph sz="quarter" idx="13"/>
          </p:nvPr>
        </p:nvSpPr>
        <p:spPr/>
        <p:txBody>
          <a:bodyPr/>
          <a:lstStyle/>
          <a:p>
            <a:r>
              <a:rPr lang="zh-CN" altLang="en-US" dirty="0" smtClean="0"/>
              <a:t>每一版本的驱动压缩包中都会有</a:t>
            </a:r>
            <a:r>
              <a:rPr lang="en-US" altLang="zh-CN" dirty="0" smtClean="0"/>
              <a:t>release notes</a:t>
            </a:r>
            <a:r>
              <a:rPr lang="zh-CN" altLang="en-US" dirty="0" smtClean="0"/>
              <a:t>和</a:t>
            </a:r>
            <a:r>
              <a:rPr lang="en-US" altLang="zh-CN" dirty="0" smtClean="0"/>
              <a:t>user guide</a:t>
            </a:r>
            <a:r>
              <a:rPr lang="zh-CN" altLang="en-US" dirty="0" smtClean="0"/>
              <a:t>两篇</a:t>
            </a:r>
            <a:r>
              <a:rPr lang="en-US" altLang="zh-CN" dirty="0" smtClean="0"/>
              <a:t>pdf</a:t>
            </a:r>
            <a:r>
              <a:rPr lang="zh-CN" altLang="en-US" dirty="0" smtClean="0"/>
              <a:t>，里面会记录从配置到已知等很多详细信息，请仔细阅读。</a:t>
            </a:r>
            <a:endParaRPr lang="zh-CN" altLang="en-US" dirty="0"/>
          </a:p>
        </p:txBody>
      </p:sp>
      <p:pic>
        <p:nvPicPr>
          <p:cNvPr id="4" name="图片 3"/>
          <p:cNvPicPr>
            <a:picLocks noChangeAspect="1"/>
          </p:cNvPicPr>
          <p:nvPr/>
        </p:nvPicPr>
        <p:blipFill>
          <a:blip r:embed="rId2"/>
          <a:stretch>
            <a:fillRect/>
          </a:stretch>
        </p:blipFill>
        <p:spPr>
          <a:xfrm>
            <a:off x="533400" y="2266950"/>
            <a:ext cx="4714286" cy="1104762"/>
          </a:xfrm>
          <a:prstGeom prst="rect">
            <a:avLst/>
          </a:prstGeom>
        </p:spPr>
      </p:pic>
    </p:spTree>
    <p:extLst>
      <p:ext uri="{BB962C8B-B14F-4D97-AF65-F5344CB8AC3E}">
        <p14:creationId xmlns:p14="http://schemas.microsoft.com/office/powerpoint/2010/main" val="357703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solidFill>
                  <a:schemeClr val="tx1"/>
                </a:solidFill>
                <a:latin typeface="+mj-lt"/>
                <a:ea typeface="黑体" panose="02010609060101010101" pitchFamily="49" charset="-122"/>
              </a:rPr>
              <a:t>直接透传和</a:t>
            </a:r>
            <a:r>
              <a:rPr lang="en-US" altLang="zh-CN" dirty="0" err="1">
                <a:solidFill>
                  <a:schemeClr val="tx1"/>
                </a:solidFill>
                <a:latin typeface="+mj-lt"/>
                <a:ea typeface="黑体" panose="02010609060101010101" pitchFamily="49" charset="-122"/>
              </a:rPr>
              <a:t>vGPU</a:t>
            </a:r>
            <a:r>
              <a:rPr lang="zh-CN" altLang="en-US" dirty="0">
                <a:solidFill>
                  <a:schemeClr val="tx1"/>
                </a:solidFill>
                <a:latin typeface="+mj-lt"/>
                <a:ea typeface="黑体" panose="02010609060101010101" pitchFamily="49" charset="-122"/>
              </a:rPr>
              <a:t>所使用的驱动并不</a:t>
            </a:r>
            <a:r>
              <a:rPr lang="zh-CN" altLang="en-US" dirty="0" smtClean="0">
                <a:solidFill>
                  <a:schemeClr val="tx1"/>
                </a:solidFill>
                <a:latin typeface="+mj-lt"/>
                <a:ea typeface="黑体" panose="02010609060101010101" pitchFamily="49" charset="-122"/>
              </a:rPr>
              <a:t>相同</a:t>
            </a:r>
            <a:endParaRPr lang="zh-CN" altLang="en-US" dirty="0">
              <a:latin typeface="+mj-lt"/>
              <a:ea typeface="黑体" panose="02010609060101010101" pitchFamily="49" charset="-122"/>
            </a:endParaRPr>
          </a:p>
        </p:txBody>
      </p:sp>
      <p:sp>
        <p:nvSpPr>
          <p:cNvPr id="7" name="内容占位符 6"/>
          <p:cNvSpPr>
            <a:spLocks noGrp="1"/>
          </p:cNvSpPr>
          <p:nvPr>
            <p:ph sz="quarter" idx="13"/>
          </p:nvPr>
        </p:nvSpPr>
        <p:spPr/>
        <p:txBody>
          <a:bodyPr/>
          <a:lstStyle/>
          <a:p>
            <a:endParaRPr lang="zh-CN" altLang="en-US" dirty="0"/>
          </a:p>
        </p:txBody>
      </p:sp>
      <p:pic>
        <p:nvPicPr>
          <p:cNvPr id="8" name="图片 7"/>
          <p:cNvPicPr>
            <a:picLocks noChangeAspect="1"/>
          </p:cNvPicPr>
          <p:nvPr/>
        </p:nvPicPr>
        <p:blipFill>
          <a:blip r:embed="rId3"/>
          <a:stretch>
            <a:fillRect/>
          </a:stretch>
        </p:blipFill>
        <p:spPr>
          <a:xfrm>
            <a:off x="396875" y="1296215"/>
            <a:ext cx="4819048" cy="1428571"/>
          </a:xfrm>
          <a:prstGeom prst="rect">
            <a:avLst/>
          </a:prstGeom>
        </p:spPr>
      </p:pic>
      <p:pic>
        <p:nvPicPr>
          <p:cNvPr id="3" name="图片 2"/>
          <p:cNvPicPr>
            <a:picLocks noChangeAspect="1"/>
          </p:cNvPicPr>
          <p:nvPr/>
        </p:nvPicPr>
        <p:blipFill>
          <a:blip r:embed="rId4"/>
          <a:stretch>
            <a:fillRect/>
          </a:stretch>
        </p:blipFill>
        <p:spPr>
          <a:xfrm>
            <a:off x="396875" y="3002681"/>
            <a:ext cx="4923809" cy="1333333"/>
          </a:xfrm>
          <a:prstGeom prst="rect">
            <a:avLst/>
          </a:prstGeom>
        </p:spPr>
      </p:pic>
    </p:spTree>
    <p:extLst>
      <p:ext uri="{BB962C8B-B14F-4D97-AF65-F5344CB8AC3E}">
        <p14:creationId xmlns:p14="http://schemas.microsoft.com/office/powerpoint/2010/main" val="34746798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黑体" panose="02010609060101010101" pitchFamily="49" charset="-122"/>
                <a:ea typeface="黑体" panose="02010609060101010101" pitchFamily="49" charset="-122"/>
              </a:rPr>
              <a:t>协议支持</a:t>
            </a:r>
            <a:endParaRPr lang="zh-CN" altLang="en-US" dirty="0">
              <a:latin typeface="黑体" panose="02010609060101010101" pitchFamily="49" charset="-122"/>
              <a:ea typeface="黑体" panose="02010609060101010101" pitchFamily="49" charset="-122"/>
            </a:endParaRPr>
          </a:p>
        </p:txBody>
      </p:sp>
      <p:graphicFrame>
        <p:nvGraphicFramePr>
          <p:cNvPr id="4" name="内容占位符 3"/>
          <p:cNvGraphicFramePr>
            <a:graphicFrameLocks noGrp="1"/>
          </p:cNvGraphicFramePr>
          <p:nvPr>
            <p:ph sz="quarter" idx="13"/>
            <p:extLst>
              <p:ext uri="{D42A27DB-BD31-4B8C-83A1-F6EECF244321}">
                <p14:modId xmlns:p14="http://schemas.microsoft.com/office/powerpoint/2010/main" val="312149673"/>
              </p:ext>
            </p:extLst>
          </p:nvPr>
        </p:nvGraphicFramePr>
        <p:xfrm>
          <a:off x="396874" y="1322388"/>
          <a:ext cx="7223125" cy="2382520"/>
        </p:xfrm>
        <a:graphic>
          <a:graphicData uri="http://schemas.openxmlformats.org/drawingml/2006/table">
            <a:tbl>
              <a:tblPr firstRow="1" bandRow="1">
                <a:tableStyleId>{5C22544A-7EE6-4342-B048-85BDC9FD1C3A}</a:tableStyleId>
              </a:tblPr>
              <a:tblGrid>
                <a:gridCol w="2498726"/>
                <a:gridCol w="2362200"/>
                <a:gridCol w="2362199"/>
              </a:tblGrid>
              <a:tr h="370840">
                <a:tc>
                  <a:txBody>
                    <a:bodyPr/>
                    <a:lstStyle/>
                    <a:p>
                      <a:r>
                        <a:rPr lang="en-US" altLang="zh-CN" dirty="0" smtClean="0">
                          <a:latin typeface="+mn-lt"/>
                          <a:ea typeface="黑体" panose="02010609060101010101" pitchFamily="49" charset="-122"/>
                        </a:rPr>
                        <a:t>GPU </a:t>
                      </a:r>
                      <a:r>
                        <a:rPr lang="en-US" altLang="zh-CN" dirty="0" err="1" smtClean="0">
                          <a:latin typeface="+mn-lt"/>
                          <a:ea typeface="黑体" panose="02010609060101010101" pitchFamily="49" charset="-122"/>
                        </a:rPr>
                        <a:t>Passthrough</a:t>
                      </a:r>
                      <a:endParaRPr lang="zh-CN" altLang="en-US" dirty="0">
                        <a:latin typeface="+mn-lt"/>
                        <a:ea typeface="黑体" panose="02010609060101010101" pitchFamily="49" charset="-122"/>
                      </a:endParaRPr>
                    </a:p>
                  </a:txBody>
                  <a:tcPr/>
                </a:tc>
                <a:tc>
                  <a:txBody>
                    <a:bodyPr/>
                    <a:lstStyle/>
                    <a:p>
                      <a:r>
                        <a:rPr lang="en-US" altLang="zh-CN" dirty="0" err="1" smtClean="0">
                          <a:latin typeface="+mn-lt"/>
                          <a:ea typeface="黑体" panose="02010609060101010101" pitchFamily="49" charset="-122"/>
                        </a:rPr>
                        <a:t>vGPU</a:t>
                      </a:r>
                      <a:endParaRPr lang="zh-CN" altLang="en-US" dirty="0">
                        <a:latin typeface="+mn-lt"/>
                        <a:ea typeface="黑体" panose="02010609060101010101" pitchFamily="49" charset="-122"/>
                      </a:endParaRPr>
                    </a:p>
                  </a:txBody>
                  <a:tcPr/>
                </a:tc>
                <a:tc>
                  <a:txBody>
                    <a:bodyPr/>
                    <a:lstStyle/>
                    <a:p>
                      <a:r>
                        <a:rPr lang="en-US" altLang="zh-CN" dirty="0" smtClean="0">
                          <a:latin typeface="+mn-lt"/>
                          <a:ea typeface="黑体" panose="02010609060101010101" pitchFamily="49" charset="-122"/>
                        </a:rPr>
                        <a:t>GPU Sharing</a:t>
                      </a:r>
                      <a:endParaRPr lang="zh-CN" altLang="en-US" dirty="0">
                        <a:latin typeface="+mn-lt"/>
                        <a:ea typeface="黑体" panose="02010609060101010101" pitchFamily="49" charset="-122"/>
                      </a:endParaRPr>
                    </a:p>
                  </a:txBody>
                  <a:tcPr/>
                </a:tc>
              </a:tr>
              <a:tr h="370840">
                <a:tc>
                  <a:txBody>
                    <a:bodyPr/>
                    <a:lstStyle/>
                    <a:p>
                      <a:r>
                        <a:rPr lang="zh-CN" altLang="en-US" dirty="0" smtClean="0">
                          <a:latin typeface="+mn-lt"/>
                          <a:ea typeface="黑体" panose="02010609060101010101" pitchFamily="49" charset="-122"/>
                        </a:rPr>
                        <a:t>驱动版本：</a:t>
                      </a:r>
                      <a:r>
                        <a:rPr lang="en-US" altLang="zh-CN" dirty="0" smtClean="0">
                          <a:latin typeface="+mn-lt"/>
                          <a:ea typeface="黑体" panose="02010609060101010101" pitchFamily="49" charset="-122"/>
                        </a:rPr>
                        <a:t>341.05</a:t>
                      </a:r>
                    </a:p>
                    <a:p>
                      <a:pPr marL="285750" indent="-285750">
                        <a:buFont typeface="Arial" panose="020B0604020202020204" pitchFamily="34" charset="0"/>
                        <a:buChar char="•"/>
                      </a:pPr>
                      <a:r>
                        <a:rPr lang="en-US" altLang="zh-CN" dirty="0" smtClean="0">
                          <a:latin typeface="+mn-lt"/>
                          <a:ea typeface="黑体" panose="02010609060101010101" pitchFamily="49" charset="-122"/>
                        </a:rPr>
                        <a:t>OpenGL 4.4</a:t>
                      </a:r>
                    </a:p>
                    <a:p>
                      <a:pPr marL="285750" indent="-285750">
                        <a:buFont typeface="Arial" panose="020B0604020202020204" pitchFamily="34" charset="0"/>
                        <a:buChar char="•"/>
                      </a:pPr>
                      <a:r>
                        <a:rPr lang="en-US" altLang="zh-CN" dirty="0" err="1" smtClean="0">
                          <a:latin typeface="+mn-lt"/>
                          <a:ea typeface="黑体" panose="02010609060101010101" pitchFamily="49" charset="-122"/>
                        </a:rPr>
                        <a:t>OpenCL</a:t>
                      </a:r>
                      <a:r>
                        <a:rPr lang="en-US" altLang="zh-CN" dirty="0" smtClean="0">
                          <a:latin typeface="+mn-lt"/>
                          <a:ea typeface="黑体" panose="02010609060101010101" pitchFamily="49" charset="-122"/>
                        </a:rPr>
                        <a:t> 1.1</a:t>
                      </a:r>
                    </a:p>
                    <a:p>
                      <a:pPr marL="285750" indent="-285750">
                        <a:buFont typeface="Arial" panose="020B0604020202020204" pitchFamily="34" charset="0"/>
                        <a:buChar char="•"/>
                      </a:pPr>
                      <a:r>
                        <a:rPr lang="en-US" altLang="zh-CN" dirty="0" smtClean="0">
                          <a:latin typeface="+mn-lt"/>
                          <a:ea typeface="黑体" panose="02010609060101010101" pitchFamily="49" charset="-122"/>
                        </a:rPr>
                        <a:t>CUDA 6</a:t>
                      </a:r>
                    </a:p>
                    <a:p>
                      <a:pPr marL="285750" indent="-285750">
                        <a:buFont typeface="Arial" panose="020B0604020202020204" pitchFamily="34" charset="0"/>
                        <a:buChar char="•"/>
                      </a:pPr>
                      <a:r>
                        <a:rPr lang="en-US" altLang="zh-CN" dirty="0" smtClean="0">
                          <a:latin typeface="+mn-lt"/>
                          <a:ea typeface="黑体" panose="02010609060101010101" pitchFamily="49" charset="-122"/>
                        </a:rPr>
                        <a:t>Direct X 9/10/11</a:t>
                      </a:r>
                      <a:endParaRPr lang="zh-CN" altLang="en-US" dirty="0">
                        <a:latin typeface="+mn-lt"/>
                        <a:ea typeface="黑体" panose="02010609060101010101" pitchFamily="49" charset="-122"/>
                      </a:endParaRPr>
                    </a:p>
                  </a:txBody>
                  <a:tcPr/>
                </a:tc>
                <a:tc>
                  <a:txBody>
                    <a:bodyPr/>
                    <a:lstStyle/>
                    <a:p>
                      <a:r>
                        <a:rPr lang="zh-CN" altLang="en-US" dirty="0" smtClean="0">
                          <a:latin typeface="+mn-lt"/>
                          <a:ea typeface="黑体" panose="02010609060101010101" pitchFamily="49" charset="-122"/>
                        </a:rPr>
                        <a:t>驱动版本：</a:t>
                      </a:r>
                      <a:r>
                        <a:rPr lang="en-US" altLang="zh-CN" dirty="0" smtClean="0">
                          <a:latin typeface="+mn-lt"/>
                          <a:ea typeface="黑体" panose="02010609060101010101" pitchFamily="49" charset="-122"/>
                        </a:rPr>
                        <a:t>341.44</a:t>
                      </a:r>
                    </a:p>
                    <a:p>
                      <a:pPr marL="285750" indent="-285750">
                        <a:buFont typeface="Arial" panose="020B0604020202020204" pitchFamily="34" charset="0"/>
                        <a:buChar char="•"/>
                      </a:pPr>
                      <a:r>
                        <a:rPr lang="en-US" altLang="zh-CN" dirty="0" smtClean="0">
                          <a:latin typeface="+mn-lt"/>
                          <a:ea typeface="黑体" panose="02010609060101010101" pitchFamily="49" charset="-122"/>
                        </a:rPr>
                        <a:t>OpenGL 4.4</a:t>
                      </a:r>
                    </a:p>
                    <a:p>
                      <a:pPr marL="285750" indent="-285750">
                        <a:buFont typeface="Arial" panose="020B0604020202020204" pitchFamily="34" charset="0"/>
                        <a:buChar char="•"/>
                      </a:pPr>
                      <a:r>
                        <a:rPr lang="en-US" altLang="zh-CN" dirty="0" smtClean="0">
                          <a:latin typeface="+mn-lt"/>
                          <a:ea typeface="黑体" panose="02010609060101010101" pitchFamily="49" charset="-122"/>
                        </a:rPr>
                        <a:t>Direct X 9/10/11.1</a:t>
                      </a:r>
                    </a:p>
                    <a:p>
                      <a:endParaRPr lang="en-US" altLang="zh-CN" dirty="0" smtClean="0">
                        <a:latin typeface="+mn-lt"/>
                        <a:ea typeface="黑体" panose="02010609060101010101" pitchFamily="49" charset="-122"/>
                      </a:endParaRPr>
                    </a:p>
                    <a:p>
                      <a:r>
                        <a:rPr lang="en-US" altLang="zh-CN" i="1" dirty="0" smtClean="0">
                          <a:solidFill>
                            <a:srgbClr val="FF0000"/>
                          </a:solidFill>
                          <a:latin typeface="+mn-lt"/>
                          <a:ea typeface="黑体" panose="02010609060101010101" pitchFamily="49" charset="-122"/>
                        </a:rPr>
                        <a:t>CUDA/</a:t>
                      </a:r>
                      <a:r>
                        <a:rPr lang="en-US" altLang="zh-CN" i="1" dirty="0" err="1" smtClean="0">
                          <a:solidFill>
                            <a:srgbClr val="FF0000"/>
                          </a:solidFill>
                          <a:latin typeface="+mn-lt"/>
                          <a:ea typeface="黑体" panose="02010609060101010101" pitchFamily="49" charset="-122"/>
                        </a:rPr>
                        <a:t>OpenCL</a:t>
                      </a:r>
                      <a:r>
                        <a:rPr lang="zh-CN" altLang="en-US" i="1" dirty="0" smtClean="0">
                          <a:solidFill>
                            <a:srgbClr val="FF0000"/>
                          </a:solidFill>
                          <a:latin typeface="+mn-lt"/>
                          <a:ea typeface="黑体" panose="02010609060101010101" pitchFamily="49" charset="-122"/>
                        </a:rPr>
                        <a:t>会在未来支持</a:t>
                      </a:r>
                    </a:p>
                    <a:p>
                      <a:endParaRPr lang="zh-CN" altLang="en-US" dirty="0">
                        <a:latin typeface="+mn-lt"/>
                        <a:ea typeface="黑体" panose="02010609060101010101" pitchFamily="49" charset="-122"/>
                      </a:endParaRPr>
                    </a:p>
                  </a:txBody>
                  <a:tcPr/>
                </a:tc>
                <a:tc>
                  <a:txBody>
                    <a:bodyPr/>
                    <a:lstStyle/>
                    <a:p>
                      <a:r>
                        <a:rPr lang="zh-CN" altLang="en-US" dirty="0" smtClean="0">
                          <a:latin typeface="+mn-lt"/>
                          <a:ea typeface="黑体" panose="02010609060101010101" pitchFamily="49" charset="-122"/>
                        </a:rPr>
                        <a:t>驱动版本：</a:t>
                      </a:r>
                      <a:r>
                        <a:rPr lang="en-US" altLang="zh-CN" dirty="0" smtClean="0">
                          <a:latin typeface="+mn-lt"/>
                          <a:ea typeface="黑体" panose="02010609060101010101" pitchFamily="49" charset="-122"/>
                        </a:rPr>
                        <a:t>341.05</a:t>
                      </a:r>
                    </a:p>
                    <a:p>
                      <a:pPr marL="285750" indent="-285750">
                        <a:buFont typeface="Arial" panose="020B0604020202020204" pitchFamily="34" charset="0"/>
                        <a:buChar char="•"/>
                      </a:pPr>
                      <a:r>
                        <a:rPr lang="en-US" altLang="zh-CN" dirty="0" smtClean="0">
                          <a:latin typeface="+mn-lt"/>
                          <a:ea typeface="黑体" panose="02010609060101010101" pitchFamily="49" charset="-122"/>
                        </a:rPr>
                        <a:t>OpenGL 4.4</a:t>
                      </a:r>
                    </a:p>
                    <a:p>
                      <a:pPr marL="285750" indent="-285750">
                        <a:buFont typeface="Arial" panose="020B0604020202020204" pitchFamily="34" charset="0"/>
                        <a:buChar char="•"/>
                      </a:pPr>
                      <a:r>
                        <a:rPr lang="en-US" altLang="zh-CN" dirty="0" err="1" smtClean="0">
                          <a:latin typeface="+mn-lt"/>
                          <a:ea typeface="黑体" panose="02010609060101010101" pitchFamily="49" charset="-122"/>
                        </a:rPr>
                        <a:t>OpenCL</a:t>
                      </a:r>
                      <a:r>
                        <a:rPr lang="en-US" altLang="zh-CN" dirty="0" smtClean="0">
                          <a:latin typeface="+mn-lt"/>
                          <a:ea typeface="黑体" panose="02010609060101010101" pitchFamily="49" charset="-122"/>
                        </a:rPr>
                        <a:t> 1.1</a:t>
                      </a:r>
                    </a:p>
                    <a:p>
                      <a:pPr marL="285750" indent="-285750">
                        <a:buFont typeface="Arial" panose="020B0604020202020204" pitchFamily="34" charset="0"/>
                        <a:buChar char="•"/>
                      </a:pPr>
                      <a:r>
                        <a:rPr lang="en-US" altLang="zh-CN" dirty="0" smtClean="0">
                          <a:latin typeface="+mn-lt"/>
                          <a:ea typeface="黑体" panose="02010609060101010101" pitchFamily="49" charset="-122"/>
                        </a:rPr>
                        <a:t>CUDA 6</a:t>
                      </a:r>
                    </a:p>
                    <a:p>
                      <a:pPr marL="285750" indent="-285750">
                        <a:buFont typeface="Arial" panose="020B0604020202020204" pitchFamily="34" charset="0"/>
                        <a:buChar char="•"/>
                      </a:pPr>
                      <a:r>
                        <a:rPr lang="en-US" altLang="zh-CN" dirty="0" smtClean="0">
                          <a:latin typeface="+mn-lt"/>
                          <a:ea typeface="黑体" panose="02010609060101010101" pitchFamily="49" charset="-122"/>
                        </a:rPr>
                        <a:t>Direct X 9/10/11</a:t>
                      </a:r>
                      <a:endParaRPr lang="zh-CN" altLang="en-US" dirty="0">
                        <a:latin typeface="+mn-lt"/>
                        <a:ea typeface="黑体" panose="02010609060101010101" pitchFamily="49" charset="-122"/>
                      </a:endParaRPr>
                    </a:p>
                  </a:txBody>
                  <a:tcPr/>
                </a:tc>
              </a:tr>
            </a:tbl>
          </a:graphicData>
        </a:graphic>
      </p:graphicFrame>
    </p:spTree>
    <p:extLst>
      <p:ext uri="{BB962C8B-B14F-4D97-AF65-F5344CB8AC3E}">
        <p14:creationId xmlns:p14="http://schemas.microsoft.com/office/powerpoint/2010/main" val="38109169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NVIDIA GRID K1/K2 </a:t>
            </a:r>
            <a:r>
              <a:rPr lang="zh-CN" altLang="en-US" dirty="0"/>
              <a:t>规格</a:t>
            </a:r>
          </a:p>
        </p:txBody>
      </p:sp>
      <p:pic>
        <p:nvPicPr>
          <p:cNvPr id="4" name="内容占位符 3"/>
          <p:cNvPicPr>
            <a:picLocks noGrp="1" noChangeAspect="1"/>
          </p:cNvPicPr>
          <p:nvPr>
            <p:ph idx="1"/>
          </p:nvPr>
        </p:nvPicPr>
        <p:blipFill>
          <a:blip r:embed="rId2"/>
          <a:stretch>
            <a:fillRect/>
          </a:stretch>
        </p:blipFill>
        <p:spPr>
          <a:xfrm>
            <a:off x="396875" y="1123950"/>
            <a:ext cx="6160484" cy="3471862"/>
          </a:xfrm>
          <a:prstGeom prst="rect">
            <a:avLst/>
          </a:prstGeom>
        </p:spPr>
      </p:pic>
    </p:spTree>
    <p:extLst>
      <p:ext uri="{BB962C8B-B14F-4D97-AF65-F5344CB8AC3E}">
        <p14:creationId xmlns:p14="http://schemas.microsoft.com/office/powerpoint/2010/main" val="1637082055"/>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NVIDIA </a:t>
            </a:r>
            <a:r>
              <a:rPr lang="en-US" altLang="zh-CN" dirty="0" err="1" smtClean="0"/>
              <a:t>vGPU</a:t>
            </a:r>
            <a:r>
              <a:rPr lang="zh-CN" altLang="en-US" dirty="0" smtClean="0">
                <a:latin typeface="黑体" panose="02010609060101010101" pitchFamily="49" charset="-122"/>
                <a:ea typeface="黑体" panose="02010609060101010101" pitchFamily="49" charset="-122"/>
              </a:rPr>
              <a:t>与专业显卡规格对照</a:t>
            </a:r>
            <a:endParaRPr lang="zh-CN" altLang="en-US" dirty="0">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p:txBody>
          <a:bodyPr/>
          <a:lstStyle/>
          <a:p>
            <a:endParaRPr lang="zh-CN" altLang="en-US"/>
          </a:p>
        </p:txBody>
      </p:sp>
      <p:pic>
        <p:nvPicPr>
          <p:cNvPr id="2050" name="5beefac5-6bd1-4024-9504-0ffb832175d4" descr="2CD49A78-90FA-4BFB-9A1C-24600119549C@citri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874" y="1103711"/>
            <a:ext cx="6689725" cy="3708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4473953"/>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GRID </a:t>
            </a:r>
            <a:r>
              <a:rPr lang="en-US" altLang="zh-CN" dirty="0" err="1" smtClean="0"/>
              <a:t>vGPU</a:t>
            </a:r>
            <a:r>
              <a:rPr lang="en-US" altLang="zh-CN" dirty="0" smtClean="0"/>
              <a:t> Profiles</a:t>
            </a:r>
            <a:endParaRPr lang="zh-CN" altLang="en-US" dirty="0"/>
          </a:p>
        </p:txBody>
      </p:sp>
      <p:pic>
        <p:nvPicPr>
          <p:cNvPr id="1030" name="Picture 6" descr="http://cdn.ws.citrix.com/wp-content/uploads/2014/11/k180-k280-k160.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927100"/>
            <a:ext cx="6172200" cy="393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783950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GRID </a:t>
            </a:r>
            <a:r>
              <a:rPr lang="en-US" altLang="zh-CN" dirty="0" err="1" smtClean="0"/>
              <a:t>vGPU</a:t>
            </a:r>
            <a:r>
              <a:rPr lang="en-US" altLang="zh-CN" dirty="0" smtClean="0"/>
              <a:t> Profiles</a:t>
            </a:r>
            <a:endParaRPr lang="zh-CN" altLang="en-US" dirty="0"/>
          </a:p>
        </p:txBody>
      </p:sp>
      <p:pic>
        <p:nvPicPr>
          <p:cNvPr id="3" name="图片 2"/>
          <p:cNvPicPr>
            <a:picLocks noChangeAspect="1"/>
          </p:cNvPicPr>
          <p:nvPr/>
        </p:nvPicPr>
        <p:blipFill>
          <a:blip r:embed="rId3"/>
          <a:stretch>
            <a:fillRect/>
          </a:stretch>
        </p:blipFill>
        <p:spPr>
          <a:xfrm>
            <a:off x="396875" y="927100"/>
            <a:ext cx="8367746" cy="3417457"/>
          </a:xfrm>
          <a:prstGeom prst="rect">
            <a:avLst/>
          </a:prstGeom>
        </p:spPr>
      </p:pic>
    </p:spTree>
    <p:extLst>
      <p:ext uri="{BB962C8B-B14F-4D97-AF65-F5344CB8AC3E}">
        <p14:creationId xmlns:p14="http://schemas.microsoft.com/office/powerpoint/2010/main" val="86115700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smtClean="0">
                <a:latin typeface="+mn-lt"/>
                <a:ea typeface="黑体" panose="02010609060101010101" pitchFamily="49" charset="-122"/>
              </a:rPr>
              <a:t>vGPU</a:t>
            </a:r>
            <a:r>
              <a:rPr lang="zh-CN" altLang="en-US" dirty="0" smtClean="0">
                <a:latin typeface="+mn-lt"/>
                <a:ea typeface="黑体" panose="02010609060101010101" pitchFamily="49" charset="-122"/>
              </a:rPr>
              <a:t>搭配限制</a:t>
            </a:r>
            <a:endParaRPr lang="zh-CN" altLang="en-US" dirty="0">
              <a:latin typeface="+mn-lt"/>
              <a:ea typeface="黑体" panose="02010609060101010101" pitchFamily="49" charset="-122"/>
            </a:endParaRPr>
          </a:p>
        </p:txBody>
      </p:sp>
      <p:pic>
        <p:nvPicPr>
          <p:cNvPr id="4" name="内容占位符 3"/>
          <p:cNvPicPr>
            <a:picLocks noGrp="1" noChangeAspect="1"/>
          </p:cNvPicPr>
          <p:nvPr>
            <p:ph sz="quarter" idx="13"/>
          </p:nvPr>
        </p:nvPicPr>
        <p:blipFill>
          <a:blip r:embed="rId3"/>
          <a:stretch>
            <a:fillRect/>
          </a:stretch>
        </p:blipFill>
        <p:spPr>
          <a:xfrm>
            <a:off x="533400" y="1123950"/>
            <a:ext cx="7465437" cy="3290887"/>
          </a:xfrm>
          <a:prstGeom prst="rect">
            <a:avLst/>
          </a:prstGeom>
        </p:spPr>
      </p:pic>
    </p:spTree>
    <p:extLst>
      <p:ext uri="{BB962C8B-B14F-4D97-AF65-F5344CB8AC3E}">
        <p14:creationId xmlns:p14="http://schemas.microsoft.com/office/powerpoint/2010/main" val="193225596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smtClean="0">
                <a:latin typeface="黑体" panose="02010609060101010101" pitchFamily="49" charset="-122"/>
                <a:ea typeface="黑体" panose="02010609060101010101" pitchFamily="49" charset="-122"/>
              </a:rPr>
              <a:t>性能损耗</a:t>
            </a:r>
            <a:endParaRPr lang="en-US" dirty="0">
              <a:latin typeface="黑体" panose="02010609060101010101" pitchFamily="49" charset="-122"/>
              <a:ea typeface="黑体" panose="02010609060101010101" pitchFamily="49" charset="-122"/>
            </a:endParaRPr>
          </a:p>
        </p:txBody>
      </p:sp>
      <p:pic>
        <p:nvPicPr>
          <p:cNvPr id="3" name="Picture 2"/>
          <p:cNvPicPr>
            <a:picLocks noChangeAspect="1"/>
          </p:cNvPicPr>
          <p:nvPr/>
        </p:nvPicPr>
        <p:blipFill>
          <a:blip r:embed="rId2"/>
          <a:stretch>
            <a:fillRect/>
          </a:stretch>
        </p:blipFill>
        <p:spPr>
          <a:xfrm>
            <a:off x="396875" y="962479"/>
            <a:ext cx="6856810" cy="3846344"/>
          </a:xfrm>
          <a:prstGeom prst="rect">
            <a:avLst/>
          </a:prstGeom>
        </p:spPr>
      </p:pic>
    </p:spTree>
    <p:extLst>
      <p:ext uri="{BB962C8B-B14F-4D97-AF65-F5344CB8AC3E}">
        <p14:creationId xmlns:p14="http://schemas.microsoft.com/office/powerpoint/2010/main" val="35325767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a:latin typeface="黑体" panose="02010609060101010101" pitchFamily="49" charset="-122"/>
                <a:ea typeface="黑体" panose="02010609060101010101" pitchFamily="49" charset="-122"/>
              </a:rPr>
              <a:t>性能损耗</a:t>
            </a:r>
            <a:endParaRPr lang="en-US" dirty="0">
              <a:latin typeface="黑体" panose="02010609060101010101" pitchFamily="49" charset="-122"/>
              <a:ea typeface="黑体" panose="02010609060101010101" pitchFamily="49" charset="-122"/>
            </a:endParaRPr>
          </a:p>
        </p:txBody>
      </p:sp>
      <p:pic>
        <p:nvPicPr>
          <p:cNvPr id="3" name="Picture 2"/>
          <p:cNvPicPr>
            <a:picLocks noChangeAspect="1"/>
          </p:cNvPicPr>
          <p:nvPr/>
        </p:nvPicPr>
        <p:blipFill>
          <a:blip r:embed="rId2"/>
          <a:stretch>
            <a:fillRect/>
          </a:stretch>
        </p:blipFill>
        <p:spPr>
          <a:xfrm>
            <a:off x="396875" y="971550"/>
            <a:ext cx="6781800" cy="3823643"/>
          </a:xfrm>
          <a:prstGeom prst="rect">
            <a:avLst/>
          </a:prstGeom>
        </p:spPr>
      </p:pic>
    </p:spTree>
    <p:extLst>
      <p:ext uri="{BB962C8B-B14F-4D97-AF65-F5344CB8AC3E}">
        <p14:creationId xmlns:p14="http://schemas.microsoft.com/office/powerpoint/2010/main" val="18786342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latin typeface="+mn-lt"/>
                <a:ea typeface="黑体" panose="02010609060101010101" pitchFamily="49" charset="-122"/>
              </a:rPr>
              <a:t>Receiver</a:t>
            </a:r>
            <a:r>
              <a:rPr lang="zh-CN" altLang="en-US" dirty="0" smtClean="0">
                <a:latin typeface="黑体" panose="02010609060101010101" pitchFamily="49" charset="-122"/>
                <a:ea typeface="黑体" panose="02010609060101010101" pitchFamily="49" charset="-122"/>
              </a:rPr>
              <a:t>版本</a:t>
            </a:r>
            <a:endParaRPr lang="zh-CN" altLang="en-US" dirty="0">
              <a:latin typeface="黑体" panose="02010609060101010101" pitchFamily="49" charset="-122"/>
              <a:ea typeface="黑体" panose="02010609060101010101" pitchFamily="49" charset="-122"/>
            </a:endParaRPr>
          </a:p>
        </p:txBody>
      </p:sp>
      <p:sp>
        <p:nvSpPr>
          <p:cNvPr id="3" name="内容占位符 2"/>
          <p:cNvSpPr>
            <a:spLocks noGrp="1"/>
          </p:cNvSpPr>
          <p:nvPr>
            <p:ph sz="quarter" idx="13"/>
          </p:nvPr>
        </p:nvSpPr>
        <p:spPr/>
        <p:txBody>
          <a:bodyPr/>
          <a:lstStyle/>
          <a:p>
            <a:r>
              <a:rPr lang="zh-CN" altLang="en-US" dirty="0">
                <a:solidFill>
                  <a:schemeClr val="tx1"/>
                </a:solidFill>
                <a:ea typeface="黑体" panose="02010609060101010101" pitchFamily="49" charset="-122"/>
              </a:rPr>
              <a:t>在</a:t>
            </a:r>
            <a:r>
              <a:rPr lang="en-US" altLang="zh-CN" dirty="0" smtClean="0">
                <a:solidFill>
                  <a:schemeClr val="tx1"/>
                </a:solidFill>
                <a:ea typeface="黑体" panose="02010609060101010101" pitchFamily="49" charset="-122"/>
              </a:rPr>
              <a:t>XD7.x </a:t>
            </a:r>
            <a:r>
              <a:rPr lang="zh-CN" altLang="en-US" dirty="0">
                <a:solidFill>
                  <a:schemeClr val="tx1"/>
                </a:solidFill>
                <a:ea typeface="黑体" panose="02010609060101010101" pitchFamily="49" charset="-122"/>
              </a:rPr>
              <a:t>图像</a:t>
            </a:r>
            <a:r>
              <a:rPr lang="zh-CN" altLang="en-US" dirty="0" smtClean="0">
                <a:solidFill>
                  <a:schemeClr val="tx1"/>
                </a:solidFill>
                <a:ea typeface="黑体" panose="02010609060101010101" pitchFamily="49" charset="-122"/>
              </a:rPr>
              <a:t>传输协议做了很大的调整，</a:t>
            </a:r>
            <a:r>
              <a:rPr lang="en-US" altLang="zh-CN" dirty="0" smtClean="0">
                <a:solidFill>
                  <a:schemeClr val="tx1"/>
                </a:solidFill>
                <a:latin typeface="+mn-lt"/>
                <a:ea typeface="黑体" panose="02010609060101010101" pitchFamily="49" charset="-122"/>
              </a:rPr>
              <a:t>Windows Receiver</a:t>
            </a:r>
            <a:r>
              <a:rPr lang="zh-CN" altLang="en-US" dirty="0" smtClean="0">
                <a:solidFill>
                  <a:schemeClr val="tx1"/>
                </a:solidFill>
                <a:latin typeface="+mn-lt"/>
                <a:ea typeface="黑体" panose="02010609060101010101" pitchFamily="49" charset="-122"/>
              </a:rPr>
              <a:t> </a:t>
            </a:r>
            <a:r>
              <a:rPr lang="en-US" altLang="zh-CN" dirty="0" smtClean="0">
                <a:solidFill>
                  <a:schemeClr val="tx1"/>
                </a:solidFill>
                <a:latin typeface="+mn-lt"/>
                <a:ea typeface="黑体" panose="02010609060101010101" pitchFamily="49" charset="-122"/>
              </a:rPr>
              <a:t>4.2</a:t>
            </a:r>
            <a:r>
              <a:rPr lang="zh-CN" altLang="en-US" dirty="0" smtClean="0">
                <a:solidFill>
                  <a:schemeClr val="tx1"/>
                </a:solidFill>
                <a:latin typeface="+mn-lt"/>
                <a:ea typeface="黑体" panose="02010609060101010101" pitchFamily="49" charset="-122"/>
              </a:rPr>
              <a:t>、</a:t>
            </a:r>
            <a:r>
              <a:rPr lang="en-US" altLang="zh-CN" dirty="0" smtClean="0">
                <a:solidFill>
                  <a:schemeClr val="tx1"/>
                </a:solidFill>
                <a:latin typeface="+mn-lt"/>
                <a:ea typeface="黑体" panose="02010609060101010101" pitchFamily="49" charset="-122"/>
              </a:rPr>
              <a:t>MAC </a:t>
            </a:r>
            <a:r>
              <a:rPr lang="en-US" altLang="zh-CN" dirty="0">
                <a:solidFill>
                  <a:schemeClr val="tx1"/>
                </a:solidFill>
                <a:latin typeface="+mn-lt"/>
                <a:ea typeface="黑体" panose="02010609060101010101" pitchFamily="49" charset="-122"/>
              </a:rPr>
              <a:t>Receiver </a:t>
            </a:r>
            <a:r>
              <a:rPr lang="en-US" altLang="zh-CN" dirty="0" smtClean="0">
                <a:solidFill>
                  <a:schemeClr val="tx1"/>
                </a:solidFill>
                <a:latin typeface="+mn-lt"/>
                <a:ea typeface="黑体" panose="02010609060101010101" pitchFamily="49" charset="-122"/>
              </a:rPr>
              <a:t>11.9</a:t>
            </a:r>
            <a:r>
              <a:rPr lang="zh-CN" altLang="en-US" dirty="0" smtClean="0">
                <a:solidFill>
                  <a:schemeClr val="tx1"/>
                </a:solidFill>
                <a:latin typeface="+mn-lt"/>
                <a:ea typeface="黑体" panose="02010609060101010101" pitchFamily="49" charset="-122"/>
              </a:rPr>
              <a:t>、</a:t>
            </a:r>
            <a:r>
              <a:rPr lang="en-US" altLang="zh-CN" dirty="0" smtClean="0">
                <a:solidFill>
                  <a:schemeClr val="tx1"/>
                </a:solidFill>
                <a:latin typeface="+mn-lt"/>
                <a:ea typeface="黑体" panose="02010609060101010101" pitchFamily="49" charset="-122"/>
              </a:rPr>
              <a:t>iOS Receiver 5.9.x</a:t>
            </a:r>
            <a:r>
              <a:rPr lang="zh-CN" altLang="en-US" dirty="0" smtClean="0">
                <a:solidFill>
                  <a:schemeClr val="tx1"/>
                </a:solidFill>
                <a:latin typeface="+mn-lt"/>
                <a:ea typeface="黑体" panose="02010609060101010101" pitchFamily="49" charset="-122"/>
              </a:rPr>
              <a:t>、</a:t>
            </a:r>
            <a:r>
              <a:rPr lang="en-US" altLang="zh-CN" dirty="0" smtClean="0">
                <a:solidFill>
                  <a:schemeClr val="tx1"/>
                </a:solidFill>
                <a:latin typeface="+mn-lt"/>
                <a:ea typeface="黑体" panose="02010609060101010101" pitchFamily="49" charset="-122"/>
              </a:rPr>
              <a:t>Android Receiver 3.6</a:t>
            </a:r>
            <a:r>
              <a:rPr lang="zh-CN" altLang="en-US" dirty="0" smtClean="0">
                <a:solidFill>
                  <a:schemeClr val="tx1"/>
                </a:solidFill>
                <a:latin typeface="+mn-lt"/>
                <a:ea typeface="黑体" panose="02010609060101010101" pitchFamily="49" charset="-122"/>
              </a:rPr>
              <a:t>、</a:t>
            </a:r>
            <a:r>
              <a:rPr lang="en-US" altLang="zh-CN" dirty="0" smtClean="0">
                <a:solidFill>
                  <a:schemeClr val="tx1"/>
                </a:solidFill>
                <a:latin typeface="+mn-lt"/>
                <a:ea typeface="黑体" panose="02010609060101010101" pitchFamily="49" charset="-122"/>
              </a:rPr>
              <a:t> </a:t>
            </a:r>
            <a:r>
              <a:rPr lang="en-US" altLang="zh-CN" dirty="0">
                <a:solidFill>
                  <a:schemeClr val="tx1"/>
                </a:solidFill>
                <a:latin typeface="+mn-lt"/>
                <a:ea typeface="黑体" panose="02010609060101010101" pitchFamily="49" charset="-122"/>
              </a:rPr>
              <a:t>Linux Receiver </a:t>
            </a:r>
            <a:r>
              <a:rPr lang="en-US" altLang="zh-CN" dirty="0" smtClean="0">
                <a:solidFill>
                  <a:schemeClr val="tx1"/>
                </a:solidFill>
                <a:latin typeface="+mn-lt"/>
                <a:ea typeface="黑体" panose="02010609060101010101" pitchFamily="49" charset="-122"/>
              </a:rPr>
              <a:t>13.1</a:t>
            </a:r>
            <a:r>
              <a:rPr lang="zh-CN" altLang="en-US" dirty="0" smtClean="0">
                <a:solidFill>
                  <a:schemeClr val="tx1"/>
                </a:solidFill>
                <a:latin typeface="+mn-lt"/>
                <a:ea typeface="黑体" panose="02010609060101010101" pitchFamily="49" charset="-122"/>
              </a:rPr>
              <a:t>等支持的设备都可以用来作为接入设备访问。</a:t>
            </a:r>
            <a:endParaRPr lang="en-US" altLang="zh-CN" dirty="0" smtClean="0">
              <a:solidFill>
                <a:schemeClr val="tx1"/>
              </a:solidFill>
              <a:latin typeface="+mn-lt"/>
              <a:ea typeface="黑体" panose="02010609060101010101" pitchFamily="49" charset="-122"/>
            </a:endParaRPr>
          </a:p>
          <a:p>
            <a:r>
              <a:rPr lang="zh-CN" altLang="en-US" dirty="0" smtClean="0">
                <a:solidFill>
                  <a:srgbClr val="FF0000"/>
                </a:solidFill>
                <a:ea typeface="黑体" panose="02010609060101010101" pitchFamily="49" charset="-122"/>
              </a:rPr>
              <a:t>测试阶段</a:t>
            </a:r>
            <a:r>
              <a:rPr lang="zh-CN" altLang="en-US" dirty="0">
                <a:solidFill>
                  <a:srgbClr val="FF0000"/>
                </a:solidFill>
                <a:ea typeface="黑体" panose="02010609060101010101" pitchFamily="49" charset="-122"/>
              </a:rPr>
              <a:t>推荐使用</a:t>
            </a:r>
            <a:r>
              <a:rPr lang="en-US" altLang="zh-CN" dirty="0">
                <a:solidFill>
                  <a:srgbClr val="FF0000"/>
                </a:solidFill>
                <a:ea typeface="黑体" panose="02010609060101010101" pitchFamily="49" charset="-122"/>
              </a:rPr>
              <a:t>Windows </a:t>
            </a:r>
            <a:r>
              <a:rPr lang="zh-CN" altLang="en-US" dirty="0" smtClean="0">
                <a:solidFill>
                  <a:srgbClr val="FF0000"/>
                </a:solidFill>
                <a:ea typeface="黑体" panose="02010609060101010101" pitchFamily="49" charset="-122"/>
              </a:rPr>
              <a:t>版本</a:t>
            </a:r>
            <a:r>
              <a:rPr lang="zh-CN" altLang="en-US" dirty="0" smtClean="0">
                <a:solidFill>
                  <a:schemeClr val="tx1"/>
                </a:solidFill>
                <a:ea typeface="黑体" panose="02010609060101010101" pitchFamily="49" charset="-122"/>
              </a:rPr>
              <a:t>。尤其是局域网可以提供最好的效果和相对最少的</a:t>
            </a:r>
            <a:r>
              <a:rPr lang="en-US" altLang="zh-CN" dirty="0" smtClean="0">
                <a:solidFill>
                  <a:schemeClr val="tx1"/>
                </a:solidFill>
                <a:ea typeface="黑体" panose="02010609060101010101" pitchFamily="49" charset="-122"/>
              </a:rPr>
              <a:t>CPU</a:t>
            </a:r>
            <a:r>
              <a:rPr lang="zh-CN" altLang="en-US" dirty="0" smtClean="0">
                <a:solidFill>
                  <a:schemeClr val="tx1"/>
                </a:solidFill>
                <a:ea typeface="黑体" panose="02010609060101010101" pitchFamily="49" charset="-122"/>
              </a:rPr>
              <a:t>利用率。（截止</a:t>
            </a:r>
            <a:r>
              <a:rPr lang="en-US" altLang="zh-CN" dirty="0" smtClean="0">
                <a:solidFill>
                  <a:schemeClr val="tx1"/>
                </a:solidFill>
                <a:ea typeface="黑体" panose="02010609060101010101" pitchFamily="49" charset="-122"/>
              </a:rPr>
              <a:t>2014</a:t>
            </a:r>
            <a:r>
              <a:rPr lang="zh-CN" altLang="en-US" dirty="0" smtClean="0">
                <a:solidFill>
                  <a:schemeClr val="tx1"/>
                </a:solidFill>
                <a:ea typeface="黑体" panose="02010609060101010101" pitchFamily="49" charset="-122"/>
              </a:rPr>
              <a:t>年</a:t>
            </a:r>
            <a:r>
              <a:rPr lang="en-US" altLang="zh-CN" dirty="0" smtClean="0">
                <a:solidFill>
                  <a:schemeClr val="tx1"/>
                </a:solidFill>
                <a:ea typeface="黑体" panose="02010609060101010101" pitchFamily="49" charset="-122"/>
              </a:rPr>
              <a:t>12</a:t>
            </a:r>
            <a:r>
              <a:rPr lang="zh-CN" altLang="en-US" dirty="0" smtClean="0">
                <a:solidFill>
                  <a:schemeClr val="tx1"/>
                </a:solidFill>
                <a:ea typeface="黑体" panose="02010609060101010101" pitchFamily="49" charset="-122"/>
              </a:rPr>
              <a:t>月，推荐使用</a:t>
            </a:r>
            <a:r>
              <a:rPr lang="en-US" altLang="zh-CN" dirty="0" smtClean="0">
                <a:solidFill>
                  <a:schemeClr val="tx1"/>
                </a:solidFill>
                <a:ea typeface="黑体" panose="02010609060101010101" pitchFamily="49" charset="-122"/>
              </a:rPr>
              <a:t>Windows Receiver 4.2</a:t>
            </a:r>
            <a:r>
              <a:rPr lang="zh-CN" altLang="en-US" dirty="0" smtClean="0">
                <a:solidFill>
                  <a:schemeClr val="tx1"/>
                </a:solidFill>
                <a:ea typeface="黑体" panose="02010609060101010101" pitchFamily="49" charset="-122"/>
              </a:rPr>
              <a:t>）</a:t>
            </a:r>
            <a:endParaRPr lang="en-US" altLang="zh-CN" dirty="0" smtClean="0">
              <a:solidFill>
                <a:schemeClr val="tx1"/>
              </a:solidFill>
              <a:ea typeface="黑体" panose="02010609060101010101" pitchFamily="49" charset="-122"/>
            </a:endParaRPr>
          </a:p>
          <a:p>
            <a:r>
              <a:rPr lang="zh-CN" altLang="en-US" dirty="0" smtClean="0">
                <a:solidFill>
                  <a:schemeClr val="tx1"/>
                </a:solidFill>
                <a:latin typeface="+mn-lt"/>
                <a:ea typeface="黑体" panose="02010609060101010101" pitchFamily="49" charset="-122"/>
              </a:rPr>
              <a:t>如果是使用其他设备，只是</a:t>
            </a:r>
            <a:r>
              <a:rPr lang="en-US" altLang="zh-CN" dirty="0" smtClean="0">
                <a:solidFill>
                  <a:schemeClr val="tx1"/>
                </a:solidFill>
                <a:latin typeface="+mn-lt"/>
                <a:ea typeface="黑体" panose="02010609060101010101" pitchFamily="49" charset="-122"/>
              </a:rPr>
              <a:t>CPU</a:t>
            </a:r>
            <a:r>
              <a:rPr lang="zh-CN" altLang="en-US" dirty="0" smtClean="0">
                <a:solidFill>
                  <a:schemeClr val="tx1"/>
                </a:solidFill>
                <a:latin typeface="+mn-lt"/>
                <a:ea typeface="黑体" panose="02010609060101010101" pitchFamily="49" charset="-122"/>
              </a:rPr>
              <a:t>利用率会比使用</a:t>
            </a:r>
            <a:r>
              <a:rPr lang="en-US" altLang="zh-CN" dirty="0" smtClean="0">
                <a:solidFill>
                  <a:schemeClr val="tx1"/>
                </a:solidFill>
                <a:latin typeface="+mn-lt"/>
                <a:ea typeface="黑体" panose="02010609060101010101" pitchFamily="49" charset="-122"/>
              </a:rPr>
              <a:t>Windows</a:t>
            </a:r>
            <a:r>
              <a:rPr lang="zh-CN" altLang="en-US" dirty="0" smtClean="0">
                <a:solidFill>
                  <a:schemeClr val="tx1"/>
                </a:solidFill>
                <a:latin typeface="+mn-lt"/>
                <a:ea typeface="黑体" panose="02010609060101010101" pitchFamily="49" charset="-122"/>
              </a:rPr>
              <a:t>版本要偏高。</a:t>
            </a:r>
            <a:endParaRPr lang="en-US" altLang="zh-CN" dirty="0" smtClean="0">
              <a:solidFill>
                <a:schemeClr val="tx1"/>
              </a:solidFill>
              <a:latin typeface="+mn-lt"/>
              <a:ea typeface="黑体" panose="02010609060101010101" pitchFamily="49" charset="-122"/>
            </a:endParaRPr>
          </a:p>
          <a:p>
            <a:endParaRPr lang="en-US" altLang="zh-CN" dirty="0">
              <a:solidFill>
                <a:schemeClr val="tx1"/>
              </a:solidFill>
              <a:latin typeface="+mn-lt"/>
              <a:ea typeface="黑体" panose="02010609060101010101" pitchFamily="49" charset="-122"/>
            </a:endParaRPr>
          </a:p>
          <a:p>
            <a:r>
              <a:rPr lang="zh-CN" altLang="en-US" dirty="0">
                <a:solidFill>
                  <a:schemeClr val="tx1"/>
                </a:solidFill>
                <a:latin typeface="+mn-lt"/>
                <a:ea typeface="黑体" panose="02010609060101010101" pitchFamily="49" charset="-122"/>
              </a:rPr>
              <a:t>目前</a:t>
            </a:r>
            <a:r>
              <a:rPr lang="en-US" altLang="zh-CN" dirty="0" smtClean="0">
                <a:solidFill>
                  <a:schemeClr val="tx1"/>
                </a:solidFill>
                <a:latin typeface="+mn-lt"/>
                <a:ea typeface="黑体" panose="02010609060101010101" pitchFamily="49" charset="-122"/>
              </a:rPr>
              <a:t>Receiver for HTML5</a:t>
            </a:r>
            <a:r>
              <a:rPr lang="zh-CN" altLang="en-US" dirty="0" smtClean="0">
                <a:solidFill>
                  <a:schemeClr val="tx1"/>
                </a:solidFill>
                <a:latin typeface="+mn-lt"/>
                <a:ea typeface="黑体" panose="02010609060101010101" pitchFamily="49" charset="-122"/>
              </a:rPr>
              <a:t>已经支持</a:t>
            </a:r>
            <a:r>
              <a:rPr lang="en-US" altLang="zh-CN" dirty="0" smtClean="0">
                <a:solidFill>
                  <a:schemeClr val="tx1"/>
                </a:solidFill>
                <a:latin typeface="+mn-lt"/>
                <a:ea typeface="黑体" panose="02010609060101010101" pitchFamily="49" charset="-122"/>
              </a:rPr>
              <a:t>H.264</a:t>
            </a:r>
            <a:r>
              <a:rPr lang="zh-CN" altLang="en-US" dirty="0" smtClean="0">
                <a:solidFill>
                  <a:schemeClr val="tx1"/>
                </a:solidFill>
                <a:latin typeface="+mn-lt"/>
                <a:ea typeface="黑体" panose="02010609060101010101" pitchFamily="49" charset="-122"/>
              </a:rPr>
              <a:t>。</a:t>
            </a:r>
            <a:endParaRPr lang="zh-CN" altLang="en-US" dirty="0">
              <a:latin typeface="+mn-lt"/>
              <a:ea typeface="黑体" panose="02010609060101010101" pitchFamily="49" charset="-122"/>
            </a:endParaRPr>
          </a:p>
        </p:txBody>
      </p:sp>
    </p:spTree>
    <p:extLst>
      <p:ext uri="{BB962C8B-B14F-4D97-AF65-F5344CB8AC3E}">
        <p14:creationId xmlns:p14="http://schemas.microsoft.com/office/powerpoint/2010/main" val="281334417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zh-CN" altLang="en-US" kern="0" dirty="0" smtClean="0">
                <a:latin typeface="黑体" panose="02010609060101010101" pitchFamily="49" charset="-122"/>
                <a:ea typeface="黑体" panose="02010609060101010101" pitchFamily="49" charset="-122"/>
              </a:rPr>
              <a:t>终端设备</a:t>
            </a:r>
            <a:endParaRPr lang="zh-CN" altLang="en-US" dirty="0">
              <a:latin typeface="黑体" panose="02010609060101010101" pitchFamily="49" charset="-122"/>
              <a:ea typeface="黑体" panose="02010609060101010101" pitchFamily="49" charset="-122"/>
            </a:endParaRPr>
          </a:p>
        </p:txBody>
      </p:sp>
      <p:sp>
        <p:nvSpPr>
          <p:cNvPr id="2" name="Content Placeholder 1"/>
          <p:cNvSpPr>
            <a:spLocks noGrp="1"/>
          </p:cNvSpPr>
          <p:nvPr>
            <p:ph sz="quarter" idx="13"/>
          </p:nvPr>
        </p:nvSpPr>
        <p:spPr/>
        <p:txBody>
          <a:bodyPr/>
          <a:lstStyle/>
          <a:p>
            <a:r>
              <a:rPr lang="zh-CN" altLang="en-US" sz="2100" dirty="0">
                <a:solidFill>
                  <a:schemeClr val="tx1"/>
                </a:solidFill>
                <a:latin typeface="+mn-lt"/>
                <a:ea typeface="黑体" panose="02010609060101010101" pitchFamily="49" charset="-122"/>
              </a:rPr>
              <a:t>测试</a:t>
            </a:r>
            <a:r>
              <a:rPr lang="zh-CN" altLang="en-US" sz="2100" dirty="0" smtClean="0">
                <a:solidFill>
                  <a:schemeClr val="tx1"/>
                </a:solidFill>
                <a:latin typeface="+mn-lt"/>
                <a:ea typeface="黑体" panose="02010609060101010101" pitchFamily="49" charset="-122"/>
              </a:rPr>
              <a:t>阶段，尽量使用普通</a:t>
            </a:r>
            <a:r>
              <a:rPr lang="en-US" altLang="zh-CN" sz="2100" dirty="0" smtClean="0">
                <a:solidFill>
                  <a:schemeClr val="tx1"/>
                </a:solidFill>
                <a:latin typeface="+mn-lt"/>
                <a:ea typeface="黑体" panose="02010609060101010101" pitchFamily="49" charset="-122"/>
              </a:rPr>
              <a:t>PC/</a:t>
            </a:r>
            <a:r>
              <a:rPr lang="zh-CN" altLang="en-US" sz="2100" dirty="0" smtClean="0">
                <a:solidFill>
                  <a:schemeClr val="tx1"/>
                </a:solidFill>
                <a:latin typeface="+mn-lt"/>
                <a:ea typeface="黑体" panose="02010609060101010101" pitchFamily="49" charset="-122"/>
              </a:rPr>
              <a:t>笔记本来做测试，机器老点不怕。</a:t>
            </a:r>
            <a:endParaRPr lang="en-US" altLang="zh-CN" sz="2100" dirty="0" smtClean="0">
              <a:solidFill>
                <a:schemeClr val="tx1"/>
              </a:solidFill>
              <a:latin typeface="+mn-lt"/>
              <a:ea typeface="黑体" panose="02010609060101010101" pitchFamily="49" charset="-122"/>
            </a:endParaRPr>
          </a:p>
          <a:p>
            <a:r>
              <a:rPr lang="zh-CN" altLang="en-US" sz="2100" dirty="0" smtClean="0">
                <a:solidFill>
                  <a:schemeClr val="tx1"/>
                </a:solidFill>
                <a:latin typeface="+mn-lt"/>
                <a:ea typeface="黑体" panose="02010609060101010101" pitchFamily="49" charset="-122"/>
              </a:rPr>
              <a:t>设备主频最好在双核</a:t>
            </a:r>
            <a:r>
              <a:rPr lang="en-US" altLang="zh-CN" sz="2100" dirty="0" smtClean="0">
                <a:solidFill>
                  <a:schemeClr val="tx1"/>
                </a:solidFill>
                <a:latin typeface="+mn-lt"/>
                <a:ea typeface="黑体" panose="02010609060101010101" pitchFamily="49" charset="-122"/>
              </a:rPr>
              <a:t>2.0GHZ</a:t>
            </a:r>
            <a:r>
              <a:rPr lang="zh-CN" altLang="en-US" sz="2100" dirty="0" smtClean="0">
                <a:solidFill>
                  <a:schemeClr val="tx1"/>
                </a:solidFill>
                <a:latin typeface="+mn-lt"/>
                <a:ea typeface="黑体" panose="02010609060101010101" pitchFamily="49" charset="-122"/>
              </a:rPr>
              <a:t>以上，不要少于</a:t>
            </a:r>
            <a:r>
              <a:rPr lang="en-US" altLang="zh-CN" sz="2100" dirty="0" smtClean="0">
                <a:solidFill>
                  <a:schemeClr val="tx1"/>
                </a:solidFill>
                <a:latin typeface="+mn-lt"/>
                <a:ea typeface="黑体" panose="02010609060101010101" pitchFamily="49" charset="-122"/>
              </a:rPr>
              <a:t>1.6GHZ</a:t>
            </a:r>
            <a:r>
              <a:rPr lang="zh-CN" altLang="en-US" sz="2100" dirty="0" smtClean="0">
                <a:solidFill>
                  <a:schemeClr val="tx1"/>
                </a:solidFill>
                <a:latin typeface="+mn-lt"/>
                <a:ea typeface="黑体" panose="02010609060101010101" pitchFamily="49" charset="-122"/>
              </a:rPr>
              <a:t>。部分应用程序，终端主频越高所能获得效果也会有所提升。</a:t>
            </a:r>
            <a:endParaRPr lang="en-US" altLang="zh-CN" sz="2100" dirty="0" smtClean="0">
              <a:solidFill>
                <a:schemeClr val="tx1"/>
              </a:solidFill>
              <a:latin typeface="+mn-lt"/>
              <a:ea typeface="黑体" panose="02010609060101010101" pitchFamily="49" charset="-122"/>
            </a:endParaRPr>
          </a:p>
          <a:p>
            <a:r>
              <a:rPr lang="zh-CN" altLang="en-US" sz="2100" dirty="0" smtClean="0">
                <a:solidFill>
                  <a:schemeClr val="tx1"/>
                </a:solidFill>
                <a:latin typeface="+mn-lt"/>
                <a:ea typeface="黑体" panose="02010609060101010101" pitchFamily="49" charset="-122"/>
              </a:rPr>
              <a:t>建议使用</a:t>
            </a:r>
            <a:r>
              <a:rPr lang="en-US" altLang="zh-CN" sz="2100" dirty="0" smtClean="0">
                <a:solidFill>
                  <a:schemeClr val="tx1"/>
                </a:solidFill>
                <a:latin typeface="+mn-lt"/>
                <a:ea typeface="黑体" panose="02010609060101010101" pitchFamily="49" charset="-122"/>
              </a:rPr>
              <a:t>Citrix Ready</a:t>
            </a:r>
            <a:r>
              <a:rPr lang="zh-CN" altLang="en-US" sz="2100" dirty="0" smtClean="0">
                <a:solidFill>
                  <a:schemeClr val="tx1"/>
                </a:solidFill>
                <a:latin typeface="+mn-lt"/>
                <a:ea typeface="黑体" panose="02010609060101010101" pitchFamily="49" charset="-122"/>
              </a:rPr>
              <a:t>中已经通过</a:t>
            </a:r>
            <a:r>
              <a:rPr lang="en-US" altLang="zh-CN" sz="2100" dirty="0">
                <a:solidFill>
                  <a:srgbClr val="00598C"/>
                </a:solidFill>
                <a:hlinkClick r:id="rId3"/>
              </a:rPr>
              <a:t>HDX Premium</a:t>
            </a:r>
            <a:r>
              <a:rPr lang="zh-CN" altLang="en-US" sz="2100" dirty="0" smtClean="0">
                <a:solidFill>
                  <a:schemeClr val="tx1"/>
                </a:solidFill>
                <a:latin typeface="+mn-lt"/>
                <a:ea typeface="黑体" panose="02010609060101010101" pitchFamily="49" charset="-122"/>
              </a:rPr>
              <a:t>认证的机器。</a:t>
            </a:r>
            <a:endParaRPr lang="en-US" altLang="zh-CN" sz="2100" dirty="0" smtClean="0">
              <a:solidFill>
                <a:schemeClr val="tx1"/>
              </a:solidFill>
              <a:latin typeface="+mn-lt"/>
              <a:ea typeface="黑体" panose="02010609060101010101" pitchFamily="49" charset="-122"/>
            </a:endParaRPr>
          </a:p>
          <a:p>
            <a:pPr lvl="1"/>
            <a:r>
              <a:rPr lang="zh-CN" altLang="en-US" dirty="0" smtClean="0">
                <a:ea typeface="黑体" panose="02010609060101010101" pitchFamily="49" charset="-122"/>
              </a:rPr>
              <a:t>对于 </a:t>
            </a:r>
            <a:r>
              <a:rPr lang="en-US" altLang="zh-CN" dirty="0">
                <a:ea typeface="黑体" panose="02010609060101010101" pitchFamily="49" charset="-122"/>
              </a:rPr>
              <a:t>x86 </a:t>
            </a:r>
            <a:r>
              <a:rPr lang="zh-CN" altLang="en-US" dirty="0">
                <a:ea typeface="黑体" panose="02010609060101010101" pitchFamily="49" charset="-122"/>
              </a:rPr>
              <a:t>设备，处理器速度至少为 </a:t>
            </a:r>
            <a:r>
              <a:rPr lang="en-US" altLang="zh-CN" dirty="0">
                <a:ea typeface="黑体" panose="02010609060101010101" pitchFamily="49" charset="-122"/>
              </a:rPr>
              <a:t>1.6 GHz</a:t>
            </a:r>
            <a:r>
              <a:rPr lang="zh-CN" altLang="en-US" dirty="0">
                <a:ea typeface="黑体" panose="02010609060101010101" pitchFamily="49" charset="-122"/>
              </a:rPr>
              <a:t>，才能在典型分辨率（例如 </a:t>
            </a:r>
            <a:r>
              <a:rPr lang="en-US" altLang="zh-CN" dirty="0">
                <a:ea typeface="黑体" panose="02010609060101010101" pitchFamily="49" charset="-122"/>
              </a:rPr>
              <a:t>1280 x 1024</a:t>
            </a:r>
            <a:r>
              <a:rPr lang="zh-CN" altLang="en-US" dirty="0">
                <a:ea typeface="黑体" panose="02010609060101010101" pitchFamily="49" charset="-122"/>
              </a:rPr>
              <a:t>）下很好地显示单监视器会话。 如果使用 </a:t>
            </a:r>
            <a:r>
              <a:rPr lang="en-US" altLang="zh-CN" dirty="0">
                <a:ea typeface="黑体" panose="02010609060101010101" pitchFamily="49" charset="-122"/>
              </a:rPr>
              <a:t>HDX 3D Pro </a:t>
            </a:r>
            <a:r>
              <a:rPr lang="zh-CN" altLang="en-US" dirty="0">
                <a:ea typeface="黑体" panose="02010609060101010101" pitchFamily="49" charset="-122"/>
              </a:rPr>
              <a:t>功能，需要安装本机硬件加速的图形驱动程序，且处理器的最低速度为 </a:t>
            </a:r>
            <a:r>
              <a:rPr lang="en-US" altLang="zh-CN" dirty="0">
                <a:ea typeface="黑体" panose="02010609060101010101" pitchFamily="49" charset="-122"/>
              </a:rPr>
              <a:t>2 GHz</a:t>
            </a:r>
            <a:r>
              <a:rPr lang="zh-CN" altLang="en-US" dirty="0">
                <a:ea typeface="黑体" panose="02010609060101010101" pitchFamily="49" charset="-122"/>
              </a:rPr>
              <a:t>。</a:t>
            </a:r>
          </a:p>
          <a:p>
            <a:pPr lvl="1"/>
            <a:r>
              <a:rPr lang="zh-CN" altLang="en-US" dirty="0">
                <a:ea typeface="黑体" panose="02010609060101010101" pitchFamily="49" charset="-122"/>
              </a:rPr>
              <a:t>对于 </a:t>
            </a:r>
            <a:r>
              <a:rPr lang="en-US" altLang="zh-CN" dirty="0">
                <a:ea typeface="黑体" panose="02010609060101010101" pitchFamily="49" charset="-122"/>
              </a:rPr>
              <a:t>ARM </a:t>
            </a:r>
            <a:r>
              <a:rPr lang="zh-CN" altLang="en-US" dirty="0">
                <a:ea typeface="黑体" panose="02010609060101010101" pitchFamily="49" charset="-122"/>
              </a:rPr>
              <a:t>设备，需要使用硬件 </a:t>
            </a:r>
            <a:r>
              <a:rPr lang="en-US" altLang="zh-CN" dirty="0">
                <a:ea typeface="黑体" panose="02010609060101010101" pitchFamily="49" charset="-122"/>
              </a:rPr>
              <a:t>H.264 </a:t>
            </a:r>
            <a:r>
              <a:rPr lang="zh-CN" altLang="en-US" dirty="0">
                <a:ea typeface="黑体" panose="02010609060101010101" pitchFamily="49" charset="-122"/>
              </a:rPr>
              <a:t>解码器才能同时实现常规 </a:t>
            </a:r>
            <a:r>
              <a:rPr lang="en-US" altLang="zh-CN" dirty="0">
                <a:ea typeface="黑体" panose="02010609060101010101" pitchFamily="49" charset="-122"/>
              </a:rPr>
              <a:t>H.264 </a:t>
            </a:r>
            <a:r>
              <a:rPr lang="zh-CN" altLang="en-US" dirty="0">
                <a:ea typeface="黑体" panose="02010609060101010101" pitchFamily="49" charset="-122"/>
              </a:rPr>
              <a:t>支持和 </a:t>
            </a:r>
            <a:r>
              <a:rPr lang="en-US" altLang="zh-CN" dirty="0">
                <a:ea typeface="黑体" panose="02010609060101010101" pitchFamily="49" charset="-122"/>
              </a:rPr>
              <a:t>HDX 3D Pro </a:t>
            </a:r>
            <a:r>
              <a:rPr lang="zh-CN" altLang="en-US" dirty="0">
                <a:ea typeface="黑体" panose="02010609060101010101" pitchFamily="49" charset="-122"/>
              </a:rPr>
              <a:t>功能。 此外，处理器时钟速度越快，性能越优异</a:t>
            </a:r>
            <a:r>
              <a:rPr lang="zh-CN" altLang="en-US" dirty="0" smtClean="0">
                <a:ea typeface="黑体" panose="02010609060101010101" pitchFamily="49" charset="-122"/>
              </a:rPr>
              <a:t>。</a:t>
            </a:r>
            <a:endParaRPr lang="en-US" altLang="zh-CN" dirty="0" smtClean="0">
              <a:ea typeface="黑体" panose="02010609060101010101" pitchFamily="49" charset="-122"/>
            </a:endParaRPr>
          </a:p>
          <a:p>
            <a:pPr lvl="1"/>
            <a:r>
              <a:rPr lang="zh-CN" altLang="en-US" dirty="0" smtClean="0">
                <a:ea typeface="黑体" panose="02010609060101010101" pitchFamily="49" charset="-122"/>
              </a:rPr>
              <a:t>内存</a:t>
            </a:r>
            <a:r>
              <a:rPr lang="en-US" altLang="zh-CN" dirty="0" smtClean="0">
                <a:ea typeface="黑体" panose="02010609060101010101" pitchFamily="49" charset="-122"/>
              </a:rPr>
              <a:t>1G</a:t>
            </a:r>
            <a:r>
              <a:rPr lang="zh-CN" altLang="en-US" dirty="0" smtClean="0">
                <a:ea typeface="黑体" panose="02010609060101010101" pitchFamily="49" charset="-122"/>
              </a:rPr>
              <a:t>，支持</a:t>
            </a:r>
            <a:r>
              <a:rPr lang="en-US" altLang="zh-CN" dirty="0" smtClean="0">
                <a:ea typeface="黑体" panose="02010609060101010101" pitchFamily="49" charset="-122"/>
              </a:rPr>
              <a:t>32</a:t>
            </a:r>
            <a:r>
              <a:rPr lang="zh-CN" altLang="en-US" dirty="0" smtClean="0">
                <a:ea typeface="黑体" panose="02010609060101010101" pitchFamily="49" charset="-122"/>
              </a:rPr>
              <a:t>位像素，</a:t>
            </a:r>
            <a:r>
              <a:rPr lang="en-US" altLang="zh-CN" dirty="0" smtClean="0">
                <a:ea typeface="黑体" panose="02010609060101010101" pitchFamily="49" charset="-122"/>
              </a:rPr>
              <a:t>128M</a:t>
            </a:r>
            <a:r>
              <a:rPr lang="zh-CN" altLang="en-US" dirty="0" smtClean="0">
                <a:ea typeface="黑体" panose="02010609060101010101" pitchFamily="49" charset="-122"/>
              </a:rPr>
              <a:t>显存。推荐支持</a:t>
            </a:r>
            <a:r>
              <a:rPr lang="en-US" altLang="zh-CN" dirty="0" smtClean="0">
                <a:ea typeface="黑体" panose="02010609060101010101" pitchFamily="49" charset="-122"/>
              </a:rPr>
              <a:t>DirectX 9</a:t>
            </a:r>
            <a:r>
              <a:rPr lang="zh-CN" altLang="en-US" dirty="0" smtClean="0">
                <a:ea typeface="黑体" panose="02010609060101010101" pitchFamily="49" charset="-122"/>
              </a:rPr>
              <a:t>和</a:t>
            </a:r>
            <a:r>
              <a:rPr lang="en-US" altLang="zh-CN" dirty="0"/>
              <a:t>Pixel </a:t>
            </a:r>
            <a:r>
              <a:rPr lang="en-US" altLang="zh-CN" dirty="0" err="1"/>
              <a:t>Shader</a:t>
            </a:r>
            <a:r>
              <a:rPr lang="en-US" altLang="zh-CN" dirty="0"/>
              <a:t> </a:t>
            </a:r>
            <a:r>
              <a:rPr lang="en-US" altLang="zh-CN" dirty="0" smtClean="0"/>
              <a:t>2.0</a:t>
            </a:r>
            <a:r>
              <a:rPr lang="zh-CN" altLang="en-US" dirty="0" smtClean="0"/>
              <a:t>。</a:t>
            </a:r>
            <a:endParaRPr lang="en-US" altLang="zh-CN" dirty="0" smtClean="0">
              <a:ea typeface="黑体" panose="02010609060101010101" pitchFamily="49" charset="-122"/>
            </a:endParaRPr>
          </a:p>
          <a:p>
            <a:pPr lvl="1"/>
            <a:r>
              <a:rPr lang="en-US" altLang="zh-CN" dirty="0">
                <a:ea typeface="黑体" panose="02010609060101010101" pitchFamily="49" charset="-122"/>
              </a:rPr>
              <a:t>Intel Atom</a:t>
            </a:r>
            <a:r>
              <a:rPr lang="zh-CN" altLang="en-US" dirty="0" smtClean="0">
                <a:ea typeface="黑体" panose="02010609060101010101" pitchFamily="49" charset="-122"/>
              </a:rPr>
              <a:t>芯片貌似测试效果较差，慎重选用。</a:t>
            </a:r>
            <a:endParaRPr lang="en-US" altLang="zh-CN" dirty="0">
              <a:ea typeface="黑体" panose="02010609060101010101" pitchFamily="49" charset="-122"/>
            </a:endParaRPr>
          </a:p>
          <a:p>
            <a:pPr lvl="1"/>
            <a:endParaRPr lang="zh-CN" altLang="en-US" dirty="0">
              <a:ea typeface="黑体" panose="02010609060101010101" pitchFamily="49" charset="-122"/>
            </a:endParaRPr>
          </a:p>
        </p:txBody>
      </p:sp>
    </p:spTree>
    <p:extLst>
      <p:ext uri="{BB962C8B-B14F-4D97-AF65-F5344CB8AC3E}">
        <p14:creationId xmlns:p14="http://schemas.microsoft.com/office/powerpoint/2010/main" val="2243858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p:cNvSpPr>
            <a:spLocks noGrp="1"/>
          </p:cNvSpPr>
          <p:nvPr>
            <p:ph type="body" sz="quarter" idx="10"/>
          </p:nvPr>
        </p:nvSpPr>
        <p:spPr/>
        <p:txBody>
          <a:bodyPr/>
          <a:lstStyle/>
          <a:p>
            <a:r>
              <a:rPr lang="zh-CN" altLang="en-US" dirty="0">
                <a:latin typeface="黑体" panose="02010609060101010101" pitchFamily="49" charset="-122"/>
                <a:ea typeface="黑体" panose="02010609060101010101" pitchFamily="49" charset="-122"/>
              </a:rPr>
              <a:t>工具</a:t>
            </a:r>
          </a:p>
        </p:txBody>
      </p:sp>
      <p:sp>
        <p:nvSpPr>
          <p:cNvPr id="5" name="文本占位符 4"/>
          <p:cNvSpPr>
            <a:spLocks noGrp="1"/>
          </p:cNvSpPr>
          <p:nvPr>
            <p:ph type="body" sz="quarter" idx="11"/>
          </p:nvPr>
        </p:nvSpPr>
        <p:spPr/>
        <p:txBody>
          <a:bodyPr/>
          <a:lstStyle/>
          <a:p>
            <a:endParaRPr lang="zh-CN" altLang="en-US"/>
          </a:p>
        </p:txBody>
      </p:sp>
    </p:spTree>
    <p:extLst>
      <p:ext uri="{BB962C8B-B14F-4D97-AF65-F5344CB8AC3E}">
        <p14:creationId xmlns:p14="http://schemas.microsoft.com/office/powerpoint/2010/main" val="38022646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825" y="1180445"/>
            <a:ext cx="4438575" cy="3490722"/>
          </a:xfrm>
        </p:spPr>
        <p:txBody>
          <a:bodyPr/>
          <a:lstStyle/>
          <a:p>
            <a:r>
              <a:rPr lang="zh-CN" altLang="en-US" dirty="0" smtClean="0">
                <a:latin typeface="+mn-lt"/>
                <a:ea typeface="黑体" panose="02010609060101010101" pitchFamily="49" charset="-122"/>
              </a:rPr>
              <a:t>为了验证</a:t>
            </a:r>
            <a:r>
              <a:rPr lang="en-US" altLang="zh-CN" dirty="0" smtClean="0">
                <a:latin typeface="+mn-lt"/>
                <a:ea typeface="黑体" panose="02010609060101010101" pitchFamily="49" charset="-122"/>
              </a:rPr>
              <a:t>GPU</a:t>
            </a:r>
            <a:r>
              <a:rPr lang="zh-CN" altLang="en-US" dirty="0" smtClean="0">
                <a:latin typeface="+mn-lt"/>
                <a:ea typeface="黑体" panose="02010609060101010101" pitchFamily="49" charset="-122"/>
              </a:rPr>
              <a:t>的状态是否正常，可以考虑使用如下工具：</a:t>
            </a:r>
            <a:endParaRPr lang="en-US" altLang="zh-CN" dirty="0" smtClean="0">
              <a:latin typeface="+mn-lt"/>
              <a:ea typeface="黑体" panose="02010609060101010101" pitchFamily="49" charset="-122"/>
            </a:endParaRPr>
          </a:p>
          <a:p>
            <a:pPr lvl="1"/>
            <a:r>
              <a:rPr lang="en-US" altLang="zh-CN" dirty="0" smtClean="0">
                <a:latin typeface="+mn-lt"/>
                <a:ea typeface="黑体" panose="02010609060101010101" pitchFamily="49" charset="-122"/>
              </a:rPr>
              <a:t>GPU-Z</a:t>
            </a:r>
          </a:p>
          <a:p>
            <a:pPr lvl="1"/>
            <a:r>
              <a:rPr lang="en-US" altLang="zh-CN" dirty="0" smtClean="0">
                <a:latin typeface="+mn-lt"/>
                <a:ea typeface="黑体" panose="02010609060101010101" pitchFamily="49" charset="-122"/>
              </a:rPr>
              <a:t>GPU Caps View</a:t>
            </a:r>
          </a:p>
        </p:txBody>
      </p:sp>
      <p:sp>
        <p:nvSpPr>
          <p:cNvPr id="3" name="Title 2"/>
          <p:cNvSpPr>
            <a:spLocks noGrp="1"/>
          </p:cNvSpPr>
          <p:nvPr>
            <p:ph type="title"/>
          </p:nvPr>
        </p:nvSpPr>
        <p:spPr/>
        <p:txBody>
          <a:bodyPr/>
          <a:lstStyle/>
          <a:p>
            <a:r>
              <a:rPr lang="zh-CN" altLang="en-US" dirty="0" smtClean="0">
                <a:latin typeface="黑体" panose="02010609060101010101" pitchFamily="49" charset="-122"/>
                <a:ea typeface="黑体" panose="02010609060101010101" pitchFamily="49" charset="-122"/>
              </a:rPr>
              <a:t>测试小工具</a:t>
            </a:r>
            <a:endParaRPr lang="zh-CN" altLang="en-US" dirty="0">
              <a:latin typeface="黑体" panose="02010609060101010101" pitchFamily="49" charset="-122"/>
              <a:ea typeface="黑体" panose="02010609060101010101" pitchFamily="49" charset="-122"/>
            </a:endParaRPr>
          </a:p>
        </p:txBody>
      </p:sp>
      <p:pic>
        <p:nvPicPr>
          <p:cNvPr id="5" name="图片 4"/>
          <p:cNvPicPr>
            <a:picLocks noChangeAspect="1"/>
          </p:cNvPicPr>
          <p:nvPr/>
        </p:nvPicPr>
        <p:blipFill>
          <a:blip r:embed="rId3"/>
          <a:stretch>
            <a:fillRect/>
          </a:stretch>
        </p:blipFill>
        <p:spPr>
          <a:xfrm>
            <a:off x="5486400" y="654087"/>
            <a:ext cx="2971800" cy="3667488"/>
          </a:xfrm>
          <a:prstGeom prst="rect">
            <a:avLst/>
          </a:prstGeom>
        </p:spPr>
      </p:pic>
    </p:spTree>
    <p:extLst>
      <p:ext uri="{BB962C8B-B14F-4D97-AF65-F5344CB8AC3E}">
        <p14:creationId xmlns:p14="http://schemas.microsoft.com/office/powerpoint/2010/main" val="3146480303"/>
      </p:ext>
    </p:extLst>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pPr lvl="1" algn="l" rtl="0">
              <a:spcBef>
                <a:spcPct val="0"/>
              </a:spcBef>
            </a:pPr>
            <a:r>
              <a:rPr lang="en-US" altLang="zh-CN" sz="2600" b="1" dirty="0" smtClean="0">
                <a:latin typeface="+mn-lt"/>
              </a:rPr>
              <a:t>GPU Caps View</a:t>
            </a:r>
            <a:endParaRPr lang="zh-CN" altLang="en-US" sz="2600" b="1" dirty="0">
              <a:latin typeface="+mn-lt"/>
            </a:endParaRPr>
          </a:p>
        </p:txBody>
      </p:sp>
      <p:sp>
        <p:nvSpPr>
          <p:cNvPr id="2" name="内容占位符 1"/>
          <p:cNvSpPr>
            <a:spLocks noGrp="1"/>
          </p:cNvSpPr>
          <p:nvPr>
            <p:ph sz="quarter" idx="13"/>
          </p:nvPr>
        </p:nvSpPr>
        <p:spPr/>
        <p:txBody>
          <a:bodyPr/>
          <a:lstStyle/>
          <a:p>
            <a:endParaRPr lang="zh-CN" altLang="en-US" dirty="0"/>
          </a:p>
        </p:txBody>
      </p:sp>
      <p:pic>
        <p:nvPicPr>
          <p:cNvPr id="5" name="图片 4"/>
          <p:cNvPicPr>
            <a:picLocks noChangeAspect="1"/>
          </p:cNvPicPr>
          <p:nvPr/>
        </p:nvPicPr>
        <p:blipFill>
          <a:blip r:embed="rId3"/>
          <a:stretch>
            <a:fillRect/>
          </a:stretch>
        </p:blipFill>
        <p:spPr>
          <a:xfrm>
            <a:off x="381000" y="843992"/>
            <a:ext cx="2895600" cy="3878194"/>
          </a:xfrm>
          <a:prstGeom prst="rect">
            <a:avLst/>
          </a:prstGeom>
        </p:spPr>
      </p:pic>
      <p:pic>
        <p:nvPicPr>
          <p:cNvPr id="7" name="图片 6"/>
          <p:cNvPicPr>
            <a:picLocks noChangeAspect="1"/>
          </p:cNvPicPr>
          <p:nvPr/>
        </p:nvPicPr>
        <p:blipFill>
          <a:blip r:embed="rId4"/>
          <a:stretch>
            <a:fillRect/>
          </a:stretch>
        </p:blipFill>
        <p:spPr>
          <a:xfrm>
            <a:off x="4130299" y="863042"/>
            <a:ext cx="3886200" cy="3886200"/>
          </a:xfrm>
          <a:prstGeom prst="rect">
            <a:avLst/>
          </a:prstGeom>
        </p:spPr>
      </p:pic>
    </p:spTree>
    <p:extLst>
      <p:ext uri="{BB962C8B-B14F-4D97-AF65-F5344CB8AC3E}">
        <p14:creationId xmlns:p14="http://schemas.microsoft.com/office/powerpoint/2010/main" val="16591631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a:xfrm>
            <a:off x="285825" y="1180445"/>
            <a:ext cx="3397175" cy="3490722"/>
          </a:xfrm>
        </p:spPr>
        <p:txBody>
          <a:bodyPr/>
          <a:lstStyle/>
          <a:p>
            <a:r>
              <a:rPr lang="en-US" altLang="zh-CN" dirty="0" err="1" smtClean="0">
                <a:latin typeface="+mn-lt"/>
                <a:ea typeface="黑体" panose="02010609060101010101" pitchFamily="49" charset="-122"/>
              </a:rPr>
              <a:t>Redway</a:t>
            </a:r>
            <a:r>
              <a:rPr lang="en-US" altLang="zh-CN" dirty="0" smtClean="0">
                <a:latin typeface="+mn-lt"/>
                <a:ea typeface="黑体" panose="02010609060101010101" pitchFamily="49" charset="-122"/>
              </a:rPr>
              <a:t> </a:t>
            </a:r>
            <a:r>
              <a:rPr lang="en-US" altLang="zh-CN" dirty="0" err="1" smtClean="0">
                <a:latin typeface="+mn-lt"/>
                <a:ea typeface="黑体" panose="02010609060101010101" pitchFamily="49" charset="-122"/>
              </a:rPr>
              <a:t>TurbineDemo</a:t>
            </a:r>
            <a:r>
              <a:rPr lang="en-US" altLang="zh-CN" dirty="0" smtClean="0">
                <a:latin typeface="+mn-lt"/>
                <a:ea typeface="黑体" panose="02010609060101010101" pitchFamily="49" charset="-122"/>
              </a:rPr>
              <a:t>(OpenGL)</a:t>
            </a:r>
            <a:endParaRPr lang="en-US" altLang="zh-CN" dirty="0">
              <a:latin typeface="+mn-lt"/>
              <a:ea typeface="黑体" panose="02010609060101010101" pitchFamily="49" charset="-122"/>
            </a:endParaRPr>
          </a:p>
          <a:p>
            <a:r>
              <a:rPr lang="en-US" altLang="zh-CN" dirty="0">
                <a:solidFill>
                  <a:schemeClr val="tx1"/>
                </a:solidFill>
                <a:latin typeface="+mn-lt"/>
                <a:ea typeface="黑体" panose="02010609060101010101" pitchFamily="49" charset="-122"/>
              </a:rPr>
              <a:t>Heaven </a:t>
            </a:r>
            <a:r>
              <a:rPr lang="en-US" altLang="zh-CN" dirty="0" smtClean="0">
                <a:solidFill>
                  <a:schemeClr val="tx1"/>
                </a:solidFill>
                <a:latin typeface="+mn-lt"/>
                <a:ea typeface="黑体" panose="02010609060101010101" pitchFamily="49" charset="-122"/>
              </a:rPr>
              <a:t>Benchmark(DX)</a:t>
            </a:r>
            <a:endParaRPr lang="en-US" altLang="zh-CN" dirty="0">
              <a:solidFill>
                <a:schemeClr val="tx1"/>
              </a:solidFill>
              <a:latin typeface="+mn-lt"/>
              <a:ea typeface="黑体" panose="02010609060101010101" pitchFamily="49" charset="-122"/>
            </a:endParaRPr>
          </a:p>
          <a:p>
            <a:r>
              <a:rPr lang="en-US" altLang="zh-CN" dirty="0" smtClean="0">
                <a:latin typeface="+mn-lt"/>
                <a:ea typeface="黑体" panose="02010609060101010101" pitchFamily="49" charset="-122"/>
              </a:rPr>
              <a:t>SPECviewperf11win64(</a:t>
            </a:r>
            <a:r>
              <a:rPr lang="zh-CN" altLang="en-US" dirty="0" smtClean="0">
                <a:latin typeface="+mn-lt"/>
                <a:ea typeface="黑体" panose="02010609060101010101" pitchFamily="49" charset="-122"/>
              </a:rPr>
              <a:t>有闪退问题）</a:t>
            </a:r>
            <a:endParaRPr lang="en-US" altLang="zh-CN" dirty="0" smtClean="0">
              <a:latin typeface="+mn-lt"/>
              <a:ea typeface="黑体" panose="02010609060101010101" pitchFamily="49" charset="-122"/>
            </a:endParaRPr>
          </a:p>
          <a:p>
            <a:r>
              <a:rPr lang="en-US" altLang="zh-CN" dirty="0" smtClean="0">
                <a:latin typeface="+mn-lt"/>
                <a:ea typeface="黑体" panose="02010609060101010101" pitchFamily="49" charset="-122"/>
              </a:rPr>
              <a:t>3D mark</a:t>
            </a:r>
            <a:r>
              <a:rPr lang="zh-CN" altLang="en-US" dirty="0" smtClean="0">
                <a:latin typeface="+mn-lt"/>
                <a:ea typeface="黑体" panose="02010609060101010101" pitchFamily="49" charset="-122"/>
              </a:rPr>
              <a:t>（有兼容问题）</a:t>
            </a:r>
            <a:endParaRPr lang="en-US" altLang="zh-CN" dirty="0">
              <a:latin typeface="+mn-lt"/>
              <a:ea typeface="黑体" panose="02010609060101010101" pitchFamily="49" charset="-122"/>
            </a:endParaRPr>
          </a:p>
          <a:p>
            <a:endParaRPr lang="zh-CN" altLang="en-US" dirty="0">
              <a:latin typeface="+mn-lt"/>
            </a:endParaRPr>
          </a:p>
        </p:txBody>
      </p:sp>
      <p:sp>
        <p:nvSpPr>
          <p:cNvPr id="3" name="标题 2"/>
          <p:cNvSpPr>
            <a:spLocks noGrp="1"/>
          </p:cNvSpPr>
          <p:nvPr>
            <p:ph type="title"/>
          </p:nvPr>
        </p:nvSpPr>
        <p:spPr/>
        <p:txBody>
          <a:bodyPr/>
          <a:lstStyle/>
          <a:p>
            <a:r>
              <a:rPr lang="en-US" altLang="zh-CN" dirty="0" smtClean="0">
                <a:latin typeface="+mn-lt"/>
                <a:ea typeface="黑体" panose="02010609060101010101" pitchFamily="49" charset="-122"/>
              </a:rPr>
              <a:t>Benchmark Tools</a:t>
            </a:r>
            <a:endParaRPr lang="zh-CN" altLang="en-US" dirty="0">
              <a:latin typeface="+mn-lt"/>
              <a:ea typeface="黑体" panose="02010609060101010101" pitchFamily="49" charset="-122"/>
            </a:endParaRPr>
          </a:p>
        </p:txBody>
      </p:sp>
      <p:pic>
        <p:nvPicPr>
          <p:cNvPr id="5" name="图片 4"/>
          <p:cNvPicPr>
            <a:picLocks noChangeAspect="1"/>
          </p:cNvPicPr>
          <p:nvPr/>
        </p:nvPicPr>
        <p:blipFill>
          <a:blip r:embed="rId3"/>
          <a:stretch>
            <a:fillRect/>
          </a:stretch>
        </p:blipFill>
        <p:spPr>
          <a:xfrm>
            <a:off x="3683000" y="843992"/>
            <a:ext cx="5287749" cy="3961943"/>
          </a:xfrm>
          <a:prstGeom prst="rect">
            <a:avLst/>
          </a:prstGeom>
        </p:spPr>
      </p:pic>
    </p:spTree>
    <p:extLst>
      <p:ext uri="{BB962C8B-B14F-4D97-AF65-F5344CB8AC3E}">
        <p14:creationId xmlns:p14="http://schemas.microsoft.com/office/powerpoint/2010/main" val="2250327401"/>
      </p:ext>
    </p:extLst>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p:txBody>
          <a:bodyPr/>
          <a:lstStyle/>
          <a:p>
            <a:endParaRPr lang="zh-CN" altLang="en-US" dirty="0"/>
          </a:p>
        </p:txBody>
      </p:sp>
      <p:sp>
        <p:nvSpPr>
          <p:cNvPr id="3" name="标题 2"/>
          <p:cNvSpPr>
            <a:spLocks noGrp="1"/>
          </p:cNvSpPr>
          <p:nvPr>
            <p:ph type="title"/>
          </p:nvPr>
        </p:nvSpPr>
        <p:spPr/>
        <p:txBody>
          <a:bodyPr/>
          <a:lstStyle/>
          <a:p>
            <a:r>
              <a:rPr lang="zh-CN" altLang="en-US" dirty="0" smtClean="0">
                <a:latin typeface="黑体" panose="02010609060101010101" pitchFamily="49" charset="-122"/>
                <a:ea typeface="黑体" panose="02010609060101010101" pitchFamily="49" charset="-122"/>
              </a:rPr>
              <a:t>提高跑分成绩</a:t>
            </a:r>
            <a:endParaRPr lang="zh-CN" altLang="en-US" dirty="0">
              <a:latin typeface="黑体" panose="02010609060101010101" pitchFamily="49" charset="-122"/>
              <a:ea typeface="黑体" panose="02010609060101010101" pitchFamily="49" charset="-122"/>
            </a:endParaRPr>
          </a:p>
        </p:txBody>
      </p:sp>
      <p:pic>
        <p:nvPicPr>
          <p:cNvPr id="4" name="图片 3"/>
          <p:cNvPicPr>
            <a:picLocks noChangeAspect="1"/>
          </p:cNvPicPr>
          <p:nvPr/>
        </p:nvPicPr>
        <p:blipFill>
          <a:blip r:embed="rId3"/>
          <a:stretch>
            <a:fillRect/>
          </a:stretch>
        </p:blipFill>
        <p:spPr>
          <a:xfrm>
            <a:off x="285825" y="1174095"/>
            <a:ext cx="5657776" cy="3507683"/>
          </a:xfrm>
          <a:prstGeom prst="rect">
            <a:avLst/>
          </a:prstGeom>
        </p:spPr>
      </p:pic>
      <p:pic>
        <p:nvPicPr>
          <p:cNvPr id="5" name="图片 4"/>
          <p:cNvPicPr>
            <a:picLocks noChangeAspect="1"/>
          </p:cNvPicPr>
          <p:nvPr/>
        </p:nvPicPr>
        <p:blipFill>
          <a:blip r:embed="rId4"/>
          <a:stretch>
            <a:fillRect/>
          </a:stretch>
        </p:blipFill>
        <p:spPr>
          <a:xfrm>
            <a:off x="2009755" y="1180445"/>
            <a:ext cx="5085714" cy="3533333"/>
          </a:xfrm>
          <a:prstGeom prst="rect">
            <a:avLst/>
          </a:prstGeom>
        </p:spPr>
      </p:pic>
    </p:spTree>
    <p:extLst>
      <p:ext uri="{BB962C8B-B14F-4D97-AF65-F5344CB8AC3E}">
        <p14:creationId xmlns:p14="http://schemas.microsoft.com/office/powerpoint/2010/main" val="15831713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85825" y="1180445"/>
            <a:ext cx="3600375" cy="3490722"/>
          </a:xfrm>
        </p:spPr>
        <p:txBody>
          <a:bodyPr/>
          <a:lstStyle/>
          <a:p>
            <a:r>
              <a:rPr lang="zh-CN" altLang="en-US" dirty="0" smtClean="0">
                <a:latin typeface="+mn-lt"/>
                <a:ea typeface="黑体" panose="02010609060101010101" pitchFamily="49" charset="-122"/>
                <a:cs typeface="Arial" pitchFamily="34" charset="0"/>
              </a:rPr>
              <a:t>可以直接在</a:t>
            </a:r>
            <a:r>
              <a:rPr lang="en-US" altLang="zh-CN" dirty="0" err="1" smtClean="0">
                <a:latin typeface="+mn-lt"/>
                <a:ea typeface="黑体" panose="02010609060101010101" pitchFamily="49" charset="-122"/>
                <a:cs typeface="Arial" pitchFamily="34" charset="0"/>
              </a:rPr>
              <a:t>XenCenter</a:t>
            </a:r>
            <a:r>
              <a:rPr lang="zh-CN" altLang="en-US" dirty="0" smtClean="0">
                <a:latin typeface="+mn-lt"/>
                <a:ea typeface="黑体" panose="02010609060101010101" pitchFamily="49" charset="-122"/>
                <a:cs typeface="Arial" pitchFamily="34" charset="0"/>
              </a:rPr>
              <a:t>中看到</a:t>
            </a:r>
            <a:r>
              <a:rPr lang="en-US" altLang="zh-CN" dirty="0" smtClean="0">
                <a:latin typeface="+mn-lt"/>
                <a:ea typeface="黑体" panose="02010609060101010101" pitchFamily="49" charset="-122"/>
                <a:cs typeface="Arial" pitchFamily="34" charset="0"/>
              </a:rPr>
              <a:t>GPU</a:t>
            </a:r>
            <a:r>
              <a:rPr lang="zh-CN" altLang="en-US" dirty="0" smtClean="0">
                <a:latin typeface="+mn-lt"/>
                <a:ea typeface="黑体" panose="02010609060101010101" pitchFamily="49" charset="-122"/>
                <a:cs typeface="Arial" pitchFamily="34" charset="0"/>
              </a:rPr>
              <a:t>的利用率。</a:t>
            </a:r>
            <a:endParaRPr lang="zh-CN" altLang="en-US" dirty="0">
              <a:latin typeface="+mn-lt"/>
              <a:ea typeface="黑体" panose="02010609060101010101" pitchFamily="49" charset="-122"/>
            </a:endParaRPr>
          </a:p>
        </p:txBody>
      </p:sp>
      <p:sp>
        <p:nvSpPr>
          <p:cNvPr id="2" name="Title 1"/>
          <p:cNvSpPr>
            <a:spLocks noGrp="1"/>
          </p:cNvSpPr>
          <p:nvPr>
            <p:ph type="title"/>
          </p:nvPr>
        </p:nvSpPr>
        <p:spPr/>
        <p:txBody>
          <a:bodyPr/>
          <a:lstStyle/>
          <a:p>
            <a:r>
              <a:rPr lang="zh-CN" altLang="en-US" dirty="0" smtClean="0">
                <a:latin typeface="+mn-lt"/>
                <a:ea typeface="黑体" panose="02010609060101010101" pitchFamily="49" charset="-122"/>
              </a:rPr>
              <a:t>查看</a:t>
            </a:r>
            <a:r>
              <a:rPr lang="en-GB" dirty="0" smtClean="0">
                <a:latin typeface="+mn-lt"/>
                <a:ea typeface="黑体" panose="02010609060101010101" pitchFamily="49" charset="-122"/>
              </a:rPr>
              <a:t>GPU </a:t>
            </a:r>
            <a:r>
              <a:rPr lang="zh-CN" altLang="en-US" dirty="0" smtClean="0">
                <a:latin typeface="+mn-lt"/>
                <a:ea typeface="黑体" panose="02010609060101010101" pitchFamily="49" charset="-122"/>
              </a:rPr>
              <a:t>利用率 </a:t>
            </a:r>
            <a:r>
              <a:rPr lang="en-US" altLang="zh-CN" dirty="0" smtClean="0">
                <a:latin typeface="+mn-lt"/>
                <a:ea typeface="黑体" panose="02010609060101010101" pitchFamily="49" charset="-122"/>
              </a:rPr>
              <a:t>- </a:t>
            </a:r>
            <a:r>
              <a:rPr lang="en-US" altLang="zh-CN" dirty="0" err="1" smtClean="0">
                <a:latin typeface="+mn-lt"/>
                <a:ea typeface="黑体" panose="02010609060101010101" pitchFamily="49" charset="-122"/>
              </a:rPr>
              <a:t>XenCenter</a:t>
            </a:r>
            <a:endParaRPr lang="en-GB" dirty="0">
              <a:latin typeface="+mn-lt"/>
              <a:ea typeface="黑体" panose="02010609060101010101" pitchFamily="49" charset="-122"/>
            </a:endParaRPr>
          </a:p>
        </p:txBody>
      </p:sp>
      <p:pic>
        <p:nvPicPr>
          <p:cNvPr id="26626" name="Picture 2"/>
          <p:cNvPicPr>
            <a:picLocks noChangeAspect="1" noChangeArrowheads="1"/>
          </p:cNvPicPr>
          <p:nvPr/>
        </p:nvPicPr>
        <p:blipFill>
          <a:blip r:embed="rId3" cstate="print"/>
          <a:srcRect l="17404" t="15469" r="23119" b="5156"/>
          <a:stretch>
            <a:fillRect/>
          </a:stretch>
        </p:blipFill>
        <p:spPr bwMode="auto">
          <a:xfrm>
            <a:off x="3886200" y="1172879"/>
            <a:ext cx="4818965" cy="3240000"/>
          </a:xfrm>
          <a:prstGeom prst="rect">
            <a:avLst/>
          </a:prstGeom>
          <a:noFill/>
          <a:ln w="9525">
            <a:noFill/>
            <a:miter lim="800000"/>
            <a:headEnd/>
            <a:tailEnd/>
          </a:ln>
        </p:spPr>
      </p:pic>
    </p:spTree>
    <p:extLst>
      <p:ext uri="{BB962C8B-B14F-4D97-AF65-F5344CB8AC3E}">
        <p14:creationId xmlns:p14="http://schemas.microsoft.com/office/powerpoint/2010/main" val="1810815265"/>
      </p:ext>
    </p:extLst>
  </p:cSld>
  <p:clrMapOvr>
    <a:masterClrMapping/>
  </p:clrMapOvr>
  <p:transition>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p:txBody>
          <a:bodyPr/>
          <a:lstStyle/>
          <a:p>
            <a:r>
              <a:rPr lang="zh-CN" altLang="en-US" sz="2000" dirty="0" smtClean="0">
                <a:latin typeface="+mn-lt"/>
                <a:ea typeface="黑体" panose="02010609060101010101" pitchFamily="49" charset="-122"/>
              </a:rPr>
              <a:t>在使用</a:t>
            </a:r>
            <a:r>
              <a:rPr lang="en-US" altLang="zh-CN" sz="2000" dirty="0" smtClean="0">
                <a:latin typeface="+mn-lt"/>
                <a:ea typeface="黑体" panose="02010609060101010101" pitchFamily="49" charset="-122"/>
              </a:rPr>
              <a:t>GPU</a:t>
            </a:r>
            <a:r>
              <a:rPr lang="zh-CN" altLang="en-US" sz="2000" dirty="0" smtClean="0">
                <a:latin typeface="+mn-lt"/>
                <a:ea typeface="黑体" panose="02010609060101010101" pitchFamily="49" charset="-122"/>
              </a:rPr>
              <a:t>运行时，在</a:t>
            </a:r>
            <a:r>
              <a:rPr lang="en-US" altLang="zh-CN" sz="2000" dirty="0" smtClean="0">
                <a:latin typeface="+mn-lt"/>
                <a:ea typeface="黑体" panose="02010609060101010101" pitchFamily="49" charset="-122"/>
              </a:rPr>
              <a:t>Windows</a:t>
            </a:r>
            <a:r>
              <a:rPr lang="zh-CN" altLang="en-US" sz="2000" dirty="0" smtClean="0">
                <a:latin typeface="+mn-lt"/>
                <a:ea typeface="黑体" panose="02010609060101010101" pitchFamily="49" charset="-122"/>
              </a:rPr>
              <a:t>系统的</a:t>
            </a:r>
            <a:r>
              <a:rPr lang="en-US" altLang="zh-CN" sz="2000" dirty="0" err="1" smtClean="0">
                <a:latin typeface="+mn-lt"/>
                <a:ea typeface="黑体" panose="02010609060101010101" pitchFamily="49" charset="-122"/>
              </a:rPr>
              <a:t>cmd</a:t>
            </a:r>
            <a:r>
              <a:rPr lang="zh-CN" altLang="en-US" sz="2000" dirty="0" smtClean="0">
                <a:latin typeface="+mn-lt"/>
                <a:ea typeface="黑体" panose="02010609060101010101" pitchFamily="49" charset="-122"/>
              </a:rPr>
              <a:t>下，运行如下命令，可查看</a:t>
            </a:r>
            <a:r>
              <a:rPr lang="en-US" altLang="zh-CN" sz="2000" dirty="0" smtClean="0">
                <a:latin typeface="+mn-lt"/>
                <a:ea typeface="黑体" panose="02010609060101010101" pitchFamily="49" charset="-122"/>
              </a:rPr>
              <a:t>GPU</a:t>
            </a:r>
            <a:r>
              <a:rPr lang="zh-CN" altLang="en-US" sz="2000" dirty="0" smtClean="0">
                <a:latin typeface="+mn-lt"/>
                <a:ea typeface="黑体" panose="02010609060101010101" pitchFamily="49" charset="-122"/>
              </a:rPr>
              <a:t>的利用率：</a:t>
            </a:r>
            <a:endParaRPr lang="en-US" altLang="zh-CN" sz="2000" dirty="0" smtClean="0">
              <a:latin typeface="+mn-lt"/>
              <a:ea typeface="黑体" panose="02010609060101010101" pitchFamily="49" charset="-122"/>
            </a:endParaRPr>
          </a:p>
          <a:p>
            <a:pPr lvl="1"/>
            <a:r>
              <a:rPr lang="en-US" altLang="zh-CN" sz="2000" dirty="0" smtClean="0">
                <a:latin typeface="+mn-lt"/>
                <a:ea typeface="黑体" panose="02010609060101010101" pitchFamily="49" charset="-122"/>
              </a:rPr>
              <a:t>C</a:t>
            </a:r>
            <a:r>
              <a:rPr lang="en-US" altLang="zh-CN" sz="2000" dirty="0">
                <a:latin typeface="+mn-lt"/>
                <a:ea typeface="黑体" panose="02010609060101010101" pitchFamily="49" charset="-122"/>
              </a:rPr>
              <a:t>:\Program Files\NVIDIA </a:t>
            </a:r>
            <a:r>
              <a:rPr lang="en-US" altLang="zh-CN" sz="2000" dirty="0" smtClean="0">
                <a:latin typeface="+mn-lt"/>
                <a:ea typeface="黑体" panose="02010609060101010101" pitchFamily="49" charset="-122"/>
              </a:rPr>
              <a:t>Corporation\NVSMI\nvsmi.exe -a </a:t>
            </a:r>
            <a:r>
              <a:rPr lang="en-US" altLang="zh-CN" sz="2000" dirty="0">
                <a:latin typeface="+mn-lt"/>
                <a:ea typeface="黑体" panose="02010609060101010101" pitchFamily="49" charset="-122"/>
              </a:rPr>
              <a:t>-</a:t>
            </a:r>
            <a:r>
              <a:rPr lang="en-US" altLang="zh-CN" sz="2000" dirty="0" smtClean="0">
                <a:latin typeface="+mn-lt"/>
                <a:ea typeface="黑体" panose="02010609060101010101" pitchFamily="49" charset="-122"/>
              </a:rPr>
              <a:t>l </a:t>
            </a:r>
            <a:r>
              <a:rPr lang="en-US" altLang="zh-CN" sz="2000" dirty="0">
                <a:latin typeface="+mn-lt"/>
                <a:ea typeface="黑体" panose="02010609060101010101" pitchFamily="49" charset="-122"/>
              </a:rPr>
              <a:t>-</a:t>
            </a:r>
            <a:r>
              <a:rPr lang="en-US" altLang="zh-CN" sz="2000" dirty="0" smtClean="0">
                <a:latin typeface="+mn-lt"/>
                <a:ea typeface="黑体" panose="02010609060101010101" pitchFamily="49" charset="-122"/>
              </a:rPr>
              <a:t>d </a:t>
            </a:r>
            <a:r>
              <a:rPr lang="en-US" altLang="zh-CN" sz="2000" dirty="0">
                <a:latin typeface="+mn-lt"/>
                <a:ea typeface="黑体" panose="02010609060101010101" pitchFamily="49" charset="-122"/>
              </a:rPr>
              <a:t>utilization</a:t>
            </a:r>
          </a:p>
          <a:p>
            <a:r>
              <a:rPr lang="zh-CN" altLang="en-US" sz="2000" dirty="0">
                <a:latin typeface="+mn-lt"/>
                <a:ea typeface="黑体" panose="02010609060101010101" pitchFamily="49" charset="-122"/>
              </a:rPr>
              <a:t>此命令同样适用于在</a:t>
            </a:r>
            <a:r>
              <a:rPr lang="en-US" altLang="zh-CN" sz="2000" dirty="0" err="1">
                <a:latin typeface="+mn-lt"/>
                <a:ea typeface="黑体" panose="02010609060101010101" pitchFamily="49" charset="-122"/>
              </a:rPr>
              <a:t>XenServer</a:t>
            </a:r>
            <a:r>
              <a:rPr lang="zh-CN" altLang="en-US" sz="2000" dirty="0">
                <a:latin typeface="+mn-lt"/>
                <a:ea typeface="黑体" panose="02010609060101010101" pitchFamily="49" charset="-122"/>
              </a:rPr>
              <a:t>上查看</a:t>
            </a:r>
            <a:r>
              <a:rPr lang="en-US" altLang="zh-CN" sz="2000" dirty="0">
                <a:latin typeface="+mn-lt"/>
                <a:ea typeface="黑体" panose="02010609060101010101" pitchFamily="49" charset="-122"/>
              </a:rPr>
              <a:t>GPU</a:t>
            </a:r>
            <a:r>
              <a:rPr lang="zh-CN" altLang="en-US" sz="2000" dirty="0" smtClean="0">
                <a:latin typeface="+mn-lt"/>
                <a:ea typeface="黑体" panose="02010609060101010101" pitchFamily="49" charset="-122"/>
              </a:rPr>
              <a:t>的利用率</a:t>
            </a:r>
            <a:r>
              <a:rPr lang="zh-CN" altLang="en-US" sz="2000" dirty="0">
                <a:latin typeface="+mn-lt"/>
                <a:ea typeface="黑体" panose="02010609060101010101" pitchFamily="49" charset="-122"/>
              </a:rPr>
              <a:t>，</a:t>
            </a:r>
            <a:r>
              <a:rPr lang="en-US" altLang="zh-CN" sz="2000" dirty="0">
                <a:latin typeface="+mn-lt"/>
                <a:ea typeface="黑体" panose="02010609060101010101" pitchFamily="49" charset="-122"/>
              </a:rPr>
              <a:t>nvsmi.exe</a:t>
            </a:r>
            <a:r>
              <a:rPr lang="zh-CN" altLang="en-US" sz="2000" dirty="0">
                <a:latin typeface="+mn-lt"/>
                <a:ea typeface="黑体" panose="02010609060101010101" pitchFamily="49" charset="-122"/>
              </a:rPr>
              <a:t>更改为</a:t>
            </a:r>
            <a:r>
              <a:rPr lang="en-US" altLang="zh-CN" sz="2000" dirty="0" err="1">
                <a:latin typeface="+mn-lt"/>
                <a:ea typeface="黑体" panose="02010609060101010101" pitchFamily="49" charset="-122"/>
              </a:rPr>
              <a:t>nvidia-smi</a:t>
            </a:r>
            <a:r>
              <a:rPr lang="zh-CN" altLang="en-US" sz="2000" dirty="0">
                <a:latin typeface="+mn-lt"/>
                <a:ea typeface="黑体" panose="02010609060101010101" pitchFamily="49" charset="-122"/>
              </a:rPr>
              <a:t>即</a:t>
            </a:r>
            <a:r>
              <a:rPr lang="zh-CN" altLang="en-US" sz="2000" dirty="0" smtClean="0">
                <a:latin typeface="+mn-lt"/>
                <a:ea typeface="黑体" panose="02010609060101010101" pitchFamily="49" charset="-122"/>
              </a:rPr>
              <a:t>可</a:t>
            </a:r>
            <a:endParaRPr lang="en-US" altLang="zh-CN" sz="2000" dirty="0" smtClean="0">
              <a:latin typeface="+mn-lt"/>
              <a:ea typeface="黑体" panose="02010609060101010101" pitchFamily="49" charset="-122"/>
            </a:endParaRPr>
          </a:p>
          <a:p>
            <a:pPr lvl="1"/>
            <a:r>
              <a:rPr lang="zh-CN" altLang="en-US" dirty="0">
                <a:latin typeface="+mn-lt"/>
                <a:ea typeface="黑体" panose="02010609060101010101" pitchFamily="49" charset="-122"/>
              </a:rPr>
              <a:t>在既有</a:t>
            </a:r>
            <a:r>
              <a:rPr lang="en-US" altLang="zh-CN" dirty="0">
                <a:latin typeface="+mn-lt"/>
                <a:ea typeface="黑体" panose="02010609060101010101" pitchFamily="49" charset="-122"/>
              </a:rPr>
              <a:t>GPU </a:t>
            </a:r>
            <a:r>
              <a:rPr lang="zh-CN" altLang="en-US" dirty="0">
                <a:latin typeface="+mn-lt"/>
                <a:ea typeface="黑体" panose="02010609060101010101" pitchFamily="49" charset="-122"/>
              </a:rPr>
              <a:t>透传、又有</a:t>
            </a:r>
            <a:r>
              <a:rPr lang="en-US" altLang="zh-CN" dirty="0" err="1">
                <a:latin typeface="+mn-lt"/>
                <a:ea typeface="黑体" panose="02010609060101010101" pitchFamily="49" charset="-122"/>
              </a:rPr>
              <a:t>vGPU</a:t>
            </a:r>
            <a:r>
              <a:rPr lang="zh-CN" altLang="en-US" dirty="0">
                <a:latin typeface="+mn-lt"/>
                <a:ea typeface="黑体" panose="02010609060101010101" pitchFamily="49" charset="-122"/>
              </a:rPr>
              <a:t>分配的场景中，当分配有</a:t>
            </a:r>
            <a:r>
              <a:rPr lang="en-US" altLang="zh-CN" dirty="0">
                <a:latin typeface="+mn-lt"/>
                <a:ea typeface="黑体" panose="02010609060101010101" pitchFamily="49" charset="-122"/>
              </a:rPr>
              <a:t>GPU</a:t>
            </a:r>
            <a:r>
              <a:rPr lang="zh-CN" altLang="en-US" dirty="0">
                <a:latin typeface="+mn-lt"/>
                <a:ea typeface="黑体" panose="02010609060101010101" pitchFamily="49" charset="-122"/>
              </a:rPr>
              <a:t>透传的</a:t>
            </a:r>
            <a:r>
              <a:rPr lang="en-US" altLang="zh-CN" dirty="0">
                <a:latin typeface="+mn-lt"/>
                <a:ea typeface="黑体" panose="02010609060101010101" pitchFamily="49" charset="-122"/>
              </a:rPr>
              <a:t>VM</a:t>
            </a:r>
            <a:r>
              <a:rPr lang="zh-CN" altLang="en-US" dirty="0">
                <a:latin typeface="+mn-lt"/>
                <a:ea typeface="黑体" panose="02010609060101010101" pitchFamily="49" charset="-122"/>
              </a:rPr>
              <a:t>保持在运行状态下，此时在</a:t>
            </a:r>
            <a:r>
              <a:rPr lang="en-US" altLang="zh-CN" dirty="0" err="1">
                <a:latin typeface="+mn-lt"/>
                <a:ea typeface="黑体" panose="02010609060101010101" pitchFamily="49" charset="-122"/>
              </a:rPr>
              <a:t>XenServer</a:t>
            </a:r>
            <a:r>
              <a:rPr lang="zh-CN" altLang="en-US" dirty="0">
                <a:latin typeface="+mn-lt"/>
                <a:ea typeface="黑体" panose="02010609060101010101" pitchFamily="49" charset="-122"/>
              </a:rPr>
              <a:t>上运行</a:t>
            </a:r>
            <a:r>
              <a:rPr lang="en-US" altLang="zh-CN" dirty="0" err="1">
                <a:latin typeface="+mn-lt"/>
                <a:ea typeface="黑体" panose="02010609060101010101" pitchFamily="49" charset="-122"/>
              </a:rPr>
              <a:t>nvidia-smi</a:t>
            </a:r>
            <a:r>
              <a:rPr lang="en-US" altLang="zh-CN" dirty="0">
                <a:latin typeface="+mn-lt"/>
                <a:ea typeface="黑体" panose="02010609060101010101" pitchFamily="49" charset="-122"/>
              </a:rPr>
              <a:t> </a:t>
            </a:r>
            <a:r>
              <a:rPr lang="zh-CN" altLang="en-US" dirty="0">
                <a:latin typeface="+mn-lt"/>
                <a:ea typeface="黑体" panose="02010609060101010101" pitchFamily="49" charset="-122"/>
              </a:rPr>
              <a:t>命令将会导致主机</a:t>
            </a:r>
            <a:r>
              <a:rPr lang="en-US" altLang="zh-CN" dirty="0">
                <a:latin typeface="+mn-lt"/>
                <a:ea typeface="黑体" panose="02010609060101010101" pitchFamily="49" charset="-122"/>
              </a:rPr>
              <a:t>hang</a:t>
            </a:r>
            <a:r>
              <a:rPr lang="zh-CN" altLang="en-US" dirty="0">
                <a:latin typeface="+mn-lt"/>
                <a:ea typeface="黑体" panose="02010609060101010101" pitchFamily="49" charset="-122"/>
              </a:rPr>
              <a:t>死，目前只能通过硬重启主机解决</a:t>
            </a:r>
            <a:r>
              <a:rPr lang="zh-CN" altLang="en-US" dirty="0" smtClean="0">
                <a:latin typeface="+mn-lt"/>
                <a:ea typeface="黑体" panose="02010609060101010101" pitchFamily="49" charset="-122"/>
              </a:rPr>
              <a:t>。</a:t>
            </a:r>
            <a:endParaRPr lang="zh-CN" altLang="en-US" dirty="0">
              <a:latin typeface="+mn-lt"/>
              <a:ea typeface="黑体" panose="02010609060101010101" pitchFamily="49" charset="-122"/>
            </a:endParaRPr>
          </a:p>
        </p:txBody>
      </p:sp>
      <p:sp>
        <p:nvSpPr>
          <p:cNvPr id="3" name="标题 2"/>
          <p:cNvSpPr>
            <a:spLocks noGrp="1"/>
          </p:cNvSpPr>
          <p:nvPr>
            <p:ph type="title"/>
          </p:nvPr>
        </p:nvSpPr>
        <p:spPr/>
        <p:txBody>
          <a:bodyPr/>
          <a:lstStyle/>
          <a:p>
            <a:r>
              <a:rPr lang="zh-CN" altLang="en-US" dirty="0" smtClean="0">
                <a:latin typeface="+mn-lt"/>
                <a:ea typeface="黑体" panose="02010609060101010101" pitchFamily="49" charset="-122"/>
              </a:rPr>
              <a:t>查看</a:t>
            </a:r>
            <a:r>
              <a:rPr lang="en-US" altLang="zh-CN" dirty="0" smtClean="0">
                <a:latin typeface="+mn-lt"/>
                <a:ea typeface="黑体" panose="02010609060101010101" pitchFamily="49" charset="-122"/>
              </a:rPr>
              <a:t>GPU</a:t>
            </a:r>
            <a:r>
              <a:rPr lang="zh-CN" altLang="en-US" dirty="0" smtClean="0">
                <a:latin typeface="+mn-lt"/>
                <a:ea typeface="黑体" panose="02010609060101010101" pitchFamily="49" charset="-122"/>
              </a:rPr>
              <a:t>利用率 </a:t>
            </a:r>
            <a:r>
              <a:rPr lang="en-US" altLang="zh-CN" dirty="0" smtClean="0">
                <a:latin typeface="+mn-lt"/>
                <a:ea typeface="黑体" panose="02010609060101010101" pitchFamily="49" charset="-122"/>
              </a:rPr>
              <a:t>– NVSMI</a:t>
            </a:r>
            <a:r>
              <a:rPr lang="zh-CN" altLang="en-US" dirty="0" smtClean="0">
                <a:latin typeface="+mn-lt"/>
                <a:ea typeface="黑体" panose="02010609060101010101" pitchFamily="49" charset="-122"/>
              </a:rPr>
              <a:t>命令</a:t>
            </a:r>
            <a:endParaRPr lang="zh-CN" altLang="en-US" dirty="0">
              <a:latin typeface="+mn-lt"/>
              <a:ea typeface="黑体" panose="02010609060101010101" pitchFamily="49" charset="-122"/>
            </a:endParaRPr>
          </a:p>
        </p:txBody>
      </p:sp>
    </p:spTree>
    <p:extLst>
      <p:ext uri="{BB962C8B-B14F-4D97-AF65-F5344CB8AC3E}">
        <p14:creationId xmlns:p14="http://schemas.microsoft.com/office/powerpoint/2010/main" val="127187842"/>
      </p:ext>
    </p:extLst>
  </p:cSld>
  <p:clrMapOvr>
    <a:masterClrMapping/>
  </p:clrMapOvr>
  <p:transition>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p:txBody>
          <a:bodyPr/>
          <a:lstStyle/>
          <a:p>
            <a:endParaRPr lang="zh-CN" altLang="en-US"/>
          </a:p>
        </p:txBody>
      </p:sp>
      <p:sp>
        <p:nvSpPr>
          <p:cNvPr id="3" name="标题 2"/>
          <p:cNvSpPr>
            <a:spLocks noGrp="1"/>
          </p:cNvSpPr>
          <p:nvPr>
            <p:ph type="title"/>
          </p:nvPr>
        </p:nvSpPr>
        <p:spPr/>
        <p:txBody>
          <a:bodyPr/>
          <a:lstStyle/>
          <a:p>
            <a:r>
              <a:rPr lang="zh-CN" altLang="en-US" dirty="0">
                <a:ea typeface="黑体" panose="02010609060101010101" pitchFamily="49" charset="-122"/>
              </a:rPr>
              <a:t>查看</a:t>
            </a:r>
            <a:r>
              <a:rPr lang="en-US" altLang="zh-CN" dirty="0">
                <a:ea typeface="黑体" panose="02010609060101010101" pitchFamily="49" charset="-122"/>
              </a:rPr>
              <a:t>GPU</a:t>
            </a:r>
            <a:r>
              <a:rPr lang="zh-CN" altLang="en-US" dirty="0">
                <a:ea typeface="黑体" panose="02010609060101010101" pitchFamily="49" charset="-122"/>
              </a:rPr>
              <a:t>利用率 </a:t>
            </a:r>
            <a:r>
              <a:rPr lang="en-US" altLang="zh-CN" dirty="0">
                <a:ea typeface="黑体" panose="02010609060101010101" pitchFamily="49" charset="-122"/>
              </a:rPr>
              <a:t>– NVSMI</a:t>
            </a:r>
            <a:r>
              <a:rPr lang="zh-CN" altLang="en-US" dirty="0">
                <a:ea typeface="黑体" panose="02010609060101010101" pitchFamily="49" charset="-122"/>
              </a:rPr>
              <a:t>命令</a:t>
            </a:r>
            <a:endParaRPr lang="zh-CN" altLang="en-US" dirty="0"/>
          </a:p>
        </p:txBody>
      </p:sp>
      <p:pic>
        <p:nvPicPr>
          <p:cNvPr id="4" name="Chart Placeholder 4"/>
          <p:cNvPicPr>
            <a:picLocks noGrp="1" noChangeAspect="1"/>
          </p:cNvPicPr>
          <p:nvPr/>
        </p:nvPicPr>
        <p:blipFill rotWithShape="1">
          <a:blip r:embed="rId2"/>
          <a:srcRect l="15114" t="17281" r="27038" b="27650"/>
          <a:stretch/>
        </p:blipFill>
        <p:spPr bwMode="auto">
          <a:xfrm>
            <a:off x="285085" y="1180445"/>
            <a:ext cx="5257800" cy="3405458"/>
          </a:xfrm>
          <a:prstGeom prst="rect">
            <a:avLst/>
          </a:prstGeom>
          <a:noFill/>
          <a:ln w="9525">
            <a:noFill/>
            <a:miter lim="800000"/>
            <a:headEnd/>
            <a:tailEnd/>
          </a:ln>
        </p:spPr>
      </p:pic>
    </p:spTree>
    <p:extLst>
      <p:ext uri="{BB962C8B-B14F-4D97-AF65-F5344CB8AC3E}">
        <p14:creationId xmlns:p14="http://schemas.microsoft.com/office/powerpoint/2010/main" val="2622855714"/>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4"/>
          <p:cNvSpPr>
            <a:spLocks noGrp="1"/>
          </p:cNvSpPr>
          <p:nvPr>
            <p:ph idx="1"/>
          </p:nvPr>
        </p:nvSpPr>
        <p:spPr>
          <a:xfrm>
            <a:off x="285825" y="1180445"/>
            <a:ext cx="3532320" cy="3490722"/>
          </a:xfrm>
        </p:spPr>
        <p:txBody>
          <a:bodyPr/>
          <a:lstStyle/>
          <a:p>
            <a:r>
              <a:rPr lang="zh-CN" altLang="en-US" dirty="0" smtClean="0"/>
              <a:t>可以同时查看包括</a:t>
            </a:r>
            <a:r>
              <a:rPr lang="en-US" altLang="zh-CN" dirty="0" smtClean="0"/>
              <a:t>CPU/</a:t>
            </a:r>
            <a:r>
              <a:rPr lang="zh-CN" altLang="en-US" dirty="0" smtClean="0"/>
              <a:t>内存</a:t>
            </a:r>
            <a:r>
              <a:rPr lang="en-US" altLang="zh-CN" dirty="0" smtClean="0"/>
              <a:t>/</a:t>
            </a:r>
            <a:r>
              <a:rPr lang="zh-CN" altLang="en-US" dirty="0" smtClean="0"/>
              <a:t>磁盘</a:t>
            </a:r>
            <a:r>
              <a:rPr lang="en-US" altLang="zh-CN" dirty="0" smtClean="0"/>
              <a:t>IO/GPU/</a:t>
            </a:r>
            <a:r>
              <a:rPr lang="zh-CN" altLang="en-US" dirty="0" smtClean="0"/>
              <a:t>网络在内的系统性能。</a:t>
            </a:r>
            <a:endParaRPr lang="zh-CN" altLang="en-US" dirty="0"/>
          </a:p>
        </p:txBody>
      </p:sp>
      <p:sp>
        <p:nvSpPr>
          <p:cNvPr id="3" name="标题 2"/>
          <p:cNvSpPr>
            <a:spLocks noGrp="1"/>
          </p:cNvSpPr>
          <p:nvPr>
            <p:ph type="title"/>
          </p:nvPr>
        </p:nvSpPr>
        <p:spPr/>
        <p:txBody>
          <a:bodyPr/>
          <a:lstStyle/>
          <a:p>
            <a:r>
              <a:rPr lang="zh-CN" altLang="en-US" dirty="0">
                <a:latin typeface="+mn-lt"/>
                <a:ea typeface="黑体" panose="02010609060101010101" pitchFamily="49" charset="-122"/>
              </a:rPr>
              <a:t>查看</a:t>
            </a:r>
            <a:r>
              <a:rPr lang="en-US" altLang="zh-CN" dirty="0">
                <a:latin typeface="+mn-lt"/>
                <a:ea typeface="黑体" panose="02010609060101010101" pitchFamily="49" charset="-122"/>
              </a:rPr>
              <a:t>GPU</a:t>
            </a:r>
            <a:r>
              <a:rPr lang="zh-CN" altLang="en-US" dirty="0" smtClean="0">
                <a:latin typeface="+mn-lt"/>
                <a:ea typeface="黑体" panose="02010609060101010101" pitchFamily="49" charset="-122"/>
              </a:rPr>
              <a:t>利用率 </a:t>
            </a:r>
            <a:r>
              <a:rPr lang="en-US" altLang="zh-CN" dirty="0" smtClean="0">
                <a:latin typeface="+mn-lt"/>
                <a:ea typeface="黑体" panose="02010609060101010101" pitchFamily="49" charset="-122"/>
              </a:rPr>
              <a:t>– </a:t>
            </a:r>
            <a:r>
              <a:rPr lang="en-US" altLang="zh-CN" dirty="0" err="1" smtClean="0">
                <a:latin typeface="+mn-lt"/>
                <a:ea typeface="黑体" panose="02010609060101010101" pitchFamily="49" charset="-122"/>
              </a:rPr>
              <a:t>Processhacker</a:t>
            </a:r>
            <a:r>
              <a:rPr lang="en-US" altLang="zh-CN" dirty="0" smtClean="0">
                <a:latin typeface="+mn-lt"/>
                <a:ea typeface="黑体" panose="02010609060101010101" pitchFamily="49" charset="-122"/>
              </a:rPr>
              <a:t> </a:t>
            </a:r>
            <a:r>
              <a:rPr lang="zh-CN" altLang="en-US" dirty="0" smtClean="0">
                <a:latin typeface="+mn-lt"/>
                <a:ea typeface="黑体" panose="02010609060101010101" pitchFamily="49" charset="-122"/>
              </a:rPr>
              <a:t>（推荐）</a:t>
            </a:r>
            <a:endParaRPr lang="zh-CN" altLang="en-US" dirty="0">
              <a:latin typeface="+mn-lt"/>
              <a:ea typeface="黑体" panose="02010609060101010101" pitchFamily="49" charset="-122"/>
            </a:endParaRPr>
          </a:p>
        </p:txBody>
      </p:sp>
      <p:pic>
        <p:nvPicPr>
          <p:cNvPr id="4" name="图片 3"/>
          <p:cNvPicPr>
            <a:picLocks noChangeAspect="1"/>
          </p:cNvPicPr>
          <p:nvPr/>
        </p:nvPicPr>
        <p:blipFill>
          <a:blip r:embed="rId3"/>
          <a:stretch>
            <a:fillRect/>
          </a:stretch>
        </p:blipFill>
        <p:spPr>
          <a:xfrm>
            <a:off x="3818145" y="1060074"/>
            <a:ext cx="5004953" cy="3731463"/>
          </a:xfrm>
          <a:prstGeom prst="rect">
            <a:avLst/>
          </a:prstGeom>
        </p:spPr>
      </p:pic>
    </p:spTree>
    <p:extLst>
      <p:ext uri="{BB962C8B-B14F-4D97-AF65-F5344CB8AC3E}">
        <p14:creationId xmlns:p14="http://schemas.microsoft.com/office/powerpoint/2010/main" val="2833437901"/>
      </p:ext>
    </p:extLst>
  </p:cSld>
  <p:clrMapOvr>
    <a:masterClrMapping/>
  </p:clrMapOvr>
  <p:transition>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p:cNvSpPr>
            <a:spLocks noGrp="1"/>
          </p:cNvSpPr>
          <p:nvPr>
            <p:ph type="body" sz="quarter" idx="10"/>
          </p:nvPr>
        </p:nvSpPr>
        <p:spPr/>
        <p:txBody>
          <a:bodyPr/>
          <a:lstStyle/>
          <a:p>
            <a:r>
              <a:rPr lang="zh-CN" altLang="en-US" dirty="0" smtClean="0"/>
              <a:t>交付方式</a:t>
            </a:r>
            <a:endParaRPr lang="zh-CN" altLang="en-US" dirty="0"/>
          </a:p>
        </p:txBody>
      </p:sp>
      <p:sp>
        <p:nvSpPr>
          <p:cNvPr id="5" name="文本占位符 4"/>
          <p:cNvSpPr>
            <a:spLocks noGrp="1"/>
          </p:cNvSpPr>
          <p:nvPr>
            <p:ph type="body" sz="quarter" idx="11"/>
          </p:nvPr>
        </p:nvSpPr>
        <p:spPr/>
        <p:txBody>
          <a:bodyPr/>
          <a:lstStyle/>
          <a:p>
            <a:endParaRPr lang="zh-CN" altLang="en-US"/>
          </a:p>
        </p:txBody>
      </p:sp>
    </p:spTree>
    <p:extLst>
      <p:ext uri="{BB962C8B-B14F-4D97-AF65-F5344CB8AC3E}">
        <p14:creationId xmlns:p14="http://schemas.microsoft.com/office/powerpoint/2010/main" val="29875941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通过</a:t>
            </a:r>
            <a:r>
              <a:rPr lang="en-US" altLang="zh-CN" dirty="0" smtClean="0"/>
              <a:t>MCS</a:t>
            </a:r>
            <a:r>
              <a:rPr lang="zh-CN" altLang="en-US" dirty="0" smtClean="0"/>
              <a:t>可以直接完成</a:t>
            </a:r>
            <a:r>
              <a:rPr lang="en-US" altLang="zh-CN" dirty="0" err="1" smtClean="0"/>
              <a:t>vGPU</a:t>
            </a:r>
            <a:r>
              <a:rPr lang="zh-CN" altLang="en-US" dirty="0" smtClean="0"/>
              <a:t>桌面的交付</a:t>
            </a:r>
            <a:endParaRPr lang="zh-CN" altLang="en-US" dirty="0"/>
          </a:p>
        </p:txBody>
      </p:sp>
      <p:pic>
        <p:nvPicPr>
          <p:cNvPr id="1026" name="Picture 2" descr="http://www.poppelgaard.com/wp-content/uploads/2013/10/vgpu_option_in_XenServer_-_build_XD.png"/>
          <p:cNvPicPr>
            <a:picLocks noChangeAspect="1" noChangeArrowheads="1"/>
          </p:cNvPicPr>
          <p:nvPr/>
        </p:nvPicPr>
        <p:blipFill rotWithShape="1">
          <a:blip r:embed="rId2">
            <a:extLst>
              <a:ext uri="{28A0092B-C50C-407E-A947-70E740481C1C}">
                <a14:useLocalDpi xmlns:a14="http://schemas.microsoft.com/office/drawing/2010/main" val="0"/>
              </a:ext>
            </a:extLst>
          </a:blip>
          <a:srcRect t="2195" r="4648"/>
          <a:stretch/>
        </p:blipFill>
        <p:spPr bwMode="auto">
          <a:xfrm>
            <a:off x="3429000" y="876300"/>
            <a:ext cx="5505308" cy="4267200"/>
          </a:xfrm>
          <a:prstGeom prst="rect">
            <a:avLst/>
          </a:prstGeom>
          <a:noFill/>
          <a:extLst>
            <a:ext uri="{909E8E84-426E-40DD-AFC4-6F175D3DCCD1}">
              <a14:hiddenFill xmlns:a14="http://schemas.microsoft.com/office/drawing/2010/main">
                <a:solidFill>
                  <a:srgbClr val="FFFFFF"/>
                </a:solidFill>
              </a14:hiddenFill>
            </a:ext>
          </a:extLst>
        </p:spPr>
      </p:pic>
      <p:sp>
        <p:nvSpPr>
          <p:cNvPr id="3" name="圆角矩形 2"/>
          <p:cNvSpPr/>
          <p:nvPr/>
        </p:nvSpPr>
        <p:spPr bwMode="auto">
          <a:xfrm>
            <a:off x="4953000" y="3638550"/>
            <a:ext cx="3352800" cy="1447800"/>
          </a:xfrm>
          <a:prstGeom prst="roundRect">
            <a:avLst/>
          </a:prstGeom>
          <a:noFill/>
          <a:ln w="38100" algn="ctr">
            <a:solidFill>
              <a:srgbClr val="C00000"/>
            </a:solidFill>
            <a:miter lim="800000"/>
            <a:headEnd/>
            <a:tailEnd/>
          </a:ln>
          <a:effectLst/>
          <a:extLst/>
        </p:spPr>
        <p:txBody>
          <a:bodyPr rtlCol="0" anchor="ctr"/>
          <a:lstStyle/>
          <a:p>
            <a:pPr algn="ctr" eaLnBrk="0" fontAlgn="base" hangingPunct="0">
              <a:spcBef>
                <a:spcPct val="0"/>
              </a:spcBef>
              <a:spcAft>
                <a:spcPct val="0"/>
              </a:spcAft>
            </a:pPr>
            <a:endParaRPr lang="zh-CN" altLang="en-US" sz="1600" dirty="0" err="1" smtClean="0">
              <a:solidFill>
                <a:srgbClr val="FFFFFF"/>
              </a:solidFill>
              <a:latin typeface="Arial" pitchFamily="34" charset="0"/>
              <a:cs typeface="Arial" pitchFamily="34" charset="0"/>
            </a:endParaRPr>
          </a:p>
        </p:txBody>
      </p:sp>
      <p:cxnSp>
        <p:nvCxnSpPr>
          <p:cNvPr id="5" name="直接箭头连接符 4"/>
          <p:cNvCxnSpPr/>
          <p:nvPr/>
        </p:nvCxnSpPr>
        <p:spPr bwMode="auto">
          <a:xfrm>
            <a:off x="2362200" y="2895600"/>
            <a:ext cx="3048000" cy="1371600"/>
          </a:xfrm>
          <a:prstGeom prst="straightConnector1">
            <a:avLst/>
          </a:prstGeom>
          <a:noFill/>
          <a:ln w="76200" cap="flat" cmpd="sng" algn="ctr">
            <a:solidFill>
              <a:srgbClr val="C00000"/>
            </a:solidFill>
            <a:prstDash val="solid"/>
            <a:round/>
            <a:headEnd type="none" w="med" len="med"/>
            <a:tailEnd type="triangle"/>
          </a:ln>
          <a:effectLst/>
        </p:spPr>
      </p:cxnSp>
      <p:sp>
        <p:nvSpPr>
          <p:cNvPr id="6" name="文本框 5"/>
          <p:cNvSpPr txBox="1"/>
          <p:nvPr/>
        </p:nvSpPr>
        <p:spPr>
          <a:xfrm>
            <a:off x="146388" y="1972270"/>
            <a:ext cx="3533099" cy="1754326"/>
          </a:xfrm>
          <a:prstGeom prst="rect">
            <a:avLst/>
          </a:prstGeom>
          <a:noFill/>
        </p:spPr>
        <p:txBody>
          <a:bodyPr wrap="square" rtlCol="0">
            <a:spAutoFit/>
          </a:bodyPr>
          <a:lstStyle/>
          <a:p>
            <a:pPr>
              <a:lnSpc>
                <a:spcPct val="150000"/>
              </a:lnSpc>
            </a:pPr>
            <a:r>
              <a:rPr lang="en-US" altLang="zh-CN" dirty="0" smtClean="0">
                <a:latin typeface="Arial" pitchFamily="34" charset="0"/>
                <a:cs typeface="Arial" pitchFamily="34" charset="0"/>
              </a:rPr>
              <a:t>Citrix </a:t>
            </a:r>
            <a:r>
              <a:rPr lang="en-US" altLang="zh-CN" dirty="0" err="1" smtClean="0">
                <a:latin typeface="Arial" pitchFamily="34" charset="0"/>
                <a:cs typeface="Arial" pitchFamily="34" charset="0"/>
              </a:rPr>
              <a:t>XenDesktop</a:t>
            </a:r>
            <a:endParaRPr lang="en-US" altLang="zh-CN" dirty="0" smtClean="0">
              <a:latin typeface="Arial" pitchFamily="34" charset="0"/>
              <a:cs typeface="Arial" pitchFamily="34" charset="0"/>
            </a:endParaRPr>
          </a:p>
          <a:p>
            <a:pPr>
              <a:lnSpc>
                <a:spcPct val="150000"/>
              </a:lnSpc>
            </a:pPr>
            <a:r>
              <a:rPr lang="zh-CN" altLang="en-US" dirty="0" smtClean="0">
                <a:latin typeface="Arial" pitchFamily="34" charset="0"/>
                <a:cs typeface="Arial" pitchFamily="34" charset="0"/>
              </a:rPr>
              <a:t>快捷方便的</a:t>
            </a:r>
            <a:r>
              <a:rPr lang="en-US" altLang="zh-CN" dirty="0" err="1" smtClean="0">
                <a:latin typeface="Arial" pitchFamily="34" charset="0"/>
                <a:cs typeface="Arial" pitchFamily="34" charset="0"/>
              </a:rPr>
              <a:t>vGPU</a:t>
            </a:r>
            <a:r>
              <a:rPr lang="zh-CN" altLang="en-US" dirty="0" smtClean="0">
                <a:latin typeface="Arial" pitchFamily="34" charset="0"/>
                <a:cs typeface="Arial" pitchFamily="34" charset="0"/>
              </a:rPr>
              <a:t>一键分配向导</a:t>
            </a:r>
            <a:endParaRPr lang="en-US" altLang="zh-CN" dirty="0" smtClean="0">
              <a:latin typeface="Arial" pitchFamily="34" charset="0"/>
              <a:cs typeface="Arial" pitchFamily="34" charset="0"/>
            </a:endParaRPr>
          </a:p>
          <a:p>
            <a:pPr>
              <a:lnSpc>
                <a:spcPct val="150000"/>
              </a:lnSpc>
            </a:pPr>
            <a:endParaRPr lang="en-US" altLang="zh-CN" dirty="0">
              <a:latin typeface="Arial" pitchFamily="34" charset="0"/>
              <a:cs typeface="Arial" pitchFamily="34" charset="0"/>
            </a:endParaRPr>
          </a:p>
          <a:p>
            <a:pPr>
              <a:lnSpc>
                <a:spcPct val="150000"/>
              </a:lnSpc>
            </a:pPr>
            <a:r>
              <a:rPr lang="en-US" altLang="zh-CN" dirty="0" smtClean="0">
                <a:latin typeface="Arial" pitchFamily="34" charset="0"/>
                <a:cs typeface="Arial" pitchFamily="34" charset="0"/>
              </a:rPr>
              <a:t>MCS</a:t>
            </a:r>
            <a:r>
              <a:rPr lang="zh-CN" altLang="en-US" dirty="0" smtClean="0">
                <a:latin typeface="Arial" pitchFamily="34" charset="0"/>
                <a:cs typeface="Arial" pitchFamily="34" charset="0"/>
              </a:rPr>
              <a:t>方式简单</a:t>
            </a:r>
          </a:p>
        </p:txBody>
      </p:sp>
    </p:spTree>
    <p:extLst>
      <p:ext uri="{BB962C8B-B14F-4D97-AF65-F5344CB8AC3E}">
        <p14:creationId xmlns:p14="http://schemas.microsoft.com/office/powerpoint/2010/main" val="32485808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lang="en-US" altLang="zh-CN" dirty="0" smtClean="0"/>
              <a:t>PVS</a:t>
            </a:r>
            <a:r>
              <a:rPr lang="zh-CN" altLang="en-US" dirty="0" smtClean="0"/>
              <a:t>完成</a:t>
            </a:r>
            <a:r>
              <a:rPr lang="en-US" altLang="zh-CN" dirty="0" err="1" smtClean="0"/>
              <a:t>vGPU</a:t>
            </a:r>
            <a:r>
              <a:rPr lang="zh-CN" altLang="en-US" dirty="0" smtClean="0"/>
              <a:t>桌面的交付 </a:t>
            </a:r>
            <a:r>
              <a:rPr lang="en-US" altLang="zh-CN" dirty="0" smtClean="0"/>
              <a:t>– </a:t>
            </a:r>
            <a:r>
              <a:rPr lang="zh-CN" altLang="en-US" dirty="0" smtClean="0"/>
              <a:t>可以降低投入成本</a:t>
            </a:r>
            <a:endParaRPr lang="zh-CN" altLang="en-US" dirty="0"/>
          </a:p>
        </p:txBody>
      </p:sp>
      <p:sp>
        <p:nvSpPr>
          <p:cNvPr id="4" name="内容占位符 3"/>
          <p:cNvSpPr>
            <a:spLocks noGrp="1"/>
          </p:cNvSpPr>
          <p:nvPr>
            <p:ph sz="quarter" idx="13"/>
          </p:nvPr>
        </p:nvSpPr>
        <p:spPr/>
        <p:txBody>
          <a:bodyPr/>
          <a:lstStyle/>
          <a:p>
            <a:r>
              <a:rPr lang="en-US" altLang="zh-CN" dirty="0"/>
              <a:t>Citrix XenDesktop: PVS with NVIDIA vGPU Available and Fully Supported!</a:t>
            </a:r>
          </a:p>
          <a:p>
            <a:pPr lvl="1"/>
            <a:r>
              <a:rPr lang="en-US" altLang="zh-CN" dirty="0">
                <a:hlinkClick r:id="rId2"/>
              </a:rPr>
              <a:t>http://blogs.citrix.com/2015/01/26/citrix-xendesktop-pvs-with-nvidia-vgpu-available-and-fully-supported</a:t>
            </a:r>
            <a:r>
              <a:rPr lang="en-US" altLang="zh-CN" dirty="0" smtClean="0">
                <a:hlinkClick r:id="rId2"/>
              </a:rPr>
              <a:t>/</a:t>
            </a:r>
            <a:r>
              <a:rPr lang="en-US" altLang="zh-CN" dirty="0" smtClean="0"/>
              <a:t> </a:t>
            </a:r>
          </a:p>
          <a:p>
            <a:r>
              <a:rPr lang="zh-CN" altLang="en-US" dirty="0" smtClean="0"/>
              <a:t>相比较</a:t>
            </a:r>
            <a:r>
              <a:rPr lang="en-US" altLang="zh-CN" dirty="0" smtClean="0"/>
              <a:t>MCS</a:t>
            </a:r>
            <a:r>
              <a:rPr lang="zh-CN" altLang="en-US" dirty="0" smtClean="0"/>
              <a:t>，</a:t>
            </a:r>
            <a:r>
              <a:rPr lang="en-US" altLang="zh-CN" dirty="0" smtClean="0"/>
              <a:t>PVS</a:t>
            </a:r>
            <a:r>
              <a:rPr lang="zh-CN" altLang="en-US" dirty="0" smtClean="0"/>
              <a:t>交付</a:t>
            </a:r>
            <a:r>
              <a:rPr lang="en-US" altLang="zh-CN" dirty="0" err="1" smtClean="0"/>
              <a:t>vGPU</a:t>
            </a:r>
            <a:r>
              <a:rPr lang="zh-CN" altLang="en-US" dirty="0" smtClean="0"/>
              <a:t>桌面的确会复杂不少，但是利用新版</a:t>
            </a:r>
            <a:r>
              <a:rPr lang="en-US" altLang="zh-CN" dirty="0" smtClean="0"/>
              <a:t>PVS</a:t>
            </a:r>
            <a:r>
              <a:rPr lang="zh-CN" altLang="en-US" dirty="0" smtClean="0"/>
              <a:t>的</a:t>
            </a:r>
            <a:r>
              <a:rPr lang="en-US" altLang="zh-CN" dirty="0" smtClean="0"/>
              <a:t>RAM cache with disk overflow</a:t>
            </a:r>
            <a:r>
              <a:rPr lang="zh-CN" altLang="en-US" dirty="0" smtClean="0"/>
              <a:t>技术，可以让</a:t>
            </a:r>
            <a:r>
              <a:rPr lang="en-US" altLang="zh-CN" dirty="0" err="1" smtClean="0"/>
              <a:t>vGPU</a:t>
            </a:r>
            <a:r>
              <a:rPr lang="zh-CN" altLang="en-US" dirty="0" smtClean="0"/>
              <a:t>场景无需使用大量共享存储即可完成交付。此种情况比较适用于图纸和零配件数不是特别多的场景。</a:t>
            </a:r>
            <a:endParaRPr lang="en-US" altLang="zh-CN" dirty="0" smtClean="0"/>
          </a:p>
          <a:p>
            <a:pPr marL="0" indent="0">
              <a:buNone/>
            </a:pPr>
            <a:endParaRPr lang="zh-CN" altLang="en-US" dirty="0"/>
          </a:p>
        </p:txBody>
      </p:sp>
    </p:spTree>
    <p:extLst>
      <p:ext uri="{BB962C8B-B14F-4D97-AF65-F5344CB8AC3E}">
        <p14:creationId xmlns:p14="http://schemas.microsoft.com/office/powerpoint/2010/main" val="21826766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en-US" altLang="zh-CN" dirty="0" err="1" smtClean="0">
                <a:latin typeface="+mn-lt"/>
                <a:ea typeface="黑体" panose="02010609060101010101" pitchFamily="49" charset="-122"/>
              </a:rPr>
              <a:t>vGPU</a:t>
            </a:r>
            <a:r>
              <a:rPr lang="en-US" altLang="zh-CN" dirty="0" smtClean="0">
                <a:latin typeface="+mn-lt"/>
                <a:ea typeface="黑体" panose="02010609060101010101" pitchFamily="49" charset="-122"/>
              </a:rPr>
              <a:t> </a:t>
            </a:r>
            <a:r>
              <a:rPr lang="zh-CN" altLang="en-US" dirty="0">
                <a:latin typeface="+mn-lt"/>
                <a:ea typeface="黑体" panose="02010609060101010101" pitchFamily="49" charset="-122"/>
              </a:rPr>
              <a:t>应用、图纸</a:t>
            </a:r>
            <a:r>
              <a:rPr lang="zh-CN" altLang="en-US" dirty="0" smtClean="0">
                <a:latin typeface="+mn-lt"/>
                <a:ea typeface="黑体" panose="02010609060101010101" pitchFamily="49" charset="-122"/>
              </a:rPr>
              <a:t>场景比对</a:t>
            </a:r>
            <a:endParaRPr lang="zh-CN" altLang="en-US" dirty="0">
              <a:latin typeface="+mn-lt"/>
              <a:ea typeface="黑体" panose="02010609060101010101" pitchFamily="49" charset="-122"/>
            </a:endParaRPr>
          </a:p>
        </p:txBody>
      </p:sp>
    </p:spTree>
    <p:extLst>
      <p:ext uri="{BB962C8B-B14F-4D97-AF65-F5344CB8AC3E}">
        <p14:creationId xmlns:p14="http://schemas.microsoft.com/office/powerpoint/2010/main" val="3215453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smtClean="0">
                <a:latin typeface="+mn-lt"/>
                <a:ea typeface="黑体" panose="02010609060101010101" pitchFamily="49" charset="-122"/>
              </a:rPr>
              <a:t>常见使用专业显卡的领域</a:t>
            </a:r>
            <a:endParaRPr lang="en-US" dirty="0">
              <a:latin typeface="+mn-lt"/>
              <a:ea typeface="黑体" panose="02010609060101010101" pitchFamily="49" charset="-122"/>
            </a:endParaRPr>
          </a:p>
        </p:txBody>
      </p:sp>
      <p:pic>
        <p:nvPicPr>
          <p:cNvPr id="2053" name="Picture 5" descr="C:\Users\yvonned\AppData\Local\Microsoft\Windows\Temporary Internet Files\Content.IE5\J73XB0G3\MP900433192[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06523" y="1345098"/>
            <a:ext cx="1334742" cy="1066800"/>
          </a:xfrm>
          <a:prstGeom prst="rect">
            <a:avLst/>
          </a:prstGeom>
          <a:noFill/>
          <a:effectLst>
            <a:reflection blurRad="6350" stA="52000" endA="300" endPos="35000" dir="5400000" sy="-100000" algn="bl" rotWithShape="0"/>
          </a:effectLst>
          <a:extLst>
            <a:ext uri="{909E8E84-426E-40dd-AFC4-6F175D3DCCD1}">
              <a14:hiddenFill xmlns:a14="http://schemas.microsoft.com/office/drawing/2010/main" xmlns="">
                <a:solidFill>
                  <a:srgbClr val="FFFFFF"/>
                </a:solidFill>
              </a14:hiddenFill>
            </a:ext>
          </a:extLst>
        </p:spPr>
      </p:pic>
      <p:pic>
        <p:nvPicPr>
          <p:cNvPr id="2055" name="Picture 7" descr="C:\Users\yvonned\AppData\Local\Microsoft\Windows\Temporary Internet Files\Content.IE5\BNP9X6Z3\MP900433122[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76720" y="1325399"/>
            <a:ext cx="1375505" cy="913311"/>
          </a:xfrm>
          <a:prstGeom prst="rect">
            <a:avLst/>
          </a:prstGeom>
          <a:noFill/>
          <a:effectLst>
            <a:reflection blurRad="6350" stA="52000" endA="300" endPos="35000" dir="5400000" sy="-100000" algn="bl" rotWithShape="0"/>
          </a:effectLst>
          <a:extLst>
            <a:ext uri="{909E8E84-426E-40dd-AFC4-6F175D3DCCD1}">
              <a14:hiddenFill xmlns:a14="http://schemas.microsoft.com/office/drawing/2010/main" xmlns="">
                <a:solidFill>
                  <a:srgbClr val="FFFFFF"/>
                </a:solidFill>
              </a14:hiddenFill>
            </a:ext>
          </a:extLst>
        </p:spPr>
      </p:pic>
      <p:pic>
        <p:nvPicPr>
          <p:cNvPr id="2057" name="Picture 9" descr="C:\Users\yvonned\AppData\Local\Microsoft\Windows\Temporary Internet Files\Content.IE5\4490ZHQX\MP900437353[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81938" y="1340303"/>
            <a:ext cx="1222892" cy="958875"/>
          </a:xfrm>
          <a:prstGeom prst="rect">
            <a:avLst/>
          </a:prstGeom>
          <a:noFill/>
          <a:effectLst>
            <a:reflection blurRad="6350" stA="52000" endA="300" endPos="35000" dir="5400000" sy="-100000" algn="bl" rotWithShape="0"/>
          </a:effectLst>
          <a:extLst>
            <a:ext uri="{909E8E84-426E-40dd-AFC4-6F175D3DCCD1}">
              <a14:hiddenFill xmlns:a14="http://schemas.microsoft.com/office/drawing/2010/main" xmlns="">
                <a:solidFill>
                  <a:srgbClr val="FFFFFF"/>
                </a:solidFill>
              </a14:hiddenFill>
            </a:ext>
          </a:extLst>
        </p:spPr>
      </p:pic>
      <p:pic>
        <p:nvPicPr>
          <p:cNvPr id="2063" name="Picture 15" descr="C:\Users\yvonned\AppData\Local\Microsoft\Windows\Temporary Internet Files\Content.IE5\J73XB0G3\MP900316353[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91316" y="2957571"/>
            <a:ext cx="1675964" cy="1131570"/>
          </a:xfrm>
          <a:prstGeom prst="rect">
            <a:avLst/>
          </a:prstGeom>
          <a:noFill/>
          <a:effectLst>
            <a:reflection blurRad="6350" stA="52000" endA="300" endPos="35000" dir="5400000" sy="-100000" algn="bl" rotWithShape="0"/>
          </a:effectLst>
          <a:extLst>
            <a:ext uri="{909E8E84-426E-40dd-AFC4-6F175D3DCCD1}">
              <a14:hiddenFill xmlns:a14="http://schemas.microsoft.com/office/drawing/2010/main" xmlns="">
                <a:solidFill>
                  <a:srgbClr val="FFFFFF"/>
                </a:solidFill>
              </a14:hiddenFill>
            </a:ext>
          </a:extLst>
        </p:spPr>
      </p:pic>
      <p:pic>
        <p:nvPicPr>
          <p:cNvPr id="2064" name="Picture 16" descr="C:\Users\yvonned\AppData\Local\Microsoft\Windows\Temporary Internet Files\Content.IE5\BKNZ00XH\MP900444214[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89119" y="2977687"/>
            <a:ext cx="1463107" cy="979691"/>
          </a:xfrm>
          <a:prstGeom prst="rect">
            <a:avLst/>
          </a:prstGeom>
          <a:noFill/>
          <a:effectLst>
            <a:reflection blurRad="6350" stA="52000" endA="300" endPos="35000" dir="5400000" sy="-100000" algn="bl" rotWithShape="0"/>
          </a:effectLst>
          <a:extLst>
            <a:ext uri="{909E8E84-426E-40dd-AFC4-6F175D3DCCD1}">
              <a14:hiddenFill xmlns:a14="http://schemas.microsoft.com/office/drawing/2010/main" xmlns="">
                <a:solidFill>
                  <a:srgbClr val="FFFFFF"/>
                </a:solidFill>
              </a14:hiddenFill>
            </a:ext>
          </a:extLst>
        </p:spPr>
      </p:pic>
      <p:pic>
        <p:nvPicPr>
          <p:cNvPr id="2066" name="Picture 18" descr="C:\Users\yvonned\AppData\Local\Microsoft\Windows\Temporary Internet Files\Content.IE5\BNP9X6Z3\MP900313989[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85946" y="2945719"/>
            <a:ext cx="1142702" cy="1141915"/>
          </a:xfrm>
          <a:prstGeom prst="rect">
            <a:avLst/>
          </a:prstGeom>
          <a:noFill/>
          <a:effectLst>
            <a:reflection blurRad="6350" stA="52000" endA="300" endPos="35000" dir="5400000" sy="-100000" algn="bl" rotWithShape="0"/>
          </a:effectLst>
          <a:extLst>
            <a:ext uri="{909E8E84-426E-40dd-AFC4-6F175D3DCCD1}">
              <a14:hiddenFill xmlns:a14="http://schemas.microsoft.com/office/drawing/2010/main" xmlns="">
                <a:solidFill>
                  <a:srgbClr val="FFFFFF"/>
                </a:solidFill>
              </a14:hiddenFill>
            </a:ext>
          </a:extLst>
        </p:spPr>
      </p:pic>
      <p:pic>
        <p:nvPicPr>
          <p:cNvPr id="2058" name="Picture 10" descr="C:\Users\yvonned\AppData\Local\Microsoft\Windows\Temporary Internet Files\Content.IE5\BKNZ00XH\MP900400420[1].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3979" y="2925731"/>
            <a:ext cx="1323860" cy="1195252"/>
          </a:xfrm>
          <a:prstGeom prst="rect">
            <a:avLst/>
          </a:prstGeom>
          <a:noFill/>
          <a:effectLst>
            <a:reflection blurRad="6350" stA="52000" endA="300" endPos="35000" dir="5400000" sy="-100000" algn="bl" rotWithShape="0"/>
          </a:effectLst>
          <a:extLst>
            <a:ext uri="{909E8E84-426E-40dd-AFC4-6F175D3DCCD1}">
              <a14:hiddenFill xmlns:a14="http://schemas.microsoft.com/office/drawing/2010/main" xmlns="">
                <a:solidFill>
                  <a:srgbClr val="FFFFFF"/>
                </a:solidFill>
              </a14:hiddenFill>
            </a:ext>
          </a:extLst>
        </p:spPr>
      </p:pic>
      <p:sp>
        <p:nvSpPr>
          <p:cNvPr id="6" name="TextBox 5"/>
          <p:cNvSpPr txBox="1"/>
          <p:nvPr/>
        </p:nvSpPr>
        <p:spPr>
          <a:xfrm>
            <a:off x="693980" y="2323671"/>
            <a:ext cx="1599785" cy="300062"/>
          </a:xfrm>
          <a:prstGeom prst="rect">
            <a:avLst/>
          </a:prstGeom>
          <a:noFill/>
        </p:spPr>
        <p:txBody>
          <a:bodyPr wrap="square" lIns="91420" tIns="45710" rIns="91420" bIns="45710" rtlCol="0">
            <a:spAutoFit/>
          </a:bodyPr>
          <a:lstStyle/>
          <a:p>
            <a:r>
              <a:rPr lang="zh-CN" altLang="en-US" sz="1350" dirty="0">
                <a:latin typeface="Arial" pitchFamily="34" charset="0"/>
                <a:cs typeface="Arial" pitchFamily="34" charset="0"/>
              </a:rPr>
              <a:t>   航天航空</a:t>
            </a:r>
            <a:endParaRPr lang="en-US" sz="1350" dirty="0">
              <a:latin typeface="Arial" pitchFamily="34" charset="0"/>
              <a:cs typeface="Arial" pitchFamily="34" charset="0"/>
            </a:endParaRPr>
          </a:p>
        </p:txBody>
      </p:sp>
      <p:sp>
        <p:nvSpPr>
          <p:cNvPr id="24" name="TextBox 23"/>
          <p:cNvSpPr txBox="1"/>
          <p:nvPr/>
        </p:nvSpPr>
        <p:spPr>
          <a:xfrm>
            <a:off x="2777316" y="2316359"/>
            <a:ext cx="1599785" cy="300062"/>
          </a:xfrm>
          <a:prstGeom prst="rect">
            <a:avLst/>
          </a:prstGeom>
          <a:noFill/>
        </p:spPr>
        <p:txBody>
          <a:bodyPr wrap="square" lIns="91420" tIns="45710" rIns="91420" bIns="45710" rtlCol="0">
            <a:spAutoFit/>
          </a:bodyPr>
          <a:lstStyle/>
          <a:p>
            <a:r>
              <a:rPr lang="zh-CN" altLang="en-US" sz="1350" dirty="0">
                <a:latin typeface="Arial" pitchFamily="34" charset="0"/>
                <a:cs typeface="Arial" pitchFamily="34" charset="0"/>
              </a:rPr>
              <a:t>   汽车行业</a:t>
            </a:r>
            <a:endParaRPr lang="en-US" sz="1350" dirty="0">
              <a:latin typeface="Arial" pitchFamily="34" charset="0"/>
              <a:cs typeface="Arial" pitchFamily="34" charset="0"/>
            </a:endParaRPr>
          </a:p>
        </p:txBody>
      </p:sp>
      <p:sp>
        <p:nvSpPr>
          <p:cNvPr id="25" name="TextBox 24"/>
          <p:cNvSpPr txBox="1"/>
          <p:nvPr/>
        </p:nvSpPr>
        <p:spPr>
          <a:xfrm>
            <a:off x="4809446" y="2325425"/>
            <a:ext cx="1599785" cy="300062"/>
          </a:xfrm>
          <a:prstGeom prst="rect">
            <a:avLst/>
          </a:prstGeom>
          <a:noFill/>
        </p:spPr>
        <p:txBody>
          <a:bodyPr wrap="square" lIns="91420" tIns="45710" rIns="91420" bIns="45710" rtlCol="0">
            <a:spAutoFit/>
          </a:bodyPr>
          <a:lstStyle/>
          <a:p>
            <a:r>
              <a:rPr lang="zh-CN" altLang="en-US" sz="1350" dirty="0">
                <a:latin typeface="Arial" pitchFamily="34" charset="0"/>
                <a:cs typeface="Arial" pitchFamily="34" charset="0"/>
              </a:rPr>
              <a:t>     建筑</a:t>
            </a:r>
            <a:endParaRPr lang="en-US" sz="1350" dirty="0">
              <a:latin typeface="Arial" pitchFamily="34" charset="0"/>
              <a:cs typeface="Arial" pitchFamily="34" charset="0"/>
            </a:endParaRPr>
          </a:p>
        </p:txBody>
      </p:sp>
      <p:sp>
        <p:nvSpPr>
          <p:cNvPr id="27" name="TextBox 26"/>
          <p:cNvSpPr txBox="1"/>
          <p:nvPr/>
        </p:nvSpPr>
        <p:spPr>
          <a:xfrm>
            <a:off x="7238307" y="2303945"/>
            <a:ext cx="1599785" cy="300062"/>
          </a:xfrm>
          <a:prstGeom prst="rect">
            <a:avLst/>
          </a:prstGeom>
          <a:noFill/>
        </p:spPr>
        <p:txBody>
          <a:bodyPr wrap="square" lIns="91420" tIns="45710" rIns="91420" bIns="45710" rtlCol="0">
            <a:spAutoFit/>
          </a:bodyPr>
          <a:lstStyle/>
          <a:p>
            <a:r>
              <a:rPr lang="zh-CN" altLang="en-US" sz="1350" dirty="0">
                <a:latin typeface="Arial" pitchFamily="34" charset="0"/>
                <a:cs typeface="Arial" pitchFamily="34" charset="0"/>
              </a:rPr>
              <a:t>  能源</a:t>
            </a:r>
            <a:endParaRPr lang="en-US" sz="1350" dirty="0">
              <a:latin typeface="Arial" pitchFamily="34" charset="0"/>
              <a:cs typeface="Arial" pitchFamily="34" charset="0"/>
            </a:endParaRPr>
          </a:p>
        </p:txBody>
      </p:sp>
      <p:sp>
        <p:nvSpPr>
          <p:cNvPr id="28" name="TextBox 27"/>
          <p:cNvSpPr txBox="1"/>
          <p:nvPr/>
        </p:nvSpPr>
        <p:spPr>
          <a:xfrm>
            <a:off x="534451" y="4141001"/>
            <a:ext cx="1599785" cy="300062"/>
          </a:xfrm>
          <a:prstGeom prst="rect">
            <a:avLst/>
          </a:prstGeom>
          <a:noFill/>
        </p:spPr>
        <p:txBody>
          <a:bodyPr wrap="square" lIns="91420" tIns="45710" rIns="91420" bIns="45710" rtlCol="0">
            <a:spAutoFit/>
          </a:bodyPr>
          <a:lstStyle/>
          <a:p>
            <a:pPr algn="ctr"/>
            <a:r>
              <a:rPr lang="zh-CN" altLang="en-US" sz="1350" dirty="0">
                <a:latin typeface="Arial" pitchFamily="34" charset="0"/>
                <a:cs typeface="Arial" pitchFamily="34" charset="0"/>
              </a:rPr>
              <a:t>工程项目</a:t>
            </a:r>
            <a:endParaRPr lang="en-US" sz="1350" dirty="0">
              <a:latin typeface="Arial" pitchFamily="34" charset="0"/>
              <a:cs typeface="Arial" pitchFamily="34" charset="0"/>
            </a:endParaRPr>
          </a:p>
        </p:txBody>
      </p:sp>
      <p:sp>
        <p:nvSpPr>
          <p:cNvPr id="29" name="TextBox 28"/>
          <p:cNvSpPr txBox="1"/>
          <p:nvPr/>
        </p:nvSpPr>
        <p:spPr>
          <a:xfrm>
            <a:off x="2667496" y="4141002"/>
            <a:ext cx="1599785" cy="507811"/>
          </a:xfrm>
          <a:prstGeom prst="rect">
            <a:avLst/>
          </a:prstGeom>
          <a:noFill/>
        </p:spPr>
        <p:txBody>
          <a:bodyPr wrap="square" lIns="91420" tIns="45710" rIns="91420" bIns="45710" rtlCol="0">
            <a:spAutoFit/>
          </a:bodyPr>
          <a:lstStyle/>
          <a:p>
            <a:pPr algn="ctr"/>
            <a:r>
              <a:rPr lang="zh-CN" altLang="en-US" sz="1350" dirty="0">
                <a:latin typeface="Arial" pitchFamily="34" charset="0"/>
                <a:cs typeface="Arial" pitchFamily="34" charset="0"/>
              </a:rPr>
              <a:t>高科技、</a:t>
            </a:r>
            <a:endParaRPr lang="en-US" altLang="zh-CN" sz="1350" dirty="0">
              <a:latin typeface="Arial" pitchFamily="34" charset="0"/>
              <a:cs typeface="Arial" pitchFamily="34" charset="0"/>
            </a:endParaRPr>
          </a:p>
          <a:p>
            <a:pPr algn="ctr"/>
            <a:r>
              <a:rPr lang="zh-CN" altLang="en-US" sz="1350" dirty="0">
                <a:latin typeface="Arial" pitchFamily="34" charset="0"/>
                <a:cs typeface="Arial" pitchFamily="34" charset="0"/>
              </a:rPr>
              <a:t>电子芯片</a:t>
            </a:r>
            <a:endParaRPr lang="en-US" sz="1350" dirty="0">
              <a:latin typeface="Arial" pitchFamily="34" charset="0"/>
              <a:cs typeface="Arial" pitchFamily="34" charset="0"/>
            </a:endParaRPr>
          </a:p>
        </p:txBody>
      </p:sp>
      <p:sp>
        <p:nvSpPr>
          <p:cNvPr id="30" name="TextBox 29"/>
          <p:cNvSpPr txBox="1"/>
          <p:nvPr/>
        </p:nvSpPr>
        <p:spPr>
          <a:xfrm>
            <a:off x="4724361" y="4087633"/>
            <a:ext cx="1599785" cy="300062"/>
          </a:xfrm>
          <a:prstGeom prst="rect">
            <a:avLst/>
          </a:prstGeom>
          <a:noFill/>
        </p:spPr>
        <p:txBody>
          <a:bodyPr wrap="square" lIns="91420" tIns="45710" rIns="91420" bIns="45710" rtlCol="0">
            <a:spAutoFit/>
          </a:bodyPr>
          <a:lstStyle/>
          <a:p>
            <a:pPr algn="ctr"/>
            <a:r>
              <a:rPr lang="zh-CN" altLang="en-US" sz="1350" dirty="0">
                <a:latin typeface="Arial" pitchFamily="34" charset="0"/>
                <a:cs typeface="Arial" pitchFamily="34" charset="0"/>
              </a:rPr>
              <a:t>工业设备</a:t>
            </a:r>
            <a:endParaRPr lang="en-US" sz="1350" dirty="0">
              <a:latin typeface="Arial" pitchFamily="34" charset="0"/>
              <a:cs typeface="Arial" pitchFamily="34" charset="0"/>
            </a:endParaRPr>
          </a:p>
        </p:txBody>
      </p:sp>
      <p:sp>
        <p:nvSpPr>
          <p:cNvPr id="31" name="TextBox 30"/>
          <p:cNvSpPr txBox="1"/>
          <p:nvPr/>
        </p:nvSpPr>
        <p:spPr>
          <a:xfrm>
            <a:off x="6857404" y="4141001"/>
            <a:ext cx="1599785" cy="300062"/>
          </a:xfrm>
          <a:prstGeom prst="rect">
            <a:avLst/>
          </a:prstGeom>
          <a:noFill/>
        </p:spPr>
        <p:txBody>
          <a:bodyPr wrap="square" lIns="91420" tIns="45710" rIns="91420" bIns="45710" rtlCol="0">
            <a:spAutoFit/>
          </a:bodyPr>
          <a:lstStyle/>
          <a:p>
            <a:pPr algn="ctr"/>
            <a:r>
              <a:rPr lang="zh-CN" altLang="en-US" sz="1350" dirty="0">
                <a:latin typeface="Arial" pitchFamily="34" charset="0"/>
                <a:cs typeface="Arial" pitchFamily="34" charset="0"/>
              </a:rPr>
              <a:t>医疗设备</a:t>
            </a:r>
            <a:endParaRPr lang="en-US" sz="1350" dirty="0">
              <a:latin typeface="Arial" pitchFamily="34" charset="0"/>
              <a:cs typeface="Arial" pitchFamily="34" charset="0"/>
            </a:endParaRPr>
          </a:p>
        </p:txBody>
      </p:sp>
      <p:pic>
        <p:nvPicPr>
          <p:cNvPr id="1026" name="Picture 2" descr="C:\Users\yvonned\AppData\Local\Microsoft\Windows\Temporary Internet Files\Content.IE5\KV179MA9\MP900442499[1].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34054" y="1325402"/>
            <a:ext cx="1323860" cy="973831"/>
          </a:xfrm>
          <a:prstGeom prst="rect">
            <a:avLst/>
          </a:prstGeom>
          <a:noFill/>
          <a:ln cap="rnd">
            <a:noFill/>
            <a:round/>
          </a:ln>
          <a:effectLst>
            <a:reflection blurRad="6350" stA="52000" endA="300" endPos="35000" dir="5400000" sy="-100000" algn="bl" rotWithShape="0"/>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8834912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smtClean="0">
                <a:latin typeface="黑体" panose="02010609060101010101" pitchFamily="49" charset="-122"/>
                <a:ea typeface="黑体" panose="02010609060101010101" pitchFamily="49" charset="-122"/>
              </a:rPr>
              <a:t>常见专业图形应用</a:t>
            </a:r>
            <a:endParaRPr lang="en-US" dirty="0">
              <a:latin typeface="黑体" panose="02010609060101010101" pitchFamily="49" charset="-122"/>
              <a:ea typeface="黑体" panose="02010609060101010101" pitchFamily="49" charset="-122"/>
            </a:endParaRPr>
          </a:p>
        </p:txBody>
      </p:sp>
      <p:sp>
        <p:nvSpPr>
          <p:cNvPr id="4" name="Text Placeholder 3"/>
          <p:cNvSpPr>
            <a:spLocks noGrp="1"/>
          </p:cNvSpPr>
          <p:nvPr>
            <p:ph type="body" sz="quarter" idx="11"/>
          </p:nvPr>
        </p:nvSpPr>
        <p:spPr/>
        <p:txBody>
          <a:bodyPr/>
          <a:lstStyle/>
          <a:p>
            <a:r>
              <a:rPr lang="zh-CN" altLang="en-US" dirty="0" smtClean="0">
                <a:latin typeface="+mn-lt"/>
                <a:ea typeface="黑体" panose="02010609060101010101" pitchFamily="49" charset="-122"/>
              </a:rPr>
              <a:t>以下的例子来自</a:t>
            </a:r>
            <a:r>
              <a:rPr lang="en-US" dirty="0" err="1" smtClean="0">
                <a:latin typeface="+mn-lt"/>
                <a:ea typeface="黑体" panose="02010609060101010101" pitchFamily="49" charset="-122"/>
              </a:rPr>
              <a:t>autodeskandcitrix.com</a:t>
            </a:r>
            <a:r>
              <a:rPr lang="en-US" dirty="0" smtClean="0">
                <a:latin typeface="+mn-lt"/>
                <a:ea typeface="黑体" panose="02010609060101010101" pitchFamily="49" charset="-122"/>
              </a:rPr>
              <a:t>, Citrix Ready</a:t>
            </a:r>
            <a:r>
              <a:rPr lang="zh-CN" altLang="en-US" dirty="0" smtClean="0">
                <a:latin typeface="+mn-lt"/>
                <a:ea typeface="黑体" panose="02010609060101010101" pitchFamily="49" charset="-122"/>
              </a:rPr>
              <a:t>站点</a:t>
            </a:r>
            <a:r>
              <a:rPr lang="en-US" dirty="0" smtClean="0">
                <a:latin typeface="+mn-lt"/>
                <a:ea typeface="黑体" panose="02010609060101010101" pitchFamily="49" charset="-122"/>
              </a:rPr>
              <a:t>, </a:t>
            </a:r>
            <a:r>
              <a:rPr lang="zh-CN" altLang="en-US" dirty="0" smtClean="0">
                <a:latin typeface="+mn-lt"/>
                <a:ea typeface="黑体" panose="02010609060101010101" pitchFamily="49" charset="-122"/>
              </a:rPr>
              <a:t>等</a:t>
            </a:r>
            <a:r>
              <a:rPr lang="en-US" dirty="0" smtClean="0">
                <a:latin typeface="+mn-lt"/>
                <a:ea typeface="黑体" panose="02010609060101010101" pitchFamily="49" charset="-122"/>
              </a:rPr>
              <a:t>.</a:t>
            </a:r>
            <a:endParaRPr lang="en-US" dirty="0">
              <a:latin typeface="+mn-lt"/>
              <a:ea typeface="黑体" panose="02010609060101010101" pitchFamily="49" charset="-122"/>
            </a:endParaRPr>
          </a:p>
        </p:txBody>
      </p:sp>
      <p:sp>
        <p:nvSpPr>
          <p:cNvPr id="5" name="Content Placeholder 4"/>
          <p:cNvSpPr>
            <a:spLocks noGrp="1"/>
          </p:cNvSpPr>
          <p:nvPr>
            <p:ph sz="quarter" idx="14"/>
          </p:nvPr>
        </p:nvSpPr>
        <p:spPr>
          <a:xfrm>
            <a:off x="397963" y="1323024"/>
            <a:ext cx="4097732" cy="1699830"/>
          </a:xfrm>
        </p:spPr>
        <p:txBody>
          <a:bodyPr/>
          <a:lstStyle/>
          <a:p>
            <a:r>
              <a:rPr lang="zh-CN" altLang="en-US" dirty="0" smtClean="0">
                <a:latin typeface="+mn-lt"/>
                <a:ea typeface="黑体" panose="02010609060101010101" pitchFamily="49" charset="-122"/>
              </a:rPr>
              <a:t>大多数的</a:t>
            </a:r>
            <a:r>
              <a:rPr lang="en-US" dirty="0" smtClean="0">
                <a:latin typeface="+mn-lt"/>
                <a:ea typeface="黑体" panose="02010609060101010101" pitchFamily="49" charset="-122"/>
              </a:rPr>
              <a:t>Autodesk apps, </a:t>
            </a:r>
            <a:r>
              <a:rPr lang="zh-CN" altLang="en-US" dirty="0" smtClean="0">
                <a:latin typeface="+mn-lt"/>
                <a:ea typeface="黑体" panose="02010609060101010101" pitchFamily="49" charset="-122"/>
              </a:rPr>
              <a:t>其中包括</a:t>
            </a:r>
            <a:r>
              <a:rPr lang="en-US" dirty="0" smtClean="0">
                <a:latin typeface="+mn-lt"/>
                <a:ea typeface="黑体" panose="02010609060101010101" pitchFamily="49" charset="-122"/>
              </a:rPr>
              <a:t>: </a:t>
            </a:r>
          </a:p>
          <a:p>
            <a:pPr lvl="1"/>
            <a:r>
              <a:rPr lang="en-US" dirty="0" smtClean="0">
                <a:latin typeface="+mn-lt"/>
                <a:ea typeface="黑体" panose="02010609060101010101" pitchFamily="49" charset="-122"/>
              </a:rPr>
              <a:t>AutoCAD</a:t>
            </a:r>
          </a:p>
          <a:p>
            <a:pPr lvl="1"/>
            <a:r>
              <a:rPr lang="en-US" dirty="0" smtClean="0">
                <a:latin typeface="+mn-lt"/>
                <a:ea typeface="黑体" panose="02010609060101010101" pitchFamily="49" charset="-122"/>
              </a:rPr>
              <a:t>Inventor</a:t>
            </a:r>
          </a:p>
          <a:p>
            <a:pPr lvl="1"/>
            <a:r>
              <a:rPr lang="en-US" dirty="0" smtClean="0">
                <a:latin typeface="+mn-lt"/>
                <a:ea typeface="黑体" panose="02010609060101010101" pitchFamily="49" charset="-122"/>
              </a:rPr>
              <a:t>Revit</a:t>
            </a:r>
          </a:p>
          <a:p>
            <a:pPr lvl="1"/>
            <a:r>
              <a:rPr lang="en-US" dirty="0" err="1" smtClean="0">
                <a:latin typeface="+mn-lt"/>
                <a:ea typeface="黑体" panose="02010609060101010101" pitchFamily="49" charset="-122"/>
              </a:rPr>
              <a:t>Navisworks</a:t>
            </a:r>
            <a:endParaRPr lang="en-US" dirty="0" smtClean="0">
              <a:latin typeface="+mn-lt"/>
              <a:ea typeface="黑体" panose="02010609060101010101" pitchFamily="49" charset="-122"/>
            </a:endParaRPr>
          </a:p>
          <a:p>
            <a:r>
              <a:rPr lang="en-US" dirty="0" smtClean="0">
                <a:latin typeface="+mn-lt"/>
                <a:ea typeface="黑体" panose="02010609060101010101" pitchFamily="49" charset="-122"/>
              </a:rPr>
              <a:t>Bentley </a:t>
            </a:r>
            <a:r>
              <a:rPr lang="en-US" dirty="0" err="1" smtClean="0">
                <a:latin typeface="+mn-lt"/>
                <a:ea typeface="黑体" panose="02010609060101010101" pitchFamily="49" charset="-122"/>
              </a:rPr>
              <a:t>MicroStation</a:t>
            </a:r>
            <a:endParaRPr lang="en-US" dirty="0">
              <a:latin typeface="+mn-lt"/>
              <a:ea typeface="黑体" panose="02010609060101010101" pitchFamily="49" charset="-122"/>
            </a:endParaRPr>
          </a:p>
        </p:txBody>
      </p:sp>
      <p:sp>
        <p:nvSpPr>
          <p:cNvPr id="6" name="Content Placeholder 4"/>
          <p:cNvSpPr txBox="1">
            <a:spLocks/>
          </p:cNvSpPr>
          <p:nvPr/>
        </p:nvSpPr>
        <p:spPr>
          <a:xfrm>
            <a:off x="4587870" y="1338263"/>
            <a:ext cx="3793138" cy="1645443"/>
          </a:xfrm>
          <a:prstGeom prst="rect">
            <a:avLst/>
          </a:prstGeom>
        </p:spPr>
        <p:txBody>
          <a:bodyPr vert="horz" lIns="91424" tIns="45712" rIns="91424" bIns="45712" rtlCol="0">
            <a:noAutofit/>
          </a:bodyPr>
          <a:lstStyle>
            <a:lvl1pPr marL="168275" indent="-168275" algn="l" defTabSz="914400" rtl="0" eaLnBrk="1" latinLnBrk="0" hangingPunct="1">
              <a:spcBef>
                <a:spcPts val="600"/>
              </a:spcBef>
              <a:buFont typeface="Arial" pitchFamily="34" charset="0"/>
              <a:buChar char="•"/>
              <a:defRPr lang="en-US" sz="1800" kern="1200" dirty="0" smtClean="0">
                <a:solidFill>
                  <a:srgbClr val="4D4F53"/>
                </a:solidFill>
                <a:latin typeface="Arial" pitchFamily="34" charset="0"/>
                <a:ea typeface="+mn-ea"/>
                <a:cs typeface="+mn-cs"/>
              </a:defRPr>
            </a:lvl1pPr>
            <a:lvl2pPr marL="350838" indent="-187325" algn="l" defTabSz="914400" rtl="0" eaLnBrk="1" latinLnBrk="0" hangingPunct="1">
              <a:spcBef>
                <a:spcPts val="0"/>
              </a:spcBef>
              <a:buFont typeface="Arial" pitchFamily="34" charset="0"/>
              <a:buChar char="ᵒ"/>
              <a:defRPr lang="en-US" sz="1600" kern="1200" dirty="0" smtClean="0">
                <a:solidFill>
                  <a:schemeClr val="tx1"/>
                </a:solidFill>
                <a:latin typeface="Arial" pitchFamily="34" charset="0"/>
                <a:ea typeface="+mn-ea"/>
                <a:cs typeface="+mn-cs"/>
              </a:defRPr>
            </a:lvl2pPr>
            <a:lvl3pPr marL="625475" indent="-161925" algn="l" defTabSz="914400" rtl="0" eaLnBrk="1" latinLnBrk="0" hangingPunct="1">
              <a:spcBef>
                <a:spcPts val="0"/>
              </a:spcBef>
              <a:buFont typeface="Arial" pitchFamily="34" charset="0"/>
              <a:buChar char="•"/>
              <a:defRPr lang="en-US" sz="1400" kern="1200" dirty="0" smtClean="0">
                <a:solidFill>
                  <a:schemeClr val="tx1"/>
                </a:solidFill>
                <a:latin typeface="Arial" pitchFamily="34" charset="0"/>
                <a:ea typeface="+mn-ea"/>
                <a:cs typeface="+mn-cs"/>
              </a:defRPr>
            </a:lvl3pPr>
            <a:lvl4pPr marL="854075" indent="-165100" algn="l" defTabSz="914400" rtl="0" eaLnBrk="1" latinLnBrk="0" hangingPunct="1">
              <a:spcBef>
                <a:spcPts val="0"/>
              </a:spcBef>
              <a:buFont typeface="Arial" pitchFamily="34" charset="0"/>
              <a:buChar char="-"/>
              <a:defRPr lang="en-US" sz="1400" kern="1200" dirty="0" smtClean="0">
                <a:solidFill>
                  <a:schemeClr val="tx1"/>
                </a:solidFill>
                <a:latin typeface="Arial" pitchFamily="34" charset="0"/>
                <a:ea typeface="+mn-ea"/>
                <a:cs typeface="+mn-cs"/>
              </a:defRPr>
            </a:lvl4pPr>
            <a:lvl5pPr marL="1082675" indent="-168275" algn="l" defTabSz="914400" rtl="0" eaLnBrk="1" latinLnBrk="0" hangingPunct="1">
              <a:spcBef>
                <a:spcPts val="0"/>
              </a:spcBef>
              <a:buFont typeface="Arial" pitchFamily="34" charset="0"/>
              <a:buChar char="-"/>
              <a:defRPr lang="en-US" sz="1400" kern="1200" dirty="0">
                <a:solidFill>
                  <a:schemeClr val="tx1"/>
                </a:solidFill>
                <a:latin typeface="Arial"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350" dirty="0">
                <a:latin typeface="+mn-lt"/>
              </a:rPr>
              <a:t>ESRI ArcGIS</a:t>
            </a:r>
          </a:p>
          <a:p>
            <a:r>
              <a:rPr lang="en-US" sz="1350" dirty="0">
                <a:latin typeface="+mn-lt"/>
              </a:rPr>
              <a:t>Intergraph </a:t>
            </a:r>
            <a:r>
              <a:rPr lang="en-US" sz="1350" dirty="0" err="1">
                <a:latin typeface="+mn-lt"/>
              </a:rPr>
              <a:t>SmartPlant</a:t>
            </a:r>
            <a:r>
              <a:rPr lang="en-US" sz="1350" dirty="0">
                <a:latin typeface="+mn-lt"/>
              </a:rPr>
              <a:t> 3D</a:t>
            </a:r>
          </a:p>
          <a:p>
            <a:r>
              <a:rPr lang="en-US" sz="1350" dirty="0">
                <a:latin typeface="+mn-lt"/>
              </a:rPr>
              <a:t>Adobe </a:t>
            </a:r>
            <a:r>
              <a:rPr lang="en-US" sz="1350" dirty="0" err="1">
                <a:latin typeface="+mn-lt"/>
              </a:rPr>
              <a:t>PhotoShop</a:t>
            </a:r>
            <a:r>
              <a:rPr lang="en-US" sz="1350" dirty="0">
                <a:latin typeface="+mn-lt"/>
              </a:rPr>
              <a:t> </a:t>
            </a:r>
          </a:p>
          <a:p>
            <a:r>
              <a:rPr lang="en-US" sz="1350" dirty="0" err="1">
                <a:latin typeface="+mn-lt"/>
              </a:rPr>
              <a:t>Dassault</a:t>
            </a:r>
            <a:r>
              <a:rPr lang="en-US" sz="1350" dirty="0">
                <a:latin typeface="+mn-lt"/>
              </a:rPr>
              <a:t> SolidWorks, </a:t>
            </a:r>
            <a:r>
              <a:rPr lang="en-US" sz="1350" dirty="0" smtClean="0">
                <a:latin typeface="+mn-lt"/>
              </a:rPr>
              <a:t>CATIA</a:t>
            </a:r>
            <a:endParaRPr lang="en-US" sz="1350" dirty="0">
              <a:latin typeface="+mn-lt"/>
            </a:endParaRPr>
          </a:p>
          <a:p>
            <a:r>
              <a:rPr lang="en-US" altLang="zh-CN" sz="1350" dirty="0" smtClean="0">
                <a:latin typeface="+mn-lt"/>
              </a:rPr>
              <a:t>PTC cero</a:t>
            </a:r>
          </a:p>
          <a:p>
            <a:r>
              <a:rPr lang="en-US" sz="1350" dirty="0" smtClean="0">
                <a:latin typeface="+mn-lt"/>
              </a:rPr>
              <a:t>Siemens PLM</a:t>
            </a:r>
            <a:endParaRPr lang="en-US" sz="1350" dirty="0">
              <a:latin typeface="+mn-lt"/>
            </a:endParaRPr>
          </a:p>
          <a:p>
            <a:endParaRPr lang="en-US" sz="135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8055" y="1885951"/>
            <a:ext cx="1904504" cy="31908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76" name="Picture 4" descr="http://ww1.prweb.com/prfiles/2011/09/14/8798132/tN_74861_Esri_logo.jpg">
            <a:hlinkClick r:id="rId4"/>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9709" t="32149" r="20472" b="39590"/>
          <a:stretch/>
        </p:blipFill>
        <p:spPr bwMode="auto">
          <a:xfrm>
            <a:off x="5018249" y="3114243"/>
            <a:ext cx="1462676" cy="576059"/>
          </a:xfrm>
          <a:prstGeom prst="rect">
            <a:avLst/>
          </a:prstGeom>
          <a:noFill/>
          <a:extLst>
            <a:ext uri="{909E8E84-426E-40dd-AFC4-6F175D3DCCD1}">
              <a14:hiddenFill xmlns:a14="http://schemas.microsoft.com/office/drawing/2010/main" xmlns="">
                <a:solidFill>
                  <a:srgbClr val="FFFFFF"/>
                </a:solidFill>
              </a14:hiddenFill>
            </a:ext>
          </a:extLst>
        </p:spPr>
      </p:pic>
      <p:pic>
        <p:nvPicPr>
          <p:cNvPr id="3078" name="Picture 6" descr="http://imageshack.us/a/img405/351/erdasintergraphlogohori.jpg"/>
          <p:cNvPicPr>
            <a:picLocks noChangeAspect="1" noChangeArrowheads="1"/>
          </p:cNvPicPr>
          <p:nvPr/>
        </p:nvPicPr>
        <p:blipFill rotWithShape="1">
          <a:blip r:embed="rId6">
            <a:extLst>
              <a:ext uri="{28A0092B-C50C-407E-A947-70E740481C1C}">
                <a14:useLocalDpi xmlns:a14="http://schemas.microsoft.com/office/drawing/2010/main" val="0"/>
              </a:ext>
            </a:extLst>
          </a:blip>
          <a:srcRect t="8681" r="46234" b="24142"/>
          <a:stretch/>
        </p:blipFill>
        <p:spPr bwMode="auto">
          <a:xfrm>
            <a:off x="915354" y="3949449"/>
            <a:ext cx="1863635" cy="451102"/>
          </a:xfrm>
          <a:prstGeom prst="rect">
            <a:avLst/>
          </a:prstGeom>
          <a:noFill/>
          <a:extLst>
            <a:ext uri="{909E8E84-426E-40dd-AFC4-6F175D3DCCD1}">
              <a14:hiddenFill xmlns:a14="http://schemas.microsoft.com/office/drawing/2010/main" xmlns="">
                <a:solidFill>
                  <a:srgbClr val="FFFFFF"/>
                </a:solidFill>
              </a14:hiddenFill>
            </a:ext>
          </a:extLst>
        </p:spPr>
      </p:pic>
      <p:pic>
        <p:nvPicPr>
          <p:cNvPr id="3082"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27693" y="2524126"/>
            <a:ext cx="939587" cy="15716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84" name="Picture 1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88751" y="3943717"/>
            <a:ext cx="2308259" cy="65151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6"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10720" y="3089796"/>
            <a:ext cx="2009137" cy="6249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36591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latin typeface="+mn-lt"/>
              </a:rPr>
              <a:t>K2</a:t>
            </a:r>
            <a:r>
              <a:rPr lang="zh-CN" altLang="en-US" dirty="0" smtClean="0">
                <a:latin typeface="黑体" panose="02010609060101010101" pitchFamily="49" charset="-122"/>
                <a:ea typeface="黑体" panose="02010609060101010101" pitchFamily="49" charset="-122"/>
              </a:rPr>
              <a:t>认证的应用程序列表</a:t>
            </a:r>
            <a:endParaRPr lang="zh-CN" altLang="en-US" dirty="0">
              <a:latin typeface="黑体" panose="02010609060101010101" pitchFamily="49" charset="-122"/>
              <a:ea typeface="黑体" panose="02010609060101010101" pitchFamily="49" charset="-122"/>
            </a:endParaRPr>
          </a:p>
        </p:txBody>
      </p:sp>
      <p:sp>
        <p:nvSpPr>
          <p:cNvPr id="3" name="内容占位符 2"/>
          <p:cNvSpPr>
            <a:spLocks noGrp="1"/>
          </p:cNvSpPr>
          <p:nvPr>
            <p:ph sz="quarter" idx="13"/>
          </p:nvPr>
        </p:nvSpPr>
        <p:spPr/>
        <p:txBody>
          <a:bodyPr/>
          <a:lstStyle/>
          <a:p>
            <a:endParaRPr lang="zh-CN" altLang="en-US" dirty="0"/>
          </a:p>
        </p:txBody>
      </p:sp>
      <p:pic>
        <p:nvPicPr>
          <p:cNvPr id="5" name="图片 4"/>
          <p:cNvPicPr>
            <a:picLocks noChangeAspect="1"/>
          </p:cNvPicPr>
          <p:nvPr/>
        </p:nvPicPr>
        <p:blipFill>
          <a:blip r:embed="rId2"/>
          <a:stretch>
            <a:fillRect/>
          </a:stretch>
        </p:blipFill>
        <p:spPr>
          <a:xfrm>
            <a:off x="1371600" y="1149973"/>
            <a:ext cx="3886200" cy="3636985"/>
          </a:xfrm>
          <a:prstGeom prst="rect">
            <a:avLst/>
          </a:prstGeom>
        </p:spPr>
      </p:pic>
    </p:spTree>
    <p:extLst>
      <p:ext uri="{BB962C8B-B14F-4D97-AF65-F5344CB8AC3E}">
        <p14:creationId xmlns:p14="http://schemas.microsoft.com/office/powerpoint/2010/main" val="204569002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latin typeface="+mn-lt"/>
              </a:rPr>
              <a:t>GRID </a:t>
            </a:r>
            <a:r>
              <a:rPr lang="en-US" altLang="zh-CN" dirty="0" err="1" smtClean="0">
                <a:latin typeface="+mn-lt"/>
              </a:rPr>
              <a:t>vGPU</a:t>
            </a:r>
            <a:r>
              <a:rPr lang="en-US" altLang="zh-CN" dirty="0" smtClean="0">
                <a:latin typeface="+mn-lt"/>
              </a:rPr>
              <a:t> Profiles</a:t>
            </a:r>
            <a:endParaRPr lang="zh-CN" altLang="en-US" dirty="0">
              <a:latin typeface="+mn-lt"/>
            </a:endParaRPr>
          </a:p>
        </p:txBody>
      </p:sp>
      <p:pic>
        <p:nvPicPr>
          <p:cNvPr id="2050" name="Picture 2" descr="http://cdn.ws.citrix.com/wp-content/uploads/2014/11/k180-k280-k160.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927100"/>
            <a:ext cx="6120039" cy="3898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342233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23222" y="206379"/>
            <a:ext cx="8719588" cy="492443"/>
          </a:xfrm>
        </p:spPr>
        <p:txBody>
          <a:bodyPr/>
          <a:lstStyle/>
          <a:p>
            <a:r>
              <a:rPr lang="en-US" altLang="zh-CN" sz="3000" dirty="0">
                <a:solidFill>
                  <a:srgbClr val="0075B0"/>
                </a:solidFill>
              </a:rPr>
              <a:t>Citrix 3D </a:t>
            </a:r>
            <a:r>
              <a:rPr lang="zh-CN" altLang="en-US" sz="3000" dirty="0">
                <a:solidFill>
                  <a:srgbClr val="0075B0"/>
                </a:solidFill>
              </a:rPr>
              <a:t>解决方案一览</a:t>
            </a:r>
            <a:endParaRPr lang="en-US" sz="3000" dirty="0">
              <a:solidFill>
                <a:srgbClr val="0075B0"/>
              </a:solidFill>
            </a:endParaRPr>
          </a:p>
        </p:txBody>
      </p:sp>
      <p:sp>
        <p:nvSpPr>
          <p:cNvPr id="47" name="Rounded Rectangle 46"/>
          <p:cNvSpPr/>
          <p:nvPr/>
        </p:nvSpPr>
        <p:spPr>
          <a:xfrm>
            <a:off x="4136122" y="1593673"/>
            <a:ext cx="1402445" cy="1373720"/>
          </a:xfrm>
          <a:prstGeom prst="roundRect">
            <a:avLst>
              <a:gd name="adj" fmla="val 4986"/>
            </a:avLst>
          </a:prstGeom>
          <a:gradFill>
            <a:gsLst>
              <a:gs pos="0">
                <a:schemeClr val="tx2"/>
              </a:gs>
              <a:gs pos="100000">
                <a:schemeClr val="tx2">
                  <a:lumMod val="75000"/>
                </a:schemeClr>
              </a:gs>
            </a:gsLst>
            <a:lin ang="16200000" scaled="1"/>
          </a:gradFill>
          <a:ln w="9525" algn="ctr">
            <a:solidFill>
              <a:schemeClr val="tx2"/>
            </a:solidFill>
            <a:miter lim="800000"/>
            <a:headEnd/>
            <a:tailEnd/>
          </a:ln>
          <a:effectLst>
            <a:outerShdw blurRad="50800" dist="38100" dir="2700000" algn="tl" rotWithShape="0">
              <a:prstClr val="black">
                <a:alpha val="40000"/>
              </a:prstClr>
            </a:outerShdw>
          </a:effectLst>
          <a:scene3d>
            <a:camera prst="orthographicFront"/>
            <a:lightRig rig="threePt" dir="t">
              <a:rot lat="0" lon="0" rev="3000000"/>
            </a:lightRig>
          </a:scene3d>
          <a:sp3d>
            <a:bevelT w="38100" h="19050"/>
            <a:contourClr>
              <a:schemeClr val="tx2">
                <a:lumMod val="75000"/>
              </a:schemeClr>
            </a:contourClr>
          </a:sp3d>
        </p:spPr>
        <p:txBody>
          <a:bodyPr wrap="square" lIns="76186" tIns="38093" rIns="76186" bIns="38093" anchor="ctr"/>
          <a:lstStyle/>
          <a:p>
            <a:pPr algn="ctr" defTabSz="913962">
              <a:lnSpc>
                <a:spcPct val="90000"/>
              </a:lnSpc>
            </a:pPr>
            <a:endParaRPr lang="en-US" sz="1350" b="1"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en-US" sz="1350" b="1" dirty="0">
                <a:solidFill>
                  <a:srgbClr val="FFFFFF"/>
                </a:solidFill>
                <a:effectLst>
                  <a:outerShdw blurRad="50800" dist="38100" dir="2700000" algn="tl" rotWithShape="0">
                    <a:prstClr val="black">
                      <a:alpha val="40000"/>
                    </a:prstClr>
                  </a:outerShdw>
                </a:effectLst>
                <a:latin typeface="Trebuchet MS" pitchFamily="34" charset="0"/>
              </a:rPr>
              <a:t>Citrix HDX </a:t>
            </a:r>
          </a:p>
          <a:p>
            <a:pPr algn="ctr" defTabSz="913962">
              <a:lnSpc>
                <a:spcPct val="90000"/>
              </a:lnSpc>
            </a:pPr>
            <a:r>
              <a:rPr lang="en-US" sz="1350" b="1" dirty="0">
                <a:solidFill>
                  <a:srgbClr val="FFFFFF"/>
                </a:solidFill>
                <a:effectLst>
                  <a:outerShdw blurRad="50800" dist="38100" dir="2700000" algn="tl" rotWithShape="0">
                    <a:prstClr val="black">
                      <a:alpha val="40000"/>
                    </a:prstClr>
                  </a:outerShdw>
                </a:effectLst>
                <a:latin typeface="Trebuchet MS" pitchFamily="34" charset="0"/>
              </a:rPr>
              <a:t>3D </a:t>
            </a:r>
            <a:r>
              <a:rPr lang="en-US" altLang="zh-CN" sz="1350" b="1" dirty="0">
                <a:solidFill>
                  <a:srgbClr val="FFFFFF"/>
                </a:solidFill>
                <a:effectLst>
                  <a:outerShdw blurRad="50800" dist="38100" dir="2700000" algn="tl" rotWithShape="0">
                    <a:prstClr val="black">
                      <a:alpha val="40000"/>
                    </a:prstClr>
                  </a:outerShdw>
                </a:effectLst>
                <a:latin typeface="Trebuchet MS" pitchFamily="34" charset="0"/>
              </a:rPr>
              <a:t>Pro</a:t>
            </a:r>
            <a:endParaRPr lang="en-US" sz="1200" b="1"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en-US" sz="1200" dirty="0" err="1">
                <a:solidFill>
                  <a:srgbClr val="FFFFFF"/>
                </a:solidFill>
                <a:effectLst>
                  <a:outerShdw blurRad="50800" dist="38100" dir="2700000" algn="tl" rotWithShape="0">
                    <a:prstClr val="black">
                      <a:alpha val="40000"/>
                    </a:prstClr>
                  </a:outerShdw>
                </a:effectLst>
                <a:latin typeface="Trebuchet MS" pitchFamily="34" charset="0"/>
              </a:rPr>
              <a:t>XenServer</a:t>
            </a:r>
            <a:r>
              <a:rPr lang="en-US" sz="1200" dirty="0">
                <a:solidFill>
                  <a:srgbClr val="FFFFFF"/>
                </a:solidFill>
                <a:effectLst>
                  <a:outerShdw blurRad="50800" dist="38100" dir="2700000" algn="tl" rotWithShape="0">
                    <a:prstClr val="black">
                      <a:alpha val="40000"/>
                    </a:prstClr>
                  </a:outerShdw>
                </a:effectLst>
                <a:latin typeface="Trebuchet MS" pitchFamily="34" charset="0"/>
              </a:rPr>
              <a:t> 6.x</a:t>
            </a:r>
          </a:p>
          <a:p>
            <a:pPr algn="ctr" defTabSz="913962">
              <a:lnSpc>
                <a:spcPct val="90000"/>
              </a:lnSpc>
            </a:pPr>
            <a:r>
              <a:rPr lang="en-US" altLang="zh-CN" sz="1200" dirty="0">
                <a:solidFill>
                  <a:srgbClr val="FFFFFF"/>
                </a:solidFill>
                <a:effectLst>
                  <a:outerShdw blurRad="50800" dist="38100" dir="2700000" algn="tl" rotWithShape="0">
                    <a:prstClr val="black">
                      <a:alpha val="40000"/>
                    </a:prstClr>
                  </a:outerShdw>
                </a:effectLst>
                <a:latin typeface="Trebuchet MS" pitchFamily="34" charset="0"/>
              </a:rPr>
              <a:t>GPU </a:t>
            </a:r>
            <a:r>
              <a:rPr lang="en-US" altLang="zh-CN" sz="1200" dirty="0" err="1">
                <a:solidFill>
                  <a:srgbClr val="FFFFFF"/>
                </a:solidFill>
                <a:effectLst>
                  <a:outerShdw blurRad="50800" dist="38100" dir="2700000" algn="tl" rotWithShape="0">
                    <a:prstClr val="black">
                      <a:alpha val="40000"/>
                    </a:prstClr>
                  </a:outerShdw>
                </a:effectLst>
                <a:latin typeface="Trebuchet MS" pitchFamily="34" charset="0"/>
              </a:rPr>
              <a:t>Passthrough</a:t>
            </a:r>
            <a:endParaRPr lang="en-US" altLang="zh-CN" sz="1200"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endParaRPr lang="en-US" sz="1200"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zh-CN" altLang="en-US" sz="1200" dirty="0">
                <a:solidFill>
                  <a:srgbClr val="FFFFFF"/>
                </a:solidFill>
                <a:effectLst>
                  <a:outerShdw blurRad="50800" dist="38100" dir="2700000" algn="tl" rotWithShape="0">
                    <a:prstClr val="black">
                      <a:alpha val="40000"/>
                    </a:prstClr>
                  </a:outerShdw>
                </a:effectLst>
                <a:latin typeface="Trebuchet MS" pitchFamily="34" charset="0"/>
              </a:rPr>
              <a:t>每用户独占</a:t>
            </a:r>
            <a:endParaRPr lang="en-US" altLang="zh-CN" sz="1200"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zh-CN" altLang="en-US" sz="1200" dirty="0">
                <a:solidFill>
                  <a:srgbClr val="FFFFFF"/>
                </a:solidFill>
                <a:effectLst>
                  <a:outerShdw blurRad="50800" dist="38100" dir="2700000" algn="tl" rotWithShape="0">
                    <a:prstClr val="black">
                      <a:alpha val="40000"/>
                    </a:prstClr>
                  </a:outerShdw>
                </a:effectLst>
                <a:latin typeface="Trebuchet MS" pitchFamily="34" charset="0"/>
              </a:rPr>
              <a:t>透传</a:t>
            </a:r>
            <a:r>
              <a:rPr lang="en-US" sz="1200" dirty="0">
                <a:solidFill>
                  <a:srgbClr val="FFFFFF"/>
                </a:solidFill>
                <a:effectLst>
                  <a:outerShdw blurRad="50800" dist="38100" dir="2700000" algn="tl" rotWithShape="0">
                    <a:prstClr val="black">
                      <a:alpha val="40000"/>
                    </a:prstClr>
                  </a:outerShdw>
                </a:effectLst>
                <a:latin typeface="Trebuchet MS" pitchFamily="34" charset="0"/>
              </a:rPr>
              <a:t>GPU</a:t>
            </a:r>
          </a:p>
          <a:p>
            <a:pPr algn="ctr" defTabSz="913962">
              <a:lnSpc>
                <a:spcPct val="90000"/>
              </a:lnSpc>
            </a:pPr>
            <a:endParaRPr lang="en-US" sz="1200"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endParaRPr lang="en-US" sz="1200" dirty="0">
              <a:solidFill>
                <a:srgbClr val="FFFFFF"/>
              </a:solidFill>
              <a:effectLst>
                <a:outerShdw blurRad="50800" dist="38100" dir="2700000" algn="tl" rotWithShape="0">
                  <a:prstClr val="black">
                    <a:alpha val="40000"/>
                  </a:prstClr>
                </a:outerShdw>
              </a:effectLst>
              <a:latin typeface="Trebuchet MS" pitchFamily="34" charset="0"/>
            </a:endParaRPr>
          </a:p>
        </p:txBody>
      </p:sp>
      <p:grpSp>
        <p:nvGrpSpPr>
          <p:cNvPr id="2" name="Group 1"/>
          <p:cNvGrpSpPr/>
          <p:nvPr/>
        </p:nvGrpSpPr>
        <p:grpSpPr>
          <a:xfrm>
            <a:off x="1194" y="1113945"/>
            <a:ext cx="1709222" cy="3768661"/>
            <a:chOff x="4" y="1485260"/>
            <a:chExt cx="2839706" cy="5024881"/>
          </a:xfrm>
        </p:grpSpPr>
        <p:pic>
          <p:nvPicPr>
            <p:cNvPr id="2050" name="Picture 2" descr="C:\Users\cpeterson\Desktop\TABLET_USER_PPT.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999"/>
            <a:stretch/>
          </p:blipFill>
          <p:spPr bwMode="auto">
            <a:xfrm>
              <a:off x="1143" y="4825301"/>
              <a:ext cx="2418366" cy="1602682"/>
            </a:xfrm>
            <a:prstGeom prst="rect">
              <a:avLst/>
            </a:prstGeom>
            <a:noFill/>
            <a:extLst>
              <a:ext uri="{909E8E84-426E-40dd-AFC4-6F175D3DCCD1}">
                <a14:hiddenFill xmlns:a14="http://schemas.microsoft.com/office/drawing/2010/main" xmlns="">
                  <a:solidFill>
                    <a:srgbClr val="FFFFFF"/>
                  </a:solidFill>
                </a14:hiddenFill>
              </a:ext>
            </a:extLst>
          </p:spPr>
        </p:pic>
        <p:pic>
          <p:nvPicPr>
            <p:cNvPr id="51" name="Picture 4" descr="\\netapp-hqmktg\creative\PRESENTATIONS\2013_PRESENTATIONS\2013_Jan_GRID_Sales\Assets\Healthcare_PowerUser.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65" t="866"/>
            <a:stretch/>
          </p:blipFill>
          <p:spPr bwMode="auto">
            <a:xfrm>
              <a:off x="4" y="3177477"/>
              <a:ext cx="2412565" cy="1564822"/>
            </a:xfrm>
            <a:prstGeom prst="rect">
              <a:avLst/>
            </a:prstGeom>
            <a:noFill/>
            <a:extLst>
              <a:ext uri="{909E8E84-426E-40dd-AFC4-6F175D3DCCD1}">
                <a14:hiddenFill xmlns:a14="http://schemas.microsoft.com/office/drawing/2010/main" xmlns="">
                  <a:solidFill>
                    <a:srgbClr val="FFFFFF"/>
                  </a:solidFill>
                </a14:hiddenFill>
              </a:ext>
            </a:extLst>
          </p:spPr>
        </p:pic>
        <p:pic>
          <p:nvPicPr>
            <p:cNvPr id="52" name="Picture 3" descr="\\netapp-hqmktg\creative\PRESENTATIONS\2012_PRESENTATIONS\2012_May_Analyst_Day\Assets\DUAL_MONITOR_3ds_MAX_LR.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 y="1485260"/>
              <a:ext cx="2419504" cy="1609221"/>
            </a:xfrm>
            <a:prstGeom prst="rect">
              <a:avLst/>
            </a:prstGeom>
            <a:noFill/>
            <a:extLst>
              <a:ext uri="{909E8E84-426E-40dd-AFC4-6F175D3DCCD1}">
                <a14:hiddenFill xmlns:a14="http://schemas.microsoft.com/office/drawing/2010/main" xmlns="">
                  <a:solidFill>
                    <a:srgbClr val="FFFFFF"/>
                  </a:solidFill>
                </a14:hiddenFill>
              </a:ext>
            </a:extLst>
          </p:spPr>
        </p:pic>
        <p:sp>
          <p:nvSpPr>
            <p:cNvPr id="53" name="Rectangle 52"/>
            <p:cNvSpPr/>
            <p:nvPr/>
          </p:nvSpPr>
          <p:spPr>
            <a:xfrm>
              <a:off x="1143" y="2328808"/>
              <a:ext cx="2418366" cy="765786"/>
            </a:xfrm>
            <a:prstGeom prst="rect">
              <a:avLst/>
            </a:prstGeom>
            <a:gradFill>
              <a:gsLst>
                <a:gs pos="0">
                  <a:schemeClr val="bg1"/>
                </a:gs>
                <a:gs pos="100000">
                  <a:schemeClr val="tx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76186" tIns="38093" rIns="76186" bIns="38093" rtlCol="0" anchor="ctr"/>
            <a:lstStyle/>
            <a:p>
              <a:pPr algn="ctr"/>
              <a:endParaRPr lang="en-US" sz="1350"/>
            </a:p>
          </p:txBody>
        </p:sp>
        <p:sp>
          <p:nvSpPr>
            <p:cNvPr id="54" name="TextBox 53"/>
            <p:cNvSpPr txBox="1"/>
            <p:nvPr/>
          </p:nvSpPr>
          <p:spPr>
            <a:xfrm>
              <a:off x="40424" y="2797175"/>
              <a:ext cx="1908747" cy="287239"/>
            </a:xfrm>
            <a:prstGeom prst="rect">
              <a:avLst/>
            </a:prstGeom>
            <a:noFill/>
            <a:ln>
              <a:noFill/>
            </a:ln>
          </p:spPr>
          <p:style>
            <a:lnRef idx="1">
              <a:schemeClr val="dk1"/>
            </a:lnRef>
            <a:fillRef idx="2">
              <a:schemeClr val="dk1"/>
            </a:fillRef>
            <a:effectRef idx="1">
              <a:schemeClr val="dk1"/>
            </a:effectRef>
            <a:fontRef idx="minor">
              <a:schemeClr val="dk1"/>
            </a:fontRef>
          </p:style>
          <p:txBody>
            <a:bodyPr wrap="square" lIns="76186" tIns="38093" rIns="76186" bIns="38093" rtlCol="0" anchor="ctr">
              <a:spAutoFit/>
            </a:bodyPr>
            <a:lstStyle/>
            <a:p>
              <a:pPr defTabSz="761855"/>
              <a:r>
                <a:rPr lang="en-US" sz="900" dirty="0">
                  <a:solidFill>
                    <a:schemeClr val="tx1"/>
                  </a:solidFill>
                  <a:latin typeface="Trebuchet MS" pitchFamily="34" charset="0"/>
                </a:rPr>
                <a:t>DESIGNER</a:t>
              </a:r>
              <a:endParaRPr lang="en-US" sz="975" dirty="0">
                <a:solidFill>
                  <a:schemeClr val="tx1"/>
                </a:solidFill>
                <a:latin typeface="Trebuchet MS" pitchFamily="34" charset="0"/>
              </a:endParaRPr>
            </a:p>
          </p:txBody>
        </p:sp>
        <p:sp>
          <p:nvSpPr>
            <p:cNvPr id="56" name="Rectangle 55"/>
            <p:cNvSpPr/>
            <p:nvPr/>
          </p:nvSpPr>
          <p:spPr>
            <a:xfrm>
              <a:off x="1143" y="3972677"/>
              <a:ext cx="2418366" cy="765786"/>
            </a:xfrm>
            <a:prstGeom prst="rect">
              <a:avLst/>
            </a:prstGeom>
            <a:gradFill>
              <a:gsLst>
                <a:gs pos="0">
                  <a:schemeClr val="bg1"/>
                </a:gs>
                <a:gs pos="100000">
                  <a:schemeClr val="tx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76186" tIns="38093" rIns="76186" bIns="38093" rtlCol="0" anchor="ctr"/>
            <a:lstStyle/>
            <a:p>
              <a:pPr algn="ctr"/>
              <a:endParaRPr lang="en-US" sz="1350"/>
            </a:p>
          </p:txBody>
        </p:sp>
        <p:sp>
          <p:nvSpPr>
            <p:cNvPr id="57" name="TextBox 56"/>
            <p:cNvSpPr txBox="1"/>
            <p:nvPr/>
          </p:nvSpPr>
          <p:spPr>
            <a:xfrm>
              <a:off x="40424" y="4441041"/>
              <a:ext cx="1908747" cy="287239"/>
            </a:xfrm>
            <a:prstGeom prst="rect">
              <a:avLst/>
            </a:prstGeom>
            <a:noFill/>
            <a:ln>
              <a:noFill/>
            </a:ln>
          </p:spPr>
          <p:style>
            <a:lnRef idx="1">
              <a:schemeClr val="dk1"/>
            </a:lnRef>
            <a:fillRef idx="2">
              <a:schemeClr val="dk1"/>
            </a:fillRef>
            <a:effectRef idx="1">
              <a:schemeClr val="dk1"/>
            </a:effectRef>
            <a:fontRef idx="minor">
              <a:schemeClr val="dk1"/>
            </a:fontRef>
          </p:style>
          <p:txBody>
            <a:bodyPr wrap="square" lIns="76186" tIns="38093" rIns="76186" bIns="38093" rtlCol="0" anchor="ctr">
              <a:spAutoFit/>
            </a:bodyPr>
            <a:lstStyle/>
            <a:p>
              <a:pPr defTabSz="761855"/>
              <a:r>
                <a:rPr lang="en-US" sz="900" dirty="0">
                  <a:solidFill>
                    <a:schemeClr val="tx1"/>
                  </a:solidFill>
                  <a:latin typeface="Trebuchet MS" pitchFamily="34" charset="0"/>
                </a:rPr>
                <a:t>POWER USER</a:t>
              </a:r>
              <a:endParaRPr lang="en-US" sz="975" dirty="0">
                <a:solidFill>
                  <a:schemeClr val="tx1"/>
                </a:solidFill>
                <a:latin typeface="Trebuchet MS" pitchFamily="34" charset="0"/>
              </a:endParaRPr>
            </a:p>
          </p:txBody>
        </p:sp>
        <p:sp>
          <p:nvSpPr>
            <p:cNvPr id="60" name="Rectangle 59"/>
            <p:cNvSpPr/>
            <p:nvPr/>
          </p:nvSpPr>
          <p:spPr>
            <a:xfrm>
              <a:off x="1143" y="5662198"/>
              <a:ext cx="2418366" cy="765786"/>
            </a:xfrm>
            <a:prstGeom prst="rect">
              <a:avLst/>
            </a:prstGeom>
            <a:gradFill>
              <a:gsLst>
                <a:gs pos="0">
                  <a:schemeClr val="bg1"/>
                </a:gs>
                <a:gs pos="100000">
                  <a:schemeClr val="tx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76186" tIns="38093" rIns="76186" bIns="38093" rtlCol="0" anchor="ctr"/>
            <a:lstStyle/>
            <a:p>
              <a:pPr algn="ctr"/>
              <a:endParaRPr lang="en-US" sz="1350"/>
            </a:p>
          </p:txBody>
        </p:sp>
        <p:sp>
          <p:nvSpPr>
            <p:cNvPr id="63" name="TextBox 62"/>
            <p:cNvSpPr txBox="1"/>
            <p:nvPr/>
          </p:nvSpPr>
          <p:spPr>
            <a:xfrm>
              <a:off x="40424" y="6038236"/>
              <a:ext cx="1908747" cy="471905"/>
            </a:xfrm>
            <a:prstGeom prst="rect">
              <a:avLst/>
            </a:prstGeom>
            <a:noFill/>
            <a:ln>
              <a:noFill/>
            </a:ln>
          </p:spPr>
          <p:style>
            <a:lnRef idx="1">
              <a:schemeClr val="dk1"/>
            </a:lnRef>
            <a:fillRef idx="2">
              <a:schemeClr val="dk1"/>
            </a:fillRef>
            <a:effectRef idx="1">
              <a:schemeClr val="dk1"/>
            </a:effectRef>
            <a:fontRef idx="minor">
              <a:schemeClr val="dk1"/>
            </a:fontRef>
          </p:style>
          <p:txBody>
            <a:bodyPr wrap="square" lIns="76186" tIns="38093" rIns="76186" bIns="38093" rtlCol="0" anchor="ctr">
              <a:spAutoFit/>
            </a:bodyPr>
            <a:lstStyle/>
            <a:p>
              <a:pPr defTabSz="761855"/>
              <a:r>
                <a:rPr lang="en-US" sz="900" dirty="0">
                  <a:solidFill>
                    <a:schemeClr val="tx1"/>
                  </a:solidFill>
                  <a:latin typeface="Trebuchet MS" pitchFamily="34" charset="0"/>
                </a:rPr>
                <a:t>KNOWLEDGE WORKER</a:t>
              </a:r>
              <a:endParaRPr lang="en-US" sz="975" dirty="0">
                <a:solidFill>
                  <a:schemeClr val="tx1"/>
                </a:solidFill>
                <a:latin typeface="Trebuchet MS" pitchFamily="34" charset="0"/>
              </a:endParaRPr>
            </a:p>
          </p:txBody>
        </p:sp>
        <p:sp>
          <p:nvSpPr>
            <p:cNvPr id="66" name="TextBox 65"/>
            <p:cNvSpPr txBox="1"/>
            <p:nvPr/>
          </p:nvSpPr>
          <p:spPr>
            <a:xfrm rot="16200000">
              <a:off x="1660084" y="2347838"/>
              <a:ext cx="2041300" cy="317953"/>
            </a:xfrm>
            <a:prstGeom prst="rect">
              <a:avLst/>
            </a:prstGeom>
            <a:gradFill>
              <a:gsLst>
                <a:gs pos="0">
                  <a:schemeClr val="bg2"/>
                </a:gs>
                <a:gs pos="100000">
                  <a:schemeClr val="bg2">
                    <a:lumMod val="75000"/>
                  </a:schemeClr>
                </a:gs>
              </a:gsLst>
              <a:lin ang="16200000" scaled="1"/>
            </a:gradFill>
            <a:ln w="9525" algn="ctr">
              <a:solidFill>
                <a:schemeClr val="bg2"/>
              </a:solidFill>
              <a:miter lim="800000"/>
              <a:headEnd/>
              <a:tailEnd/>
            </a:ln>
            <a:effectLst>
              <a:outerShdw blurRad="50800" dist="38100" dir="2700000" algn="tl" rotWithShape="0">
                <a:prstClr val="black">
                  <a:alpha val="40000"/>
                </a:prstClr>
              </a:outerShdw>
            </a:effectLst>
            <a:scene3d>
              <a:camera prst="orthographicFront"/>
              <a:lightRig rig="threePt" dir="t">
                <a:rot lat="0" lon="0" rev="3000000"/>
              </a:lightRig>
            </a:scene3d>
            <a:sp3d>
              <a:bevelT w="38100" h="19050"/>
              <a:contourClr>
                <a:schemeClr val="tx2">
                  <a:lumMod val="75000"/>
                </a:schemeClr>
              </a:contourClr>
            </a:sp3d>
          </p:spPr>
          <p:txBody>
            <a:bodyPr wrap="square" lIns="76186" tIns="38093" rIns="76186" bIns="38093" anchor="ctr"/>
            <a:lstStyle>
              <a:defPPr>
                <a:defRPr lang="en-US"/>
              </a:defPPr>
              <a:lvl1pPr defTabSz="1096963">
                <a:lnSpc>
                  <a:spcPct val="90000"/>
                </a:lnSpc>
                <a:defRPr sz="1400" b="1">
                  <a:solidFill>
                    <a:srgbClr val="FFFFFF"/>
                  </a:solidFill>
                  <a:effectLst>
                    <a:outerShdw blurRad="50800" dist="38100" dir="2700000" algn="tl" rotWithShape="0">
                      <a:prstClr val="black">
                        <a:alpha val="40000"/>
                      </a:prstClr>
                    </a:outerShdw>
                  </a:effectLst>
                  <a:latin typeface="Trebuchet MS" pitchFamily="34" charset="0"/>
                  <a:ea typeface="MS PGothic" pitchFamily="34" charset="-128"/>
                </a:defRPr>
              </a:lvl1pPr>
              <a:lvl2pPr>
                <a:defRPr>
                  <a:solidFill>
                    <a:schemeClr val="tx1"/>
                  </a:solidFill>
                  <a:latin typeface="Arial" charset="0"/>
                  <a:ea typeface="MS PGothic" pitchFamily="34" charset="-128"/>
                </a:defRPr>
              </a:lvl2pPr>
              <a:lvl3pPr>
                <a:defRPr>
                  <a:solidFill>
                    <a:schemeClr val="tx1"/>
                  </a:solidFill>
                  <a:latin typeface="Arial" charset="0"/>
                  <a:ea typeface="MS PGothic" pitchFamily="34" charset="-128"/>
                </a:defRPr>
              </a:lvl3pPr>
              <a:lvl4pPr>
                <a:defRPr>
                  <a:solidFill>
                    <a:schemeClr val="tx1"/>
                  </a:solidFill>
                  <a:latin typeface="Arial" charset="0"/>
                  <a:ea typeface="MS PGothic" pitchFamily="34" charset="-128"/>
                </a:defRPr>
              </a:lvl4pPr>
              <a:lvl5pPr>
                <a:defRPr>
                  <a:solidFill>
                    <a:schemeClr val="tx1"/>
                  </a:solidFill>
                  <a:latin typeface="Arial" charset="0"/>
                  <a:ea typeface="MS PGothic" pitchFamily="34" charset="-128"/>
                </a:defRPr>
              </a:lvl5pPr>
              <a:lvl6pPr>
                <a:defRPr>
                  <a:solidFill>
                    <a:schemeClr val="tx1"/>
                  </a:solidFill>
                  <a:latin typeface="Arial" charset="0"/>
                  <a:ea typeface="MS PGothic" pitchFamily="34" charset="-128"/>
                </a:defRPr>
              </a:lvl6pPr>
              <a:lvl7pPr>
                <a:defRPr>
                  <a:solidFill>
                    <a:schemeClr val="tx1"/>
                  </a:solidFill>
                  <a:latin typeface="Arial" charset="0"/>
                  <a:ea typeface="MS PGothic" pitchFamily="34" charset="-128"/>
                </a:defRPr>
              </a:lvl7pPr>
              <a:lvl8pPr>
                <a:defRPr>
                  <a:solidFill>
                    <a:schemeClr val="tx1"/>
                  </a:solidFill>
                  <a:latin typeface="Arial" charset="0"/>
                  <a:ea typeface="MS PGothic" pitchFamily="34" charset="-128"/>
                </a:defRPr>
              </a:lvl8pPr>
              <a:lvl9pPr>
                <a:defRPr>
                  <a:solidFill>
                    <a:schemeClr val="tx1"/>
                  </a:solidFill>
                  <a:latin typeface="Arial" charset="0"/>
                  <a:ea typeface="MS PGothic" pitchFamily="34" charset="-128"/>
                </a:defRPr>
              </a:lvl9pPr>
            </a:lstStyle>
            <a:p>
              <a:pPr algn="ctr"/>
              <a:r>
                <a:rPr lang="en-US" sz="975" dirty="0"/>
                <a:t>Virtual Workstation</a:t>
              </a:r>
            </a:p>
          </p:txBody>
        </p:sp>
        <p:sp>
          <p:nvSpPr>
            <p:cNvPr id="67" name="TextBox 66"/>
            <p:cNvSpPr txBox="1"/>
            <p:nvPr/>
          </p:nvSpPr>
          <p:spPr>
            <a:xfrm rot="16200000">
              <a:off x="1259383" y="4862306"/>
              <a:ext cx="2842712" cy="287183"/>
            </a:xfrm>
            <a:prstGeom prst="rect">
              <a:avLst/>
            </a:prstGeom>
            <a:gradFill>
              <a:gsLst>
                <a:gs pos="0">
                  <a:schemeClr val="bg2"/>
                </a:gs>
                <a:gs pos="100000">
                  <a:schemeClr val="bg2">
                    <a:lumMod val="75000"/>
                  </a:schemeClr>
                </a:gs>
              </a:gsLst>
              <a:lin ang="16200000" scaled="1"/>
            </a:gradFill>
            <a:ln w="9525" algn="ctr">
              <a:solidFill>
                <a:schemeClr val="bg2"/>
              </a:solidFill>
              <a:miter lim="800000"/>
              <a:headEnd/>
              <a:tailEnd/>
            </a:ln>
            <a:effectLst>
              <a:outerShdw blurRad="50800" dist="38100" dir="2700000" algn="tl" rotWithShape="0">
                <a:prstClr val="black">
                  <a:alpha val="40000"/>
                </a:prstClr>
              </a:outerShdw>
            </a:effectLst>
            <a:scene3d>
              <a:camera prst="orthographicFront"/>
              <a:lightRig rig="threePt" dir="t">
                <a:rot lat="0" lon="0" rev="3000000"/>
              </a:lightRig>
            </a:scene3d>
            <a:sp3d>
              <a:bevelT w="38100" h="19050"/>
              <a:contourClr>
                <a:schemeClr val="tx2">
                  <a:lumMod val="75000"/>
                </a:schemeClr>
              </a:contourClr>
            </a:sp3d>
          </p:spPr>
          <p:txBody>
            <a:bodyPr wrap="square" lIns="76186" tIns="38093" rIns="76186" bIns="38093" anchor="ctr"/>
            <a:lstStyle>
              <a:defPPr>
                <a:defRPr lang="en-US"/>
              </a:defPPr>
              <a:lvl1pPr algn="ctr" defTabSz="1096963">
                <a:lnSpc>
                  <a:spcPct val="90000"/>
                </a:lnSpc>
                <a:defRPr sz="1200" b="1">
                  <a:solidFill>
                    <a:srgbClr val="FFFFFF"/>
                  </a:solidFill>
                  <a:effectLst>
                    <a:outerShdw blurRad="50800" dist="38100" dir="2700000" algn="tl" rotWithShape="0">
                      <a:prstClr val="black">
                        <a:alpha val="40000"/>
                      </a:prstClr>
                    </a:outerShdw>
                  </a:effectLst>
                  <a:latin typeface="Trebuchet MS" pitchFamily="34" charset="0"/>
                  <a:ea typeface="MS PGothic" pitchFamily="34" charset="-128"/>
                </a:defRPr>
              </a:lvl1pPr>
              <a:lvl2pPr>
                <a:defRPr>
                  <a:solidFill>
                    <a:schemeClr val="tx1"/>
                  </a:solidFill>
                  <a:latin typeface="Arial" charset="0"/>
                  <a:ea typeface="MS PGothic" pitchFamily="34" charset="-128"/>
                </a:defRPr>
              </a:lvl2pPr>
              <a:lvl3pPr>
                <a:defRPr>
                  <a:solidFill>
                    <a:schemeClr val="tx1"/>
                  </a:solidFill>
                  <a:latin typeface="Arial" charset="0"/>
                  <a:ea typeface="MS PGothic" pitchFamily="34" charset="-128"/>
                </a:defRPr>
              </a:lvl3pPr>
              <a:lvl4pPr>
                <a:defRPr>
                  <a:solidFill>
                    <a:schemeClr val="tx1"/>
                  </a:solidFill>
                  <a:latin typeface="Arial" charset="0"/>
                  <a:ea typeface="MS PGothic" pitchFamily="34" charset="-128"/>
                </a:defRPr>
              </a:lvl4pPr>
              <a:lvl5pPr>
                <a:defRPr>
                  <a:solidFill>
                    <a:schemeClr val="tx1"/>
                  </a:solidFill>
                  <a:latin typeface="Arial" charset="0"/>
                  <a:ea typeface="MS PGothic" pitchFamily="34" charset="-128"/>
                </a:defRPr>
              </a:lvl5pPr>
              <a:lvl6pPr>
                <a:defRPr>
                  <a:solidFill>
                    <a:schemeClr val="tx1"/>
                  </a:solidFill>
                  <a:latin typeface="Arial" charset="0"/>
                  <a:ea typeface="MS PGothic" pitchFamily="34" charset="-128"/>
                </a:defRPr>
              </a:lvl6pPr>
              <a:lvl7pPr>
                <a:defRPr>
                  <a:solidFill>
                    <a:schemeClr val="tx1"/>
                  </a:solidFill>
                  <a:latin typeface="Arial" charset="0"/>
                  <a:ea typeface="MS PGothic" pitchFamily="34" charset="-128"/>
                </a:defRPr>
              </a:lvl7pPr>
              <a:lvl8pPr>
                <a:defRPr>
                  <a:solidFill>
                    <a:schemeClr val="tx1"/>
                  </a:solidFill>
                  <a:latin typeface="Arial" charset="0"/>
                  <a:ea typeface="MS PGothic" pitchFamily="34" charset="-128"/>
                </a:defRPr>
              </a:lvl8pPr>
              <a:lvl9pPr>
                <a:defRPr>
                  <a:solidFill>
                    <a:schemeClr val="tx1"/>
                  </a:solidFill>
                  <a:latin typeface="Arial" charset="0"/>
                  <a:ea typeface="MS PGothic" pitchFamily="34" charset="-128"/>
                </a:defRPr>
              </a:lvl9pPr>
            </a:lstStyle>
            <a:p>
              <a:r>
                <a:rPr lang="en-US" sz="900" dirty="0"/>
                <a:t>VDI</a:t>
              </a:r>
            </a:p>
          </p:txBody>
        </p:sp>
      </p:grpSp>
      <p:sp>
        <p:nvSpPr>
          <p:cNvPr id="68" name="TextBox 67"/>
          <p:cNvSpPr txBox="1"/>
          <p:nvPr/>
        </p:nvSpPr>
        <p:spPr>
          <a:xfrm>
            <a:off x="3465877" y="1010959"/>
            <a:ext cx="2293964" cy="284679"/>
          </a:xfrm>
          <a:prstGeom prst="rect">
            <a:avLst/>
          </a:prstGeom>
          <a:noFill/>
        </p:spPr>
        <p:txBody>
          <a:bodyPr wrap="square" lIns="76186" tIns="38093" rIns="76186" bIns="38093" rtlCol="0">
            <a:spAutoFit/>
          </a:bodyPr>
          <a:lstStyle/>
          <a:p>
            <a:pPr algn="ctr"/>
            <a:r>
              <a:rPr lang="zh-CN" altLang="en-US" sz="1350" b="1" dirty="0">
                <a:solidFill>
                  <a:schemeClr val="accent4"/>
                </a:solidFill>
                <a:effectLst>
                  <a:outerShdw blurRad="50800" dist="38100" dir="2700000" algn="tl" rotWithShape="0">
                    <a:prstClr val="black">
                      <a:alpha val="40000"/>
                    </a:prstClr>
                  </a:outerShdw>
                </a:effectLst>
                <a:latin typeface="Trebuchet MS" pitchFamily="34" charset="0"/>
              </a:rPr>
              <a:t>已有</a:t>
            </a:r>
            <a:endParaRPr lang="en-US" sz="1350" b="1" dirty="0">
              <a:solidFill>
                <a:schemeClr val="accent4"/>
              </a:solidFill>
              <a:effectLst>
                <a:outerShdw blurRad="50800" dist="38100" dir="2700000" algn="tl" rotWithShape="0">
                  <a:prstClr val="black">
                    <a:alpha val="40000"/>
                  </a:prstClr>
                </a:outerShdw>
              </a:effectLst>
              <a:latin typeface="Trebuchet MS" pitchFamily="34" charset="0"/>
            </a:endParaRPr>
          </a:p>
        </p:txBody>
      </p:sp>
      <p:sp>
        <p:nvSpPr>
          <p:cNvPr id="71" name="TextBox 70"/>
          <p:cNvSpPr txBox="1"/>
          <p:nvPr/>
        </p:nvSpPr>
        <p:spPr>
          <a:xfrm>
            <a:off x="6917169" y="1049339"/>
            <a:ext cx="2216928" cy="263904"/>
          </a:xfrm>
          <a:prstGeom prst="rect">
            <a:avLst/>
          </a:prstGeom>
          <a:noFill/>
        </p:spPr>
        <p:txBody>
          <a:bodyPr wrap="square" lIns="76186" tIns="38093" rIns="76186" bIns="38093" rtlCol="0" anchor="ctr">
            <a:spAutoFit/>
          </a:bodyPr>
          <a:lstStyle/>
          <a:p>
            <a:pPr algn="ctr">
              <a:lnSpc>
                <a:spcPct val="90000"/>
              </a:lnSpc>
            </a:pPr>
            <a:r>
              <a:rPr lang="en-US" altLang="zh-CN" sz="1350" b="1" dirty="0">
                <a:solidFill>
                  <a:schemeClr val="accent4"/>
                </a:solidFill>
                <a:effectLst>
                  <a:outerShdw blurRad="50800" dist="38100" dir="2700000" algn="tl" rotWithShape="0">
                    <a:prstClr val="black">
                      <a:alpha val="40000"/>
                    </a:prstClr>
                  </a:outerShdw>
                </a:effectLst>
                <a:latin typeface="Trebuchet MS" pitchFamily="34" charset="0"/>
              </a:rPr>
              <a:t>2013</a:t>
            </a:r>
            <a:r>
              <a:rPr lang="zh-CN" altLang="en-US" sz="1350" b="1" dirty="0">
                <a:solidFill>
                  <a:schemeClr val="accent4"/>
                </a:solidFill>
                <a:effectLst>
                  <a:outerShdw blurRad="50800" dist="38100" dir="2700000" algn="tl" rotWithShape="0">
                    <a:prstClr val="black">
                      <a:alpha val="40000"/>
                    </a:prstClr>
                  </a:outerShdw>
                </a:effectLst>
                <a:latin typeface="Trebuchet MS" pitchFamily="34" charset="0"/>
              </a:rPr>
              <a:t>年底</a:t>
            </a:r>
            <a:endParaRPr lang="en-US" sz="1350" b="1" dirty="0">
              <a:solidFill>
                <a:schemeClr val="accent4"/>
              </a:solidFill>
              <a:effectLst>
                <a:outerShdw blurRad="50800" dist="38100" dir="2700000" algn="tl" rotWithShape="0">
                  <a:prstClr val="black">
                    <a:alpha val="40000"/>
                  </a:prstClr>
                </a:outerShdw>
              </a:effectLst>
              <a:latin typeface="Trebuchet MS" pitchFamily="34" charset="0"/>
            </a:endParaRPr>
          </a:p>
        </p:txBody>
      </p:sp>
      <p:sp>
        <p:nvSpPr>
          <p:cNvPr id="49" name="Rounded Rectangle 48"/>
          <p:cNvSpPr/>
          <p:nvPr/>
        </p:nvSpPr>
        <p:spPr>
          <a:xfrm>
            <a:off x="7365626" y="1971625"/>
            <a:ext cx="1490761" cy="2840015"/>
          </a:xfrm>
          <a:prstGeom prst="roundRect">
            <a:avLst>
              <a:gd name="adj" fmla="val 6926"/>
            </a:avLst>
          </a:prstGeom>
          <a:gradFill>
            <a:gsLst>
              <a:gs pos="0">
                <a:schemeClr val="tx2">
                  <a:lumMod val="62000"/>
                </a:schemeClr>
              </a:gs>
              <a:gs pos="100000">
                <a:schemeClr val="tx2">
                  <a:lumMod val="15000"/>
                </a:schemeClr>
              </a:gs>
            </a:gsLst>
            <a:path path="circle">
              <a:fillToRect l="50000" t="50000" r="50000" b="50000"/>
            </a:path>
          </a:gradFill>
          <a:ln w="12700" algn="ctr">
            <a:solidFill>
              <a:schemeClr val="tx2">
                <a:alpha val="49000"/>
              </a:schemeClr>
            </a:solidFill>
            <a:miter lim="800000"/>
            <a:headEnd/>
            <a:tailEnd/>
          </a:ln>
          <a:effectLst>
            <a:outerShdw blurRad="50800" dist="38100" dir="2700000" algn="tl" rotWithShape="0">
              <a:prstClr val="black">
                <a:alpha val="40000"/>
              </a:prstClr>
            </a:outerShdw>
          </a:effectLst>
          <a:scene3d>
            <a:camera prst="orthographicFront"/>
            <a:lightRig rig="threePt" dir="t">
              <a:rot lat="0" lon="0" rev="3000000"/>
            </a:lightRig>
          </a:scene3d>
          <a:sp3d>
            <a:contourClr>
              <a:schemeClr val="tx2">
                <a:lumMod val="75000"/>
              </a:schemeClr>
            </a:contourClr>
          </a:sp3d>
        </p:spPr>
        <p:txBody>
          <a:bodyPr wrap="square" lIns="76186" tIns="38093" rIns="76186" bIns="38093" anchor="t"/>
          <a:lstStyle/>
          <a:p>
            <a:pPr algn="ctr" defTabSz="913962">
              <a:lnSpc>
                <a:spcPct val="90000"/>
              </a:lnSpc>
            </a:pPr>
            <a:endParaRPr lang="en-US" altLang="zh-CN" sz="1500" b="1"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en-US" altLang="zh-CN" sz="1500" b="1" dirty="0" err="1">
                <a:solidFill>
                  <a:srgbClr val="FFFFFF"/>
                </a:solidFill>
                <a:effectLst>
                  <a:outerShdw blurRad="50800" dist="38100" dir="2700000" algn="tl" rotWithShape="0">
                    <a:prstClr val="black">
                      <a:alpha val="40000"/>
                    </a:prstClr>
                  </a:outerShdw>
                </a:effectLst>
                <a:latin typeface="Trebuchet MS" pitchFamily="34" charset="0"/>
              </a:rPr>
              <a:t>Nvidia</a:t>
            </a:r>
            <a:r>
              <a:rPr lang="en-US" altLang="zh-CN" sz="1500" b="1" dirty="0">
                <a:solidFill>
                  <a:srgbClr val="FFFFFF"/>
                </a:solidFill>
                <a:effectLst>
                  <a:outerShdw blurRad="50800" dist="38100" dir="2700000" algn="tl" rotWithShape="0">
                    <a:prstClr val="black">
                      <a:alpha val="40000"/>
                    </a:prstClr>
                  </a:outerShdw>
                </a:effectLst>
                <a:latin typeface="Trebuchet MS" pitchFamily="34" charset="0"/>
              </a:rPr>
              <a:t> VGX</a:t>
            </a:r>
          </a:p>
          <a:p>
            <a:pPr algn="ctr" defTabSz="913962">
              <a:lnSpc>
                <a:spcPct val="90000"/>
              </a:lnSpc>
            </a:pPr>
            <a:r>
              <a:rPr lang="en-US" sz="1500" b="1" dirty="0">
                <a:solidFill>
                  <a:srgbClr val="FFFFFF"/>
                </a:solidFill>
                <a:effectLst>
                  <a:outerShdw blurRad="50800" dist="38100" dir="2700000" algn="tl" rotWithShape="0">
                    <a:prstClr val="black">
                      <a:alpha val="40000"/>
                    </a:prstClr>
                  </a:outerShdw>
                </a:effectLst>
                <a:latin typeface="Trebuchet MS" pitchFamily="34" charset="0"/>
              </a:rPr>
              <a:t>Citrix HDX 3D</a:t>
            </a:r>
          </a:p>
          <a:p>
            <a:pPr algn="ctr" defTabSz="913962">
              <a:lnSpc>
                <a:spcPct val="90000"/>
              </a:lnSpc>
            </a:pPr>
            <a:endParaRPr lang="en-US" sz="1350" b="1"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en-US" sz="1350" b="1" dirty="0" err="1">
                <a:solidFill>
                  <a:srgbClr val="FFFFFF"/>
                </a:solidFill>
                <a:effectLst>
                  <a:outerShdw blurRad="50800" dist="38100" dir="2700000" algn="tl" rotWithShape="0">
                    <a:prstClr val="black">
                      <a:alpha val="40000"/>
                    </a:prstClr>
                  </a:outerShdw>
                </a:effectLst>
                <a:latin typeface="Trebuchet MS" pitchFamily="34" charset="0"/>
              </a:rPr>
              <a:t>XenDesktop</a:t>
            </a:r>
            <a:r>
              <a:rPr lang="en-US" sz="1350" b="1" dirty="0">
                <a:solidFill>
                  <a:srgbClr val="FFFFFF"/>
                </a:solidFill>
                <a:effectLst>
                  <a:outerShdw blurRad="50800" dist="38100" dir="2700000" algn="tl" rotWithShape="0">
                    <a:prstClr val="black">
                      <a:alpha val="40000"/>
                    </a:prstClr>
                  </a:outerShdw>
                </a:effectLst>
                <a:latin typeface="Trebuchet MS" pitchFamily="34" charset="0"/>
              </a:rPr>
              <a:t> </a:t>
            </a:r>
            <a:r>
              <a:rPr lang="en-US" sz="1350" b="1" dirty="0" smtClean="0">
                <a:solidFill>
                  <a:srgbClr val="FFFFFF"/>
                </a:solidFill>
                <a:effectLst>
                  <a:outerShdw blurRad="50800" dist="38100" dir="2700000" algn="tl" rotWithShape="0">
                    <a:prstClr val="black">
                      <a:alpha val="40000"/>
                    </a:prstClr>
                  </a:outerShdw>
                </a:effectLst>
                <a:latin typeface="Trebuchet MS" pitchFamily="34" charset="0"/>
              </a:rPr>
              <a:t>7.1</a:t>
            </a:r>
            <a:endParaRPr lang="en-US" sz="1350" b="1"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en-US" sz="1350" dirty="0" err="1">
                <a:solidFill>
                  <a:srgbClr val="FFFFFF"/>
                </a:solidFill>
                <a:effectLst>
                  <a:outerShdw blurRad="50800" dist="38100" dir="2700000" algn="tl" rotWithShape="0">
                    <a:prstClr val="black">
                      <a:alpha val="40000"/>
                    </a:prstClr>
                  </a:outerShdw>
                </a:effectLst>
                <a:latin typeface="Trebuchet MS" pitchFamily="34" charset="0"/>
              </a:rPr>
              <a:t>XenServer</a:t>
            </a:r>
            <a:r>
              <a:rPr lang="en-US" sz="1350" dirty="0">
                <a:solidFill>
                  <a:srgbClr val="FFFFFF"/>
                </a:solidFill>
                <a:effectLst>
                  <a:outerShdw blurRad="50800" dist="38100" dir="2700000" algn="tl" rotWithShape="0">
                    <a:prstClr val="black">
                      <a:alpha val="40000"/>
                    </a:prstClr>
                  </a:outerShdw>
                </a:effectLst>
                <a:latin typeface="Trebuchet MS" pitchFamily="34" charset="0"/>
              </a:rPr>
              <a:t> </a:t>
            </a:r>
            <a:r>
              <a:rPr lang="en-US" sz="1350" dirty="0" smtClean="0">
                <a:solidFill>
                  <a:srgbClr val="FFFFFF"/>
                </a:solidFill>
                <a:effectLst>
                  <a:outerShdw blurRad="50800" dist="38100" dir="2700000" algn="tl" rotWithShape="0">
                    <a:prstClr val="black">
                      <a:alpha val="40000"/>
                    </a:prstClr>
                  </a:outerShdw>
                </a:effectLst>
                <a:latin typeface="Trebuchet MS" pitchFamily="34" charset="0"/>
              </a:rPr>
              <a:t>6.2</a:t>
            </a:r>
          </a:p>
          <a:p>
            <a:pPr algn="ctr" defTabSz="913962">
              <a:lnSpc>
                <a:spcPct val="90000"/>
              </a:lnSpc>
            </a:pPr>
            <a:endParaRPr lang="en-US" sz="1350"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zh-CN" altLang="en-US" sz="1350" b="1" dirty="0">
                <a:solidFill>
                  <a:srgbClr val="FFFFFF"/>
                </a:solidFill>
                <a:effectLst>
                  <a:outerShdw blurRad="50800" dist="38100" dir="2700000" algn="tl" rotWithShape="0">
                    <a:prstClr val="black">
                      <a:alpha val="40000"/>
                    </a:prstClr>
                  </a:outerShdw>
                </a:effectLst>
                <a:latin typeface="Trebuchet MS" pitchFamily="34" charset="0"/>
              </a:rPr>
              <a:t>虚拟</a:t>
            </a:r>
            <a:r>
              <a:rPr lang="en-US" altLang="zh-CN" sz="1350" b="1" dirty="0">
                <a:solidFill>
                  <a:srgbClr val="FFFFFF"/>
                </a:solidFill>
                <a:effectLst>
                  <a:outerShdw blurRad="50800" dist="38100" dir="2700000" algn="tl" rotWithShape="0">
                    <a:prstClr val="black">
                      <a:alpha val="40000"/>
                    </a:prstClr>
                  </a:outerShdw>
                </a:effectLst>
                <a:latin typeface="Trebuchet MS" pitchFamily="34" charset="0"/>
              </a:rPr>
              <a:t>GPU</a:t>
            </a:r>
            <a:endParaRPr lang="en-US" sz="1350" b="1" dirty="0">
              <a:solidFill>
                <a:srgbClr val="FFFFFF"/>
              </a:solidFill>
              <a:effectLst>
                <a:outerShdw blurRad="50800" dist="38100" dir="2700000" algn="tl" rotWithShape="0">
                  <a:prstClr val="black">
                    <a:alpha val="40000"/>
                  </a:prstClr>
                </a:outerShdw>
              </a:effectLst>
              <a:latin typeface="Trebuchet MS" pitchFamily="34" charset="0"/>
            </a:endParaRPr>
          </a:p>
        </p:txBody>
      </p:sp>
      <p:sp>
        <p:nvSpPr>
          <p:cNvPr id="22" name="Rounded Rectangle 21"/>
          <p:cNvSpPr/>
          <p:nvPr/>
        </p:nvSpPr>
        <p:spPr>
          <a:xfrm>
            <a:off x="5538568" y="2511084"/>
            <a:ext cx="1447233" cy="2300555"/>
          </a:xfrm>
          <a:prstGeom prst="roundRect">
            <a:avLst>
              <a:gd name="adj" fmla="val 4986"/>
            </a:avLst>
          </a:prstGeom>
          <a:gradFill>
            <a:gsLst>
              <a:gs pos="0">
                <a:schemeClr val="tx2"/>
              </a:gs>
              <a:gs pos="100000">
                <a:schemeClr val="tx2">
                  <a:lumMod val="75000"/>
                </a:schemeClr>
              </a:gs>
            </a:gsLst>
            <a:lin ang="16200000" scaled="1"/>
          </a:gradFill>
          <a:ln w="9525" algn="ctr">
            <a:solidFill>
              <a:schemeClr val="tx2"/>
            </a:solidFill>
            <a:miter lim="800000"/>
            <a:headEnd/>
            <a:tailEnd/>
          </a:ln>
          <a:effectLst>
            <a:outerShdw blurRad="50800" dist="38100" dir="2700000" algn="tl" rotWithShape="0">
              <a:prstClr val="black">
                <a:alpha val="40000"/>
              </a:prstClr>
            </a:outerShdw>
          </a:effectLst>
          <a:scene3d>
            <a:camera prst="orthographicFront"/>
            <a:lightRig rig="threePt" dir="t">
              <a:rot lat="0" lon="0" rev="3000000"/>
            </a:lightRig>
          </a:scene3d>
          <a:sp3d>
            <a:bevelT w="38100" h="19050"/>
            <a:contourClr>
              <a:schemeClr val="tx2">
                <a:lumMod val="75000"/>
              </a:schemeClr>
            </a:contourClr>
          </a:sp3d>
        </p:spPr>
        <p:txBody>
          <a:bodyPr wrap="square" lIns="76186" tIns="38093" rIns="76186" bIns="38093" anchor="ctr"/>
          <a:lstStyle/>
          <a:p>
            <a:pPr algn="ctr" defTabSz="913962">
              <a:lnSpc>
                <a:spcPct val="90000"/>
              </a:lnSpc>
            </a:pPr>
            <a:endParaRPr lang="en-US" sz="1350" b="1"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en-US" sz="1350" b="1" dirty="0">
                <a:solidFill>
                  <a:srgbClr val="FFFFFF"/>
                </a:solidFill>
                <a:effectLst>
                  <a:outerShdw blurRad="50800" dist="38100" dir="2700000" algn="tl" rotWithShape="0">
                    <a:prstClr val="black">
                      <a:alpha val="40000"/>
                    </a:prstClr>
                  </a:outerShdw>
                </a:effectLst>
                <a:latin typeface="Trebuchet MS" pitchFamily="34" charset="0"/>
              </a:rPr>
              <a:t>Citrix HDX 3D</a:t>
            </a:r>
          </a:p>
          <a:p>
            <a:pPr algn="ctr" defTabSz="913962">
              <a:lnSpc>
                <a:spcPct val="90000"/>
              </a:lnSpc>
            </a:pPr>
            <a:endParaRPr lang="en-US" sz="1350" b="1"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en-US" sz="1350" b="1" dirty="0">
                <a:solidFill>
                  <a:srgbClr val="FFFFFF"/>
                </a:solidFill>
                <a:effectLst>
                  <a:outerShdw blurRad="50800" dist="38100" dir="2700000" algn="tl" rotWithShape="0">
                    <a:prstClr val="black">
                      <a:alpha val="40000"/>
                    </a:prstClr>
                  </a:outerShdw>
                </a:effectLst>
                <a:latin typeface="Trebuchet MS" pitchFamily="34" charset="0"/>
              </a:rPr>
              <a:t>XenApp 6.5 </a:t>
            </a:r>
            <a:endParaRPr lang="en-US" sz="1200"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endParaRPr lang="en-US" sz="1200"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en-US" sz="1200" dirty="0">
                <a:solidFill>
                  <a:srgbClr val="FFFFFF"/>
                </a:solidFill>
                <a:effectLst>
                  <a:outerShdw blurRad="50800" dist="38100" dir="2700000" algn="tl" rotWithShape="0">
                    <a:prstClr val="black">
                      <a:alpha val="40000"/>
                    </a:prstClr>
                  </a:outerShdw>
                </a:effectLst>
                <a:latin typeface="Trebuchet MS" pitchFamily="34" charset="0"/>
              </a:rPr>
              <a:t>GPU sharing for </a:t>
            </a:r>
          </a:p>
          <a:p>
            <a:pPr algn="ctr" defTabSz="913962">
              <a:lnSpc>
                <a:spcPct val="90000"/>
              </a:lnSpc>
            </a:pPr>
            <a:r>
              <a:rPr lang="en-US" sz="1200" dirty="0">
                <a:solidFill>
                  <a:srgbClr val="FFFFFF"/>
                </a:solidFill>
                <a:effectLst>
                  <a:outerShdw blurRad="50800" dist="38100" dir="2700000" algn="tl" rotWithShape="0">
                    <a:prstClr val="black">
                      <a:alpha val="40000"/>
                    </a:prstClr>
                  </a:outerShdw>
                </a:effectLst>
                <a:latin typeface="Trebuchet MS" pitchFamily="34" charset="0"/>
              </a:rPr>
              <a:t>OpenGL 4.2 &amp; DirectX 11</a:t>
            </a:r>
          </a:p>
          <a:p>
            <a:pPr algn="ctr" defTabSz="913962">
              <a:lnSpc>
                <a:spcPct val="90000"/>
              </a:lnSpc>
            </a:pPr>
            <a:endParaRPr lang="en-US" sz="1200"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zh-CN" altLang="en-US" sz="1200" b="1" dirty="0">
                <a:solidFill>
                  <a:srgbClr val="FFFFFF"/>
                </a:solidFill>
                <a:effectLst>
                  <a:outerShdw blurRad="50800" dist="38100" dir="2700000" algn="tl" rotWithShape="0">
                    <a:prstClr val="black">
                      <a:alpha val="40000"/>
                    </a:prstClr>
                  </a:outerShdw>
                </a:effectLst>
                <a:latin typeface="Trebuchet MS" pitchFamily="34" charset="0"/>
              </a:rPr>
              <a:t>应用虚拟化</a:t>
            </a:r>
            <a:endParaRPr lang="en-US" altLang="zh-CN" sz="1200" b="1"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en-US" sz="1200" b="1" dirty="0">
                <a:solidFill>
                  <a:srgbClr val="FFFFFF"/>
                </a:solidFill>
                <a:effectLst>
                  <a:outerShdw blurRad="50800" dist="38100" dir="2700000" algn="tl" rotWithShape="0">
                    <a:prstClr val="black">
                      <a:alpha val="40000"/>
                    </a:prstClr>
                  </a:outerShdw>
                </a:effectLst>
                <a:latin typeface="Trebuchet MS" pitchFamily="34" charset="0"/>
              </a:rPr>
              <a:t>(</a:t>
            </a:r>
            <a:r>
              <a:rPr lang="zh-CN" altLang="en-US" sz="1200" b="1" dirty="0">
                <a:solidFill>
                  <a:srgbClr val="FFFFFF"/>
                </a:solidFill>
                <a:effectLst>
                  <a:outerShdw blurRad="50800" dist="38100" dir="2700000" algn="tl" rotWithShape="0">
                    <a:prstClr val="black">
                      <a:alpha val="40000"/>
                    </a:prstClr>
                  </a:outerShdw>
                </a:effectLst>
                <a:latin typeface="Trebuchet MS" pitchFamily="34" charset="0"/>
              </a:rPr>
              <a:t>会话级共享</a:t>
            </a:r>
            <a:r>
              <a:rPr lang="en-US" altLang="zh-CN" sz="1200" b="1" dirty="0">
                <a:solidFill>
                  <a:srgbClr val="FFFFFF"/>
                </a:solidFill>
                <a:effectLst>
                  <a:outerShdw blurRad="50800" dist="38100" dir="2700000" algn="tl" rotWithShape="0">
                    <a:prstClr val="black">
                      <a:alpha val="40000"/>
                    </a:prstClr>
                  </a:outerShdw>
                </a:effectLst>
                <a:latin typeface="Trebuchet MS" pitchFamily="34" charset="0"/>
              </a:rPr>
              <a:t>GPU</a:t>
            </a:r>
            <a:r>
              <a:rPr lang="en-US" sz="1200" b="1" dirty="0">
                <a:solidFill>
                  <a:srgbClr val="FFFFFF"/>
                </a:solidFill>
                <a:effectLst>
                  <a:outerShdw blurRad="50800" dist="38100" dir="2700000" algn="tl" rotWithShape="0">
                    <a:prstClr val="black">
                      <a:alpha val="40000"/>
                    </a:prstClr>
                  </a:outerShdw>
                </a:effectLst>
                <a:latin typeface="Trebuchet MS" pitchFamily="34" charset="0"/>
              </a:rPr>
              <a:t>)</a:t>
            </a:r>
          </a:p>
          <a:p>
            <a:pPr algn="ctr" defTabSz="913962">
              <a:lnSpc>
                <a:spcPct val="90000"/>
              </a:lnSpc>
            </a:pPr>
            <a:endParaRPr lang="en-US" sz="1200" dirty="0">
              <a:solidFill>
                <a:srgbClr val="FFFFFF"/>
              </a:solidFill>
              <a:effectLst>
                <a:outerShdw blurRad="50800" dist="38100" dir="2700000" algn="tl" rotWithShape="0">
                  <a:prstClr val="black">
                    <a:alpha val="40000"/>
                  </a:prstClr>
                </a:outerShdw>
              </a:effectLst>
              <a:latin typeface="Trebuchet MS" pitchFamily="34" charset="0"/>
            </a:endParaRPr>
          </a:p>
        </p:txBody>
      </p:sp>
      <p:sp>
        <p:nvSpPr>
          <p:cNvPr id="26" name="Rounded Rectangle 25"/>
          <p:cNvSpPr/>
          <p:nvPr/>
        </p:nvSpPr>
        <p:spPr>
          <a:xfrm>
            <a:off x="2955407" y="1320441"/>
            <a:ext cx="1180715" cy="1552312"/>
          </a:xfrm>
          <a:prstGeom prst="roundRect">
            <a:avLst>
              <a:gd name="adj" fmla="val 4986"/>
            </a:avLst>
          </a:prstGeom>
          <a:gradFill>
            <a:gsLst>
              <a:gs pos="0">
                <a:schemeClr val="tx2"/>
              </a:gs>
              <a:gs pos="100000">
                <a:schemeClr val="tx2">
                  <a:lumMod val="75000"/>
                </a:schemeClr>
              </a:gs>
            </a:gsLst>
            <a:lin ang="16200000" scaled="1"/>
          </a:gradFill>
          <a:ln w="9525" algn="ctr">
            <a:solidFill>
              <a:schemeClr val="tx2"/>
            </a:solidFill>
            <a:miter lim="800000"/>
            <a:headEnd/>
            <a:tailEnd/>
          </a:ln>
          <a:effectLst>
            <a:outerShdw blurRad="50800" dist="38100" dir="2700000" algn="tl" rotWithShape="0">
              <a:prstClr val="black">
                <a:alpha val="40000"/>
              </a:prstClr>
            </a:outerShdw>
          </a:effectLst>
          <a:scene3d>
            <a:camera prst="orthographicFront"/>
            <a:lightRig rig="threePt" dir="t">
              <a:rot lat="0" lon="0" rev="3000000"/>
            </a:lightRig>
          </a:scene3d>
          <a:sp3d>
            <a:bevelT w="38100" h="19050"/>
            <a:contourClr>
              <a:schemeClr val="tx2">
                <a:lumMod val="75000"/>
              </a:schemeClr>
            </a:contourClr>
          </a:sp3d>
        </p:spPr>
        <p:txBody>
          <a:bodyPr wrap="square" lIns="76186" tIns="38093" rIns="76186" bIns="38093" anchor="ctr"/>
          <a:lstStyle/>
          <a:p>
            <a:pPr algn="ctr" defTabSz="913962">
              <a:lnSpc>
                <a:spcPct val="90000"/>
              </a:lnSpc>
            </a:pPr>
            <a:r>
              <a:rPr lang="en-US" sz="1350" b="1" dirty="0">
                <a:solidFill>
                  <a:srgbClr val="FFFFFF"/>
                </a:solidFill>
                <a:effectLst>
                  <a:outerShdw blurRad="50800" dist="38100" dir="2700000" algn="tl" rotWithShape="0">
                    <a:prstClr val="black">
                      <a:alpha val="40000"/>
                    </a:prstClr>
                  </a:outerShdw>
                </a:effectLst>
                <a:latin typeface="Trebuchet MS" pitchFamily="34" charset="0"/>
              </a:rPr>
              <a:t>Citrix HDX 3D </a:t>
            </a:r>
            <a:r>
              <a:rPr lang="en-US" altLang="zh-CN" sz="1350" b="1" dirty="0">
                <a:solidFill>
                  <a:srgbClr val="FFFFFF"/>
                </a:solidFill>
                <a:effectLst>
                  <a:outerShdw blurRad="50800" dist="38100" dir="2700000" algn="tl" rotWithShape="0">
                    <a:prstClr val="black">
                      <a:alpha val="40000"/>
                    </a:prstClr>
                  </a:outerShdw>
                </a:effectLst>
                <a:latin typeface="Trebuchet MS" pitchFamily="34" charset="0"/>
              </a:rPr>
              <a:t>Pro</a:t>
            </a:r>
            <a:endParaRPr lang="en-US" sz="1350" b="1"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zh-CN" altLang="en-US" sz="1350" b="1" dirty="0">
                <a:solidFill>
                  <a:srgbClr val="FFFFFF"/>
                </a:solidFill>
                <a:effectLst>
                  <a:outerShdw blurRad="50800" dist="38100" dir="2700000" algn="tl" rotWithShape="0">
                    <a:prstClr val="black">
                      <a:alpha val="40000"/>
                    </a:prstClr>
                  </a:outerShdw>
                </a:effectLst>
                <a:latin typeface="Trebuchet MS" pitchFamily="34" charset="0"/>
              </a:rPr>
              <a:t>发布物理机</a:t>
            </a:r>
            <a:endParaRPr lang="en-US" sz="1350" b="1"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endParaRPr lang="en-US" sz="1200" b="1"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zh-CN" altLang="en-US" sz="1200" dirty="0">
                <a:solidFill>
                  <a:srgbClr val="FFFFFF"/>
                </a:solidFill>
                <a:effectLst>
                  <a:outerShdw blurRad="50800" dist="38100" dir="2700000" algn="tl" rotWithShape="0">
                    <a:prstClr val="black">
                      <a:alpha val="40000"/>
                    </a:prstClr>
                  </a:outerShdw>
                </a:effectLst>
                <a:latin typeface="Trebuchet MS" pitchFamily="34" charset="0"/>
              </a:rPr>
              <a:t>每用户独占</a:t>
            </a:r>
            <a:endParaRPr lang="en-US" altLang="zh-CN" sz="1200"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zh-CN" altLang="en-US" sz="1200" dirty="0">
                <a:solidFill>
                  <a:srgbClr val="FFFFFF"/>
                </a:solidFill>
                <a:effectLst>
                  <a:outerShdw blurRad="50800" dist="38100" dir="2700000" algn="tl" rotWithShape="0">
                    <a:prstClr val="black">
                      <a:alpha val="40000"/>
                    </a:prstClr>
                  </a:outerShdw>
                </a:effectLst>
                <a:latin typeface="Trebuchet MS" pitchFamily="34" charset="0"/>
              </a:rPr>
              <a:t>图形工作站</a:t>
            </a:r>
            <a:endParaRPr lang="en-US" altLang="zh-CN" sz="1200" dirty="0">
              <a:solidFill>
                <a:srgbClr val="FFFFFF"/>
              </a:solidFill>
              <a:effectLst>
                <a:outerShdw blurRad="50800" dist="38100" dir="2700000" algn="tl" rotWithShape="0">
                  <a:prstClr val="black">
                    <a:alpha val="40000"/>
                  </a:prstClr>
                </a:outerShdw>
              </a:effectLst>
              <a:latin typeface="Trebuchet MS" pitchFamily="34" charset="0"/>
            </a:endParaRPr>
          </a:p>
        </p:txBody>
      </p:sp>
      <p:sp>
        <p:nvSpPr>
          <p:cNvPr id="27" name="Rounded Rectangle 26"/>
          <p:cNvSpPr/>
          <p:nvPr/>
        </p:nvSpPr>
        <p:spPr>
          <a:xfrm>
            <a:off x="1710417" y="1105255"/>
            <a:ext cx="1244990" cy="1767497"/>
          </a:xfrm>
          <a:prstGeom prst="roundRect">
            <a:avLst>
              <a:gd name="adj" fmla="val 4986"/>
            </a:avLst>
          </a:prstGeom>
          <a:gradFill>
            <a:gsLst>
              <a:gs pos="0">
                <a:schemeClr val="tx2"/>
              </a:gs>
              <a:gs pos="100000">
                <a:schemeClr val="tx2">
                  <a:lumMod val="75000"/>
                </a:schemeClr>
              </a:gs>
            </a:gsLst>
            <a:lin ang="16200000" scaled="1"/>
          </a:gradFill>
          <a:ln w="9525" algn="ctr">
            <a:solidFill>
              <a:schemeClr val="tx2"/>
            </a:solidFill>
            <a:miter lim="800000"/>
            <a:headEnd/>
            <a:tailEnd/>
          </a:ln>
          <a:effectLst>
            <a:outerShdw blurRad="50800" dist="38100" dir="2700000" algn="tl" rotWithShape="0">
              <a:prstClr val="black">
                <a:alpha val="40000"/>
              </a:prstClr>
            </a:outerShdw>
          </a:effectLst>
          <a:scene3d>
            <a:camera prst="orthographicFront"/>
            <a:lightRig rig="threePt" dir="t">
              <a:rot lat="0" lon="0" rev="3000000"/>
            </a:lightRig>
          </a:scene3d>
          <a:sp3d>
            <a:bevelT w="38100" h="19050"/>
            <a:contourClr>
              <a:schemeClr val="tx2">
                <a:lumMod val="75000"/>
              </a:schemeClr>
            </a:contourClr>
          </a:sp3d>
        </p:spPr>
        <p:txBody>
          <a:bodyPr wrap="square" lIns="76186" tIns="38093" rIns="76186" bIns="38093" anchor="ctr"/>
          <a:lstStyle/>
          <a:p>
            <a:pPr algn="ctr" defTabSz="913962">
              <a:lnSpc>
                <a:spcPct val="90000"/>
              </a:lnSpc>
            </a:pPr>
            <a:r>
              <a:rPr lang="en-US" sz="1350" b="1" dirty="0">
                <a:solidFill>
                  <a:srgbClr val="FFFFFF"/>
                </a:solidFill>
                <a:effectLst>
                  <a:outerShdw blurRad="50800" dist="38100" dir="2700000" algn="tl" rotWithShape="0">
                    <a:prstClr val="black">
                      <a:alpha val="40000"/>
                    </a:prstClr>
                  </a:outerShdw>
                </a:effectLst>
                <a:latin typeface="Trebuchet MS" pitchFamily="34" charset="0"/>
              </a:rPr>
              <a:t>Citrix </a:t>
            </a:r>
            <a:r>
              <a:rPr lang="en-US" altLang="zh-CN" sz="1350" b="1" dirty="0">
                <a:solidFill>
                  <a:srgbClr val="FFFFFF"/>
                </a:solidFill>
                <a:effectLst>
                  <a:outerShdw blurRad="50800" dist="38100" dir="2700000" algn="tl" rotWithShape="0">
                    <a:prstClr val="black">
                      <a:alpha val="40000"/>
                    </a:prstClr>
                  </a:outerShdw>
                </a:effectLst>
                <a:latin typeface="Trebuchet MS" pitchFamily="34" charset="0"/>
              </a:rPr>
              <a:t>Provisioning</a:t>
            </a:r>
          </a:p>
          <a:p>
            <a:pPr algn="ctr" defTabSz="913962">
              <a:lnSpc>
                <a:spcPct val="90000"/>
              </a:lnSpc>
            </a:pPr>
            <a:r>
              <a:rPr lang="en-US" altLang="zh-CN" sz="1350" b="1" dirty="0">
                <a:solidFill>
                  <a:srgbClr val="FFFFFF"/>
                </a:solidFill>
                <a:effectLst>
                  <a:outerShdw blurRad="50800" dist="38100" dir="2700000" algn="tl" rotWithShape="0">
                    <a:prstClr val="black">
                      <a:alpha val="40000"/>
                    </a:prstClr>
                  </a:outerShdw>
                </a:effectLst>
                <a:latin typeface="Trebuchet MS" pitchFamily="34" charset="0"/>
              </a:rPr>
              <a:t>Service</a:t>
            </a:r>
          </a:p>
          <a:p>
            <a:pPr algn="ctr" defTabSz="913962">
              <a:lnSpc>
                <a:spcPct val="90000"/>
              </a:lnSpc>
            </a:pPr>
            <a:endParaRPr lang="en-US" altLang="zh-CN" sz="1350" b="1" dirty="0">
              <a:solidFill>
                <a:srgbClr val="FFFFFF"/>
              </a:solidFill>
              <a:effectLst>
                <a:outerShdw blurRad="50800" dist="38100" dir="2700000" algn="tl" rotWithShape="0">
                  <a:prstClr val="black">
                    <a:alpha val="40000"/>
                  </a:prstClr>
                </a:outerShdw>
              </a:effectLst>
              <a:latin typeface="Trebuchet MS" pitchFamily="34" charset="0"/>
            </a:endParaRPr>
          </a:p>
          <a:p>
            <a:pPr algn="ctr" defTabSz="913962">
              <a:lnSpc>
                <a:spcPct val="90000"/>
              </a:lnSpc>
            </a:pPr>
            <a:r>
              <a:rPr lang="zh-CN" altLang="en-US" sz="1200" dirty="0">
                <a:solidFill>
                  <a:srgbClr val="FFFFFF"/>
                </a:solidFill>
                <a:effectLst>
                  <a:outerShdw blurRad="50800" dist="38100" dir="2700000" algn="tl" rotWithShape="0">
                    <a:prstClr val="black">
                      <a:alpha val="40000"/>
                    </a:prstClr>
                  </a:outerShdw>
                </a:effectLst>
                <a:latin typeface="Trebuchet MS" pitchFamily="34" charset="0"/>
              </a:rPr>
              <a:t>无盘工作站</a:t>
            </a:r>
            <a:endParaRPr lang="en-US" altLang="zh-CN" sz="1200" dirty="0">
              <a:solidFill>
                <a:srgbClr val="FFFFFF"/>
              </a:solidFill>
              <a:effectLst>
                <a:outerShdw blurRad="50800" dist="38100" dir="2700000" algn="tl" rotWithShape="0">
                  <a:prstClr val="black">
                    <a:alpha val="40000"/>
                  </a:prstClr>
                </a:outerShdw>
              </a:effectLst>
              <a:latin typeface="Trebuchet MS" pitchFamily="34" charset="0"/>
            </a:endParaRPr>
          </a:p>
        </p:txBody>
      </p:sp>
      <p:cxnSp>
        <p:nvCxnSpPr>
          <p:cNvPr id="4" name="Straight Connector 3"/>
          <p:cNvCxnSpPr/>
          <p:nvPr/>
        </p:nvCxnSpPr>
        <p:spPr bwMode="auto">
          <a:xfrm>
            <a:off x="7186616" y="728004"/>
            <a:ext cx="0" cy="4336366"/>
          </a:xfrm>
          <a:prstGeom prst="line">
            <a:avLst/>
          </a:prstGeom>
          <a:noFill/>
          <a:ln w="9525" cap="flat" cmpd="sng" algn="ctr">
            <a:solidFill>
              <a:schemeClr val="tx1"/>
            </a:solidFill>
            <a:prstDash val="dash"/>
            <a:round/>
            <a:headEnd type="none" w="med" len="med"/>
            <a:tailEnd type="none" w="med" len="med"/>
          </a:ln>
          <a:effectLst/>
        </p:spPr>
      </p:cxnSp>
    </p:spTree>
    <p:extLst>
      <p:ext uri="{BB962C8B-B14F-4D97-AF65-F5344CB8AC3E}">
        <p14:creationId xmlns:p14="http://schemas.microsoft.com/office/powerpoint/2010/main" val="3429602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p:cNvGraphicFramePr>
            <a:graphicFrameLocks noGrp="1"/>
          </p:cNvGraphicFramePr>
          <p:nvPr>
            <p:ph idx="1"/>
            <p:extLst>
              <p:ext uri="{D42A27DB-BD31-4B8C-83A1-F6EECF244321}">
                <p14:modId xmlns:p14="http://schemas.microsoft.com/office/powerpoint/2010/main" val="4174616472"/>
              </p:ext>
            </p:extLst>
          </p:nvPr>
        </p:nvGraphicFramePr>
        <p:xfrm>
          <a:off x="571500" y="1179910"/>
          <a:ext cx="6134100" cy="2248160"/>
        </p:xfrm>
        <a:graphic>
          <a:graphicData uri="http://schemas.openxmlformats.org/drawingml/2006/table">
            <a:tbl>
              <a:tblPr firstRow="1" bandRow="1">
                <a:tableStyleId>{5C22544A-7EE6-4342-B048-85BDC9FD1C3A}</a:tableStyleId>
              </a:tblPr>
              <a:tblGrid>
                <a:gridCol w="4342100"/>
                <a:gridCol w="1792000"/>
              </a:tblGrid>
              <a:tr h="562040">
                <a:tc>
                  <a:txBody>
                    <a:bodyPr/>
                    <a:lstStyle/>
                    <a:p>
                      <a:pPr algn="ctr"/>
                      <a:r>
                        <a:rPr lang="zh-CN" altLang="en-US" sz="1400" dirty="0" smtClean="0">
                          <a:latin typeface="+mn-lt"/>
                          <a:ea typeface="黑体" panose="02010609060101010101" pitchFamily="49" charset="-122"/>
                        </a:rPr>
                        <a:t>场景</a:t>
                      </a:r>
                      <a:endParaRPr lang="zh-CN" altLang="en-US" sz="1400" dirty="0">
                        <a:latin typeface="+mn-lt"/>
                        <a:ea typeface="黑体" panose="02010609060101010101" pitchFamily="49" charset="-122"/>
                      </a:endParaRPr>
                    </a:p>
                  </a:txBody>
                  <a:tcPr marL="68580" marR="68580" marT="34290" marB="34290"/>
                </a:tc>
                <a:tc>
                  <a:txBody>
                    <a:bodyPr/>
                    <a:lstStyle/>
                    <a:p>
                      <a:r>
                        <a:rPr lang="zh-CN" altLang="en-US" sz="1400" dirty="0" smtClean="0">
                          <a:latin typeface="+mn-lt"/>
                          <a:ea typeface="黑体" panose="02010609060101010101" pitchFamily="49" charset="-122"/>
                        </a:rPr>
                        <a:t>技术选型</a:t>
                      </a:r>
                      <a:endParaRPr lang="zh-CN" altLang="en-US" sz="1400" dirty="0">
                        <a:latin typeface="+mn-lt"/>
                        <a:ea typeface="黑体" panose="02010609060101010101" pitchFamily="49" charset="-122"/>
                      </a:endParaRPr>
                    </a:p>
                  </a:txBody>
                  <a:tcPr marL="68580" marR="68580" marT="34290" marB="34290"/>
                </a:tc>
              </a:tr>
              <a:tr h="562040">
                <a:tc>
                  <a:txBody>
                    <a:bodyPr/>
                    <a:lstStyle/>
                    <a:p>
                      <a:r>
                        <a:rPr lang="zh-CN" altLang="en-US" sz="1400" dirty="0" smtClean="0">
                          <a:latin typeface="+mn-lt"/>
                          <a:ea typeface="黑体" panose="02010609060101010101" pitchFamily="49" charset="-122"/>
                        </a:rPr>
                        <a:t>查图、看图，中、轻量级图形编辑</a:t>
                      </a:r>
                      <a:endParaRPr lang="zh-CN" altLang="en-US" sz="1400" dirty="0">
                        <a:latin typeface="+mn-lt"/>
                        <a:ea typeface="黑体" panose="02010609060101010101" pitchFamily="49" charset="-122"/>
                      </a:endParaRPr>
                    </a:p>
                  </a:txBody>
                  <a:tcPr marL="68580" marR="68580" marT="34290" marB="34290"/>
                </a:tc>
                <a:tc>
                  <a:txBody>
                    <a:bodyPr/>
                    <a:lstStyle/>
                    <a:p>
                      <a:r>
                        <a:rPr lang="en-US" altLang="zh-CN" sz="1400" dirty="0" smtClean="0">
                          <a:latin typeface="+mn-lt"/>
                          <a:ea typeface="黑体" panose="02010609060101010101" pitchFamily="49" charset="-122"/>
                        </a:rPr>
                        <a:t>GPU Sharing</a:t>
                      </a:r>
                      <a:endParaRPr lang="zh-CN" altLang="en-US" sz="1400" dirty="0">
                        <a:latin typeface="+mn-lt"/>
                        <a:ea typeface="黑体" panose="02010609060101010101" pitchFamily="49" charset="-122"/>
                      </a:endParaRPr>
                    </a:p>
                  </a:txBody>
                  <a:tcPr marL="68580" marR="68580" marT="34290" marB="34290"/>
                </a:tc>
              </a:tr>
              <a:tr h="562040">
                <a:tc>
                  <a:txBody>
                    <a:bodyPr/>
                    <a:lstStyle/>
                    <a:p>
                      <a:r>
                        <a:rPr lang="zh-CN" altLang="en-US" sz="1400" dirty="0" smtClean="0">
                          <a:latin typeface="+mn-lt"/>
                          <a:ea typeface="黑体" panose="02010609060101010101" pitchFamily="49" charset="-122"/>
                        </a:rPr>
                        <a:t>中、重度，大规模的图形编辑、影像处理</a:t>
                      </a:r>
                      <a:endParaRPr lang="zh-CN" altLang="en-US" sz="1400" dirty="0">
                        <a:latin typeface="+mn-lt"/>
                        <a:ea typeface="黑体" panose="02010609060101010101" pitchFamily="49" charset="-122"/>
                      </a:endParaRPr>
                    </a:p>
                  </a:txBody>
                  <a:tcPr marL="68580" marR="68580" marT="34290" marB="34290"/>
                </a:tc>
                <a:tc>
                  <a:txBody>
                    <a:bodyPr/>
                    <a:lstStyle/>
                    <a:p>
                      <a:r>
                        <a:rPr lang="en-US" altLang="zh-CN" sz="1400" dirty="0" err="1" smtClean="0">
                          <a:latin typeface="+mn-lt"/>
                          <a:ea typeface="黑体" panose="02010609060101010101" pitchFamily="49" charset="-122"/>
                        </a:rPr>
                        <a:t>vGPU</a:t>
                      </a:r>
                      <a:endParaRPr lang="zh-CN" altLang="en-US" sz="1400" dirty="0">
                        <a:latin typeface="+mn-lt"/>
                        <a:ea typeface="黑体" panose="02010609060101010101" pitchFamily="49" charset="-122"/>
                      </a:endParaRPr>
                    </a:p>
                  </a:txBody>
                  <a:tcPr marL="68580" marR="68580" marT="34290" marB="34290"/>
                </a:tc>
              </a:tr>
              <a:tr h="562040">
                <a:tc>
                  <a:txBody>
                    <a:bodyPr/>
                    <a:lstStyle/>
                    <a:p>
                      <a:pPr marL="0" marR="0" indent="0" algn="l" defTabSz="913297" rtl="0" eaLnBrk="1" fontAlgn="auto" latinLnBrk="0" hangingPunct="1">
                        <a:lnSpc>
                          <a:spcPct val="100000"/>
                        </a:lnSpc>
                        <a:spcBef>
                          <a:spcPts val="0"/>
                        </a:spcBef>
                        <a:spcAft>
                          <a:spcPts val="0"/>
                        </a:spcAft>
                        <a:buClrTx/>
                        <a:buSzTx/>
                        <a:buFontTx/>
                        <a:buNone/>
                        <a:tabLst/>
                        <a:defRPr/>
                      </a:pPr>
                      <a:r>
                        <a:rPr lang="zh-CN" altLang="en-US" sz="1400" dirty="0" smtClean="0">
                          <a:latin typeface="+mn-lt"/>
                          <a:ea typeface="黑体" panose="02010609060101010101" pitchFamily="49" charset="-122"/>
                        </a:rPr>
                        <a:t>极重度图形编辑、影像处理</a:t>
                      </a:r>
                    </a:p>
                    <a:p>
                      <a:endParaRPr lang="zh-CN" altLang="en-US" sz="1400" dirty="0">
                        <a:latin typeface="+mn-lt"/>
                        <a:ea typeface="黑体" panose="02010609060101010101" pitchFamily="49" charset="-122"/>
                      </a:endParaRPr>
                    </a:p>
                  </a:txBody>
                  <a:tcPr marL="68580" marR="68580" marT="34290" marB="34290"/>
                </a:tc>
                <a:tc>
                  <a:txBody>
                    <a:bodyPr/>
                    <a:lstStyle/>
                    <a:p>
                      <a:r>
                        <a:rPr lang="en-US" altLang="zh-CN" sz="1400" dirty="0" smtClean="0">
                          <a:latin typeface="+mn-lt"/>
                          <a:ea typeface="黑体" panose="02010609060101010101" pitchFamily="49" charset="-122"/>
                        </a:rPr>
                        <a:t>GPU Pass Through</a:t>
                      </a:r>
                      <a:endParaRPr lang="zh-CN" altLang="en-US" sz="1400" dirty="0">
                        <a:latin typeface="+mn-lt"/>
                        <a:ea typeface="黑体" panose="02010609060101010101" pitchFamily="49" charset="-122"/>
                      </a:endParaRPr>
                    </a:p>
                  </a:txBody>
                  <a:tcPr marL="68580" marR="68580" marT="34290" marB="34290"/>
                </a:tc>
              </a:tr>
            </a:tbl>
          </a:graphicData>
        </a:graphic>
      </p:graphicFrame>
      <p:sp>
        <p:nvSpPr>
          <p:cNvPr id="3" name="标题 2"/>
          <p:cNvSpPr>
            <a:spLocks noGrp="1"/>
          </p:cNvSpPr>
          <p:nvPr>
            <p:ph type="title"/>
          </p:nvPr>
        </p:nvSpPr>
        <p:spPr/>
        <p:txBody>
          <a:bodyPr/>
          <a:lstStyle/>
          <a:p>
            <a:r>
              <a:rPr lang="zh-CN" altLang="en-US" dirty="0" smtClean="0">
                <a:latin typeface="黑体" panose="02010609060101010101" pitchFamily="49" charset="-122"/>
                <a:ea typeface="黑体" panose="02010609060101010101" pitchFamily="49" charset="-122"/>
              </a:rPr>
              <a:t>场景定义</a:t>
            </a:r>
            <a:endParaRPr lang="zh-CN" altLang="en-US"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631113842"/>
      </p:ext>
    </p:extLst>
  </p:cSld>
  <p:clrMapOvr>
    <a:masterClrMapping/>
  </p:clrMapOvr>
  <p:transition>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p:cNvGraphicFramePr>
            <a:graphicFrameLocks noGrp="1"/>
          </p:cNvGraphicFramePr>
          <p:nvPr>
            <p:ph idx="1"/>
            <p:extLst>
              <p:ext uri="{D42A27DB-BD31-4B8C-83A1-F6EECF244321}">
                <p14:modId xmlns:p14="http://schemas.microsoft.com/office/powerpoint/2010/main" val="1628907278"/>
              </p:ext>
            </p:extLst>
          </p:nvPr>
        </p:nvGraphicFramePr>
        <p:xfrm>
          <a:off x="571501" y="1179910"/>
          <a:ext cx="8039099" cy="3382760"/>
        </p:xfrm>
        <a:graphic>
          <a:graphicData uri="http://schemas.openxmlformats.org/drawingml/2006/table">
            <a:tbl>
              <a:tblPr firstRow="1" bandRow="1">
                <a:tableStyleId>{5C22544A-7EE6-4342-B048-85BDC9FD1C3A}</a:tableStyleId>
              </a:tblPr>
              <a:tblGrid>
                <a:gridCol w="1995520"/>
                <a:gridCol w="2614579"/>
                <a:gridCol w="3429000"/>
              </a:tblGrid>
              <a:tr h="562040">
                <a:tc>
                  <a:txBody>
                    <a:bodyPr/>
                    <a:lstStyle/>
                    <a:p>
                      <a:endParaRPr lang="zh-CN" altLang="en-US" sz="1400" dirty="0">
                        <a:latin typeface="+mn-lt"/>
                        <a:ea typeface="黑体" panose="02010609060101010101" pitchFamily="49" charset="-122"/>
                      </a:endParaRPr>
                    </a:p>
                  </a:txBody>
                  <a:tcPr marL="68580" marR="68580" marT="34290" marB="34290"/>
                </a:tc>
                <a:tc>
                  <a:txBody>
                    <a:bodyPr/>
                    <a:lstStyle/>
                    <a:p>
                      <a:pPr algn="ctr"/>
                      <a:r>
                        <a:rPr lang="zh-CN" altLang="en-US" sz="1400" dirty="0" smtClean="0">
                          <a:latin typeface="+mn-lt"/>
                          <a:ea typeface="黑体" panose="02010609060101010101" pitchFamily="49" charset="-122"/>
                        </a:rPr>
                        <a:t>应用</a:t>
                      </a:r>
                      <a:endParaRPr lang="zh-CN" altLang="en-US" sz="1400" dirty="0">
                        <a:latin typeface="+mn-lt"/>
                        <a:ea typeface="黑体" panose="02010609060101010101" pitchFamily="49" charset="-122"/>
                      </a:endParaRPr>
                    </a:p>
                  </a:txBody>
                  <a:tcPr marL="68580" marR="68580" marT="34290" marB="34290"/>
                </a:tc>
                <a:tc>
                  <a:txBody>
                    <a:bodyPr/>
                    <a:lstStyle/>
                    <a:p>
                      <a:pPr algn="ctr"/>
                      <a:r>
                        <a:rPr lang="zh-CN" altLang="en-US" sz="1400" dirty="0" smtClean="0">
                          <a:latin typeface="+mn-lt"/>
                          <a:ea typeface="黑体" panose="02010609060101010101" pitchFamily="49" charset="-122"/>
                        </a:rPr>
                        <a:t>备注</a:t>
                      </a:r>
                      <a:endParaRPr lang="zh-CN" altLang="en-US" sz="1400" dirty="0">
                        <a:latin typeface="+mn-lt"/>
                        <a:ea typeface="黑体" panose="02010609060101010101" pitchFamily="49" charset="-122"/>
                      </a:endParaRPr>
                    </a:p>
                  </a:txBody>
                  <a:tcPr marL="68580" marR="68580" marT="34290" marB="34290"/>
                </a:tc>
              </a:tr>
              <a:tr h="562040">
                <a:tc>
                  <a:txBody>
                    <a:bodyPr/>
                    <a:lstStyle/>
                    <a:p>
                      <a:r>
                        <a:rPr lang="en-US" altLang="zh-CN" sz="1400" dirty="0" smtClean="0">
                          <a:latin typeface="+mn-lt"/>
                          <a:ea typeface="黑体" panose="02010609060101010101" pitchFamily="49" charset="-122"/>
                        </a:rPr>
                        <a:t>GPU Sharing</a:t>
                      </a:r>
                      <a:r>
                        <a:rPr lang="zh-CN" altLang="en-US" sz="1400" dirty="0" smtClean="0">
                          <a:latin typeface="+mn-lt"/>
                          <a:ea typeface="黑体" panose="02010609060101010101" pitchFamily="49" charset="-122"/>
                        </a:rPr>
                        <a:t>（</a:t>
                      </a:r>
                      <a:r>
                        <a:rPr lang="en-US" altLang="zh-CN" sz="1400" dirty="0" smtClean="0">
                          <a:latin typeface="+mn-lt"/>
                          <a:ea typeface="黑体" panose="02010609060101010101" pitchFamily="49" charset="-122"/>
                        </a:rPr>
                        <a:t>K5000</a:t>
                      </a:r>
                      <a:r>
                        <a:rPr lang="zh-CN" altLang="en-US" sz="1400" dirty="0" smtClean="0">
                          <a:latin typeface="+mn-lt"/>
                          <a:ea typeface="黑体" panose="02010609060101010101" pitchFamily="49" charset="-122"/>
                        </a:rPr>
                        <a:t>）</a:t>
                      </a:r>
                      <a:endParaRPr lang="zh-CN" altLang="en-US" sz="1400" dirty="0">
                        <a:latin typeface="+mn-lt"/>
                        <a:ea typeface="黑体" panose="02010609060101010101" pitchFamily="49" charset="-122"/>
                      </a:endParaRPr>
                    </a:p>
                  </a:txBody>
                  <a:tcPr marL="68580" marR="68580" marT="34290" marB="34290"/>
                </a:tc>
                <a:tc>
                  <a:txBody>
                    <a:bodyPr/>
                    <a:lstStyle/>
                    <a:p>
                      <a:r>
                        <a:rPr lang="en-US" altLang="zh-CN" sz="1400" dirty="0" smtClean="0">
                          <a:latin typeface="+mn-lt"/>
                          <a:ea typeface="黑体" panose="02010609060101010101" pitchFamily="49" charset="-122"/>
                        </a:rPr>
                        <a:t>AutoCAD, </a:t>
                      </a:r>
                      <a:r>
                        <a:rPr lang="en-US" altLang="zh-CN" sz="1400" dirty="0" err="1" smtClean="0">
                          <a:latin typeface="+mn-lt"/>
                          <a:ea typeface="黑体" panose="02010609060101010101" pitchFamily="49" charset="-122"/>
                        </a:rPr>
                        <a:t>Catia</a:t>
                      </a:r>
                      <a:endParaRPr lang="zh-CN" altLang="en-US" sz="1400" dirty="0">
                        <a:latin typeface="+mn-lt"/>
                        <a:ea typeface="黑体" panose="02010609060101010101" pitchFamily="49" charset="-122"/>
                      </a:endParaRPr>
                    </a:p>
                  </a:txBody>
                  <a:tcPr marL="68580" marR="68580" marT="34290" marB="34290"/>
                </a:tc>
                <a:tc>
                  <a:txBody>
                    <a:bodyPr/>
                    <a:lstStyle/>
                    <a:p>
                      <a:r>
                        <a:rPr lang="zh-CN" altLang="en-US" sz="1400" dirty="0" smtClean="0">
                          <a:latin typeface="+mn-lt"/>
                          <a:ea typeface="黑体" panose="02010609060101010101" pitchFamily="49" charset="-122"/>
                        </a:rPr>
                        <a:t>以</a:t>
                      </a:r>
                      <a:r>
                        <a:rPr lang="en-US" altLang="zh-CN" sz="1400" dirty="0" err="1" smtClean="0">
                          <a:latin typeface="+mn-lt"/>
                          <a:ea typeface="黑体" panose="02010609060101010101" pitchFamily="49" charset="-122"/>
                        </a:rPr>
                        <a:t>Catia</a:t>
                      </a:r>
                      <a:r>
                        <a:rPr lang="en-US" altLang="zh-CN" sz="1400" dirty="0" smtClean="0">
                          <a:latin typeface="+mn-lt"/>
                          <a:ea typeface="黑体" panose="02010609060101010101" pitchFamily="49" charset="-122"/>
                        </a:rPr>
                        <a:t> v5</a:t>
                      </a:r>
                      <a:r>
                        <a:rPr lang="zh-CN" altLang="en-US" sz="1400" dirty="0" smtClean="0">
                          <a:latin typeface="+mn-lt"/>
                          <a:ea typeface="黑体" panose="02010609060101010101" pitchFamily="49" charset="-122"/>
                        </a:rPr>
                        <a:t>为例，</a:t>
                      </a:r>
                      <a:r>
                        <a:rPr lang="en-US" altLang="zh-CN" sz="1400" dirty="0" smtClean="0">
                          <a:latin typeface="+mn-lt"/>
                          <a:ea typeface="黑体" panose="02010609060101010101" pitchFamily="49" charset="-122"/>
                        </a:rPr>
                        <a:t>1G</a:t>
                      </a:r>
                      <a:r>
                        <a:rPr lang="zh-CN" altLang="en-US" sz="1400" dirty="0" smtClean="0">
                          <a:latin typeface="+mn-lt"/>
                          <a:ea typeface="黑体" panose="02010609060101010101" pitchFamily="49" charset="-122"/>
                        </a:rPr>
                        <a:t>以内的图，</a:t>
                      </a:r>
                      <a:r>
                        <a:rPr lang="en-US" altLang="zh-CN" sz="1400" dirty="0" smtClean="0">
                          <a:latin typeface="+mn-lt"/>
                          <a:ea typeface="黑体" panose="02010609060101010101" pitchFamily="49" charset="-122"/>
                        </a:rPr>
                        <a:t>6</a:t>
                      </a:r>
                      <a:r>
                        <a:rPr lang="zh-CN" altLang="en-US" sz="1400" dirty="0" smtClean="0">
                          <a:latin typeface="+mn-lt"/>
                          <a:ea typeface="黑体" panose="02010609060101010101" pitchFamily="49" charset="-122"/>
                        </a:rPr>
                        <a:t>并发。</a:t>
                      </a:r>
                      <a:endParaRPr lang="zh-CN" altLang="en-US" sz="1400" dirty="0">
                        <a:latin typeface="+mn-lt"/>
                        <a:ea typeface="黑体" panose="02010609060101010101" pitchFamily="49" charset="-122"/>
                      </a:endParaRPr>
                    </a:p>
                  </a:txBody>
                  <a:tcPr marL="68580" marR="68580" marT="34290" marB="34290"/>
                </a:tc>
              </a:tr>
              <a:tr h="572560">
                <a:tc>
                  <a:txBody>
                    <a:bodyPr/>
                    <a:lstStyle/>
                    <a:p>
                      <a:r>
                        <a:rPr lang="en-US" altLang="zh-CN" sz="1400" dirty="0" err="1" smtClean="0">
                          <a:latin typeface="+mn-lt"/>
                          <a:ea typeface="黑体" panose="02010609060101010101" pitchFamily="49" charset="-122"/>
                        </a:rPr>
                        <a:t>vGPU</a:t>
                      </a:r>
                      <a:r>
                        <a:rPr lang="en-US" altLang="zh-CN" sz="1400" dirty="0" smtClean="0">
                          <a:latin typeface="+mn-lt"/>
                          <a:ea typeface="黑体" panose="02010609060101010101" pitchFamily="49" charset="-122"/>
                        </a:rPr>
                        <a:t> –</a:t>
                      </a:r>
                      <a:r>
                        <a:rPr lang="en-US" altLang="zh-CN" sz="1400" baseline="0" dirty="0" smtClean="0">
                          <a:latin typeface="+mn-lt"/>
                          <a:ea typeface="黑体" panose="02010609060101010101" pitchFamily="49" charset="-122"/>
                        </a:rPr>
                        <a:t> K2</a:t>
                      </a:r>
                      <a:endParaRPr lang="zh-CN" altLang="en-US" sz="1400" dirty="0">
                        <a:latin typeface="+mn-lt"/>
                        <a:ea typeface="黑体" panose="02010609060101010101" pitchFamily="49" charset="-122"/>
                      </a:endParaRPr>
                    </a:p>
                  </a:txBody>
                  <a:tcPr marL="68580" marR="68580" marT="34290" marB="34290"/>
                </a:tc>
                <a:tc>
                  <a:txBody>
                    <a:bodyPr/>
                    <a:lstStyle/>
                    <a:p>
                      <a:r>
                        <a:rPr lang="en-US" altLang="zh-CN" sz="1400" dirty="0" err="1" smtClean="0">
                          <a:latin typeface="+mn-lt"/>
                          <a:ea typeface="黑体" panose="02010609060101010101" pitchFamily="49" charset="-122"/>
                        </a:rPr>
                        <a:t>Catia</a:t>
                      </a:r>
                      <a:r>
                        <a:rPr lang="en-US" altLang="zh-CN" sz="1400" dirty="0" smtClean="0">
                          <a:latin typeface="+mn-lt"/>
                          <a:ea typeface="黑体" panose="02010609060101010101" pitchFamily="49" charset="-122"/>
                        </a:rPr>
                        <a:t>, </a:t>
                      </a:r>
                      <a:r>
                        <a:rPr lang="en-US" altLang="zh-CN" sz="1400" dirty="0" err="1" smtClean="0">
                          <a:latin typeface="+mn-lt"/>
                          <a:ea typeface="黑体" panose="02010609060101010101" pitchFamily="49" charset="-122"/>
                        </a:rPr>
                        <a:t>Solidwork</a:t>
                      </a:r>
                      <a:r>
                        <a:rPr lang="en-US" altLang="zh-CN" sz="1400" dirty="0" smtClean="0">
                          <a:latin typeface="+mn-lt"/>
                          <a:ea typeface="黑体" panose="02010609060101010101" pitchFamily="49" charset="-122"/>
                        </a:rPr>
                        <a:t>, Maya, Revit, 3D MAX,</a:t>
                      </a:r>
                      <a:r>
                        <a:rPr lang="en-US" altLang="zh-CN" sz="1400" baseline="0" dirty="0" smtClean="0">
                          <a:latin typeface="+mn-lt"/>
                          <a:ea typeface="黑体" panose="02010609060101010101" pitchFamily="49" charset="-122"/>
                        </a:rPr>
                        <a:t> PTC </a:t>
                      </a:r>
                      <a:r>
                        <a:rPr lang="en-US" altLang="zh-CN" sz="1400" baseline="0" dirty="0" err="1" smtClean="0">
                          <a:latin typeface="+mn-lt"/>
                          <a:ea typeface="黑体" panose="02010609060101010101" pitchFamily="49" charset="-122"/>
                        </a:rPr>
                        <a:t>Creo</a:t>
                      </a:r>
                      <a:r>
                        <a:rPr lang="en-US" altLang="zh-CN" sz="1400" baseline="0" dirty="0" smtClean="0">
                          <a:latin typeface="+mn-lt"/>
                          <a:ea typeface="黑体" panose="02010609060101010101" pitchFamily="49" charset="-122"/>
                        </a:rPr>
                        <a:t>, Inventor</a:t>
                      </a:r>
                      <a:endParaRPr lang="zh-CN" altLang="en-US" sz="1400" dirty="0">
                        <a:latin typeface="+mn-lt"/>
                        <a:ea typeface="黑体" panose="02010609060101010101" pitchFamily="49" charset="-122"/>
                      </a:endParaRPr>
                    </a:p>
                  </a:txBody>
                  <a:tcPr marL="68580" marR="68580" marT="34290" marB="34290"/>
                </a:tc>
                <a:tc>
                  <a:txBody>
                    <a:bodyPr/>
                    <a:lstStyle/>
                    <a:p>
                      <a:r>
                        <a:rPr lang="zh-CN" altLang="en-US" sz="1400" dirty="0" smtClean="0">
                          <a:latin typeface="+mn-lt"/>
                          <a:ea typeface="黑体" panose="02010609060101010101" pitchFamily="49" charset="-122"/>
                        </a:rPr>
                        <a:t>以</a:t>
                      </a:r>
                      <a:r>
                        <a:rPr lang="en-US" altLang="zh-CN" sz="1400" dirty="0" err="1" smtClean="0">
                          <a:latin typeface="+mn-lt"/>
                          <a:ea typeface="黑体" panose="02010609060101010101" pitchFamily="49" charset="-122"/>
                        </a:rPr>
                        <a:t>Catia</a:t>
                      </a:r>
                      <a:r>
                        <a:rPr lang="en-US" altLang="zh-CN" sz="1400" dirty="0" smtClean="0">
                          <a:latin typeface="+mn-lt"/>
                          <a:ea typeface="黑体" panose="02010609060101010101" pitchFamily="49" charset="-122"/>
                        </a:rPr>
                        <a:t> v5</a:t>
                      </a:r>
                      <a:r>
                        <a:rPr lang="zh-CN" altLang="en-US" sz="1400" dirty="0" smtClean="0">
                          <a:latin typeface="+mn-lt"/>
                          <a:ea typeface="黑体" panose="02010609060101010101" pitchFamily="49" charset="-122"/>
                        </a:rPr>
                        <a:t>为例，</a:t>
                      </a:r>
                      <a:r>
                        <a:rPr lang="en-US" altLang="zh-CN" sz="1400" dirty="0" smtClean="0">
                          <a:latin typeface="+mn-lt"/>
                          <a:ea typeface="黑体" panose="02010609060101010101" pitchFamily="49" charset="-122"/>
                        </a:rPr>
                        <a:t>1G</a:t>
                      </a:r>
                      <a:r>
                        <a:rPr lang="zh-CN" altLang="en-US" sz="1400" dirty="0" smtClean="0">
                          <a:latin typeface="+mn-lt"/>
                          <a:ea typeface="黑体" panose="02010609060101010101" pitchFamily="49" charset="-122"/>
                        </a:rPr>
                        <a:t>的图纸</a:t>
                      </a:r>
                      <a:r>
                        <a:rPr lang="en-US" altLang="zh-CN" sz="1400" dirty="0" smtClean="0">
                          <a:latin typeface="+mn-lt"/>
                          <a:ea typeface="黑体" panose="02010609060101010101" pitchFamily="49" charset="-122"/>
                        </a:rPr>
                        <a:t>K240Q</a:t>
                      </a:r>
                      <a:r>
                        <a:rPr lang="zh-CN" altLang="en-US" sz="1400" dirty="0" smtClean="0">
                          <a:latin typeface="+mn-lt"/>
                          <a:ea typeface="黑体" panose="02010609060101010101" pitchFamily="49" charset="-122"/>
                        </a:rPr>
                        <a:t>无压力，</a:t>
                      </a:r>
                      <a:r>
                        <a:rPr lang="en-US" altLang="zh-CN" sz="1400" dirty="0" smtClean="0">
                          <a:latin typeface="+mn-lt"/>
                          <a:ea typeface="黑体" panose="02010609060101010101" pitchFamily="49" charset="-122"/>
                        </a:rPr>
                        <a:t>2G</a:t>
                      </a:r>
                      <a:r>
                        <a:rPr lang="zh-CN" altLang="en-US" sz="1400" dirty="0" smtClean="0">
                          <a:latin typeface="+mn-lt"/>
                          <a:ea typeface="黑体" panose="02010609060101010101" pitchFamily="49" charset="-122"/>
                        </a:rPr>
                        <a:t>以内</a:t>
                      </a:r>
                      <a:r>
                        <a:rPr lang="en-US" altLang="zh-CN" sz="1400" dirty="0" smtClean="0">
                          <a:latin typeface="+mn-lt"/>
                          <a:ea typeface="黑体" panose="02010609060101010101" pitchFamily="49" charset="-122"/>
                        </a:rPr>
                        <a:t>K260Q</a:t>
                      </a:r>
                      <a:r>
                        <a:rPr lang="zh-CN" altLang="en-US" sz="1400" dirty="0" smtClean="0">
                          <a:latin typeface="+mn-lt"/>
                          <a:ea typeface="黑体" panose="02010609060101010101" pitchFamily="49" charset="-122"/>
                        </a:rPr>
                        <a:t>无压力。</a:t>
                      </a:r>
                      <a:endParaRPr lang="zh-CN" altLang="en-US" sz="1400" dirty="0">
                        <a:latin typeface="+mn-lt"/>
                        <a:ea typeface="黑体" panose="02010609060101010101" pitchFamily="49" charset="-122"/>
                      </a:endParaRPr>
                    </a:p>
                  </a:txBody>
                  <a:tcPr marL="68580" marR="68580" marT="34290" marB="34290"/>
                </a:tc>
              </a:tr>
              <a:tr h="562040">
                <a:tc>
                  <a:txBody>
                    <a:bodyPr/>
                    <a:lstStyle/>
                    <a:p>
                      <a:r>
                        <a:rPr lang="en-US" altLang="zh-CN" sz="1400" dirty="0" err="1" smtClean="0">
                          <a:latin typeface="+mn-lt"/>
                          <a:ea typeface="黑体" panose="02010609060101010101" pitchFamily="49" charset="-122"/>
                        </a:rPr>
                        <a:t>vGPU</a:t>
                      </a:r>
                      <a:r>
                        <a:rPr lang="en-US" altLang="zh-CN" sz="1400" dirty="0" smtClean="0">
                          <a:latin typeface="+mn-lt"/>
                          <a:ea typeface="黑体" panose="02010609060101010101" pitchFamily="49" charset="-122"/>
                        </a:rPr>
                        <a:t> – K1</a:t>
                      </a:r>
                      <a:endParaRPr lang="zh-CN" altLang="en-US" sz="1400" dirty="0">
                        <a:latin typeface="+mn-lt"/>
                        <a:ea typeface="黑体" panose="02010609060101010101" pitchFamily="49" charset="-122"/>
                      </a:endParaRPr>
                    </a:p>
                  </a:txBody>
                  <a:tcPr marL="68580" marR="68580" marT="34290" marB="34290"/>
                </a:tc>
                <a:tc>
                  <a:txBody>
                    <a:bodyPr/>
                    <a:lstStyle/>
                    <a:p>
                      <a:r>
                        <a:rPr lang="en-US" altLang="zh-CN" sz="1400" dirty="0" smtClean="0">
                          <a:latin typeface="+mn-lt"/>
                          <a:ea typeface="黑体" panose="02010609060101010101" pitchFamily="49" charset="-122"/>
                        </a:rPr>
                        <a:t>AutoCAD</a:t>
                      </a:r>
                      <a:r>
                        <a:rPr lang="en-US" altLang="zh-CN" sz="1400" baseline="0" dirty="0" smtClean="0">
                          <a:latin typeface="+mn-lt"/>
                          <a:ea typeface="黑体" panose="02010609060101010101" pitchFamily="49" charset="-122"/>
                        </a:rPr>
                        <a:t>, </a:t>
                      </a:r>
                      <a:r>
                        <a:rPr lang="en-US" altLang="zh-CN" sz="1400" dirty="0" err="1" smtClean="0">
                          <a:latin typeface="+mn-lt"/>
                          <a:ea typeface="黑体" panose="02010609060101010101" pitchFamily="49" charset="-122"/>
                        </a:rPr>
                        <a:t>SolidWork</a:t>
                      </a:r>
                      <a:endParaRPr lang="zh-CN" altLang="en-US" sz="1400" dirty="0">
                        <a:latin typeface="+mn-lt"/>
                        <a:ea typeface="黑体" panose="02010609060101010101" pitchFamily="49" charset="-122"/>
                      </a:endParaRPr>
                    </a:p>
                  </a:txBody>
                  <a:tcPr marL="68580" marR="68580" marT="34290" marB="34290"/>
                </a:tc>
                <a:tc>
                  <a:txBody>
                    <a:bodyPr/>
                    <a:lstStyle/>
                    <a:p>
                      <a:endParaRPr lang="zh-CN" altLang="en-US" sz="1400" dirty="0">
                        <a:latin typeface="+mn-lt"/>
                        <a:ea typeface="黑体" panose="02010609060101010101" pitchFamily="49" charset="-122"/>
                      </a:endParaRPr>
                    </a:p>
                  </a:txBody>
                  <a:tcPr marL="68580" marR="68580" marT="34290" marB="34290"/>
                </a:tc>
              </a:tr>
              <a:tr h="562040">
                <a:tc>
                  <a:txBody>
                    <a:bodyPr/>
                    <a:lstStyle/>
                    <a:p>
                      <a:r>
                        <a:rPr lang="en-US" altLang="zh-CN" sz="1400" dirty="0" smtClean="0">
                          <a:latin typeface="+mn-lt"/>
                          <a:ea typeface="黑体" panose="02010609060101010101" pitchFamily="49" charset="-122"/>
                        </a:rPr>
                        <a:t>GPU Pass Through – K2</a:t>
                      </a:r>
                      <a:endParaRPr lang="zh-CN" altLang="en-US" sz="1400" dirty="0">
                        <a:latin typeface="+mn-lt"/>
                        <a:ea typeface="黑体" panose="02010609060101010101" pitchFamily="49" charset="-122"/>
                      </a:endParaRPr>
                    </a:p>
                  </a:txBody>
                  <a:tcPr marL="68580" marR="68580" marT="34290" marB="34290"/>
                </a:tc>
                <a:tc>
                  <a:txBody>
                    <a:bodyPr/>
                    <a:lstStyle/>
                    <a:p>
                      <a:r>
                        <a:rPr lang="en-US" altLang="zh-CN" sz="1400" dirty="0" smtClean="0">
                          <a:latin typeface="+mn-lt"/>
                          <a:ea typeface="黑体" panose="02010609060101010101" pitchFamily="49" charset="-122"/>
                        </a:rPr>
                        <a:t>Maya,</a:t>
                      </a:r>
                      <a:r>
                        <a:rPr lang="en-US" altLang="zh-CN" sz="1400" baseline="0" dirty="0" smtClean="0">
                          <a:latin typeface="+mn-lt"/>
                          <a:ea typeface="黑体" panose="02010609060101010101" pitchFamily="49" charset="-122"/>
                        </a:rPr>
                        <a:t> Cero,</a:t>
                      </a:r>
                      <a:endParaRPr lang="zh-CN" altLang="en-US" sz="1400" b="1" dirty="0">
                        <a:latin typeface="+mn-lt"/>
                        <a:ea typeface="黑体" panose="02010609060101010101" pitchFamily="49" charset="-122"/>
                      </a:endParaRPr>
                    </a:p>
                  </a:txBody>
                  <a:tcPr marL="68580" marR="68580" marT="34290" marB="34290"/>
                </a:tc>
                <a:tc>
                  <a:txBody>
                    <a:bodyPr/>
                    <a:lstStyle/>
                    <a:p>
                      <a:r>
                        <a:rPr lang="zh-CN" altLang="en-US" sz="1400" dirty="0" smtClean="0">
                          <a:latin typeface="+mn-lt"/>
                          <a:ea typeface="黑体" panose="02010609060101010101" pitchFamily="49" charset="-122"/>
                        </a:rPr>
                        <a:t>以</a:t>
                      </a:r>
                      <a:r>
                        <a:rPr lang="en-US" altLang="zh-CN" sz="1400" dirty="0" smtClean="0">
                          <a:latin typeface="+mn-lt"/>
                          <a:ea typeface="黑体" panose="02010609060101010101" pitchFamily="49" charset="-122"/>
                        </a:rPr>
                        <a:t>Maya</a:t>
                      </a:r>
                      <a:r>
                        <a:rPr lang="zh-CN" altLang="en-US" sz="1400" dirty="0" smtClean="0">
                          <a:latin typeface="+mn-lt"/>
                          <a:ea typeface="黑体" panose="02010609060101010101" pitchFamily="49" charset="-122"/>
                        </a:rPr>
                        <a:t>为例，电影、动画级别只能用透传</a:t>
                      </a:r>
                      <a:endParaRPr lang="zh-CN" altLang="en-US" sz="1400" dirty="0">
                        <a:latin typeface="+mn-lt"/>
                        <a:ea typeface="黑体" panose="02010609060101010101" pitchFamily="49" charset="-122"/>
                      </a:endParaRPr>
                    </a:p>
                  </a:txBody>
                  <a:tcPr marL="68580" marR="68580" marT="34290" marB="34290"/>
                </a:tc>
              </a:tr>
              <a:tr h="5620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400" dirty="0" smtClean="0">
                          <a:latin typeface="+mn-lt"/>
                          <a:ea typeface="黑体" panose="02010609060101010101" pitchFamily="49" charset="-122"/>
                        </a:rPr>
                        <a:t>GPU Pass Through – K1</a:t>
                      </a:r>
                      <a:endParaRPr lang="zh-CN" altLang="en-US" sz="1400" dirty="0" smtClean="0">
                        <a:latin typeface="+mn-lt"/>
                        <a:ea typeface="黑体" panose="02010609060101010101" pitchFamily="49" charset="-122"/>
                      </a:endParaRPr>
                    </a:p>
                  </a:txBody>
                  <a:tcPr marL="68580" marR="68580" marT="34290" marB="34290"/>
                </a:tc>
                <a:tc>
                  <a:txBody>
                    <a:bodyPr/>
                    <a:lstStyle/>
                    <a:p>
                      <a:r>
                        <a:rPr lang="en-US" altLang="zh-CN" sz="1400" dirty="0" smtClean="0">
                          <a:latin typeface="+mn-lt"/>
                          <a:ea typeface="黑体" panose="02010609060101010101" pitchFamily="49" charset="-122"/>
                        </a:rPr>
                        <a:t>AutoCAD-3D, </a:t>
                      </a:r>
                      <a:r>
                        <a:rPr lang="en-US" altLang="zh-CN" sz="1400" dirty="0" err="1" smtClean="0">
                          <a:latin typeface="+mn-lt"/>
                          <a:ea typeface="黑体" panose="02010609060101010101" pitchFamily="49" charset="-122"/>
                        </a:rPr>
                        <a:t>SolidWork</a:t>
                      </a:r>
                      <a:r>
                        <a:rPr lang="en-US" altLang="zh-CN" sz="1400" dirty="0" smtClean="0">
                          <a:latin typeface="+mn-lt"/>
                          <a:ea typeface="黑体" panose="02010609060101010101" pitchFamily="49" charset="-122"/>
                        </a:rPr>
                        <a:t>, </a:t>
                      </a:r>
                      <a:r>
                        <a:rPr lang="en-US" altLang="zh-CN" sz="1400" baseline="0" dirty="0" smtClean="0">
                          <a:latin typeface="+mn-lt"/>
                          <a:ea typeface="黑体" panose="02010609060101010101" pitchFamily="49" charset="-122"/>
                        </a:rPr>
                        <a:t>3D MAX, PTC </a:t>
                      </a:r>
                      <a:r>
                        <a:rPr lang="en-US" altLang="zh-CN" sz="1400" baseline="0" dirty="0" err="1" smtClean="0">
                          <a:latin typeface="+mn-lt"/>
                          <a:ea typeface="黑体" panose="02010609060101010101" pitchFamily="49" charset="-122"/>
                        </a:rPr>
                        <a:t>Creo</a:t>
                      </a:r>
                      <a:endParaRPr lang="zh-CN" altLang="en-US" sz="1400" dirty="0">
                        <a:latin typeface="+mn-lt"/>
                        <a:ea typeface="黑体" panose="02010609060101010101" pitchFamily="49" charset="-122"/>
                      </a:endParaRPr>
                    </a:p>
                  </a:txBody>
                  <a:tcPr marL="68580" marR="68580" marT="34290" marB="34290"/>
                </a:tc>
                <a:tc>
                  <a:txBody>
                    <a:bodyPr/>
                    <a:lstStyle/>
                    <a:p>
                      <a:endParaRPr lang="zh-CN" altLang="en-US" sz="1400" dirty="0">
                        <a:latin typeface="+mn-lt"/>
                        <a:ea typeface="黑体" panose="02010609060101010101" pitchFamily="49" charset="-122"/>
                      </a:endParaRPr>
                    </a:p>
                  </a:txBody>
                  <a:tcPr marL="68580" marR="68580" marT="34290" marB="34290"/>
                </a:tc>
              </a:tr>
            </a:tbl>
          </a:graphicData>
        </a:graphic>
      </p:graphicFrame>
      <p:sp>
        <p:nvSpPr>
          <p:cNvPr id="3" name="标题 2"/>
          <p:cNvSpPr>
            <a:spLocks noGrp="1"/>
          </p:cNvSpPr>
          <p:nvPr>
            <p:ph type="title"/>
          </p:nvPr>
        </p:nvSpPr>
        <p:spPr/>
        <p:txBody>
          <a:bodyPr/>
          <a:lstStyle/>
          <a:p>
            <a:r>
              <a:rPr lang="zh-CN" altLang="en-US" dirty="0" smtClean="0"/>
              <a:t>场景、应用选型 </a:t>
            </a:r>
            <a:r>
              <a:rPr lang="en-US" altLang="zh-CN" dirty="0" smtClean="0"/>
              <a:t>– </a:t>
            </a:r>
            <a:r>
              <a:rPr lang="zh-CN" altLang="en-US" dirty="0" smtClean="0"/>
              <a:t>仅供参考</a:t>
            </a:r>
            <a:endParaRPr lang="zh-CN" altLang="en-US" dirty="0"/>
          </a:p>
        </p:txBody>
      </p:sp>
    </p:spTree>
    <p:extLst>
      <p:ext uri="{BB962C8B-B14F-4D97-AF65-F5344CB8AC3E}">
        <p14:creationId xmlns:p14="http://schemas.microsoft.com/office/powerpoint/2010/main" val="2449467760"/>
      </p:ext>
    </p:extLst>
  </p:cSld>
  <p:clrMapOvr>
    <a:masterClrMapping/>
  </p:clrMapOvr>
  <p:transition>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dirty="0">
                <a:latin typeface="黑体" panose="02010609060101010101" pitchFamily="49" charset="-122"/>
                <a:ea typeface="黑体" panose="02010609060101010101" pitchFamily="49" charset="-122"/>
              </a:rPr>
              <a:t>虚拟机</a:t>
            </a:r>
            <a:r>
              <a:rPr lang="zh-CN" altLang="en-US" dirty="0" smtClean="0">
                <a:latin typeface="黑体" panose="02010609060101010101" pitchFamily="49" charset="-122"/>
                <a:ea typeface="黑体" panose="02010609060101010101" pitchFamily="49" charset="-122"/>
              </a:rPr>
              <a:t>资源规划</a:t>
            </a:r>
            <a:endParaRPr lang="zh-CN" altLang="en-US" dirty="0">
              <a:latin typeface="黑体" panose="02010609060101010101" pitchFamily="49" charset="-122"/>
              <a:ea typeface="黑体" panose="02010609060101010101" pitchFamily="49" charset="-122"/>
            </a:endParaRPr>
          </a:p>
        </p:txBody>
      </p:sp>
      <p:sp>
        <p:nvSpPr>
          <p:cNvPr id="5" name="内容占位符 4"/>
          <p:cNvSpPr>
            <a:spLocks noGrp="1"/>
          </p:cNvSpPr>
          <p:nvPr>
            <p:ph sz="quarter" idx="13"/>
          </p:nvPr>
        </p:nvSpPr>
        <p:spPr/>
        <p:txBody>
          <a:bodyPr/>
          <a:lstStyle/>
          <a:p>
            <a:r>
              <a:rPr lang="zh-CN" altLang="en-US" dirty="0" smtClean="0">
                <a:latin typeface="+mn-lt"/>
                <a:ea typeface="黑体" panose="02010609060101010101" pitchFamily="49" charset="-122"/>
              </a:rPr>
              <a:t>目前大部分</a:t>
            </a:r>
            <a:r>
              <a:rPr lang="en-US" altLang="zh-CN" dirty="0" smtClean="0">
                <a:latin typeface="+mn-lt"/>
                <a:ea typeface="黑体" panose="02010609060101010101" pitchFamily="49" charset="-122"/>
              </a:rPr>
              <a:t>3D</a:t>
            </a:r>
            <a:r>
              <a:rPr lang="zh-CN" altLang="en-US" dirty="0" smtClean="0">
                <a:latin typeface="+mn-lt"/>
                <a:ea typeface="黑体" panose="02010609060101010101" pitchFamily="49" charset="-122"/>
              </a:rPr>
              <a:t>制图软件，仍然是</a:t>
            </a:r>
            <a:r>
              <a:rPr lang="zh-CN" altLang="en-US" dirty="0" smtClean="0">
                <a:solidFill>
                  <a:srgbClr val="FF0000"/>
                </a:solidFill>
                <a:latin typeface="+mn-lt"/>
                <a:ea typeface="黑体" panose="02010609060101010101" pitchFamily="49" charset="-122"/>
              </a:rPr>
              <a:t>靠</a:t>
            </a:r>
            <a:r>
              <a:rPr lang="en-US" altLang="zh-CN" dirty="0" smtClean="0">
                <a:solidFill>
                  <a:srgbClr val="FF0000"/>
                </a:solidFill>
                <a:latin typeface="+mn-lt"/>
                <a:ea typeface="黑体" panose="02010609060101010101" pitchFamily="49" charset="-122"/>
              </a:rPr>
              <a:t>CPU</a:t>
            </a:r>
            <a:r>
              <a:rPr lang="zh-CN" altLang="en-US" dirty="0" smtClean="0">
                <a:solidFill>
                  <a:srgbClr val="FF0000"/>
                </a:solidFill>
                <a:latin typeface="+mn-lt"/>
                <a:ea typeface="黑体" panose="02010609060101010101" pitchFamily="49" charset="-122"/>
              </a:rPr>
              <a:t>完成</a:t>
            </a:r>
            <a:r>
              <a:rPr lang="zh-CN" altLang="en-US" dirty="0">
                <a:solidFill>
                  <a:srgbClr val="FF0000"/>
                </a:solidFill>
                <a:ea typeface="黑体" panose="02010609060101010101" pitchFamily="49" charset="-122"/>
              </a:rPr>
              <a:t>解码</a:t>
            </a:r>
            <a:r>
              <a:rPr lang="zh-CN" altLang="en-US" dirty="0" smtClean="0">
                <a:latin typeface="+mn-lt"/>
                <a:ea typeface="黑体" panose="02010609060101010101" pitchFamily="49" charset="-122"/>
              </a:rPr>
              <a:t>。所以在配置物理</a:t>
            </a:r>
            <a:r>
              <a:rPr lang="en-US" altLang="zh-CN" dirty="0" smtClean="0">
                <a:latin typeface="+mn-lt"/>
                <a:ea typeface="黑体" panose="02010609060101010101" pitchFamily="49" charset="-122"/>
              </a:rPr>
              <a:t>GPU</a:t>
            </a:r>
            <a:r>
              <a:rPr lang="zh-CN" altLang="en-US" dirty="0" smtClean="0">
                <a:latin typeface="+mn-lt"/>
                <a:ea typeface="黑体" panose="02010609060101010101" pitchFamily="49" charset="-122"/>
              </a:rPr>
              <a:t>之后，</a:t>
            </a:r>
            <a:r>
              <a:rPr lang="en-US" altLang="zh-CN" dirty="0" smtClean="0">
                <a:solidFill>
                  <a:srgbClr val="FF0000"/>
                </a:solidFill>
                <a:latin typeface="+mn-lt"/>
                <a:ea typeface="黑体" panose="02010609060101010101" pitchFamily="49" charset="-122"/>
              </a:rPr>
              <a:t>CPU</a:t>
            </a:r>
            <a:r>
              <a:rPr lang="zh-CN" altLang="en-US" dirty="0" smtClean="0">
                <a:solidFill>
                  <a:srgbClr val="FF0000"/>
                </a:solidFill>
                <a:latin typeface="+mn-lt"/>
                <a:ea typeface="黑体" panose="02010609060101010101" pitchFamily="49" charset="-122"/>
              </a:rPr>
              <a:t>性能的</a:t>
            </a:r>
            <a:r>
              <a:rPr lang="zh-CN" altLang="en-US" dirty="0">
                <a:solidFill>
                  <a:srgbClr val="FF0000"/>
                </a:solidFill>
                <a:latin typeface="+mn-lt"/>
                <a:ea typeface="黑体" panose="02010609060101010101" pitchFamily="49" charset="-122"/>
              </a:rPr>
              <a:t>高低</a:t>
            </a:r>
            <a:r>
              <a:rPr lang="zh-CN" altLang="en-US" dirty="0" smtClean="0">
                <a:solidFill>
                  <a:srgbClr val="FF0000"/>
                </a:solidFill>
                <a:latin typeface="+mn-lt"/>
                <a:ea typeface="黑体" panose="02010609060101010101" pitchFamily="49" charset="-122"/>
              </a:rPr>
              <a:t>与</a:t>
            </a:r>
            <a:r>
              <a:rPr lang="en-US" altLang="zh-CN" dirty="0" smtClean="0">
                <a:solidFill>
                  <a:srgbClr val="FF0000"/>
                </a:solidFill>
                <a:latin typeface="+mn-lt"/>
                <a:ea typeface="黑体" panose="02010609060101010101" pitchFamily="49" charset="-122"/>
              </a:rPr>
              <a:t>GPU</a:t>
            </a:r>
            <a:r>
              <a:rPr lang="zh-CN" altLang="en-US" dirty="0" smtClean="0">
                <a:solidFill>
                  <a:srgbClr val="FF0000"/>
                </a:solidFill>
                <a:latin typeface="+mn-lt"/>
                <a:ea typeface="黑体" panose="02010609060101010101" pitchFamily="49" charset="-122"/>
              </a:rPr>
              <a:t>一起决定着</a:t>
            </a:r>
            <a:r>
              <a:rPr lang="en-US" altLang="zh-CN" dirty="0" smtClean="0">
                <a:solidFill>
                  <a:srgbClr val="FF0000"/>
                </a:solidFill>
                <a:latin typeface="+mn-lt"/>
                <a:ea typeface="黑体" panose="02010609060101010101" pitchFamily="49" charset="-122"/>
              </a:rPr>
              <a:t>3D</a:t>
            </a:r>
            <a:r>
              <a:rPr lang="zh-CN" altLang="en-US" dirty="0" smtClean="0">
                <a:solidFill>
                  <a:srgbClr val="FF0000"/>
                </a:solidFill>
                <a:latin typeface="+mn-lt"/>
                <a:ea typeface="黑体" panose="02010609060101010101" pitchFamily="49" charset="-122"/>
              </a:rPr>
              <a:t>场景的体验效果。</a:t>
            </a:r>
            <a:r>
              <a:rPr lang="en-US" altLang="zh-CN" u="sng" dirty="0" smtClean="0">
                <a:solidFill>
                  <a:schemeClr val="tx1"/>
                </a:solidFill>
                <a:latin typeface="+mn-lt"/>
                <a:ea typeface="黑体" panose="02010609060101010101" pitchFamily="49" charset="-122"/>
              </a:rPr>
              <a:t>CPU</a:t>
            </a:r>
            <a:r>
              <a:rPr lang="zh-CN" altLang="en-US" u="sng" dirty="0" smtClean="0">
                <a:solidFill>
                  <a:schemeClr val="tx1"/>
                </a:solidFill>
                <a:latin typeface="+mn-lt"/>
                <a:ea typeface="黑体" panose="02010609060101010101" pitchFamily="49" charset="-122"/>
              </a:rPr>
              <a:t>主频勿低于</a:t>
            </a:r>
            <a:r>
              <a:rPr lang="en-US" altLang="zh-CN" u="sng" dirty="0" smtClean="0">
                <a:solidFill>
                  <a:schemeClr val="tx1"/>
                </a:solidFill>
                <a:latin typeface="+mn-lt"/>
                <a:ea typeface="黑体" panose="02010609060101010101" pitchFamily="49" charset="-122"/>
              </a:rPr>
              <a:t>2.5GHZ</a:t>
            </a:r>
            <a:r>
              <a:rPr lang="zh-CN" altLang="en-US" u="sng" dirty="0" smtClean="0">
                <a:solidFill>
                  <a:schemeClr val="tx1"/>
                </a:solidFill>
                <a:latin typeface="+mn-lt"/>
                <a:ea typeface="黑体" panose="02010609060101010101" pitchFamily="49" charset="-122"/>
              </a:rPr>
              <a:t>。</a:t>
            </a:r>
            <a:endParaRPr lang="en-US" altLang="zh-CN" u="sng" dirty="0" smtClean="0">
              <a:solidFill>
                <a:schemeClr val="tx1"/>
              </a:solidFill>
              <a:latin typeface="+mn-lt"/>
              <a:ea typeface="黑体" panose="02010609060101010101" pitchFamily="49" charset="-122"/>
            </a:endParaRPr>
          </a:p>
          <a:p>
            <a:r>
              <a:rPr lang="zh-CN" altLang="en-US" dirty="0" smtClean="0">
                <a:latin typeface="+mn-lt"/>
                <a:ea typeface="黑体" panose="02010609060101010101" pitchFamily="49" charset="-122"/>
              </a:rPr>
              <a:t>目前绝大多数的制图软件仍然是单线程程序，所以服务器端</a:t>
            </a:r>
            <a:r>
              <a:rPr lang="en-US" altLang="zh-CN" dirty="0" smtClean="0">
                <a:latin typeface="+mn-lt"/>
                <a:ea typeface="黑体" panose="02010609060101010101" pitchFamily="49" charset="-122"/>
              </a:rPr>
              <a:t>CPU</a:t>
            </a:r>
            <a:r>
              <a:rPr lang="zh-CN" altLang="en-US" dirty="0" smtClean="0">
                <a:latin typeface="+mn-lt"/>
                <a:ea typeface="黑体" panose="02010609060101010101" pitchFamily="49" charset="-122"/>
              </a:rPr>
              <a:t>的主频高低也直接影响操作、出图效果。</a:t>
            </a:r>
            <a:endParaRPr lang="en-US" altLang="zh-CN" dirty="0" smtClean="0">
              <a:latin typeface="+mn-lt"/>
              <a:ea typeface="黑体" panose="02010609060101010101" pitchFamily="49" charset="-122"/>
            </a:endParaRPr>
          </a:p>
          <a:p>
            <a:r>
              <a:rPr lang="zh-CN" altLang="en-US" dirty="0" smtClean="0">
                <a:latin typeface="+mn-lt"/>
                <a:ea typeface="黑体" panose="02010609060101010101" pitchFamily="49" charset="-122"/>
              </a:rPr>
              <a:t>过多的</a:t>
            </a:r>
            <a:r>
              <a:rPr lang="en-US" altLang="zh-CN" dirty="0" err="1" smtClean="0">
                <a:latin typeface="+mn-lt"/>
                <a:ea typeface="黑体" panose="02010609060101010101" pitchFamily="49" charset="-122"/>
              </a:rPr>
              <a:t>vCPU</a:t>
            </a:r>
            <a:r>
              <a:rPr lang="zh-CN" altLang="en-US" dirty="0" smtClean="0">
                <a:latin typeface="+mn-lt"/>
                <a:ea typeface="黑体" panose="02010609060101010101" pitchFamily="49" charset="-122"/>
              </a:rPr>
              <a:t>并不一定</a:t>
            </a:r>
            <a:r>
              <a:rPr lang="zh-CN" altLang="en-US" dirty="0">
                <a:latin typeface="+mn-lt"/>
                <a:ea typeface="黑体" panose="02010609060101010101" pitchFamily="49" charset="-122"/>
              </a:rPr>
              <a:t>都</a:t>
            </a:r>
            <a:r>
              <a:rPr lang="zh-CN" altLang="en-US" dirty="0" smtClean="0">
                <a:latin typeface="+mn-lt"/>
                <a:ea typeface="黑体" panose="02010609060101010101" pitchFamily="49" charset="-122"/>
              </a:rPr>
              <a:t>能起到更好的效果，</a:t>
            </a:r>
            <a:r>
              <a:rPr lang="en-US" altLang="zh-CN" dirty="0" smtClean="0">
                <a:latin typeface="+mn-lt"/>
                <a:ea typeface="黑体" panose="02010609060101010101" pitchFamily="49" charset="-122"/>
              </a:rPr>
              <a:t>VDI</a:t>
            </a:r>
            <a:r>
              <a:rPr lang="zh-CN" altLang="en-US" dirty="0" smtClean="0">
                <a:latin typeface="+mn-lt"/>
                <a:ea typeface="黑体" panose="02010609060101010101" pitchFamily="49" charset="-122"/>
              </a:rPr>
              <a:t>场景个人建议</a:t>
            </a:r>
            <a:r>
              <a:rPr lang="en-US" altLang="zh-CN" dirty="0" smtClean="0">
                <a:latin typeface="+mn-lt"/>
                <a:ea typeface="黑体" panose="02010609060101010101" pitchFamily="49" charset="-122"/>
              </a:rPr>
              <a:t>4vCPU~6vCPU</a:t>
            </a:r>
            <a:r>
              <a:rPr lang="zh-CN" altLang="en-US" dirty="0" smtClean="0">
                <a:latin typeface="+mn-lt"/>
                <a:ea typeface="黑体" panose="02010609060101010101" pitchFamily="49" charset="-122"/>
              </a:rPr>
              <a:t>，</a:t>
            </a:r>
            <a:r>
              <a:rPr lang="en-US" altLang="zh-CN" dirty="0" smtClean="0">
                <a:latin typeface="+mn-lt"/>
                <a:ea typeface="黑体" panose="02010609060101010101" pitchFamily="49" charset="-122"/>
              </a:rPr>
              <a:t>GPU Sharing</a:t>
            </a:r>
            <a:r>
              <a:rPr lang="zh-CN" altLang="en-US" dirty="0" smtClean="0">
                <a:latin typeface="+mn-lt"/>
                <a:ea typeface="黑体" panose="02010609060101010101" pitchFamily="49" charset="-122"/>
              </a:rPr>
              <a:t>使用</a:t>
            </a:r>
            <a:r>
              <a:rPr lang="en-US" altLang="zh-CN" dirty="0" smtClean="0">
                <a:latin typeface="+mn-lt"/>
                <a:ea typeface="黑体" panose="02010609060101010101" pitchFamily="49" charset="-122"/>
              </a:rPr>
              <a:t>8vCPU</a:t>
            </a:r>
            <a:r>
              <a:rPr lang="zh-CN" altLang="en-US" dirty="0" smtClean="0">
                <a:latin typeface="+mn-lt"/>
                <a:ea typeface="黑体" panose="02010609060101010101" pitchFamily="49" charset="-122"/>
              </a:rPr>
              <a:t>。</a:t>
            </a:r>
            <a:r>
              <a:rPr lang="en-US" altLang="zh-CN" dirty="0" smtClean="0">
                <a:latin typeface="+mn-lt"/>
                <a:ea typeface="黑体" panose="02010609060101010101" pitchFamily="49" charset="-122"/>
              </a:rPr>
              <a:t>8vCPU</a:t>
            </a:r>
            <a:r>
              <a:rPr lang="zh-CN" altLang="en-US" dirty="0" smtClean="0">
                <a:latin typeface="+mn-lt"/>
                <a:ea typeface="黑体" panose="02010609060101010101" pitchFamily="49" charset="-122"/>
              </a:rPr>
              <a:t>以上，从目前测试结果看效果不明显。</a:t>
            </a:r>
            <a:endParaRPr lang="en-US" altLang="zh-CN" dirty="0" smtClean="0">
              <a:latin typeface="+mn-lt"/>
              <a:ea typeface="黑体" panose="02010609060101010101" pitchFamily="49" charset="-122"/>
            </a:endParaRPr>
          </a:p>
          <a:p>
            <a:r>
              <a:rPr lang="zh-CN" altLang="en-US" dirty="0" smtClean="0">
                <a:latin typeface="+mn-lt"/>
                <a:ea typeface="黑体" panose="02010609060101010101" pitchFamily="49" charset="-122"/>
              </a:rPr>
              <a:t>由于目前支持</a:t>
            </a:r>
            <a:r>
              <a:rPr lang="en-US" altLang="zh-CN" dirty="0" err="1" smtClean="0">
                <a:latin typeface="+mn-lt"/>
                <a:ea typeface="黑体" panose="02010609060101010101" pitchFamily="49" charset="-122"/>
              </a:rPr>
              <a:t>vGPU</a:t>
            </a:r>
            <a:r>
              <a:rPr lang="zh-CN" altLang="en-US" dirty="0" smtClean="0">
                <a:latin typeface="+mn-lt"/>
                <a:ea typeface="黑体" panose="02010609060101010101" pitchFamily="49" charset="-122"/>
              </a:rPr>
              <a:t>的服务器多以</a:t>
            </a:r>
            <a:r>
              <a:rPr lang="en-US" altLang="zh-CN" dirty="0" smtClean="0">
                <a:latin typeface="+mn-lt"/>
                <a:ea typeface="黑体" panose="02010609060101010101" pitchFamily="49" charset="-122"/>
              </a:rPr>
              <a:t>2</a:t>
            </a:r>
            <a:r>
              <a:rPr lang="zh-CN" altLang="en-US" dirty="0" smtClean="0">
                <a:latin typeface="+mn-lt"/>
                <a:ea typeface="黑体" panose="02010609060101010101" pitchFamily="49" charset="-122"/>
              </a:rPr>
              <a:t>路服务器为主，故最多只能有</a:t>
            </a:r>
            <a:r>
              <a:rPr lang="en-US" altLang="zh-CN" dirty="0" smtClean="0">
                <a:latin typeface="+mn-lt"/>
                <a:ea typeface="黑体" panose="02010609060101010101" pitchFamily="49" charset="-122"/>
              </a:rPr>
              <a:t>16</a:t>
            </a:r>
            <a:r>
              <a:rPr lang="zh-CN" altLang="en-US" dirty="0" smtClean="0">
                <a:latin typeface="+mn-lt"/>
                <a:ea typeface="黑体" panose="02010609060101010101" pitchFamily="49" charset="-122"/>
              </a:rPr>
              <a:t>个</a:t>
            </a:r>
            <a:r>
              <a:rPr lang="en-US" altLang="zh-CN" dirty="0" smtClean="0">
                <a:latin typeface="+mn-lt"/>
                <a:ea typeface="黑体" panose="02010609060101010101" pitchFamily="49" charset="-122"/>
              </a:rPr>
              <a:t>core</a:t>
            </a:r>
            <a:r>
              <a:rPr lang="zh-CN" altLang="en-US" dirty="0" smtClean="0">
                <a:latin typeface="+mn-lt"/>
                <a:ea typeface="黑体" panose="02010609060101010101" pitchFamily="49" charset="-122"/>
              </a:rPr>
              <a:t>。在高性能的</a:t>
            </a:r>
            <a:r>
              <a:rPr lang="en-US" altLang="zh-CN" dirty="0" smtClean="0">
                <a:latin typeface="+mn-lt"/>
                <a:ea typeface="黑体" panose="02010609060101010101" pitchFamily="49" charset="-122"/>
              </a:rPr>
              <a:t>3D</a:t>
            </a:r>
            <a:r>
              <a:rPr lang="zh-CN" altLang="en-US" dirty="0" smtClean="0">
                <a:latin typeface="+mn-lt"/>
                <a:ea typeface="黑体" panose="02010609060101010101" pitchFamily="49" charset="-122"/>
              </a:rPr>
              <a:t>的场景建议</a:t>
            </a:r>
            <a:r>
              <a:rPr lang="en-US" altLang="zh-CN" dirty="0" smtClean="0">
                <a:latin typeface="+mn-lt"/>
                <a:ea typeface="黑体" panose="02010609060101010101" pitchFamily="49" charset="-122"/>
              </a:rPr>
              <a:t>1</a:t>
            </a:r>
            <a:r>
              <a:rPr lang="zh-CN" altLang="en-US" dirty="0" smtClean="0">
                <a:latin typeface="+mn-lt"/>
                <a:ea typeface="黑体" panose="02010609060101010101" pitchFamily="49" charset="-122"/>
              </a:rPr>
              <a:t>个</a:t>
            </a:r>
            <a:r>
              <a:rPr lang="en-US" altLang="zh-CN" dirty="0" smtClean="0">
                <a:latin typeface="+mn-lt"/>
                <a:ea typeface="黑体" panose="02010609060101010101" pitchFamily="49" charset="-122"/>
              </a:rPr>
              <a:t>core</a:t>
            </a:r>
            <a:r>
              <a:rPr lang="zh-CN" altLang="en-US" dirty="0" smtClean="0">
                <a:latin typeface="+mn-lt"/>
                <a:ea typeface="黑体" panose="02010609060101010101" pitchFamily="49" charset="-122"/>
              </a:rPr>
              <a:t>对应一个</a:t>
            </a:r>
            <a:r>
              <a:rPr lang="en-US" altLang="zh-CN" dirty="0" smtClean="0">
                <a:latin typeface="+mn-lt"/>
                <a:ea typeface="黑体" panose="02010609060101010101" pitchFamily="49" charset="-122"/>
              </a:rPr>
              <a:t>VM</a:t>
            </a:r>
            <a:r>
              <a:rPr lang="zh-CN" altLang="en-US" dirty="0" smtClean="0">
                <a:latin typeface="+mn-lt"/>
                <a:ea typeface="黑体" panose="02010609060101010101" pitchFamily="49" charset="-122"/>
              </a:rPr>
              <a:t>。所以在不考虑超线程的情况下，建议在一台服务器就承载</a:t>
            </a:r>
            <a:r>
              <a:rPr lang="en-US" altLang="zh-CN" dirty="0" smtClean="0">
                <a:latin typeface="+mn-lt"/>
                <a:ea typeface="黑体" panose="02010609060101010101" pitchFamily="49" charset="-122"/>
              </a:rPr>
              <a:t>16</a:t>
            </a:r>
            <a:r>
              <a:rPr lang="zh-CN" altLang="en-US" dirty="0" smtClean="0">
                <a:latin typeface="+mn-lt"/>
                <a:ea typeface="黑体" panose="02010609060101010101" pitchFamily="49" charset="-122"/>
              </a:rPr>
              <a:t>个</a:t>
            </a:r>
            <a:r>
              <a:rPr lang="en-US" altLang="zh-CN" dirty="0" smtClean="0">
                <a:latin typeface="+mn-lt"/>
                <a:ea typeface="黑体" panose="02010609060101010101" pitchFamily="49" charset="-122"/>
              </a:rPr>
              <a:t>VM</a:t>
            </a:r>
            <a:r>
              <a:rPr lang="zh-CN" altLang="en-US" dirty="0" smtClean="0">
                <a:latin typeface="+mn-lt"/>
                <a:ea typeface="黑体" panose="02010609060101010101" pitchFamily="49" charset="-122"/>
              </a:rPr>
              <a:t>，正好对应的就是</a:t>
            </a:r>
            <a:r>
              <a:rPr lang="en-US" altLang="zh-CN" dirty="0" smtClean="0">
                <a:latin typeface="+mn-lt"/>
                <a:ea typeface="黑体" panose="02010609060101010101" pitchFamily="49" charset="-122"/>
              </a:rPr>
              <a:t>2</a:t>
            </a:r>
            <a:r>
              <a:rPr lang="zh-CN" altLang="en-US" dirty="0" smtClean="0">
                <a:latin typeface="+mn-lt"/>
                <a:ea typeface="黑体" panose="02010609060101010101" pitchFamily="49" charset="-122"/>
              </a:rPr>
              <a:t>块</a:t>
            </a:r>
            <a:r>
              <a:rPr lang="en-US" altLang="zh-CN" dirty="0" smtClean="0">
                <a:latin typeface="+mn-lt"/>
                <a:ea typeface="黑体" panose="02010609060101010101" pitchFamily="49" charset="-122"/>
              </a:rPr>
              <a:t>K2</a:t>
            </a:r>
            <a:r>
              <a:rPr lang="zh-CN" altLang="en-US" dirty="0" smtClean="0">
                <a:latin typeface="+mn-lt"/>
                <a:ea typeface="黑体" panose="02010609060101010101" pitchFamily="49" charset="-122"/>
              </a:rPr>
              <a:t>分为</a:t>
            </a:r>
            <a:r>
              <a:rPr lang="en-US" altLang="zh-CN" dirty="0" smtClean="0">
                <a:latin typeface="+mn-lt"/>
                <a:ea typeface="黑体" panose="02010609060101010101" pitchFamily="49" charset="-122"/>
              </a:rPr>
              <a:t>K240Q</a:t>
            </a:r>
            <a:r>
              <a:rPr lang="zh-CN" altLang="en-US" dirty="0" smtClean="0">
                <a:latin typeface="+mn-lt"/>
                <a:ea typeface="黑体" panose="02010609060101010101" pitchFamily="49" charset="-122"/>
              </a:rPr>
              <a:t>。</a:t>
            </a:r>
            <a:endParaRPr lang="zh-CN" altLang="en-US" dirty="0">
              <a:latin typeface="+mn-lt"/>
              <a:ea typeface="黑体" panose="02010609060101010101" pitchFamily="49" charset="-122"/>
            </a:endParaRPr>
          </a:p>
        </p:txBody>
      </p:sp>
    </p:spTree>
    <p:extLst>
      <p:ext uri="{BB962C8B-B14F-4D97-AF65-F5344CB8AC3E}">
        <p14:creationId xmlns:p14="http://schemas.microsoft.com/office/powerpoint/2010/main" val="42578989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内容占位符 5"/>
          <p:cNvGraphicFramePr>
            <a:graphicFrameLocks noGrp="1"/>
          </p:cNvGraphicFramePr>
          <p:nvPr>
            <p:ph idx="1"/>
            <p:extLst>
              <p:ext uri="{D42A27DB-BD31-4B8C-83A1-F6EECF244321}">
                <p14:modId xmlns:p14="http://schemas.microsoft.com/office/powerpoint/2010/main" val="1435432764"/>
              </p:ext>
            </p:extLst>
          </p:nvPr>
        </p:nvGraphicFramePr>
        <p:xfrm>
          <a:off x="533401" y="955398"/>
          <a:ext cx="7772399" cy="1854200"/>
        </p:xfrm>
        <a:graphic>
          <a:graphicData uri="http://schemas.openxmlformats.org/drawingml/2006/table">
            <a:tbl>
              <a:tblPr firstRow="1" bandRow="1">
                <a:tableStyleId>{5C22544A-7EE6-4342-B048-85BDC9FD1C3A}</a:tableStyleId>
              </a:tblPr>
              <a:tblGrid>
                <a:gridCol w="1506985"/>
                <a:gridCol w="2988814"/>
                <a:gridCol w="3276600"/>
              </a:tblGrid>
              <a:tr h="370840">
                <a:tc>
                  <a:txBody>
                    <a:bodyPr/>
                    <a:lstStyle/>
                    <a:p>
                      <a:r>
                        <a:rPr lang="zh-CN" altLang="en-US" dirty="0" smtClean="0"/>
                        <a:t>服务器配置</a:t>
                      </a:r>
                      <a:endParaRPr lang="zh-CN" altLang="en-US" dirty="0"/>
                    </a:p>
                  </a:txBody>
                  <a:tcPr/>
                </a:tc>
                <a:tc>
                  <a:txBody>
                    <a:bodyPr/>
                    <a:lstStyle/>
                    <a:p>
                      <a:r>
                        <a:rPr lang="zh-CN" altLang="en-US" dirty="0" smtClean="0"/>
                        <a:t>中、轻量</a:t>
                      </a:r>
                      <a:r>
                        <a:rPr lang="en-US" altLang="zh-CN" dirty="0" err="1" smtClean="0"/>
                        <a:t>vGPU</a:t>
                      </a:r>
                      <a:r>
                        <a:rPr lang="zh-CN" altLang="en-US" dirty="0" smtClean="0"/>
                        <a:t>交付</a:t>
                      </a:r>
                      <a:endParaRPr lang="zh-CN" altLang="en-US" dirty="0"/>
                    </a:p>
                  </a:txBody>
                  <a:tcPr/>
                </a:tc>
                <a:tc>
                  <a:txBody>
                    <a:bodyPr/>
                    <a:lstStyle/>
                    <a:p>
                      <a:r>
                        <a:rPr lang="zh-CN" altLang="en-US" dirty="0" smtClean="0"/>
                        <a:t>中、重度</a:t>
                      </a:r>
                      <a:r>
                        <a:rPr lang="en-US" altLang="zh-CN" dirty="0" err="1" smtClean="0"/>
                        <a:t>vGPU</a:t>
                      </a:r>
                      <a:r>
                        <a:rPr lang="zh-CN" altLang="en-US" dirty="0" smtClean="0"/>
                        <a:t>交付</a:t>
                      </a:r>
                      <a:endParaRPr lang="zh-CN" altLang="en-US" dirty="0"/>
                    </a:p>
                  </a:txBody>
                  <a:tcPr/>
                </a:tc>
              </a:tr>
              <a:tr h="370840">
                <a:tc>
                  <a:txBody>
                    <a:bodyPr/>
                    <a:lstStyle/>
                    <a:p>
                      <a:r>
                        <a:rPr lang="en-US" altLang="zh-CN" dirty="0" smtClean="0"/>
                        <a:t>CPU</a:t>
                      </a:r>
                      <a:endParaRPr lang="zh-CN" altLang="en-US" dirty="0"/>
                    </a:p>
                  </a:txBody>
                  <a:tcPr/>
                </a:tc>
                <a:tc>
                  <a:txBody>
                    <a:bodyPr/>
                    <a:lstStyle/>
                    <a:p>
                      <a:r>
                        <a:rPr lang="en-US" altLang="zh-CN" dirty="0" smtClean="0"/>
                        <a:t>Intel E5-2650</a:t>
                      </a:r>
                      <a:r>
                        <a:rPr lang="en-US" altLang="zh-CN" baseline="0" dirty="0" smtClean="0"/>
                        <a:t> v2</a:t>
                      </a:r>
                      <a:r>
                        <a:rPr lang="en-US" altLang="zh-CN" dirty="0" smtClean="0"/>
                        <a:t> </a:t>
                      </a:r>
                      <a:r>
                        <a:rPr lang="zh-CN" altLang="en-US" dirty="0" smtClean="0"/>
                        <a:t>* </a:t>
                      </a:r>
                      <a:r>
                        <a:rPr lang="en-US" altLang="zh-CN" dirty="0" smtClean="0"/>
                        <a:t>2</a:t>
                      </a:r>
                      <a:r>
                        <a:rPr lang="en-US" altLang="zh-CN" baseline="0" dirty="0" smtClean="0"/>
                        <a:t> </a:t>
                      </a:r>
                      <a:r>
                        <a:rPr lang="en-US" altLang="zh-CN" baseline="0" smtClean="0"/>
                        <a:t>(2.6G </a:t>
                      </a:r>
                      <a:r>
                        <a:rPr lang="en-US" altLang="zh-CN" baseline="0" dirty="0" smtClean="0"/>
                        <a:t>8</a:t>
                      </a:r>
                      <a:r>
                        <a:rPr lang="zh-CN" altLang="en-US" baseline="0" dirty="0" smtClean="0"/>
                        <a:t>核</a:t>
                      </a:r>
                      <a:r>
                        <a:rPr lang="en-US" altLang="zh-CN" baseline="0" dirty="0" smtClean="0"/>
                        <a:t>)</a:t>
                      </a:r>
                      <a:endParaRPr lang="zh-CN" altLang="en-US" dirty="0"/>
                    </a:p>
                  </a:txBody>
                  <a:tcPr/>
                </a:tc>
                <a:tc>
                  <a:txBody>
                    <a:bodyPr/>
                    <a:lstStyle/>
                    <a:p>
                      <a:r>
                        <a:rPr lang="en-US" altLang="zh-CN" dirty="0" smtClean="0"/>
                        <a:t>Intel E5-2690 v2</a:t>
                      </a:r>
                      <a:r>
                        <a:rPr lang="zh-CN" altLang="en-US" dirty="0" smtClean="0"/>
                        <a:t>* </a:t>
                      </a:r>
                      <a:r>
                        <a:rPr lang="en-US" altLang="zh-CN" dirty="0" smtClean="0"/>
                        <a:t>2 (3.0G</a:t>
                      </a:r>
                      <a:r>
                        <a:rPr lang="en-US" altLang="zh-CN" baseline="0" dirty="0" smtClean="0"/>
                        <a:t> 10</a:t>
                      </a:r>
                      <a:r>
                        <a:rPr lang="zh-CN" altLang="en-US" baseline="0" dirty="0" smtClean="0"/>
                        <a:t>核</a:t>
                      </a:r>
                      <a:r>
                        <a:rPr lang="en-US" altLang="zh-CN" baseline="0" dirty="0" smtClean="0"/>
                        <a:t>)</a:t>
                      </a:r>
                      <a:endParaRPr lang="zh-CN" altLang="en-US" dirty="0"/>
                    </a:p>
                  </a:txBody>
                  <a:tcPr/>
                </a:tc>
              </a:tr>
              <a:tr h="370840">
                <a:tc>
                  <a:txBody>
                    <a:bodyPr/>
                    <a:lstStyle/>
                    <a:p>
                      <a:r>
                        <a:rPr lang="en-US" altLang="zh-CN" dirty="0" smtClean="0"/>
                        <a:t>RAM</a:t>
                      </a:r>
                      <a:endParaRPr lang="zh-CN" altLang="en-US" dirty="0"/>
                    </a:p>
                  </a:txBody>
                  <a:tcPr/>
                </a:tc>
                <a:tc>
                  <a:txBody>
                    <a:bodyPr/>
                    <a:lstStyle/>
                    <a:p>
                      <a:r>
                        <a:rPr lang="en-US" altLang="zh-CN" dirty="0" smtClean="0"/>
                        <a:t>160G</a:t>
                      </a:r>
                      <a:endParaRPr lang="zh-CN" altLang="en-US" dirty="0"/>
                    </a:p>
                  </a:txBody>
                  <a:tcPr/>
                </a:tc>
                <a:tc>
                  <a:txBody>
                    <a:bodyPr/>
                    <a:lstStyle/>
                    <a:p>
                      <a:r>
                        <a:rPr lang="en-US" altLang="zh-CN" dirty="0" smtClean="0"/>
                        <a:t>160</a:t>
                      </a:r>
                      <a:r>
                        <a:rPr lang="en-US" altLang="zh-CN" baseline="0" dirty="0" smtClean="0"/>
                        <a:t>G</a:t>
                      </a:r>
                      <a:endParaRPr lang="zh-CN" altLang="en-US" dirty="0"/>
                    </a:p>
                  </a:txBody>
                  <a:tcPr/>
                </a:tc>
              </a:tr>
              <a:tr h="370840">
                <a:tc>
                  <a:txBody>
                    <a:bodyPr/>
                    <a:lstStyle/>
                    <a:p>
                      <a:r>
                        <a:rPr lang="en-US" altLang="zh-CN" dirty="0" smtClean="0"/>
                        <a:t>GPU</a:t>
                      </a:r>
                      <a:r>
                        <a:rPr lang="zh-CN" altLang="en-US" dirty="0" smtClean="0"/>
                        <a:t>类型</a:t>
                      </a:r>
                      <a:endParaRPr lang="zh-CN" altLang="en-US" dirty="0"/>
                    </a:p>
                  </a:txBody>
                  <a:tcPr/>
                </a:tc>
                <a:tc>
                  <a:txBody>
                    <a:bodyPr/>
                    <a:lstStyle/>
                    <a:p>
                      <a:r>
                        <a:rPr lang="en-US" altLang="zh-CN" dirty="0" smtClean="0"/>
                        <a:t>2* K1</a:t>
                      </a:r>
                      <a:r>
                        <a:rPr lang="en-US" altLang="zh-CN" baseline="0" dirty="0" smtClean="0"/>
                        <a:t> ( 32 K140Q)</a:t>
                      </a:r>
                      <a:endParaRPr lang="zh-CN" altLang="en-US" dirty="0"/>
                    </a:p>
                  </a:txBody>
                  <a:tcPr/>
                </a:tc>
                <a:tc>
                  <a:txBody>
                    <a:bodyPr/>
                    <a:lstStyle/>
                    <a:p>
                      <a:r>
                        <a:rPr lang="en-US" altLang="zh-CN" dirty="0" smtClean="0"/>
                        <a:t>2 * K2 ( 16 K240Q)</a:t>
                      </a:r>
                      <a:endParaRPr lang="zh-CN" altLang="en-US" dirty="0"/>
                    </a:p>
                  </a:txBody>
                  <a:tcPr/>
                </a:tc>
              </a:tr>
              <a:tr h="370840">
                <a:tc>
                  <a:txBody>
                    <a:bodyPr/>
                    <a:lstStyle/>
                    <a:p>
                      <a:r>
                        <a:rPr lang="zh-CN" altLang="en-US" dirty="0" smtClean="0"/>
                        <a:t>电源</a:t>
                      </a:r>
                      <a:endParaRPr lang="zh-CN" altLang="en-US" dirty="0"/>
                    </a:p>
                  </a:txBody>
                  <a:tcPr/>
                </a:tc>
                <a:tc>
                  <a:txBody>
                    <a:bodyPr/>
                    <a:lstStyle/>
                    <a:p>
                      <a:r>
                        <a:rPr lang="en-US" altLang="zh-CN" dirty="0" smtClean="0"/>
                        <a:t>1100W *2</a:t>
                      </a:r>
                      <a:endParaRPr lang="zh-CN" altLang="en-US" dirty="0"/>
                    </a:p>
                  </a:txBody>
                  <a:tcPr/>
                </a:tc>
                <a:tc>
                  <a:txBody>
                    <a:bodyPr/>
                    <a:lstStyle/>
                    <a:p>
                      <a:r>
                        <a:rPr lang="en-US" altLang="zh-CN" dirty="0" smtClean="0"/>
                        <a:t>1100W</a:t>
                      </a:r>
                      <a:r>
                        <a:rPr lang="en-US" altLang="zh-CN" baseline="0" dirty="0" smtClean="0"/>
                        <a:t> *2</a:t>
                      </a:r>
                      <a:endParaRPr lang="zh-CN" altLang="en-US" dirty="0"/>
                    </a:p>
                  </a:txBody>
                  <a:tcPr/>
                </a:tc>
              </a:tr>
            </a:tbl>
          </a:graphicData>
        </a:graphic>
      </p:graphicFrame>
      <p:sp>
        <p:nvSpPr>
          <p:cNvPr id="3" name="标题 2"/>
          <p:cNvSpPr>
            <a:spLocks noGrp="1"/>
          </p:cNvSpPr>
          <p:nvPr>
            <p:ph type="title"/>
          </p:nvPr>
        </p:nvSpPr>
        <p:spPr/>
        <p:txBody>
          <a:bodyPr/>
          <a:lstStyle/>
          <a:p>
            <a:r>
              <a:rPr lang="en-US" altLang="zh-CN" dirty="0" err="1" smtClean="0"/>
              <a:t>vGPU</a:t>
            </a:r>
            <a:r>
              <a:rPr lang="zh-CN" altLang="en-US" dirty="0" smtClean="0"/>
              <a:t>软硬件配置 </a:t>
            </a:r>
            <a:r>
              <a:rPr lang="en-US" altLang="zh-CN" dirty="0" smtClean="0"/>
              <a:t>– </a:t>
            </a:r>
            <a:r>
              <a:rPr lang="zh-CN" altLang="en-US" dirty="0" smtClean="0"/>
              <a:t>参考</a:t>
            </a:r>
            <a:endParaRPr lang="zh-CN" altLang="en-US" dirty="0"/>
          </a:p>
        </p:txBody>
      </p:sp>
      <p:graphicFrame>
        <p:nvGraphicFramePr>
          <p:cNvPr id="7" name="表格 6"/>
          <p:cNvGraphicFramePr>
            <a:graphicFrameLocks noGrp="1"/>
          </p:cNvGraphicFramePr>
          <p:nvPr>
            <p:extLst>
              <p:ext uri="{D42A27DB-BD31-4B8C-83A1-F6EECF244321}">
                <p14:modId xmlns:p14="http://schemas.microsoft.com/office/powerpoint/2010/main" val="1674209923"/>
              </p:ext>
            </p:extLst>
          </p:nvPr>
        </p:nvGraphicFramePr>
        <p:xfrm>
          <a:off x="533400" y="3181350"/>
          <a:ext cx="7696200" cy="1483360"/>
        </p:xfrm>
        <a:graphic>
          <a:graphicData uri="http://schemas.openxmlformats.org/drawingml/2006/table">
            <a:tbl>
              <a:tblPr firstRow="1" bandRow="1">
                <a:tableStyleId>{5C22544A-7EE6-4342-B048-85BDC9FD1C3A}</a:tableStyleId>
              </a:tblPr>
              <a:tblGrid>
                <a:gridCol w="1492494"/>
                <a:gridCol w="3003306"/>
                <a:gridCol w="3200400"/>
              </a:tblGrid>
              <a:tr h="370840">
                <a:tc>
                  <a:txBody>
                    <a:bodyPr/>
                    <a:lstStyle/>
                    <a:p>
                      <a:r>
                        <a:rPr lang="zh-CN" altLang="en-US" dirty="0" smtClean="0"/>
                        <a:t>虚拟机配置</a:t>
                      </a:r>
                      <a:endParaRPr lang="zh-CN" altLang="en-US" dirty="0"/>
                    </a:p>
                  </a:txBody>
                  <a:tcPr/>
                </a:tc>
                <a:tc>
                  <a:txBody>
                    <a:bodyPr/>
                    <a:lstStyle/>
                    <a:p>
                      <a:endParaRPr lang="zh-CN" altLang="en-US" dirty="0"/>
                    </a:p>
                  </a:txBody>
                  <a:tcPr/>
                </a:tc>
                <a:tc>
                  <a:txBody>
                    <a:bodyPr/>
                    <a:lstStyle/>
                    <a:p>
                      <a:endParaRPr lang="zh-CN" altLang="en-US" dirty="0"/>
                    </a:p>
                  </a:txBody>
                  <a:tcPr/>
                </a:tc>
              </a:tr>
              <a:tr h="370840">
                <a:tc>
                  <a:txBody>
                    <a:bodyPr/>
                    <a:lstStyle/>
                    <a:p>
                      <a:r>
                        <a:rPr lang="en-US" altLang="zh-CN" dirty="0" err="1" smtClean="0"/>
                        <a:t>vCPU</a:t>
                      </a:r>
                      <a:endParaRPr lang="zh-CN" altLang="en-US" dirty="0"/>
                    </a:p>
                  </a:txBody>
                  <a:tcPr/>
                </a:tc>
                <a:tc>
                  <a:txBody>
                    <a:bodyPr/>
                    <a:lstStyle/>
                    <a:p>
                      <a:r>
                        <a:rPr lang="en-US" altLang="zh-CN" dirty="0" smtClean="0"/>
                        <a:t>2</a:t>
                      </a:r>
                      <a:endParaRPr lang="zh-CN" altLang="en-US" dirty="0"/>
                    </a:p>
                  </a:txBody>
                  <a:tcPr/>
                </a:tc>
                <a:tc>
                  <a:txBody>
                    <a:bodyPr/>
                    <a:lstStyle/>
                    <a:p>
                      <a:r>
                        <a:rPr lang="en-US" altLang="zh-CN" dirty="0" smtClean="0"/>
                        <a:t>4</a:t>
                      </a:r>
                      <a:endParaRPr lang="zh-CN" altLang="en-US" dirty="0"/>
                    </a:p>
                  </a:txBody>
                  <a:tcPr/>
                </a:tc>
              </a:tr>
              <a:tr h="370840">
                <a:tc>
                  <a:txBody>
                    <a:bodyPr/>
                    <a:lstStyle/>
                    <a:p>
                      <a:r>
                        <a:rPr lang="en-US" altLang="zh-CN" dirty="0" smtClean="0"/>
                        <a:t>RAM</a:t>
                      </a:r>
                      <a:endParaRPr lang="zh-CN" altLang="en-US" dirty="0"/>
                    </a:p>
                  </a:txBody>
                  <a:tcPr/>
                </a:tc>
                <a:tc>
                  <a:txBody>
                    <a:bodyPr/>
                    <a:lstStyle/>
                    <a:p>
                      <a:r>
                        <a:rPr lang="en-US" altLang="zh-CN" dirty="0" smtClean="0"/>
                        <a:t>4G</a:t>
                      </a:r>
                      <a:endParaRPr lang="zh-CN" altLang="en-US" dirty="0"/>
                    </a:p>
                  </a:txBody>
                  <a:tcPr/>
                </a:tc>
                <a:tc>
                  <a:txBody>
                    <a:bodyPr/>
                    <a:lstStyle/>
                    <a:p>
                      <a:r>
                        <a:rPr lang="en-US" altLang="zh-CN" dirty="0" smtClean="0"/>
                        <a:t>8G</a:t>
                      </a:r>
                      <a:endParaRPr lang="zh-CN" altLang="en-US" dirty="0"/>
                    </a:p>
                  </a:txBody>
                  <a:tcPr/>
                </a:tc>
              </a:tr>
              <a:tr h="370840">
                <a:tc>
                  <a:txBody>
                    <a:bodyPr/>
                    <a:lstStyle/>
                    <a:p>
                      <a:r>
                        <a:rPr lang="en-US" altLang="zh-CN" dirty="0" err="1" smtClean="0"/>
                        <a:t>vGPU</a:t>
                      </a:r>
                      <a:endParaRPr lang="zh-CN" altLang="en-US" dirty="0"/>
                    </a:p>
                  </a:txBody>
                  <a:tcPr/>
                </a:tc>
                <a:tc>
                  <a:txBody>
                    <a:bodyPr/>
                    <a:lstStyle/>
                    <a:p>
                      <a:r>
                        <a:rPr lang="en-US" altLang="zh-CN" dirty="0" smtClean="0"/>
                        <a:t>K140Q</a:t>
                      </a:r>
                      <a:endParaRPr lang="zh-CN" altLang="en-US" dirty="0"/>
                    </a:p>
                  </a:txBody>
                  <a:tcPr/>
                </a:tc>
                <a:tc>
                  <a:txBody>
                    <a:bodyPr/>
                    <a:lstStyle/>
                    <a:p>
                      <a:r>
                        <a:rPr lang="en-US" altLang="zh-CN" dirty="0" smtClean="0"/>
                        <a:t>K240Q</a:t>
                      </a:r>
                      <a:endParaRPr lang="zh-CN" altLang="en-US" dirty="0"/>
                    </a:p>
                  </a:txBody>
                  <a:tcPr/>
                </a:tc>
              </a:tr>
            </a:tbl>
          </a:graphicData>
        </a:graphic>
      </p:graphicFrame>
    </p:spTree>
    <p:extLst>
      <p:ext uri="{BB962C8B-B14F-4D97-AF65-F5344CB8AC3E}">
        <p14:creationId xmlns:p14="http://schemas.microsoft.com/office/powerpoint/2010/main" val="3041776281"/>
      </p:ext>
    </p:extLst>
  </p:cSld>
  <p:clrMapOvr>
    <a:masterClrMapping/>
  </p:clrMapOvr>
  <p:transition>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p:cNvSpPr>
            <a:spLocks noGrp="1"/>
          </p:cNvSpPr>
          <p:nvPr>
            <p:ph type="body" sz="quarter" idx="10"/>
          </p:nvPr>
        </p:nvSpPr>
        <p:spPr/>
        <p:txBody>
          <a:bodyPr/>
          <a:lstStyle/>
          <a:p>
            <a:r>
              <a:rPr lang="zh-CN" altLang="en-US" dirty="0" smtClean="0"/>
              <a:t>优化、资料</a:t>
            </a:r>
            <a:endParaRPr lang="zh-CN" altLang="en-US" dirty="0"/>
          </a:p>
        </p:txBody>
      </p:sp>
      <p:sp>
        <p:nvSpPr>
          <p:cNvPr id="5" name="文本占位符 4"/>
          <p:cNvSpPr>
            <a:spLocks noGrp="1"/>
          </p:cNvSpPr>
          <p:nvPr>
            <p:ph type="body" sz="quarter" idx="11"/>
          </p:nvPr>
        </p:nvSpPr>
        <p:spPr/>
        <p:txBody>
          <a:bodyPr/>
          <a:lstStyle/>
          <a:p>
            <a:endParaRPr lang="zh-CN" altLang="en-US"/>
          </a:p>
        </p:txBody>
      </p:sp>
    </p:spTree>
    <p:extLst>
      <p:ext uri="{BB962C8B-B14F-4D97-AF65-F5344CB8AC3E}">
        <p14:creationId xmlns:p14="http://schemas.microsoft.com/office/powerpoint/2010/main" val="2297263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黑体" panose="02010609060101010101" pitchFamily="49" charset="-122"/>
                <a:ea typeface="黑体" panose="02010609060101010101" pitchFamily="49" charset="-122"/>
              </a:rPr>
              <a:t>策略优化</a:t>
            </a:r>
            <a:endParaRPr lang="zh-CN" altLang="en-US" dirty="0">
              <a:latin typeface="黑体" panose="02010609060101010101" pitchFamily="49" charset="-122"/>
              <a:ea typeface="黑体" panose="02010609060101010101" pitchFamily="49" charset="-122"/>
            </a:endParaRPr>
          </a:p>
        </p:txBody>
      </p:sp>
      <p:sp>
        <p:nvSpPr>
          <p:cNvPr id="3" name="内容占位符 2"/>
          <p:cNvSpPr>
            <a:spLocks noGrp="1"/>
          </p:cNvSpPr>
          <p:nvPr>
            <p:ph sz="quarter" idx="13"/>
          </p:nvPr>
        </p:nvSpPr>
        <p:spPr/>
        <p:txBody>
          <a:bodyPr/>
          <a:lstStyle/>
          <a:p>
            <a:r>
              <a:rPr lang="en-US" altLang="zh-CN" dirty="0" err="1" smtClean="0">
                <a:latin typeface="+mn-lt"/>
                <a:ea typeface="黑体" panose="02010609060101010101" pitchFamily="49" charset="-122"/>
              </a:rPr>
              <a:t>XenDesktop</a:t>
            </a:r>
            <a:r>
              <a:rPr lang="en-US" altLang="zh-CN" dirty="0" smtClean="0">
                <a:latin typeface="+mn-lt"/>
                <a:ea typeface="黑体" panose="02010609060101010101" pitchFamily="49" charset="-122"/>
              </a:rPr>
              <a:t> 7.x</a:t>
            </a:r>
            <a:r>
              <a:rPr lang="zh-CN" altLang="en-US" dirty="0" smtClean="0">
                <a:latin typeface="+mn-lt"/>
                <a:ea typeface="黑体" panose="02010609060101010101" pitchFamily="49" charset="-122"/>
              </a:rPr>
              <a:t>对于视频、</a:t>
            </a:r>
            <a:r>
              <a:rPr lang="en-US" altLang="zh-CN" dirty="0" smtClean="0">
                <a:latin typeface="+mn-lt"/>
                <a:ea typeface="黑体" panose="02010609060101010101" pitchFamily="49" charset="-122"/>
              </a:rPr>
              <a:t>2</a:t>
            </a:r>
            <a:r>
              <a:rPr lang="zh-CN" altLang="en-US" dirty="0" smtClean="0">
                <a:latin typeface="+mn-lt"/>
                <a:ea typeface="黑体" panose="02010609060101010101" pitchFamily="49" charset="-122"/>
              </a:rPr>
              <a:t>维、</a:t>
            </a:r>
            <a:r>
              <a:rPr lang="en-US" altLang="zh-CN" dirty="0" smtClean="0">
                <a:latin typeface="+mn-lt"/>
                <a:ea typeface="黑体" panose="02010609060101010101" pitchFamily="49" charset="-122"/>
              </a:rPr>
              <a:t>3</a:t>
            </a:r>
            <a:r>
              <a:rPr lang="zh-CN" altLang="en-US" dirty="0" smtClean="0">
                <a:latin typeface="+mn-lt"/>
                <a:ea typeface="黑体" panose="02010609060101010101" pitchFamily="49" charset="-122"/>
              </a:rPr>
              <a:t>维本身做了大量的优化，所以默认不用做太多的优化。如果在局域网内，并且网络条件较好，建议</a:t>
            </a:r>
            <a:r>
              <a:rPr lang="en-US" altLang="zh-CN" dirty="0" smtClean="0">
                <a:latin typeface="+mn-lt"/>
                <a:ea typeface="黑体" panose="02010609060101010101" pitchFamily="49" charset="-122"/>
              </a:rPr>
              <a:t>1000M</a:t>
            </a:r>
            <a:r>
              <a:rPr lang="zh-CN" altLang="en-US" dirty="0" smtClean="0">
                <a:latin typeface="+mn-lt"/>
                <a:ea typeface="黑体" panose="02010609060101010101" pitchFamily="49" charset="-122"/>
              </a:rPr>
              <a:t>可以尝试通过以下的策略提升效果。（请注意，如果网络条件较差或广域网，勿开启以下策略，否则</a:t>
            </a:r>
            <a:r>
              <a:rPr lang="zh-CN" altLang="en-US" dirty="0">
                <a:latin typeface="+mn-lt"/>
                <a:ea typeface="黑体" panose="02010609060101010101" pitchFamily="49" charset="-122"/>
              </a:rPr>
              <a:t>反而</a:t>
            </a:r>
            <a:r>
              <a:rPr lang="zh-CN" altLang="en-US" dirty="0" smtClean="0">
                <a:latin typeface="+mn-lt"/>
                <a:ea typeface="黑体" panose="02010609060101010101" pitchFamily="49" charset="-122"/>
              </a:rPr>
              <a:t>会导致性能降低）</a:t>
            </a:r>
            <a:endParaRPr lang="en-US" altLang="zh-CN" dirty="0" smtClean="0">
              <a:latin typeface="+mn-lt"/>
              <a:ea typeface="黑体" panose="02010609060101010101" pitchFamily="49" charset="-122"/>
            </a:endParaRPr>
          </a:p>
          <a:p>
            <a:pPr lvl="1"/>
            <a:endParaRPr lang="zh-CN" altLang="en-US" dirty="0">
              <a:latin typeface="+mn-lt"/>
              <a:ea typeface="黑体" panose="02010609060101010101" pitchFamily="49" charset="-122"/>
            </a:endParaRPr>
          </a:p>
        </p:txBody>
      </p:sp>
      <p:graphicFrame>
        <p:nvGraphicFramePr>
          <p:cNvPr id="4" name="表格 3"/>
          <p:cNvGraphicFramePr>
            <a:graphicFrameLocks noGrp="1"/>
          </p:cNvGraphicFramePr>
          <p:nvPr>
            <p:extLst>
              <p:ext uri="{D42A27DB-BD31-4B8C-83A1-F6EECF244321}">
                <p14:modId xmlns:p14="http://schemas.microsoft.com/office/powerpoint/2010/main" val="1484565256"/>
              </p:ext>
            </p:extLst>
          </p:nvPr>
        </p:nvGraphicFramePr>
        <p:xfrm>
          <a:off x="685800" y="2571750"/>
          <a:ext cx="5283200" cy="1885950"/>
        </p:xfrm>
        <a:graphic>
          <a:graphicData uri="http://schemas.openxmlformats.org/drawingml/2006/table">
            <a:tbl>
              <a:tblPr bandRow="1">
                <a:tableStyleId>{775DCB02-9BB8-47FD-8907-85C794F793BA}</a:tableStyleId>
              </a:tblPr>
              <a:tblGrid>
                <a:gridCol w="1129621"/>
                <a:gridCol w="2008568"/>
                <a:gridCol w="1066159"/>
                <a:gridCol w="1078852"/>
              </a:tblGrid>
              <a:tr h="209550">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图像</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允许最大颜色深度</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en-US" altLang="zh-CN" sz="1100" u="none" strike="noStrike">
                          <a:effectLst/>
                          <a:latin typeface="黑体" panose="02010609060101010101" pitchFamily="49" charset="-122"/>
                          <a:ea typeface="黑体" panose="02010609060101010101" pitchFamily="49" charset="-122"/>
                        </a:rPr>
                        <a:t>32</a:t>
                      </a:r>
                      <a:r>
                        <a:rPr lang="zh-CN" altLang="en-US" sz="1100" u="none" strike="noStrike">
                          <a:effectLst/>
                          <a:latin typeface="黑体" panose="02010609060101010101" pitchFamily="49" charset="-122"/>
                          <a:ea typeface="黑体" panose="02010609060101010101" pitchFamily="49" charset="-122"/>
                        </a:rPr>
                        <a:t>位</a:t>
                      </a:r>
                      <a:r>
                        <a:rPr lang="en-US" altLang="zh-CN" sz="1100" u="none" strike="noStrike">
                          <a:effectLst/>
                          <a:latin typeface="黑体" panose="02010609060101010101" pitchFamily="49" charset="-122"/>
                          <a:ea typeface="黑体" panose="02010609060101010101" pitchFamily="49" charset="-122"/>
                        </a:rPr>
                        <a:t>/</a:t>
                      </a:r>
                      <a:r>
                        <a:rPr lang="zh-CN" altLang="en-US" sz="1100" u="none" strike="noStrike">
                          <a:effectLst/>
                          <a:latin typeface="黑体" panose="02010609060101010101" pitchFamily="49" charset="-122"/>
                          <a:ea typeface="黑体" panose="02010609060101010101" pitchFamily="49" charset="-122"/>
                        </a:rPr>
                        <a:t>像素</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开启</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r>
              <a:tr h="209550">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视频显示</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目标帧速率</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en-US" sz="1100" u="none" strike="noStrike">
                          <a:effectLst/>
                          <a:latin typeface="黑体" panose="02010609060101010101" pitchFamily="49" charset="-122"/>
                          <a:ea typeface="黑体" panose="02010609060101010101" pitchFamily="49" charset="-122"/>
                        </a:rPr>
                        <a:t>60fps</a:t>
                      </a:r>
                      <a:endParaRPr 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开启</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r>
              <a:tr h="209550">
                <a:tc rowSpan="3">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静态图像</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有损压缩</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无</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开启</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r>
              <a:tr h="209550">
                <a:tc vMerge="1">
                  <a:txBody>
                    <a:bodyPr/>
                    <a:lstStyle/>
                    <a:p>
                      <a:endParaRPr lang="zh-CN" altLang="en-US"/>
                    </a:p>
                  </a:txBody>
                  <a:tcPr/>
                </a:tc>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超级压缩</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　</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禁用</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r>
              <a:tr h="209550">
                <a:tc vMerge="1">
                  <a:txBody>
                    <a:bodyPr/>
                    <a:lstStyle/>
                    <a:p>
                      <a:endParaRPr lang="zh-CN" altLang="en-US"/>
                    </a:p>
                  </a:txBody>
                  <a:tcPr/>
                </a:tc>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额外颜色压缩</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　</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禁用</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r>
              <a:tr h="209550">
                <a:tc rowSpan="4">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移动图像</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最低图像质量</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超高</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开启</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r>
              <a:tr h="209550">
                <a:tc vMerge="1">
                  <a:txBody>
                    <a:bodyPr/>
                    <a:lstStyle/>
                    <a:p>
                      <a:endParaRPr lang="zh-CN" altLang="en-US"/>
                    </a:p>
                  </a:txBody>
                  <a:tcPr/>
                </a:tc>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目标最低帧速率</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en-US" sz="1100" u="none" strike="noStrike">
                          <a:effectLst/>
                          <a:latin typeface="黑体" panose="02010609060101010101" pitchFamily="49" charset="-122"/>
                          <a:ea typeface="黑体" panose="02010609060101010101" pitchFamily="49" charset="-122"/>
                        </a:rPr>
                        <a:t>20fps</a:t>
                      </a:r>
                      <a:endParaRPr 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开启</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r>
              <a:tr h="209550">
                <a:tc vMerge="1">
                  <a:txBody>
                    <a:bodyPr/>
                    <a:lstStyle/>
                    <a:p>
                      <a:endParaRPr lang="zh-CN" altLang="en-US"/>
                    </a:p>
                  </a:txBody>
                  <a:tcPr/>
                </a:tc>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渐进式压缩级别</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无</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a:effectLst/>
                          <a:latin typeface="黑体" panose="02010609060101010101" pitchFamily="49" charset="-122"/>
                          <a:ea typeface="黑体" panose="02010609060101010101" pitchFamily="49" charset="-122"/>
                        </a:rPr>
                        <a:t>开启</a:t>
                      </a:r>
                      <a:endParaRPr lang="zh-CN" altLang="en-US" sz="1100" b="0" i="0" u="none" strike="noStrike">
                        <a:solidFill>
                          <a:srgbClr val="000000"/>
                        </a:solidFill>
                        <a:effectLst/>
                        <a:latin typeface="黑体" panose="02010609060101010101" pitchFamily="49" charset="-122"/>
                        <a:ea typeface="黑体" panose="02010609060101010101" pitchFamily="49" charset="-122"/>
                      </a:endParaRPr>
                    </a:p>
                  </a:txBody>
                  <a:tcPr marL="0" marR="0" marT="0" marB="0" anchor="ctr"/>
                </a:tc>
              </a:tr>
              <a:tr h="209550">
                <a:tc vMerge="1">
                  <a:txBody>
                    <a:bodyPr/>
                    <a:lstStyle/>
                    <a:p>
                      <a:endParaRPr lang="zh-CN" altLang="en-US"/>
                    </a:p>
                  </a:txBody>
                  <a:tcPr/>
                </a:tc>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移动图像压缩</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　</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a:effectLst/>
                          <a:latin typeface="黑体" panose="02010609060101010101" pitchFamily="49" charset="-122"/>
                          <a:ea typeface="黑体" panose="02010609060101010101" pitchFamily="49" charset="-122"/>
                        </a:rPr>
                        <a:t>禁用</a:t>
                      </a:r>
                      <a:endParaRPr lang="zh-CN" altLang="en-US" sz="1100" b="0" i="0" u="none" strike="noStrike" dirty="0">
                        <a:solidFill>
                          <a:srgbClr val="000000"/>
                        </a:solidFill>
                        <a:effectLst/>
                        <a:latin typeface="黑体" panose="02010609060101010101" pitchFamily="49" charset="-122"/>
                        <a:ea typeface="黑体" panose="02010609060101010101" pitchFamily="49" charset="-122"/>
                      </a:endParaRPr>
                    </a:p>
                  </a:txBody>
                  <a:tcPr marL="0" marR="0" marT="0" marB="0" anchor="ctr"/>
                </a:tc>
              </a:tr>
            </a:tbl>
          </a:graphicData>
        </a:graphic>
      </p:graphicFrame>
    </p:spTree>
    <p:extLst>
      <p:ext uri="{BB962C8B-B14F-4D97-AF65-F5344CB8AC3E}">
        <p14:creationId xmlns:p14="http://schemas.microsoft.com/office/powerpoint/2010/main" val="367702643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黑体" panose="02010609060101010101" pitchFamily="49" charset="-122"/>
                <a:ea typeface="黑体" panose="02010609060101010101" pitchFamily="49" charset="-122"/>
              </a:rPr>
              <a:t>远程接入</a:t>
            </a:r>
            <a:r>
              <a:rPr lang="en-US" altLang="zh-CN" dirty="0" smtClean="0">
                <a:latin typeface="黑体" panose="02010609060101010101" pitchFamily="49" charset="-122"/>
                <a:ea typeface="黑体" panose="02010609060101010101" pitchFamily="49" charset="-122"/>
              </a:rPr>
              <a:t>-</a:t>
            </a:r>
            <a:r>
              <a:rPr lang="zh-CN" altLang="en-US" dirty="0" smtClean="0">
                <a:latin typeface="黑体" panose="02010609060101010101" pitchFamily="49" charset="-122"/>
                <a:ea typeface="黑体" panose="02010609060101010101" pitchFamily="49" charset="-122"/>
              </a:rPr>
              <a:t>参考策略</a:t>
            </a:r>
            <a:endParaRPr lang="zh-CN" altLang="en-US" dirty="0">
              <a:latin typeface="黑体" panose="02010609060101010101" pitchFamily="49" charset="-122"/>
              <a:ea typeface="黑体" panose="02010609060101010101" pitchFamily="49" charset="-122"/>
            </a:endParaRPr>
          </a:p>
        </p:txBody>
      </p:sp>
      <p:sp>
        <p:nvSpPr>
          <p:cNvPr id="3" name="内容占位符 2"/>
          <p:cNvSpPr>
            <a:spLocks noGrp="1"/>
          </p:cNvSpPr>
          <p:nvPr>
            <p:ph sz="quarter" idx="13"/>
          </p:nvPr>
        </p:nvSpPr>
        <p:spPr/>
        <p:txBody>
          <a:bodyPr/>
          <a:lstStyle/>
          <a:p>
            <a:pPr lvl="1"/>
            <a:r>
              <a:rPr lang="zh-CN" altLang="en-US" dirty="0" smtClean="0">
                <a:latin typeface="+mn-lt"/>
                <a:ea typeface="黑体" panose="02010609060101010101" pitchFamily="49" charset="-122"/>
              </a:rPr>
              <a:t>如下策略</a:t>
            </a:r>
            <a:r>
              <a:rPr lang="zh-CN" altLang="en-US" dirty="0" smtClean="0">
                <a:ea typeface="黑体" panose="02010609060101010101" pitchFamily="49" charset="-122"/>
              </a:rPr>
              <a:t>还</a:t>
            </a:r>
            <a:r>
              <a:rPr lang="zh-CN" altLang="en-US" dirty="0">
                <a:ea typeface="黑体" panose="02010609060101010101" pitchFamily="49" charset="-122"/>
              </a:rPr>
              <a:t>未大规模</a:t>
            </a:r>
            <a:r>
              <a:rPr lang="zh-CN" altLang="en-US" dirty="0" smtClean="0">
                <a:ea typeface="黑体" panose="02010609060101010101" pitchFamily="49" charset="-122"/>
              </a:rPr>
              <a:t>验证，仅供</a:t>
            </a:r>
            <a:r>
              <a:rPr lang="zh-CN" altLang="en-US" dirty="0" smtClean="0">
                <a:latin typeface="+mn-lt"/>
                <a:ea typeface="黑体" panose="02010609060101010101" pitchFamily="49" charset="-122"/>
              </a:rPr>
              <a:t>请参考。</a:t>
            </a:r>
            <a:endParaRPr lang="zh-CN" altLang="en-US" dirty="0">
              <a:latin typeface="+mn-lt"/>
              <a:ea typeface="黑体" panose="02010609060101010101" pitchFamily="49" charset="-122"/>
            </a:endParaRPr>
          </a:p>
        </p:txBody>
      </p:sp>
      <p:graphicFrame>
        <p:nvGraphicFramePr>
          <p:cNvPr id="4" name="表格 3"/>
          <p:cNvGraphicFramePr>
            <a:graphicFrameLocks noGrp="1"/>
          </p:cNvGraphicFramePr>
          <p:nvPr>
            <p:extLst>
              <p:ext uri="{D42A27DB-BD31-4B8C-83A1-F6EECF244321}">
                <p14:modId xmlns:p14="http://schemas.microsoft.com/office/powerpoint/2010/main" val="2424561209"/>
              </p:ext>
            </p:extLst>
          </p:nvPr>
        </p:nvGraphicFramePr>
        <p:xfrm>
          <a:off x="685800" y="1885950"/>
          <a:ext cx="5867400" cy="1796144"/>
        </p:xfrm>
        <a:graphic>
          <a:graphicData uri="http://schemas.openxmlformats.org/drawingml/2006/table">
            <a:tbl>
              <a:tblPr bandRow="1">
                <a:tableStyleId>{3C2FFA5D-87B4-456A-9821-1D502468CF0F}</a:tableStyleId>
              </a:tblPr>
              <a:tblGrid>
                <a:gridCol w="1254531"/>
                <a:gridCol w="2230669"/>
                <a:gridCol w="1184052"/>
                <a:gridCol w="1198148"/>
              </a:tblGrid>
              <a:tr h="256592">
                <a:tc rowSpan="2">
                  <a:txBody>
                    <a:bodyPr/>
                    <a:lstStyle/>
                    <a:p>
                      <a:pPr algn="ctr" fontAlgn="ctr"/>
                      <a:r>
                        <a:rPr lang="zh-CN" altLang="en-US" sz="1100" u="none" strike="noStrike" dirty="0">
                          <a:effectLst/>
                        </a:rPr>
                        <a:t>视频显示</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a:effectLst/>
                        </a:rPr>
                        <a:t>目标帧速率</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en-US" sz="1100" u="none" strike="noStrike" dirty="0" smtClean="0">
                          <a:effectLst/>
                        </a:rPr>
                        <a:t>15fps</a:t>
                      </a:r>
                      <a:endParaRPr 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smtClean="0">
                          <a:effectLst/>
                        </a:rPr>
                        <a:t>启用</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r>
              <a:tr h="256592">
                <a:tc vMerge="1">
                  <a:txBody>
                    <a:bodyPr/>
                    <a:lstStyle/>
                    <a:p>
                      <a:pPr algn="l" fontAlgn="ctr"/>
                      <a:endParaRPr lang="zh-CN" altLang="en-US" sz="1100" b="0" i="0" u="none" strike="noStrike" dirty="0">
                        <a:solidFill>
                          <a:srgbClr val="000000"/>
                        </a:solidFill>
                        <a:effectLst/>
                        <a:latin typeface="微软雅黑" panose="020B0503020204020204" pitchFamily="34" charset="-122"/>
                        <a:ea typeface="微软雅黑" panose="020B0503020204020204" pitchFamily="34" charset="-122"/>
                      </a:endParaRPr>
                    </a:p>
                  </a:txBody>
                  <a:tcPr marL="0" marR="0" marT="0" marB="0" anchor="ctr"/>
                </a:tc>
                <a:tc>
                  <a:txBody>
                    <a:bodyPr/>
                    <a:lstStyle/>
                    <a:p>
                      <a:pPr algn="ctr" fontAlgn="ctr"/>
                      <a:r>
                        <a:rPr lang="zh-CN" altLang="en-US" sz="1100" u="none" strike="noStrike" dirty="0" smtClean="0">
                          <a:effectLst/>
                        </a:rPr>
                        <a:t>额外颜色压缩</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endParaRPr 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smtClean="0">
                          <a:effectLst/>
                        </a:rPr>
                        <a:t>启用</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r>
              <a:tr h="256592">
                <a:tc rowSpan="2">
                  <a:txBody>
                    <a:bodyPr/>
                    <a:lstStyle/>
                    <a:p>
                      <a:pPr marL="0" algn="ctr" defTabSz="914400" rtl="0" eaLnBrk="1" fontAlgn="ctr" latinLnBrk="0" hangingPunct="1"/>
                      <a:r>
                        <a:rPr lang="zh-CN" altLang="en-US" sz="1100" u="none" strike="noStrike" kern="1200" dirty="0" smtClean="0">
                          <a:effectLst/>
                        </a:rPr>
                        <a:t>禁止图像</a:t>
                      </a:r>
                      <a:endParaRPr lang="zh-CN" altLang="en-US" sz="1100" b="0" i="0" u="none" strike="noStrike" kern="1200" dirty="0">
                        <a:solidFill>
                          <a:schemeClr val="tx1"/>
                        </a:solidFill>
                        <a:effectLst/>
                        <a:latin typeface="黑体" panose="02010609060101010101" pitchFamily="49" charset="-122"/>
                        <a:ea typeface="黑体" panose="02010609060101010101" pitchFamily="49" charset="-122"/>
                        <a:cs typeface="+mn-cs"/>
                      </a:endParaRPr>
                    </a:p>
                  </a:txBody>
                  <a:tcPr marL="0" marR="0" marT="0" marB="0" anchor="ctr">
                    <a:noFill/>
                  </a:tcPr>
                </a:tc>
                <a:tc>
                  <a:txBody>
                    <a:bodyPr/>
                    <a:lstStyle/>
                    <a:p>
                      <a:pPr algn="ctr" fontAlgn="ctr"/>
                      <a:r>
                        <a:rPr lang="zh-CN" altLang="en-US" sz="1100" u="none" strike="noStrike" dirty="0">
                          <a:effectLst/>
                        </a:rPr>
                        <a:t>超级压缩</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a:effectLst/>
                        </a:rPr>
                        <a:t>　</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a:effectLst/>
                        </a:rPr>
                        <a:t>禁用</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r>
              <a:tr h="256592">
                <a:tc vMerge="1">
                  <a:txBody>
                    <a:bodyPr/>
                    <a:lstStyle/>
                    <a:p>
                      <a:endParaRPr lang="zh-CN" altLang="en-US"/>
                    </a:p>
                  </a:txBody>
                  <a:tcPr/>
                </a:tc>
                <a:tc>
                  <a:txBody>
                    <a:bodyPr/>
                    <a:lstStyle/>
                    <a:p>
                      <a:pPr algn="ctr" fontAlgn="ctr"/>
                      <a:r>
                        <a:rPr lang="zh-CN" altLang="en-US" sz="1100" u="none" strike="noStrike" dirty="0">
                          <a:effectLst/>
                        </a:rPr>
                        <a:t>额外颜色压缩</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a:effectLst/>
                        </a:rPr>
                        <a:t>　</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smtClean="0">
                          <a:effectLst/>
                        </a:rPr>
                        <a:t>启用</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r>
              <a:tr h="256592">
                <a:tc>
                  <a:txBody>
                    <a:bodyPr/>
                    <a:lstStyle/>
                    <a:p>
                      <a:pPr algn="ctr" fontAlgn="ctr"/>
                      <a:r>
                        <a:rPr lang="zh-CN" altLang="en-US" sz="1100" u="none" strike="noStrike" dirty="0" smtClean="0">
                          <a:effectLst/>
                        </a:rPr>
                        <a:t>音频</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smtClean="0">
                          <a:effectLst/>
                        </a:rPr>
                        <a:t>音频质量</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smtClean="0">
                          <a:effectLst/>
                        </a:rPr>
                        <a:t>低</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r>
              <a:tr h="256592">
                <a:tc rowSpan="2">
                  <a:txBody>
                    <a:bodyPr/>
                    <a:lstStyle/>
                    <a:p>
                      <a:pPr algn="ctr" fontAlgn="ctr"/>
                      <a:r>
                        <a:rPr lang="zh-CN" altLang="en-US" sz="1100" u="none" strike="noStrike" dirty="0" smtClean="0">
                          <a:effectLst/>
                        </a:rPr>
                        <a:t>桌面</a:t>
                      </a:r>
                      <a:r>
                        <a:rPr lang="en-US" altLang="zh-CN" sz="1100" u="none" strike="noStrike" dirty="0" smtClean="0">
                          <a:effectLst/>
                        </a:rPr>
                        <a:t>UI</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smtClean="0">
                          <a:effectLst/>
                        </a:rPr>
                        <a:t>拖动时查看窗口内容</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smtClean="0">
                          <a:effectLst/>
                        </a:rPr>
                        <a:t>禁止</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r>
              <a:tr h="256592">
                <a:tc vMerge="1">
                  <a:txBody>
                    <a:bodyPr/>
                    <a:lstStyle/>
                    <a:p>
                      <a:pPr algn="l" fontAlgn="ctr"/>
                      <a:endParaRPr lang="zh-CN" altLang="en-US" sz="1100" b="0" i="0" u="none" strike="noStrike" dirty="0">
                        <a:solidFill>
                          <a:srgbClr val="000000"/>
                        </a:solidFill>
                        <a:effectLst/>
                        <a:latin typeface="微软雅黑" panose="020B0503020204020204" pitchFamily="34" charset="-122"/>
                        <a:ea typeface="微软雅黑" panose="020B0503020204020204" pitchFamily="34" charset="-122"/>
                      </a:endParaRPr>
                    </a:p>
                  </a:txBody>
                  <a:tcPr marL="0" marR="0" marT="0" marB="0" anchor="ctr"/>
                </a:tc>
                <a:tc>
                  <a:txBody>
                    <a:bodyPr/>
                    <a:lstStyle/>
                    <a:p>
                      <a:pPr algn="ctr" fontAlgn="ctr"/>
                      <a:r>
                        <a:rPr lang="zh-CN" altLang="en-US" sz="1100" u="none" strike="noStrike" dirty="0" smtClean="0">
                          <a:effectLst/>
                        </a:rPr>
                        <a:t>菜单动画</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c>
                  <a:txBody>
                    <a:bodyPr/>
                    <a:lstStyle/>
                    <a:p>
                      <a:pPr algn="ctr" fontAlgn="ctr"/>
                      <a:r>
                        <a:rPr lang="zh-CN" altLang="en-US" sz="1100" u="none" strike="noStrike" dirty="0" smtClean="0">
                          <a:effectLst/>
                        </a:rPr>
                        <a:t>禁止</a:t>
                      </a:r>
                      <a:endParaRPr lang="zh-CN" altLang="en-US" sz="1100" b="0" i="0" u="none" strike="noStrike" dirty="0">
                        <a:solidFill>
                          <a:schemeClr val="tx1"/>
                        </a:solidFill>
                        <a:effectLst/>
                        <a:latin typeface="黑体" panose="02010609060101010101" pitchFamily="49" charset="-122"/>
                        <a:ea typeface="黑体" panose="02010609060101010101" pitchFamily="49" charset="-122"/>
                      </a:endParaRPr>
                    </a:p>
                  </a:txBody>
                  <a:tcPr marL="0" marR="0" marT="0" marB="0" anchor="ctr"/>
                </a:tc>
              </a:tr>
            </a:tbl>
          </a:graphicData>
        </a:graphic>
      </p:graphicFrame>
    </p:spTree>
    <p:extLst>
      <p:ext uri="{BB962C8B-B14F-4D97-AF65-F5344CB8AC3E}">
        <p14:creationId xmlns:p14="http://schemas.microsoft.com/office/powerpoint/2010/main" val="363291698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Windows 7</a:t>
            </a:r>
            <a:r>
              <a:rPr lang="zh-CN" altLang="en-US" dirty="0" smtClean="0"/>
              <a:t>优化</a:t>
            </a:r>
            <a:endParaRPr lang="zh-CN" altLang="en-US" dirty="0"/>
          </a:p>
        </p:txBody>
      </p:sp>
      <p:sp>
        <p:nvSpPr>
          <p:cNvPr id="3" name="内容占位符 2"/>
          <p:cNvSpPr>
            <a:spLocks noGrp="1"/>
          </p:cNvSpPr>
          <p:nvPr>
            <p:ph sz="quarter" idx="13"/>
          </p:nvPr>
        </p:nvSpPr>
        <p:spPr/>
        <p:txBody>
          <a:bodyPr/>
          <a:lstStyle/>
          <a:p>
            <a:r>
              <a:rPr lang="zh-CN" altLang="en-US" dirty="0" smtClean="0"/>
              <a:t>目前的</a:t>
            </a:r>
            <a:r>
              <a:rPr lang="en-US" altLang="zh-CN" dirty="0" err="1" smtClean="0"/>
              <a:t>vGPU</a:t>
            </a:r>
            <a:r>
              <a:rPr lang="zh-CN" altLang="en-US" dirty="0" smtClean="0"/>
              <a:t>项目多是基于</a:t>
            </a:r>
            <a:r>
              <a:rPr lang="en-US" altLang="zh-CN" dirty="0" smtClean="0"/>
              <a:t>Windows 7</a:t>
            </a:r>
            <a:r>
              <a:rPr lang="zh-CN" altLang="en-US" dirty="0" smtClean="0"/>
              <a:t>来进行部署，故系统本身适当的优化以适应虚拟桌面将会提高整体的运行效率和稳定性。</a:t>
            </a:r>
            <a:endParaRPr lang="en-US" altLang="zh-CN" dirty="0" smtClean="0"/>
          </a:p>
          <a:p>
            <a:r>
              <a:rPr lang="zh-CN" altLang="en-US" dirty="0" smtClean="0"/>
              <a:t>优化内容可以参考如下两份文档：</a:t>
            </a:r>
            <a:endParaRPr lang="en-US" altLang="zh-CN" dirty="0" smtClean="0"/>
          </a:p>
          <a:p>
            <a:pPr lvl="1"/>
            <a:r>
              <a:rPr lang="zh-CN" altLang="en-US" dirty="0" smtClean="0"/>
              <a:t>简版：</a:t>
            </a:r>
            <a:r>
              <a:rPr lang="en-US" altLang="zh-CN" dirty="0" err="1" smtClean="0"/>
              <a:t>PoC</a:t>
            </a:r>
            <a:r>
              <a:rPr lang="en-US" altLang="zh-CN" dirty="0" smtClean="0"/>
              <a:t> </a:t>
            </a:r>
            <a:r>
              <a:rPr lang="en-US" altLang="zh-CN" dirty="0" err="1" smtClean="0"/>
              <a:t>Runbook</a:t>
            </a:r>
            <a:r>
              <a:rPr lang="zh-CN" altLang="en-US" dirty="0" smtClean="0"/>
              <a:t>手册中，</a:t>
            </a:r>
            <a:r>
              <a:rPr lang="en-US" altLang="zh-CN" dirty="0" smtClean="0"/>
              <a:t>《</a:t>
            </a:r>
            <a:r>
              <a:rPr lang="en-US" altLang="zh-CN" dirty="0" err="1" smtClean="0"/>
              <a:t>PoC</a:t>
            </a:r>
            <a:r>
              <a:rPr lang="zh-CN" altLang="en-US" dirty="0"/>
              <a:t>手册 </a:t>
            </a:r>
            <a:r>
              <a:rPr lang="en-US" altLang="zh-CN" dirty="0"/>
              <a:t>- Lab 12 Windows 7 </a:t>
            </a:r>
            <a:r>
              <a:rPr lang="zh-CN" altLang="en-US" dirty="0"/>
              <a:t>虚拟机常用优化步骤 </a:t>
            </a:r>
            <a:r>
              <a:rPr lang="en-US" altLang="zh-CN" dirty="0" smtClean="0"/>
              <a:t>》</a:t>
            </a:r>
          </a:p>
          <a:p>
            <a:pPr lvl="1"/>
            <a:r>
              <a:rPr lang="zh-CN" altLang="en-US" dirty="0" smtClean="0"/>
              <a:t>详细版本请参见官方</a:t>
            </a:r>
            <a:r>
              <a:rPr lang="en-US" altLang="zh-CN" dirty="0" smtClean="0"/>
              <a:t>KB</a:t>
            </a:r>
          </a:p>
          <a:p>
            <a:pPr lvl="1"/>
            <a:r>
              <a:rPr lang="en-US" altLang="zh-CN" dirty="0"/>
              <a:t>How to Optimize XenDesktop Machines</a:t>
            </a:r>
            <a:endParaRPr lang="zh-CN" altLang="zh-CN" dirty="0"/>
          </a:p>
          <a:p>
            <a:pPr lvl="1"/>
            <a:r>
              <a:rPr lang="en-US" altLang="zh-CN" u="sng" dirty="0">
                <a:hlinkClick r:id="rId2"/>
              </a:rPr>
              <a:t>http://support.citrix.com/article/ctx125874</a:t>
            </a:r>
            <a:endParaRPr lang="zh-CN" altLang="zh-CN" dirty="0"/>
          </a:p>
          <a:p>
            <a:pPr lvl="1"/>
            <a:r>
              <a:rPr lang="en-US" altLang="zh-CN" dirty="0"/>
              <a:t>Windows 7 Optimization Guide</a:t>
            </a:r>
            <a:endParaRPr lang="zh-CN" altLang="zh-CN" dirty="0"/>
          </a:p>
          <a:p>
            <a:pPr lvl="1"/>
            <a:r>
              <a:rPr lang="en-US" altLang="zh-CN" u="sng" dirty="0">
                <a:hlinkClick r:id="rId3"/>
              </a:rPr>
              <a:t>http://support.citrix.com/article/CTX127050</a:t>
            </a:r>
            <a:endParaRPr lang="zh-CN" altLang="zh-CN" dirty="0"/>
          </a:p>
          <a:p>
            <a:pPr lvl="1"/>
            <a:endParaRPr lang="zh-CN" altLang="en-US" dirty="0"/>
          </a:p>
        </p:txBody>
      </p:sp>
    </p:spTree>
    <p:extLst>
      <p:ext uri="{BB962C8B-B14F-4D97-AF65-F5344CB8AC3E}">
        <p14:creationId xmlns:p14="http://schemas.microsoft.com/office/powerpoint/2010/main" val="25906068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Inventor </a:t>
            </a:r>
            <a:r>
              <a:rPr lang="zh-CN" altLang="en-US" dirty="0" smtClean="0"/>
              <a:t>优化</a:t>
            </a:r>
            <a:endParaRPr lang="zh-CN" altLang="en-US" dirty="0"/>
          </a:p>
        </p:txBody>
      </p:sp>
      <p:sp>
        <p:nvSpPr>
          <p:cNvPr id="3" name="内容占位符 2"/>
          <p:cNvSpPr>
            <a:spLocks noGrp="1"/>
          </p:cNvSpPr>
          <p:nvPr>
            <p:ph sz="quarter" idx="13"/>
          </p:nvPr>
        </p:nvSpPr>
        <p:spPr/>
        <p:txBody>
          <a:bodyPr/>
          <a:lstStyle/>
          <a:p>
            <a:r>
              <a:rPr lang="zh-CN" altLang="en-US" dirty="0" smtClean="0">
                <a:latin typeface="+mj-lt"/>
                <a:ea typeface="黑体" panose="02010609060101010101" pitchFamily="49" charset="-122"/>
              </a:rPr>
              <a:t>定位到</a:t>
            </a:r>
            <a:r>
              <a:rPr lang="en-US" altLang="zh-CN" dirty="0" smtClean="0">
                <a:latin typeface="+mj-lt"/>
                <a:ea typeface="黑体" panose="02010609060101010101" pitchFamily="49" charset="-122"/>
              </a:rPr>
              <a:t>Inventor</a:t>
            </a:r>
            <a:r>
              <a:rPr lang="zh-CN" altLang="en-US" dirty="0" smtClean="0">
                <a:latin typeface="+mj-lt"/>
                <a:ea typeface="黑体" panose="02010609060101010101" pitchFamily="49" charset="-122"/>
              </a:rPr>
              <a:t>如下目录的</a:t>
            </a:r>
            <a:r>
              <a:rPr lang="en-US" altLang="zh-CN" dirty="0" smtClean="0">
                <a:latin typeface="+mj-lt"/>
                <a:ea typeface="黑体" panose="02010609060101010101" pitchFamily="49" charset="-122"/>
              </a:rPr>
              <a:t>C:\Program Files\</a:t>
            </a:r>
            <a:r>
              <a:rPr lang="en-US" altLang="zh-CN" dirty="0" err="1" smtClean="0">
                <a:latin typeface="+mj-lt"/>
                <a:ea typeface="黑体" panose="02010609060101010101" pitchFamily="49" charset="-122"/>
              </a:rPr>
              <a:t>AutoDesk</a:t>
            </a:r>
            <a:r>
              <a:rPr lang="en-US" altLang="zh-CN" dirty="0" smtClean="0">
                <a:latin typeface="+mj-lt"/>
                <a:ea typeface="黑体" panose="02010609060101010101" pitchFamily="49" charset="-122"/>
              </a:rPr>
              <a:t>\Inventor 2014\Configuration</a:t>
            </a:r>
            <a:r>
              <a:rPr lang="zh-CN" altLang="en-US" dirty="0" smtClean="0">
                <a:latin typeface="+mj-lt"/>
                <a:ea typeface="黑体" panose="02010609060101010101" pitchFamily="49" charset="-122"/>
              </a:rPr>
              <a:t>文件夹</a:t>
            </a:r>
            <a:endParaRPr lang="en-US" altLang="zh-CN" dirty="0" smtClean="0">
              <a:latin typeface="+mj-lt"/>
              <a:ea typeface="黑体" panose="02010609060101010101" pitchFamily="49" charset="-122"/>
            </a:endParaRPr>
          </a:p>
          <a:p>
            <a:r>
              <a:rPr lang="zh-CN" altLang="en-US" dirty="0" smtClean="0">
                <a:latin typeface="+mj-lt"/>
                <a:ea typeface="黑体" panose="02010609060101010101" pitchFamily="49" charset="-122"/>
              </a:rPr>
              <a:t>用文本编辑器编辑</a:t>
            </a:r>
            <a:r>
              <a:rPr lang="en-US" altLang="zh-CN" dirty="0" smtClean="0">
                <a:latin typeface="+mj-lt"/>
                <a:ea typeface="黑体" panose="02010609060101010101" pitchFamily="49" charset="-122"/>
              </a:rPr>
              <a:t>HardwareLibraryDM.xml</a:t>
            </a:r>
            <a:r>
              <a:rPr lang="zh-CN" altLang="en-US" dirty="0" smtClean="0">
                <a:latin typeface="+mj-lt"/>
                <a:ea typeface="黑体" panose="02010609060101010101" pitchFamily="49" charset="-122"/>
              </a:rPr>
              <a:t>文件</a:t>
            </a:r>
            <a:endParaRPr lang="en-US" altLang="zh-CN" dirty="0" smtClean="0">
              <a:latin typeface="+mj-lt"/>
              <a:ea typeface="黑体" panose="02010609060101010101" pitchFamily="49" charset="-122"/>
            </a:endParaRPr>
          </a:p>
          <a:p>
            <a:r>
              <a:rPr lang="zh-CN" altLang="en-US" dirty="0" smtClean="0">
                <a:latin typeface="+mj-lt"/>
                <a:ea typeface="黑体" panose="02010609060101010101" pitchFamily="49" charset="-122"/>
              </a:rPr>
              <a:t>在</a:t>
            </a:r>
            <a:r>
              <a:rPr lang="en-US" altLang="zh-CN" dirty="0">
                <a:latin typeface="+mj-lt"/>
                <a:ea typeface="黑体" panose="02010609060101010101" pitchFamily="49" charset="-122"/>
              </a:rPr>
              <a:t>&lt;</a:t>
            </a:r>
            <a:r>
              <a:rPr lang="en-US" altLang="zh-CN" dirty="0">
                <a:latin typeface="+mn-lt"/>
                <a:ea typeface="黑体" panose="02010609060101010101" pitchFamily="49" charset="-122"/>
              </a:rPr>
              <a:t>SETTINGS</a:t>
            </a:r>
            <a:r>
              <a:rPr lang="en-US" altLang="zh-CN" dirty="0">
                <a:latin typeface="+mj-lt"/>
                <a:ea typeface="黑体" panose="02010609060101010101" pitchFamily="49" charset="-122"/>
              </a:rPr>
              <a:t> </a:t>
            </a:r>
            <a:r>
              <a:rPr lang="en-US" altLang="zh-CN" dirty="0" err="1">
                <a:latin typeface="+mn-lt"/>
                <a:ea typeface="黑体" panose="02010609060101010101" pitchFamily="49" charset="-122"/>
              </a:rPr>
              <a:t>FeatureLevelLimit</a:t>
            </a:r>
            <a:r>
              <a:rPr lang="en-US" altLang="zh-CN" dirty="0" smtClean="0">
                <a:latin typeface="+mj-lt"/>
                <a:ea typeface="黑体" panose="02010609060101010101" pitchFamily="49" charset="-122"/>
              </a:rPr>
              <a:t>=“50” /&gt;</a:t>
            </a:r>
            <a:r>
              <a:rPr lang="zh-CN" altLang="en-US" dirty="0" smtClean="0">
                <a:latin typeface="+mj-lt"/>
                <a:ea typeface="黑体" panose="02010609060101010101" pitchFamily="49" charset="-122"/>
              </a:rPr>
              <a:t>下增加如下条目：（注：</a:t>
            </a:r>
            <a:r>
              <a:rPr lang="en-US" altLang="zh-CN" dirty="0" smtClean="0">
                <a:latin typeface="+mj-lt"/>
                <a:ea typeface="黑体" panose="02010609060101010101" pitchFamily="49" charset="-122"/>
              </a:rPr>
              <a:t>OS value=xx</a:t>
            </a:r>
            <a:r>
              <a:rPr lang="zh-CN" altLang="en-US" dirty="0" smtClean="0">
                <a:latin typeface="+mj-lt"/>
                <a:ea typeface="黑体" panose="02010609060101010101" pitchFamily="49" charset="-122"/>
              </a:rPr>
              <a:t>有多个，请每个下面都按此方式添加。</a:t>
            </a:r>
            <a:endParaRPr lang="en-US" altLang="zh-CN" dirty="0" smtClean="0">
              <a:latin typeface="+mj-lt"/>
              <a:ea typeface="黑体" panose="02010609060101010101" pitchFamily="49" charset="-122"/>
            </a:endParaRPr>
          </a:p>
          <a:p>
            <a:pPr marL="457200" lvl="2" indent="0">
              <a:buNone/>
            </a:pPr>
            <a:r>
              <a:rPr lang="en-US" altLang="zh-CN" dirty="0">
                <a:latin typeface="+mj-lt"/>
              </a:rPr>
              <a:t>&lt;SYSVENDOR value="Citrix.*"&gt;</a:t>
            </a:r>
          </a:p>
          <a:p>
            <a:pPr marL="457200" lvl="2" indent="0">
              <a:buNone/>
            </a:pPr>
            <a:r>
              <a:rPr lang="en-US" altLang="zh-CN" dirty="0" smtClean="0">
                <a:latin typeface="+mj-lt"/>
              </a:rPr>
              <a:t>&lt;! </a:t>
            </a:r>
            <a:r>
              <a:rPr lang="en-US" altLang="zh-CN" dirty="0">
                <a:latin typeface="+mj-lt"/>
              </a:rPr>
              <a:t>--</a:t>
            </a:r>
            <a:r>
              <a:rPr lang="en-US" altLang="zh-CN" dirty="0" smtClean="0">
                <a:latin typeface="+mj-lt"/>
              </a:rPr>
              <a:t>Citrix Virtual </a:t>
            </a:r>
            <a:r>
              <a:rPr lang="en-US" altLang="zh-CN" dirty="0">
                <a:latin typeface="+mj-lt"/>
              </a:rPr>
              <a:t>OS Systems--&gt;</a:t>
            </a:r>
          </a:p>
          <a:p>
            <a:pPr marL="457200" lvl="2" indent="0">
              <a:buNone/>
            </a:pPr>
            <a:r>
              <a:rPr lang="en-US" altLang="zh-CN" dirty="0" smtClean="0">
                <a:latin typeface="+mj-lt"/>
              </a:rPr>
              <a:t>&lt;</a:t>
            </a:r>
            <a:r>
              <a:rPr lang="en-US" altLang="zh-CN" dirty="0">
                <a:latin typeface="+mj-lt"/>
              </a:rPr>
              <a:t>SETTINGS </a:t>
            </a:r>
            <a:r>
              <a:rPr lang="en-US" altLang="zh-CN" dirty="0" err="1">
                <a:latin typeface="+mj-lt"/>
              </a:rPr>
              <a:t>FeatureLevelLimit</a:t>
            </a:r>
            <a:r>
              <a:rPr lang="en-US" altLang="zh-CN" dirty="0">
                <a:latin typeface="+mj-lt"/>
              </a:rPr>
              <a:t>="50" /&gt;</a:t>
            </a:r>
          </a:p>
          <a:p>
            <a:pPr marL="457200" lvl="2" indent="0">
              <a:buNone/>
            </a:pPr>
            <a:r>
              <a:rPr lang="en-US" altLang="zh-CN" dirty="0" smtClean="0">
                <a:latin typeface="+mj-lt"/>
              </a:rPr>
              <a:t>&lt;/</a:t>
            </a:r>
            <a:r>
              <a:rPr lang="en-US" altLang="zh-CN" dirty="0">
                <a:latin typeface="+mj-lt"/>
              </a:rPr>
              <a:t>SYSVENDOR&gt;</a:t>
            </a:r>
            <a:endParaRPr lang="en-US" altLang="zh-CN" dirty="0" smtClean="0">
              <a:latin typeface="+mj-lt"/>
            </a:endParaRPr>
          </a:p>
          <a:p>
            <a:endParaRPr lang="en-US" altLang="zh-CN" dirty="0"/>
          </a:p>
          <a:p>
            <a:endParaRPr lang="zh-CN" altLang="en-US" dirty="0"/>
          </a:p>
        </p:txBody>
      </p:sp>
      <p:pic>
        <p:nvPicPr>
          <p:cNvPr id="5" name="图片 4"/>
          <p:cNvPicPr>
            <a:picLocks noChangeAspect="1"/>
          </p:cNvPicPr>
          <p:nvPr/>
        </p:nvPicPr>
        <p:blipFill>
          <a:blip r:embed="rId2"/>
          <a:stretch>
            <a:fillRect/>
          </a:stretch>
        </p:blipFill>
        <p:spPr>
          <a:xfrm>
            <a:off x="4038600" y="3105150"/>
            <a:ext cx="3600000" cy="1019048"/>
          </a:xfrm>
          <a:prstGeom prst="rect">
            <a:avLst/>
          </a:prstGeom>
        </p:spPr>
      </p:pic>
    </p:spTree>
    <p:extLst>
      <p:ext uri="{BB962C8B-B14F-4D97-AF65-F5344CB8AC3E}">
        <p14:creationId xmlns:p14="http://schemas.microsoft.com/office/powerpoint/2010/main" val="166628553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altLang="zh-CN" dirty="0" smtClean="0"/>
              <a:t>Revit</a:t>
            </a:r>
            <a:r>
              <a:rPr lang="zh-CN" altLang="en-US" dirty="0" smtClean="0"/>
              <a:t> </a:t>
            </a:r>
            <a:r>
              <a:rPr lang="en-US" altLang="zh-CN" dirty="0" smtClean="0"/>
              <a:t>2014</a:t>
            </a:r>
            <a:r>
              <a:rPr lang="zh-CN" altLang="en-US" dirty="0" smtClean="0"/>
              <a:t> 安装的时候建议断网（否则由于联网下载组件的问题导致安装时间非常长）</a:t>
            </a:r>
            <a:endParaRPr lang="en-US" altLang="zh-CN" dirty="0" smtClean="0"/>
          </a:p>
          <a:p>
            <a:r>
              <a:rPr lang="en-US" altLang="zh-CN" dirty="0" smtClean="0"/>
              <a:t>AutoCAD</a:t>
            </a:r>
            <a:r>
              <a:rPr lang="zh-CN" altLang="en-US" dirty="0" smtClean="0"/>
              <a:t>安装的时候不要选择安装补丁，来提高安装速度。</a:t>
            </a:r>
            <a:endParaRPr lang="en-US" dirty="0"/>
          </a:p>
        </p:txBody>
      </p:sp>
      <p:sp>
        <p:nvSpPr>
          <p:cNvPr id="3" name="Title 2"/>
          <p:cNvSpPr>
            <a:spLocks noGrp="1"/>
          </p:cNvSpPr>
          <p:nvPr>
            <p:ph type="title"/>
          </p:nvPr>
        </p:nvSpPr>
        <p:spPr/>
        <p:txBody>
          <a:bodyPr/>
          <a:lstStyle/>
          <a:p>
            <a:r>
              <a:rPr lang="en-US" dirty="0" err="1" smtClean="0"/>
              <a:t>AutoDesk</a:t>
            </a:r>
            <a:r>
              <a:rPr lang="en-US" dirty="0" smtClean="0"/>
              <a:t> 相关软件安装问题</a:t>
            </a:r>
            <a:endParaRPr lang="en-US" dirty="0"/>
          </a:p>
        </p:txBody>
      </p:sp>
    </p:spTree>
    <p:extLst>
      <p:ext uri="{BB962C8B-B14F-4D97-AF65-F5344CB8AC3E}">
        <p14:creationId xmlns:p14="http://schemas.microsoft.com/office/powerpoint/2010/main" val="2272788044"/>
      </p:ext>
    </p:extLst>
  </p:cSld>
  <p:clrMapOvr>
    <a:masterClrMapping/>
  </p:clrMapOvr>
  <p:transition>
    <p:fad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AutoCAD</a:t>
            </a:r>
            <a:endParaRPr lang="zh-CN" altLang="en-US" dirty="0"/>
          </a:p>
        </p:txBody>
      </p:sp>
      <p:sp>
        <p:nvSpPr>
          <p:cNvPr id="3" name="内容占位符 2"/>
          <p:cNvSpPr>
            <a:spLocks noGrp="1"/>
          </p:cNvSpPr>
          <p:nvPr>
            <p:ph sz="quarter" idx="13"/>
          </p:nvPr>
        </p:nvSpPr>
        <p:spPr>
          <a:xfrm>
            <a:off x="396875" y="1323023"/>
            <a:ext cx="4403725" cy="3290887"/>
          </a:xfrm>
        </p:spPr>
        <p:txBody>
          <a:bodyPr/>
          <a:lstStyle/>
          <a:p>
            <a:r>
              <a:rPr lang="zh-CN" altLang="en-US" dirty="0" smtClean="0"/>
              <a:t>在</a:t>
            </a:r>
            <a:r>
              <a:rPr lang="en-US" altLang="zh-CN" dirty="0" smtClean="0"/>
              <a:t>AutoCAD</a:t>
            </a:r>
            <a:r>
              <a:rPr lang="zh-CN" altLang="en-US" dirty="0" smtClean="0"/>
              <a:t>中运行</a:t>
            </a:r>
            <a:r>
              <a:rPr lang="en-US" altLang="zh-CN" dirty="0" smtClean="0"/>
              <a:t>3dconfig</a:t>
            </a:r>
            <a:r>
              <a:rPr lang="zh-CN" altLang="en-US" dirty="0" smtClean="0"/>
              <a:t>命令，确保在“手动调节”选项中的“启用硬件加速”都勾选。</a:t>
            </a:r>
            <a:endParaRPr lang="en-US" altLang="zh-CN" dirty="0" smtClean="0"/>
          </a:p>
          <a:p>
            <a:r>
              <a:rPr lang="en-US" altLang="zh-CN" dirty="0" smtClean="0"/>
              <a:t>AutoCAD</a:t>
            </a:r>
            <a:r>
              <a:rPr lang="zh-CN" altLang="en-US" dirty="0" smtClean="0"/>
              <a:t>请使用</a:t>
            </a:r>
            <a:r>
              <a:rPr lang="en-US" altLang="zh-CN" dirty="0" smtClean="0"/>
              <a:t>2012</a:t>
            </a:r>
            <a:r>
              <a:rPr lang="zh-CN" altLang="en-US" dirty="0" smtClean="0"/>
              <a:t>以后的版本，较早的版本效果较差。</a:t>
            </a:r>
            <a:endParaRPr lang="en-US" altLang="zh-CN" dirty="0" smtClean="0"/>
          </a:p>
          <a:p>
            <a:r>
              <a:rPr lang="en-US" altLang="zh-CN" dirty="0" smtClean="0"/>
              <a:t>AutoCAD 2008</a:t>
            </a:r>
            <a:r>
              <a:rPr lang="zh-CN" altLang="en-US" dirty="0" smtClean="0"/>
              <a:t>之前的版本请不用在</a:t>
            </a:r>
            <a:r>
              <a:rPr lang="en-US" altLang="zh-CN" dirty="0" err="1" smtClean="0"/>
              <a:t>vGPU</a:t>
            </a:r>
            <a:r>
              <a:rPr lang="zh-CN" altLang="en-US" dirty="0" smtClean="0"/>
              <a:t>场景中测试，其</a:t>
            </a:r>
            <a:r>
              <a:rPr lang="en-US" altLang="zh-CN" dirty="0" smtClean="0"/>
              <a:t>Windows XP</a:t>
            </a:r>
            <a:r>
              <a:rPr lang="zh-CN" altLang="en-US" dirty="0" smtClean="0"/>
              <a:t>平台不在支持之列。</a:t>
            </a:r>
            <a:endParaRPr lang="zh-CN" altLang="en-US" dirty="0"/>
          </a:p>
        </p:txBody>
      </p:sp>
      <p:pic>
        <p:nvPicPr>
          <p:cNvPr id="4" name="图片 3"/>
          <p:cNvPicPr>
            <a:picLocks noChangeAspect="1"/>
          </p:cNvPicPr>
          <p:nvPr/>
        </p:nvPicPr>
        <p:blipFill>
          <a:blip r:embed="rId2"/>
          <a:stretch>
            <a:fillRect/>
          </a:stretch>
        </p:blipFill>
        <p:spPr>
          <a:xfrm>
            <a:off x="5181600" y="514350"/>
            <a:ext cx="2514600" cy="4223687"/>
          </a:xfrm>
          <a:prstGeom prst="rect">
            <a:avLst/>
          </a:prstGeom>
        </p:spPr>
      </p:pic>
    </p:spTree>
    <p:extLst>
      <p:ext uri="{BB962C8B-B14F-4D97-AF65-F5344CB8AC3E}">
        <p14:creationId xmlns:p14="http://schemas.microsoft.com/office/powerpoint/2010/main" val="65463503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AutoCAD</a:t>
            </a:r>
            <a:r>
              <a:rPr lang="zh-CN" altLang="en-US" dirty="0" smtClean="0"/>
              <a:t>优化</a:t>
            </a:r>
            <a:endParaRPr lang="zh-CN" altLang="en-US" dirty="0"/>
          </a:p>
        </p:txBody>
      </p:sp>
      <p:sp>
        <p:nvSpPr>
          <p:cNvPr id="3" name="内容占位符 2"/>
          <p:cNvSpPr>
            <a:spLocks noGrp="1"/>
          </p:cNvSpPr>
          <p:nvPr>
            <p:ph sz="quarter" idx="13"/>
          </p:nvPr>
        </p:nvSpPr>
        <p:spPr/>
        <p:txBody>
          <a:bodyPr/>
          <a:lstStyle/>
          <a:p>
            <a:r>
              <a:rPr lang="zh-CN" altLang="en-US" dirty="0" smtClean="0"/>
              <a:t>使用</a:t>
            </a:r>
            <a:r>
              <a:rPr lang="en-US" altLang="zh-CN" dirty="0" smtClean="0"/>
              <a:t>AutoCAD 2012</a:t>
            </a:r>
            <a:r>
              <a:rPr lang="zh-CN" altLang="en-US" dirty="0" smtClean="0"/>
              <a:t>以后发布的较新的公开版本。</a:t>
            </a:r>
            <a:endParaRPr lang="en-US" altLang="zh-CN" dirty="0" smtClean="0"/>
          </a:p>
          <a:p>
            <a:r>
              <a:rPr lang="zh-CN" altLang="en-US" dirty="0" smtClean="0"/>
              <a:t>在</a:t>
            </a:r>
            <a:r>
              <a:rPr lang="en-US" altLang="zh-CN" dirty="0"/>
              <a:t>IE</a:t>
            </a:r>
            <a:r>
              <a:rPr lang="zh-CN" altLang="en-US" dirty="0"/>
              <a:t>属性高级中，</a:t>
            </a:r>
            <a:r>
              <a:rPr lang="zh-CN" altLang="en-US" dirty="0" smtClean="0"/>
              <a:t>把所有证书</a:t>
            </a:r>
            <a:r>
              <a:rPr lang="zh-CN" altLang="en-US" dirty="0"/>
              <a:t>检查关闭。</a:t>
            </a:r>
          </a:p>
          <a:p>
            <a:r>
              <a:rPr lang="zh-CN" altLang="en-US" dirty="0" smtClean="0"/>
              <a:t>将</a:t>
            </a:r>
            <a:r>
              <a:rPr lang="en-US" altLang="zh-CN" dirty="0" smtClean="0"/>
              <a:t>Windows Themes Services</a:t>
            </a:r>
            <a:r>
              <a:rPr lang="zh-CN" altLang="en-US" dirty="0" smtClean="0"/>
              <a:t>关闭</a:t>
            </a:r>
            <a:r>
              <a:rPr lang="zh-CN" altLang="en-US" dirty="0"/>
              <a:t>。</a:t>
            </a:r>
            <a:endParaRPr lang="en-US" altLang="zh-CN" dirty="0" smtClean="0"/>
          </a:p>
          <a:p>
            <a:r>
              <a:rPr lang="zh-CN" altLang="en-US" dirty="0" smtClean="0"/>
              <a:t>“我的电脑”属性中将性能</a:t>
            </a:r>
            <a:r>
              <a:rPr lang="zh-CN" altLang="en-US" dirty="0"/>
              <a:t>调整为最优。</a:t>
            </a:r>
          </a:p>
          <a:p>
            <a:r>
              <a:rPr lang="zh-CN" altLang="en-US" dirty="0" smtClean="0"/>
              <a:t>提高</a:t>
            </a:r>
            <a:r>
              <a:rPr lang="zh-CN" altLang="en-US" dirty="0"/>
              <a:t>服务器</a:t>
            </a:r>
            <a:r>
              <a:rPr lang="en-US" altLang="zh-CN" dirty="0" smtClean="0"/>
              <a:t>CPU</a:t>
            </a:r>
            <a:r>
              <a:rPr lang="zh-CN" altLang="en-US" dirty="0" smtClean="0"/>
              <a:t>主频，不得低于</a:t>
            </a:r>
            <a:r>
              <a:rPr lang="en-US" altLang="zh-CN" dirty="0" smtClean="0"/>
              <a:t>2.6GHZ</a:t>
            </a:r>
            <a:r>
              <a:rPr lang="zh-CN" altLang="en-US" dirty="0" smtClean="0"/>
              <a:t>。</a:t>
            </a:r>
            <a:endParaRPr lang="en-US" altLang="zh-CN" dirty="0" smtClean="0"/>
          </a:p>
          <a:p>
            <a:r>
              <a:rPr lang="zh-CN" altLang="zh-CN" dirty="0"/>
              <a:t>调整策略（如果局域网</a:t>
            </a:r>
            <a:r>
              <a:rPr lang="en-US" altLang="zh-CN" dirty="0"/>
              <a:t>-</a:t>
            </a:r>
            <a:r>
              <a:rPr lang="zh-CN" altLang="zh-CN" dirty="0"/>
              <a:t>尝试无损</a:t>
            </a:r>
            <a:r>
              <a:rPr lang="en-US" altLang="zh-CN" dirty="0"/>
              <a:t>  </a:t>
            </a:r>
            <a:r>
              <a:rPr lang="zh-CN" altLang="zh-CN" dirty="0"/>
              <a:t>如果非局域网 本地</a:t>
            </a:r>
            <a:r>
              <a:rPr lang="en-US" altLang="zh-CN" dirty="0"/>
              <a:t>CPU</a:t>
            </a:r>
            <a:r>
              <a:rPr lang="zh-CN" altLang="zh-CN" dirty="0"/>
              <a:t>和主机</a:t>
            </a:r>
            <a:r>
              <a:rPr lang="en-US" altLang="zh-CN" dirty="0"/>
              <a:t>CPU</a:t>
            </a:r>
            <a:r>
              <a:rPr lang="zh-CN" altLang="zh-CN" dirty="0"/>
              <a:t>资源较为紧张 尝试视觉显示为中）帧率调整为</a:t>
            </a:r>
            <a:r>
              <a:rPr lang="en-US" altLang="zh-CN" dirty="0" smtClean="0"/>
              <a:t>15-20</a:t>
            </a:r>
            <a:r>
              <a:rPr lang="zh-CN" altLang="en-US" dirty="0" smtClean="0"/>
              <a:t>。</a:t>
            </a:r>
            <a:endParaRPr lang="zh-CN" altLang="zh-CN" dirty="0"/>
          </a:p>
          <a:p>
            <a:r>
              <a:rPr lang="zh-CN" altLang="zh-CN" dirty="0"/>
              <a:t>调整</a:t>
            </a:r>
            <a:r>
              <a:rPr lang="en-US" altLang="zh-CN" dirty="0"/>
              <a:t>BIOS</a:t>
            </a:r>
            <a:r>
              <a:rPr lang="zh-CN" altLang="zh-CN" dirty="0"/>
              <a:t>中</a:t>
            </a:r>
            <a:r>
              <a:rPr lang="en-US" altLang="zh-CN" dirty="0"/>
              <a:t>CPU</a:t>
            </a:r>
            <a:r>
              <a:rPr lang="zh-CN" altLang="zh-CN" dirty="0"/>
              <a:t>的设置为最大</a:t>
            </a:r>
            <a:r>
              <a:rPr lang="zh-CN" altLang="zh-CN" dirty="0" smtClean="0"/>
              <a:t>性能</a:t>
            </a:r>
            <a:r>
              <a:rPr lang="zh-CN" altLang="en-US" dirty="0" smtClean="0"/>
              <a:t>。</a:t>
            </a:r>
            <a:endParaRPr lang="en-US" altLang="zh-CN" dirty="0" smtClean="0"/>
          </a:p>
          <a:p>
            <a:r>
              <a:rPr lang="zh-CN" altLang="zh-CN" dirty="0"/>
              <a:t>开启</a:t>
            </a:r>
            <a:r>
              <a:rPr lang="en-US" altLang="zh-CN" dirty="0"/>
              <a:t>CAD</a:t>
            </a:r>
            <a:r>
              <a:rPr lang="zh-CN" altLang="zh-CN" dirty="0"/>
              <a:t>硬件</a:t>
            </a:r>
            <a:r>
              <a:rPr lang="zh-CN" altLang="zh-CN" dirty="0" smtClean="0"/>
              <a:t>加速</a:t>
            </a:r>
            <a:r>
              <a:rPr lang="zh-CN" altLang="en-US" dirty="0" smtClean="0"/>
              <a:t>。</a:t>
            </a:r>
            <a:endParaRPr lang="zh-CN" altLang="zh-CN" dirty="0"/>
          </a:p>
          <a:p>
            <a:endParaRPr lang="en-US" altLang="zh-CN" dirty="0"/>
          </a:p>
        </p:txBody>
      </p:sp>
    </p:spTree>
    <p:extLst>
      <p:ext uri="{BB962C8B-B14F-4D97-AF65-F5344CB8AC3E}">
        <p14:creationId xmlns:p14="http://schemas.microsoft.com/office/powerpoint/2010/main" val="217024453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ea typeface="+mn-ea"/>
                <a:cs typeface="Arial" panose="020B0604020202020204" pitchFamily="34" charset="0"/>
              </a:rPr>
              <a:t>AutoCAD</a:t>
            </a:r>
            <a:r>
              <a:rPr lang="zh-CN" altLang="en-US" dirty="0">
                <a:latin typeface="+mn-ea"/>
                <a:ea typeface="+mn-ea"/>
                <a:cs typeface="Arial" panose="020B0604020202020204" pitchFamily="34" charset="0"/>
              </a:rPr>
              <a:t>鼠标指针飘逸类问题</a:t>
            </a:r>
            <a:endParaRPr lang="en-US" dirty="0">
              <a:latin typeface="+mn-ea"/>
              <a:ea typeface="+mn-ea"/>
              <a:cs typeface="Arial" panose="020B0604020202020204" pitchFamily="34" charset="0"/>
            </a:endParaRPr>
          </a:p>
        </p:txBody>
      </p:sp>
      <p:sp>
        <p:nvSpPr>
          <p:cNvPr id="3" name="Content Placeholder 2"/>
          <p:cNvSpPr>
            <a:spLocks noGrp="1"/>
          </p:cNvSpPr>
          <p:nvPr>
            <p:ph sz="quarter" idx="13"/>
          </p:nvPr>
        </p:nvSpPr>
        <p:spPr/>
        <p:txBody>
          <a:bodyPr/>
          <a:lstStyle/>
          <a:p>
            <a:r>
              <a:rPr lang="zh-TW" altLang="en-US" sz="1400" b="1" dirty="0">
                <a:latin typeface="宋体"/>
                <a:ea typeface="宋体"/>
                <a:cs typeface="宋体"/>
              </a:rPr>
              <a:t>问题描述</a:t>
            </a:r>
            <a:r>
              <a:rPr lang="en-US" altLang="zh-TW" sz="1400" b="1" dirty="0">
                <a:latin typeface="宋体"/>
                <a:ea typeface="宋体"/>
                <a:cs typeface="宋体"/>
              </a:rPr>
              <a:t>:</a:t>
            </a:r>
            <a:endParaRPr lang="zh-TW" altLang="en-US" sz="1400" dirty="0">
              <a:latin typeface="宋体"/>
              <a:ea typeface="宋体"/>
              <a:cs typeface="宋体"/>
            </a:endParaRPr>
          </a:p>
          <a:p>
            <a:pPr marL="0" indent="0">
              <a:buNone/>
            </a:pPr>
            <a:r>
              <a:rPr lang="zh-TW" altLang="en-US" sz="1400" dirty="0">
                <a:ea typeface="宋体"/>
                <a:cs typeface="Arial" panose="020B0604020202020204" pitchFamily="34" charset="0"/>
              </a:rPr>
              <a:t>当在应用程序使用非标准的</a:t>
            </a:r>
            <a:r>
              <a:rPr lang="en-US" altLang="zh-TW" sz="1400" dirty="0">
                <a:ea typeface="宋体"/>
                <a:cs typeface="Arial" panose="020B0604020202020204" pitchFamily="34" charset="0"/>
              </a:rPr>
              <a:t>Windows Cursor</a:t>
            </a:r>
            <a:r>
              <a:rPr lang="zh-TW" altLang="en-US" sz="1400" dirty="0">
                <a:ea typeface="宋体"/>
                <a:cs typeface="Arial" panose="020B0604020202020204" pitchFamily="34" charset="0"/>
              </a:rPr>
              <a:t>时会出现显示不正常。典型的应用如：</a:t>
            </a:r>
            <a:r>
              <a:rPr lang="en-US" altLang="zh-TW" sz="1400" dirty="0">
                <a:ea typeface="宋体"/>
                <a:cs typeface="Arial" panose="020B0604020202020204" pitchFamily="34" charset="0"/>
              </a:rPr>
              <a:t>Autodesk AutoCAD</a:t>
            </a:r>
            <a:r>
              <a:rPr lang="zh-TW" altLang="en-US" sz="1400" dirty="0">
                <a:ea typeface="宋体"/>
                <a:cs typeface="Arial" panose="020B0604020202020204" pitchFamily="34" charset="0"/>
              </a:rPr>
              <a:t>，它在非工作区时</a:t>
            </a:r>
            <a:r>
              <a:rPr lang="en-US" altLang="zh-TW" sz="1400" dirty="0">
                <a:ea typeface="宋体"/>
                <a:cs typeface="Arial" panose="020B0604020202020204" pitchFamily="34" charset="0"/>
              </a:rPr>
              <a:t>Cursor</a:t>
            </a:r>
            <a:r>
              <a:rPr lang="zh-TW" altLang="en-US" sz="1400" dirty="0">
                <a:ea typeface="宋体"/>
                <a:cs typeface="Arial" panose="020B0604020202020204" pitchFamily="34" charset="0"/>
              </a:rPr>
              <a:t>是箭头，工作区是十字架，拖动时是手型。在</a:t>
            </a:r>
            <a:r>
              <a:rPr lang="en-US" altLang="zh-TW" sz="1400" dirty="0">
                <a:ea typeface="宋体"/>
                <a:cs typeface="Arial" panose="020B0604020202020204" pitchFamily="34" charset="0"/>
              </a:rPr>
              <a:t>PC</a:t>
            </a:r>
            <a:r>
              <a:rPr lang="zh-TW" altLang="en-US" sz="1400" dirty="0">
                <a:ea typeface="宋体"/>
                <a:cs typeface="Arial" panose="020B0604020202020204" pitchFamily="34" charset="0"/>
              </a:rPr>
              <a:t>机中，这些鼠标变化都是正常的，但是在</a:t>
            </a:r>
            <a:r>
              <a:rPr lang="en-US" altLang="zh-TW" sz="1400" dirty="0">
                <a:ea typeface="宋体"/>
                <a:cs typeface="Arial" panose="020B0604020202020204" pitchFamily="34" charset="0"/>
              </a:rPr>
              <a:t>XenDesktop</a:t>
            </a:r>
            <a:r>
              <a:rPr lang="zh-TW" altLang="en-US" sz="1400" dirty="0">
                <a:ea typeface="宋体"/>
                <a:cs typeface="Arial" panose="020B0604020202020204" pitchFamily="34" charset="0"/>
              </a:rPr>
              <a:t>中会出现鼠标显示不正常的状态</a:t>
            </a:r>
            <a:r>
              <a:rPr lang="zh-TW" altLang="en-US" sz="1400" dirty="0" smtClean="0">
                <a:ea typeface="宋体"/>
                <a:cs typeface="Arial" panose="020B0604020202020204" pitchFamily="34" charset="0"/>
              </a:rPr>
              <a:t>。</a:t>
            </a:r>
            <a:r>
              <a:rPr lang="zh-TW" altLang="en-US" sz="1400" dirty="0">
                <a:ea typeface="宋体"/>
                <a:cs typeface="Arial" panose="020B0604020202020204" pitchFamily="34" charset="0"/>
              </a:rPr>
              <a:t> </a:t>
            </a:r>
          </a:p>
          <a:p>
            <a:r>
              <a:rPr lang="zh-TW" altLang="en-US" sz="1400" b="1" dirty="0">
                <a:ea typeface="宋体"/>
                <a:cs typeface="Arial" panose="020B0604020202020204" pitchFamily="34" charset="0"/>
              </a:rPr>
              <a:t>环境：</a:t>
            </a:r>
            <a:endParaRPr lang="zh-TW" altLang="en-US" sz="1400" dirty="0">
              <a:ea typeface="宋体"/>
              <a:cs typeface="Arial" panose="020B0604020202020204" pitchFamily="34" charset="0"/>
            </a:endParaRPr>
          </a:p>
          <a:p>
            <a:pPr marL="0" indent="0">
              <a:buNone/>
            </a:pPr>
            <a:r>
              <a:rPr lang="da-DK" sz="1400" dirty="0" smtClean="0">
                <a:ea typeface="宋体"/>
                <a:cs typeface="Arial" panose="020B0604020202020204" pitchFamily="34" charset="0"/>
              </a:rPr>
              <a:t> </a:t>
            </a:r>
            <a:r>
              <a:rPr lang="da-DK" sz="1400" dirty="0" err="1">
                <a:ea typeface="宋体"/>
                <a:cs typeface="Arial" panose="020B0604020202020204" pitchFamily="34" charset="0"/>
              </a:rPr>
              <a:t>XenDesktop</a:t>
            </a:r>
            <a:r>
              <a:rPr lang="da-DK" sz="1400" dirty="0">
                <a:ea typeface="宋体"/>
                <a:cs typeface="Arial" panose="020B0604020202020204" pitchFamily="34" charset="0"/>
              </a:rPr>
              <a:t> </a:t>
            </a:r>
            <a:r>
              <a:rPr lang="da-DK" sz="1400" dirty="0" smtClean="0">
                <a:ea typeface="宋体"/>
                <a:cs typeface="Arial" panose="020B0604020202020204" pitchFamily="34" charset="0"/>
              </a:rPr>
              <a:t>7.5\</a:t>
            </a:r>
            <a:r>
              <a:rPr lang="de-DE" sz="1400" dirty="0" smtClean="0">
                <a:ea typeface="宋体"/>
                <a:cs typeface="Arial" panose="020B0604020202020204" pitchFamily="34" charset="0"/>
              </a:rPr>
              <a:t>AutoCAD 201X\</a:t>
            </a:r>
            <a:r>
              <a:rPr lang="tr-TR" sz="1400" dirty="0" err="1" smtClean="0">
                <a:ea typeface="宋体"/>
                <a:cs typeface="Arial" panose="020B0604020202020204" pitchFamily="34" charset="0"/>
              </a:rPr>
              <a:t>Sobey</a:t>
            </a:r>
            <a:endParaRPr lang="tr-TR" sz="1400" dirty="0">
              <a:ea typeface="宋体"/>
              <a:cs typeface="Arial" panose="020B0604020202020204" pitchFamily="34" charset="0"/>
            </a:endParaRPr>
          </a:p>
          <a:p>
            <a:r>
              <a:rPr lang="en-US" altLang="zh-TW" sz="1400" b="1" dirty="0">
                <a:ea typeface="宋体"/>
                <a:cs typeface="Arial" panose="020B0604020202020204" pitchFamily="34" charset="0"/>
              </a:rPr>
              <a:t>VDA</a:t>
            </a:r>
            <a:r>
              <a:rPr lang="zh-TW" altLang="en-US" sz="1400" b="1" dirty="0">
                <a:ea typeface="宋体"/>
                <a:cs typeface="Arial" panose="020B0604020202020204" pitchFamily="34" charset="0"/>
              </a:rPr>
              <a:t>补丁建议：</a:t>
            </a:r>
            <a:endParaRPr lang="zh-TW" altLang="en-US" sz="1400" dirty="0">
              <a:ea typeface="宋体"/>
              <a:cs typeface="Arial" panose="020B0604020202020204" pitchFamily="34" charset="0"/>
            </a:endParaRPr>
          </a:p>
          <a:p>
            <a:pPr marL="0" indent="0">
              <a:buNone/>
            </a:pPr>
            <a:r>
              <a:rPr lang="zh-TW" altLang="en-US" sz="1400" dirty="0" smtClean="0">
                <a:ea typeface="宋体"/>
                <a:cs typeface="Arial" panose="020B0604020202020204" pitchFamily="34" charset="0"/>
              </a:rPr>
              <a:t>建议</a:t>
            </a:r>
            <a:r>
              <a:rPr lang="en-US" altLang="zh-TW" sz="1400" dirty="0">
                <a:ea typeface="宋体"/>
                <a:cs typeface="Arial" panose="020B0604020202020204" pitchFamily="34" charset="0"/>
              </a:rPr>
              <a:t>VDA</a:t>
            </a:r>
            <a:r>
              <a:rPr lang="zh-TW" altLang="en-US" sz="1400" dirty="0">
                <a:ea typeface="宋体"/>
                <a:cs typeface="Arial" panose="020B0604020202020204" pitchFamily="34" charset="0"/>
              </a:rPr>
              <a:t>安装 </a:t>
            </a:r>
            <a:r>
              <a:rPr lang="en-US" altLang="zh-TW" sz="1400" dirty="0">
                <a:ea typeface="宋体"/>
                <a:cs typeface="Arial" panose="020B0604020202020204" pitchFamily="34" charset="0"/>
              </a:rPr>
              <a:t>004</a:t>
            </a:r>
            <a:r>
              <a:rPr lang="zh-TW" altLang="en-US" sz="1400" dirty="0">
                <a:ea typeface="宋体"/>
                <a:cs typeface="Arial" panose="020B0604020202020204" pitchFamily="34" charset="0"/>
              </a:rPr>
              <a:t>、</a:t>
            </a:r>
            <a:r>
              <a:rPr lang="en-US" altLang="zh-TW" sz="1400" dirty="0">
                <a:ea typeface="宋体"/>
                <a:cs typeface="Arial" panose="020B0604020202020204" pitchFamily="34" charset="0"/>
              </a:rPr>
              <a:t>005 </a:t>
            </a:r>
            <a:r>
              <a:rPr lang="zh-TW" altLang="en-US" sz="1400" dirty="0">
                <a:ea typeface="宋体"/>
                <a:cs typeface="Arial" panose="020B0604020202020204" pitchFamily="34" charset="0"/>
              </a:rPr>
              <a:t>（可以修补</a:t>
            </a:r>
            <a:r>
              <a:rPr lang="en-US" altLang="zh-TW" sz="1400" dirty="0">
                <a:ea typeface="宋体"/>
                <a:cs typeface="Arial" panose="020B0604020202020204" pitchFamily="34" charset="0"/>
              </a:rPr>
              <a:t>vGPU/GPU</a:t>
            </a:r>
            <a:r>
              <a:rPr lang="zh-TW" altLang="en-US" sz="1400" dirty="0">
                <a:ea typeface="宋体"/>
                <a:cs typeface="Arial" panose="020B0604020202020204" pitchFamily="34" charset="0"/>
              </a:rPr>
              <a:t>鼠标黑框问题</a:t>
            </a:r>
            <a:r>
              <a:rPr lang="en-US" altLang="zh-TW" sz="1400" dirty="0">
                <a:ea typeface="宋体"/>
                <a:cs typeface="Arial" panose="020B0604020202020204" pitchFamily="34" charset="0"/>
              </a:rPr>
              <a:t>,Blank </a:t>
            </a:r>
            <a:r>
              <a:rPr lang="en-US" altLang="zh-TW" sz="1400" dirty="0" smtClean="0">
                <a:ea typeface="宋体"/>
                <a:cs typeface="Arial" panose="020B0604020202020204" pitchFamily="34" charset="0"/>
              </a:rPr>
              <a:t>Box</a:t>
            </a:r>
            <a:r>
              <a:rPr lang="zh-TW" altLang="en-US" sz="1400" dirty="0" smtClean="0">
                <a:ea typeface="宋体"/>
                <a:cs typeface="Arial" panose="020B0604020202020204" pitchFamily="34" charset="0"/>
              </a:rPr>
              <a:t> ）</a:t>
            </a:r>
            <a:endParaRPr lang="zh-TW" altLang="en-US" sz="1400" dirty="0">
              <a:ea typeface="宋体"/>
              <a:cs typeface="Arial" panose="020B0604020202020204" pitchFamily="34" charset="0"/>
            </a:endParaRPr>
          </a:p>
          <a:p>
            <a:pPr marL="0" indent="0">
              <a:buNone/>
            </a:pPr>
            <a:endParaRPr lang="en-US" sz="1400" dirty="0" smtClean="0">
              <a:ea typeface="宋体"/>
              <a:cs typeface="Arial" panose="020B0604020202020204" pitchFamily="34" charset="0"/>
            </a:endParaRPr>
          </a:p>
          <a:p>
            <a:pPr marL="0" indent="0">
              <a:buNone/>
            </a:pPr>
            <a:r>
              <a:rPr lang="zh-CN" altLang="en-US" sz="1400" dirty="0" smtClean="0">
                <a:ea typeface="宋体"/>
                <a:cs typeface="Arial" panose="020B0604020202020204" pitchFamily="34" charset="0"/>
              </a:rPr>
              <a:t>解决方法</a:t>
            </a:r>
            <a:r>
              <a:rPr lang="en-US" sz="1400" dirty="0" smtClean="0">
                <a:ea typeface="宋体"/>
                <a:cs typeface="Arial" panose="020B0604020202020204" pitchFamily="34" charset="0"/>
              </a:rPr>
              <a:t>详细文档下</a:t>
            </a:r>
            <a:r>
              <a:rPr lang="en-US" sz="1400" dirty="0">
                <a:ea typeface="宋体"/>
                <a:cs typeface="Arial" panose="020B0604020202020204" pitchFamily="34" charset="0"/>
              </a:rPr>
              <a:t>载：链接: </a:t>
            </a:r>
            <a:r>
              <a:rPr lang="en-US" sz="1400" dirty="0">
                <a:ea typeface="宋体"/>
                <a:cs typeface="Arial" panose="020B0604020202020204" pitchFamily="34" charset="0"/>
                <a:hlinkClick r:id="rId3"/>
              </a:rPr>
              <a:t>http://</a:t>
            </a:r>
            <a:r>
              <a:rPr lang="en-US" sz="1400" dirty="0" smtClean="0">
                <a:ea typeface="宋体"/>
                <a:cs typeface="Arial" panose="020B0604020202020204" pitchFamily="34" charset="0"/>
                <a:hlinkClick r:id="rId3"/>
              </a:rPr>
              <a:t>pan.baidu.com/s/1kTBm6ZP</a:t>
            </a:r>
            <a:r>
              <a:rPr lang="en-US" sz="1400" dirty="0" smtClean="0">
                <a:ea typeface="宋体"/>
                <a:cs typeface="Arial" panose="020B0604020202020204" pitchFamily="34" charset="0"/>
              </a:rPr>
              <a:t>  </a:t>
            </a:r>
            <a:r>
              <a:rPr lang="en-US" sz="1400" dirty="0">
                <a:ea typeface="宋体"/>
                <a:cs typeface="Arial" panose="020B0604020202020204" pitchFamily="34" charset="0"/>
              </a:rPr>
              <a:t>密码: o5ij</a:t>
            </a:r>
          </a:p>
        </p:txBody>
      </p:sp>
    </p:spTree>
    <p:extLst>
      <p:ext uri="{BB962C8B-B14F-4D97-AF65-F5344CB8AC3E}">
        <p14:creationId xmlns:p14="http://schemas.microsoft.com/office/powerpoint/2010/main" val="283255199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AutoCAD在Shared</a:t>
            </a:r>
            <a:r>
              <a:rPr lang="en-US" dirty="0" smtClean="0"/>
              <a:t> </a:t>
            </a:r>
            <a:r>
              <a:rPr lang="en-US" altLang="zh-CN" dirty="0" err="1"/>
              <a:t>D</a:t>
            </a:r>
            <a:r>
              <a:rPr lang="en-US" dirty="0" err="1" smtClean="0"/>
              <a:t>esktop环境中的优化</a:t>
            </a:r>
            <a:endParaRPr lang="en-US" dirty="0"/>
          </a:p>
        </p:txBody>
      </p:sp>
      <p:sp>
        <p:nvSpPr>
          <p:cNvPr id="3" name="Content Placeholder 2"/>
          <p:cNvSpPr>
            <a:spLocks noGrp="1"/>
          </p:cNvSpPr>
          <p:nvPr>
            <p:ph sz="quarter" idx="13"/>
          </p:nvPr>
        </p:nvSpPr>
        <p:spPr/>
        <p:txBody>
          <a:bodyPr/>
          <a:lstStyle/>
          <a:p>
            <a:r>
              <a:rPr lang="en-US" sz="1600" dirty="0"/>
              <a:t>Solution 1:</a:t>
            </a:r>
          </a:p>
          <a:p>
            <a:pPr marL="0" indent="0">
              <a:buNone/>
            </a:pPr>
            <a:r>
              <a:rPr lang="en-US" sz="1600" dirty="0"/>
              <a:t>On AutoCAD, go to 3D Config and enable h/w accelerator (Tick the box)</a:t>
            </a:r>
          </a:p>
          <a:p>
            <a:pPr marL="0" indent="0">
              <a:buNone/>
            </a:pPr>
            <a:r>
              <a:rPr lang="en-US" sz="1600" dirty="0"/>
              <a:t> </a:t>
            </a:r>
          </a:p>
          <a:p>
            <a:r>
              <a:rPr lang="en-US" sz="1600" dirty="0"/>
              <a:t>Solution 2:</a:t>
            </a:r>
          </a:p>
          <a:p>
            <a:pPr marL="0" indent="0">
              <a:buNone/>
            </a:pPr>
            <a:r>
              <a:rPr lang="en-US" sz="1600" dirty="0"/>
              <a:t>On both Windows Server 2008 R2 and Windows Server 2012 create EnableWPFHook:</a:t>
            </a:r>
          </a:p>
          <a:p>
            <a:pPr marL="0" indent="0">
              <a:buNone/>
            </a:pPr>
            <a:r>
              <a:rPr lang="en-US" sz="1600" dirty="0"/>
              <a:t>[HKEY_LOCAL_MACHINE\SOFTWARE\Citrix\CtxHook\AppInit_Dlls\ Multiple Monitor Hook] "EnableWPFHook"=dword:00000001</a:t>
            </a:r>
          </a:p>
          <a:p>
            <a:pPr marL="0" indent="0">
              <a:buNone/>
            </a:pPr>
            <a:r>
              <a:rPr lang="en-US" sz="1600" dirty="0"/>
              <a:t>[HKEY_LOCAL_MACHINE\SOFTWARE\Wow6432Node\Citrix\CtxHook\AppInit_Dlls\ Multiple Monitor Hook] "EnableWPFHook"=dword:00000001</a:t>
            </a:r>
          </a:p>
          <a:p>
            <a:endParaRPr lang="en-US" sz="1600" dirty="0"/>
          </a:p>
        </p:txBody>
      </p:sp>
    </p:spTree>
    <p:extLst>
      <p:ext uri="{BB962C8B-B14F-4D97-AF65-F5344CB8AC3E}">
        <p14:creationId xmlns:p14="http://schemas.microsoft.com/office/powerpoint/2010/main" val="363221042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err="1" smtClean="0">
                <a:latin typeface="黑体" panose="02010609060101010101" pitchFamily="49" charset="-122"/>
                <a:ea typeface="黑体" panose="02010609060101010101" pitchFamily="49" charset="-122"/>
              </a:rPr>
              <a:t>Catia</a:t>
            </a:r>
            <a:r>
              <a:rPr lang="en-US" altLang="zh-CN" dirty="0" smtClean="0">
                <a:latin typeface="黑体" panose="02010609060101010101" pitchFamily="49" charset="-122"/>
                <a:ea typeface="黑体" panose="02010609060101010101" pitchFamily="49" charset="-122"/>
              </a:rPr>
              <a:t> V5</a:t>
            </a:r>
            <a:r>
              <a:rPr lang="zh-CN" altLang="en-US" smtClean="0">
                <a:latin typeface="黑体" panose="02010609060101010101" pitchFamily="49" charset="-122"/>
                <a:ea typeface="黑体" panose="02010609060101010101" pitchFamily="49" charset="-122"/>
              </a:rPr>
              <a:t>优化</a:t>
            </a:r>
            <a:endParaRPr lang="zh-CN" altLang="en-US" dirty="0">
              <a:latin typeface="黑体" panose="02010609060101010101" pitchFamily="49" charset="-122"/>
              <a:ea typeface="黑体" panose="02010609060101010101" pitchFamily="49" charset="-122"/>
            </a:endParaRPr>
          </a:p>
        </p:txBody>
      </p:sp>
      <p:sp>
        <p:nvSpPr>
          <p:cNvPr id="5" name="内容占位符 4"/>
          <p:cNvSpPr>
            <a:spLocks noGrp="1"/>
          </p:cNvSpPr>
          <p:nvPr>
            <p:ph sz="quarter" idx="13"/>
          </p:nvPr>
        </p:nvSpPr>
        <p:spPr>
          <a:xfrm>
            <a:off x="396875" y="1323023"/>
            <a:ext cx="2955925" cy="3290887"/>
          </a:xfrm>
        </p:spPr>
        <p:txBody>
          <a:bodyPr/>
          <a:lstStyle/>
          <a:p>
            <a:r>
              <a:rPr lang="en-US" altLang="zh-CN" dirty="0" err="1" smtClean="0">
                <a:latin typeface="+mn-lt"/>
                <a:ea typeface="黑体" panose="02010609060101010101" pitchFamily="49" charset="-122"/>
              </a:rPr>
              <a:t>Catia</a:t>
            </a:r>
            <a:r>
              <a:rPr lang="en-US" altLang="zh-CN" dirty="0" smtClean="0">
                <a:latin typeface="+mn-lt"/>
                <a:ea typeface="黑体" panose="02010609060101010101" pitchFamily="49" charset="-122"/>
              </a:rPr>
              <a:t> v5</a:t>
            </a:r>
          </a:p>
          <a:p>
            <a:r>
              <a:rPr lang="zh-CN" altLang="zh-CN" dirty="0" smtClean="0">
                <a:latin typeface="+mn-lt"/>
                <a:ea typeface="黑体" panose="02010609060101010101" pitchFamily="49" charset="-122"/>
              </a:rPr>
              <a:t>添加</a:t>
            </a:r>
            <a:r>
              <a:rPr lang="zh-CN" altLang="zh-CN" dirty="0">
                <a:latin typeface="+mn-lt"/>
                <a:ea typeface="黑体" panose="02010609060101010101" pitchFamily="49" charset="-122"/>
              </a:rPr>
              <a:t>系统环境变量，参数：</a:t>
            </a:r>
            <a:r>
              <a:rPr lang="en-US" altLang="zh-CN" dirty="0">
                <a:latin typeface="+mn-lt"/>
                <a:ea typeface="黑体" panose="02010609060101010101" pitchFamily="49" charset="-122"/>
              </a:rPr>
              <a:t>CAT_VBO_ALLOWED</a:t>
            </a:r>
            <a:r>
              <a:rPr lang="zh-CN" altLang="zh-CN" dirty="0">
                <a:latin typeface="+mn-lt"/>
                <a:ea typeface="黑体" panose="02010609060101010101" pitchFamily="49" charset="-122"/>
              </a:rPr>
              <a:t>，数值为：</a:t>
            </a:r>
            <a:r>
              <a:rPr lang="en-US" altLang="zh-CN" dirty="0">
                <a:latin typeface="+mn-lt"/>
                <a:ea typeface="黑体" panose="02010609060101010101" pitchFamily="49" charset="-122"/>
              </a:rPr>
              <a:t>1</a:t>
            </a:r>
            <a:endParaRPr lang="zh-CN" altLang="en-US" dirty="0">
              <a:latin typeface="+mn-lt"/>
              <a:ea typeface="黑体" panose="02010609060101010101" pitchFamily="49" charset="-122"/>
            </a:endParaRPr>
          </a:p>
        </p:txBody>
      </p:sp>
      <p:pic>
        <p:nvPicPr>
          <p:cNvPr id="7" name="图片 6" descr="C:\Users\David\Desktop\cisco相关\cisco相关\Tips\CAT_VBO.png"/>
          <p:cNvPicPr/>
          <p:nvPr/>
        </p:nvPicPr>
        <p:blipFill>
          <a:blip r:embed="rId3">
            <a:extLst>
              <a:ext uri="{28A0092B-C50C-407E-A947-70E740481C1C}">
                <a14:useLocalDpi xmlns:a14="http://schemas.microsoft.com/office/drawing/2010/main" val="0"/>
              </a:ext>
            </a:extLst>
          </a:blip>
          <a:srcRect/>
          <a:stretch>
            <a:fillRect/>
          </a:stretch>
        </p:blipFill>
        <p:spPr bwMode="auto">
          <a:xfrm>
            <a:off x="4114800" y="438150"/>
            <a:ext cx="4057650" cy="4419600"/>
          </a:xfrm>
          <a:prstGeom prst="rect">
            <a:avLst/>
          </a:prstGeom>
          <a:noFill/>
          <a:ln>
            <a:noFill/>
          </a:ln>
        </p:spPr>
      </p:pic>
    </p:spTree>
    <p:extLst>
      <p:ext uri="{BB962C8B-B14F-4D97-AF65-F5344CB8AC3E}">
        <p14:creationId xmlns:p14="http://schemas.microsoft.com/office/powerpoint/2010/main" val="305534897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Revit </a:t>
            </a:r>
            <a:r>
              <a:rPr lang="zh-CN" altLang="en-US" dirty="0" smtClean="0"/>
              <a:t>优化</a:t>
            </a:r>
            <a:endParaRPr lang="zh-CN" altLang="en-US" dirty="0"/>
          </a:p>
        </p:txBody>
      </p:sp>
      <p:sp>
        <p:nvSpPr>
          <p:cNvPr id="3" name="内容占位符 2"/>
          <p:cNvSpPr>
            <a:spLocks noGrp="1"/>
          </p:cNvSpPr>
          <p:nvPr>
            <p:ph sz="quarter" idx="13"/>
          </p:nvPr>
        </p:nvSpPr>
        <p:spPr/>
        <p:txBody>
          <a:bodyPr/>
          <a:lstStyle/>
          <a:p>
            <a:r>
              <a:rPr lang="en-US" altLang="zh-CN" dirty="0" smtClean="0"/>
              <a:t>Revit</a:t>
            </a:r>
            <a:r>
              <a:rPr lang="zh-CN" altLang="en-US" dirty="0" smtClean="0"/>
              <a:t>是一个对于整体性能要求较高的软件，优化请参考官方文档；</a:t>
            </a:r>
            <a:endParaRPr lang="en-US" altLang="zh-CN" dirty="0" smtClean="0"/>
          </a:p>
          <a:p>
            <a:r>
              <a:rPr lang="en-US" altLang="zh-CN" dirty="0">
                <a:hlinkClick r:id="rId2"/>
              </a:rPr>
              <a:t>http://</a:t>
            </a:r>
            <a:r>
              <a:rPr lang="en-US" altLang="zh-CN" dirty="0" smtClean="0">
                <a:hlinkClick r:id="rId2"/>
              </a:rPr>
              <a:t>www.nvidia.com/content/grid/resources/nvidia-grid-vgpu-scalability-solutions-guide.pdf</a:t>
            </a:r>
            <a:r>
              <a:rPr lang="en-US" altLang="zh-CN" dirty="0" smtClean="0"/>
              <a:t> </a:t>
            </a:r>
            <a:endParaRPr lang="zh-CN" altLang="en-US" dirty="0"/>
          </a:p>
        </p:txBody>
      </p:sp>
    </p:spTree>
    <p:extLst>
      <p:ext uri="{BB962C8B-B14F-4D97-AF65-F5344CB8AC3E}">
        <p14:creationId xmlns:p14="http://schemas.microsoft.com/office/powerpoint/2010/main" val="315736143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黑体" panose="02010609060101010101" pitchFamily="49" charset="-122"/>
                <a:ea typeface="黑体" panose="02010609060101010101" pitchFamily="49" charset="-122"/>
              </a:rPr>
              <a:t>应用已知问题</a:t>
            </a:r>
            <a:endParaRPr lang="zh-CN" altLang="en-US" dirty="0">
              <a:latin typeface="黑体" panose="02010609060101010101" pitchFamily="49" charset="-122"/>
              <a:ea typeface="黑体" panose="02010609060101010101" pitchFamily="49" charset="-122"/>
            </a:endParaRPr>
          </a:p>
        </p:txBody>
      </p:sp>
      <p:sp>
        <p:nvSpPr>
          <p:cNvPr id="3" name="内容占位符 2"/>
          <p:cNvSpPr>
            <a:spLocks noGrp="1"/>
          </p:cNvSpPr>
          <p:nvPr>
            <p:ph sz="quarter" idx="13"/>
          </p:nvPr>
        </p:nvSpPr>
        <p:spPr/>
        <p:txBody>
          <a:bodyPr/>
          <a:lstStyle/>
          <a:p>
            <a:r>
              <a:rPr lang="en-US" altLang="zh-CN" dirty="0" err="1">
                <a:latin typeface="+mn-lt"/>
                <a:ea typeface="黑体" panose="02010609060101010101" pitchFamily="49" charset="-122"/>
              </a:rPr>
              <a:t>Catia</a:t>
            </a:r>
            <a:r>
              <a:rPr lang="en-US" altLang="zh-CN" dirty="0">
                <a:latin typeface="+mn-lt"/>
                <a:ea typeface="黑体" panose="02010609060101010101" pitchFamily="49" charset="-122"/>
              </a:rPr>
              <a:t> </a:t>
            </a:r>
            <a:r>
              <a:rPr lang="en-US" altLang="zh-CN" dirty="0" smtClean="0">
                <a:latin typeface="+mn-lt"/>
                <a:ea typeface="黑体" panose="02010609060101010101" pitchFamily="49" charset="-122"/>
              </a:rPr>
              <a:t>v6</a:t>
            </a:r>
            <a:r>
              <a:rPr lang="zh-CN" altLang="en-US" dirty="0" smtClean="0">
                <a:latin typeface="+mn-lt"/>
                <a:ea typeface="黑体" panose="02010609060101010101" pitchFamily="49" charset="-122"/>
              </a:rPr>
              <a:t>可能会遇到光标消失的问题。</a:t>
            </a:r>
            <a:endParaRPr lang="en-US" altLang="zh-CN" dirty="0" smtClean="0">
              <a:latin typeface="+mn-lt"/>
              <a:ea typeface="黑体" panose="02010609060101010101" pitchFamily="49" charset="-122"/>
            </a:endParaRPr>
          </a:p>
          <a:p>
            <a:pPr lvl="1"/>
            <a:r>
              <a:rPr lang="zh-CN" altLang="en-US" dirty="0" smtClean="0">
                <a:latin typeface="+mn-lt"/>
                <a:ea typeface="黑体" panose="02010609060101010101" pitchFamily="49" charset="-122"/>
              </a:rPr>
              <a:t>定位到</a:t>
            </a:r>
            <a:r>
              <a:rPr lang="en-US" altLang="zh-CN" dirty="0" smtClean="0">
                <a:latin typeface="+mn-lt"/>
                <a:ea typeface="黑体" panose="02010609060101010101" pitchFamily="49" charset="-122"/>
              </a:rPr>
              <a:t> </a:t>
            </a:r>
            <a:r>
              <a:rPr lang="en-US" altLang="zh-CN" dirty="0">
                <a:latin typeface="+mn-lt"/>
                <a:ea typeface="黑体" panose="02010609060101010101" pitchFamily="49" charset="-122"/>
              </a:rPr>
              <a:t>C:\Program Files\Citrix\</a:t>
            </a:r>
            <a:r>
              <a:rPr lang="en-US" altLang="zh-CN" dirty="0" err="1">
                <a:latin typeface="+mn-lt"/>
                <a:ea typeface="黑体" panose="02010609060101010101" pitchFamily="49" charset="-122"/>
              </a:rPr>
              <a:t>ICAService</a:t>
            </a:r>
            <a:endParaRPr lang="en-US" altLang="zh-CN" dirty="0">
              <a:latin typeface="+mn-lt"/>
              <a:ea typeface="黑体" panose="02010609060101010101" pitchFamily="49" charset="-122"/>
            </a:endParaRPr>
          </a:p>
          <a:p>
            <a:pPr lvl="1"/>
            <a:r>
              <a:rPr lang="zh-CN" altLang="en-US" dirty="0" smtClean="0">
                <a:latin typeface="+mn-lt"/>
                <a:ea typeface="黑体" panose="02010609060101010101" pitchFamily="49" charset="-122"/>
              </a:rPr>
              <a:t>将</a:t>
            </a:r>
            <a:r>
              <a:rPr lang="en-US" altLang="zh-CN" dirty="0" smtClean="0">
                <a:latin typeface="+mn-lt"/>
                <a:ea typeface="黑体" panose="02010609060101010101" pitchFamily="49" charset="-122"/>
              </a:rPr>
              <a:t>Hd3dProvidersApollo.dll </a:t>
            </a:r>
            <a:r>
              <a:rPr lang="zh-CN" altLang="en-US" dirty="0" smtClean="0">
                <a:latin typeface="+mn-lt"/>
                <a:ea typeface="黑体" panose="02010609060101010101" pitchFamily="49" charset="-122"/>
              </a:rPr>
              <a:t>更名</a:t>
            </a:r>
            <a:r>
              <a:rPr lang="en-US" altLang="zh-CN" dirty="0" smtClean="0">
                <a:latin typeface="+mn-lt"/>
                <a:ea typeface="黑体" panose="02010609060101010101" pitchFamily="49" charset="-122"/>
              </a:rPr>
              <a:t> </a:t>
            </a:r>
            <a:r>
              <a:rPr lang="en-US" altLang="zh-CN" dirty="0">
                <a:latin typeface="+mn-lt"/>
                <a:ea typeface="黑体" panose="02010609060101010101" pitchFamily="49" charset="-122"/>
              </a:rPr>
              <a:t>Hd3dProvidersApollo_backup.dll</a:t>
            </a:r>
          </a:p>
          <a:p>
            <a:pPr lvl="1"/>
            <a:r>
              <a:rPr lang="zh-CN" altLang="en-US" dirty="0" smtClean="0">
                <a:latin typeface="+mn-lt"/>
                <a:ea typeface="黑体" panose="02010609060101010101" pitchFamily="49" charset="-122"/>
              </a:rPr>
              <a:t>从如下地址下载替换的</a:t>
            </a:r>
            <a:r>
              <a:rPr lang="en-US" altLang="zh-CN" dirty="0" smtClean="0">
                <a:latin typeface="+mn-lt"/>
                <a:ea typeface="黑体" panose="02010609060101010101" pitchFamily="49" charset="-122"/>
              </a:rPr>
              <a:t>HDX </a:t>
            </a:r>
            <a:r>
              <a:rPr lang="en-US" altLang="zh-CN" dirty="0">
                <a:latin typeface="+mn-lt"/>
                <a:ea typeface="黑体" panose="02010609060101010101" pitchFamily="49" charset="-122"/>
              </a:rPr>
              <a:t>DLL </a:t>
            </a:r>
            <a:r>
              <a:rPr lang="zh-CN" altLang="en-US" dirty="0" smtClean="0">
                <a:latin typeface="+mn-lt"/>
                <a:ea typeface="黑体" panose="02010609060101010101" pitchFamily="49" charset="-122"/>
              </a:rPr>
              <a:t>文件</a:t>
            </a:r>
            <a:r>
              <a:rPr lang="en-US" altLang="zh-CN" dirty="0" smtClean="0">
                <a:latin typeface="+mn-lt"/>
                <a:ea typeface="黑体" panose="02010609060101010101" pitchFamily="49" charset="-122"/>
                <a:hlinkClick r:id="rId3"/>
              </a:rPr>
              <a:t>http</a:t>
            </a:r>
            <a:r>
              <a:rPr lang="en-US" altLang="zh-CN" dirty="0">
                <a:latin typeface="+mn-lt"/>
                <a:ea typeface="黑体" panose="02010609060101010101" pitchFamily="49" charset="-122"/>
                <a:hlinkClick r:id="rId3"/>
              </a:rPr>
              <a:t>://</a:t>
            </a:r>
            <a:r>
              <a:rPr lang="en-US" altLang="zh-CN" dirty="0" smtClean="0">
                <a:latin typeface="+mn-lt"/>
                <a:ea typeface="黑体" panose="02010609060101010101" pitchFamily="49" charset="-122"/>
                <a:hlinkClick r:id="rId3"/>
              </a:rPr>
              <a:t>downloadns.citrix.com.edgesuite.net/8193/3DPro_vGPU_cursor_fix.zip</a:t>
            </a:r>
            <a:r>
              <a:rPr lang="en-US" altLang="zh-CN" dirty="0" smtClean="0">
                <a:latin typeface="+mn-lt"/>
                <a:ea typeface="黑体" panose="02010609060101010101" pitchFamily="49" charset="-122"/>
              </a:rPr>
              <a:t> </a:t>
            </a:r>
            <a:endParaRPr lang="en-US" altLang="zh-CN" dirty="0">
              <a:latin typeface="+mn-lt"/>
              <a:ea typeface="黑体" panose="02010609060101010101" pitchFamily="49" charset="-122"/>
            </a:endParaRPr>
          </a:p>
          <a:p>
            <a:pPr lvl="1"/>
            <a:r>
              <a:rPr lang="zh-CN" altLang="en-US" dirty="0">
                <a:latin typeface="+mn-lt"/>
                <a:ea typeface="黑体" panose="02010609060101010101" pitchFamily="49" charset="-122"/>
              </a:rPr>
              <a:t>将</a:t>
            </a:r>
            <a:r>
              <a:rPr lang="en-US" altLang="zh-CN" dirty="0" smtClean="0">
                <a:latin typeface="+mn-lt"/>
                <a:ea typeface="黑体" panose="02010609060101010101" pitchFamily="49" charset="-122"/>
              </a:rPr>
              <a:t>Hd3dProvidersApollo.dll </a:t>
            </a:r>
            <a:r>
              <a:rPr lang="zh-CN" altLang="en-US" dirty="0" smtClean="0">
                <a:latin typeface="+mn-lt"/>
                <a:ea typeface="黑体" panose="02010609060101010101" pitchFamily="49" charset="-122"/>
              </a:rPr>
              <a:t>放置到</a:t>
            </a:r>
            <a:r>
              <a:rPr lang="en-US" altLang="zh-CN" dirty="0">
                <a:latin typeface="+mn-lt"/>
                <a:ea typeface="黑体" panose="02010609060101010101" pitchFamily="49" charset="-122"/>
              </a:rPr>
              <a:t>C:\Program Files\Citrix\</a:t>
            </a:r>
            <a:r>
              <a:rPr lang="en-US" altLang="zh-CN" dirty="0" err="1">
                <a:latin typeface="+mn-lt"/>
                <a:ea typeface="黑体" panose="02010609060101010101" pitchFamily="49" charset="-122"/>
              </a:rPr>
              <a:t>ICAService</a:t>
            </a:r>
            <a:endParaRPr lang="en-US" altLang="zh-CN" dirty="0">
              <a:latin typeface="+mn-lt"/>
              <a:ea typeface="黑体" panose="02010609060101010101" pitchFamily="49" charset="-122"/>
            </a:endParaRPr>
          </a:p>
          <a:p>
            <a:pPr lvl="1"/>
            <a:r>
              <a:rPr lang="zh-CN" altLang="en-US" dirty="0" smtClean="0">
                <a:latin typeface="+mn-lt"/>
                <a:ea typeface="黑体" panose="02010609060101010101" pitchFamily="49" charset="-122"/>
              </a:rPr>
              <a:t>打开注册表并定位到</a:t>
            </a:r>
            <a:endParaRPr lang="en-US" altLang="zh-CN" dirty="0" smtClean="0">
              <a:latin typeface="+mn-lt"/>
              <a:ea typeface="黑体" panose="02010609060101010101" pitchFamily="49" charset="-122"/>
            </a:endParaRPr>
          </a:p>
          <a:p>
            <a:pPr marL="163513" lvl="1" indent="0">
              <a:buNone/>
            </a:pPr>
            <a:r>
              <a:rPr lang="en-US" altLang="zh-CN" dirty="0">
                <a:latin typeface="+mn-lt"/>
                <a:ea typeface="黑体" panose="02010609060101010101" pitchFamily="49" charset="-122"/>
              </a:rPr>
              <a:t>	</a:t>
            </a:r>
            <a:r>
              <a:rPr lang="en-US" altLang="zh-CN" dirty="0" smtClean="0">
                <a:latin typeface="+mn-lt"/>
                <a:ea typeface="黑体" panose="02010609060101010101" pitchFamily="49" charset="-122"/>
              </a:rPr>
              <a:t>HKLM\Software\Citrix\HDX3D\</a:t>
            </a:r>
            <a:r>
              <a:rPr lang="en-US" altLang="zh-CN" dirty="0" err="1" smtClean="0">
                <a:latin typeface="+mn-lt"/>
                <a:ea typeface="黑体" panose="02010609060101010101" pitchFamily="49" charset="-122"/>
              </a:rPr>
              <a:t>BitMapRemotingConfig</a:t>
            </a:r>
            <a:endParaRPr lang="en-US" altLang="zh-CN" dirty="0">
              <a:latin typeface="+mn-lt"/>
              <a:ea typeface="黑体" panose="02010609060101010101" pitchFamily="49" charset="-122"/>
            </a:endParaRPr>
          </a:p>
          <a:p>
            <a:pPr lvl="1"/>
            <a:r>
              <a:rPr lang="zh-CN" altLang="en-US" dirty="0" smtClean="0">
                <a:latin typeface="+mn-lt"/>
                <a:ea typeface="黑体" panose="02010609060101010101" pitchFamily="49" charset="-122"/>
              </a:rPr>
              <a:t>创建一个</a:t>
            </a:r>
            <a:r>
              <a:rPr lang="en-US" altLang="zh-CN" dirty="0" smtClean="0">
                <a:latin typeface="+mn-lt"/>
                <a:ea typeface="黑体" panose="02010609060101010101" pitchFamily="49" charset="-122"/>
              </a:rPr>
              <a:t> </a:t>
            </a:r>
            <a:r>
              <a:rPr lang="en-US" altLang="zh-CN" dirty="0">
                <a:latin typeface="+mn-lt"/>
                <a:ea typeface="黑体" panose="02010609060101010101" pitchFamily="49" charset="-122"/>
              </a:rPr>
              <a:t>DWORD: HKLM_CatiaV6Cursor</a:t>
            </a:r>
          </a:p>
          <a:p>
            <a:pPr lvl="1"/>
            <a:r>
              <a:rPr lang="zh-CN" altLang="en-US" dirty="0" smtClean="0">
                <a:latin typeface="+mn-lt"/>
                <a:ea typeface="黑体" panose="02010609060101010101" pitchFamily="49" charset="-122"/>
              </a:rPr>
              <a:t>设置数值为：</a:t>
            </a:r>
            <a:r>
              <a:rPr lang="en-US" altLang="zh-CN" dirty="0" smtClean="0">
                <a:latin typeface="+mn-lt"/>
                <a:ea typeface="黑体" panose="02010609060101010101" pitchFamily="49" charset="-122"/>
              </a:rPr>
              <a:t>1</a:t>
            </a:r>
            <a:endParaRPr lang="en-US" altLang="zh-CN" dirty="0">
              <a:latin typeface="+mn-lt"/>
              <a:ea typeface="黑体" panose="02010609060101010101" pitchFamily="49" charset="-122"/>
            </a:endParaRPr>
          </a:p>
          <a:p>
            <a:pPr lvl="1"/>
            <a:r>
              <a:rPr lang="zh-CN" altLang="en-US" dirty="0" smtClean="0">
                <a:latin typeface="+mn-lt"/>
                <a:ea typeface="黑体" panose="02010609060101010101" pitchFamily="49" charset="-122"/>
              </a:rPr>
              <a:t>将</a:t>
            </a:r>
            <a:r>
              <a:rPr lang="en-US" altLang="zh-CN" dirty="0" smtClean="0">
                <a:latin typeface="+mn-lt"/>
                <a:ea typeface="黑体" panose="02010609060101010101" pitchFamily="49" charset="-122"/>
              </a:rPr>
              <a:t>VM</a:t>
            </a:r>
            <a:r>
              <a:rPr lang="zh-CN" altLang="en-US" dirty="0" smtClean="0">
                <a:latin typeface="+mn-lt"/>
                <a:ea typeface="黑体" panose="02010609060101010101" pitchFamily="49" charset="-122"/>
              </a:rPr>
              <a:t>重启</a:t>
            </a:r>
            <a:endParaRPr lang="zh-CN" altLang="en-US" dirty="0">
              <a:latin typeface="+mn-lt"/>
              <a:ea typeface="黑体" panose="02010609060101010101" pitchFamily="49" charset="-122"/>
            </a:endParaRPr>
          </a:p>
        </p:txBody>
      </p:sp>
    </p:spTree>
    <p:extLst>
      <p:ext uri="{BB962C8B-B14F-4D97-AF65-F5344CB8AC3E}">
        <p14:creationId xmlns:p14="http://schemas.microsoft.com/office/powerpoint/2010/main" val="18753588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光标显示黑色方块</a:t>
            </a:r>
            <a:endParaRPr lang="zh-CN" altLang="en-US" dirty="0"/>
          </a:p>
        </p:txBody>
      </p:sp>
      <p:sp>
        <p:nvSpPr>
          <p:cNvPr id="3" name="内容占位符 2"/>
          <p:cNvSpPr>
            <a:spLocks noGrp="1"/>
          </p:cNvSpPr>
          <p:nvPr>
            <p:ph sz="quarter" idx="13"/>
          </p:nvPr>
        </p:nvSpPr>
        <p:spPr/>
        <p:txBody>
          <a:bodyPr/>
          <a:lstStyle/>
          <a:p>
            <a:r>
              <a:rPr lang="zh-CN" altLang="en-US" dirty="0" smtClean="0">
                <a:latin typeface="+mn-lt"/>
                <a:ea typeface="黑体" panose="02010609060101010101" pitchFamily="49" charset="-122"/>
              </a:rPr>
              <a:t>在使用部分</a:t>
            </a:r>
            <a:r>
              <a:rPr lang="en-US" altLang="zh-CN" dirty="0" smtClean="0">
                <a:latin typeface="+mn-lt"/>
                <a:ea typeface="黑体" panose="02010609060101010101" pitchFamily="49" charset="-122"/>
              </a:rPr>
              <a:t>3D</a:t>
            </a:r>
            <a:r>
              <a:rPr lang="zh-CN" altLang="en-US" dirty="0" smtClean="0">
                <a:latin typeface="+mn-lt"/>
                <a:ea typeface="黑体" panose="02010609060101010101" pitchFamily="49" charset="-122"/>
              </a:rPr>
              <a:t>软件时，鼠标键的光标会显示为黑色的方块。</a:t>
            </a:r>
            <a:endParaRPr lang="zh-CN" altLang="en-US" dirty="0">
              <a:latin typeface="+mn-lt"/>
              <a:ea typeface="黑体" panose="02010609060101010101" pitchFamily="49" charset="-122"/>
            </a:endParaRPr>
          </a:p>
          <a:p>
            <a:r>
              <a:rPr lang="zh-CN" altLang="en-US" dirty="0" smtClean="0">
                <a:latin typeface="+mn-lt"/>
                <a:ea typeface="黑体" panose="02010609060101010101" pitchFamily="49" charset="-122"/>
              </a:rPr>
              <a:t>已经验证出现此问题并解决的有：</a:t>
            </a:r>
            <a:r>
              <a:rPr lang="en-US" altLang="zh-CN" dirty="0" err="1" smtClean="0">
                <a:latin typeface="+mn-lt"/>
                <a:ea typeface="黑体" panose="02010609060101010101" pitchFamily="49" charset="-122"/>
              </a:rPr>
              <a:t>ProE</a:t>
            </a:r>
            <a:r>
              <a:rPr lang="zh-CN" altLang="en-US" dirty="0" smtClean="0">
                <a:latin typeface="+mn-lt"/>
                <a:ea typeface="黑体" panose="02010609060101010101" pitchFamily="49" charset="-122"/>
              </a:rPr>
              <a:t>，</a:t>
            </a:r>
            <a:r>
              <a:rPr lang="en-US" altLang="zh-CN" dirty="0" smtClean="0">
                <a:latin typeface="+mn-lt"/>
                <a:ea typeface="黑体" panose="02010609060101010101" pitchFamily="49" charset="-122"/>
              </a:rPr>
              <a:t>PTC </a:t>
            </a:r>
            <a:r>
              <a:rPr lang="en-US" altLang="zh-CN" dirty="0" err="1" smtClean="0">
                <a:latin typeface="+mn-lt"/>
                <a:ea typeface="黑体" panose="02010609060101010101" pitchFamily="49" charset="-122"/>
              </a:rPr>
              <a:t>Creo</a:t>
            </a:r>
            <a:r>
              <a:rPr lang="en-US" altLang="zh-CN" dirty="0" smtClean="0">
                <a:latin typeface="+mn-lt"/>
                <a:ea typeface="黑体" panose="02010609060101010101" pitchFamily="49" charset="-122"/>
              </a:rPr>
              <a:t> 2.0</a:t>
            </a:r>
            <a:r>
              <a:rPr lang="zh-CN" altLang="en-US" dirty="0" smtClean="0">
                <a:latin typeface="+mn-lt"/>
                <a:ea typeface="黑体" panose="02010609060101010101" pitchFamily="49" charset="-122"/>
              </a:rPr>
              <a:t>，</a:t>
            </a:r>
            <a:r>
              <a:rPr lang="en-US" altLang="zh-CN" dirty="0" err="1" smtClean="0">
                <a:latin typeface="+mn-lt"/>
                <a:ea typeface="黑体" panose="02010609060101010101" pitchFamily="49" charset="-122"/>
              </a:rPr>
              <a:t>AutoDesk</a:t>
            </a:r>
            <a:r>
              <a:rPr lang="en-US" altLang="zh-CN" dirty="0" smtClean="0">
                <a:latin typeface="+mn-lt"/>
                <a:ea typeface="黑体" panose="02010609060101010101" pitchFamily="49" charset="-122"/>
              </a:rPr>
              <a:t> Inventor</a:t>
            </a:r>
            <a:r>
              <a:rPr lang="zh-CN" altLang="en-US" dirty="0" smtClean="0">
                <a:latin typeface="+mn-lt"/>
                <a:ea typeface="黑体" panose="02010609060101010101" pitchFamily="49" charset="-122"/>
              </a:rPr>
              <a:t>，方正排版软件。</a:t>
            </a:r>
            <a:endParaRPr lang="en-US" altLang="zh-CN" dirty="0" smtClean="0">
              <a:latin typeface="+mn-lt"/>
              <a:ea typeface="黑体" panose="02010609060101010101" pitchFamily="49" charset="-122"/>
            </a:endParaRPr>
          </a:p>
          <a:p>
            <a:r>
              <a:rPr lang="zh-CN" altLang="en-US" dirty="0" smtClean="0">
                <a:latin typeface="+mn-lt"/>
                <a:ea typeface="黑体" panose="02010609060101010101" pitchFamily="49" charset="-122"/>
              </a:rPr>
              <a:t>请安装</a:t>
            </a:r>
            <a:r>
              <a:rPr lang="en-US" altLang="zh-CN" dirty="0">
                <a:latin typeface="+mj-lt"/>
              </a:rPr>
              <a:t>Hotfix </a:t>
            </a:r>
            <a:r>
              <a:rPr lang="en-US" altLang="zh-CN" dirty="0" smtClean="0">
                <a:latin typeface="+mj-lt"/>
              </a:rPr>
              <a:t>XD710ICAWSWX--007 </a:t>
            </a:r>
          </a:p>
          <a:p>
            <a:pPr lvl="1"/>
            <a:r>
              <a:rPr lang="en-US" altLang="zh-CN" dirty="0" smtClean="0">
                <a:hlinkClick r:id="rId3"/>
              </a:rPr>
              <a:t>http://support.citrix.com/article/CTX140736</a:t>
            </a:r>
            <a:endParaRPr lang="en-US" altLang="zh-CN" dirty="0" smtClean="0"/>
          </a:p>
          <a:p>
            <a:pPr lvl="1"/>
            <a:r>
              <a:rPr lang="en-US" altLang="zh-CN" dirty="0" smtClean="0">
                <a:hlinkClick r:id="rId4"/>
              </a:rPr>
              <a:t>http://support.citrix.com/article/CTX140737</a:t>
            </a:r>
            <a:r>
              <a:rPr lang="en-US" altLang="zh-CN" dirty="0" smtClean="0"/>
              <a:t> </a:t>
            </a:r>
            <a:r>
              <a:rPr lang="en-US" altLang="zh-CN" dirty="0"/>
              <a:t>	</a:t>
            </a:r>
            <a:endParaRPr lang="zh-CN" altLang="en-US" dirty="0"/>
          </a:p>
        </p:txBody>
      </p:sp>
    </p:spTree>
    <p:extLst>
      <p:ext uri="{BB962C8B-B14F-4D97-AF65-F5344CB8AC3E}">
        <p14:creationId xmlns:p14="http://schemas.microsoft.com/office/powerpoint/2010/main" val="168598917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参考</a:t>
            </a:r>
            <a:r>
              <a:rPr lang="en-US" altLang="zh-CN" dirty="0" smtClean="0"/>
              <a:t>LINK</a:t>
            </a:r>
            <a:endParaRPr lang="zh-CN" altLang="en-US" dirty="0"/>
          </a:p>
        </p:txBody>
      </p:sp>
      <p:sp>
        <p:nvSpPr>
          <p:cNvPr id="3" name="内容占位符 2"/>
          <p:cNvSpPr>
            <a:spLocks noGrp="1"/>
          </p:cNvSpPr>
          <p:nvPr>
            <p:ph sz="quarter" idx="13"/>
          </p:nvPr>
        </p:nvSpPr>
        <p:spPr/>
        <p:txBody>
          <a:bodyPr/>
          <a:lstStyle/>
          <a:p>
            <a:r>
              <a:rPr lang="en-US" altLang="zh-CN" dirty="0">
                <a:latin typeface="+mn-lt"/>
                <a:hlinkClick r:id="rId2"/>
              </a:rPr>
              <a:t>http://</a:t>
            </a:r>
            <a:r>
              <a:rPr lang="en-US" altLang="zh-CN" dirty="0" smtClean="0">
                <a:latin typeface="+mn-lt"/>
                <a:hlinkClick r:id="rId2"/>
              </a:rPr>
              <a:t>www.nvidia.com/object/enterprise-virtualization-where-to-buy.html</a:t>
            </a:r>
            <a:endParaRPr lang="en-US" altLang="zh-CN" dirty="0" smtClean="0">
              <a:latin typeface="+mn-lt"/>
            </a:endParaRPr>
          </a:p>
          <a:p>
            <a:r>
              <a:rPr lang="en-US" altLang="zh-CN" dirty="0">
                <a:latin typeface="+mn-lt"/>
                <a:hlinkClick r:id="rId3"/>
              </a:rPr>
              <a:t>http://</a:t>
            </a:r>
            <a:r>
              <a:rPr lang="en-US" altLang="zh-CN" dirty="0" smtClean="0">
                <a:latin typeface="+mn-lt"/>
                <a:hlinkClick r:id="rId3"/>
              </a:rPr>
              <a:t>support.citrix.com/proddocs/topic/xenapp65fp2-w2k8/xa-opengl-gpu-sharing.html</a:t>
            </a:r>
            <a:endParaRPr lang="en-US" altLang="zh-CN" dirty="0" smtClean="0">
              <a:latin typeface="+mn-lt"/>
            </a:endParaRPr>
          </a:p>
          <a:p>
            <a:r>
              <a:rPr lang="en-US" altLang="zh-CN" dirty="0">
                <a:latin typeface="+mn-lt"/>
                <a:hlinkClick r:id="rId4"/>
              </a:rPr>
              <a:t>http://</a:t>
            </a:r>
            <a:r>
              <a:rPr lang="en-US" altLang="zh-CN" dirty="0" smtClean="0">
                <a:latin typeface="+mn-lt"/>
                <a:hlinkClick r:id="rId4"/>
              </a:rPr>
              <a:t>support.citrix.com/proddocs/topic/xendesktop-71/hdx-sys-reqs.html</a:t>
            </a:r>
            <a:endParaRPr lang="en-US" altLang="zh-CN" dirty="0" smtClean="0">
              <a:latin typeface="+mn-lt"/>
            </a:endParaRPr>
          </a:p>
          <a:p>
            <a:r>
              <a:rPr lang="en-US" altLang="zh-CN" dirty="0">
                <a:latin typeface="+mn-lt"/>
                <a:hlinkClick r:id="rId5"/>
              </a:rPr>
              <a:t>http://blogs.gartner.com/gunnar-berger/understanding-virtual-desktop-vdi-gpu-technologies</a:t>
            </a:r>
            <a:r>
              <a:rPr lang="en-US" altLang="zh-CN" dirty="0" smtClean="0">
                <a:latin typeface="+mn-lt"/>
                <a:hlinkClick r:id="rId5"/>
              </a:rPr>
              <a:t>/</a:t>
            </a:r>
            <a:endParaRPr lang="en-US" altLang="zh-CN" dirty="0" smtClean="0">
              <a:latin typeface="+mn-lt"/>
            </a:endParaRPr>
          </a:p>
          <a:p>
            <a:r>
              <a:rPr lang="en-US" altLang="zh-CN" dirty="0">
                <a:latin typeface="+mn-lt"/>
                <a:hlinkClick r:id="rId6"/>
              </a:rPr>
              <a:t>http://blogs.citrix.com/2013/10/04/citrix-xenserver-and-xendesktop-platforms-for-cadcaeaec-and-pdmplm-introducing-grid-vgpu-true-hardware-gpu-sharing</a:t>
            </a:r>
            <a:r>
              <a:rPr lang="en-US" altLang="zh-CN" dirty="0" smtClean="0">
                <a:latin typeface="+mn-lt"/>
                <a:hlinkClick r:id="rId6"/>
              </a:rPr>
              <a:t>/</a:t>
            </a:r>
            <a:endParaRPr lang="en-US" altLang="zh-CN" dirty="0" smtClean="0">
              <a:latin typeface="+mn-lt"/>
            </a:endParaRPr>
          </a:p>
          <a:p>
            <a:r>
              <a:rPr lang="en-US" altLang="zh-CN" dirty="0">
                <a:latin typeface="+mn-lt"/>
                <a:hlinkClick r:id="rId7"/>
              </a:rPr>
              <a:t>http://blogs.citrix.com/2013/09/10/new-reviewers-guide-for-xendesktop-7-hdx-3d-pro-graphics-on-both-xenserver-and-vsphere/</a:t>
            </a:r>
            <a:endParaRPr lang="zh-CN" altLang="en-US" dirty="0">
              <a:latin typeface="+mn-lt"/>
            </a:endParaRPr>
          </a:p>
        </p:txBody>
      </p:sp>
    </p:spTree>
    <p:extLst>
      <p:ext uri="{BB962C8B-B14F-4D97-AF65-F5344CB8AC3E}">
        <p14:creationId xmlns:p14="http://schemas.microsoft.com/office/powerpoint/2010/main" val="366447252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参考</a:t>
            </a:r>
            <a:r>
              <a:rPr lang="en-US" altLang="zh-CN" dirty="0"/>
              <a:t>LINK</a:t>
            </a:r>
            <a:endParaRPr lang="zh-CN" altLang="en-US" dirty="0"/>
          </a:p>
        </p:txBody>
      </p:sp>
      <p:sp>
        <p:nvSpPr>
          <p:cNvPr id="3" name="内容占位符 2"/>
          <p:cNvSpPr>
            <a:spLocks noGrp="1"/>
          </p:cNvSpPr>
          <p:nvPr>
            <p:ph sz="quarter" idx="13"/>
          </p:nvPr>
        </p:nvSpPr>
        <p:spPr/>
        <p:txBody>
          <a:bodyPr/>
          <a:lstStyle/>
          <a:p>
            <a:r>
              <a:rPr lang="en-US" altLang="zh-CN" dirty="0">
                <a:hlinkClick r:id="rId2"/>
              </a:rPr>
              <a:t>http://</a:t>
            </a:r>
            <a:r>
              <a:rPr lang="en-US" altLang="zh-CN" dirty="0" smtClean="0">
                <a:hlinkClick r:id="rId2"/>
              </a:rPr>
              <a:t>blogs.citrix.com/2013/12/15/ten-useful-tools-for-optimising-xenserver/</a:t>
            </a:r>
            <a:endParaRPr lang="en-US" altLang="zh-CN" dirty="0" smtClean="0"/>
          </a:p>
          <a:p>
            <a:r>
              <a:rPr lang="en-US" altLang="zh-CN" dirty="0">
                <a:hlinkClick r:id="rId3"/>
              </a:rPr>
              <a:t>http://</a:t>
            </a:r>
            <a:r>
              <a:rPr lang="en-US" altLang="zh-CN" dirty="0" smtClean="0">
                <a:hlinkClick r:id="rId3"/>
              </a:rPr>
              <a:t>www.xenserver.org/partners/developing-products-for-xenserver/19-dev-help/138-xs-dev-perf-turbo.html</a:t>
            </a:r>
            <a:endParaRPr lang="en-US" altLang="zh-CN" dirty="0" smtClean="0"/>
          </a:p>
          <a:p>
            <a:r>
              <a:rPr lang="en-US" altLang="zh-CN" u="sng" dirty="0">
                <a:hlinkClick r:id="rId4"/>
              </a:rPr>
              <a:t>http://www.citrix.com/wsdm/restServe/skb/attachments/RDY12202/Reviewer%20Guide%20for%20HDX%203D%20Pro%2003%20vGPU%20GA.pdf</a:t>
            </a:r>
            <a:endParaRPr lang="zh-CN" altLang="zh-CN" dirty="0"/>
          </a:p>
          <a:p>
            <a:r>
              <a:rPr lang="en-US" altLang="zh-CN" u="sng" dirty="0">
                <a:hlinkClick r:id="rId5"/>
              </a:rPr>
              <a:t>http://blogs.citrix.com/2014/04/29/are-you-in-the-bandwidth-know-with-hdx-3d-pro/ </a:t>
            </a:r>
            <a:endParaRPr lang="en-US" altLang="zh-CN" u="sng" dirty="0" smtClean="0">
              <a:hlinkClick r:id="rId5"/>
            </a:endParaRPr>
          </a:p>
          <a:p>
            <a:r>
              <a:rPr lang="en-US" altLang="zh-CN" u="sng" dirty="0">
                <a:hlinkClick r:id="rId5"/>
              </a:rPr>
              <a:t>http://blogs.citrix.com/2014/03/11/citrix-xenserver-setting-more-than-one-vcpu-per-vm-to-improve-application-performance-and-server-consolidation-e-g-for-cad3-d-graphical-applications/</a:t>
            </a:r>
            <a:endParaRPr lang="en-US" altLang="zh-CN" u="sng" dirty="0" smtClean="0">
              <a:hlinkClick r:id="rId5"/>
            </a:endParaRPr>
          </a:p>
          <a:p>
            <a:r>
              <a:rPr lang="en-US" altLang="zh-CN" u="sng" dirty="0" smtClean="0">
                <a:hlinkClick r:id="rId5"/>
              </a:rPr>
              <a:t>http</a:t>
            </a:r>
            <a:r>
              <a:rPr lang="en-US" altLang="zh-CN" u="sng" dirty="0">
                <a:hlinkClick r:id="rId5"/>
              </a:rPr>
              <a:t>://blogs.citrix.com/2014/05/06/optimising-the-performance-of-hdx-3d-pro-lessons-from-the-field-2/</a:t>
            </a:r>
            <a:endParaRPr lang="zh-CN" altLang="zh-CN" dirty="0"/>
          </a:p>
          <a:p>
            <a:endParaRPr lang="zh-CN" altLang="en-US" dirty="0"/>
          </a:p>
        </p:txBody>
      </p:sp>
    </p:spTree>
    <p:extLst>
      <p:ext uri="{BB962C8B-B14F-4D97-AF65-F5344CB8AC3E}">
        <p14:creationId xmlns:p14="http://schemas.microsoft.com/office/powerpoint/2010/main" val="86193531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0281612"/>
      </p:ext>
    </p:extLst>
  </p:cSld>
  <p:clrMapOvr>
    <a:masterClrMapping/>
  </p:clrMapOvr>
  <p:timing>
    <p:tnLst>
      <p:par>
        <p:cTn id="1" dur="indefinite" restart="never" nodeType="tmRoot"/>
      </p:par>
    </p:tnLst>
  </p:timing>
</p:sld>
</file>

<file path=ppt/theme/theme1.xml><?xml version="1.0" encoding="utf-8"?>
<a:theme xmlns:a="http://schemas.openxmlformats.org/drawingml/2006/main" name="Citrix Ocean Template _Breakout Sessions 2013">
  <a:themeElements>
    <a:clrScheme name="Custom 49">
      <a:dk1>
        <a:srgbClr val="4D4F53"/>
      </a:dk1>
      <a:lt1>
        <a:sysClr val="window" lastClr="FFFFFF"/>
      </a:lt1>
      <a:dk2>
        <a:srgbClr val="706F5C"/>
      </a:dk2>
      <a:lt2>
        <a:srgbClr val="D6D5CC"/>
      </a:lt2>
      <a:accent1>
        <a:srgbClr val="0079BD"/>
      </a:accent1>
      <a:accent2>
        <a:srgbClr val="70963E"/>
      </a:accent2>
      <a:accent3>
        <a:srgbClr val="844CB0"/>
      </a:accent3>
      <a:accent4>
        <a:srgbClr val="0079BD"/>
      </a:accent4>
      <a:accent5>
        <a:srgbClr val="70963E"/>
      </a:accent5>
      <a:accent6>
        <a:srgbClr val="844CB0"/>
      </a:accent6>
      <a:hlink>
        <a:srgbClr val="00598C"/>
      </a:hlink>
      <a:folHlink>
        <a:srgbClr val="563173"/>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algn="ctr">
          <a:noFill/>
          <a:miter lim="800000"/>
          <a:headEnd/>
          <a:tailEnd/>
        </a:ln>
        <a:effectLst/>
        <a:extLst/>
      </a:spPr>
      <a:bodyPr rtlCol="0" anchor="ctr"/>
      <a:lstStyle>
        <a:defPPr algn="ctr" eaLnBrk="0" fontAlgn="base" hangingPunct="0">
          <a:spcBef>
            <a:spcPct val="0"/>
          </a:spcBef>
          <a:spcAft>
            <a:spcPct val="0"/>
          </a:spcAft>
          <a:defRPr sz="1600" dirty="0" err="1" smtClean="0">
            <a:solidFill>
              <a:srgbClr val="FFFFFF"/>
            </a:solidFill>
            <a:latin typeface="Arial" pitchFamily="34" charset="0"/>
            <a:cs typeface="Arial" pitchFamily="34" charset="0"/>
          </a:defRPr>
        </a:defPPr>
      </a:lstStyle>
    </a:spDef>
    <a:lnDef>
      <a:spPr bwMode="auto">
        <a:noFill/>
        <a:ln w="9525" cap="flat" cmpd="sng" algn="ctr">
          <a:solidFill>
            <a:schemeClr val="tx1"/>
          </a:solidFill>
          <a:prstDash val="solid"/>
          <a:round/>
          <a:headEnd type="none" w="med" len="med"/>
          <a:tailEnd type="none" w="med" len="med"/>
        </a:ln>
        <a:effectLst/>
      </a:spPr>
      <a:bodyPr/>
      <a:lstStyle/>
    </a:lnDef>
    <a:txDef>
      <a:spPr>
        <a:noFill/>
      </a:spPr>
      <a:bodyPr wrap="none" rtlCol="0">
        <a:spAutoFit/>
      </a:bodyPr>
      <a:lstStyle>
        <a:defPPr>
          <a:defRPr dirty="0" err="1" smtClean="0">
            <a:latin typeface="Arial" pitchFamily="34" charset="0"/>
            <a:cs typeface="Arial" pitchFamily="34"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49">
    <a:dk1>
      <a:srgbClr val="4D4F53"/>
    </a:dk1>
    <a:lt1>
      <a:sysClr val="window" lastClr="FFFFFF"/>
    </a:lt1>
    <a:dk2>
      <a:srgbClr val="706F5C"/>
    </a:dk2>
    <a:lt2>
      <a:srgbClr val="D6D5CC"/>
    </a:lt2>
    <a:accent1>
      <a:srgbClr val="0079BD"/>
    </a:accent1>
    <a:accent2>
      <a:srgbClr val="70963E"/>
    </a:accent2>
    <a:accent3>
      <a:srgbClr val="844CB0"/>
    </a:accent3>
    <a:accent4>
      <a:srgbClr val="0079BD"/>
    </a:accent4>
    <a:accent5>
      <a:srgbClr val="70963E"/>
    </a:accent5>
    <a:accent6>
      <a:srgbClr val="844CB0"/>
    </a:accent6>
    <a:hlink>
      <a:srgbClr val="00598C"/>
    </a:hlink>
    <a:folHlink>
      <a:srgbClr val="563173"/>
    </a:folHlink>
  </a:clrScheme>
</a:themeOverride>
</file>

<file path=docProps/app.xml><?xml version="1.0" encoding="utf-8"?>
<Properties xmlns="http://schemas.openxmlformats.org/officeDocument/2006/extended-properties" xmlns:vt="http://schemas.openxmlformats.org/officeDocument/2006/docPropsVTypes">
  <Template/>
  <TotalTime>6126</TotalTime>
  <Words>3718</Words>
  <Application>Microsoft Office PowerPoint</Application>
  <PresentationFormat>全屏显示(16:9)</PresentationFormat>
  <Paragraphs>548</Paragraphs>
  <Slides>76</Slides>
  <Notes>44</Notes>
  <HiddenSlides>1</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76</vt:i4>
      </vt:variant>
    </vt:vector>
  </HeadingPairs>
  <TitlesOfParts>
    <vt:vector size="86" baseType="lpstr">
      <vt:lpstr>Adobe Gothic Std B</vt:lpstr>
      <vt:lpstr>MS PGothic</vt:lpstr>
      <vt:lpstr>MS PGothic</vt:lpstr>
      <vt:lpstr>新細明體</vt:lpstr>
      <vt:lpstr>黑体</vt:lpstr>
      <vt:lpstr>宋体</vt:lpstr>
      <vt:lpstr>Arial</vt:lpstr>
      <vt:lpstr>Calibri</vt:lpstr>
      <vt:lpstr>Trebuchet MS</vt:lpstr>
      <vt:lpstr>Citrix Ocean Template _Breakout Sessions 2013</vt:lpstr>
      <vt:lpstr>PowerPoint 演示文稿</vt:lpstr>
      <vt:lpstr>PowerPoint 演示文稿</vt:lpstr>
      <vt:lpstr>GRID显卡认证服务器型号 – 型号在不断增加中</vt:lpstr>
      <vt:lpstr>GRID显卡认证服务器型号</vt:lpstr>
      <vt:lpstr>GRID显卡认证服务器型号</vt:lpstr>
      <vt:lpstr>Bios注意事项</vt:lpstr>
      <vt:lpstr>Bios注意事项</vt:lpstr>
      <vt:lpstr>K1/K2卡混插的问题</vt:lpstr>
      <vt:lpstr>K1/K2多屏支持问题</vt:lpstr>
      <vt:lpstr>服务器承板问题</vt:lpstr>
      <vt:lpstr>供电问题</vt:lpstr>
      <vt:lpstr>PowerPoint 演示文稿</vt:lpstr>
      <vt:lpstr>XenServer 6.2  for vGPU</vt:lpstr>
      <vt:lpstr>XenDesktop 7.1/7.5 for VDA hotfix</vt:lpstr>
      <vt:lpstr>XenDesktop 7.6 – VDA hotfix</vt:lpstr>
      <vt:lpstr>XenDesktop/XenApp Delivery Controller hotfix</vt:lpstr>
      <vt:lpstr>选择正确XenCenter版本 – XenServer 6.2</vt:lpstr>
      <vt:lpstr>选择正确XenCenter版本 – XenServer 6.5</vt:lpstr>
      <vt:lpstr>确认NVidia GPU Manager正常工作</vt:lpstr>
      <vt:lpstr>环境建议</vt:lpstr>
      <vt:lpstr>XenServer优化 – 参考</vt:lpstr>
      <vt:lpstr>XenServer 6.5</vt:lpstr>
      <vt:lpstr>XenServer 6.5必须有license激活才能实现vGPU功能</vt:lpstr>
      <vt:lpstr>Citrix的vGPU解决方案目前也支持VMware vSphere 6平台！ </vt:lpstr>
      <vt:lpstr>NVidia 驱动</vt:lpstr>
      <vt:lpstr>请仔细阅读驱动压缩包内的pdf文档</vt:lpstr>
      <vt:lpstr>直接透传和vGPU所使用的驱动并不相同</vt:lpstr>
      <vt:lpstr>协议支持</vt:lpstr>
      <vt:lpstr>NVIDIA GRID K1/K2 规格</vt:lpstr>
      <vt:lpstr>NVIDIA vGPU与专业显卡规格对照</vt:lpstr>
      <vt:lpstr>GRID vGPU Profiles</vt:lpstr>
      <vt:lpstr>GRID vGPU Profiles</vt:lpstr>
      <vt:lpstr>vGPU搭配限制</vt:lpstr>
      <vt:lpstr>性能损耗</vt:lpstr>
      <vt:lpstr>性能损耗</vt:lpstr>
      <vt:lpstr>Receiver版本</vt:lpstr>
      <vt:lpstr>终端设备</vt:lpstr>
      <vt:lpstr>PowerPoint 演示文稿</vt:lpstr>
      <vt:lpstr>测试小工具</vt:lpstr>
      <vt:lpstr>GPU Caps View</vt:lpstr>
      <vt:lpstr>Benchmark Tools</vt:lpstr>
      <vt:lpstr>提高跑分成绩</vt:lpstr>
      <vt:lpstr>查看GPU 利用率 - XenCenter</vt:lpstr>
      <vt:lpstr>查看GPU利用率 – NVSMI命令</vt:lpstr>
      <vt:lpstr>查看GPU利用率 – NVSMI命令</vt:lpstr>
      <vt:lpstr>查看GPU利用率 – Processhacker （推荐）</vt:lpstr>
      <vt:lpstr>PowerPoint 演示文稿</vt:lpstr>
      <vt:lpstr>通过MCS可以直接完成vGPU桌面的交付</vt:lpstr>
      <vt:lpstr>PVS完成vGPU桌面的交付 – 可以降低投入成本</vt:lpstr>
      <vt:lpstr>PowerPoint 演示文稿</vt:lpstr>
      <vt:lpstr>常见使用专业显卡的领域</vt:lpstr>
      <vt:lpstr>常见专业图形应用</vt:lpstr>
      <vt:lpstr>K2认证的应用程序列表</vt:lpstr>
      <vt:lpstr>GRID vGPU Profiles</vt:lpstr>
      <vt:lpstr>Citrix 3D 解决方案一览</vt:lpstr>
      <vt:lpstr>场景定义</vt:lpstr>
      <vt:lpstr>场景、应用选型 – 仅供参考</vt:lpstr>
      <vt:lpstr>虚拟机资源规划</vt:lpstr>
      <vt:lpstr>vGPU软硬件配置 – 参考</vt:lpstr>
      <vt:lpstr>PowerPoint 演示文稿</vt:lpstr>
      <vt:lpstr>策略优化</vt:lpstr>
      <vt:lpstr>远程接入-参考策略</vt:lpstr>
      <vt:lpstr>Windows 7优化</vt:lpstr>
      <vt:lpstr>Inventor 优化</vt:lpstr>
      <vt:lpstr>AutoDesk 相关软件安装问题</vt:lpstr>
      <vt:lpstr>AutoCAD</vt:lpstr>
      <vt:lpstr>AutoCAD优化</vt:lpstr>
      <vt:lpstr>AutoCAD鼠标指针飘逸类问题</vt:lpstr>
      <vt:lpstr>AutoCAD在Shared Desktop环境中的优化</vt:lpstr>
      <vt:lpstr>Catia V5优化</vt:lpstr>
      <vt:lpstr>Revit 优化</vt:lpstr>
      <vt:lpstr>应用已知问题</vt:lpstr>
      <vt:lpstr>光标显示黑色方块</vt:lpstr>
      <vt:lpstr>参考LINK</vt:lpstr>
      <vt:lpstr>参考LINK</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Gabrielle Tabios</dc:creator>
  <cp:lastModifiedBy>凯钱</cp:lastModifiedBy>
  <cp:revision>567</cp:revision>
  <dcterms:created xsi:type="dcterms:W3CDTF">2013-05-10T23:37:07Z</dcterms:created>
  <dcterms:modified xsi:type="dcterms:W3CDTF">2015-04-03T02:12:25Z</dcterms:modified>
</cp:coreProperties>
</file>