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handoutMasterIdLst>
    <p:handoutMasterId r:id="rId44"/>
  </p:handoutMasterIdLst>
  <p:sldIdLst>
    <p:sldId id="289" r:id="rId5"/>
    <p:sldId id="441" r:id="rId6"/>
    <p:sldId id="442" r:id="rId7"/>
    <p:sldId id="443" r:id="rId8"/>
    <p:sldId id="330" r:id="rId9"/>
    <p:sldId id="416" r:id="rId10"/>
    <p:sldId id="475" r:id="rId11"/>
    <p:sldId id="382" r:id="rId12"/>
    <p:sldId id="449" r:id="rId13"/>
    <p:sldId id="469" r:id="rId14"/>
    <p:sldId id="468" r:id="rId15"/>
    <p:sldId id="451" r:id="rId16"/>
    <p:sldId id="452" r:id="rId17"/>
    <p:sldId id="454" r:id="rId18"/>
    <p:sldId id="455" r:id="rId19"/>
    <p:sldId id="456" r:id="rId20"/>
    <p:sldId id="457" r:id="rId21"/>
    <p:sldId id="458" r:id="rId22"/>
    <p:sldId id="388" r:id="rId23"/>
    <p:sldId id="435" r:id="rId24"/>
    <p:sldId id="466" r:id="rId25"/>
    <p:sldId id="460" r:id="rId26"/>
    <p:sldId id="462" r:id="rId27"/>
    <p:sldId id="461" r:id="rId28"/>
    <p:sldId id="465" r:id="rId29"/>
    <p:sldId id="430" r:id="rId30"/>
    <p:sldId id="446" r:id="rId31"/>
    <p:sldId id="463" r:id="rId32"/>
    <p:sldId id="464" r:id="rId33"/>
    <p:sldId id="470" r:id="rId34"/>
    <p:sldId id="445" r:id="rId35"/>
    <p:sldId id="426" r:id="rId36"/>
    <p:sldId id="474" r:id="rId37"/>
    <p:sldId id="479" r:id="rId38"/>
    <p:sldId id="471" r:id="rId39"/>
    <p:sldId id="472" r:id="rId40"/>
    <p:sldId id="477" r:id="rId41"/>
    <p:sldId id="287" r:id="rId42"/>
  </p:sldIdLst>
  <p:sldSz cx="12192000" cy="6858000"/>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DDDD"/>
    <a:srgbClr val="00821F"/>
    <a:srgbClr val="414141"/>
    <a:srgbClr val="B8B3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05" autoAdjust="0"/>
    <p:restoredTop sz="73096" autoAdjust="0"/>
  </p:normalViewPr>
  <p:slideViewPr>
    <p:cSldViewPr snapToGrid="0">
      <p:cViewPr varScale="1">
        <p:scale>
          <a:sx n="68" d="100"/>
          <a:sy n="68" d="100"/>
        </p:scale>
        <p:origin x="1200" y="58"/>
      </p:cViewPr>
      <p:guideLst>
        <p:guide orient="horz" pos="2160"/>
        <p:guide pos="3840"/>
      </p:guideLst>
    </p:cSldViewPr>
  </p:slideViewPr>
  <p:outlineViewPr>
    <p:cViewPr>
      <p:scale>
        <a:sx n="33" d="100"/>
        <a:sy n="33" d="100"/>
      </p:scale>
      <p:origin x="0" y="-1302"/>
    </p:cViewPr>
  </p:outlineViewPr>
  <p:notesTextViewPr>
    <p:cViewPr>
      <p:scale>
        <a:sx n="3" d="2"/>
        <a:sy n="3" d="2"/>
      </p:scale>
      <p:origin x="0" y="0"/>
    </p:cViewPr>
  </p:notesTextViewPr>
  <p:sorterViewPr>
    <p:cViewPr varScale="1">
      <p:scale>
        <a:sx n="1" d="1"/>
        <a:sy n="1" d="1"/>
      </p:scale>
      <p:origin x="0" y="-370"/>
    </p:cViewPr>
  </p:sorterViewPr>
  <p:notesViewPr>
    <p:cSldViewPr snapToGrid="0">
      <p:cViewPr>
        <p:scale>
          <a:sx n="100" d="100"/>
          <a:sy n="100" d="100"/>
        </p:scale>
        <p:origin x="4194" y="6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diagrams/_rels/data1.xml.rels><?xml version="1.0" encoding="UTF-8" standalone="yes"?>
<Relationships xmlns="http://schemas.openxmlformats.org/package/2006/relationships"><Relationship Id="rId3" Type="http://schemas.openxmlformats.org/officeDocument/2006/relationships/hyperlink" Target="https://citrix.gosavo.com/Document/Document.aspx?id=41404281&amp;view=" TargetMode="External"/><Relationship Id="rId2" Type="http://schemas.openxmlformats.org/officeDocument/2006/relationships/hyperlink" Target="https://citrix.gosavo.com/Document/Document.aspx?id=41289915&amp;view=&amp;srlid=48506430&amp;srisprm=False&amp;sritidx=1&amp;srpgidx=0&amp;srpgsz=25" TargetMode="External"/><Relationship Id="rId1" Type="http://schemas.openxmlformats.org/officeDocument/2006/relationships/hyperlink" Target="https://citrix.gosavo.com/Document/Document.aspx?id=36754887&amp;view=" TargetMode="Externa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diagrams/_rels/drawing1.xml.rels><?xml version="1.0" encoding="UTF-8" standalone="yes"?>
<Relationships xmlns="http://schemas.openxmlformats.org/package/2006/relationships"><Relationship Id="rId3" Type="http://schemas.openxmlformats.org/officeDocument/2006/relationships/hyperlink" Target="https://citrix.gosavo.com/Document/Document.aspx?id=41289915&amp;view=&amp;srlid=48506430&amp;srisprm=False&amp;sritidx=1&amp;srpgidx=0&amp;srpgsz=25" TargetMode="External"/><Relationship Id="rId2" Type="http://schemas.openxmlformats.org/officeDocument/2006/relationships/image" Target="../media/image6.emf"/><Relationship Id="rId1" Type="http://schemas.openxmlformats.org/officeDocument/2006/relationships/hyperlink" Target="https://citrix.gosavo.com/Document/Document.aspx?id=36754887&amp;view=" TargetMode="External"/><Relationship Id="rId6" Type="http://schemas.openxmlformats.org/officeDocument/2006/relationships/image" Target="../media/image8.emf"/><Relationship Id="rId5" Type="http://schemas.openxmlformats.org/officeDocument/2006/relationships/hyperlink" Target="https://citrix.gosavo.com/Document/Document.aspx?id=41404281&amp;view=" TargetMode="External"/><Relationship Id="rId4" Type="http://schemas.openxmlformats.org/officeDocument/2006/relationships/image" Target="../media/image7.emf"/></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ADF85C-2BD0-7D4F-AB1C-200C341F8FA6}" type="doc">
      <dgm:prSet loTypeId="urn:microsoft.com/office/officeart/2005/8/layout/bList2" loCatId="" qsTypeId="urn:microsoft.com/office/officeart/2005/8/quickstyle/simple4" qsCatId="simple" csTypeId="urn:microsoft.com/office/officeart/2005/8/colors/accent1_2" csCatId="accent1" phldr="1"/>
      <dgm:spPr/>
    </dgm:pt>
    <dgm:pt modelId="{7514BE72-0DCA-564E-852C-50B4DC5761F0}">
      <dgm:prSet phldrT="[Text]"/>
      <dgm:spPr/>
      <dgm:t>
        <a:bodyPr/>
        <a:lstStyle/>
        <a:p>
          <a:r>
            <a:rPr lang="en-US" dirty="0" smtClean="0"/>
            <a:t>Starter Pack</a:t>
          </a:r>
          <a:endParaRPr lang="en-US" dirty="0"/>
        </a:p>
      </dgm:t>
    </dgm:pt>
    <dgm:pt modelId="{65711E02-551A-2647-AC23-DEC43192796C}" type="parTrans" cxnId="{BCCF8080-0D3A-2B48-847A-93686B18B4FB}">
      <dgm:prSet/>
      <dgm:spPr/>
      <dgm:t>
        <a:bodyPr/>
        <a:lstStyle/>
        <a:p>
          <a:endParaRPr lang="en-US"/>
        </a:p>
      </dgm:t>
    </dgm:pt>
    <dgm:pt modelId="{F23EE062-87F5-9044-A3FC-D43B99B44761}" type="sibTrans" cxnId="{BCCF8080-0D3A-2B48-847A-93686B18B4FB}">
      <dgm:prSet/>
      <dgm:spPr/>
      <dgm:t>
        <a:bodyPr/>
        <a:lstStyle/>
        <a:p>
          <a:endParaRPr lang="en-US"/>
        </a:p>
      </dgm:t>
    </dgm:pt>
    <dgm:pt modelId="{360B14E5-8895-A44E-85A4-2C4EFF0C2302}">
      <dgm:prSet phldrT="[Text]"/>
      <dgm:spPr/>
      <dgm:t>
        <a:bodyPr/>
        <a:lstStyle/>
        <a:p>
          <a:r>
            <a:rPr lang="en-US" dirty="0" smtClean="0"/>
            <a:t>RemoteApp Replacement</a:t>
          </a:r>
          <a:endParaRPr lang="en-US" dirty="0"/>
        </a:p>
      </dgm:t>
    </dgm:pt>
    <dgm:pt modelId="{DBFB6832-DC9D-E545-9329-2A65FDB80DE0}" type="parTrans" cxnId="{60797221-753E-7B42-9D98-AFB2F44D4A27}">
      <dgm:prSet/>
      <dgm:spPr/>
      <dgm:t>
        <a:bodyPr/>
        <a:lstStyle/>
        <a:p>
          <a:endParaRPr lang="en-US"/>
        </a:p>
      </dgm:t>
    </dgm:pt>
    <dgm:pt modelId="{0A9D65BC-0E24-5A4F-8443-033C56F3EBD3}" type="sibTrans" cxnId="{60797221-753E-7B42-9D98-AFB2F44D4A27}">
      <dgm:prSet/>
      <dgm:spPr/>
      <dgm:t>
        <a:bodyPr/>
        <a:lstStyle/>
        <a:p>
          <a:endParaRPr lang="en-US"/>
        </a:p>
      </dgm:t>
    </dgm:pt>
    <dgm:pt modelId="{69D5C909-7C57-084F-ADA7-816E21CC8ED8}">
      <dgm:prSet phldrT="[Text]"/>
      <dgm:spPr/>
      <dgm:t>
        <a:bodyPr/>
        <a:lstStyle/>
        <a:p>
          <a:r>
            <a:rPr lang="en-US" dirty="0" smtClean="0"/>
            <a:t>Transition &amp; Trade-Up</a:t>
          </a:r>
          <a:endParaRPr lang="en-US" dirty="0"/>
        </a:p>
      </dgm:t>
    </dgm:pt>
    <dgm:pt modelId="{409B0DD8-78DD-CF42-BA03-D7543CDC74D4}" type="parTrans" cxnId="{CF370A94-AC6B-0943-B021-FEE8E725496C}">
      <dgm:prSet/>
      <dgm:spPr/>
      <dgm:t>
        <a:bodyPr/>
        <a:lstStyle/>
        <a:p>
          <a:endParaRPr lang="en-US"/>
        </a:p>
      </dgm:t>
    </dgm:pt>
    <dgm:pt modelId="{26820A62-78A9-B042-845D-508DA003D205}" type="sibTrans" cxnId="{CF370A94-AC6B-0943-B021-FEE8E725496C}">
      <dgm:prSet/>
      <dgm:spPr/>
      <dgm:t>
        <a:bodyPr/>
        <a:lstStyle/>
        <a:p>
          <a:endParaRPr lang="en-US"/>
        </a:p>
      </dgm:t>
    </dgm:pt>
    <dgm:pt modelId="{F868098D-95B8-FF47-8AB4-D7BD8951A1F7}">
      <dgm:prSet/>
      <dgm:spPr/>
      <dgm:t>
        <a:bodyPr/>
        <a:lstStyle/>
        <a:p>
          <a:r>
            <a:rPr lang="en-US" dirty="0" smtClean="0"/>
            <a:t>50% off 100 users for XenApp &amp; XenDesktop Service</a:t>
          </a:r>
          <a:endParaRPr lang="en-US" dirty="0"/>
        </a:p>
      </dgm:t>
    </dgm:pt>
    <dgm:pt modelId="{7F717DE1-BBF4-1B43-B2D2-ECF8EF755CA2}" type="parTrans" cxnId="{65C75F34-3047-AE48-B6B8-52EE8776C606}">
      <dgm:prSet/>
      <dgm:spPr/>
      <dgm:t>
        <a:bodyPr/>
        <a:lstStyle/>
        <a:p>
          <a:endParaRPr lang="en-US"/>
        </a:p>
      </dgm:t>
    </dgm:pt>
    <dgm:pt modelId="{D0459E8C-1DC7-FD41-9548-07D674AE6F3E}" type="sibTrans" cxnId="{65C75F34-3047-AE48-B6B8-52EE8776C606}">
      <dgm:prSet/>
      <dgm:spPr/>
      <dgm:t>
        <a:bodyPr/>
        <a:lstStyle/>
        <a:p>
          <a:endParaRPr lang="en-US"/>
        </a:p>
      </dgm:t>
    </dgm:pt>
    <dgm:pt modelId="{2498EF4F-9316-3A42-A19D-0954FB6C49DA}">
      <dgm:prSet/>
      <dgm:spPr/>
      <dgm:t>
        <a:bodyPr/>
        <a:lstStyle/>
        <a:p>
          <a:endParaRPr lang="en-US" dirty="0"/>
        </a:p>
      </dgm:t>
    </dgm:pt>
    <dgm:pt modelId="{0AE99259-CA93-634C-ABB2-868B5C5CCB69}" type="parTrans" cxnId="{35476BB1-3F0C-0F40-9127-19A86FFD9A8A}">
      <dgm:prSet/>
      <dgm:spPr/>
      <dgm:t>
        <a:bodyPr/>
        <a:lstStyle/>
        <a:p>
          <a:endParaRPr lang="en-US"/>
        </a:p>
      </dgm:t>
    </dgm:pt>
    <dgm:pt modelId="{3A644AF3-6AFD-3F48-B512-9C18BE3438C8}" type="sibTrans" cxnId="{35476BB1-3F0C-0F40-9127-19A86FFD9A8A}">
      <dgm:prSet/>
      <dgm:spPr/>
      <dgm:t>
        <a:bodyPr/>
        <a:lstStyle/>
        <a:p>
          <a:endParaRPr lang="en-US"/>
        </a:p>
      </dgm:t>
    </dgm:pt>
    <dgm:pt modelId="{8564E718-B992-8543-820F-02A4DB77CA85}">
      <dgm:prSet/>
      <dgm:spPr/>
      <dgm:t>
        <a:bodyPr/>
        <a:lstStyle/>
        <a:p>
          <a:r>
            <a:rPr lang="en-US" dirty="0" smtClean="0"/>
            <a:t>Available for 1, 2 or 3 years</a:t>
          </a:r>
          <a:endParaRPr lang="en-US" dirty="0"/>
        </a:p>
      </dgm:t>
    </dgm:pt>
    <dgm:pt modelId="{CEBF79E2-45B0-474B-9C42-7C9FCDC5AC10}" type="parTrans" cxnId="{9957A4BC-8CB0-A245-8D80-20DE341ED23A}">
      <dgm:prSet/>
      <dgm:spPr/>
      <dgm:t>
        <a:bodyPr/>
        <a:lstStyle/>
        <a:p>
          <a:endParaRPr lang="en-US"/>
        </a:p>
      </dgm:t>
    </dgm:pt>
    <dgm:pt modelId="{5F744228-8ECB-7D4C-A0E2-83E971FEBA09}" type="sibTrans" cxnId="{9957A4BC-8CB0-A245-8D80-20DE341ED23A}">
      <dgm:prSet/>
      <dgm:spPr/>
      <dgm:t>
        <a:bodyPr/>
        <a:lstStyle/>
        <a:p>
          <a:endParaRPr lang="en-US"/>
        </a:p>
      </dgm:t>
    </dgm:pt>
    <dgm:pt modelId="{DE2509B7-3EAE-3243-ABC7-F794497EEDD6}">
      <dgm:prSet/>
      <dgm:spPr/>
      <dgm:t>
        <a:bodyPr/>
        <a:lstStyle/>
        <a:p>
          <a:r>
            <a:rPr lang="en-US" dirty="0" smtClean="0"/>
            <a:t>ELA discounts apply</a:t>
          </a:r>
          <a:endParaRPr lang="en-US" dirty="0"/>
        </a:p>
      </dgm:t>
    </dgm:pt>
    <dgm:pt modelId="{09D31947-7CC8-D74D-B8FD-6F255A7AEF8D}" type="parTrans" cxnId="{2DB1BDA0-A09A-5743-BF04-793D94D8A1E6}">
      <dgm:prSet/>
      <dgm:spPr/>
      <dgm:t>
        <a:bodyPr/>
        <a:lstStyle/>
        <a:p>
          <a:endParaRPr lang="en-US"/>
        </a:p>
      </dgm:t>
    </dgm:pt>
    <dgm:pt modelId="{1845ED71-8B77-0A48-895D-C5098E81BFC9}" type="sibTrans" cxnId="{2DB1BDA0-A09A-5743-BF04-793D94D8A1E6}">
      <dgm:prSet/>
      <dgm:spPr/>
      <dgm:t>
        <a:bodyPr/>
        <a:lstStyle/>
        <a:p>
          <a:endParaRPr lang="en-US"/>
        </a:p>
      </dgm:t>
    </dgm:pt>
    <dgm:pt modelId="{76D55403-744A-EC43-82F0-2E56C20AF29E}">
      <dgm:prSet/>
      <dgm:spPr/>
      <dgm:t>
        <a:bodyPr/>
        <a:lstStyle/>
        <a:p>
          <a:r>
            <a:rPr lang="en-US" dirty="0" smtClean="0"/>
            <a:t>Ends June 30, 2017</a:t>
          </a:r>
          <a:endParaRPr lang="en-US" dirty="0"/>
        </a:p>
      </dgm:t>
    </dgm:pt>
    <dgm:pt modelId="{6020DDEB-11A6-BD4F-824D-3AAFCE75E267}" type="parTrans" cxnId="{9BF1E544-491C-2B46-B629-F4EB65B3B18D}">
      <dgm:prSet/>
      <dgm:spPr/>
      <dgm:t>
        <a:bodyPr/>
        <a:lstStyle/>
        <a:p>
          <a:endParaRPr lang="en-US"/>
        </a:p>
      </dgm:t>
    </dgm:pt>
    <dgm:pt modelId="{2AF51959-6ABA-774C-8473-DACD2785EB84}" type="sibTrans" cxnId="{9BF1E544-491C-2B46-B629-F4EB65B3B18D}">
      <dgm:prSet/>
      <dgm:spPr/>
      <dgm:t>
        <a:bodyPr/>
        <a:lstStyle/>
        <a:p>
          <a:endParaRPr lang="en-US"/>
        </a:p>
      </dgm:t>
    </dgm:pt>
    <dgm:pt modelId="{1362C57E-D3CA-2E43-B8A5-55767F94745E}">
      <dgm:prSet/>
      <dgm:spPr/>
      <dgm:t>
        <a:bodyPr/>
        <a:lstStyle/>
        <a:p>
          <a:r>
            <a:rPr lang="en-US" dirty="0" smtClean="0"/>
            <a:t>Ends March 31, 2017</a:t>
          </a:r>
          <a:endParaRPr lang="en-US" dirty="0"/>
        </a:p>
      </dgm:t>
    </dgm:pt>
    <dgm:pt modelId="{F548F5CC-0F9E-C24E-B6C9-273F8608885F}" type="parTrans" cxnId="{FF25A20C-CB58-5748-9E4C-8E7375D1C403}">
      <dgm:prSet/>
      <dgm:spPr/>
      <dgm:t>
        <a:bodyPr/>
        <a:lstStyle/>
        <a:p>
          <a:endParaRPr lang="en-US"/>
        </a:p>
      </dgm:t>
    </dgm:pt>
    <dgm:pt modelId="{D1322B43-6B36-AA4F-8655-085EAC29EA0A}" type="sibTrans" cxnId="{FF25A20C-CB58-5748-9E4C-8E7375D1C403}">
      <dgm:prSet/>
      <dgm:spPr/>
      <dgm:t>
        <a:bodyPr/>
        <a:lstStyle/>
        <a:p>
          <a:endParaRPr lang="en-US"/>
        </a:p>
      </dgm:t>
    </dgm:pt>
    <dgm:pt modelId="{D1C86901-C15A-A749-AEA4-6EFAC6F70A56}">
      <dgm:prSet/>
      <dgm:spPr/>
      <dgm:t>
        <a:bodyPr/>
        <a:lstStyle/>
        <a:p>
          <a:r>
            <a:rPr lang="en-US" dirty="0" smtClean="0"/>
            <a:t>XenApp &amp; XenDesktop Service at $15 </a:t>
          </a:r>
          <a:r>
            <a:rPr lang="en-US" dirty="0" err="1" smtClean="0"/>
            <a:t>pupm</a:t>
          </a:r>
          <a:r>
            <a:rPr lang="en-US" dirty="0" smtClean="0"/>
            <a:t> for every existing ARA seat</a:t>
          </a:r>
          <a:endParaRPr lang="en-US" dirty="0"/>
        </a:p>
      </dgm:t>
    </dgm:pt>
    <dgm:pt modelId="{E39A77C2-7916-7240-A5C7-FAE8241F75F9}" type="parTrans" cxnId="{AFA79D7A-0667-624A-B838-F125B9BD41EC}">
      <dgm:prSet/>
      <dgm:spPr/>
      <dgm:t>
        <a:bodyPr/>
        <a:lstStyle/>
        <a:p>
          <a:endParaRPr lang="en-US"/>
        </a:p>
      </dgm:t>
    </dgm:pt>
    <dgm:pt modelId="{6BA19683-1D81-194C-95CA-CF28A4B713A0}" type="sibTrans" cxnId="{AFA79D7A-0667-624A-B838-F125B9BD41EC}">
      <dgm:prSet/>
      <dgm:spPr/>
      <dgm:t>
        <a:bodyPr/>
        <a:lstStyle/>
        <a:p>
          <a:endParaRPr lang="en-US"/>
        </a:p>
      </dgm:t>
    </dgm:pt>
    <dgm:pt modelId="{32A87725-A1C4-A842-ADEB-09E35DD082DE}">
      <dgm:prSet/>
      <dgm:spPr/>
      <dgm:t>
        <a:bodyPr/>
        <a:lstStyle/>
        <a:p>
          <a:r>
            <a:rPr lang="en-US" dirty="0" smtClean="0"/>
            <a:t>1 year only</a:t>
          </a:r>
          <a:endParaRPr lang="en-US" dirty="0"/>
        </a:p>
      </dgm:t>
    </dgm:pt>
    <dgm:pt modelId="{D4A123C7-C301-5846-AC6C-342F1DA52B6C}" type="parTrans" cxnId="{DF62D14A-30B6-AC47-8C74-FC308C458E66}">
      <dgm:prSet/>
      <dgm:spPr/>
      <dgm:t>
        <a:bodyPr/>
        <a:lstStyle/>
        <a:p>
          <a:endParaRPr lang="en-US"/>
        </a:p>
      </dgm:t>
    </dgm:pt>
    <dgm:pt modelId="{ACBE8790-2695-0047-A45F-9AF95844C68A}" type="sibTrans" cxnId="{DF62D14A-30B6-AC47-8C74-FC308C458E66}">
      <dgm:prSet/>
      <dgm:spPr/>
      <dgm:t>
        <a:bodyPr/>
        <a:lstStyle/>
        <a:p>
          <a:endParaRPr lang="en-US"/>
        </a:p>
      </dgm:t>
    </dgm:pt>
    <dgm:pt modelId="{AD073642-E660-E74F-9AD6-73062E83E8E3}">
      <dgm:prSet/>
      <dgm:spPr/>
      <dgm:t>
        <a:bodyPr/>
        <a:lstStyle/>
        <a:p>
          <a:r>
            <a:rPr lang="en-US" dirty="0" smtClean="0"/>
            <a:t>More info in </a:t>
          </a:r>
          <a:r>
            <a:rPr lang="en-US" dirty="0" smtClean="0">
              <a:hlinkClick xmlns:r="http://schemas.openxmlformats.org/officeDocument/2006/relationships" r:id="rId1"/>
            </a:rPr>
            <a:t>Sales IQ</a:t>
          </a:r>
          <a:endParaRPr lang="en-US" dirty="0"/>
        </a:p>
      </dgm:t>
    </dgm:pt>
    <dgm:pt modelId="{F0132DEC-3469-4F43-ADA4-1BDE3AB13516}" type="parTrans" cxnId="{86615B82-60EA-9C42-982D-6AA11D4A1245}">
      <dgm:prSet/>
      <dgm:spPr/>
      <dgm:t>
        <a:bodyPr/>
        <a:lstStyle/>
        <a:p>
          <a:endParaRPr lang="en-US"/>
        </a:p>
      </dgm:t>
    </dgm:pt>
    <dgm:pt modelId="{D1F9EC0D-AE7C-1B43-B117-F94D2BAEF3E8}" type="sibTrans" cxnId="{86615B82-60EA-9C42-982D-6AA11D4A1245}">
      <dgm:prSet/>
      <dgm:spPr/>
      <dgm:t>
        <a:bodyPr/>
        <a:lstStyle/>
        <a:p>
          <a:endParaRPr lang="en-US"/>
        </a:p>
      </dgm:t>
    </dgm:pt>
    <dgm:pt modelId="{E422397F-C647-1943-9546-24AD767660B8}">
      <dgm:prSet/>
      <dgm:spPr/>
      <dgm:t>
        <a:bodyPr/>
        <a:lstStyle/>
        <a:p>
          <a:r>
            <a:rPr lang="en-US" dirty="0" smtClean="0"/>
            <a:t>More info in </a:t>
          </a:r>
          <a:r>
            <a:rPr lang="en-US" dirty="0" smtClean="0">
              <a:hlinkClick xmlns:r="http://schemas.openxmlformats.org/officeDocument/2006/relationships" r:id="rId2"/>
            </a:rPr>
            <a:t>Sales IQ</a:t>
          </a:r>
          <a:endParaRPr lang="en-US" dirty="0"/>
        </a:p>
      </dgm:t>
    </dgm:pt>
    <dgm:pt modelId="{C2EE9953-983C-054C-B0BC-4FF07BAAF8BF}" type="parTrans" cxnId="{5B1759E8-685A-0C4D-9756-C43901ADD368}">
      <dgm:prSet/>
      <dgm:spPr/>
      <dgm:t>
        <a:bodyPr/>
        <a:lstStyle/>
        <a:p>
          <a:endParaRPr lang="en-US"/>
        </a:p>
      </dgm:t>
    </dgm:pt>
    <dgm:pt modelId="{A2F1F525-A055-9546-A2B0-E1845A8E542E}" type="sibTrans" cxnId="{5B1759E8-685A-0C4D-9756-C43901ADD368}">
      <dgm:prSet/>
      <dgm:spPr/>
      <dgm:t>
        <a:bodyPr/>
        <a:lstStyle/>
        <a:p>
          <a:endParaRPr lang="en-US"/>
        </a:p>
      </dgm:t>
    </dgm:pt>
    <dgm:pt modelId="{FE77C829-2CEF-2741-94FB-C2A26F5B675D}">
      <dgm:prSet phldrT="[Text]"/>
      <dgm:spPr/>
      <dgm:t>
        <a:bodyPr/>
        <a:lstStyle/>
        <a:p>
          <a:r>
            <a:rPr lang="en-US" dirty="0" smtClean="0"/>
            <a:t>Existing customers can transition or trade-up to XenApp &amp; XenDesktop Service or Workspace Service up to 70% off</a:t>
          </a:r>
          <a:endParaRPr lang="en-US" dirty="0"/>
        </a:p>
      </dgm:t>
    </dgm:pt>
    <dgm:pt modelId="{4A058269-0AD9-AD41-902B-9BEF8870F09A}" type="parTrans" cxnId="{5C85BE15-FFC2-4349-9330-9CF9C83B647B}">
      <dgm:prSet/>
      <dgm:spPr/>
      <dgm:t>
        <a:bodyPr/>
        <a:lstStyle/>
        <a:p>
          <a:endParaRPr lang="en-US"/>
        </a:p>
      </dgm:t>
    </dgm:pt>
    <dgm:pt modelId="{32251912-FECE-FF42-9A2A-A0C2C7E1ECEE}" type="sibTrans" cxnId="{5C85BE15-FFC2-4349-9330-9CF9C83B647B}">
      <dgm:prSet/>
      <dgm:spPr/>
      <dgm:t>
        <a:bodyPr/>
        <a:lstStyle/>
        <a:p>
          <a:endParaRPr lang="en-US"/>
        </a:p>
      </dgm:t>
    </dgm:pt>
    <dgm:pt modelId="{868BE2F6-642D-894C-A727-4B10C625C38B}">
      <dgm:prSet phldrT="[Text]"/>
      <dgm:spPr/>
      <dgm:t>
        <a:bodyPr/>
        <a:lstStyle/>
        <a:p>
          <a:endParaRPr lang="en-US" dirty="0"/>
        </a:p>
      </dgm:t>
    </dgm:pt>
    <dgm:pt modelId="{974515C7-B2D1-2B4C-AB77-1ED0B9321EBF}" type="parTrans" cxnId="{4DC3417B-E070-604B-8B43-C29E43FC4DA9}">
      <dgm:prSet/>
      <dgm:spPr/>
      <dgm:t>
        <a:bodyPr/>
        <a:lstStyle/>
        <a:p>
          <a:endParaRPr lang="en-US"/>
        </a:p>
      </dgm:t>
    </dgm:pt>
    <dgm:pt modelId="{1881A827-BE96-4245-BB09-D63D0EC66CDB}" type="sibTrans" cxnId="{4DC3417B-E070-604B-8B43-C29E43FC4DA9}">
      <dgm:prSet/>
      <dgm:spPr/>
      <dgm:t>
        <a:bodyPr/>
        <a:lstStyle/>
        <a:p>
          <a:endParaRPr lang="en-US"/>
        </a:p>
      </dgm:t>
    </dgm:pt>
    <dgm:pt modelId="{29DF5556-15F4-3846-ADEC-3076ACADE55E}">
      <dgm:prSet/>
      <dgm:spPr/>
      <dgm:t>
        <a:bodyPr/>
        <a:lstStyle/>
        <a:p>
          <a:r>
            <a:rPr lang="en-US" dirty="0" smtClean="0"/>
            <a:t>Resource Location limited to Azure</a:t>
          </a:r>
          <a:endParaRPr lang="en-US" dirty="0"/>
        </a:p>
      </dgm:t>
    </dgm:pt>
    <dgm:pt modelId="{C9F3FE96-915C-414C-85AF-6DC8D5974DD5}" type="parTrans" cxnId="{2BA1D31E-3C1C-1F42-B175-B15944180AEE}">
      <dgm:prSet/>
      <dgm:spPr/>
      <dgm:t>
        <a:bodyPr/>
        <a:lstStyle/>
        <a:p>
          <a:endParaRPr lang="en-US"/>
        </a:p>
      </dgm:t>
    </dgm:pt>
    <dgm:pt modelId="{615B2F8F-DB13-8D4C-8122-2CFC50F35899}" type="sibTrans" cxnId="{2BA1D31E-3C1C-1F42-B175-B15944180AEE}">
      <dgm:prSet/>
      <dgm:spPr/>
      <dgm:t>
        <a:bodyPr/>
        <a:lstStyle/>
        <a:p>
          <a:endParaRPr lang="en-US"/>
        </a:p>
      </dgm:t>
    </dgm:pt>
    <dgm:pt modelId="{EB44640C-0FDA-EA4B-85A9-A703583D79B1}">
      <dgm:prSet phldrT="[Text]"/>
      <dgm:spPr/>
      <dgm:t>
        <a:bodyPr/>
        <a:lstStyle/>
        <a:p>
          <a:r>
            <a:rPr lang="en-US" dirty="0" smtClean="0"/>
            <a:t>Includes Hybrid Rights for 2 years</a:t>
          </a:r>
          <a:endParaRPr lang="en-US" dirty="0"/>
        </a:p>
      </dgm:t>
    </dgm:pt>
    <dgm:pt modelId="{0318D831-7B43-114B-8EF8-6289C9ED70C1}" type="parTrans" cxnId="{322DF11F-053D-C247-B142-57D3E2C1C8E4}">
      <dgm:prSet/>
      <dgm:spPr/>
      <dgm:t>
        <a:bodyPr/>
        <a:lstStyle/>
        <a:p>
          <a:endParaRPr lang="en-US"/>
        </a:p>
      </dgm:t>
    </dgm:pt>
    <dgm:pt modelId="{CB1B0760-AF39-C843-B7EB-A176A2DBAC5F}" type="sibTrans" cxnId="{322DF11F-053D-C247-B142-57D3E2C1C8E4}">
      <dgm:prSet/>
      <dgm:spPr/>
      <dgm:t>
        <a:bodyPr/>
        <a:lstStyle/>
        <a:p>
          <a:endParaRPr lang="en-US"/>
        </a:p>
      </dgm:t>
    </dgm:pt>
    <dgm:pt modelId="{5BA32D52-43E2-9941-BE34-B26B47B69840}">
      <dgm:prSet phldrT="[Text]"/>
      <dgm:spPr/>
      <dgm:t>
        <a:bodyPr/>
        <a:lstStyle/>
        <a:p>
          <a:r>
            <a:rPr lang="en-US" dirty="0" smtClean="0"/>
            <a:t>End June 30, 2017</a:t>
          </a:r>
          <a:endParaRPr lang="en-US" dirty="0"/>
        </a:p>
      </dgm:t>
    </dgm:pt>
    <dgm:pt modelId="{54BDE8A6-C0F8-7742-A2A2-05D51C0DF92A}" type="parTrans" cxnId="{85D00DDE-3FDD-BC49-B215-3CEE8ECC4518}">
      <dgm:prSet/>
      <dgm:spPr/>
      <dgm:t>
        <a:bodyPr/>
        <a:lstStyle/>
        <a:p>
          <a:endParaRPr lang="en-US"/>
        </a:p>
      </dgm:t>
    </dgm:pt>
    <dgm:pt modelId="{01EE06A4-1DFD-DA4B-9A12-0F3E194370B1}" type="sibTrans" cxnId="{85D00DDE-3FDD-BC49-B215-3CEE8ECC4518}">
      <dgm:prSet/>
      <dgm:spPr/>
      <dgm:t>
        <a:bodyPr/>
        <a:lstStyle/>
        <a:p>
          <a:endParaRPr lang="en-US"/>
        </a:p>
      </dgm:t>
    </dgm:pt>
    <dgm:pt modelId="{E9B1C893-E69D-0144-94F6-8A57F1B9B27B}">
      <dgm:prSet phldrT="[Text]"/>
      <dgm:spPr/>
      <dgm:t>
        <a:bodyPr/>
        <a:lstStyle/>
        <a:p>
          <a:r>
            <a:rPr lang="en-US" dirty="0" smtClean="0"/>
            <a:t>More info in </a:t>
          </a:r>
          <a:r>
            <a:rPr lang="en-US" dirty="0" smtClean="0">
              <a:hlinkClick xmlns:r="http://schemas.openxmlformats.org/officeDocument/2006/relationships" r:id="rId3"/>
            </a:rPr>
            <a:t>Sales IQ</a:t>
          </a:r>
          <a:endParaRPr lang="en-US" dirty="0"/>
        </a:p>
      </dgm:t>
    </dgm:pt>
    <dgm:pt modelId="{71357371-4654-AB49-AE72-41B2AFB7DC20}" type="parTrans" cxnId="{95A3CB52-6B49-E447-A757-8C0CA5506E6F}">
      <dgm:prSet/>
      <dgm:spPr/>
      <dgm:t>
        <a:bodyPr/>
        <a:lstStyle/>
        <a:p>
          <a:endParaRPr lang="en-US"/>
        </a:p>
      </dgm:t>
    </dgm:pt>
    <dgm:pt modelId="{775FD8C0-1E5B-0240-923A-47A874ED5D69}" type="sibTrans" cxnId="{95A3CB52-6B49-E447-A757-8C0CA5506E6F}">
      <dgm:prSet/>
      <dgm:spPr/>
      <dgm:t>
        <a:bodyPr/>
        <a:lstStyle/>
        <a:p>
          <a:endParaRPr lang="en-US"/>
        </a:p>
      </dgm:t>
    </dgm:pt>
    <dgm:pt modelId="{677E99F4-DB49-5C4D-8CA6-14D05EBCBFF1}">
      <dgm:prSet phldrT="[Text]"/>
      <dgm:spPr/>
      <dgm:t>
        <a:bodyPr/>
        <a:lstStyle/>
        <a:p>
          <a:r>
            <a:rPr lang="en-US" dirty="0" smtClean="0"/>
            <a:t>Only available for 3 years and min 500 users</a:t>
          </a:r>
          <a:endParaRPr lang="en-US" dirty="0"/>
        </a:p>
      </dgm:t>
    </dgm:pt>
    <dgm:pt modelId="{2A930443-FFFC-D04A-9EEE-867F79B15601}" type="parTrans" cxnId="{25831295-7695-0E41-8C9D-54C4FD034A04}">
      <dgm:prSet/>
      <dgm:spPr/>
      <dgm:t>
        <a:bodyPr/>
        <a:lstStyle/>
        <a:p>
          <a:endParaRPr lang="en-US"/>
        </a:p>
      </dgm:t>
    </dgm:pt>
    <dgm:pt modelId="{469DEAE6-A0ED-D848-866B-A3B3C517E53D}" type="sibTrans" cxnId="{25831295-7695-0E41-8C9D-54C4FD034A04}">
      <dgm:prSet/>
      <dgm:spPr/>
      <dgm:t>
        <a:bodyPr/>
        <a:lstStyle/>
        <a:p>
          <a:endParaRPr lang="en-US"/>
        </a:p>
      </dgm:t>
    </dgm:pt>
    <dgm:pt modelId="{3E35FBB5-A39A-7940-904E-F61327102A3D}" type="pres">
      <dgm:prSet presAssocID="{91ADF85C-2BD0-7D4F-AB1C-200C341F8FA6}" presName="diagram" presStyleCnt="0">
        <dgm:presLayoutVars>
          <dgm:dir/>
          <dgm:animLvl val="lvl"/>
          <dgm:resizeHandles val="exact"/>
        </dgm:presLayoutVars>
      </dgm:prSet>
      <dgm:spPr/>
    </dgm:pt>
    <dgm:pt modelId="{04E6ED21-FB8A-0B47-9B2A-7A7DAC473FF7}" type="pres">
      <dgm:prSet presAssocID="{7514BE72-0DCA-564E-852C-50B4DC5761F0}" presName="compNode" presStyleCnt="0"/>
      <dgm:spPr/>
    </dgm:pt>
    <dgm:pt modelId="{C24D0991-1CD1-2742-938B-116678203060}" type="pres">
      <dgm:prSet presAssocID="{7514BE72-0DCA-564E-852C-50B4DC5761F0}" presName="childRect" presStyleLbl="bgAcc1" presStyleIdx="0" presStyleCnt="3">
        <dgm:presLayoutVars>
          <dgm:bulletEnabled val="1"/>
        </dgm:presLayoutVars>
      </dgm:prSet>
      <dgm:spPr/>
      <dgm:t>
        <a:bodyPr/>
        <a:lstStyle/>
        <a:p>
          <a:endParaRPr lang="en-US"/>
        </a:p>
      </dgm:t>
    </dgm:pt>
    <dgm:pt modelId="{D9BF21FE-2C65-CB4A-839D-D9D9655E7683}" type="pres">
      <dgm:prSet presAssocID="{7514BE72-0DCA-564E-852C-50B4DC5761F0}" presName="parentText" presStyleLbl="node1" presStyleIdx="0" presStyleCnt="0">
        <dgm:presLayoutVars>
          <dgm:chMax val="0"/>
          <dgm:bulletEnabled val="1"/>
        </dgm:presLayoutVars>
      </dgm:prSet>
      <dgm:spPr/>
      <dgm:t>
        <a:bodyPr/>
        <a:lstStyle/>
        <a:p>
          <a:endParaRPr lang="en-US"/>
        </a:p>
      </dgm:t>
    </dgm:pt>
    <dgm:pt modelId="{E3EE6DC3-D9AE-1F47-9EC8-885BC7DA473E}" type="pres">
      <dgm:prSet presAssocID="{7514BE72-0DCA-564E-852C-50B4DC5761F0}" presName="parentRect" presStyleLbl="alignNode1" presStyleIdx="0" presStyleCnt="3"/>
      <dgm:spPr/>
      <dgm:t>
        <a:bodyPr/>
        <a:lstStyle/>
        <a:p>
          <a:endParaRPr lang="en-US"/>
        </a:p>
      </dgm:t>
    </dgm:pt>
    <dgm:pt modelId="{33B9895B-EAE5-164E-B6A4-6643E20300AB}" type="pres">
      <dgm:prSet presAssocID="{7514BE72-0DCA-564E-852C-50B4DC5761F0}" presName="adorn" presStyleLbl="fgAccFollowNode1" presStyleIdx="0" presStyleCnt="3"/>
      <dgm:spPr>
        <a:blipFill rotWithShape="1">
          <a:blip xmlns:r="http://schemas.openxmlformats.org/officeDocument/2006/relationships" r:embed="rId4">
            <a:biLevel thresh="50000"/>
          </a:blip>
          <a:stretch>
            <a:fillRect/>
          </a:stretch>
        </a:blipFill>
      </dgm:spPr>
    </dgm:pt>
    <dgm:pt modelId="{CFC545FC-4FE2-CB48-AFEC-8E803B6BA45F}" type="pres">
      <dgm:prSet presAssocID="{F23EE062-87F5-9044-A3FC-D43B99B44761}" presName="sibTrans" presStyleLbl="sibTrans2D1" presStyleIdx="0" presStyleCnt="0"/>
      <dgm:spPr/>
      <dgm:t>
        <a:bodyPr/>
        <a:lstStyle/>
        <a:p>
          <a:endParaRPr lang="en-US"/>
        </a:p>
      </dgm:t>
    </dgm:pt>
    <dgm:pt modelId="{1E72AEF1-2979-F545-8420-3A430C5A6132}" type="pres">
      <dgm:prSet presAssocID="{360B14E5-8895-A44E-85A4-2C4EFF0C2302}" presName="compNode" presStyleCnt="0"/>
      <dgm:spPr/>
    </dgm:pt>
    <dgm:pt modelId="{70F34B0C-ED09-9643-8557-D2A9F865DEC0}" type="pres">
      <dgm:prSet presAssocID="{360B14E5-8895-A44E-85A4-2C4EFF0C2302}" presName="childRect" presStyleLbl="bgAcc1" presStyleIdx="1" presStyleCnt="3">
        <dgm:presLayoutVars>
          <dgm:bulletEnabled val="1"/>
        </dgm:presLayoutVars>
      </dgm:prSet>
      <dgm:spPr/>
      <dgm:t>
        <a:bodyPr/>
        <a:lstStyle/>
        <a:p>
          <a:endParaRPr lang="en-US"/>
        </a:p>
      </dgm:t>
    </dgm:pt>
    <dgm:pt modelId="{40E1D45C-A909-6446-A92E-77BDA56D65C2}" type="pres">
      <dgm:prSet presAssocID="{360B14E5-8895-A44E-85A4-2C4EFF0C2302}" presName="parentText" presStyleLbl="node1" presStyleIdx="0" presStyleCnt="0">
        <dgm:presLayoutVars>
          <dgm:chMax val="0"/>
          <dgm:bulletEnabled val="1"/>
        </dgm:presLayoutVars>
      </dgm:prSet>
      <dgm:spPr/>
      <dgm:t>
        <a:bodyPr/>
        <a:lstStyle/>
        <a:p>
          <a:endParaRPr lang="en-US"/>
        </a:p>
      </dgm:t>
    </dgm:pt>
    <dgm:pt modelId="{96233BDD-8C2A-4347-8F14-01A3E66589D9}" type="pres">
      <dgm:prSet presAssocID="{360B14E5-8895-A44E-85A4-2C4EFF0C2302}" presName="parentRect" presStyleLbl="alignNode1" presStyleIdx="1" presStyleCnt="3"/>
      <dgm:spPr/>
      <dgm:t>
        <a:bodyPr/>
        <a:lstStyle/>
        <a:p>
          <a:endParaRPr lang="en-US"/>
        </a:p>
      </dgm:t>
    </dgm:pt>
    <dgm:pt modelId="{B9D6906E-7D9F-2948-A82C-C7D8F6107392}" type="pres">
      <dgm:prSet presAssocID="{360B14E5-8895-A44E-85A4-2C4EFF0C2302}" presName="adorn" presStyleLbl="fgAccFollowNode1" presStyleIdx="1" presStyleCnt="3"/>
      <dgm:spPr>
        <a:blipFill dpi="0" rotWithShape="1">
          <a:blip xmlns:r="http://schemas.openxmlformats.org/officeDocument/2006/relationships" r:embed="rId5">
            <a:duotone>
              <a:prstClr val="black"/>
              <a:schemeClr val="tx1">
                <a:tint val="45000"/>
                <a:satMod val="400000"/>
              </a:schemeClr>
            </a:duotone>
            <a:lum bright="-40000" contrast="-40000"/>
          </a:blip>
          <a:srcRect/>
          <a:stretch>
            <a:fillRect l="12003" t="10550" r="5549" b="9062"/>
          </a:stretch>
        </a:blipFill>
      </dgm:spPr>
    </dgm:pt>
    <dgm:pt modelId="{FB4DE166-7E43-7346-88DA-0533FF1D8637}" type="pres">
      <dgm:prSet presAssocID="{0A9D65BC-0E24-5A4F-8443-033C56F3EBD3}" presName="sibTrans" presStyleLbl="sibTrans2D1" presStyleIdx="0" presStyleCnt="0"/>
      <dgm:spPr/>
      <dgm:t>
        <a:bodyPr/>
        <a:lstStyle/>
        <a:p>
          <a:endParaRPr lang="en-US"/>
        </a:p>
      </dgm:t>
    </dgm:pt>
    <dgm:pt modelId="{6F111AC7-B20B-7245-A333-EAC78AB9039D}" type="pres">
      <dgm:prSet presAssocID="{69D5C909-7C57-084F-ADA7-816E21CC8ED8}" presName="compNode" presStyleCnt="0"/>
      <dgm:spPr/>
    </dgm:pt>
    <dgm:pt modelId="{EC969843-7C11-3546-9D19-1A317666783E}" type="pres">
      <dgm:prSet presAssocID="{69D5C909-7C57-084F-ADA7-816E21CC8ED8}" presName="childRect" presStyleLbl="bgAcc1" presStyleIdx="2" presStyleCnt="3">
        <dgm:presLayoutVars>
          <dgm:bulletEnabled val="1"/>
        </dgm:presLayoutVars>
      </dgm:prSet>
      <dgm:spPr/>
      <dgm:t>
        <a:bodyPr/>
        <a:lstStyle/>
        <a:p>
          <a:endParaRPr lang="en-US"/>
        </a:p>
      </dgm:t>
    </dgm:pt>
    <dgm:pt modelId="{1D49A579-291F-A64C-BA87-4DA6AD816603}" type="pres">
      <dgm:prSet presAssocID="{69D5C909-7C57-084F-ADA7-816E21CC8ED8}" presName="parentText" presStyleLbl="node1" presStyleIdx="0" presStyleCnt="0">
        <dgm:presLayoutVars>
          <dgm:chMax val="0"/>
          <dgm:bulletEnabled val="1"/>
        </dgm:presLayoutVars>
      </dgm:prSet>
      <dgm:spPr/>
      <dgm:t>
        <a:bodyPr/>
        <a:lstStyle/>
        <a:p>
          <a:endParaRPr lang="en-US"/>
        </a:p>
      </dgm:t>
    </dgm:pt>
    <dgm:pt modelId="{C3B186B5-EAA0-1347-B2D9-0C9DF5CE1D62}" type="pres">
      <dgm:prSet presAssocID="{69D5C909-7C57-084F-ADA7-816E21CC8ED8}" presName="parentRect" presStyleLbl="alignNode1" presStyleIdx="2" presStyleCnt="3"/>
      <dgm:spPr/>
      <dgm:t>
        <a:bodyPr/>
        <a:lstStyle/>
        <a:p>
          <a:endParaRPr lang="en-US"/>
        </a:p>
      </dgm:t>
    </dgm:pt>
    <dgm:pt modelId="{6AE4F2F5-AF57-BD4C-BEF3-443CDD211919}" type="pres">
      <dgm:prSet presAssocID="{69D5C909-7C57-084F-ADA7-816E21CC8ED8}" presName="adorn" presStyleLbl="fgAccFollowNode1" presStyleIdx="2" presStyleCnt="3"/>
      <dgm:spPr>
        <a:blipFill rotWithShape="1">
          <a:blip xmlns:r="http://schemas.openxmlformats.org/officeDocument/2006/relationships" r:embed="rId6"/>
          <a:stretch>
            <a:fillRect/>
          </a:stretch>
        </a:blipFill>
      </dgm:spPr>
    </dgm:pt>
  </dgm:ptLst>
  <dgm:cxnLst>
    <dgm:cxn modelId="{DDC45A30-C72A-F247-96AE-5BAA3A5C6669}" type="presOf" srcId="{69D5C909-7C57-084F-ADA7-816E21CC8ED8}" destId="{C3B186B5-EAA0-1347-B2D9-0C9DF5CE1D62}" srcOrd="1" destOrd="0" presId="urn:microsoft.com/office/officeart/2005/8/layout/bList2"/>
    <dgm:cxn modelId="{60797221-753E-7B42-9D98-AFB2F44D4A27}" srcId="{91ADF85C-2BD0-7D4F-AB1C-200C341F8FA6}" destId="{360B14E5-8895-A44E-85A4-2C4EFF0C2302}" srcOrd="1" destOrd="0" parTransId="{DBFB6832-DC9D-E545-9329-2A65FDB80DE0}" sibTransId="{0A9D65BC-0E24-5A4F-8443-033C56F3EBD3}"/>
    <dgm:cxn modelId="{CC366C33-9833-C749-942A-F359C643DF5A}" type="presOf" srcId="{DE2509B7-3EAE-3243-ABC7-F794497EEDD6}" destId="{C24D0991-1CD1-2742-938B-116678203060}" srcOrd="0" destOrd="2" presId="urn:microsoft.com/office/officeart/2005/8/layout/bList2"/>
    <dgm:cxn modelId="{85E30390-9F3F-914D-89AD-1F43B395BBA6}" type="presOf" srcId="{76D55403-744A-EC43-82F0-2E56C20AF29E}" destId="{C24D0991-1CD1-2742-938B-116678203060}" srcOrd="0" destOrd="3" presId="urn:microsoft.com/office/officeart/2005/8/layout/bList2"/>
    <dgm:cxn modelId="{322DF11F-053D-C247-B142-57D3E2C1C8E4}" srcId="{69D5C909-7C57-084F-ADA7-816E21CC8ED8}" destId="{EB44640C-0FDA-EA4B-85A9-A703583D79B1}" srcOrd="2" destOrd="0" parTransId="{0318D831-7B43-114B-8EF8-6289C9ED70C1}" sibTransId="{CB1B0760-AF39-C843-B7EB-A176A2DBAC5F}"/>
    <dgm:cxn modelId="{5C85BE15-FFC2-4349-9330-9CF9C83B647B}" srcId="{69D5C909-7C57-084F-ADA7-816E21CC8ED8}" destId="{FE77C829-2CEF-2741-94FB-C2A26F5B675D}" srcOrd="0" destOrd="0" parTransId="{4A058269-0AD9-AD41-902B-9BEF8870F09A}" sibTransId="{32251912-FECE-FF42-9A2A-A0C2C7E1ECEE}"/>
    <dgm:cxn modelId="{2BA1D31E-3C1C-1F42-B175-B15944180AEE}" srcId="{360B14E5-8895-A44E-85A4-2C4EFF0C2302}" destId="{29DF5556-15F4-3846-ADEC-3076ACADE55E}" srcOrd="2" destOrd="0" parTransId="{C9F3FE96-915C-414C-85AF-6DC8D5974DD5}" sibTransId="{615B2F8F-DB13-8D4C-8122-2CFC50F35899}"/>
    <dgm:cxn modelId="{FF25A20C-CB58-5748-9E4C-8E7375D1C403}" srcId="{360B14E5-8895-A44E-85A4-2C4EFF0C2302}" destId="{1362C57E-D3CA-2E43-B8A5-55767F94745E}" srcOrd="3" destOrd="0" parTransId="{F548F5CC-0F9E-C24E-B6C9-273F8608885F}" sibTransId="{D1322B43-6B36-AA4F-8655-085EAC29EA0A}"/>
    <dgm:cxn modelId="{9B8286CD-9476-EB42-ADBC-0806643F1889}" type="presOf" srcId="{7514BE72-0DCA-564E-852C-50B4DC5761F0}" destId="{D9BF21FE-2C65-CB4A-839D-D9D9655E7683}" srcOrd="0" destOrd="0" presId="urn:microsoft.com/office/officeart/2005/8/layout/bList2"/>
    <dgm:cxn modelId="{CFDB1288-C956-8B48-BC37-4980EEC8A27A}" type="presOf" srcId="{F23EE062-87F5-9044-A3FC-D43B99B44761}" destId="{CFC545FC-4FE2-CB48-AFEC-8E803B6BA45F}" srcOrd="0" destOrd="0" presId="urn:microsoft.com/office/officeart/2005/8/layout/bList2"/>
    <dgm:cxn modelId="{D6CA4358-D8C0-AA4C-B2CF-FCBC9A20194E}" type="presOf" srcId="{2498EF4F-9316-3A42-A19D-0954FB6C49DA}" destId="{C24D0991-1CD1-2742-938B-116678203060}" srcOrd="0" destOrd="5" presId="urn:microsoft.com/office/officeart/2005/8/layout/bList2"/>
    <dgm:cxn modelId="{E867BDC9-C0DF-F24C-BCFA-06DBE498224D}" type="presOf" srcId="{360B14E5-8895-A44E-85A4-2C4EFF0C2302}" destId="{96233BDD-8C2A-4347-8F14-01A3E66589D9}" srcOrd="1" destOrd="0" presId="urn:microsoft.com/office/officeart/2005/8/layout/bList2"/>
    <dgm:cxn modelId="{24E2C234-FD79-454B-86FB-197F20A6D536}" type="presOf" srcId="{5BA32D52-43E2-9941-BE34-B26B47B69840}" destId="{EC969843-7C11-3546-9D19-1A317666783E}" srcOrd="0" destOrd="3" presId="urn:microsoft.com/office/officeart/2005/8/layout/bList2"/>
    <dgm:cxn modelId="{65C75F34-3047-AE48-B6B8-52EE8776C606}" srcId="{7514BE72-0DCA-564E-852C-50B4DC5761F0}" destId="{F868098D-95B8-FF47-8AB4-D7BD8951A1F7}" srcOrd="0" destOrd="0" parTransId="{7F717DE1-BBF4-1B43-B2D2-ECF8EF755CA2}" sibTransId="{D0459E8C-1DC7-FD41-9548-07D674AE6F3E}"/>
    <dgm:cxn modelId="{7AC2DDFA-3A6A-A94C-B3F3-A1E37AFB5B63}" type="presOf" srcId="{0A9D65BC-0E24-5A4F-8443-033C56F3EBD3}" destId="{FB4DE166-7E43-7346-88DA-0533FF1D8637}" srcOrd="0" destOrd="0" presId="urn:microsoft.com/office/officeart/2005/8/layout/bList2"/>
    <dgm:cxn modelId="{A83F9ADA-5DB3-D944-86D0-C33A60EB7A2B}" type="presOf" srcId="{FE77C829-2CEF-2741-94FB-C2A26F5B675D}" destId="{EC969843-7C11-3546-9D19-1A317666783E}" srcOrd="0" destOrd="0" presId="urn:microsoft.com/office/officeart/2005/8/layout/bList2"/>
    <dgm:cxn modelId="{4DC3417B-E070-604B-8B43-C29E43FC4DA9}" srcId="{69D5C909-7C57-084F-ADA7-816E21CC8ED8}" destId="{868BE2F6-642D-894C-A727-4B10C625C38B}" srcOrd="5" destOrd="0" parTransId="{974515C7-B2D1-2B4C-AB77-1ED0B9321EBF}" sibTransId="{1881A827-BE96-4245-BB09-D63D0EC66CDB}"/>
    <dgm:cxn modelId="{2A8A5F29-3E78-5F40-A56F-B7D84C67D927}" type="presOf" srcId="{868BE2F6-642D-894C-A727-4B10C625C38B}" destId="{EC969843-7C11-3546-9D19-1A317666783E}" srcOrd="0" destOrd="5" presId="urn:microsoft.com/office/officeart/2005/8/layout/bList2"/>
    <dgm:cxn modelId="{AAE34AD8-794B-2E41-BED1-D41E4B6D749F}" type="presOf" srcId="{D1C86901-C15A-A749-AEA4-6EFAC6F70A56}" destId="{70F34B0C-ED09-9643-8557-D2A9F865DEC0}" srcOrd="0" destOrd="0" presId="urn:microsoft.com/office/officeart/2005/8/layout/bList2"/>
    <dgm:cxn modelId="{0305095A-61AF-7145-8FC3-4B80B0BF7DF5}" type="presOf" srcId="{32A87725-A1C4-A842-ADEB-09E35DD082DE}" destId="{70F34B0C-ED09-9643-8557-D2A9F865DEC0}" srcOrd="0" destOrd="1" presId="urn:microsoft.com/office/officeart/2005/8/layout/bList2"/>
    <dgm:cxn modelId="{C3F8E96D-7F40-0249-AA24-87AF5AD50DE7}" type="presOf" srcId="{91ADF85C-2BD0-7D4F-AB1C-200C341F8FA6}" destId="{3E35FBB5-A39A-7940-904E-F61327102A3D}" srcOrd="0" destOrd="0" presId="urn:microsoft.com/office/officeart/2005/8/layout/bList2"/>
    <dgm:cxn modelId="{85D00DDE-3FDD-BC49-B215-3CEE8ECC4518}" srcId="{69D5C909-7C57-084F-ADA7-816E21CC8ED8}" destId="{5BA32D52-43E2-9941-BE34-B26B47B69840}" srcOrd="3" destOrd="0" parTransId="{54BDE8A6-C0F8-7742-A2A2-05D51C0DF92A}" sibTransId="{01EE06A4-1DFD-DA4B-9A12-0F3E194370B1}"/>
    <dgm:cxn modelId="{9BF1E544-491C-2B46-B629-F4EB65B3B18D}" srcId="{7514BE72-0DCA-564E-852C-50B4DC5761F0}" destId="{76D55403-744A-EC43-82F0-2E56C20AF29E}" srcOrd="3" destOrd="0" parTransId="{6020DDEB-11A6-BD4F-824D-3AAFCE75E267}" sibTransId="{2AF51959-6ABA-774C-8473-DACD2785EB84}"/>
    <dgm:cxn modelId="{78312F87-B340-FE4A-BAD9-5A596CF15644}" type="presOf" srcId="{EB44640C-0FDA-EA4B-85A9-A703583D79B1}" destId="{EC969843-7C11-3546-9D19-1A317666783E}" srcOrd="0" destOrd="2" presId="urn:microsoft.com/office/officeart/2005/8/layout/bList2"/>
    <dgm:cxn modelId="{5B1759E8-685A-0C4D-9756-C43901ADD368}" srcId="{360B14E5-8895-A44E-85A4-2C4EFF0C2302}" destId="{E422397F-C647-1943-9546-24AD767660B8}" srcOrd="4" destOrd="0" parTransId="{C2EE9953-983C-054C-B0BC-4FF07BAAF8BF}" sibTransId="{A2F1F525-A055-9546-A2B0-E1845A8E542E}"/>
    <dgm:cxn modelId="{86615B82-60EA-9C42-982D-6AA11D4A1245}" srcId="{7514BE72-0DCA-564E-852C-50B4DC5761F0}" destId="{AD073642-E660-E74F-9AD6-73062E83E8E3}" srcOrd="4" destOrd="0" parTransId="{F0132DEC-3469-4F43-ADA4-1BDE3AB13516}" sibTransId="{D1F9EC0D-AE7C-1B43-B117-F94D2BAEF3E8}"/>
    <dgm:cxn modelId="{CF370A94-AC6B-0943-B021-FEE8E725496C}" srcId="{91ADF85C-2BD0-7D4F-AB1C-200C341F8FA6}" destId="{69D5C909-7C57-084F-ADA7-816E21CC8ED8}" srcOrd="2" destOrd="0" parTransId="{409B0DD8-78DD-CF42-BA03-D7543CDC74D4}" sibTransId="{26820A62-78A9-B042-845D-508DA003D205}"/>
    <dgm:cxn modelId="{1DE6BDC0-5DDE-3243-A6A2-8B48D2B21EA9}" type="presOf" srcId="{F868098D-95B8-FF47-8AB4-D7BD8951A1F7}" destId="{C24D0991-1CD1-2742-938B-116678203060}" srcOrd="0" destOrd="0" presId="urn:microsoft.com/office/officeart/2005/8/layout/bList2"/>
    <dgm:cxn modelId="{35476BB1-3F0C-0F40-9127-19A86FFD9A8A}" srcId="{7514BE72-0DCA-564E-852C-50B4DC5761F0}" destId="{2498EF4F-9316-3A42-A19D-0954FB6C49DA}" srcOrd="5" destOrd="0" parTransId="{0AE99259-CA93-634C-ABB2-868B5C5CCB69}" sibTransId="{3A644AF3-6AFD-3F48-B512-9C18BE3438C8}"/>
    <dgm:cxn modelId="{9957A4BC-8CB0-A245-8D80-20DE341ED23A}" srcId="{7514BE72-0DCA-564E-852C-50B4DC5761F0}" destId="{8564E718-B992-8543-820F-02A4DB77CA85}" srcOrd="1" destOrd="0" parTransId="{CEBF79E2-45B0-474B-9C42-7C9FCDC5AC10}" sibTransId="{5F744228-8ECB-7D4C-A0E2-83E971FEBA09}"/>
    <dgm:cxn modelId="{BCCF8080-0D3A-2B48-847A-93686B18B4FB}" srcId="{91ADF85C-2BD0-7D4F-AB1C-200C341F8FA6}" destId="{7514BE72-0DCA-564E-852C-50B4DC5761F0}" srcOrd="0" destOrd="0" parTransId="{65711E02-551A-2647-AC23-DEC43192796C}" sibTransId="{F23EE062-87F5-9044-A3FC-D43B99B44761}"/>
    <dgm:cxn modelId="{419BFCF1-D619-6149-B8B8-4D5B2FB2511B}" type="presOf" srcId="{677E99F4-DB49-5C4D-8CA6-14D05EBCBFF1}" destId="{EC969843-7C11-3546-9D19-1A317666783E}" srcOrd="0" destOrd="1" presId="urn:microsoft.com/office/officeart/2005/8/layout/bList2"/>
    <dgm:cxn modelId="{0EBCAD6C-39E9-A643-955D-F99ECA94FDFF}" type="presOf" srcId="{E422397F-C647-1943-9546-24AD767660B8}" destId="{70F34B0C-ED09-9643-8557-D2A9F865DEC0}" srcOrd="0" destOrd="4" presId="urn:microsoft.com/office/officeart/2005/8/layout/bList2"/>
    <dgm:cxn modelId="{E150D1D0-7A55-8C44-822D-B818C541F9C4}" type="presOf" srcId="{E9B1C893-E69D-0144-94F6-8A57F1B9B27B}" destId="{EC969843-7C11-3546-9D19-1A317666783E}" srcOrd="0" destOrd="4" presId="urn:microsoft.com/office/officeart/2005/8/layout/bList2"/>
    <dgm:cxn modelId="{5741D893-8219-F349-8F53-FDD6B6928537}" type="presOf" srcId="{360B14E5-8895-A44E-85A4-2C4EFF0C2302}" destId="{40E1D45C-A909-6446-A92E-77BDA56D65C2}" srcOrd="0" destOrd="0" presId="urn:microsoft.com/office/officeart/2005/8/layout/bList2"/>
    <dgm:cxn modelId="{95A3CB52-6B49-E447-A757-8C0CA5506E6F}" srcId="{69D5C909-7C57-084F-ADA7-816E21CC8ED8}" destId="{E9B1C893-E69D-0144-94F6-8A57F1B9B27B}" srcOrd="4" destOrd="0" parTransId="{71357371-4654-AB49-AE72-41B2AFB7DC20}" sibTransId="{775FD8C0-1E5B-0240-923A-47A874ED5D69}"/>
    <dgm:cxn modelId="{A7AE5ED9-4146-904F-995B-E38D4D507768}" type="presOf" srcId="{7514BE72-0DCA-564E-852C-50B4DC5761F0}" destId="{E3EE6DC3-D9AE-1F47-9EC8-885BC7DA473E}" srcOrd="1" destOrd="0" presId="urn:microsoft.com/office/officeart/2005/8/layout/bList2"/>
    <dgm:cxn modelId="{25831295-7695-0E41-8C9D-54C4FD034A04}" srcId="{69D5C909-7C57-084F-ADA7-816E21CC8ED8}" destId="{677E99F4-DB49-5C4D-8CA6-14D05EBCBFF1}" srcOrd="1" destOrd="0" parTransId="{2A930443-FFFC-D04A-9EEE-867F79B15601}" sibTransId="{469DEAE6-A0ED-D848-866B-A3B3C517E53D}"/>
    <dgm:cxn modelId="{6AA4BE56-C3F1-C34D-A224-8250519593CE}" type="presOf" srcId="{1362C57E-D3CA-2E43-B8A5-55767F94745E}" destId="{70F34B0C-ED09-9643-8557-D2A9F865DEC0}" srcOrd="0" destOrd="3" presId="urn:microsoft.com/office/officeart/2005/8/layout/bList2"/>
    <dgm:cxn modelId="{AFA79D7A-0667-624A-B838-F125B9BD41EC}" srcId="{360B14E5-8895-A44E-85A4-2C4EFF0C2302}" destId="{D1C86901-C15A-A749-AEA4-6EFAC6F70A56}" srcOrd="0" destOrd="0" parTransId="{E39A77C2-7916-7240-A5C7-FAE8241F75F9}" sibTransId="{6BA19683-1D81-194C-95CA-CF28A4B713A0}"/>
    <dgm:cxn modelId="{EE794CA3-C812-E040-968B-893C1A0BC4AD}" type="presOf" srcId="{AD073642-E660-E74F-9AD6-73062E83E8E3}" destId="{C24D0991-1CD1-2742-938B-116678203060}" srcOrd="0" destOrd="4" presId="urn:microsoft.com/office/officeart/2005/8/layout/bList2"/>
    <dgm:cxn modelId="{B921BA34-F5DA-8944-85A1-1C3565B8BFB5}" type="presOf" srcId="{29DF5556-15F4-3846-ADEC-3076ACADE55E}" destId="{70F34B0C-ED09-9643-8557-D2A9F865DEC0}" srcOrd="0" destOrd="2" presId="urn:microsoft.com/office/officeart/2005/8/layout/bList2"/>
    <dgm:cxn modelId="{4CD1CCF4-F24D-C642-95DE-14232A874E52}" type="presOf" srcId="{69D5C909-7C57-084F-ADA7-816E21CC8ED8}" destId="{1D49A579-291F-A64C-BA87-4DA6AD816603}" srcOrd="0" destOrd="0" presId="urn:microsoft.com/office/officeart/2005/8/layout/bList2"/>
    <dgm:cxn modelId="{DF62D14A-30B6-AC47-8C74-FC308C458E66}" srcId="{360B14E5-8895-A44E-85A4-2C4EFF0C2302}" destId="{32A87725-A1C4-A842-ADEB-09E35DD082DE}" srcOrd="1" destOrd="0" parTransId="{D4A123C7-C301-5846-AC6C-342F1DA52B6C}" sibTransId="{ACBE8790-2695-0047-A45F-9AF95844C68A}"/>
    <dgm:cxn modelId="{2DB1BDA0-A09A-5743-BF04-793D94D8A1E6}" srcId="{7514BE72-0DCA-564E-852C-50B4DC5761F0}" destId="{DE2509B7-3EAE-3243-ABC7-F794497EEDD6}" srcOrd="2" destOrd="0" parTransId="{09D31947-7CC8-D74D-B8FD-6F255A7AEF8D}" sibTransId="{1845ED71-8B77-0A48-895D-C5098E81BFC9}"/>
    <dgm:cxn modelId="{1B3CD2E3-15F7-0042-B6BE-AE2B1E9AFBDE}" type="presOf" srcId="{8564E718-B992-8543-820F-02A4DB77CA85}" destId="{C24D0991-1CD1-2742-938B-116678203060}" srcOrd="0" destOrd="1" presId="urn:microsoft.com/office/officeart/2005/8/layout/bList2"/>
    <dgm:cxn modelId="{0C47A7B5-28F0-8240-B418-5B872DD9BF7C}" type="presParOf" srcId="{3E35FBB5-A39A-7940-904E-F61327102A3D}" destId="{04E6ED21-FB8A-0B47-9B2A-7A7DAC473FF7}" srcOrd="0" destOrd="0" presId="urn:microsoft.com/office/officeart/2005/8/layout/bList2"/>
    <dgm:cxn modelId="{8A9D45D9-48C8-A045-96B3-8A2270AEC604}" type="presParOf" srcId="{04E6ED21-FB8A-0B47-9B2A-7A7DAC473FF7}" destId="{C24D0991-1CD1-2742-938B-116678203060}" srcOrd="0" destOrd="0" presId="urn:microsoft.com/office/officeart/2005/8/layout/bList2"/>
    <dgm:cxn modelId="{1AF64066-DBA8-8849-A891-9948D3C17E6D}" type="presParOf" srcId="{04E6ED21-FB8A-0B47-9B2A-7A7DAC473FF7}" destId="{D9BF21FE-2C65-CB4A-839D-D9D9655E7683}" srcOrd="1" destOrd="0" presId="urn:microsoft.com/office/officeart/2005/8/layout/bList2"/>
    <dgm:cxn modelId="{5D988D9A-F16D-4D41-A83A-635292940468}" type="presParOf" srcId="{04E6ED21-FB8A-0B47-9B2A-7A7DAC473FF7}" destId="{E3EE6DC3-D9AE-1F47-9EC8-885BC7DA473E}" srcOrd="2" destOrd="0" presId="urn:microsoft.com/office/officeart/2005/8/layout/bList2"/>
    <dgm:cxn modelId="{DCA1CE74-6DA0-564E-99FF-AB3A289C59D2}" type="presParOf" srcId="{04E6ED21-FB8A-0B47-9B2A-7A7DAC473FF7}" destId="{33B9895B-EAE5-164E-B6A4-6643E20300AB}" srcOrd="3" destOrd="0" presId="urn:microsoft.com/office/officeart/2005/8/layout/bList2"/>
    <dgm:cxn modelId="{3F0EB8CD-D519-FF49-81D3-B81E5902640B}" type="presParOf" srcId="{3E35FBB5-A39A-7940-904E-F61327102A3D}" destId="{CFC545FC-4FE2-CB48-AFEC-8E803B6BA45F}" srcOrd="1" destOrd="0" presId="urn:microsoft.com/office/officeart/2005/8/layout/bList2"/>
    <dgm:cxn modelId="{7E6EC357-27AF-5E4A-BC85-85B7DEC90AD9}" type="presParOf" srcId="{3E35FBB5-A39A-7940-904E-F61327102A3D}" destId="{1E72AEF1-2979-F545-8420-3A430C5A6132}" srcOrd="2" destOrd="0" presId="urn:microsoft.com/office/officeart/2005/8/layout/bList2"/>
    <dgm:cxn modelId="{9E908B67-2106-EC4B-B52B-3D7E4E00CA6F}" type="presParOf" srcId="{1E72AEF1-2979-F545-8420-3A430C5A6132}" destId="{70F34B0C-ED09-9643-8557-D2A9F865DEC0}" srcOrd="0" destOrd="0" presId="urn:microsoft.com/office/officeart/2005/8/layout/bList2"/>
    <dgm:cxn modelId="{AC03EA02-9462-2243-8AA2-48CB370CFFE6}" type="presParOf" srcId="{1E72AEF1-2979-F545-8420-3A430C5A6132}" destId="{40E1D45C-A909-6446-A92E-77BDA56D65C2}" srcOrd="1" destOrd="0" presId="urn:microsoft.com/office/officeart/2005/8/layout/bList2"/>
    <dgm:cxn modelId="{885E6A11-F0AA-484C-B20A-351BF97FA1AD}" type="presParOf" srcId="{1E72AEF1-2979-F545-8420-3A430C5A6132}" destId="{96233BDD-8C2A-4347-8F14-01A3E66589D9}" srcOrd="2" destOrd="0" presId="urn:microsoft.com/office/officeart/2005/8/layout/bList2"/>
    <dgm:cxn modelId="{9AD8A4E0-2F05-124D-AD72-3B4F828F6E76}" type="presParOf" srcId="{1E72AEF1-2979-F545-8420-3A430C5A6132}" destId="{B9D6906E-7D9F-2948-A82C-C7D8F6107392}" srcOrd="3" destOrd="0" presId="urn:microsoft.com/office/officeart/2005/8/layout/bList2"/>
    <dgm:cxn modelId="{101BC345-F0A7-1F49-A504-06E2EC9995FF}" type="presParOf" srcId="{3E35FBB5-A39A-7940-904E-F61327102A3D}" destId="{FB4DE166-7E43-7346-88DA-0533FF1D8637}" srcOrd="3" destOrd="0" presId="urn:microsoft.com/office/officeart/2005/8/layout/bList2"/>
    <dgm:cxn modelId="{B12905D2-BB7D-6849-BF61-1B00B99F9913}" type="presParOf" srcId="{3E35FBB5-A39A-7940-904E-F61327102A3D}" destId="{6F111AC7-B20B-7245-A333-EAC78AB9039D}" srcOrd="4" destOrd="0" presId="urn:microsoft.com/office/officeart/2005/8/layout/bList2"/>
    <dgm:cxn modelId="{F484C467-7F5A-5349-8A8C-D9B1E39B699B}" type="presParOf" srcId="{6F111AC7-B20B-7245-A333-EAC78AB9039D}" destId="{EC969843-7C11-3546-9D19-1A317666783E}" srcOrd="0" destOrd="0" presId="urn:microsoft.com/office/officeart/2005/8/layout/bList2"/>
    <dgm:cxn modelId="{0B7F18F7-E1A4-4E46-B904-5A8A984C0FA2}" type="presParOf" srcId="{6F111AC7-B20B-7245-A333-EAC78AB9039D}" destId="{1D49A579-291F-A64C-BA87-4DA6AD816603}" srcOrd="1" destOrd="0" presId="urn:microsoft.com/office/officeart/2005/8/layout/bList2"/>
    <dgm:cxn modelId="{73AF2879-FDD2-EE42-87E1-63A69502E324}" type="presParOf" srcId="{6F111AC7-B20B-7245-A333-EAC78AB9039D}" destId="{C3B186B5-EAA0-1347-B2D9-0C9DF5CE1D62}" srcOrd="2" destOrd="0" presId="urn:microsoft.com/office/officeart/2005/8/layout/bList2"/>
    <dgm:cxn modelId="{D3DC02CE-DFEB-9849-A22E-4825AE121D2F}" type="presParOf" srcId="{6F111AC7-B20B-7245-A333-EAC78AB9039D}" destId="{6AE4F2F5-AF57-BD4C-BEF3-443CDD211919}" srcOrd="3" destOrd="0" presId="urn:microsoft.com/office/officeart/2005/8/layout/b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79CC82-3B3D-2E47-A7F0-B1EE94B88FA1}" type="doc">
      <dgm:prSet loTypeId="urn:microsoft.com/office/officeart/2005/8/layout/chevron1" loCatId="" qsTypeId="urn:microsoft.com/office/officeart/2005/8/quickstyle/simple3" qsCatId="simple" csTypeId="urn:microsoft.com/office/officeart/2005/8/colors/accent1_4" csCatId="accent1" phldr="1"/>
      <dgm:spPr/>
      <dgm:t>
        <a:bodyPr/>
        <a:lstStyle/>
        <a:p>
          <a:endParaRPr lang="en-US"/>
        </a:p>
      </dgm:t>
    </dgm:pt>
    <dgm:pt modelId="{7C0E76CF-7E28-B94C-8465-F2B96EE1A0A4}">
      <dgm:prSet/>
      <dgm:spPr/>
      <dgm:t>
        <a:bodyPr/>
        <a:lstStyle/>
        <a:p>
          <a:pPr rtl="0"/>
          <a:r>
            <a:rPr lang="en-US" baseline="0" smtClean="0"/>
            <a:t>Faster File Transfers</a:t>
          </a:r>
          <a:endParaRPr lang="en-US"/>
        </a:p>
      </dgm:t>
    </dgm:pt>
    <dgm:pt modelId="{EF377001-5D94-6149-AAE6-95B8E269FE5D}" type="parTrans" cxnId="{9202CF44-382C-B84F-888A-13959EAB895E}">
      <dgm:prSet/>
      <dgm:spPr/>
      <dgm:t>
        <a:bodyPr/>
        <a:lstStyle/>
        <a:p>
          <a:endParaRPr lang="en-US"/>
        </a:p>
      </dgm:t>
    </dgm:pt>
    <dgm:pt modelId="{9B597485-9F19-E54A-917A-2417C0173850}" type="sibTrans" cxnId="{9202CF44-382C-B84F-888A-13959EAB895E}">
      <dgm:prSet/>
      <dgm:spPr/>
      <dgm:t>
        <a:bodyPr/>
        <a:lstStyle/>
        <a:p>
          <a:endParaRPr lang="en-US"/>
        </a:p>
      </dgm:t>
    </dgm:pt>
    <dgm:pt modelId="{41285847-9865-B543-A6CF-A58F332C5B58}">
      <dgm:prSet/>
      <dgm:spPr/>
      <dgm:t>
        <a:bodyPr/>
        <a:lstStyle/>
        <a:p>
          <a:pPr rtl="0"/>
          <a:r>
            <a:rPr lang="en-US" baseline="0" smtClean="0"/>
            <a:t>Faster Printing</a:t>
          </a:r>
          <a:endParaRPr lang="en-US"/>
        </a:p>
      </dgm:t>
    </dgm:pt>
    <dgm:pt modelId="{A2AAEA75-C1FD-BB44-8068-BD1FFC4AF896}" type="parTrans" cxnId="{97E7D596-454C-EF49-91A3-AF94A1A947BC}">
      <dgm:prSet/>
      <dgm:spPr/>
      <dgm:t>
        <a:bodyPr/>
        <a:lstStyle/>
        <a:p>
          <a:endParaRPr lang="en-US"/>
        </a:p>
      </dgm:t>
    </dgm:pt>
    <dgm:pt modelId="{C4647739-1E98-4D41-85D2-3DC955FEBBF5}" type="sibTrans" cxnId="{97E7D596-454C-EF49-91A3-AF94A1A947BC}">
      <dgm:prSet/>
      <dgm:spPr/>
      <dgm:t>
        <a:bodyPr/>
        <a:lstStyle/>
        <a:p>
          <a:endParaRPr lang="en-US"/>
        </a:p>
      </dgm:t>
    </dgm:pt>
    <dgm:pt modelId="{0CE2C42B-203C-8B42-946F-E5956298B663}">
      <dgm:prSet/>
      <dgm:spPr/>
      <dgm:t>
        <a:bodyPr/>
        <a:lstStyle/>
        <a:p>
          <a:pPr rtl="0"/>
          <a:r>
            <a:rPr lang="en-US" baseline="0" dirty="0" smtClean="0"/>
            <a:t>More Responsive UI</a:t>
          </a:r>
          <a:endParaRPr lang="en-US" dirty="0"/>
        </a:p>
      </dgm:t>
    </dgm:pt>
    <dgm:pt modelId="{E6EDA2F8-2736-9942-8513-D958F96A0338}" type="parTrans" cxnId="{8AB1BDD9-F362-5648-AAA3-41B960C278DD}">
      <dgm:prSet/>
      <dgm:spPr/>
      <dgm:t>
        <a:bodyPr/>
        <a:lstStyle/>
        <a:p>
          <a:endParaRPr lang="en-US"/>
        </a:p>
      </dgm:t>
    </dgm:pt>
    <dgm:pt modelId="{28A7B3F4-7BF9-9144-B100-C0E1E6B333A5}" type="sibTrans" cxnId="{8AB1BDD9-F362-5648-AAA3-41B960C278DD}">
      <dgm:prSet/>
      <dgm:spPr/>
      <dgm:t>
        <a:bodyPr/>
        <a:lstStyle/>
        <a:p>
          <a:endParaRPr lang="en-US"/>
        </a:p>
      </dgm:t>
    </dgm:pt>
    <dgm:pt modelId="{1EEDAB05-2FAD-7F4C-B9AC-B736989F217F}">
      <dgm:prSet/>
      <dgm:spPr/>
      <dgm:t>
        <a:bodyPr/>
        <a:lstStyle/>
        <a:p>
          <a:pPr rtl="0"/>
          <a:r>
            <a:rPr lang="en-US" baseline="0" dirty="0" smtClean="0"/>
            <a:t>Higher FPS Audio/Video</a:t>
          </a:r>
          <a:endParaRPr lang="en-US" dirty="0"/>
        </a:p>
      </dgm:t>
    </dgm:pt>
    <dgm:pt modelId="{DA291338-DC1D-AE45-87D7-DFE3BBC683A2}" type="parTrans" cxnId="{50F7EB40-AB68-C640-8984-3631C2B24E70}">
      <dgm:prSet/>
      <dgm:spPr/>
      <dgm:t>
        <a:bodyPr/>
        <a:lstStyle/>
        <a:p>
          <a:endParaRPr lang="en-US"/>
        </a:p>
      </dgm:t>
    </dgm:pt>
    <dgm:pt modelId="{51408B85-FB68-EC49-B76B-44A5473681F3}" type="sibTrans" cxnId="{50F7EB40-AB68-C640-8984-3631C2B24E70}">
      <dgm:prSet/>
      <dgm:spPr/>
      <dgm:t>
        <a:bodyPr/>
        <a:lstStyle/>
        <a:p>
          <a:endParaRPr lang="en-US"/>
        </a:p>
      </dgm:t>
    </dgm:pt>
    <dgm:pt modelId="{B30CDD0E-387B-4E49-8493-A5ECFA19EBE9}" type="pres">
      <dgm:prSet presAssocID="{5B79CC82-3B3D-2E47-A7F0-B1EE94B88FA1}" presName="Name0" presStyleCnt="0">
        <dgm:presLayoutVars>
          <dgm:dir/>
          <dgm:animLvl val="lvl"/>
          <dgm:resizeHandles val="exact"/>
        </dgm:presLayoutVars>
      </dgm:prSet>
      <dgm:spPr/>
      <dgm:t>
        <a:bodyPr/>
        <a:lstStyle/>
        <a:p>
          <a:endParaRPr lang="en-US"/>
        </a:p>
      </dgm:t>
    </dgm:pt>
    <dgm:pt modelId="{A140487F-D705-814A-ABCD-1C68967AB85C}" type="pres">
      <dgm:prSet presAssocID="{7C0E76CF-7E28-B94C-8465-F2B96EE1A0A4}" presName="parTxOnly" presStyleLbl="node1" presStyleIdx="0" presStyleCnt="4">
        <dgm:presLayoutVars>
          <dgm:chMax val="0"/>
          <dgm:chPref val="0"/>
          <dgm:bulletEnabled val="1"/>
        </dgm:presLayoutVars>
      </dgm:prSet>
      <dgm:spPr/>
      <dgm:t>
        <a:bodyPr/>
        <a:lstStyle/>
        <a:p>
          <a:endParaRPr lang="en-US"/>
        </a:p>
      </dgm:t>
    </dgm:pt>
    <dgm:pt modelId="{8A9EE14C-19EA-C346-B140-6F388C917F2E}" type="pres">
      <dgm:prSet presAssocID="{9B597485-9F19-E54A-917A-2417C0173850}" presName="parTxOnlySpace" presStyleCnt="0"/>
      <dgm:spPr/>
    </dgm:pt>
    <dgm:pt modelId="{873DBC37-3505-8844-A753-090C81EA8FFA}" type="pres">
      <dgm:prSet presAssocID="{41285847-9865-B543-A6CF-A58F332C5B58}" presName="parTxOnly" presStyleLbl="node1" presStyleIdx="1" presStyleCnt="4">
        <dgm:presLayoutVars>
          <dgm:chMax val="0"/>
          <dgm:chPref val="0"/>
          <dgm:bulletEnabled val="1"/>
        </dgm:presLayoutVars>
      </dgm:prSet>
      <dgm:spPr/>
      <dgm:t>
        <a:bodyPr/>
        <a:lstStyle/>
        <a:p>
          <a:endParaRPr lang="en-US"/>
        </a:p>
      </dgm:t>
    </dgm:pt>
    <dgm:pt modelId="{C9ED7C4B-922A-8B4C-9B0E-4B0F493F439F}" type="pres">
      <dgm:prSet presAssocID="{C4647739-1E98-4D41-85D2-3DC955FEBBF5}" presName="parTxOnlySpace" presStyleCnt="0"/>
      <dgm:spPr/>
    </dgm:pt>
    <dgm:pt modelId="{3B455934-F081-2649-9782-BB20DF8D36A8}" type="pres">
      <dgm:prSet presAssocID="{0CE2C42B-203C-8B42-946F-E5956298B663}" presName="parTxOnly" presStyleLbl="node1" presStyleIdx="2" presStyleCnt="4">
        <dgm:presLayoutVars>
          <dgm:chMax val="0"/>
          <dgm:chPref val="0"/>
          <dgm:bulletEnabled val="1"/>
        </dgm:presLayoutVars>
      </dgm:prSet>
      <dgm:spPr/>
      <dgm:t>
        <a:bodyPr/>
        <a:lstStyle/>
        <a:p>
          <a:endParaRPr lang="en-US"/>
        </a:p>
      </dgm:t>
    </dgm:pt>
    <dgm:pt modelId="{70A0938A-05E3-704A-B7EC-B1A97D293EEF}" type="pres">
      <dgm:prSet presAssocID="{28A7B3F4-7BF9-9144-B100-C0E1E6B333A5}" presName="parTxOnlySpace" presStyleCnt="0"/>
      <dgm:spPr/>
    </dgm:pt>
    <dgm:pt modelId="{35A998E9-E691-1849-BA7E-BE25026982B7}" type="pres">
      <dgm:prSet presAssocID="{1EEDAB05-2FAD-7F4C-B9AC-B736989F217F}" presName="parTxOnly" presStyleLbl="node1" presStyleIdx="3" presStyleCnt="4">
        <dgm:presLayoutVars>
          <dgm:chMax val="0"/>
          <dgm:chPref val="0"/>
          <dgm:bulletEnabled val="1"/>
        </dgm:presLayoutVars>
      </dgm:prSet>
      <dgm:spPr/>
      <dgm:t>
        <a:bodyPr/>
        <a:lstStyle/>
        <a:p>
          <a:endParaRPr lang="en-US"/>
        </a:p>
      </dgm:t>
    </dgm:pt>
  </dgm:ptLst>
  <dgm:cxnLst>
    <dgm:cxn modelId="{611BB606-B344-DC4F-BA6B-FA8D01C9B247}" type="presOf" srcId="{0CE2C42B-203C-8B42-946F-E5956298B663}" destId="{3B455934-F081-2649-9782-BB20DF8D36A8}" srcOrd="0" destOrd="0" presId="urn:microsoft.com/office/officeart/2005/8/layout/chevron1"/>
    <dgm:cxn modelId="{C2D2DBAC-C8D4-E044-BCFA-11585BF41E5D}" type="presOf" srcId="{5B79CC82-3B3D-2E47-A7F0-B1EE94B88FA1}" destId="{B30CDD0E-387B-4E49-8493-A5ECFA19EBE9}" srcOrd="0" destOrd="0" presId="urn:microsoft.com/office/officeart/2005/8/layout/chevron1"/>
    <dgm:cxn modelId="{9202CF44-382C-B84F-888A-13959EAB895E}" srcId="{5B79CC82-3B3D-2E47-A7F0-B1EE94B88FA1}" destId="{7C0E76CF-7E28-B94C-8465-F2B96EE1A0A4}" srcOrd="0" destOrd="0" parTransId="{EF377001-5D94-6149-AAE6-95B8E269FE5D}" sibTransId="{9B597485-9F19-E54A-917A-2417C0173850}"/>
    <dgm:cxn modelId="{C506795C-10F4-7447-97F8-3332CD042EC2}" type="presOf" srcId="{41285847-9865-B543-A6CF-A58F332C5B58}" destId="{873DBC37-3505-8844-A753-090C81EA8FFA}" srcOrd="0" destOrd="0" presId="urn:microsoft.com/office/officeart/2005/8/layout/chevron1"/>
    <dgm:cxn modelId="{8AB1BDD9-F362-5648-AAA3-41B960C278DD}" srcId="{5B79CC82-3B3D-2E47-A7F0-B1EE94B88FA1}" destId="{0CE2C42B-203C-8B42-946F-E5956298B663}" srcOrd="2" destOrd="0" parTransId="{E6EDA2F8-2736-9942-8513-D958F96A0338}" sibTransId="{28A7B3F4-7BF9-9144-B100-C0E1E6B333A5}"/>
    <dgm:cxn modelId="{97E7D596-454C-EF49-91A3-AF94A1A947BC}" srcId="{5B79CC82-3B3D-2E47-A7F0-B1EE94B88FA1}" destId="{41285847-9865-B543-A6CF-A58F332C5B58}" srcOrd="1" destOrd="0" parTransId="{A2AAEA75-C1FD-BB44-8068-BD1FFC4AF896}" sibTransId="{C4647739-1E98-4D41-85D2-3DC955FEBBF5}"/>
    <dgm:cxn modelId="{50F7EB40-AB68-C640-8984-3631C2B24E70}" srcId="{5B79CC82-3B3D-2E47-A7F0-B1EE94B88FA1}" destId="{1EEDAB05-2FAD-7F4C-B9AC-B736989F217F}" srcOrd="3" destOrd="0" parTransId="{DA291338-DC1D-AE45-87D7-DFE3BBC683A2}" sibTransId="{51408B85-FB68-EC49-B76B-44A5473681F3}"/>
    <dgm:cxn modelId="{57CB1668-97AE-2444-BF76-9764040AF8E2}" type="presOf" srcId="{7C0E76CF-7E28-B94C-8465-F2B96EE1A0A4}" destId="{A140487F-D705-814A-ABCD-1C68967AB85C}" srcOrd="0" destOrd="0" presId="urn:microsoft.com/office/officeart/2005/8/layout/chevron1"/>
    <dgm:cxn modelId="{127272AA-27DB-9A47-B467-15C9E47CB8AA}" type="presOf" srcId="{1EEDAB05-2FAD-7F4C-B9AC-B736989F217F}" destId="{35A998E9-E691-1849-BA7E-BE25026982B7}" srcOrd="0" destOrd="0" presId="urn:microsoft.com/office/officeart/2005/8/layout/chevron1"/>
    <dgm:cxn modelId="{8C317BF6-33AD-3944-833F-EFA47DBB3077}" type="presParOf" srcId="{B30CDD0E-387B-4E49-8493-A5ECFA19EBE9}" destId="{A140487F-D705-814A-ABCD-1C68967AB85C}" srcOrd="0" destOrd="0" presId="urn:microsoft.com/office/officeart/2005/8/layout/chevron1"/>
    <dgm:cxn modelId="{DB820148-01EA-5944-BA54-B41E74BA8F02}" type="presParOf" srcId="{B30CDD0E-387B-4E49-8493-A5ECFA19EBE9}" destId="{8A9EE14C-19EA-C346-B140-6F388C917F2E}" srcOrd="1" destOrd="0" presId="urn:microsoft.com/office/officeart/2005/8/layout/chevron1"/>
    <dgm:cxn modelId="{8BB3137B-D2C0-E24B-8B6B-3B79B0107AFA}" type="presParOf" srcId="{B30CDD0E-387B-4E49-8493-A5ECFA19EBE9}" destId="{873DBC37-3505-8844-A753-090C81EA8FFA}" srcOrd="2" destOrd="0" presId="urn:microsoft.com/office/officeart/2005/8/layout/chevron1"/>
    <dgm:cxn modelId="{8B46E69B-663E-4040-AA4C-01098F0C5723}" type="presParOf" srcId="{B30CDD0E-387B-4E49-8493-A5ECFA19EBE9}" destId="{C9ED7C4B-922A-8B4C-9B0E-4B0F493F439F}" srcOrd="3" destOrd="0" presId="urn:microsoft.com/office/officeart/2005/8/layout/chevron1"/>
    <dgm:cxn modelId="{4E59FEDA-92F9-1348-9AFD-9A02DD3F78B4}" type="presParOf" srcId="{B30CDD0E-387B-4E49-8493-A5ECFA19EBE9}" destId="{3B455934-F081-2649-9782-BB20DF8D36A8}" srcOrd="4" destOrd="0" presId="urn:microsoft.com/office/officeart/2005/8/layout/chevron1"/>
    <dgm:cxn modelId="{0B3A4F1D-ACB3-FF40-A2CF-19CD20A6386E}" type="presParOf" srcId="{B30CDD0E-387B-4E49-8493-A5ECFA19EBE9}" destId="{70A0938A-05E3-704A-B7EC-B1A97D293EEF}" srcOrd="5" destOrd="0" presId="urn:microsoft.com/office/officeart/2005/8/layout/chevron1"/>
    <dgm:cxn modelId="{114F689D-2C66-9E4F-8B68-FBD5E5B78D69}" type="presParOf" srcId="{B30CDD0E-387B-4E49-8493-A5ECFA19EBE9}" destId="{35A998E9-E691-1849-BA7E-BE25026982B7}"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4D0991-1CD1-2742-938B-116678203060}">
      <dsp:nvSpPr>
        <dsp:cNvPr id="0" name=""/>
        <dsp:cNvSpPr/>
      </dsp:nvSpPr>
      <dsp:spPr>
        <a:xfrm>
          <a:off x="7622" y="616566"/>
          <a:ext cx="3292160" cy="2457528"/>
        </a:xfrm>
        <a:prstGeom prst="round2SameRect">
          <a:avLst>
            <a:gd name="adj1" fmla="val 8000"/>
            <a:gd name="adj2" fmla="val 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9050" tIns="57150" rIns="19050" bIns="19050"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50% off 100 users for XenApp &amp; XenDesktop Service</a:t>
          </a:r>
          <a:endParaRPr lang="en-US" sz="1500" kern="1200" dirty="0"/>
        </a:p>
        <a:p>
          <a:pPr marL="114300" lvl="1" indent="-114300" algn="l" defTabSz="666750">
            <a:lnSpc>
              <a:spcPct val="90000"/>
            </a:lnSpc>
            <a:spcBef>
              <a:spcPct val="0"/>
            </a:spcBef>
            <a:spcAft>
              <a:spcPct val="15000"/>
            </a:spcAft>
            <a:buChar char="••"/>
          </a:pPr>
          <a:r>
            <a:rPr lang="en-US" sz="1500" kern="1200" dirty="0" smtClean="0"/>
            <a:t>Available for 1, 2 or 3 years</a:t>
          </a:r>
          <a:endParaRPr lang="en-US" sz="1500" kern="1200" dirty="0"/>
        </a:p>
        <a:p>
          <a:pPr marL="114300" lvl="1" indent="-114300" algn="l" defTabSz="666750">
            <a:lnSpc>
              <a:spcPct val="90000"/>
            </a:lnSpc>
            <a:spcBef>
              <a:spcPct val="0"/>
            </a:spcBef>
            <a:spcAft>
              <a:spcPct val="15000"/>
            </a:spcAft>
            <a:buChar char="••"/>
          </a:pPr>
          <a:r>
            <a:rPr lang="en-US" sz="1500" kern="1200" dirty="0" smtClean="0"/>
            <a:t>ELA discounts apply</a:t>
          </a:r>
          <a:endParaRPr lang="en-US" sz="1500" kern="1200" dirty="0"/>
        </a:p>
        <a:p>
          <a:pPr marL="114300" lvl="1" indent="-114300" algn="l" defTabSz="666750">
            <a:lnSpc>
              <a:spcPct val="90000"/>
            </a:lnSpc>
            <a:spcBef>
              <a:spcPct val="0"/>
            </a:spcBef>
            <a:spcAft>
              <a:spcPct val="15000"/>
            </a:spcAft>
            <a:buChar char="••"/>
          </a:pPr>
          <a:r>
            <a:rPr lang="en-US" sz="1500" kern="1200" dirty="0" smtClean="0"/>
            <a:t>Ends June 30, 2017</a:t>
          </a:r>
          <a:endParaRPr lang="en-US" sz="1500" kern="1200" dirty="0"/>
        </a:p>
        <a:p>
          <a:pPr marL="114300" lvl="1" indent="-114300" algn="l" defTabSz="666750">
            <a:lnSpc>
              <a:spcPct val="90000"/>
            </a:lnSpc>
            <a:spcBef>
              <a:spcPct val="0"/>
            </a:spcBef>
            <a:spcAft>
              <a:spcPct val="15000"/>
            </a:spcAft>
            <a:buChar char="••"/>
          </a:pPr>
          <a:r>
            <a:rPr lang="en-US" sz="1500" kern="1200" dirty="0" smtClean="0"/>
            <a:t>More info in </a:t>
          </a:r>
          <a:r>
            <a:rPr lang="en-US" sz="1500" kern="1200" dirty="0" smtClean="0">
              <a:hlinkClick xmlns:r="http://schemas.openxmlformats.org/officeDocument/2006/relationships" r:id="rId1"/>
            </a:rPr>
            <a:t>Sales IQ</a:t>
          </a:r>
          <a:endParaRPr lang="en-US" sz="1500" kern="1200" dirty="0"/>
        </a:p>
        <a:p>
          <a:pPr marL="114300" lvl="1" indent="-114300" algn="l" defTabSz="666750">
            <a:lnSpc>
              <a:spcPct val="90000"/>
            </a:lnSpc>
            <a:spcBef>
              <a:spcPct val="0"/>
            </a:spcBef>
            <a:spcAft>
              <a:spcPct val="15000"/>
            </a:spcAft>
            <a:buChar char="••"/>
          </a:pPr>
          <a:endParaRPr lang="en-US" sz="1500" kern="1200" dirty="0"/>
        </a:p>
      </dsp:txBody>
      <dsp:txXfrm>
        <a:off x="65205" y="674149"/>
        <a:ext cx="3176994" cy="2399945"/>
      </dsp:txXfrm>
    </dsp:sp>
    <dsp:sp modelId="{E3EE6DC3-D9AE-1F47-9EC8-885BC7DA473E}">
      <dsp:nvSpPr>
        <dsp:cNvPr id="0" name=""/>
        <dsp:cNvSpPr/>
      </dsp:nvSpPr>
      <dsp:spPr>
        <a:xfrm>
          <a:off x="7622" y="3074094"/>
          <a:ext cx="3292160" cy="105673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1920" tIns="0" rIns="40640" bIns="0" numCol="1" spcCol="1270" anchor="ctr" anchorCtr="0">
          <a:noAutofit/>
        </a:bodyPr>
        <a:lstStyle/>
        <a:p>
          <a:pPr lvl="0" algn="l" defTabSz="1422400">
            <a:lnSpc>
              <a:spcPct val="90000"/>
            </a:lnSpc>
            <a:spcBef>
              <a:spcPct val="0"/>
            </a:spcBef>
            <a:spcAft>
              <a:spcPct val="35000"/>
            </a:spcAft>
          </a:pPr>
          <a:r>
            <a:rPr lang="en-US" sz="3200" kern="1200" dirty="0" smtClean="0"/>
            <a:t>Starter Pack</a:t>
          </a:r>
          <a:endParaRPr lang="en-US" sz="3200" kern="1200" dirty="0"/>
        </a:p>
      </dsp:txBody>
      <dsp:txXfrm>
        <a:off x="7622" y="3074094"/>
        <a:ext cx="2318422" cy="1056737"/>
      </dsp:txXfrm>
    </dsp:sp>
    <dsp:sp modelId="{33B9895B-EAE5-164E-B6A4-6643E20300AB}">
      <dsp:nvSpPr>
        <dsp:cNvPr id="0" name=""/>
        <dsp:cNvSpPr/>
      </dsp:nvSpPr>
      <dsp:spPr>
        <a:xfrm>
          <a:off x="2419175" y="3241947"/>
          <a:ext cx="1152256" cy="1152256"/>
        </a:xfrm>
        <a:prstGeom prst="ellipse">
          <a:avLst/>
        </a:prstGeom>
        <a:blipFill rotWithShape="1">
          <a:blip xmlns:r="http://schemas.openxmlformats.org/officeDocument/2006/relationships" r:embed="rId2">
            <a:biLevel thresh="50000"/>
          </a:blip>
          <a:stretch>
            <a:fillRect/>
          </a:stretch>
        </a:blip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70F34B0C-ED09-9643-8557-D2A9F865DEC0}">
      <dsp:nvSpPr>
        <dsp:cNvPr id="0" name=""/>
        <dsp:cNvSpPr/>
      </dsp:nvSpPr>
      <dsp:spPr>
        <a:xfrm>
          <a:off x="3856895" y="616566"/>
          <a:ext cx="3292160" cy="2457528"/>
        </a:xfrm>
        <a:prstGeom prst="round2SameRect">
          <a:avLst>
            <a:gd name="adj1" fmla="val 8000"/>
            <a:gd name="adj2" fmla="val 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9050" tIns="57150" rIns="19050" bIns="19050"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XenApp &amp; XenDesktop Service at $15 </a:t>
          </a:r>
          <a:r>
            <a:rPr lang="en-US" sz="1500" kern="1200" dirty="0" err="1" smtClean="0"/>
            <a:t>pupm</a:t>
          </a:r>
          <a:r>
            <a:rPr lang="en-US" sz="1500" kern="1200" dirty="0" smtClean="0"/>
            <a:t> for every existing ARA seat</a:t>
          </a:r>
          <a:endParaRPr lang="en-US" sz="1500" kern="1200" dirty="0"/>
        </a:p>
        <a:p>
          <a:pPr marL="114300" lvl="1" indent="-114300" algn="l" defTabSz="666750">
            <a:lnSpc>
              <a:spcPct val="90000"/>
            </a:lnSpc>
            <a:spcBef>
              <a:spcPct val="0"/>
            </a:spcBef>
            <a:spcAft>
              <a:spcPct val="15000"/>
            </a:spcAft>
            <a:buChar char="••"/>
          </a:pPr>
          <a:r>
            <a:rPr lang="en-US" sz="1500" kern="1200" dirty="0" smtClean="0"/>
            <a:t>1 year only</a:t>
          </a:r>
          <a:endParaRPr lang="en-US" sz="1500" kern="1200" dirty="0"/>
        </a:p>
        <a:p>
          <a:pPr marL="114300" lvl="1" indent="-114300" algn="l" defTabSz="666750">
            <a:lnSpc>
              <a:spcPct val="90000"/>
            </a:lnSpc>
            <a:spcBef>
              <a:spcPct val="0"/>
            </a:spcBef>
            <a:spcAft>
              <a:spcPct val="15000"/>
            </a:spcAft>
            <a:buChar char="••"/>
          </a:pPr>
          <a:r>
            <a:rPr lang="en-US" sz="1500" kern="1200" dirty="0" smtClean="0"/>
            <a:t>Resource Location limited to Azure</a:t>
          </a:r>
          <a:endParaRPr lang="en-US" sz="1500" kern="1200" dirty="0"/>
        </a:p>
        <a:p>
          <a:pPr marL="114300" lvl="1" indent="-114300" algn="l" defTabSz="666750">
            <a:lnSpc>
              <a:spcPct val="90000"/>
            </a:lnSpc>
            <a:spcBef>
              <a:spcPct val="0"/>
            </a:spcBef>
            <a:spcAft>
              <a:spcPct val="15000"/>
            </a:spcAft>
            <a:buChar char="••"/>
          </a:pPr>
          <a:r>
            <a:rPr lang="en-US" sz="1500" kern="1200" dirty="0" smtClean="0"/>
            <a:t>Ends March 31, 2017</a:t>
          </a:r>
          <a:endParaRPr lang="en-US" sz="1500" kern="1200" dirty="0"/>
        </a:p>
        <a:p>
          <a:pPr marL="114300" lvl="1" indent="-114300" algn="l" defTabSz="666750">
            <a:lnSpc>
              <a:spcPct val="90000"/>
            </a:lnSpc>
            <a:spcBef>
              <a:spcPct val="0"/>
            </a:spcBef>
            <a:spcAft>
              <a:spcPct val="15000"/>
            </a:spcAft>
            <a:buChar char="••"/>
          </a:pPr>
          <a:r>
            <a:rPr lang="en-US" sz="1500" kern="1200" dirty="0" smtClean="0"/>
            <a:t>More info in </a:t>
          </a:r>
          <a:r>
            <a:rPr lang="en-US" sz="1500" kern="1200" dirty="0" smtClean="0">
              <a:hlinkClick xmlns:r="http://schemas.openxmlformats.org/officeDocument/2006/relationships" r:id="rId3"/>
            </a:rPr>
            <a:t>Sales IQ</a:t>
          </a:r>
          <a:endParaRPr lang="en-US" sz="1500" kern="1200" dirty="0"/>
        </a:p>
      </dsp:txBody>
      <dsp:txXfrm>
        <a:off x="3914478" y="674149"/>
        <a:ext cx="3176994" cy="2399945"/>
      </dsp:txXfrm>
    </dsp:sp>
    <dsp:sp modelId="{96233BDD-8C2A-4347-8F14-01A3E66589D9}">
      <dsp:nvSpPr>
        <dsp:cNvPr id="0" name=""/>
        <dsp:cNvSpPr/>
      </dsp:nvSpPr>
      <dsp:spPr>
        <a:xfrm>
          <a:off x="3856895" y="3074094"/>
          <a:ext cx="3292160" cy="105673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1920" tIns="0" rIns="40640" bIns="0" numCol="1" spcCol="1270" anchor="ctr" anchorCtr="0">
          <a:noAutofit/>
        </a:bodyPr>
        <a:lstStyle/>
        <a:p>
          <a:pPr lvl="0" algn="l" defTabSz="1422400">
            <a:lnSpc>
              <a:spcPct val="90000"/>
            </a:lnSpc>
            <a:spcBef>
              <a:spcPct val="0"/>
            </a:spcBef>
            <a:spcAft>
              <a:spcPct val="35000"/>
            </a:spcAft>
          </a:pPr>
          <a:r>
            <a:rPr lang="en-US" sz="3200" kern="1200" dirty="0" smtClean="0"/>
            <a:t>RemoteApp Replacement</a:t>
          </a:r>
          <a:endParaRPr lang="en-US" sz="3200" kern="1200" dirty="0"/>
        </a:p>
      </dsp:txBody>
      <dsp:txXfrm>
        <a:off x="3856895" y="3074094"/>
        <a:ext cx="2318422" cy="1056737"/>
      </dsp:txXfrm>
    </dsp:sp>
    <dsp:sp modelId="{B9D6906E-7D9F-2948-A82C-C7D8F6107392}">
      <dsp:nvSpPr>
        <dsp:cNvPr id="0" name=""/>
        <dsp:cNvSpPr/>
      </dsp:nvSpPr>
      <dsp:spPr>
        <a:xfrm>
          <a:off x="6268448" y="3241947"/>
          <a:ext cx="1152256" cy="1152256"/>
        </a:xfrm>
        <a:prstGeom prst="ellipse">
          <a:avLst/>
        </a:prstGeom>
        <a:blipFill dpi="0" rotWithShape="1">
          <a:blip xmlns:r="http://schemas.openxmlformats.org/officeDocument/2006/relationships" r:embed="rId4">
            <a:duotone>
              <a:prstClr val="black"/>
              <a:schemeClr val="tx1">
                <a:tint val="45000"/>
                <a:satMod val="400000"/>
              </a:schemeClr>
            </a:duotone>
            <a:lum bright="-40000" contrast="-40000"/>
          </a:blip>
          <a:srcRect/>
          <a:stretch>
            <a:fillRect l="12003" t="10550" r="5549" b="9062"/>
          </a:stretch>
        </a:blip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EC969843-7C11-3546-9D19-1A317666783E}">
      <dsp:nvSpPr>
        <dsp:cNvPr id="0" name=""/>
        <dsp:cNvSpPr/>
      </dsp:nvSpPr>
      <dsp:spPr>
        <a:xfrm>
          <a:off x="7706168" y="616566"/>
          <a:ext cx="3292160" cy="2457528"/>
        </a:xfrm>
        <a:prstGeom prst="round2SameRect">
          <a:avLst>
            <a:gd name="adj1" fmla="val 8000"/>
            <a:gd name="adj2" fmla="val 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9050" tIns="57150" rIns="19050" bIns="19050"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Existing customers can transition or trade-up to XenApp &amp; XenDesktop Service or Workspace Service up to 70% off</a:t>
          </a:r>
          <a:endParaRPr lang="en-US" sz="1500" kern="1200" dirty="0"/>
        </a:p>
        <a:p>
          <a:pPr marL="114300" lvl="1" indent="-114300" algn="l" defTabSz="666750">
            <a:lnSpc>
              <a:spcPct val="90000"/>
            </a:lnSpc>
            <a:spcBef>
              <a:spcPct val="0"/>
            </a:spcBef>
            <a:spcAft>
              <a:spcPct val="15000"/>
            </a:spcAft>
            <a:buChar char="••"/>
          </a:pPr>
          <a:r>
            <a:rPr lang="en-US" sz="1500" kern="1200" dirty="0" smtClean="0"/>
            <a:t>Only available for 3 years and min 500 users</a:t>
          </a:r>
          <a:endParaRPr lang="en-US" sz="1500" kern="1200" dirty="0"/>
        </a:p>
        <a:p>
          <a:pPr marL="114300" lvl="1" indent="-114300" algn="l" defTabSz="666750">
            <a:lnSpc>
              <a:spcPct val="90000"/>
            </a:lnSpc>
            <a:spcBef>
              <a:spcPct val="0"/>
            </a:spcBef>
            <a:spcAft>
              <a:spcPct val="15000"/>
            </a:spcAft>
            <a:buChar char="••"/>
          </a:pPr>
          <a:r>
            <a:rPr lang="en-US" sz="1500" kern="1200" dirty="0" smtClean="0"/>
            <a:t>Includes Hybrid Rights for 2 years</a:t>
          </a:r>
          <a:endParaRPr lang="en-US" sz="1500" kern="1200" dirty="0"/>
        </a:p>
        <a:p>
          <a:pPr marL="114300" lvl="1" indent="-114300" algn="l" defTabSz="666750">
            <a:lnSpc>
              <a:spcPct val="90000"/>
            </a:lnSpc>
            <a:spcBef>
              <a:spcPct val="0"/>
            </a:spcBef>
            <a:spcAft>
              <a:spcPct val="15000"/>
            </a:spcAft>
            <a:buChar char="••"/>
          </a:pPr>
          <a:r>
            <a:rPr lang="en-US" sz="1500" kern="1200" dirty="0" smtClean="0"/>
            <a:t>End June 30, 2017</a:t>
          </a:r>
          <a:endParaRPr lang="en-US" sz="1500" kern="1200" dirty="0"/>
        </a:p>
        <a:p>
          <a:pPr marL="114300" lvl="1" indent="-114300" algn="l" defTabSz="666750">
            <a:lnSpc>
              <a:spcPct val="90000"/>
            </a:lnSpc>
            <a:spcBef>
              <a:spcPct val="0"/>
            </a:spcBef>
            <a:spcAft>
              <a:spcPct val="15000"/>
            </a:spcAft>
            <a:buChar char="••"/>
          </a:pPr>
          <a:r>
            <a:rPr lang="en-US" sz="1500" kern="1200" dirty="0" smtClean="0"/>
            <a:t>More info in </a:t>
          </a:r>
          <a:r>
            <a:rPr lang="en-US" sz="1500" kern="1200" dirty="0" smtClean="0">
              <a:hlinkClick xmlns:r="http://schemas.openxmlformats.org/officeDocument/2006/relationships" r:id="rId5"/>
            </a:rPr>
            <a:t>Sales IQ</a:t>
          </a:r>
          <a:endParaRPr lang="en-US" sz="1500" kern="1200" dirty="0"/>
        </a:p>
        <a:p>
          <a:pPr marL="114300" lvl="1" indent="-114300" algn="l" defTabSz="666750">
            <a:lnSpc>
              <a:spcPct val="90000"/>
            </a:lnSpc>
            <a:spcBef>
              <a:spcPct val="0"/>
            </a:spcBef>
            <a:spcAft>
              <a:spcPct val="15000"/>
            </a:spcAft>
            <a:buChar char="••"/>
          </a:pPr>
          <a:endParaRPr lang="en-US" sz="1500" kern="1200" dirty="0"/>
        </a:p>
      </dsp:txBody>
      <dsp:txXfrm>
        <a:off x="7763751" y="674149"/>
        <a:ext cx="3176994" cy="2399945"/>
      </dsp:txXfrm>
    </dsp:sp>
    <dsp:sp modelId="{C3B186B5-EAA0-1347-B2D9-0C9DF5CE1D62}">
      <dsp:nvSpPr>
        <dsp:cNvPr id="0" name=""/>
        <dsp:cNvSpPr/>
      </dsp:nvSpPr>
      <dsp:spPr>
        <a:xfrm>
          <a:off x="7706168" y="3074094"/>
          <a:ext cx="3292160" cy="105673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1920" tIns="0" rIns="40640" bIns="0" numCol="1" spcCol="1270" anchor="ctr" anchorCtr="0">
          <a:noAutofit/>
        </a:bodyPr>
        <a:lstStyle/>
        <a:p>
          <a:pPr lvl="0" algn="l" defTabSz="1422400">
            <a:lnSpc>
              <a:spcPct val="90000"/>
            </a:lnSpc>
            <a:spcBef>
              <a:spcPct val="0"/>
            </a:spcBef>
            <a:spcAft>
              <a:spcPct val="35000"/>
            </a:spcAft>
          </a:pPr>
          <a:r>
            <a:rPr lang="en-US" sz="3200" kern="1200" dirty="0" smtClean="0"/>
            <a:t>Transition &amp; Trade-Up</a:t>
          </a:r>
          <a:endParaRPr lang="en-US" sz="3200" kern="1200" dirty="0"/>
        </a:p>
      </dsp:txBody>
      <dsp:txXfrm>
        <a:off x="7706168" y="3074094"/>
        <a:ext cx="2318422" cy="1056737"/>
      </dsp:txXfrm>
    </dsp:sp>
    <dsp:sp modelId="{6AE4F2F5-AF57-BD4C-BEF3-443CDD211919}">
      <dsp:nvSpPr>
        <dsp:cNvPr id="0" name=""/>
        <dsp:cNvSpPr/>
      </dsp:nvSpPr>
      <dsp:spPr>
        <a:xfrm>
          <a:off x="10117721" y="3241947"/>
          <a:ext cx="1152256" cy="1152256"/>
        </a:xfrm>
        <a:prstGeom prst="ellipse">
          <a:avLst/>
        </a:prstGeom>
        <a:blipFill rotWithShape="1">
          <a:blip xmlns:r="http://schemas.openxmlformats.org/officeDocument/2006/relationships" r:embed="rId6"/>
          <a:stretch>
            <a:fillRect/>
          </a:stretch>
        </a:blip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40487F-D705-814A-ABCD-1C68967AB85C}">
      <dsp:nvSpPr>
        <dsp:cNvPr id="0" name=""/>
        <dsp:cNvSpPr/>
      </dsp:nvSpPr>
      <dsp:spPr>
        <a:xfrm>
          <a:off x="5231" y="656203"/>
          <a:ext cx="3045172" cy="1218068"/>
        </a:xfrm>
        <a:prstGeom prst="chevron">
          <a:avLst/>
        </a:prstGeom>
        <a:gradFill rotWithShape="0">
          <a:gsLst>
            <a:gs pos="0">
              <a:schemeClr val="accent1">
                <a:shade val="50000"/>
                <a:hueOff val="0"/>
                <a:satOff val="0"/>
                <a:lumOff val="0"/>
                <a:alphaOff val="0"/>
                <a:lumMod val="110000"/>
                <a:satMod val="105000"/>
                <a:tint val="67000"/>
              </a:schemeClr>
            </a:gs>
            <a:gs pos="50000">
              <a:schemeClr val="accent1">
                <a:shade val="50000"/>
                <a:hueOff val="0"/>
                <a:satOff val="0"/>
                <a:lumOff val="0"/>
                <a:alphaOff val="0"/>
                <a:lumMod val="105000"/>
                <a:satMod val="103000"/>
                <a:tint val="73000"/>
              </a:schemeClr>
            </a:gs>
            <a:gs pos="100000">
              <a:schemeClr val="accent1">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4013" tIns="34671" rIns="34671" bIns="34671" numCol="1" spcCol="1270" anchor="ctr" anchorCtr="0">
          <a:noAutofit/>
        </a:bodyPr>
        <a:lstStyle/>
        <a:p>
          <a:pPr lvl="0" algn="ctr" defTabSz="1155700" rtl="0">
            <a:lnSpc>
              <a:spcPct val="90000"/>
            </a:lnSpc>
            <a:spcBef>
              <a:spcPct val="0"/>
            </a:spcBef>
            <a:spcAft>
              <a:spcPct val="35000"/>
            </a:spcAft>
          </a:pPr>
          <a:r>
            <a:rPr lang="en-US" sz="2600" kern="1200" baseline="0" smtClean="0"/>
            <a:t>Faster File Transfers</a:t>
          </a:r>
          <a:endParaRPr lang="en-US" sz="2600" kern="1200"/>
        </a:p>
      </dsp:txBody>
      <dsp:txXfrm>
        <a:off x="614265" y="656203"/>
        <a:ext cx="1827104" cy="1218068"/>
      </dsp:txXfrm>
    </dsp:sp>
    <dsp:sp modelId="{873DBC37-3505-8844-A753-090C81EA8FFA}">
      <dsp:nvSpPr>
        <dsp:cNvPr id="0" name=""/>
        <dsp:cNvSpPr/>
      </dsp:nvSpPr>
      <dsp:spPr>
        <a:xfrm>
          <a:off x="2745886" y="656203"/>
          <a:ext cx="3045172" cy="1218068"/>
        </a:xfrm>
        <a:prstGeom prst="chevron">
          <a:avLst/>
        </a:prstGeom>
        <a:gradFill rotWithShape="0">
          <a:gsLst>
            <a:gs pos="0">
              <a:schemeClr val="accent1">
                <a:shade val="50000"/>
                <a:hueOff val="330958"/>
                <a:satOff val="-17713"/>
                <a:lumOff val="24822"/>
                <a:alphaOff val="0"/>
                <a:lumMod val="110000"/>
                <a:satMod val="105000"/>
                <a:tint val="67000"/>
              </a:schemeClr>
            </a:gs>
            <a:gs pos="50000">
              <a:schemeClr val="accent1">
                <a:shade val="50000"/>
                <a:hueOff val="330958"/>
                <a:satOff val="-17713"/>
                <a:lumOff val="24822"/>
                <a:alphaOff val="0"/>
                <a:lumMod val="105000"/>
                <a:satMod val="103000"/>
                <a:tint val="73000"/>
              </a:schemeClr>
            </a:gs>
            <a:gs pos="100000">
              <a:schemeClr val="accent1">
                <a:shade val="50000"/>
                <a:hueOff val="330958"/>
                <a:satOff val="-17713"/>
                <a:lumOff val="2482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4013" tIns="34671" rIns="34671" bIns="34671" numCol="1" spcCol="1270" anchor="ctr" anchorCtr="0">
          <a:noAutofit/>
        </a:bodyPr>
        <a:lstStyle/>
        <a:p>
          <a:pPr lvl="0" algn="ctr" defTabSz="1155700" rtl="0">
            <a:lnSpc>
              <a:spcPct val="90000"/>
            </a:lnSpc>
            <a:spcBef>
              <a:spcPct val="0"/>
            </a:spcBef>
            <a:spcAft>
              <a:spcPct val="35000"/>
            </a:spcAft>
          </a:pPr>
          <a:r>
            <a:rPr lang="en-US" sz="2600" kern="1200" baseline="0" smtClean="0"/>
            <a:t>Faster Printing</a:t>
          </a:r>
          <a:endParaRPr lang="en-US" sz="2600" kern="1200"/>
        </a:p>
      </dsp:txBody>
      <dsp:txXfrm>
        <a:off x="3354920" y="656203"/>
        <a:ext cx="1827104" cy="1218068"/>
      </dsp:txXfrm>
    </dsp:sp>
    <dsp:sp modelId="{3B455934-F081-2649-9782-BB20DF8D36A8}">
      <dsp:nvSpPr>
        <dsp:cNvPr id="0" name=""/>
        <dsp:cNvSpPr/>
      </dsp:nvSpPr>
      <dsp:spPr>
        <a:xfrm>
          <a:off x="5486541" y="656203"/>
          <a:ext cx="3045172" cy="1218068"/>
        </a:xfrm>
        <a:prstGeom prst="chevron">
          <a:avLst/>
        </a:prstGeom>
        <a:gradFill rotWithShape="0">
          <a:gsLst>
            <a:gs pos="0">
              <a:schemeClr val="accent1">
                <a:shade val="50000"/>
                <a:hueOff val="661915"/>
                <a:satOff val="-35426"/>
                <a:lumOff val="49643"/>
                <a:alphaOff val="0"/>
                <a:lumMod val="110000"/>
                <a:satMod val="105000"/>
                <a:tint val="67000"/>
              </a:schemeClr>
            </a:gs>
            <a:gs pos="50000">
              <a:schemeClr val="accent1">
                <a:shade val="50000"/>
                <a:hueOff val="661915"/>
                <a:satOff val="-35426"/>
                <a:lumOff val="49643"/>
                <a:alphaOff val="0"/>
                <a:lumMod val="105000"/>
                <a:satMod val="103000"/>
                <a:tint val="73000"/>
              </a:schemeClr>
            </a:gs>
            <a:gs pos="100000">
              <a:schemeClr val="accent1">
                <a:shade val="50000"/>
                <a:hueOff val="661915"/>
                <a:satOff val="-35426"/>
                <a:lumOff val="4964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4013" tIns="34671" rIns="34671" bIns="34671" numCol="1" spcCol="1270" anchor="ctr" anchorCtr="0">
          <a:noAutofit/>
        </a:bodyPr>
        <a:lstStyle/>
        <a:p>
          <a:pPr lvl="0" algn="ctr" defTabSz="1155700" rtl="0">
            <a:lnSpc>
              <a:spcPct val="90000"/>
            </a:lnSpc>
            <a:spcBef>
              <a:spcPct val="0"/>
            </a:spcBef>
            <a:spcAft>
              <a:spcPct val="35000"/>
            </a:spcAft>
          </a:pPr>
          <a:r>
            <a:rPr lang="en-US" sz="2600" kern="1200" baseline="0" dirty="0" smtClean="0"/>
            <a:t>More Responsive UI</a:t>
          </a:r>
          <a:endParaRPr lang="en-US" sz="2600" kern="1200" dirty="0"/>
        </a:p>
      </dsp:txBody>
      <dsp:txXfrm>
        <a:off x="6095575" y="656203"/>
        <a:ext cx="1827104" cy="1218068"/>
      </dsp:txXfrm>
    </dsp:sp>
    <dsp:sp modelId="{35A998E9-E691-1849-BA7E-BE25026982B7}">
      <dsp:nvSpPr>
        <dsp:cNvPr id="0" name=""/>
        <dsp:cNvSpPr/>
      </dsp:nvSpPr>
      <dsp:spPr>
        <a:xfrm>
          <a:off x="8227196" y="656203"/>
          <a:ext cx="3045172" cy="1218068"/>
        </a:xfrm>
        <a:prstGeom prst="chevron">
          <a:avLst/>
        </a:prstGeom>
        <a:gradFill rotWithShape="0">
          <a:gsLst>
            <a:gs pos="0">
              <a:schemeClr val="accent1">
                <a:shade val="50000"/>
                <a:hueOff val="330958"/>
                <a:satOff val="-17713"/>
                <a:lumOff val="24822"/>
                <a:alphaOff val="0"/>
                <a:lumMod val="110000"/>
                <a:satMod val="105000"/>
                <a:tint val="67000"/>
              </a:schemeClr>
            </a:gs>
            <a:gs pos="50000">
              <a:schemeClr val="accent1">
                <a:shade val="50000"/>
                <a:hueOff val="330958"/>
                <a:satOff val="-17713"/>
                <a:lumOff val="24822"/>
                <a:alphaOff val="0"/>
                <a:lumMod val="105000"/>
                <a:satMod val="103000"/>
                <a:tint val="73000"/>
              </a:schemeClr>
            </a:gs>
            <a:gs pos="100000">
              <a:schemeClr val="accent1">
                <a:shade val="50000"/>
                <a:hueOff val="330958"/>
                <a:satOff val="-17713"/>
                <a:lumOff val="2482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4013" tIns="34671" rIns="34671" bIns="34671" numCol="1" spcCol="1270" anchor="ctr" anchorCtr="0">
          <a:noAutofit/>
        </a:bodyPr>
        <a:lstStyle/>
        <a:p>
          <a:pPr lvl="0" algn="ctr" defTabSz="1155700" rtl="0">
            <a:lnSpc>
              <a:spcPct val="90000"/>
            </a:lnSpc>
            <a:spcBef>
              <a:spcPct val="0"/>
            </a:spcBef>
            <a:spcAft>
              <a:spcPct val="35000"/>
            </a:spcAft>
          </a:pPr>
          <a:r>
            <a:rPr lang="en-US" sz="2600" kern="1200" baseline="0" dirty="0" smtClean="0"/>
            <a:t>Higher FPS Audio/Video</a:t>
          </a:r>
          <a:endParaRPr lang="en-US" sz="2600" kern="1200" dirty="0"/>
        </a:p>
      </dsp:txBody>
      <dsp:txXfrm>
        <a:off x="8836230" y="656203"/>
        <a:ext cx="1827104" cy="1218068"/>
      </dsp:txXfrm>
    </dsp:sp>
  </dsp:spTree>
</dsp:drawing>
</file>

<file path=ppt/diagrams/layout1.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488" cy="463550"/>
          </a:xfrm>
          <a:prstGeom prst="rect">
            <a:avLst/>
          </a:prstGeom>
        </p:spPr>
        <p:txBody>
          <a:bodyPr vert="horz" lIns="91440" tIns="45720" rIns="91440" bIns="45720" rtlCol="0"/>
          <a:lstStyle>
            <a:lvl1pPr algn="l">
              <a:defRPr sz="1200"/>
            </a:lvl1pPr>
          </a:lstStyle>
          <a:p>
            <a:endParaRPr lang="en-US" sz="1000"/>
          </a:p>
        </p:txBody>
      </p:sp>
      <p:sp>
        <p:nvSpPr>
          <p:cNvPr id="3" name="Date Placeholder 2"/>
          <p:cNvSpPr>
            <a:spLocks noGrp="1"/>
          </p:cNvSpPr>
          <p:nvPr>
            <p:ph type="dt" sz="quarter" idx="1"/>
          </p:nvPr>
        </p:nvSpPr>
        <p:spPr>
          <a:xfrm>
            <a:off x="3937000" y="0"/>
            <a:ext cx="3011488" cy="463550"/>
          </a:xfrm>
          <a:prstGeom prst="rect">
            <a:avLst/>
          </a:prstGeom>
        </p:spPr>
        <p:txBody>
          <a:bodyPr vert="horz" lIns="91440" tIns="45720" rIns="91440" bIns="45720" rtlCol="0"/>
          <a:lstStyle>
            <a:lvl1pPr algn="r">
              <a:defRPr sz="1200"/>
            </a:lvl1pPr>
          </a:lstStyle>
          <a:p>
            <a:fld id="{DE485D87-E267-4B39-BD7E-534FFF94D813}" type="datetimeFigureOut">
              <a:rPr lang="en-US" sz="1000" smtClean="0"/>
              <a:t>2/16/2017</a:t>
            </a:fld>
            <a:endParaRPr lang="en-US" sz="1000"/>
          </a:p>
        </p:txBody>
      </p:sp>
      <p:sp>
        <p:nvSpPr>
          <p:cNvPr id="4" name="Footer Placeholder 3"/>
          <p:cNvSpPr>
            <a:spLocks noGrp="1"/>
          </p:cNvSpPr>
          <p:nvPr>
            <p:ph type="ftr" sz="quarter" idx="2"/>
          </p:nvPr>
        </p:nvSpPr>
        <p:spPr>
          <a:xfrm>
            <a:off x="476250" y="8239125"/>
            <a:ext cx="5988050" cy="463550"/>
          </a:xfrm>
          <a:prstGeom prst="rect">
            <a:avLst/>
          </a:prstGeom>
        </p:spPr>
        <p:txBody>
          <a:bodyPr vert="horz" lIns="91440" tIns="45720" rIns="91440" bIns="45720" rtlCol="0" anchor="b"/>
          <a:lstStyle>
            <a:lvl1pPr algn="l">
              <a:defRPr sz="1200"/>
            </a:lvl1pPr>
          </a:lstStyle>
          <a:p>
            <a:endParaRPr lang="en-US" sz="1000" dirty="0"/>
          </a:p>
        </p:txBody>
      </p:sp>
      <p:sp>
        <p:nvSpPr>
          <p:cNvPr id="6" name="TextBox 5"/>
          <p:cNvSpPr txBox="1"/>
          <p:nvPr/>
        </p:nvSpPr>
        <p:spPr>
          <a:xfrm>
            <a:off x="121852" y="88430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7" name="Group 4"/>
          <p:cNvGrpSpPr>
            <a:grpSpLocks noChangeAspect="1"/>
          </p:cNvGrpSpPr>
          <p:nvPr/>
        </p:nvGrpSpPr>
        <p:grpSpPr bwMode="auto">
          <a:xfrm>
            <a:off x="5854375" y="8839149"/>
            <a:ext cx="609925" cy="254102"/>
            <a:chOff x="1118" y="1746"/>
            <a:chExt cx="1541" cy="642"/>
          </a:xfrm>
          <a:solidFill>
            <a:schemeClr val="tx1"/>
          </a:solidFill>
        </p:grpSpPr>
        <p:sp>
          <p:nvSpPr>
            <p:cNvPr id="8" name="Freeform 5"/>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Freeform 7"/>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Rectangle 8"/>
            <p:cNvSpPr>
              <a:spLocks noChangeArrowheads="1"/>
            </p:cNvSpPr>
            <p:nvPr/>
          </p:nvSpPr>
          <p:spPr bwMode="auto">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9"/>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10"/>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1"/>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2"/>
            <p:cNvSpPr>
              <a:spLocks/>
            </p:cNvSpPr>
            <p:nvPr/>
          </p:nvSpPr>
          <p:spPr bwMode="auto">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13"/>
            <p:cNvSpPr>
              <a:spLocks noEditPoints="1"/>
            </p:cNvSpPr>
            <p:nvPr/>
          </p:nvSpPr>
          <p:spPr bwMode="auto">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Rectangle 14"/>
            <p:cNvSpPr>
              <a:spLocks noChangeArrowheads="1"/>
            </p:cNvSpPr>
            <p:nvPr/>
          </p:nvSpPr>
          <p:spPr bwMode="auto">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Oval 15"/>
            <p:cNvSpPr>
              <a:spLocks noChangeArrowheads="1"/>
            </p:cNvSpPr>
            <p:nvPr/>
          </p:nvSpPr>
          <p:spPr bwMode="auto">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Oval 16"/>
            <p:cNvSpPr>
              <a:spLocks noChangeArrowheads="1"/>
            </p:cNvSpPr>
            <p:nvPr/>
          </p:nvSpPr>
          <p:spPr bwMode="auto">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0" name="TextBox 19"/>
          <p:cNvSpPr txBox="1"/>
          <p:nvPr/>
        </p:nvSpPr>
        <p:spPr>
          <a:xfrm>
            <a:off x="482600" y="89046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26752860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03263" y="665520"/>
            <a:ext cx="5543550" cy="31178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485775" y="3919844"/>
            <a:ext cx="5978526" cy="4124625"/>
          </a:xfrm>
          <a:prstGeom prst="rect">
            <a:avLst/>
          </a:prstGeom>
        </p:spPr>
        <p:txBody>
          <a:bodyPr vert="horz" lIns="91440" tIns="45720" rIns="91440" bIns="45720"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Header Placeholder 1"/>
          <p:cNvSpPr>
            <a:spLocks noGrp="1"/>
          </p:cNvSpPr>
          <p:nvPr>
            <p:ph type="hdr" sz="quarter"/>
          </p:nvPr>
        </p:nvSpPr>
        <p:spPr>
          <a:xfrm>
            <a:off x="0" y="0"/>
            <a:ext cx="3011488" cy="463550"/>
          </a:xfrm>
          <a:prstGeom prst="rect">
            <a:avLst/>
          </a:prstGeom>
        </p:spPr>
        <p:txBody>
          <a:bodyPr vert="horz" lIns="91440" tIns="45720" rIns="91440" bIns="45720" rtlCol="0"/>
          <a:lstStyle>
            <a:lvl1pPr algn="l">
              <a:defRPr sz="1200"/>
            </a:lvl1pPr>
          </a:lstStyle>
          <a:p>
            <a:endParaRPr lang="en-US" sz="1000"/>
          </a:p>
        </p:txBody>
      </p:sp>
      <p:sp>
        <p:nvSpPr>
          <p:cNvPr id="9" name="Date Placeholder 2"/>
          <p:cNvSpPr>
            <a:spLocks noGrp="1"/>
          </p:cNvSpPr>
          <p:nvPr>
            <p:ph type="dt" sz="quarter" idx="1"/>
          </p:nvPr>
        </p:nvSpPr>
        <p:spPr>
          <a:xfrm>
            <a:off x="3937000" y="0"/>
            <a:ext cx="3011488" cy="463550"/>
          </a:xfrm>
          <a:prstGeom prst="rect">
            <a:avLst/>
          </a:prstGeom>
        </p:spPr>
        <p:txBody>
          <a:bodyPr vert="horz" lIns="91440" tIns="45720" rIns="91440" bIns="45720" rtlCol="0"/>
          <a:lstStyle>
            <a:lvl1pPr algn="r">
              <a:defRPr sz="1200"/>
            </a:lvl1pPr>
          </a:lstStyle>
          <a:p>
            <a:fld id="{DE485D87-E267-4B39-BD7E-534FFF94D813}" type="datetimeFigureOut">
              <a:rPr lang="en-US" sz="1000" smtClean="0"/>
              <a:t>2/16/2017</a:t>
            </a:fld>
            <a:endParaRPr lang="en-US" sz="1000"/>
          </a:p>
        </p:txBody>
      </p:sp>
      <p:sp>
        <p:nvSpPr>
          <p:cNvPr id="10" name="Footer Placeholder 3"/>
          <p:cNvSpPr>
            <a:spLocks noGrp="1"/>
          </p:cNvSpPr>
          <p:nvPr>
            <p:ph type="ftr" sz="quarter" idx="4"/>
          </p:nvPr>
        </p:nvSpPr>
        <p:spPr>
          <a:xfrm>
            <a:off x="476250" y="8239125"/>
            <a:ext cx="5988050" cy="463550"/>
          </a:xfrm>
          <a:prstGeom prst="rect">
            <a:avLst/>
          </a:prstGeom>
        </p:spPr>
        <p:txBody>
          <a:bodyPr vert="horz" lIns="91440" tIns="45720" rIns="91440" bIns="45720" rtlCol="0" anchor="b"/>
          <a:lstStyle>
            <a:lvl1pPr algn="l">
              <a:defRPr sz="1200"/>
            </a:lvl1pPr>
          </a:lstStyle>
          <a:p>
            <a:endParaRPr lang="en-US" sz="1000" dirty="0"/>
          </a:p>
        </p:txBody>
      </p:sp>
      <p:sp>
        <p:nvSpPr>
          <p:cNvPr id="11" name="TextBox 10"/>
          <p:cNvSpPr txBox="1"/>
          <p:nvPr/>
        </p:nvSpPr>
        <p:spPr>
          <a:xfrm>
            <a:off x="121852" y="88430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12" name="Group 4"/>
          <p:cNvGrpSpPr>
            <a:grpSpLocks noChangeAspect="1"/>
          </p:cNvGrpSpPr>
          <p:nvPr/>
        </p:nvGrpSpPr>
        <p:grpSpPr bwMode="auto">
          <a:xfrm>
            <a:off x="5854375" y="8839149"/>
            <a:ext cx="609925" cy="254102"/>
            <a:chOff x="1118" y="1746"/>
            <a:chExt cx="1541" cy="642"/>
          </a:xfrm>
          <a:solidFill>
            <a:schemeClr val="tx1"/>
          </a:solidFill>
        </p:grpSpPr>
        <p:sp>
          <p:nvSpPr>
            <p:cNvPr id="13" name="Freeform 5"/>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7"/>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Rectangle 8"/>
            <p:cNvSpPr>
              <a:spLocks noChangeArrowheads="1"/>
            </p:cNvSpPr>
            <p:nvPr/>
          </p:nvSpPr>
          <p:spPr bwMode="auto">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9"/>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10"/>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1"/>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12"/>
            <p:cNvSpPr>
              <a:spLocks/>
            </p:cNvSpPr>
            <p:nvPr/>
          </p:nvSpPr>
          <p:spPr bwMode="auto">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p:cNvSpPr>
              <a:spLocks noEditPoints="1"/>
            </p:cNvSpPr>
            <p:nvPr/>
          </p:nvSpPr>
          <p:spPr bwMode="auto">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Rectangle 14"/>
            <p:cNvSpPr>
              <a:spLocks noChangeArrowheads="1"/>
            </p:cNvSpPr>
            <p:nvPr/>
          </p:nvSpPr>
          <p:spPr bwMode="auto">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Oval 15"/>
            <p:cNvSpPr>
              <a:spLocks noChangeArrowheads="1"/>
            </p:cNvSpPr>
            <p:nvPr/>
          </p:nvSpPr>
          <p:spPr bwMode="auto">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Oval 16"/>
            <p:cNvSpPr>
              <a:spLocks noChangeArrowheads="1"/>
            </p:cNvSpPr>
            <p:nvPr/>
          </p:nvSpPr>
          <p:spPr bwMode="auto">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5" name="TextBox 24"/>
          <p:cNvSpPr txBox="1"/>
          <p:nvPr/>
        </p:nvSpPr>
        <p:spPr>
          <a:xfrm>
            <a:off x="482600" y="89046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576109618"/>
      </p:ext>
    </p:extLst>
  </p:cSld>
  <p:clrMap bg1="lt1" tx1="dk1" bg2="lt2" tx2="dk2" accent1="accent1" accent2="accent2" accent3="accent3" accent4="accent4" accent5="accent5" accent6="accent6" hlink="hlink" folHlink="folHlink"/>
  <p:notesStyle>
    <a:lvl1pPr marL="0" algn="l" defTabSz="914400" rtl="0" eaLnBrk="1" latinLnBrk="0" hangingPunct="1">
      <a:spcBef>
        <a:spcPts val="400"/>
      </a:spcBef>
      <a:spcAft>
        <a:spcPts val="200"/>
      </a:spcAft>
      <a:defRPr sz="1200" kern="1200">
        <a:solidFill>
          <a:schemeClr val="tx1"/>
        </a:solidFill>
        <a:latin typeface="+mn-lt"/>
        <a:ea typeface="+mn-ea"/>
        <a:cs typeface="+mn-cs"/>
      </a:defRPr>
    </a:lvl1pPr>
    <a:lvl2pPr marL="17145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2pPr>
    <a:lvl3pPr marL="34290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3pPr>
    <a:lvl4pPr marL="51435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4pPr>
    <a:lvl5pPr marL="68580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citrix.com/blogs/2017/02/01/xenapp-and-xendesktop-2017-release-schedule/"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dirty="0" smtClean="0"/>
          </a:p>
        </p:txBody>
      </p:sp>
    </p:spTree>
    <p:extLst>
      <p:ext uri="{BB962C8B-B14F-4D97-AF65-F5344CB8AC3E}">
        <p14:creationId xmlns:p14="http://schemas.microsoft.com/office/powerpoint/2010/main" val="3810167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11163" y="608013"/>
            <a:ext cx="6502400" cy="3659187"/>
          </a:xfrm>
        </p:spPr>
      </p:sp>
      <p:sp>
        <p:nvSpPr>
          <p:cNvPr id="3" name="Notes Placeholder 2"/>
          <p:cNvSpPr>
            <a:spLocks noGrp="1"/>
          </p:cNvSpPr>
          <p:nvPr>
            <p:ph type="body" idx="1"/>
          </p:nvPr>
        </p:nvSpPr>
        <p:spPr/>
        <p:txBody>
          <a:bodyPr/>
          <a:lstStyle/>
          <a:p>
            <a:r>
              <a:rPr lang="en-US" dirty="0" smtClean="0"/>
              <a:t>For perspective,</a:t>
            </a:r>
            <a:r>
              <a:rPr lang="en-US" baseline="0" dirty="0" smtClean="0"/>
              <a:t> here is a comparison of the different release trains and how they relate to the new Servicing Options.  The XenApp and XenDesktop Service in Citrix Cloud will always have the latest and greatest features.  Of course with Citrix Cloud, upgrading to the latest features and functionality is very easy because in most cases Citrix is doing all the upgrade effort for you, as we will maintain the management backbone hosted in the cloud.  The other benefit to that release train is that new features are available quickly and often, and vetted on a large scale.</a:t>
            </a:r>
          </a:p>
          <a:p>
            <a:r>
              <a:rPr lang="en-US" baseline="0" dirty="0" smtClean="0"/>
              <a:t>Current Releases (CRs) are basically what you have grown accustomed to.  Citrix is providing access to the latest features and functionality as soon as they are available for on-premise deployments, giving you the option to deploy new features as quickly as possible.  As related to Citrix Cloud, many of the individual features rolled out in Citrix Cloud are then packaged into an on-premises release that you can download and install in your datacenter.</a:t>
            </a:r>
          </a:p>
          <a:p>
            <a:r>
              <a:rPr lang="en-US" baseline="0" dirty="0" smtClean="0"/>
              <a:t>Long Term Service Release (LTSR) is really the new kid on the block, a Long Term Service Release is the aggregate of many Current Releases and likely the last, feature rich release of a major version.  For example, we released XenApp and XenDesktop 7.6, then FP1, FP2, FP3, making 7.6 FP3 features and functionality well vetted and proven to our customers, it was only at that point are we announcing an LTSR release of 7.6.  The key thing to note is that there aren’t code differences between the components in 7.6 FP3 and the 7.6 LTSR release, it’s rather that the components of the LTSR release are eligible for the benefits of LTSR.  </a:t>
            </a:r>
          </a:p>
        </p:txBody>
      </p:sp>
      <p:sp>
        <p:nvSpPr>
          <p:cNvPr id="4" name="Slide Number Placeholder 3"/>
          <p:cNvSpPr>
            <a:spLocks noGrp="1"/>
          </p:cNvSpPr>
          <p:nvPr>
            <p:ph type="sldNum" sz="quarter" idx="10"/>
          </p:nvPr>
        </p:nvSpPr>
        <p:spPr/>
        <p:txBody>
          <a:bodyPr/>
          <a:lstStyle/>
          <a:p>
            <a:fld id="{113BA7D1-EE9A-0241-B0CB-67F65CFD4A8F}" type="slidenum">
              <a:rPr lang="en-US" smtClean="0"/>
              <a:pPr/>
              <a:t>2</a:t>
            </a:fld>
            <a:endParaRPr lang="en-US" dirty="0"/>
          </a:p>
        </p:txBody>
      </p:sp>
    </p:spTree>
    <p:extLst>
      <p:ext uri="{BB962C8B-B14F-4D97-AF65-F5344CB8AC3E}">
        <p14:creationId xmlns:p14="http://schemas.microsoft.com/office/powerpoint/2010/main" val="1363092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11163" y="608013"/>
            <a:ext cx="6502400" cy="3659187"/>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u="sng" dirty="0" smtClean="0">
                <a:hlinkClick r:id="rId3"/>
              </a:rPr>
              <a:t>https://www.citrix.com/blogs/2017/02/01/xenapp-and-xendesktop-2017-release-schedule/</a:t>
            </a:r>
            <a:endParaRPr lang="en-US" dirty="0" smtClean="0"/>
          </a:p>
          <a:p>
            <a:endParaRPr lang="en-US" dirty="0" smtClean="0"/>
          </a:p>
          <a:p>
            <a:r>
              <a:rPr lang="en-US" dirty="0" smtClean="0"/>
              <a:t>For perspective,</a:t>
            </a:r>
            <a:r>
              <a:rPr lang="en-US" baseline="0" dirty="0" smtClean="0"/>
              <a:t> here is a comparison of the different release trains and how they relate to the new Servicing Options.  The XenApp and XenDesktop Service in Citrix Cloud will always have the latest and greatest features.  Of course with Citrix Cloud, upgrading to the latest features and functionality is very easy because in most cases Citrix is doing all the upgrade effort for you, as we will maintain the management backbone hosted in the cloud.  The other benefit to that release train is that new features are available quickly and often, and vetted on a large scale.</a:t>
            </a:r>
          </a:p>
          <a:p>
            <a:r>
              <a:rPr lang="en-US" baseline="0" dirty="0" smtClean="0"/>
              <a:t>Current Releases (CRs) are basically what you have grown accustomed to.  Citrix is providing access to the latest features and functionality as soon as they are available for on-premise deployments, giving you the option to deploy new features as quickly as possible.  As related to Citrix Cloud, many of the individual features rolled out in Citrix Cloud are then packaged into an on-premises release that you can download and install in your datacenter.</a:t>
            </a:r>
          </a:p>
          <a:p>
            <a:r>
              <a:rPr lang="en-US" baseline="0" dirty="0" smtClean="0"/>
              <a:t>Long Term Service Release (LTSR) is really the new kid on the block, a Long Term Service Release is the aggregate of many Current Releases and likely the last, feature rich release of a major version.  For example, we released XenApp and XenDesktop 7.6, then FP1, FP2, FP3, making 7.6 FP3 features and functionality well vetted and proven to our customers, it was only at that point are we announcing an LTSR release of 7.6.  The key thing to note is that there aren’t code differences between the components in 7.6 FP3 and the 7.6 LTSR release, it’s rather that the components of the LTSR release are eligible for the benefits of LTSR.  </a:t>
            </a:r>
          </a:p>
        </p:txBody>
      </p:sp>
      <p:sp>
        <p:nvSpPr>
          <p:cNvPr id="4" name="Slide Number Placeholder 3"/>
          <p:cNvSpPr>
            <a:spLocks noGrp="1"/>
          </p:cNvSpPr>
          <p:nvPr>
            <p:ph type="sldNum" sz="quarter" idx="10"/>
          </p:nvPr>
        </p:nvSpPr>
        <p:spPr/>
        <p:txBody>
          <a:bodyPr/>
          <a:lstStyle/>
          <a:p>
            <a:fld id="{113BA7D1-EE9A-0241-B0CB-67F65CFD4A8F}" type="slidenum">
              <a:rPr lang="en-US" smtClean="0"/>
              <a:pPr/>
              <a:t>3</a:t>
            </a:fld>
            <a:endParaRPr lang="en-US" dirty="0"/>
          </a:p>
        </p:txBody>
      </p:sp>
    </p:spTree>
    <p:extLst>
      <p:ext uri="{BB962C8B-B14F-4D97-AF65-F5344CB8AC3E}">
        <p14:creationId xmlns:p14="http://schemas.microsoft.com/office/powerpoint/2010/main" val="2548038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613347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936768" y="8772668"/>
            <a:ext cx="3011699" cy="461804"/>
          </a:xfrm>
          <a:prstGeom prst="rect">
            <a:avLst/>
          </a:prstGeom>
        </p:spPr>
        <p:txBody>
          <a:bodyPr lIns="92492" tIns="46246" rIns="92492" bIns="46246"/>
          <a:lstStyle/>
          <a:p>
            <a:fld id="{F874B358-A84B-470B-AFFD-763F4D6B4CCD}" type="slidenum">
              <a:rPr lang="en-US" smtClean="0"/>
              <a:t>5</a:t>
            </a:fld>
            <a:endParaRPr lang="en-US" dirty="0"/>
          </a:p>
        </p:txBody>
      </p:sp>
    </p:spTree>
    <p:extLst>
      <p:ext uri="{BB962C8B-B14F-4D97-AF65-F5344CB8AC3E}">
        <p14:creationId xmlns:p14="http://schemas.microsoft.com/office/powerpoint/2010/main" val="1542330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936768" y="8772668"/>
            <a:ext cx="3011699" cy="461804"/>
          </a:xfrm>
          <a:prstGeom prst="rect">
            <a:avLst/>
          </a:prstGeom>
        </p:spPr>
        <p:txBody>
          <a:bodyPr lIns="92492" tIns="46246" rIns="92492" bIns="46246"/>
          <a:lstStyle/>
          <a:p>
            <a:fld id="{F874B358-A84B-470B-AFFD-763F4D6B4CCD}" type="slidenum">
              <a:rPr lang="en-US" smtClean="0"/>
              <a:t>6</a:t>
            </a:fld>
            <a:endParaRPr lang="en-US" dirty="0"/>
          </a:p>
        </p:txBody>
      </p:sp>
    </p:spTree>
    <p:extLst>
      <p:ext uri="{BB962C8B-B14F-4D97-AF65-F5344CB8AC3E}">
        <p14:creationId xmlns:p14="http://schemas.microsoft.com/office/powerpoint/2010/main" val="4251877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158579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Reduced costs with improved session performance and better adaptability to changing conditions all with less required administrative configuration that saves time. A significant advancement and strong driver for customers to upgrade from XenApp 6.5 and earlier 7.x releases. </a:t>
            </a:r>
            <a:br>
              <a:rPr lang="en-US" sz="1200" b="0" kern="1200" baseline="0" dirty="0" smtClean="0">
                <a:solidFill>
                  <a:schemeClr val="tx1"/>
                </a:solidFill>
                <a:effectLst/>
                <a:latin typeface="+mn-lt"/>
                <a:ea typeface="+mn-ea"/>
                <a:cs typeface="+mn-cs"/>
              </a:rPr>
            </a:b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I need to ensure that sessions perform well for my users, especially over high-latency connections and when session conditions change. </a:t>
            </a:r>
            <a:endParaRPr lang="en-US" baseline="0" dirty="0" smtClean="0"/>
          </a:p>
          <a:p>
            <a:endParaRPr lang="en-US" baseline="0" dirty="0" smtClean="0"/>
          </a:p>
          <a:p>
            <a:r>
              <a:rPr lang="en-US" b="1" baseline="0" dirty="0" smtClean="0"/>
              <a:t>Prior Handling: </a:t>
            </a:r>
            <a:r>
              <a:rPr lang="en-US" baseline="0" dirty="0" smtClean="0"/>
              <a:t>Various Citrix protocol options exist (</a:t>
            </a:r>
            <a:r>
              <a:rPr lang="en-US" baseline="0" dirty="0" err="1" smtClean="0"/>
              <a:t>Thinwire</a:t>
            </a:r>
            <a:r>
              <a:rPr lang="en-US" baseline="0" dirty="0" smtClean="0"/>
              <a:t>, </a:t>
            </a:r>
            <a:r>
              <a:rPr lang="en-US" baseline="0" dirty="0" err="1" smtClean="0"/>
              <a:t>Framehawk</a:t>
            </a:r>
            <a:r>
              <a:rPr lang="en-US" baseline="0" dirty="0" smtClean="0"/>
              <a:t>, etc.) with each one having its own benefits for certain connection scenarios. </a:t>
            </a:r>
          </a:p>
          <a:p>
            <a:endParaRPr lang="en-US" baseline="0" dirty="0" smtClean="0"/>
          </a:p>
          <a:p>
            <a:pPr marL="0" marR="0" lvl="0" indent="0" algn="l" defTabSz="914400" rtl="0" eaLnBrk="1" fontAlgn="auto" latinLnBrk="0" hangingPunct="1">
              <a:lnSpc>
                <a:spcPct val="100000"/>
              </a:lnSpc>
              <a:spcBef>
                <a:spcPts val="400"/>
              </a:spcBef>
              <a:spcAft>
                <a:spcPts val="200"/>
              </a:spcAft>
              <a:buClrTx/>
              <a:buSzTx/>
              <a:buFontTx/>
              <a:buNone/>
              <a:tabLst/>
              <a:defRPr/>
            </a:pPr>
            <a:r>
              <a:rPr lang="en-US" b="1" baseline="0" dirty="0" smtClean="0"/>
              <a:t>Feature Description: </a:t>
            </a:r>
            <a:r>
              <a:rPr lang="en-US" dirty="0" smtClean="0"/>
              <a:t>A new Adaptive Transport engine for HDX maintains high performance across all virtual channels</a:t>
            </a:r>
            <a:r>
              <a:rPr lang="en-US" baseline="0" dirty="0" smtClean="0"/>
              <a:t> </a:t>
            </a:r>
            <a:r>
              <a:rPr lang="en-US" dirty="0" smtClean="0"/>
              <a:t>(graphics, client drives, printing, etc.) by intelligently adapting to different workloads and changing network conditions. It leverages </a:t>
            </a:r>
            <a:r>
              <a:rPr lang="en-GB" dirty="0" smtClean="0"/>
              <a:t>a new Citrix transport protocol known as EDT which uses UDP as the primary data transport with automatic </a:t>
            </a:r>
            <a:r>
              <a:rPr lang="en-GB" dirty="0" err="1" smtClean="0"/>
              <a:t>fallback</a:t>
            </a:r>
            <a:r>
              <a:rPr lang="en-GB" dirty="0" smtClean="0"/>
              <a:t> to TCP when required. This results in higher throughput, improved session interactivity, greater adaptability for changing session conditions and less required policies to configure. Adaptive Transport was available in 7.12 in Tech Preview and now it is generally available. It is easily enabled via policy and there is minimal risk due</a:t>
            </a:r>
            <a:r>
              <a:rPr lang="en-GB" baseline="0" dirty="0" smtClean="0"/>
              <a:t> to </a:t>
            </a:r>
            <a:r>
              <a:rPr lang="en-GB" baseline="0" dirty="0" err="1" smtClean="0"/>
              <a:t>fallback</a:t>
            </a:r>
            <a:r>
              <a:rPr lang="en-GB" baseline="0" dirty="0" smtClean="0"/>
              <a:t> </a:t>
            </a:r>
            <a:r>
              <a:rPr lang="en-US" baseline="0" noProof="0" dirty="0" smtClean="0"/>
              <a:t>behavior</a:t>
            </a:r>
            <a:r>
              <a:rPr lang="en-GB" baseline="0" dirty="0" smtClean="0"/>
              <a:t> or by just making Thinwire default. </a:t>
            </a:r>
            <a:endParaRPr lang="en-GB" dirty="0" smtClean="0"/>
          </a:p>
          <a:p>
            <a:pPr marL="0" marR="0" lvl="0" indent="0" algn="l" defTabSz="914400" rtl="0" eaLnBrk="1" fontAlgn="auto" latinLnBrk="0" hangingPunct="1">
              <a:lnSpc>
                <a:spcPct val="100000"/>
              </a:lnSpc>
              <a:spcBef>
                <a:spcPts val="400"/>
              </a:spcBef>
              <a:spcAft>
                <a:spcPts val="200"/>
              </a:spcAft>
              <a:buClrTx/>
              <a:buSzTx/>
              <a:buFontTx/>
              <a:buNone/>
              <a:tabLst/>
              <a:defRPr/>
            </a:pPr>
            <a:endParaRPr lang="en-US" dirty="0" smtClean="0"/>
          </a:p>
          <a:p>
            <a:r>
              <a:rPr lang="en-US" b="1" dirty="0" smtClean="0"/>
              <a:t>Compete: </a:t>
            </a:r>
            <a:r>
              <a:rPr lang="en-US" sz="1200" kern="1200" dirty="0" smtClean="0">
                <a:solidFill>
                  <a:schemeClr val="tx1"/>
                </a:solidFill>
                <a:effectLst/>
                <a:latin typeface="+mn-lt"/>
                <a:ea typeface="+mn-ea"/>
                <a:cs typeface="+mn-cs"/>
              </a:rPr>
              <a:t>HDX already performs better than both PCoIP and Blast today. This enhancement offers broad compatibility, unlike VMware Blast Extreme,</a:t>
            </a:r>
            <a:r>
              <a:rPr lang="en-US" sz="1200" kern="1200" baseline="0" dirty="0" smtClean="0">
                <a:solidFill>
                  <a:schemeClr val="tx1"/>
                </a:solidFill>
                <a:effectLst/>
                <a:latin typeface="+mn-lt"/>
                <a:ea typeface="+mn-ea"/>
                <a:cs typeface="+mn-cs"/>
              </a:rPr>
              <a:t> and</a:t>
            </a:r>
            <a:r>
              <a:rPr lang="en-US" sz="1200" kern="1200" dirty="0" smtClean="0">
                <a:solidFill>
                  <a:schemeClr val="tx1"/>
                </a:solidFill>
                <a:effectLst/>
                <a:latin typeface="+mn-lt"/>
                <a:ea typeface="+mn-ea"/>
                <a:cs typeface="+mn-cs"/>
              </a:rPr>
              <a:t> up to 3x better performance than VMware in side-by-side tests.</a:t>
            </a:r>
            <a:r>
              <a:rPr lang="en-US" sz="1200" kern="1200" baseline="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4864B820-A5EF-474B-B8FF-45D174E5A138}" type="slidenum">
              <a:rPr lang="en-US" smtClean="0"/>
              <a:t>10</a:t>
            </a:fld>
            <a:endParaRPr lang="en-US"/>
          </a:p>
        </p:txBody>
      </p:sp>
    </p:spTree>
    <p:extLst>
      <p:ext uri="{BB962C8B-B14F-4D97-AF65-F5344CB8AC3E}">
        <p14:creationId xmlns:p14="http://schemas.microsoft.com/office/powerpoint/2010/main" val="27587122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751512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Pre-release blog: https://www.citrix.com/blogs/2017/01/11/hdx-next-cuts-bandwidth-by-up-to-60-yes-sixty-percent/ </a:t>
            </a:r>
          </a:p>
          <a:p>
            <a:endParaRPr lang="en-US" dirty="0" smtClean="0"/>
          </a:p>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Cut network utilization costs while serving more users with new reduced bandwidth consumption. Enabled by default, this enhancement provides immediate, noticeable benefits to all customers. </a:t>
            </a:r>
            <a:br>
              <a:rPr lang="en-US" sz="1200" b="0" kern="1200" baseline="0" dirty="0" smtClean="0">
                <a:solidFill>
                  <a:schemeClr val="tx1"/>
                </a:solidFill>
                <a:effectLst/>
                <a:latin typeface="+mn-lt"/>
                <a:ea typeface="+mn-ea"/>
                <a:cs typeface="+mn-cs"/>
              </a:rPr>
            </a:b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IT is always looking to reduce session bandwidth consumption to save costs, accommodate more users on their infrastructure and provide a great experience over WAN links. </a:t>
            </a:r>
            <a:endParaRPr lang="en-US" baseline="0" dirty="0" smtClean="0"/>
          </a:p>
          <a:p>
            <a:endParaRPr lang="en-US" baseline="0" dirty="0" smtClean="0"/>
          </a:p>
          <a:p>
            <a:r>
              <a:rPr lang="en-US" b="1" baseline="0" dirty="0" smtClean="0"/>
              <a:t>Prior Handling: </a:t>
            </a:r>
            <a:r>
              <a:rPr lang="en-US" baseline="0" dirty="0" smtClean="0"/>
              <a:t>The latest Citrix </a:t>
            </a:r>
            <a:r>
              <a:rPr lang="en-US" baseline="0" dirty="0" err="1" smtClean="0"/>
              <a:t>Thinwire</a:t>
            </a:r>
            <a:r>
              <a:rPr lang="en-US" baseline="0" dirty="0" smtClean="0"/>
              <a:t> display remoting technology in XenApp and XenDesktop 7.12 is fairly efficient in bandwidth consumption and server resource utilization, but there is always room for improvement. Upon initially testing RDP 8.x on Windows Server 2016 and Windows 10, Citrix saw that it consumed 25-30% less bandwidth compared to </a:t>
            </a:r>
            <a:r>
              <a:rPr lang="en-US" baseline="0" dirty="0" err="1" smtClean="0"/>
              <a:t>Thinwire</a:t>
            </a:r>
            <a:r>
              <a:rPr lang="en-US" baseline="0" dirty="0" smtClean="0"/>
              <a:t>. </a:t>
            </a:r>
          </a:p>
          <a:p>
            <a:endParaRPr lang="en-US" baseline="0" dirty="0" smtClean="0"/>
          </a:p>
          <a:p>
            <a:r>
              <a:rPr lang="en-US" b="1" baseline="0" dirty="0" smtClean="0"/>
              <a:t>Feature Description: </a:t>
            </a:r>
            <a:r>
              <a:rPr lang="en-US" b="0" baseline="0" dirty="0" err="1" smtClean="0"/>
              <a:t>Thinwire</a:t>
            </a:r>
            <a:r>
              <a:rPr lang="en-US" b="0" baseline="0" dirty="0" smtClean="0"/>
              <a:t> display algorithms have been optimized to further reduce bandwidth consumption while improving server scalability. Improvements are enabled by default and there are no additional requirements including backward compatibility with existing Citrix Receiver versions.</a:t>
            </a:r>
          </a:p>
          <a:p>
            <a:endParaRPr lang="en-US" dirty="0" smtClean="0"/>
          </a:p>
          <a:p>
            <a:r>
              <a:rPr lang="en-US" b="1" dirty="0" smtClean="0"/>
              <a:t>Compete: </a:t>
            </a:r>
            <a:r>
              <a:rPr lang="en-US" b="0" dirty="0" smtClean="0"/>
              <a:t>20-25% less bandwidth consumption compared with RDP.</a:t>
            </a:r>
            <a:r>
              <a:rPr lang="en-US" b="0" baseline="0" dirty="0" smtClean="0"/>
              <a:t> Less overall bandwidth consumption compared with VMware. </a:t>
            </a:r>
            <a:endParaRPr lang="en-US" sz="1200" kern="1200" baseline="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21832091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0838" y="584200"/>
            <a:ext cx="6257925" cy="352107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Enable high-end graphics possibilities on AMD-based graphics hardware. </a:t>
            </a:r>
            <a:br>
              <a:rPr lang="en-US" sz="1200" b="0" kern="1200" baseline="0" dirty="0" smtClean="0">
                <a:solidFill>
                  <a:schemeClr val="tx1"/>
                </a:solidFill>
                <a:effectLst/>
                <a:latin typeface="+mn-lt"/>
                <a:ea typeface="+mn-ea"/>
                <a:cs typeface="+mn-cs"/>
              </a:rPr>
            </a:b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Certain users require high-end, professional graphics within their sessions to complete their job. I need to accommodate them using our current (or soon-to-be-purchased) hardware.</a:t>
            </a:r>
            <a:endParaRPr lang="en-US" baseline="0" dirty="0" smtClean="0"/>
          </a:p>
          <a:p>
            <a:endParaRPr lang="en-US" baseline="0" dirty="0" smtClean="0"/>
          </a:p>
          <a:p>
            <a:r>
              <a:rPr lang="en-US" b="1" baseline="0" dirty="0" smtClean="0"/>
              <a:t>Prior Handling: </a:t>
            </a:r>
            <a:r>
              <a:rPr lang="en-US" b="0" baseline="0" dirty="0" smtClean="0"/>
              <a:t>AMD GPUs have been supported within XenApp server-based sessions only, but not within VDI sessions for HDX 3D Pro.</a:t>
            </a:r>
          </a:p>
          <a:p>
            <a:endParaRPr lang="en-US" baseline="0" dirty="0" smtClean="0"/>
          </a:p>
          <a:p>
            <a:r>
              <a:rPr lang="en-US" b="1" baseline="0" dirty="0" smtClean="0"/>
              <a:t>Feature Description: </a:t>
            </a:r>
            <a:r>
              <a:rPr lang="en-US" sz="1200" kern="1200" dirty="0" smtClean="0">
                <a:solidFill>
                  <a:schemeClr val="tx1"/>
                </a:solidFill>
                <a:effectLst/>
                <a:latin typeface="+mn-lt"/>
                <a:ea typeface="+mn-ea"/>
                <a:cs typeface="+mn-cs"/>
              </a:rPr>
              <a:t>AMD GPUs are now supported for use with HDX 3D Pro as we are</a:t>
            </a:r>
            <a:r>
              <a:rPr lang="en-US" sz="1200" kern="1200" baseline="0" dirty="0" smtClean="0">
                <a:solidFill>
                  <a:schemeClr val="tx1"/>
                </a:solidFill>
                <a:effectLst/>
                <a:latin typeface="+mn-lt"/>
                <a:ea typeface="+mn-ea"/>
                <a:cs typeface="+mn-cs"/>
              </a:rPr>
              <a:t> leveraging the latest graphics APIs provided by AMD. This provides rich graphics to address a variety of use-cases. </a:t>
            </a:r>
            <a:endParaRPr lang="en-US" sz="1200" kern="1200" dirty="0" smtClean="0">
              <a:solidFill>
                <a:schemeClr val="tx1"/>
              </a:solidFill>
              <a:effectLst/>
              <a:latin typeface="+mn-lt"/>
              <a:ea typeface="+mn-ea"/>
              <a:cs typeface="+mn-cs"/>
            </a:endParaRPr>
          </a:p>
          <a:p>
            <a:endParaRPr lang="en-US" dirty="0" smtClean="0"/>
          </a:p>
          <a:p>
            <a:r>
              <a:rPr lang="en-US" b="1" dirty="0" smtClean="0"/>
              <a:t>Compete: </a:t>
            </a:r>
            <a:r>
              <a:rPr lang="en-US" b="0" dirty="0" smtClean="0"/>
              <a:t>VMware has already had this feature. </a:t>
            </a:r>
            <a:r>
              <a:rPr lang="en-US" sz="1200" kern="1200" dirty="0" smtClean="0">
                <a:solidFill>
                  <a:schemeClr val="tx1"/>
                </a:solidFill>
                <a:effectLst/>
                <a:latin typeface="+mn-lt"/>
                <a:ea typeface="+mn-ea"/>
                <a:cs typeface="+mn-cs"/>
              </a:rPr>
              <a:t>Additional details TBD. </a:t>
            </a:r>
            <a:endParaRPr lang="en-US" sz="1200" kern="1200" baseline="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a:xfrm>
            <a:off x="3936566" y="8773356"/>
            <a:ext cx="3012001" cy="461193"/>
          </a:xfrm>
          <a:prstGeom prst="rect">
            <a:avLst/>
          </a:prstGeom>
        </p:spPr>
        <p:txBody>
          <a:bodyPr lIns="87490" tIns="43745" rIns="87490" bIns="43745"/>
          <a:lstStyle/>
          <a:p>
            <a:fld id="{113BA7D1-EE9A-0241-B0CB-67F65CFD4A8F}" type="slidenum">
              <a:rPr lang="en-US" smtClean="0"/>
              <a:pPr/>
              <a:t>13</a:t>
            </a:fld>
            <a:endParaRPr lang="en-US" dirty="0"/>
          </a:p>
        </p:txBody>
      </p:sp>
    </p:spTree>
    <p:extLst>
      <p:ext uri="{BB962C8B-B14F-4D97-AF65-F5344CB8AC3E}">
        <p14:creationId xmlns:p14="http://schemas.microsoft.com/office/powerpoint/2010/main" val="19485017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Improve performance and increase server scalability when using hardware based on Intel Iris Pro graphics. </a:t>
            </a:r>
            <a:br>
              <a:rPr lang="en-US" sz="1200" b="0" kern="1200" baseline="0" dirty="0" smtClean="0">
                <a:solidFill>
                  <a:schemeClr val="tx1"/>
                </a:solidFill>
                <a:effectLst/>
                <a:latin typeface="+mn-lt"/>
                <a:ea typeface="+mn-ea"/>
                <a:cs typeface="+mn-cs"/>
              </a:rPr>
            </a:b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Provide the best possible user experience while maintaining server scalability using the hardware that we currently own (or plan to purchase). </a:t>
            </a:r>
            <a:endParaRPr lang="en-US" baseline="0" dirty="0" smtClean="0"/>
          </a:p>
          <a:p>
            <a:endParaRPr lang="en-US" baseline="0" dirty="0" smtClean="0"/>
          </a:p>
          <a:p>
            <a:r>
              <a:rPr lang="en-US" b="1" baseline="0" dirty="0" smtClean="0"/>
              <a:t>Prior Handling: </a:t>
            </a:r>
            <a:r>
              <a:rPr lang="en-US" b="0" baseline="0" dirty="0" smtClean="0"/>
              <a:t>Intel Iris Pro graphics has been supported with HDX 3D Pro since XenApp and XenDesktop 7.9 as well as the ability to leverage the GPU for server-based sessions. H.264 encoding still had to be performed within software, however, despite the platform having the necessary offload for this capability. This impacted server scalability and session performance. </a:t>
            </a:r>
          </a:p>
          <a:p>
            <a:endParaRPr lang="en-US" baseline="0" dirty="0" smtClean="0"/>
          </a:p>
          <a:p>
            <a:r>
              <a:rPr lang="en-US" b="1" baseline="0" dirty="0" smtClean="0"/>
              <a:t>Feature Description: </a:t>
            </a:r>
            <a:r>
              <a:rPr lang="en-US" sz="1200" kern="1200" dirty="0" smtClean="0">
                <a:solidFill>
                  <a:schemeClr val="tx1"/>
                </a:solidFill>
                <a:effectLst/>
                <a:latin typeface="+mn-lt"/>
                <a:ea typeface="+mn-ea"/>
                <a:cs typeface="+mn-cs"/>
              </a:rPr>
              <a:t>Offload CPU-intensive H.264 video encoding to the Intel Iris</a:t>
            </a:r>
            <a:r>
              <a:rPr lang="en-US" sz="1200" kern="1200" baseline="0" dirty="0" smtClean="0">
                <a:solidFill>
                  <a:schemeClr val="tx1"/>
                </a:solidFill>
                <a:effectLst/>
                <a:latin typeface="+mn-lt"/>
                <a:ea typeface="+mn-ea"/>
                <a:cs typeface="+mn-cs"/>
              </a:rPr>
              <a:t> Pro hardware for the best possible user experience and improved server scalability. </a:t>
            </a:r>
            <a:endParaRPr lang="en-US" sz="1200" kern="1200" dirty="0" smtClean="0">
              <a:solidFill>
                <a:schemeClr val="tx1"/>
              </a:solidFill>
              <a:effectLst/>
              <a:latin typeface="+mn-lt"/>
              <a:ea typeface="+mn-ea"/>
              <a:cs typeface="+mn-cs"/>
            </a:endParaRPr>
          </a:p>
          <a:p>
            <a:endParaRPr lang="en-US" dirty="0" smtClean="0"/>
          </a:p>
          <a:p>
            <a:r>
              <a:rPr lang="en-US" b="1" dirty="0" smtClean="0"/>
              <a:t>Compete: </a:t>
            </a:r>
            <a:r>
              <a:rPr lang="en-US" sz="1200" kern="1200" dirty="0" smtClean="0">
                <a:solidFill>
                  <a:schemeClr val="tx1"/>
                </a:solidFill>
                <a:effectLst/>
                <a:latin typeface="+mn-lt"/>
                <a:ea typeface="+mn-ea"/>
                <a:cs typeface="+mn-cs"/>
              </a:rPr>
              <a:t>VMware can only use NVIDIA NVENC for H.264 encoding. By offering H.264 encoding for Intel Iris Pro, we provide customers with lower CPU consumption and higher user density all at an attractive price point. </a:t>
            </a:r>
            <a:endParaRPr lang="en-US" sz="1200" kern="1200" baseline="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3636987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Reduce infrastructure and licensing costs with support for a broader range of specialty USB tablet devices within XenApp sessions. Prevents the need to introduce VDI to these users. </a:t>
            </a:r>
            <a:br>
              <a:rPr lang="en-US" sz="1200" b="0" kern="1200" baseline="0" dirty="0" smtClean="0">
                <a:solidFill>
                  <a:schemeClr val="tx1"/>
                </a:solidFill>
                <a:effectLst/>
                <a:latin typeface="+mn-lt"/>
                <a:ea typeface="+mn-ea"/>
                <a:cs typeface="+mn-cs"/>
              </a:rPr>
            </a:b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Users, such as artists and designers, rely on drawing tablets to do their jobs. These devices need to be made available within virtual app and desktop sessions and provide similar functionality and performance as when operated locally. </a:t>
            </a:r>
            <a:endParaRPr lang="en-US" baseline="0" dirty="0" smtClean="0"/>
          </a:p>
          <a:p>
            <a:endParaRPr lang="en-US" baseline="0" dirty="0" smtClean="0"/>
          </a:p>
          <a:p>
            <a:r>
              <a:rPr lang="en-US" b="1" baseline="0" dirty="0" smtClean="0"/>
              <a:t>Prior Handling: </a:t>
            </a:r>
            <a:r>
              <a:rPr lang="en-US" b="0" baseline="0" dirty="0" smtClean="0"/>
              <a:t>In 7.6 FP3 we introduced the USB policy setting and optimizations for specifying interactive versus capture mode. Interactive is ideal for drawing tablets and capture is ideal for signature tablets to best handle the traffic accordingly by function. In 7.11, we introduced generic USB redirection for mass storage devices in XenApp which allowed devices to appear as though they were physically connected to the server for the best possible experience and broadest device and application support. However, drawing tablets that make use of mouse functionality were not supported over generic USB redirection on server machines. They do work on desktop-OS machines though so admins needed to utilize VDI in order to support them which consumed additional resources and required a XenDesktop license. </a:t>
            </a:r>
          </a:p>
          <a:p>
            <a:endParaRPr lang="en-US" baseline="0" dirty="0" smtClean="0"/>
          </a:p>
          <a:p>
            <a:r>
              <a:rPr lang="en-US" b="1" baseline="0" dirty="0" smtClean="0"/>
              <a:t>Feature Description: </a:t>
            </a:r>
            <a:r>
              <a:rPr lang="en-US" sz="1200" kern="1200" dirty="0" smtClean="0">
                <a:solidFill>
                  <a:schemeClr val="tx1"/>
                </a:solidFill>
                <a:effectLst/>
                <a:latin typeface="+mn-lt"/>
                <a:ea typeface="+mn-ea"/>
                <a:cs typeface="+mn-cs"/>
              </a:rPr>
              <a:t>USB device support has been further expanded within XenApp sessions. Now certain drawing tablets that make use of mouse functions can be used within multi-user sessions to server operating systems. Recommended for use with the</a:t>
            </a:r>
            <a:r>
              <a:rPr lang="en-US" sz="1200" kern="1200" baseline="0" dirty="0" smtClean="0">
                <a:solidFill>
                  <a:schemeClr val="tx1"/>
                </a:solidFill>
                <a:effectLst/>
                <a:latin typeface="+mn-lt"/>
                <a:ea typeface="+mn-ea"/>
                <a:cs typeface="+mn-cs"/>
              </a:rPr>
              <a:t> latest Receiver for Windows 4.7 which has updates to properly handle when the local client is locked.</a:t>
            </a:r>
            <a:endParaRPr lang="en-US" sz="1200" kern="1200" dirty="0" smtClean="0">
              <a:solidFill>
                <a:schemeClr val="tx1"/>
              </a:solidFill>
              <a:effectLst/>
              <a:latin typeface="+mn-lt"/>
              <a:ea typeface="+mn-ea"/>
              <a:cs typeface="+mn-cs"/>
            </a:endParaRPr>
          </a:p>
          <a:p>
            <a:endParaRPr lang="en-US" dirty="0" smtClean="0"/>
          </a:p>
          <a:p>
            <a:r>
              <a:rPr lang="en-US" b="1" dirty="0" smtClean="0"/>
              <a:t>Compete: </a:t>
            </a:r>
            <a:r>
              <a:rPr lang="en-US" sz="1200" kern="1200" dirty="0" smtClean="0">
                <a:solidFill>
                  <a:schemeClr val="tx1"/>
                </a:solidFill>
                <a:effectLst/>
                <a:latin typeface="+mn-lt"/>
                <a:ea typeface="+mn-ea"/>
                <a:cs typeface="+mn-cs"/>
              </a:rPr>
              <a:t>TBD</a:t>
            </a:r>
            <a:endParaRPr lang="en-US" sz="1200" kern="1200" baseline="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37648682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Improved user experience with Asian languages in sessions.</a:t>
            </a:r>
            <a:br>
              <a:rPr lang="en-US" sz="1200" b="0" kern="1200" baseline="0" dirty="0" smtClean="0">
                <a:solidFill>
                  <a:schemeClr val="tx1"/>
                </a:solidFill>
                <a:effectLst/>
                <a:latin typeface="+mn-lt"/>
                <a:ea typeface="+mn-ea"/>
                <a:cs typeface="+mn-cs"/>
              </a:rPr>
            </a:b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I have users in the APAC region and need to ensure that they are able to easily work with their native Asian languages within sessions.</a:t>
            </a:r>
            <a:endParaRPr lang="en-US" baseline="0" dirty="0" smtClean="0"/>
          </a:p>
          <a:p>
            <a:endParaRPr lang="en-US" baseline="0" dirty="0" smtClean="0"/>
          </a:p>
          <a:p>
            <a:r>
              <a:rPr lang="en-US" b="1" baseline="0" dirty="0" smtClean="0"/>
              <a:t>Prior Handling: </a:t>
            </a:r>
            <a:r>
              <a:rPr lang="en-US" b="0" baseline="0" dirty="0" smtClean="0"/>
              <a:t>The Input Method Editor (IME) for Asian language input was used from the virtual desktop or server as opposed to from the client. This resulted in compatibility and usability challenges – especially on mobile devices.</a:t>
            </a:r>
          </a:p>
          <a:p>
            <a:endParaRPr lang="en-US" baseline="0" dirty="0" smtClean="0"/>
          </a:p>
          <a:p>
            <a:r>
              <a:rPr lang="en-US" b="1" baseline="0" dirty="0" smtClean="0"/>
              <a:t>Feature Description: </a:t>
            </a:r>
            <a:r>
              <a:rPr lang="en-US" sz="1200" kern="1200" dirty="0" smtClean="0">
                <a:solidFill>
                  <a:schemeClr val="tx1"/>
                </a:solidFill>
                <a:effectLst/>
                <a:latin typeface="+mn-lt"/>
                <a:ea typeface="+mn-ea"/>
                <a:cs typeface="+mn-cs"/>
              </a:rPr>
              <a:t>The local Input Method Editor (IME) from the client device is now used resulting in broader</a:t>
            </a:r>
            <a:r>
              <a:rPr lang="en-US" sz="1200" kern="1200" baseline="0" dirty="0" smtClean="0">
                <a:solidFill>
                  <a:schemeClr val="tx1"/>
                </a:solidFill>
                <a:effectLst/>
                <a:latin typeface="+mn-lt"/>
                <a:ea typeface="+mn-ea"/>
                <a:cs typeface="+mn-cs"/>
              </a:rPr>
              <a:t> compatibility and a better overall experience when working with Asian languages. </a:t>
            </a:r>
            <a:endParaRPr lang="en-US" sz="1200" kern="1200" dirty="0" smtClean="0">
              <a:solidFill>
                <a:schemeClr val="tx1"/>
              </a:solidFill>
              <a:effectLst/>
              <a:latin typeface="+mn-lt"/>
              <a:ea typeface="+mn-ea"/>
              <a:cs typeface="+mn-cs"/>
            </a:endParaRPr>
          </a:p>
          <a:p>
            <a:endParaRPr lang="en-US" dirty="0" smtClean="0"/>
          </a:p>
          <a:p>
            <a:r>
              <a:rPr lang="en-US" b="1" dirty="0" smtClean="0"/>
              <a:t>Compete: </a:t>
            </a:r>
            <a:r>
              <a:rPr lang="en-US" sz="1200" kern="1200" dirty="0" smtClean="0">
                <a:solidFill>
                  <a:schemeClr val="tx1"/>
                </a:solidFill>
                <a:effectLst/>
                <a:latin typeface="+mn-lt"/>
                <a:ea typeface="+mn-ea"/>
                <a:cs typeface="+mn-cs"/>
              </a:rPr>
              <a:t>TBD</a:t>
            </a:r>
            <a:endParaRPr lang="en-US" sz="1200" kern="1200" baseline="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28044744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Improved performance and reduced resource and network consumption. A unique differentiator for XenApp and XenDesktop running on XenServer. </a:t>
            </a:r>
          </a:p>
          <a:p>
            <a:pPr marL="0" marR="0" lvl="0" indent="0" algn="l" defTabSz="914400" rtl="0" eaLnBrk="1" fontAlgn="auto" latinLnBrk="0" hangingPunct="1">
              <a:lnSpc>
                <a:spcPct val="100000"/>
              </a:lnSpc>
              <a:spcBef>
                <a:spcPts val="400"/>
              </a:spcBef>
              <a:spcAft>
                <a:spcPts val="200"/>
              </a:spcAft>
              <a:buClrTx/>
              <a:buSzTx/>
              <a:buFontTx/>
              <a:buNone/>
              <a:tabLst/>
              <a:defRPr/>
            </a:pP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I stream hundreds or thousands of server and desktop VMs that users can connect to. I need to ensure that they perform well while also minimizing resource consumption within the infrastructure. </a:t>
            </a:r>
            <a:endParaRPr lang="en-US" baseline="0" dirty="0" smtClean="0"/>
          </a:p>
          <a:p>
            <a:endParaRPr lang="en-US" baseline="0" dirty="0" smtClean="0"/>
          </a:p>
          <a:p>
            <a:r>
              <a:rPr lang="en-US" b="1" baseline="0" dirty="0" smtClean="0"/>
              <a:t>Prior Handling: </a:t>
            </a:r>
            <a:r>
              <a:rPr lang="en-US" b="0" baseline="0" dirty="0" smtClean="0"/>
              <a:t>Each VM streamed with Provisioning Services needed to come down over the network from the PVS Server to the hypervisor hosts. Even though most of the bits from the same PVS image file were needed across all target machines, they needed to be streamed independently over the network from the PVS Server resulting in network and PVS Server resource consumption. </a:t>
            </a:r>
          </a:p>
          <a:p>
            <a:endParaRPr lang="en-US" baseline="0" dirty="0" smtClean="0"/>
          </a:p>
          <a:p>
            <a:r>
              <a:rPr lang="en-US" b="1" baseline="0" dirty="0" smtClean="0"/>
              <a:t>Feature Description: </a:t>
            </a:r>
            <a:r>
              <a:rPr lang="en-US" b="0" baseline="0" dirty="0" smtClean="0"/>
              <a:t>PVS </a:t>
            </a:r>
            <a:r>
              <a:rPr lang="en-US" sz="1200" kern="1200" dirty="0" smtClean="0">
                <a:solidFill>
                  <a:schemeClr val="tx1"/>
                </a:solidFill>
                <a:effectLst/>
                <a:latin typeface="+mn-lt"/>
                <a:ea typeface="+mn-ea"/>
                <a:cs typeface="+mn-cs"/>
              </a:rPr>
              <a:t>VM data streamed to XenServer</a:t>
            </a:r>
            <a:r>
              <a:rPr lang="en-US" sz="1200" kern="1200" baseline="0" dirty="0" smtClean="0">
                <a:solidFill>
                  <a:schemeClr val="tx1"/>
                </a:solidFill>
                <a:effectLst/>
                <a:latin typeface="+mn-lt"/>
                <a:ea typeface="+mn-ea"/>
                <a:cs typeface="+mn-cs"/>
              </a:rPr>
              <a:t> hosts can be cached on the host for use by other VMs as required. This significantly reduces resource consumption on the PVS Server while also minimizing network utilization and providing improved VM performance. </a:t>
            </a:r>
            <a:endParaRPr lang="en-US" sz="1200" kern="1200" dirty="0" smtClean="0">
              <a:solidFill>
                <a:schemeClr val="tx1"/>
              </a:solidFill>
              <a:effectLst/>
              <a:latin typeface="+mn-lt"/>
              <a:ea typeface="+mn-ea"/>
              <a:cs typeface="+mn-cs"/>
            </a:endParaRPr>
          </a:p>
          <a:p>
            <a:endParaRPr lang="en-US" dirty="0" smtClean="0"/>
          </a:p>
          <a:p>
            <a:r>
              <a:rPr lang="en-US" b="1" dirty="0" smtClean="0"/>
              <a:t>Compete: </a:t>
            </a:r>
            <a:r>
              <a:rPr lang="en-US" sz="1200" kern="1200" dirty="0" smtClean="0">
                <a:solidFill>
                  <a:schemeClr val="tx1"/>
                </a:solidFill>
                <a:effectLst/>
                <a:latin typeface="+mn-lt"/>
                <a:ea typeface="+mn-ea"/>
                <a:cs typeface="+mn-cs"/>
              </a:rPr>
              <a:t>TBD</a:t>
            </a:r>
            <a:endParaRPr lang="en-US" sz="1200" kern="1200" baseline="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37519772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Improved user experience when delivering Linux applications to any device. Expanded Linux integration makes the platform even more attractive to customer to take advantage of the flexibility and potential cost-savings of Linux. </a:t>
            </a:r>
          </a:p>
          <a:p>
            <a:pPr marL="0" marR="0" lvl="0" indent="0" algn="l" defTabSz="914400" rtl="0" eaLnBrk="1" fontAlgn="auto" latinLnBrk="0" hangingPunct="1">
              <a:lnSpc>
                <a:spcPct val="100000"/>
              </a:lnSpc>
              <a:spcBef>
                <a:spcPts val="400"/>
              </a:spcBef>
              <a:spcAft>
                <a:spcPts val="200"/>
              </a:spcAft>
              <a:buClrTx/>
              <a:buSzTx/>
              <a:buFontTx/>
              <a:buNone/>
              <a:tabLst/>
              <a:defRPr/>
            </a:pP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I need to deliver Linux applications to some of my users while ensuring a great and familiar experience. </a:t>
            </a:r>
            <a:endParaRPr lang="en-US" baseline="0" dirty="0" smtClean="0"/>
          </a:p>
          <a:p>
            <a:endParaRPr lang="en-US" baseline="0" dirty="0" smtClean="0"/>
          </a:p>
          <a:p>
            <a:r>
              <a:rPr lang="en-US" b="1" baseline="0" dirty="0" smtClean="0"/>
              <a:t>Prior Handling: </a:t>
            </a:r>
            <a:r>
              <a:rPr lang="en-US" b="0" baseline="0" dirty="0" smtClean="0"/>
              <a:t>XenApp and XenDesktop 7.11 along with the Linux VDA 1.4 introduced support for publishing Linux applications in a non-seamless, windowed mode. Users could switch between published applications as required within the single window; however, each running application wasn’t fully integrated within the local desktop, taskbar, etc. This was not an optimal experience for users and not how Windows-based applications behaved.</a:t>
            </a:r>
          </a:p>
          <a:p>
            <a:endParaRPr lang="en-US" baseline="0" dirty="0" smtClean="0"/>
          </a:p>
          <a:p>
            <a:r>
              <a:rPr lang="en-US" b="1" baseline="0" dirty="0" smtClean="0"/>
              <a:t>Feature Description: </a:t>
            </a:r>
            <a:r>
              <a:rPr lang="en-US" b="0" baseline="0" dirty="0" smtClean="0"/>
              <a:t>Published Linux applications can now be run seamlessly and integrated within the local user’s desktop. This results in a much more familiar experience for users. Organizations can save on Windows licensing costs by delivering Linux apps to Windows and other endpoint platforms.  </a:t>
            </a:r>
            <a:endParaRPr lang="en-US" sz="1200" kern="1200" dirty="0" smtClean="0">
              <a:solidFill>
                <a:schemeClr val="tx1"/>
              </a:solidFill>
              <a:effectLst/>
              <a:latin typeface="+mn-lt"/>
              <a:ea typeface="+mn-ea"/>
              <a:cs typeface="+mn-cs"/>
            </a:endParaRPr>
          </a:p>
          <a:p>
            <a:endParaRPr lang="en-US" dirty="0" smtClean="0"/>
          </a:p>
          <a:p>
            <a:r>
              <a:rPr lang="en-US" b="1" dirty="0" smtClean="0"/>
              <a:t>Compete: </a:t>
            </a:r>
            <a:r>
              <a:rPr lang="en-US" sz="1200" kern="1200" dirty="0" smtClean="0">
                <a:solidFill>
                  <a:schemeClr val="tx1"/>
                </a:solidFill>
                <a:effectLst/>
                <a:latin typeface="+mn-lt"/>
                <a:ea typeface="+mn-ea"/>
                <a:cs typeface="+mn-cs"/>
              </a:rPr>
              <a:t>VMware only has Linux VDI desktops. They do not offer hosted-shared desktops or published applications for Linux. Our solution provides more flexibility, scalability and a better overall user experience (e.g. deliver an integrated Linux application to a local device without having to launch a full VDI desktop).  </a:t>
            </a:r>
            <a:endParaRPr lang="en-US" sz="1200" kern="1200" baseline="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5942089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Save time and ensure consistency when working with the Linux platform using Provisioning Services 7.13 with XenApp and XenDesktop 7.13. </a:t>
            </a:r>
            <a:br>
              <a:rPr lang="en-US" sz="1200" b="0" kern="1200" baseline="0" dirty="0" smtClean="0">
                <a:solidFill>
                  <a:schemeClr val="tx1"/>
                </a:solidFill>
                <a:effectLst/>
                <a:latin typeface="+mn-lt"/>
                <a:ea typeface="+mn-ea"/>
                <a:cs typeface="+mn-cs"/>
              </a:rPr>
            </a:b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VDA server machines, whether Windows or Linux, often need to be provisioned in the hundreds and made available to users while ensuring proper consistency and lifecycle updates when required.</a:t>
            </a:r>
            <a:endParaRPr lang="en-US" baseline="0" dirty="0" smtClean="0"/>
          </a:p>
          <a:p>
            <a:endParaRPr lang="en-US" baseline="0" dirty="0" smtClean="0"/>
          </a:p>
          <a:p>
            <a:r>
              <a:rPr lang="en-US" b="1" baseline="0" dirty="0" smtClean="0"/>
              <a:t>Prior Handling: </a:t>
            </a:r>
            <a:r>
              <a:rPr lang="en-US" baseline="0" dirty="0" smtClean="0"/>
              <a:t>Linux server VDAs needed to be manually provisioned using hypervisor methods or 3</a:t>
            </a:r>
            <a:r>
              <a:rPr lang="en-US" baseline="30000" dirty="0" smtClean="0"/>
              <a:t>rd</a:t>
            </a:r>
            <a:r>
              <a:rPr lang="en-US" baseline="0" dirty="0" smtClean="0"/>
              <a:t> party or in-house tools as XenApp and XenDesktop provisioning methods did not support Linux. </a:t>
            </a:r>
          </a:p>
          <a:p>
            <a:endParaRPr lang="en-US" baseline="0" dirty="0" smtClean="0"/>
          </a:p>
          <a:p>
            <a:r>
              <a:rPr lang="en-US" b="1" baseline="0" dirty="0" smtClean="0"/>
              <a:t>Feature Description: </a:t>
            </a:r>
            <a:r>
              <a:rPr lang="en-US" b="0" baseline="0" dirty="0" smtClean="0"/>
              <a:t>Provisioning Services now supports Linux as a target OS platform for servers so Linux VDAs can be provisioned by this method. This offers single-image consistency, ease of updates with image versioning and high scalability. </a:t>
            </a:r>
          </a:p>
          <a:p>
            <a:endParaRPr lang="en-US" dirty="0" smtClean="0"/>
          </a:p>
          <a:p>
            <a:r>
              <a:rPr lang="en-US" b="1" dirty="0" smtClean="0"/>
              <a:t>Compete: </a:t>
            </a:r>
            <a:r>
              <a:rPr lang="en-US" sz="1200" kern="1200" dirty="0" smtClean="0">
                <a:solidFill>
                  <a:schemeClr val="tx1"/>
                </a:solidFill>
                <a:effectLst/>
                <a:latin typeface="+mn-lt"/>
                <a:ea typeface="+mn-ea"/>
                <a:cs typeface="+mn-cs"/>
              </a:rPr>
              <a:t>VMware only includes automated full-clone “image management.” They do not have a solution for non-persistent Linux VMs. Our solution offers agility, scale and ease of management all at a lower cost. </a:t>
            </a:r>
            <a:endParaRPr lang="en-US" sz="1200" kern="1200" baseline="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784969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Additional flexibility for using logging in with 3</a:t>
            </a:r>
            <a:r>
              <a:rPr lang="en-US" sz="1200" b="0" kern="1200" baseline="30000" dirty="0" smtClean="0">
                <a:solidFill>
                  <a:schemeClr val="tx1"/>
                </a:solidFill>
                <a:effectLst/>
                <a:latin typeface="+mn-lt"/>
                <a:ea typeface="+mn-ea"/>
                <a:cs typeface="+mn-cs"/>
              </a:rPr>
              <a:t>rd</a:t>
            </a:r>
            <a:r>
              <a:rPr lang="en-US" sz="1200" b="0" kern="1200" baseline="0" dirty="0" smtClean="0">
                <a:solidFill>
                  <a:schemeClr val="tx1"/>
                </a:solidFill>
                <a:effectLst/>
                <a:latin typeface="+mn-lt"/>
                <a:ea typeface="+mn-ea"/>
                <a:cs typeface="+mn-cs"/>
              </a:rPr>
              <a:t> party credentials to access resources. </a:t>
            </a:r>
          </a:p>
          <a:p>
            <a:pPr marL="0" marR="0" lvl="0" indent="0" algn="l" defTabSz="914400" rtl="0" eaLnBrk="1" fontAlgn="auto" latinLnBrk="0" hangingPunct="1">
              <a:lnSpc>
                <a:spcPct val="100000"/>
              </a:lnSpc>
              <a:spcBef>
                <a:spcPts val="400"/>
              </a:spcBef>
              <a:spcAft>
                <a:spcPts val="200"/>
              </a:spcAft>
              <a:buClrTx/>
              <a:buSzTx/>
              <a:buFontTx/>
              <a:buNone/>
              <a:tabLst/>
              <a:defRPr/>
            </a:pP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I need users to authenticate to resources with non-AD credentials across several connection scenarios. </a:t>
            </a:r>
            <a:endParaRPr lang="en-US" baseline="0" dirty="0" smtClean="0"/>
          </a:p>
          <a:p>
            <a:endParaRPr lang="en-US" baseline="0" dirty="0" smtClean="0"/>
          </a:p>
          <a:p>
            <a:r>
              <a:rPr lang="en-US" b="1" baseline="0" dirty="0" smtClean="0"/>
              <a:t>Prior Handling: </a:t>
            </a:r>
            <a:r>
              <a:rPr lang="en-US" b="0" baseline="0" dirty="0" smtClean="0"/>
              <a:t>The Federated Authentication Service (FAS) was introduced with XenApp and XenDesktop 7.9. It allows authentication from various non-AD providers to app and desktop resources through the use of NetScaler. It was not possible to use this solution without a NetScaler, such as internally, connecting directly to StoreFront. </a:t>
            </a:r>
          </a:p>
          <a:p>
            <a:endParaRPr lang="en-US" baseline="0" dirty="0" smtClean="0"/>
          </a:p>
          <a:p>
            <a:r>
              <a:rPr lang="en-US" b="1" baseline="0" dirty="0" smtClean="0"/>
              <a:t>Feature Description: </a:t>
            </a:r>
            <a:r>
              <a:rPr lang="en-US" b="0" baseline="0" dirty="0" smtClean="0"/>
              <a:t>StoreFront can now directly handle SAML authentication with 3</a:t>
            </a:r>
            <a:r>
              <a:rPr lang="en-US" b="0" baseline="30000" dirty="0" smtClean="0"/>
              <a:t>rd</a:t>
            </a:r>
            <a:r>
              <a:rPr lang="en-US" b="0" baseline="0" dirty="0" smtClean="0"/>
              <a:t> party identity providers – NetScaler is not required. This is available for web browser access as well as Windows Receivers. </a:t>
            </a:r>
            <a:endParaRPr lang="en-US" sz="1200" kern="1200" dirty="0" smtClean="0">
              <a:solidFill>
                <a:schemeClr val="tx1"/>
              </a:solidFill>
              <a:effectLst/>
              <a:latin typeface="+mn-lt"/>
              <a:ea typeface="+mn-ea"/>
              <a:cs typeface="+mn-cs"/>
            </a:endParaRPr>
          </a:p>
          <a:p>
            <a:endParaRPr lang="en-US" dirty="0" smtClean="0"/>
          </a:p>
          <a:p>
            <a:r>
              <a:rPr lang="en-US" b="1" dirty="0" smtClean="0"/>
              <a:t>Compete: </a:t>
            </a:r>
            <a:r>
              <a:rPr lang="en-US" sz="1200" kern="1200" dirty="0" smtClean="0">
                <a:solidFill>
                  <a:schemeClr val="tx1"/>
                </a:solidFill>
                <a:effectLst/>
                <a:latin typeface="+mn-lt"/>
                <a:ea typeface="+mn-ea"/>
                <a:cs typeface="+mn-cs"/>
              </a:rPr>
              <a:t>TBD</a:t>
            </a:r>
            <a:endParaRPr lang="en-US" sz="1200" kern="1200" baseline="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27126863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Save time and reduce the possibility of errors while preparing the environment for external access. </a:t>
            </a:r>
          </a:p>
          <a:p>
            <a:pPr marL="0" marR="0" lvl="0" indent="0" algn="l" defTabSz="914400" rtl="0" eaLnBrk="1" fontAlgn="auto" latinLnBrk="0" hangingPunct="1">
              <a:lnSpc>
                <a:spcPct val="100000"/>
              </a:lnSpc>
              <a:spcBef>
                <a:spcPts val="400"/>
              </a:spcBef>
              <a:spcAft>
                <a:spcPts val="200"/>
              </a:spcAft>
              <a:buClrTx/>
              <a:buSzTx/>
              <a:buFontTx/>
              <a:buNone/>
              <a:tabLst/>
              <a:defRPr/>
            </a:pP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Configuring multiple NetScaler Gateways with StoreFront for providing external access can be time consuming and prone to errors. </a:t>
            </a:r>
            <a:endParaRPr lang="en-US" baseline="0" dirty="0" smtClean="0"/>
          </a:p>
          <a:p>
            <a:endParaRPr lang="en-US" baseline="0" dirty="0" smtClean="0"/>
          </a:p>
          <a:p>
            <a:r>
              <a:rPr lang="en-US" b="1" baseline="0" dirty="0" smtClean="0"/>
              <a:t>Prior Handling: </a:t>
            </a:r>
            <a:r>
              <a:rPr lang="en-US" b="0" baseline="0" dirty="0" smtClean="0"/>
              <a:t>NetScaler Gateway 11.1 allows the exporting of configuration data to a file. This file could be imported within StoreFront; however, multiple </a:t>
            </a:r>
            <a:r>
              <a:rPr lang="en-US" b="0" baseline="0" dirty="0" err="1" smtClean="0"/>
              <a:t>vServers</a:t>
            </a:r>
            <a:r>
              <a:rPr lang="en-US" b="0" baseline="0" dirty="0" smtClean="0"/>
              <a:t>/deployments was not supported for import within StoreFront. </a:t>
            </a:r>
          </a:p>
          <a:p>
            <a:endParaRPr lang="en-US" baseline="0" dirty="0" smtClean="0"/>
          </a:p>
          <a:p>
            <a:r>
              <a:rPr lang="en-US" b="1" baseline="0" dirty="0" smtClean="0"/>
              <a:t>Feature Description: </a:t>
            </a:r>
            <a:r>
              <a:rPr lang="en-US" b="0" baseline="0" dirty="0" smtClean="0"/>
              <a:t>Exported NetScaler Gateway configuration files that contain multiple </a:t>
            </a:r>
            <a:r>
              <a:rPr lang="en-US" b="0" baseline="0" dirty="0" err="1" smtClean="0"/>
              <a:t>vServers</a:t>
            </a:r>
            <a:r>
              <a:rPr lang="en-US" b="0" baseline="0" dirty="0" smtClean="0"/>
              <a:t>/deployments can now be imported to StoreFront. This is the preferred, simplified way to handle the setup process. </a:t>
            </a:r>
            <a:endParaRPr lang="en-US" sz="1200" kern="1200" dirty="0" smtClean="0">
              <a:solidFill>
                <a:schemeClr val="tx1"/>
              </a:solidFill>
              <a:effectLst/>
              <a:latin typeface="+mn-lt"/>
              <a:ea typeface="+mn-ea"/>
              <a:cs typeface="+mn-cs"/>
            </a:endParaRPr>
          </a:p>
          <a:p>
            <a:endParaRPr lang="en-US" dirty="0" smtClean="0"/>
          </a:p>
          <a:p>
            <a:r>
              <a:rPr lang="en-US" b="1" dirty="0" smtClean="0"/>
              <a:t>Compete: </a:t>
            </a:r>
            <a:r>
              <a:rPr lang="en-US" sz="1200" kern="1200" dirty="0" smtClean="0">
                <a:solidFill>
                  <a:schemeClr val="tx1"/>
                </a:solidFill>
                <a:effectLst/>
                <a:latin typeface="+mn-lt"/>
                <a:ea typeface="+mn-ea"/>
                <a:cs typeface="+mn-cs"/>
              </a:rPr>
              <a:t>VMware</a:t>
            </a:r>
            <a:r>
              <a:rPr lang="en-US" sz="1200" kern="1200" baseline="0" dirty="0" smtClean="0">
                <a:solidFill>
                  <a:schemeClr val="tx1"/>
                </a:solidFill>
                <a:effectLst/>
                <a:latin typeface="+mn-lt"/>
                <a:ea typeface="+mn-ea"/>
                <a:cs typeface="+mn-cs"/>
              </a:rPr>
              <a:t> doesn’t have their own external access appliance so they need to work with other vendors like F5. This means they simply cannot integrate as well as we can. </a:t>
            </a:r>
          </a:p>
        </p:txBody>
      </p:sp>
    </p:spTree>
    <p:extLst>
      <p:ext uri="{BB962C8B-B14F-4D97-AF65-F5344CB8AC3E}">
        <p14:creationId xmlns:p14="http://schemas.microsoft.com/office/powerpoint/2010/main" val="1253515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Conserve environment resources with improved visibility of unused sessions.</a:t>
            </a:r>
          </a:p>
          <a:p>
            <a:pPr marL="0" marR="0" lvl="0" indent="0" algn="l" defTabSz="914400" rtl="0" eaLnBrk="1" fontAlgn="auto" latinLnBrk="0" hangingPunct="1">
              <a:lnSpc>
                <a:spcPct val="100000"/>
              </a:lnSpc>
              <a:spcBef>
                <a:spcPts val="400"/>
              </a:spcBef>
              <a:spcAft>
                <a:spcPts val="200"/>
              </a:spcAft>
              <a:buClrTx/>
              <a:buSzTx/>
              <a:buFontTx/>
              <a:buNone/>
              <a:tabLst/>
              <a:defRPr/>
            </a:pP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I need to minimize sessions that are idling or hung as they consume infrastructure resources as well as licenses and may prevent new users from connecting. </a:t>
            </a:r>
            <a:endParaRPr lang="en-US" baseline="0" dirty="0" smtClean="0"/>
          </a:p>
          <a:p>
            <a:endParaRPr lang="en-US" baseline="0" dirty="0" smtClean="0"/>
          </a:p>
          <a:p>
            <a:r>
              <a:rPr lang="en-US" b="1" baseline="0" dirty="0" smtClean="0"/>
              <a:t>Prior Handling: </a:t>
            </a:r>
            <a:r>
              <a:rPr lang="en-US" b="0" baseline="0" dirty="0" smtClean="0"/>
              <a:t>The Citrix Director console doesn’t show sessions that are idling making it difficult for admins to determine which ones are in this state and take appropriate action on them (e.g. logoff or disconnect). </a:t>
            </a:r>
          </a:p>
          <a:p>
            <a:endParaRPr lang="en-US" baseline="0" dirty="0" smtClean="0"/>
          </a:p>
          <a:p>
            <a:r>
              <a:rPr lang="en-US" b="1" baseline="0" dirty="0" smtClean="0"/>
              <a:t>Feature Description: </a:t>
            </a:r>
            <a:r>
              <a:rPr lang="en-US" b="0" baseline="0" dirty="0" smtClean="0"/>
              <a:t>Director now allows admins to identify sessions that are idling and filter by the idle time. They can then take appropriate action, logoff or disconnect, as required. This filtering is available for all published application sessions.</a:t>
            </a:r>
            <a:endParaRPr lang="en-US" sz="1200" kern="1200" dirty="0" smtClean="0">
              <a:solidFill>
                <a:schemeClr val="tx1"/>
              </a:solidFill>
              <a:effectLst/>
              <a:latin typeface="+mn-lt"/>
              <a:ea typeface="+mn-ea"/>
              <a:cs typeface="+mn-cs"/>
            </a:endParaRPr>
          </a:p>
          <a:p>
            <a:endParaRPr lang="en-US" dirty="0" smtClean="0"/>
          </a:p>
          <a:p>
            <a:r>
              <a:rPr lang="en-US" b="1" dirty="0" smtClean="0"/>
              <a:t>Compete: </a:t>
            </a:r>
            <a:r>
              <a:rPr lang="en-US" sz="1200" kern="1200" dirty="0" smtClean="0">
                <a:solidFill>
                  <a:schemeClr val="tx1"/>
                </a:solidFill>
                <a:effectLst/>
                <a:latin typeface="+mn-lt"/>
                <a:ea typeface="+mn-ea"/>
                <a:cs typeface="+mn-cs"/>
              </a:rPr>
              <a:t>TBD</a:t>
            </a:r>
            <a:endParaRPr lang="en-US" sz="1200" kern="1200" baseline="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3788472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b="1" kern="1200" baseline="0" dirty="0" smtClean="0">
                <a:solidFill>
                  <a:schemeClr val="tx1"/>
                </a:solidFill>
                <a:effectLst/>
                <a:latin typeface="+mn-lt"/>
                <a:ea typeface="+mn-ea"/>
                <a:cs typeface="+mn-cs"/>
              </a:rPr>
              <a:t>Sales Messaging:</a:t>
            </a:r>
            <a:r>
              <a:rPr lang="en-US" sz="1200" b="0" kern="1200" baseline="0" dirty="0" smtClean="0">
                <a:solidFill>
                  <a:schemeClr val="tx1"/>
                </a:solidFill>
                <a:effectLst/>
                <a:latin typeface="+mn-lt"/>
                <a:ea typeface="+mn-ea"/>
                <a:cs typeface="+mn-cs"/>
              </a:rPr>
              <a:t> Minimize environment impact during shift changes and maintenance operations. Improved architecture for bursting to the cloud. </a:t>
            </a:r>
            <a:br>
              <a:rPr lang="en-US" sz="1200" b="0" kern="1200" baseline="0" dirty="0" smtClean="0">
                <a:solidFill>
                  <a:schemeClr val="tx1"/>
                </a:solidFill>
                <a:effectLst/>
                <a:latin typeface="+mn-lt"/>
                <a:ea typeface="+mn-ea"/>
                <a:cs typeface="+mn-cs"/>
              </a:rPr>
            </a:br>
            <a:endParaRPr lang="en-US" b="1" dirty="0" smtClean="0"/>
          </a:p>
          <a:p>
            <a:r>
              <a:rPr lang="en-US" b="1" dirty="0" smtClean="0"/>
              <a:t>------------------------------------</a:t>
            </a:r>
          </a:p>
          <a:p>
            <a:endParaRPr lang="en-US" b="1" dirty="0" smtClean="0"/>
          </a:p>
          <a:p>
            <a:r>
              <a:rPr lang="en-US" b="1" dirty="0" smtClean="0"/>
              <a:t>Customer Challenge:</a:t>
            </a:r>
            <a:r>
              <a:rPr lang="en-US" b="1" baseline="0" dirty="0" smtClean="0"/>
              <a:t> </a:t>
            </a:r>
            <a:r>
              <a:rPr lang="en-US" b="0" baseline="0" dirty="0" smtClean="0"/>
              <a:t>When large numbers of VDA machines reboot in the environment, it creates a load on our infrastructure and the overall impact needs to be minimized to ensure users can connect. Additionally, when bursting to the cloud with an on-premise infrastructure, we need to minimize WAN traffic between the cloud-based VDAs and on-premise delivery controllers. </a:t>
            </a:r>
          </a:p>
          <a:p>
            <a:endParaRPr lang="en-US" baseline="0" dirty="0" smtClean="0"/>
          </a:p>
          <a:p>
            <a:r>
              <a:rPr lang="en-US" b="1" baseline="0" dirty="0" smtClean="0"/>
              <a:t>Prior Handling: </a:t>
            </a:r>
            <a:r>
              <a:rPr lang="en-US" sz="1200" kern="1200" dirty="0" smtClean="0">
                <a:solidFill>
                  <a:schemeClr val="tx1"/>
                </a:solidFill>
                <a:effectLst/>
                <a:latin typeface="+mn-lt"/>
                <a:ea typeface="+mn-ea"/>
                <a:cs typeface="+mn-cs"/>
              </a:rPr>
              <a:t>All VDA machines that users connect to, both servers and desktops, need to register with the delivery controllers upon initial startup and reboots to establish themselves as available for connections.</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Additionally, there is periodic communication that takes place between VDAs and controllers during events such as user logons. I</a:t>
            </a:r>
            <a:r>
              <a:rPr lang="en-US" sz="1200" kern="1200" baseline="0" dirty="0" smtClean="0">
                <a:solidFill>
                  <a:schemeClr val="tx1"/>
                </a:solidFill>
                <a:effectLst/>
                <a:latin typeface="+mn-lt"/>
                <a:ea typeface="+mn-ea"/>
                <a:cs typeface="+mn-cs"/>
              </a:rPr>
              <a:t>n environments with large numbers of simultaneous registrations, as well as hybrid environments, this can potentially have an impact on network, performance and availability. </a:t>
            </a:r>
            <a:endParaRPr lang="en-US" baseline="0" dirty="0" smtClean="0"/>
          </a:p>
          <a:p>
            <a:endParaRPr lang="en-US" baseline="0" dirty="0" smtClean="0"/>
          </a:p>
          <a:p>
            <a:r>
              <a:rPr lang="en-US" b="1" baseline="0" dirty="0" smtClean="0"/>
              <a:t>Feature Description: </a:t>
            </a:r>
            <a:r>
              <a:rPr lang="en-US" b="0" baseline="0" dirty="0" smtClean="0"/>
              <a:t>The VDA registration and communication processes have been optimized resulting in less sent data during event updates between VDAs and controllers. This benefits all environments – especially large ones and hybrid ones.</a:t>
            </a:r>
          </a:p>
          <a:p>
            <a:endParaRPr lang="en-US" dirty="0" smtClean="0"/>
          </a:p>
          <a:p>
            <a:r>
              <a:rPr lang="en-US" b="1" dirty="0" smtClean="0"/>
              <a:t>Compete: </a:t>
            </a:r>
            <a:r>
              <a:rPr lang="en-US" sz="1200" kern="1200" dirty="0" smtClean="0">
                <a:solidFill>
                  <a:schemeClr val="tx1"/>
                </a:solidFill>
                <a:effectLst/>
                <a:latin typeface="+mn-lt"/>
                <a:ea typeface="+mn-ea"/>
                <a:cs typeface="+mn-cs"/>
              </a:rPr>
              <a:t>TBD</a:t>
            </a:r>
            <a:endParaRPr lang="en-US" sz="1200" kern="1200" baseline="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38399342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0838" y="584200"/>
            <a:ext cx="6257925" cy="3521075"/>
          </a:xfrm>
        </p:spPr>
      </p:sp>
      <p:sp>
        <p:nvSpPr>
          <p:cNvPr id="3" name="Notes Placeholder 2"/>
          <p:cNvSpPr>
            <a:spLocks noGrp="1"/>
          </p:cNvSpPr>
          <p:nvPr>
            <p:ph type="body" idx="1"/>
          </p:nvPr>
        </p:nvSpPr>
        <p:spPr/>
        <p:txBody>
          <a:bodyPr/>
          <a:lstStyle/>
          <a:p>
            <a:r>
              <a:rPr lang="en-US" baseline="0" dirty="0" smtClean="0"/>
              <a:t>SAML Authentication and NetScaler Gateway Configuration Import have both been previously covered on earlier slides. </a:t>
            </a:r>
          </a:p>
          <a:p>
            <a:endParaRPr lang="en-US" baseline="0" dirty="0" smtClean="0"/>
          </a:p>
          <a:p>
            <a:r>
              <a:rPr lang="en-US" baseline="0" dirty="0" smtClean="0"/>
              <a:t>The Citrix Customer Experience Improvement Program (CEIP) has been expanded to include StoreFront. CEIP is a way for anonymous product data to be sent in to Citrix for us to better understand how our products are being used including what features and configuration options are most common. This is important data that is used when planning future product releases. Customers should always be encouraged to enabled CEIP in their implementations as a way for them to essentially vote to us on what features and configurations are most relevant to them. For more information, refer to https://www.citrix.com/community/cx/ceip.html. </a:t>
            </a:r>
          </a:p>
        </p:txBody>
      </p:sp>
      <p:sp>
        <p:nvSpPr>
          <p:cNvPr id="4" name="Slide Number Placeholder 3"/>
          <p:cNvSpPr>
            <a:spLocks noGrp="1"/>
          </p:cNvSpPr>
          <p:nvPr>
            <p:ph type="sldNum" sz="quarter" idx="10"/>
          </p:nvPr>
        </p:nvSpPr>
        <p:spPr>
          <a:xfrm>
            <a:off x="3936566" y="8773356"/>
            <a:ext cx="3012001" cy="461193"/>
          </a:xfrm>
          <a:prstGeom prst="rect">
            <a:avLst/>
          </a:prstGeom>
        </p:spPr>
        <p:txBody>
          <a:bodyPr lIns="87490" tIns="43745" rIns="87490" bIns="43745"/>
          <a:lstStyle/>
          <a:p>
            <a:fld id="{113BA7D1-EE9A-0241-B0CB-67F65CFD4A8F}" type="slidenum">
              <a:rPr lang="en-US" smtClean="0"/>
              <a:pPr/>
              <a:t>26</a:t>
            </a:fld>
            <a:endParaRPr lang="en-US" dirty="0"/>
          </a:p>
        </p:txBody>
      </p:sp>
    </p:spTree>
    <p:extLst>
      <p:ext uri="{BB962C8B-B14F-4D97-AF65-F5344CB8AC3E}">
        <p14:creationId xmlns:p14="http://schemas.microsoft.com/office/powerpoint/2010/main" val="21385677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endParaRPr lang="en-US" sz="1200" b="0" i="0" u="none" strike="noStrike" baseline="0" dirty="0"/>
          </a:p>
        </p:txBody>
      </p:sp>
    </p:spTree>
    <p:extLst>
      <p:ext uri="{BB962C8B-B14F-4D97-AF65-F5344CB8AC3E}">
        <p14:creationId xmlns:p14="http://schemas.microsoft.com/office/powerpoint/2010/main" val="6775581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High</a:t>
            </a:r>
            <a:r>
              <a:rPr lang="en-US" baseline="0" dirty="0" smtClean="0"/>
              <a:t>-availability for Session Recording ensures that sessions are able to get recorded as well as session playback. </a:t>
            </a:r>
            <a:endParaRPr lang="en-US" dirty="0"/>
          </a:p>
        </p:txBody>
      </p:sp>
    </p:spTree>
    <p:extLst>
      <p:ext uri="{BB962C8B-B14F-4D97-AF65-F5344CB8AC3E}">
        <p14:creationId xmlns:p14="http://schemas.microsoft.com/office/powerpoint/2010/main" val="8295107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AppDNA is a great tool when</a:t>
            </a:r>
            <a:r>
              <a:rPr lang="en-US" baseline="0" dirty="0" smtClean="0"/>
              <a:t> planning Win10 and Server 2016 migrations</a:t>
            </a:r>
            <a:endParaRPr lang="en-US" dirty="0" smtClean="0"/>
          </a:p>
        </p:txBody>
      </p:sp>
    </p:spTree>
    <p:extLst>
      <p:ext uri="{BB962C8B-B14F-4D97-AF65-F5344CB8AC3E}">
        <p14:creationId xmlns:p14="http://schemas.microsoft.com/office/powerpoint/2010/main" val="25932854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dirty="0" smtClean="0"/>
              <a:t>97% of surveyed</a:t>
            </a:r>
            <a:r>
              <a:rPr lang="en-US" baseline="0" dirty="0" smtClean="0"/>
              <a:t> customers and partners who have downloaded the SCOM packs would recommend them to others. https://www.techvalidate.com/tvid/C8C-85C-A78</a:t>
            </a:r>
          </a:p>
          <a:p>
            <a:pPr marL="0" indent="0">
              <a:buNone/>
            </a:pPr>
            <a:endParaRPr lang="en-US" dirty="0"/>
          </a:p>
        </p:txBody>
      </p:sp>
    </p:spTree>
    <p:extLst>
      <p:ext uri="{BB962C8B-B14F-4D97-AF65-F5344CB8AC3E}">
        <p14:creationId xmlns:p14="http://schemas.microsoft.com/office/powerpoint/2010/main" val="7732367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indent="0">
              <a:buNone/>
            </a:pPr>
            <a:endParaRPr lang="en-US" dirty="0"/>
          </a:p>
        </p:txBody>
      </p:sp>
    </p:spTree>
    <p:extLst>
      <p:ext uri="{BB962C8B-B14F-4D97-AF65-F5344CB8AC3E}">
        <p14:creationId xmlns:p14="http://schemas.microsoft.com/office/powerpoint/2010/main" val="23301295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sz="1200" kern="1200" baseline="0" smtClean="0">
                <a:solidFill>
                  <a:schemeClr val="tx1"/>
                </a:solidFill>
                <a:effectLst/>
                <a:latin typeface="+mn-lt"/>
                <a:ea typeface="+mn-ea"/>
                <a:cs typeface="+mn-cs"/>
              </a:rPr>
              <a:t>https://www.citrix.com/blogs/2017/02/09/announcing-the-first-ever-hypervisor-security-layer-only-available-with-xenserver/ </a:t>
            </a:r>
            <a:endParaRPr lang="en-US" sz="1200" kern="1200" baseline="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34876132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Smart</a:t>
            </a:r>
            <a:r>
              <a:rPr lang="en-US" baseline="0" dirty="0" smtClean="0"/>
              <a:t> Tools entitlement for XA/XD perpetual or on-premises subscription requires Select software maintenance.</a:t>
            </a:r>
          </a:p>
          <a:p>
            <a:r>
              <a:rPr lang="en-US" baseline="0" dirty="0" smtClean="0"/>
              <a:t>Only XA/XD Platinum customers have access to Smart Scale.</a:t>
            </a:r>
            <a:endParaRPr lang="en-US" dirty="0"/>
          </a:p>
        </p:txBody>
      </p:sp>
      <p:sp>
        <p:nvSpPr>
          <p:cNvPr id="4" name="Slide Number Placeholder 3"/>
          <p:cNvSpPr>
            <a:spLocks noGrp="1"/>
          </p:cNvSpPr>
          <p:nvPr>
            <p:ph type="sldNum" sz="quarter" idx="10"/>
          </p:nvPr>
        </p:nvSpPr>
        <p:spPr/>
        <p:txBody>
          <a:bodyPr/>
          <a:lstStyle/>
          <a:p>
            <a:fld id="{4864B820-A5EF-474B-B8FF-45D174E5A138}" type="slidenum">
              <a:rPr lang="en-US" smtClean="0"/>
              <a:t>34</a:t>
            </a:fld>
            <a:endParaRPr lang="en-US"/>
          </a:p>
        </p:txBody>
      </p:sp>
    </p:spTree>
    <p:extLst>
      <p:ext uri="{BB962C8B-B14F-4D97-AF65-F5344CB8AC3E}">
        <p14:creationId xmlns:p14="http://schemas.microsoft.com/office/powerpoint/2010/main" val="36234191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sz="1200" b="0" i="0" u="none" strike="noStrike" kern="1200" baseline="0" dirty="0" smtClean="0">
                <a:solidFill>
                  <a:srgbClr val="000000"/>
                </a:solidFill>
                <a:latin typeface="+mn-lt"/>
                <a:ea typeface="+mn-ea"/>
                <a:cs typeface="+mn-cs"/>
              </a:rPr>
              <a:t>Customer Success Services combines everything you need to accelerate adoption and fully realize your business goals; guidance, monitoring, enablement and award winning support.  </a:t>
            </a:r>
          </a:p>
          <a:p>
            <a:endParaRPr lang="en-US" sz="1200" b="0" i="0" u="none" strike="noStrike" kern="1200" baseline="0" dirty="0" smtClean="0">
              <a:solidFill>
                <a:srgbClr val="000000"/>
              </a:solidFill>
              <a:latin typeface="+mn-lt"/>
              <a:ea typeface="+mn-ea"/>
              <a:cs typeface="+mn-cs"/>
            </a:endParaRPr>
          </a:p>
          <a:p>
            <a:r>
              <a:rPr lang="en-US" sz="1200" b="0" i="0" u="none" strike="noStrike" kern="1200" baseline="0" dirty="0" smtClean="0">
                <a:solidFill>
                  <a:srgbClr val="000000"/>
                </a:solidFill>
                <a:latin typeface="+mn-lt"/>
                <a:ea typeface="+mn-ea"/>
                <a:cs typeface="+mn-cs"/>
              </a:rPr>
              <a:t>https://www.citrix.com/support/citrix-customer-success-services.html</a:t>
            </a:r>
          </a:p>
        </p:txBody>
      </p:sp>
    </p:spTree>
    <p:extLst>
      <p:ext uri="{BB962C8B-B14F-4D97-AF65-F5344CB8AC3E}">
        <p14:creationId xmlns:p14="http://schemas.microsoft.com/office/powerpoint/2010/main" val="28200588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4850" y="665163"/>
            <a:ext cx="5540375" cy="3117850"/>
          </a:xfrm>
        </p:spPr>
      </p:sp>
      <p:sp>
        <p:nvSpPr>
          <p:cNvPr id="3" name="Notes Placeholder 2"/>
          <p:cNvSpPr>
            <a:spLocks noGrp="1"/>
          </p:cNvSpPr>
          <p:nvPr>
            <p:ph type="body" idx="1"/>
          </p:nvPr>
        </p:nvSpPr>
        <p:spPr/>
        <p:txBody>
          <a:bodyPr/>
          <a:lstStyle/>
          <a:p>
            <a:pPr marL="115330" indent="-115330"/>
            <a:r>
              <a:rPr lang="en-US" sz="1200" b="0" i="0" kern="1200" dirty="0" smtClean="0">
                <a:solidFill>
                  <a:srgbClr val="000000"/>
                </a:solidFill>
                <a:effectLst/>
                <a:latin typeface="+mn-lt"/>
                <a:ea typeface="Calibri" charset="0"/>
                <a:cs typeface="Calibri" charset="0"/>
              </a:rPr>
              <a:t>https://www.citrix.com/support/citrix-customer-success-services.html</a:t>
            </a:r>
          </a:p>
          <a:p>
            <a:pPr marL="115330" indent="-115330"/>
            <a:endParaRPr lang="en-US" sz="1200" b="0" i="0" kern="1200" dirty="0" smtClean="0">
              <a:solidFill>
                <a:srgbClr val="000000"/>
              </a:solidFill>
              <a:effectLst/>
              <a:latin typeface="+mn-lt"/>
              <a:ea typeface="Calibri" charset="0"/>
              <a:cs typeface="Calibri" charset="0"/>
            </a:endParaRPr>
          </a:p>
          <a:p>
            <a:pPr marL="115330" indent="-115330"/>
            <a:r>
              <a:rPr lang="en-US" sz="1200" b="0" i="0" kern="1200" dirty="0" smtClean="0">
                <a:solidFill>
                  <a:srgbClr val="000000"/>
                </a:solidFill>
                <a:effectLst/>
                <a:latin typeface="+mn-lt"/>
                <a:ea typeface="Calibri" charset="0"/>
                <a:cs typeface="Calibri" charset="0"/>
              </a:rPr>
              <a:t>Customer Success Services starts with the core component of access to software version updates and upgrades. We then added a choice of tiered offerings that combine the key customer success elements of guidance, enablement, award-winning support, and proactive automated</a:t>
            </a:r>
            <a:r>
              <a:rPr lang="en-US" sz="1200" b="0" i="0" kern="1200" baseline="0" dirty="0" smtClean="0">
                <a:solidFill>
                  <a:srgbClr val="000000"/>
                </a:solidFill>
                <a:effectLst/>
                <a:latin typeface="+mn-lt"/>
                <a:ea typeface="Calibri" charset="0"/>
                <a:cs typeface="Calibri" charset="0"/>
              </a:rPr>
              <a:t> </a:t>
            </a:r>
            <a:r>
              <a:rPr lang="en-US" sz="1200" b="0" i="0" kern="1200" dirty="0" smtClean="0">
                <a:solidFill>
                  <a:srgbClr val="000000"/>
                </a:solidFill>
                <a:effectLst/>
                <a:latin typeface="+mn-lt"/>
                <a:ea typeface="Calibri" charset="0"/>
                <a:cs typeface="Calibri" charset="0"/>
              </a:rPr>
              <a:t>monitoring.  </a:t>
            </a:r>
          </a:p>
          <a:p>
            <a:pPr marL="115330" indent="-115330"/>
            <a:r>
              <a:rPr lang="en-US" sz="1200" b="0" i="0" kern="1200" dirty="0" smtClean="0">
                <a:solidFill>
                  <a:srgbClr val="000000"/>
                </a:solidFill>
                <a:effectLst/>
                <a:latin typeface="+mn-lt"/>
                <a:ea typeface="Calibri" charset="0"/>
                <a:cs typeface="Calibri" charset="0"/>
              </a:rPr>
              <a:t>The Select edition will replace our current Software Maintenance offering and will be priced at the same price point. </a:t>
            </a:r>
            <a:r>
              <a:rPr lang="en-US" sz="1200" kern="1200" dirty="0" smtClean="0">
                <a:solidFill>
                  <a:srgbClr val="000000"/>
                </a:solidFill>
                <a:effectLst/>
                <a:latin typeface="+mn-lt"/>
                <a:ea typeface="+mn-ea"/>
                <a:cs typeface="+mn-cs"/>
              </a:rPr>
              <a:t>Select will introduce a completely redesigned entry-level package, building on 24x7 telephone and eservice support, plus brand new product</a:t>
            </a:r>
            <a:r>
              <a:rPr lang="en-US" sz="1200" dirty="0" smtClean="0">
                <a:effectLst/>
                <a:latin typeface="+mn-lt"/>
              </a:rPr>
              <a:t> </a:t>
            </a:r>
            <a:r>
              <a:rPr lang="en-US" sz="1200" b="0" i="0" kern="1200" dirty="0" smtClean="0">
                <a:solidFill>
                  <a:srgbClr val="000000"/>
                </a:solidFill>
                <a:effectLst/>
                <a:latin typeface="+mn-lt"/>
                <a:ea typeface="Calibri" charset="0"/>
                <a:cs typeface="Calibri" charset="0"/>
              </a:rPr>
              <a:t>and services exclusive to Select customers, such as the fastest response times in the industry, access to our entire catalog of commercial eLearning, access to our Consulting best practices materials via our online Knowledge</a:t>
            </a:r>
            <a:r>
              <a:rPr lang="en-US" sz="1200" b="0" i="0" kern="1200" baseline="0" dirty="0" smtClean="0">
                <a:solidFill>
                  <a:srgbClr val="000000"/>
                </a:solidFill>
                <a:effectLst/>
                <a:latin typeface="+mn-lt"/>
                <a:ea typeface="Calibri" charset="0"/>
                <a:cs typeface="Calibri" charset="0"/>
              </a:rPr>
              <a:t> Center</a:t>
            </a:r>
            <a:r>
              <a:rPr lang="en-US" sz="1200" b="0" i="0" kern="1200" dirty="0" smtClean="0">
                <a:solidFill>
                  <a:srgbClr val="000000"/>
                </a:solidFill>
                <a:effectLst/>
                <a:latin typeface="+mn-lt"/>
                <a:ea typeface="Calibri" charset="0"/>
                <a:cs typeface="Calibri" charset="0"/>
              </a:rPr>
              <a:t>, as well as tools and cloud solutions to assist with optimization, configuration and basic automated monitoring. </a:t>
            </a:r>
          </a:p>
          <a:p>
            <a:pPr marL="115330" indent="-115330"/>
            <a:r>
              <a:rPr lang="en-US" sz="1200" b="0" i="0" kern="1200" dirty="0" smtClean="0">
                <a:solidFill>
                  <a:srgbClr val="000000"/>
                </a:solidFill>
                <a:effectLst/>
                <a:latin typeface="+mn-lt"/>
                <a:ea typeface="Calibri" charset="0"/>
                <a:cs typeface="Calibri" charset="0"/>
              </a:rPr>
              <a:t>Our Priority package is targeted at our larger corporate and enterprise customers who need business critical support capabilities. It builds on our Select offering by introducing assigned technical account managers backed by an assigned team of deep technical resources intimately familiar with our customer’s environment, and priority routing and queuing for even faster response and restoration times.</a:t>
            </a:r>
          </a:p>
          <a:p>
            <a:pPr marL="115330" indent="-115330"/>
            <a:r>
              <a:rPr lang="en-US" sz="1200" b="0" i="0" kern="1200" dirty="0" smtClean="0">
                <a:solidFill>
                  <a:srgbClr val="000000"/>
                </a:solidFill>
                <a:effectLst/>
                <a:latin typeface="+mn-lt"/>
                <a:ea typeface="Calibri" charset="0"/>
                <a:cs typeface="Calibri" charset="0"/>
              </a:rPr>
              <a:t>Lastly, Priority Plus will introduce a Mission Critical level of support for customers who need a truly customizable service.</a:t>
            </a:r>
            <a:r>
              <a:rPr lang="en-US" sz="1200" b="0" i="0" kern="1200" baseline="0" dirty="0" smtClean="0">
                <a:solidFill>
                  <a:srgbClr val="000000"/>
                </a:solidFill>
                <a:effectLst/>
                <a:latin typeface="+mn-lt"/>
                <a:ea typeface="Calibri" charset="0"/>
                <a:cs typeface="Calibri" charset="0"/>
              </a:rPr>
              <a:t> </a:t>
            </a:r>
            <a:r>
              <a:rPr lang="en-US" sz="1200" b="0" i="0" kern="1200" dirty="0" smtClean="0">
                <a:solidFill>
                  <a:srgbClr val="000000"/>
                </a:solidFill>
                <a:effectLst/>
                <a:latin typeface="+mn-lt"/>
                <a:ea typeface="Calibri" charset="0"/>
                <a:cs typeface="Calibri" charset="0"/>
              </a:rPr>
              <a:t>Stay tuned for additional details coming in 2017 on Priority and Priority Plus offerings.</a:t>
            </a:r>
          </a:p>
          <a:p>
            <a:pPr marL="0" indent="0">
              <a:buNone/>
            </a:pPr>
            <a:endParaRPr lang="en-US" sz="1200" b="0" i="0" kern="1200" dirty="0">
              <a:solidFill>
                <a:srgbClr val="000000"/>
              </a:solidFill>
              <a:effectLst/>
              <a:latin typeface="+mn-lt"/>
              <a:ea typeface="Calibri" charset="0"/>
              <a:cs typeface="Calibri" charset="0"/>
            </a:endParaRPr>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864B820-A5EF-474B-B8FF-45D174E5A138}"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99213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indent="0">
              <a:buFontTx/>
              <a:buNone/>
            </a:pPr>
            <a:r>
              <a:rPr lang="en-US" baseline="0" dirty="0" smtClean="0"/>
              <a:t>Take the competition head-on.  Mention App Volumes, App Disk, LL Labs </a:t>
            </a:r>
            <a:r>
              <a:rPr lang="en-US" baseline="0" dirty="0" err="1" smtClean="0"/>
              <a:t>FlexApp</a:t>
            </a:r>
            <a:r>
              <a:rPr lang="en-US" baseline="0" dirty="0" smtClean="0"/>
              <a:t>.  Explain that the reason we have more customers than all of them combined and we won both industry awards over them are:</a:t>
            </a:r>
          </a:p>
          <a:p>
            <a:pPr marL="171450" indent="-171450">
              <a:buFontTx/>
              <a:buChar char="-"/>
            </a:pPr>
            <a:r>
              <a:rPr lang="en-US" baseline="0" dirty="0" smtClean="0"/>
              <a:t>Only solution that offers full app </a:t>
            </a:r>
            <a:r>
              <a:rPr lang="en-US" baseline="0" dirty="0" err="1" smtClean="0"/>
              <a:t>compat</a:t>
            </a:r>
            <a:r>
              <a:rPr lang="en-US" baseline="0" dirty="0" smtClean="0"/>
              <a:t>.  Why go with a solution that can manage all of your apps the same way?</a:t>
            </a:r>
          </a:p>
          <a:p>
            <a:pPr marL="171450" indent="-171450">
              <a:buFontTx/>
              <a:buChar char="-"/>
            </a:pPr>
            <a:r>
              <a:rPr lang="en-US" baseline="0" dirty="0" smtClean="0"/>
              <a:t>Only solution that solves image management.  OS layering, below Windows architecture.  They don’t.  You’re always going to have multiple images. But with Unidesk, you don’t have to worry about managing them</a:t>
            </a:r>
          </a:p>
          <a:p>
            <a:pPr marL="171450" indent="-171450">
              <a:buFontTx/>
              <a:buChar char="-"/>
            </a:pPr>
            <a:r>
              <a:rPr lang="en-US" baseline="0" dirty="0" smtClean="0"/>
              <a:t>Only solution that offers choice of Layered Images or Elastic Layering to optimize login performance</a:t>
            </a:r>
          </a:p>
          <a:p>
            <a:pPr marL="171450" indent="-171450">
              <a:buFontTx/>
              <a:buChar char="-"/>
            </a:pPr>
            <a:r>
              <a:rPr lang="en-US" baseline="0" dirty="0" smtClean="0"/>
              <a:t>Only solution that snaps into native tools PVS/MCS/Composer/Clones to make integration seamless.  You already use these tools to manage image delivery.  Now Unidesk enables you to manage image content.</a:t>
            </a:r>
          </a:p>
          <a:p>
            <a:pPr marL="171450" indent="-171450">
              <a:buFontTx/>
              <a:buChar char="-"/>
            </a:pPr>
            <a:r>
              <a:rPr lang="en-US" baseline="0" dirty="0" smtClean="0"/>
              <a:t>Only solution that can customize XenApp shared hosted desktops with different apps.  You can now extend XenApp and stop locally installing apps on PCs – get out of PC Refresh game, save huge </a:t>
            </a:r>
            <a:r>
              <a:rPr lang="en-US" baseline="0" dirty="0" err="1" smtClean="0"/>
              <a:t>CapEx</a:t>
            </a:r>
            <a:r>
              <a:rPr lang="en-US" baseline="0" dirty="0" smtClean="0"/>
              <a:t> </a:t>
            </a:r>
          </a:p>
          <a:p>
            <a:pPr marL="171450" indent="-171450">
              <a:buFontTx/>
              <a:buChar char="-"/>
            </a:pPr>
            <a:r>
              <a:rPr lang="en-US" baseline="0" dirty="0" smtClean="0"/>
              <a:t>Only solution that enables same app layers and Layered Images to be delivered to any hypervisor or cloud without re-packaging.</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134914-0EBC-4B0F-907D-725247C63C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0955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457200" y="1732617"/>
            <a:ext cx="5405437" cy="1627803"/>
          </a:xfrm>
        </p:spPr>
        <p:txBody>
          <a:bodyPr anchor="b"/>
          <a:lstStyle>
            <a:lvl1pPr algn="l">
              <a:defRPr sz="4800">
                <a:solidFill>
                  <a:schemeClr val="accent1"/>
                </a:solidFill>
              </a:defRPr>
            </a:lvl1pPr>
          </a:lstStyle>
          <a:p>
            <a:r>
              <a:rPr lang="en-US" dirty="0" smtClean="0"/>
              <a:t>Click to edit </a:t>
            </a:r>
            <a:br>
              <a:rPr lang="en-US" dirty="0" smtClean="0"/>
            </a:br>
            <a:r>
              <a:rPr lang="en-US" dirty="0" smtClean="0"/>
              <a:t>Master title style</a:t>
            </a:r>
            <a:endParaRPr lang="en-US" dirty="0"/>
          </a:p>
        </p:txBody>
      </p:sp>
      <p:grpSp>
        <p:nvGrpSpPr>
          <p:cNvPr id="19" name="Group 4"/>
          <p:cNvGrpSpPr>
            <a:grpSpLocks noChangeAspect="1"/>
          </p:cNvGrpSpPr>
          <p:nvPr userDrawn="1"/>
        </p:nvGrpSpPr>
        <p:grpSpPr bwMode="gray">
          <a:xfrm>
            <a:off x="457200" y="464005"/>
            <a:ext cx="1081088" cy="450395"/>
            <a:chOff x="1118" y="1746"/>
            <a:chExt cx="1541" cy="642"/>
          </a:xfrm>
          <a:solidFill>
            <a:schemeClr val="tx1"/>
          </a:solidFill>
        </p:grpSpPr>
        <p:sp>
          <p:nvSpPr>
            <p:cNvPr id="20"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33" name="Text Placeholder 32"/>
          <p:cNvSpPr>
            <a:spLocks noGrp="1"/>
          </p:cNvSpPr>
          <p:nvPr>
            <p:ph type="body" sz="quarter" idx="10"/>
          </p:nvPr>
        </p:nvSpPr>
        <p:spPr bwMode="gray">
          <a:xfrm>
            <a:off x="457200" y="3420274"/>
            <a:ext cx="5410200" cy="2821308"/>
          </a:xfrm>
        </p:spPr>
        <p:txBody>
          <a:bodyPr/>
          <a:lstStyle>
            <a:lvl1pPr marL="0" indent="0">
              <a:lnSpc>
                <a:spcPct val="95000"/>
              </a:lnSpc>
              <a:spcBef>
                <a:spcPts val="2000"/>
              </a:spcBef>
              <a:spcAft>
                <a:spcPts val="0"/>
              </a:spcAft>
              <a:buFont typeface="Tahoma" panose="020B0604030504040204" pitchFamily="34" charset="0"/>
              <a:buChar char="​"/>
              <a:defRPr sz="2400" spc="-30" baseline="0">
                <a:solidFill>
                  <a:schemeClr val="tx1">
                    <a:lumMod val="50000"/>
                    <a:lumOff val="50000"/>
                  </a:schemeClr>
                </a:solidFill>
                <a:latin typeface="+mn-lt"/>
              </a:defRPr>
            </a:lvl1pPr>
            <a:lvl2pPr marL="0" indent="0">
              <a:lnSpc>
                <a:spcPct val="76000"/>
              </a:lnSpc>
              <a:spcBef>
                <a:spcPts val="3000"/>
              </a:spcBef>
              <a:spcAft>
                <a:spcPts val="0"/>
              </a:spcAft>
              <a:buFont typeface="Tahoma" panose="020B0604030504040204" pitchFamily="34" charset="0"/>
              <a:buChar char="​"/>
              <a:defRPr sz="1800" b="1" spc="50" baseline="0">
                <a:solidFill>
                  <a:schemeClr val="accent2"/>
                </a:solidFill>
                <a:latin typeface="+mn-lt"/>
              </a:defRPr>
            </a:lvl2pPr>
            <a:lvl3pPr marL="0" indent="0">
              <a:lnSpc>
                <a:spcPct val="76000"/>
              </a:lnSpc>
              <a:spcBef>
                <a:spcPts val="600"/>
              </a:spcBef>
              <a:spcAft>
                <a:spcPts val="0"/>
              </a:spcAft>
              <a:buFont typeface="Tahoma" panose="020B0604030504040204" pitchFamily="34" charset="0"/>
              <a:buChar char="​"/>
              <a:defRPr sz="1600" b="0">
                <a:solidFill>
                  <a:schemeClr val="tx1">
                    <a:lumMod val="50000"/>
                    <a:lumOff val="50000"/>
                  </a:schemeClr>
                </a:solidFill>
                <a:latin typeface="+mj-lt"/>
              </a:defRPr>
            </a:lvl3pPr>
            <a:lvl4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4pPr>
            <a:lvl5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5pPr>
            <a:lvl6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6pPr>
            <a:lvl7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7pPr>
            <a:lvl8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8pPr>
            <a:lvl9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6</a:t>
            </a:r>
          </a:p>
          <a:p>
            <a:pPr lvl="6"/>
            <a:r>
              <a:rPr lang="en-US" dirty="0" smtClean="0"/>
              <a:t>7</a:t>
            </a:r>
          </a:p>
          <a:p>
            <a:pPr lvl="7"/>
            <a:r>
              <a:rPr lang="en-US" dirty="0" smtClean="0"/>
              <a:t>8</a:t>
            </a:r>
          </a:p>
          <a:p>
            <a:pPr lvl="8"/>
            <a:r>
              <a:rPr lang="en-US" dirty="0" smtClean="0"/>
              <a:t>9</a:t>
            </a:r>
          </a:p>
        </p:txBody>
      </p:sp>
      <p:sp>
        <p:nvSpPr>
          <p:cNvPr id="40" name="Text Placeholder 2"/>
          <p:cNvSpPr>
            <a:spLocks noGrp="1"/>
          </p:cNvSpPr>
          <p:nvPr>
            <p:ph type="body" idx="1" hasCustomPrompt="1"/>
          </p:nvPr>
        </p:nvSpPr>
        <p:spPr bwMode="gray">
          <a:xfrm>
            <a:off x="458789" y="1398040"/>
            <a:ext cx="1497011" cy="121572"/>
          </a:xfrm>
        </p:spPr>
        <p:txBody>
          <a:bodyPr wrap="square" anchor="ctr">
            <a:spAutoFit/>
          </a:bodyPr>
          <a:lstStyle>
            <a:lvl1pPr marL="0" indent="0">
              <a:lnSpc>
                <a:spcPct val="76000"/>
              </a:lnSpc>
              <a:spcBef>
                <a:spcPts val="0"/>
              </a:spcBef>
              <a:buNone/>
              <a:defRPr sz="10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DATE text</a:t>
            </a:r>
          </a:p>
        </p:txBody>
      </p:sp>
      <p:sp>
        <p:nvSpPr>
          <p:cNvPr id="34" name="Picture Placeholder 33"/>
          <p:cNvSpPr>
            <a:spLocks noGrp="1"/>
          </p:cNvSpPr>
          <p:nvPr>
            <p:ph type="pic" sz="quarter" idx="11"/>
          </p:nvPr>
        </p:nvSpPr>
        <p:spPr>
          <a:xfrm>
            <a:off x="7048942" y="0"/>
            <a:ext cx="5143059" cy="6858000"/>
          </a:xfrm>
          <a:custGeom>
            <a:avLst/>
            <a:gdLst>
              <a:gd name="connsiteX0" fmla="*/ 0 w 5143059"/>
              <a:gd name="connsiteY0" fmla="*/ 0 h 6858000"/>
              <a:gd name="connsiteX1" fmla="*/ 5143059 w 5143059"/>
              <a:gd name="connsiteY1" fmla="*/ 0 h 6858000"/>
              <a:gd name="connsiteX2" fmla="*/ 5143059 w 5143059"/>
              <a:gd name="connsiteY2" fmla="*/ 6858000 h 6858000"/>
              <a:gd name="connsiteX3" fmla="*/ 0 w 5143059"/>
              <a:gd name="connsiteY3" fmla="*/ 6858000 h 6858000"/>
              <a:gd name="connsiteX4" fmla="*/ 15890 w 5143059"/>
              <a:gd name="connsiteY4" fmla="*/ 6826974 h 6858000"/>
              <a:gd name="connsiteX5" fmla="*/ 788774 w 5143059"/>
              <a:gd name="connsiteY5" fmla="*/ 3429000 h 6858000"/>
              <a:gd name="connsiteX6" fmla="*/ 15890 w 5143059"/>
              <a:gd name="connsiteY6" fmla="*/ 310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43059" h="6858000">
                <a:moveTo>
                  <a:pt x="0" y="0"/>
                </a:moveTo>
                <a:lnTo>
                  <a:pt x="5143059" y="0"/>
                </a:lnTo>
                <a:lnTo>
                  <a:pt x="5143059" y="6858000"/>
                </a:lnTo>
                <a:lnTo>
                  <a:pt x="0" y="6858000"/>
                </a:lnTo>
                <a:lnTo>
                  <a:pt x="15890" y="6826974"/>
                </a:lnTo>
                <a:cubicBezTo>
                  <a:pt x="511202" y="5799035"/>
                  <a:pt x="788774" y="4646433"/>
                  <a:pt x="788774" y="3429000"/>
                </a:cubicBezTo>
                <a:cubicBezTo>
                  <a:pt x="788774" y="2211567"/>
                  <a:pt x="511202" y="1058965"/>
                  <a:pt x="15890" y="31027"/>
                </a:cubicBezTo>
                <a:close/>
              </a:path>
            </a:pathLst>
          </a:custGeom>
          <a:solidFill>
            <a:schemeClr val="tx2"/>
          </a:solidFill>
        </p:spPr>
        <p:txBody>
          <a:bodyPr wrap="square">
            <a:noAutofit/>
          </a:bodyPr>
          <a:lstStyle>
            <a:lvl1pPr marL="0" indent="0" algn="ctr">
              <a:buNone/>
              <a:defRPr/>
            </a:lvl1pPr>
          </a:lstStyle>
          <a:p>
            <a:endParaRPr lang="en-US" dirty="0"/>
          </a:p>
        </p:txBody>
      </p:sp>
    </p:spTree>
    <p:extLst>
      <p:ext uri="{BB962C8B-B14F-4D97-AF65-F5344CB8AC3E}">
        <p14:creationId xmlns:p14="http://schemas.microsoft.com/office/powerpoint/2010/main" val="263755723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gu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3444127"/>
            <a:ext cx="7356046" cy="332399"/>
          </a:xfrm>
        </p:spPr>
        <p:txBody>
          <a:bodyPr>
            <a:noAutofit/>
          </a:bodyPr>
          <a:lstStyle>
            <a:lvl1pPr marL="0" indent="0">
              <a:buNone/>
              <a:defRPr sz="24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
        <p:nvSpPr>
          <p:cNvPr id="22" name="Title 1"/>
          <p:cNvSpPr>
            <a:spLocks noGrp="1"/>
          </p:cNvSpPr>
          <p:nvPr>
            <p:ph type="ctrTitle" hasCustomPrompt="1"/>
          </p:nvPr>
        </p:nvSpPr>
        <p:spPr bwMode="gray">
          <a:xfrm>
            <a:off x="457200" y="1732617"/>
            <a:ext cx="7356046" cy="1627803"/>
          </a:xfrm>
        </p:spPr>
        <p:txBody>
          <a:bodyPr anchor="b"/>
          <a:lstStyle>
            <a:lvl1pPr algn="l">
              <a:defRPr sz="4800"/>
            </a:lvl1pPr>
          </a:lstStyle>
          <a:p>
            <a:r>
              <a:rPr lang="en-US" dirty="0" smtClean="0"/>
              <a:t>Click to edit </a:t>
            </a:r>
            <a:br>
              <a:rPr lang="en-US" dirty="0" smtClean="0"/>
            </a:br>
            <a:r>
              <a:rPr lang="en-US" dirty="0" smtClean="0"/>
              <a:t>Master title style</a:t>
            </a:r>
            <a:endParaRPr lang="en-US" dirty="0"/>
          </a:p>
        </p:txBody>
      </p:sp>
      <p:grpSp>
        <p:nvGrpSpPr>
          <p:cNvPr id="20" name="Group 4"/>
          <p:cNvGrpSpPr>
            <a:grpSpLocks noChangeAspect="1"/>
          </p:cNvGrpSpPr>
          <p:nvPr userDrawn="1"/>
        </p:nvGrpSpPr>
        <p:grpSpPr bwMode="gray">
          <a:xfrm>
            <a:off x="457200" y="464005"/>
            <a:ext cx="1081088" cy="450395"/>
            <a:chOff x="1118" y="1746"/>
            <a:chExt cx="1541" cy="642"/>
          </a:xfrm>
          <a:solidFill>
            <a:schemeClr val="tx1"/>
          </a:solidFill>
        </p:grpSpPr>
        <p:sp>
          <p:nvSpPr>
            <p:cNvPr id="21"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Rectangle 1"/>
          <p:cNvSpPr/>
          <p:nvPr userDrawn="1"/>
        </p:nvSpPr>
        <p:spPr bwMode="white">
          <a:xfrm>
            <a:off x="10818688" y="6277510"/>
            <a:ext cx="1181528" cy="580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Tree>
    <p:extLst>
      <p:ext uri="{BB962C8B-B14F-4D97-AF65-F5344CB8AC3E}">
        <p14:creationId xmlns:p14="http://schemas.microsoft.com/office/powerpoint/2010/main" val="151382139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chemeClr val="accent1"/>
                </a:solidFill>
              </a:defRPr>
            </a:lvl1pPr>
          </a:lstStyle>
          <a:p>
            <a:r>
              <a:rPr lang="en-US" smtClean="0"/>
              <a:t>Click to edit Master title style</a:t>
            </a:r>
            <a:endParaRPr lang="en-US"/>
          </a:p>
        </p:txBody>
      </p:sp>
      <p:sp>
        <p:nvSpPr>
          <p:cNvPr id="7"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2107144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and Subtitle">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68062246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5410200"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Content Placeholder 2"/>
          <p:cNvSpPr>
            <a:spLocks noGrp="1"/>
          </p:cNvSpPr>
          <p:nvPr>
            <p:ph idx="11"/>
          </p:nvPr>
        </p:nvSpPr>
        <p:spPr>
          <a:xfrm>
            <a:off x="6324599" y="2367173"/>
            <a:ext cx="5410200"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28013207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ulti-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7370974"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56430499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ulti-Content 2">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1" y="2367173"/>
            <a:ext cx="7361022"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a:xfrm>
            <a:off x="457200" y="592709"/>
            <a:ext cx="11277599" cy="842025"/>
          </a:xfrm>
        </p:spPr>
        <p:txBody>
          <a:bodyPr/>
          <a:lstStyle/>
          <a:p>
            <a:r>
              <a:rPr lang="en-US" smtClean="0"/>
              <a:t>Click to edit Master title style</a:t>
            </a:r>
            <a:endParaRPr lang="en-US"/>
          </a:p>
        </p:txBody>
      </p:sp>
      <p:sp>
        <p:nvSpPr>
          <p:cNvPr id="29" name="Content Placeholder 2"/>
          <p:cNvSpPr>
            <a:spLocks noGrp="1"/>
          </p:cNvSpPr>
          <p:nvPr>
            <p:ph idx="12"/>
          </p:nvPr>
        </p:nvSpPr>
        <p:spPr>
          <a:xfrm>
            <a:off x="8270448"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28531416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5" name="Content Placeholder 2"/>
          <p:cNvSpPr>
            <a:spLocks noGrp="1"/>
          </p:cNvSpPr>
          <p:nvPr>
            <p:ph idx="12"/>
          </p:nvPr>
        </p:nvSpPr>
        <p:spPr>
          <a:xfrm>
            <a:off x="8270448"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309308492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2476498"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Content Placeholder 2"/>
          <p:cNvSpPr>
            <a:spLocks noGrp="1"/>
          </p:cNvSpPr>
          <p:nvPr>
            <p:ph idx="11"/>
          </p:nvPr>
        </p:nvSpPr>
        <p:spPr>
          <a:xfrm>
            <a:off x="3390900"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Content Placeholder 2"/>
          <p:cNvSpPr>
            <a:spLocks noGrp="1"/>
          </p:cNvSpPr>
          <p:nvPr>
            <p:ph idx="12"/>
          </p:nvPr>
        </p:nvSpPr>
        <p:spPr>
          <a:xfrm>
            <a:off x="6324598"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 name="Content Placeholder 2"/>
          <p:cNvSpPr>
            <a:spLocks noGrp="1"/>
          </p:cNvSpPr>
          <p:nvPr>
            <p:ph idx="13"/>
          </p:nvPr>
        </p:nvSpPr>
        <p:spPr>
          <a:xfrm>
            <a:off x="9258296"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27352518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3" name="Title 21"/>
          <p:cNvSpPr>
            <a:spLocks noGrp="1"/>
          </p:cNvSpPr>
          <p:nvPr>
            <p:ph type="title"/>
          </p:nvPr>
        </p:nvSpPr>
        <p:spPr>
          <a:xfrm>
            <a:off x="4363824" y="592709"/>
            <a:ext cx="7370975" cy="842025"/>
          </a:xfrm>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7370974" cy="4033627"/>
          </a:xfrm>
        </p:spPr>
        <p:txBody>
          <a:bodyPr/>
          <a:lstStyle>
            <a:lvl1pPr marL="288925" indent="-288925">
              <a:lnSpc>
                <a:spcPct val="85000"/>
              </a:lnSpc>
              <a:spcBef>
                <a:spcPts val="1800"/>
              </a:spcBef>
              <a:buFont typeface="+mj-lt"/>
              <a:buAutoNum type="arabicPeriod"/>
              <a:defRPr sz="2200" b="0">
                <a:solidFill>
                  <a:schemeClr val="accent1"/>
                </a:solidFill>
                <a:latin typeface="+mn-lt"/>
              </a:defRPr>
            </a:lvl1pPr>
            <a:lvl2pPr marL="288925" indent="0">
              <a:spcBef>
                <a:spcPts val="0"/>
              </a:spcBef>
              <a:spcAft>
                <a:spcPts val="800"/>
              </a:spcAft>
              <a:buFont typeface="Tahoma" panose="020B0604030504040204" pitchFamily="34" charset="0"/>
              <a:buChar char="​"/>
              <a:defRPr sz="1400" b="1" spc="50" baseline="0">
                <a:solidFill>
                  <a:schemeClr val="bg2"/>
                </a:solidFill>
                <a:latin typeface="+mj-lt"/>
              </a:defRPr>
            </a:lvl2pPr>
            <a:lvl3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3pPr>
            <a:lvl4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4pPr>
            <a:lvl5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5pPr>
            <a:lvl6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6pPr>
            <a:lvl7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7pPr>
            <a:lvl8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8pPr>
            <a:lvl9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6</a:t>
            </a:r>
          </a:p>
          <a:p>
            <a:pPr lvl="6"/>
            <a:r>
              <a:rPr lang="en-US" dirty="0" smtClean="0"/>
              <a:t>7</a:t>
            </a:r>
          </a:p>
          <a:p>
            <a:pPr lvl="7"/>
            <a:r>
              <a:rPr lang="en-US" dirty="0" smtClean="0"/>
              <a:t>8</a:t>
            </a:r>
          </a:p>
          <a:p>
            <a:pPr lvl="8"/>
            <a:r>
              <a:rPr lang="en-US" dirty="0" smtClean="0"/>
              <a:t>9</a:t>
            </a:r>
            <a:endParaRPr lang="en-US" dirty="0"/>
          </a:p>
        </p:txBody>
      </p:sp>
      <p:sp>
        <p:nvSpPr>
          <p:cNvPr id="5" name="Text Placeholder 2"/>
          <p:cNvSpPr>
            <a:spLocks noGrp="1"/>
          </p:cNvSpPr>
          <p:nvPr>
            <p:ph type="body" idx="10" hasCustomPrompt="1"/>
          </p:nvPr>
        </p:nvSpPr>
        <p:spPr>
          <a:xfrm>
            <a:off x="4363824" y="1451727"/>
            <a:ext cx="7370974"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50579576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008229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and Photo">
    <p:spTree>
      <p:nvGrpSpPr>
        <p:cNvPr id="1" name=""/>
        <p:cNvGrpSpPr/>
        <p:nvPr/>
      </p:nvGrpSpPr>
      <p:grpSpPr>
        <a:xfrm>
          <a:off x="0" y="0"/>
          <a:ext cx="0" cy="0"/>
          <a:chOff x="0" y="0"/>
          <a:chExt cx="0" cy="0"/>
        </a:xfrm>
      </p:grpSpPr>
      <p:sp>
        <p:nvSpPr>
          <p:cNvPr id="7" name="Picture Placeholder 6"/>
          <p:cNvSpPr>
            <a:spLocks noGrp="1"/>
          </p:cNvSpPr>
          <p:nvPr>
            <p:ph type="pic" sz="quarter" idx="11"/>
          </p:nvPr>
        </p:nvSpPr>
        <p:spPr>
          <a:xfrm flipH="1">
            <a:off x="0" y="0"/>
            <a:ext cx="5143059" cy="6858000"/>
          </a:xfrm>
          <a:custGeom>
            <a:avLst/>
            <a:gdLst>
              <a:gd name="connsiteX0" fmla="*/ 0 w 5143059"/>
              <a:gd name="connsiteY0" fmla="*/ 0 h 6858000"/>
              <a:gd name="connsiteX1" fmla="*/ 5143059 w 5143059"/>
              <a:gd name="connsiteY1" fmla="*/ 0 h 6858000"/>
              <a:gd name="connsiteX2" fmla="*/ 5143059 w 5143059"/>
              <a:gd name="connsiteY2" fmla="*/ 6858000 h 6858000"/>
              <a:gd name="connsiteX3" fmla="*/ 0 w 5143059"/>
              <a:gd name="connsiteY3" fmla="*/ 6858000 h 6858000"/>
              <a:gd name="connsiteX4" fmla="*/ 15890 w 5143059"/>
              <a:gd name="connsiteY4" fmla="*/ 6826974 h 6858000"/>
              <a:gd name="connsiteX5" fmla="*/ 788774 w 5143059"/>
              <a:gd name="connsiteY5" fmla="*/ 3429000 h 6858000"/>
              <a:gd name="connsiteX6" fmla="*/ 15890 w 5143059"/>
              <a:gd name="connsiteY6" fmla="*/ 310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43059" h="6858000">
                <a:moveTo>
                  <a:pt x="0" y="0"/>
                </a:moveTo>
                <a:lnTo>
                  <a:pt x="5143059" y="0"/>
                </a:lnTo>
                <a:lnTo>
                  <a:pt x="5143059" y="6858000"/>
                </a:lnTo>
                <a:lnTo>
                  <a:pt x="0" y="6858000"/>
                </a:lnTo>
                <a:lnTo>
                  <a:pt x="15890" y="6826974"/>
                </a:lnTo>
                <a:cubicBezTo>
                  <a:pt x="511202" y="5799035"/>
                  <a:pt x="788774" y="4646433"/>
                  <a:pt x="788774" y="3429000"/>
                </a:cubicBezTo>
                <a:cubicBezTo>
                  <a:pt x="788774" y="2211567"/>
                  <a:pt x="511202" y="1058965"/>
                  <a:pt x="15890" y="31027"/>
                </a:cubicBezTo>
                <a:close/>
              </a:path>
            </a:pathLst>
          </a:custGeom>
          <a:solidFill>
            <a:schemeClr val="tx2"/>
          </a:solidFill>
        </p:spPr>
        <p:txBody>
          <a:bodyPr wrap="square">
            <a:noAutofit/>
          </a:bodyPr>
          <a:lstStyle>
            <a:lvl1pPr marL="0" indent="0" algn="ctr">
              <a:buNone/>
              <a:defRPr/>
            </a:lvl1pPr>
          </a:lstStyle>
          <a:p>
            <a:endParaRPr lang="en-US" dirty="0"/>
          </a:p>
        </p:txBody>
      </p:sp>
      <p:sp>
        <p:nvSpPr>
          <p:cNvPr id="19" name="Content Placeholder 2"/>
          <p:cNvSpPr>
            <a:spLocks noGrp="1"/>
          </p:cNvSpPr>
          <p:nvPr>
            <p:ph idx="1"/>
          </p:nvPr>
        </p:nvSpPr>
        <p:spPr>
          <a:xfrm>
            <a:off x="5143058" y="2367173"/>
            <a:ext cx="6591744"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0" name="Title 21"/>
          <p:cNvSpPr>
            <a:spLocks noGrp="1"/>
          </p:cNvSpPr>
          <p:nvPr>
            <p:ph type="title"/>
          </p:nvPr>
        </p:nvSpPr>
        <p:spPr>
          <a:xfrm>
            <a:off x="5143059" y="592709"/>
            <a:ext cx="6584648" cy="842025"/>
          </a:xfrm>
        </p:spPr>
        <p:txBody>
          <a:bodyPr/>
          <a:lstStyle/>
          <a:p>
            <a:r>
              <a:rPr lang="en-US" smtClean="0"/>
              <a:t>Click to edit Master title style</a:t>
            </a:r>
            <a:endParaRPr lang="en-US"/>
          </a:p>
        </p:txBody>
      </p:sp>
      <p:sp>
        <p:nvSpPr>
          <p:cNvPr id="22" name="Text Placeholder 2"/>
          <p:cNvSpPr>
            <a:spLocks noGrp="1"/>
          </p:cNvSpPr>
          <p:nvPr>
            <p:ph type="body" idx="10" hasCustomPrompt="1"/>
          </p:nvPr>
        </p:nvSpPr>
        <p:spPr>
          <a:xfrm>
            <a:off x="5143057" y="1451727"/>
            <a:ext cx="6591745"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300370279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arge Text Photo">
    <p:spTree>
      <p:nvGrpSpPr>
        <p:cNvPr id="1" name=""/>
        <p:cNvGrpSpPr/>
        <p:nvPr/>
      </p:nvGrpSpPr>
      <p:grpSpPr>
        <a:xfrm>
          <a:off x="0" y="0"/>
          <a:ext cx="0" cy="0"/>
          <a:chOff x="0" y="0"/>
          <a:chExt cx="0" cy="0"/>
        </a:xfrm>
      </p:grpSpPr>
      <p:sp>
        <p:nvSpPr>
          <p:cNvPr id="11" name="Picture Placeholder 10"/>
          <p:cNvSpPr>
            <a:spLocks noGrp="1"/>
          </p:cNvSpPr>
          <p:nvPr>
            <p:ph type="pic" sz="quarter" idx="12"/>
          </p:nvPr>
        </p:nvSpPr>
        <p:spPr>
          <a:xfrm>
            <a:off x="6248400" y="0"/>
            <a:ext cx="5943600" cy="6400800"/>
          </a:xfrm>
          <a:custGeom>
            <a:avLst/>
            <a:gdLst>
              <a:gd name="connsiteX0" fmla="*/ 1260683 w 5943600"/>
              <a:gd name="connsiteY0" fmla="*/ 0 h 6400800"/>
              <a:gd name="connsiteX1" fmla="*/ 5943600 w 5943600"/>
              <a:gd name="connsiteY1" fmla="*/ 0 h 6400800"/>
              <a:gd name="connsiteX2" fmla="*/ 5943600 w 5943600"/>
              <a:gd name="connsiteY2" fmla="*/ 5583883 h 6400800"/>
              <a:gd name="connsiteX3" fmla="*/ 5719639 w 5943600"/>
              <a:gd name="connsiteY3" fmla="*/ 5753462 h 6400800"/>
              <a:gd name="connsiteX4" fmla="*/ 3645307 w 5943600"/>
              <a:gd name="connsiteY4" fmla="*/ 6400800 h 6400800"/>
              <a:gd name="connsiteX5" fmla="*/ 0 w 5943600"/>
              <a:gd name="connsiteY5" fmla="*/ 2755493 h 6400800"/>
              <a:gd name="connsiteX6" fmla="*/ 1178146 w 5943600"/>
              <a:gd name="connsiteY6" fmla="*/ 71927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43600" h="6400800">
                <a:moveTo>
                  <a:pt x="1260683" y="0"/>
                </a:moveTo>
                <a:lnTo>
                  <a:pt x="5943600" y="0"/>
                </a:lnTo>
                <a:lnTo>
                  <a:pt x="5943600" y="5583883"/>
                </a:lnTo>
                <a:lnTo>
                  <a:pt x="5719639" y="5753462"/>
                </a:lnTo>
                <a:cubicBezTo>
                  <a:pt x="5130839" y="6161630"/>
                  <a:pt x="4416004" y="6400800"/>
                  <a:pt x="3645307" y="6400800"/>
                </a:cubicBezTo>
                <a:cubicBezTo>
                  <a:pt x="1632059" y="6400800"/>
                  <a:pt x="0" y="4768741"/>
                  <a:pt x="0" y="2755493"/>
                </a:cubicBezTo>
                <a:cubicBezTo>
                  <a:pt x="0" y="1693820"/>
                  <a:pt x="453863" y="738151"/>
                  <a:pt x="1178146" y="71927"/>
                </a:cubicBezTo>
                <a:close/>
              </a:path>
            </a:pathLst>
          </a:custGeom>
          <a:solidFill>
            <a:schemeClr val="tx2"/>
          </a:solidFill>
        </p:spPr>
        <p:txBody>
          <a:bodyPr wrap="square">
            <a:noAutofit/>
          </a:bodyPr>
          <a:lstStyle>
            <a:lvl1pPr marL="0" indent="0" algn="ctr">
              <a:buNone/>
              <a:defRPr/>
            </a:lvl1pPr>
          </a:lstStyle>
          <a:p>
            <a:endParaRPr lang="en-US" dirty="0"/>
          </a:p>
        </p:txBody>
      </p:sp>
      <p:sp>
        <p:nvSpPr>
          <p:cNvPr id="12" name="Title 21"/>
          <p:cNvSpPr>
            <a:spLocks noGrp="1"/>
          </p:cNvSpPr>
          <p:nvPr>
            <p:ph type="title" hasCustomPrompt="1"/>
          </p:nvPr>
        </p:nvSpPr>
        <p:spPr>
          <a:xfrm>
            <a:off x="457201" y="2823838"/>
            <a:ext cx="5407024" cy="842025"/>
          </a:xfrm>
        </p:spPr>
        <p:txBody>
          <a:bodyPr anchor="ctr">
            <a:spAutoFit/>
          </a:bodyPr>
          <a:lstStyle>
            <a:lvl1pPr>
              <a:defRPr/>
            </a:lvl1pPr>
          </a:lstStyle>
          <a:p>
            <a:r>
              <a:rPr lang="en-US" dirty="0" smtClean="0"/>
              <a:t>Click to edit </a:t>
            </a:r>
            <a:br>
              <a:rPr lang="en-US" dirty="0" smtClean="0"/>
            </a:br>
            <a:r>
              <a:rPr lang="en-US" dirty="0" smtClean="0"/>
              <a:t>Master title style</a:t>
            </a:r>
            <a:endParaRPr lang="en-US" dirty="0"/>
          </a:p>
        </p:txBody>
      </p:sp>
    </p:spTree>
    <p:extLst>
      <p:ext uri="{BB962C8B-B14F-4D97-AF65-F5344CB8AC3E}">
        <p14:creationId xmlns:p14="http://schemas.microsoft.com/office/powerpoint/2010/main" val="150452458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ig Statem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457200" y="914400"/>
            <a:ext cx="11277600" cy="5029200"/>
          </a:xfrm>
        </p:spPr>
        <p:txBody>
          <a:bodyPr anchor="ctr"/>
          <a:lstStyle>
            <a:lvl1pPr marL="0" indent="0" algn="ctr">
              <a:lnSpc>
                <a:spcPct val="100000"/>
              </a:lnSpc>
              <a:spcAft>
                <a:spcPts val="200"/>
              </a:spcAft>
              <a:buFont typeface="Tahoma" panose="020B0604030504040204" pitchFamily="34" charset="0"/>
              <a:buChar char="​"/>
              <a:defRPr sz="4400">
                <a:solidFill>
                  <a:schemeClr val="accent2"/>
                </a:solidFill>
                <a:latin typeface="+mn-lt"/>
              </a:defRPr>
            </a:lvl1pPr>
            <a:lvl2pPr marL="0" indent="0" algn="ctr">
              <a:lnSpc>
                <a:spcPct val="85000"/>
              </a:lnSpc>
              <a:spcBef>
                <a:spcPts val="200"/>
              </a:spcBef>
              <a:spcAft>
                <a:spcPts val="800"/>
              </a:spcAft>
              <a:buFont typeface="Tahoma" panose="020B0604030504040204" pitchFamily="34" charset="0"/>
              <a:buChar char="​"/>
              <a:defRPr sz="2200" b="0" spc="50" baseline="0">
                <a:solidFill>
                  <a:schemeClr val="bg2"/>
                </a:solidFill>
                <a:latin typeface="+mn-lt"/>
              </a:defRPr>
            </a:lvl2pPr>
            <a:lvl3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3pPr>
            <a:lvl4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4pPr>
            <a:lvl5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5pPr>
            <a:lvl6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6pPr>
            <a:lvl7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7pPr>
            <a:lvl8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8pPr>
            <a:lvl9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9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428051919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324600" y="2247848"/>
            <a:ext cx="5405437" cy="1286506"/>
          </a:xfrm>
        </p:spPr>
        <p:txBody>
          <a:bodyPr anchor="ctr">
            <a:spAutoFit/>
          </a:bodyPr>
          <a:lstStyle>
            <a:lvl1pPr marL="0" indent="0">
              <a:lnSpc>
                <a:spcPct val="95000"/>
              </a:lnSpc>
              <a:defRPr sz="4400" b="0" spc="-30" baseline="0">
                <a:solidFill>
                  <a:schemeClr val="accent2"/>
                </a:solidFill>
                <a:latin typeface="+mj-lt"/>
              </a:defRPr>
            </a:lvl1pPr>
          </a:lstStyle>
          <a:p>
            <a:r>
              <a:rPr lang="en-US" dirty="0" smtClean="0"/>
              <a:t>Click to edit </a:t>
            </a:r>
            <a:br>
              <a:rPr lang="en-US" dirty="0" smtClean="0"/>
            </a:br>
            <a:r>
              <a:rPr lang="en-US" dirty="0" smtClean="0"/>
              <a:t>Master title style.</a:t>
            </a:r>
            <a:endParaRPr lang="en-US" dirty="0"/>
          </a:p>
        </p:txBody>
      </p:sp>
      <p:sp>
        <p:nvSpPr>
          <p:cNvPr id="3" name="Text Placeholder 2"/>
          <p:cNvSpPr>
            <a:spLocks noGrp="1"/>
          </p:cNvSpPr>
          <p:nvPr>
            <p:ph type="body" idx="1"/>
          </p:nvPr>
        </p:nvSpPr>
        <p:spPr>
          <a:xfrm>
            <a:off x="6324601" y="5289339"/>
            <a:ext cx="5405436" cy="332399"/>
          </a:xfrm>
        </p:spPr>
        <p:txBody>
          <a:bodyPr>
            <a:noAutofit/>
          </a:bodyPr>
          <a:lstStyle>
            <a:lvl1pPr marL="0" indent="0">
              <a:buNone/>
              <a:defRPr sz="2800" spc="-30" baseline="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grpSp>
        <p:nvGrpSpPr>
          <p:cNvPr id="4" name="Group 3"/>
          <p:cNvGrpSpPr/>
          <p:nvPr userDrawn="1"/>
        </p:nvGrpSpPr>
        <p:grpSpPr>
          <a:xfrm>
            <a:off x="6324600" y="901732"/>
            <a:ext cx="5410200" cy="3978738"/>
            <a:chOff x="6178946" y="901732"/>
            <a:chExt cx="5555854" cy="3978738"/>
          </a:xfrm>
        </p:grpSpPr>
        <p:cxnSp>
          <p:nvCxnSpPr>
            <p:cNvPr id="32" name="Straight Connector 31"/>
            <p:cNvCxnSpPr/>
            <p:nvPr userDrawn="1"/>
          </p:nvCxnSpPr>
          <p:spPr>
            <a:xfrm>
              <a:off x="6178946" y="901732"/>
              <a:ext cx="5555854"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6178946" y="4880470"/>
              <a:ext cx="5555854"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42" name="Picture Placeholder 41"/>
          <p:cNvSpPr>
            <a:spLocks noGrp="1"/>
          </p:cNvSpPr>
          <p:nvPr>
            <p:ph type="pic" sz="quarter" idx="11"/>
          </p:nvPr>
        </p:nvSpPr>
        <p:spPr>
          <a:xfrm>
            <a:off x="452895" y="901732"/>
            <a:ext cx="4979531" cy="5499068"/>
          </a:xfrm>
          <a:custGeom>
            <a:avLst/>
            <a:gdLst>
              <a:gd name="connsiteX0" fmla="*/ 749071 w 4979531"/>
              <a:gd name="connsiteY0" fmla="*/ 4000926 h 5499068"/>
              <a:gd name="connsiteX1" fmla="*/ 1498142 w 4979531"/>
              <a:gd name="connsiteY1" fmla="*/ 4749997 h 5499068"/>
              <a:gd name="connsiteX2" fmla="*/ 749071 w 4979531"/>
              <a:gd name="connsiteY2" fmla="*/ 5499068 h 5499068"/>
              <a:gd name="connsiteX3" fmla="*/ 0 w 4979531"/>
              <a:gd name="connsiteY3" fmla="*/ 4749997 h 5499068"/>
              <a:gd name="connsiteX4" fmla="*/ 749071 w 4979531"/>
              <a:gd name="connsiteY4" fmla="*/ 4000926 h 5499068"/>
              <a:gd name="connsiteX5" fmla="*/ 2720518 w 4979531"/>
              <a:gd name="connsiteY5" fmla="*/ 0 h 5499068"/>
              <a:gd name="connsiteX6" fmla="*/ 4979531 w 4979531"/>
              <a:gd name="connsiteY6" fmla="*/ 2259013 h 5499068"/>
              <a:gd name="connsiteX7" fmla="*/ 2720518 w 4979531"/>
              <a:gd name="connsiteY7" fmla="*/ 4518026 h 5499068"/>
              <a:gd name="connsiteX8" fmla="*/ 461505 w 4979531"/>
              <a:gd name="connsiteY8" fmla="*/ 2259013 h 5499068"/>
              <a:gd name="connsiteX9" fmla="*/ 2720518 w 4979531"/>
              <a:gd name="connsiteY9" fmla="*/ 0 h 549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79531" h="5499068">
                <a:moveTo>
                  <a:pt x="749071" y="4000926"/>
                </a:moveTo>
                <a:cubicBezTo>
                  <a:pt x="1162771" y="4000926"/>
                  <a:pt x="1498142" y="4336297"/>
                  <a:pt x="1498142" y="4749997"/>
                </a:cubicBezTo>
                <a:cubicBezTo>
                  <a:pt x="1498142" y="5163697"/>
                  <a:pt x="1162771" y="5499068"/>
                  <a:pt x="749071" y="5499068"/>
                </a:cubicBezTo>
                <a:cubicBezTo>
                  <a:pt x="335371" y="5499068"/>
                  <a:pt x="0" y="5163697"/>
                  <a:pt x="0" y="4749997"/>
                </a:cubicBezTo>
                <a:cubicBezTo>
                  <a:pt x="0" y="4336297"/>
                  <a:pt x="335371" y="4000926"/>
                  <a:pt x="749071" y="4000926"/>
                </a:cubicBezTo>
                <a:close/>
                <a:moveTo>
                  <a:pt x="2720518" y="0"/>
                </a:moveTo>
                <a:cubicBezTo>
                  <a:pt x="3968136" y="0"/>
                  <a:pt x="4979531" y="1011395"/>
                  <a:pt x="4979531" y="2259013"/>
                </a:cubicBezTo>
                <a:cubicBezTo>
                  <a:pt x="4979531" y="3506631"/>
                  <a:pt x="3968136" y="4518026"/>
                  <a:pt x="2720518" y="4518026"/>
                </a:cubicBezTo>
                <a:cubicBezTo>
                  <a:pt x="1472900" y="4518026"/>
                  <a:pt x="461505" y="3506631"/>
                  <a:pt x="461505" y="2259013"/>
                </a:cubicBezTo>
                <a:cubicBezTo>
                  <a:pt x="461505" y="1011395"/>
                  <a:pt x="1472900" y="0"/>
                  <a:pt x="2720518" y="0"/>
                </a:cubicBezTo>
                <a:close/>
              </a:path>
            </a:pathLst>
          </a:custGeom>
          <a:solidFill>
            <a:schemeClr val="tx2"/>
          </a:solidFill>
        </p:spPr>
        <p:txBody>
          <a:bodyPr wrap="square" lIns="274320" tIns="365760">
            <a:noAutofit/>
          </a:bodyPr>
          <a:lstStyle>
            <a:lvl1pPr marL="0" indent="0" algn="ctr">
              <a:buNone/>
              <a:defRPr/>
            </a:lvl1pPr>
          </a:lstStyle>
          <a:p>
            <a:endParaRPr lang="en-US" dirty="0"/>
          </a:p>
        </p:txBody>
      </p:sp>
    </p:spTree>
    <p:extLst>
      <p:ext uri="{BB962C8B-B14F-4D97-AF65-F5344CB8AC3E}">
        <p14:creationId xmlns:p14="http://schemas.microsoft.com/office/powerpoint/2010/main" val="3172900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9 Video">
    <p:spTree>
      <p:nvGrpSpPr>
        <p:cNvPr id="1" name=""/>
        <p:cNvGrpSpPr/>
        <p:nvPr/>
      </p:nvGrpSpPr>
      <p:grpSpPr>
        <a:xfrm>
          <a:off x="0" y="0"/>
          <a:ext cx="0" cy="0"/>
          <a:chOff x="0" y="0"/>
          <a:chExt cx="0" cy="0"/>
        </a:xfrm>
      </p:grpSpPr>
      <p:sp>
        <p:nvSpPr>
          <p:cNvPr id="3" name="Media Placeholder 2"/>
          <p:cNvSpPr>
            <a:spLocks noGrp="1"/>
          </p:cNvSpPr>
          <p:nvPr>
            <p:ph type="media" sz="quarter" idx="10"/>
          </p:nvPr>
        </p:nvSpPr>
        <p:spPr>
          <a:xfrm>
            <a:off x="0" y="0"/>
            <a:ext cx="12192000" cy="6858000"/>
          </a:xfrm>
        </p:spPr>
        <p:txBody>
          <a:bodyPr/>
          <a:lstStyle>
            <a:lvl1pPr marL="0" indent="0" algn="ctr">
              <a:buFontTx/>
              <a:buNone/>
              <a:defRPr/>
            </a:lvl1pPr>
          </a:lstStyle>
          <a:p>
            <a:endParaRPr lang="en-US"/>
          </a:p>
        </p:txBody>
      </p:sp>
    </p:spTree>
    <p:extLst>
      <p:ext uri="{BB962C8B-B14F-4D97-AF65-F5344CB8AC3E}">
        <p14:creationId xmlns:p14="http://schemas.microsoft.com/office/powerpoint/2010/main" val="80073294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3 Video">
    <p:spTree>
      <p:nvGrpSpPr>
        <p:cNvPr id="1" name=""/>
        <p:cNvGrpSpPr/>
        <p:nvPr/>
      </p:nvGrpSpPr>
      <p:grpSpPr>
        <a:xfrm>
          <a:off x="0" y="0"/>
          <a:ext cx="0" cy="0"/>
          <a:chOff x="0" y="0"/>
          <a:chExt cx="0" cy="0"/>
        </a:xfrm>
      </p:grpSpPr>
      <p:sp>
        <p:nvSpPr>
          <p:cNvPr id="3" name="Media Placeholder 2"/>
          <p:cNvSpPr>
            <a:spLocks noGrp="1"/>
          </p:cNvSpPr>
          <p:nvPr>
            <p:ph type="media" sz="quarter" idx="10"/>
          </p:nvPr>
        </p:nvSpPr>
        <p:spPr>
          <a:xfrm>
            <a:off x="2085975" y="421481"/>
            <a:ext cx="8020050" cy="6015038"/>
          </a:xfrm>
        </p:spPr>
        <p:txBody>
          <a:bodyPr/>
          <a:lstStyle>
            <a:lvl1pPr marL="0" indent="0" algn="ctr">
              <a:buFontTx/>
              <a:buNone/>
              <a:defRPr/>
            </a:lvl1pPr>
          </a:lstStyle>
          <a:p>
            <a:endParaRPr lang="en-US"/>
          </a:p>
        </p:txBody>
      </p:sp>
    </p:spTree>
    <p:extLst>
      <p:ext uri="{BB962C8B-B14F-4D97-AF65-F5344CB8AC3E}">
        <p14:creationId xmlns:p14="http://schemas.microsoft.com/office/powerpoint/2010/main" val="419112603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Closing">
    <p:spTree>
      <p:nvGrpSpPr>
        <p:cNvPr id="1" name=""/>
        <p:cNvGrpSpPr/>
        <p:nvPr/>
      </p:nvGrpSpPr>
      <p:grpSpPr>
        <a:xfrm>
          <a:off x="0" y="0"/>
          <a:ext cx="0" cy="0"/>
          <a:chOff x="0" y="0"/>
          <a:chExt cx="0" cy="0"/>
        </a:xfrm>
      </p:grpSpPr>
      <p:sp>
        <p:nvSpPr>
          <p:cNvPr id="38" name="TextBox 37"/>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sp>
        <p:nvSpPr>
          <p:cNvPr id="39" name="TextBox 38"/>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grpSp>
        <p:nvGrpSpPr>
          <p:cNvPr id="6" name="Group 4"/>
          <p:cNvGrpSpPr>
            <a:grpSpLocks noChangeAspect="1"/>
          </p:cNvGrpSpPr>
          <p:nvPr userDrawn="1"/>
        </p:nvGrpSpPr>
        <p:grpSpPr bwMode="gray">
          <a:xfrm>
            <a:off x="5446482" y="3158403"/>
            <a:ext cx="1299036" cy="541194"/>
            <a:chOff x="1118" y="1746"/>
            <a:chExt cx="1541" cy="642"/>
          </a:xfrm>
          <a:solidFill>
            <a:schemeClr val="tx1"/>
          </a:solidFill>
        </p:grpSpPr>
        <p:sp>
          <p:nvSpPr>
            <p:cNvPr id="7"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8"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9"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0"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1"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2"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3"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4"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5"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6"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7"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8"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spTree>
    <p:extLst>
      <p:ext uri="{BB962C8B-B14F-4D97-AF65-F5344CB8AC3E}">
        <p14:creationId xmlns:p14="http://schemas.microsoft.com/office/powerpoint/2010/main" val="303992241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p:nvPr>
        </p:nvSpPr>
        <p:spPr>
          <a:xfrm>
            <a:off x="442265" y="78828"/>
            <a:ext cx="11339900" cy="985840"/>
          </a:xfrm>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510148968"/>
      </p:ext>
    </p:extLst>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Content">
    <p:spTree>
      <p:nvGrpSpPr>
        <p:cNvPr id="1" name=""/>
        <p:cNvGrpSpPr/>
        <p:nvPr/>
      </p:nvGrpSpPr>
      <p:grpSpPr>
        <a:xfrm>
          <a:off x="0" y="0"/>
          <a:ext cx="0" cy="0"/>
          <a:chOff x="0" y="0"/>
          <a:chExt cx="0" cy="0"/>
        </a:xfrm>
      </p:grpSpPr>
      <p:sp>
        <p:nvSpPr>
          <p:cNvPr id="2" name="Title 1"/>
          <p:cNvSpPr>
            <a:spLocks noGrp="1"/>
          </p:cNvSpPr>
          <p:nvPr>
            <p:ph type="title"/>
          </p:nvPr>
        </p:nvSpPr>
        <p:spPr>
          <a:xfrm>
            <a:off x="411588" y="78828"/>
            <a:ext cx="11365192" cy="985840"/>
          </a:xfrm>
        </p:spPr>
        <p:txBody>
          <a:bodyPr/>
          <a:lstStyle>
            <a:lvl1pPr>
              <a:defRPr>
                <a:solidFill>
                  <a:schemeClr val="bg2"/>
                </a:solidFill>
              </a:defRPr>
            </a:lvl1pPr>
          </a:lstStyle>
          <a:p>
            <a:r>
              <a:rPr lang="en-US" dirty="0" smtClean="0"/>
              <a:t>Click to edit Master title style</a:t>
            </a:r>
            <a:endParaRPr lang="en-US" dirty="0"/>
          </a:p>
        </p:txBody>
      </p:sp>
      <p:sp>
        <p:nvSpPr>
          <p:cNvPr id="3" name="Text Placeholder 6"/>
          <p:cNvSpPr>
            <a:spLocks noGrp="1"/>
          </p:cNvSpPr>
          <p:nvPr>
            <p:ph type="body" sz="quarter" idx="16" hasCustomPrompt="1"/>
          </p:nvPr>
        </p:nvSpPr>
        <p:spPr>
          <a:xfrm>
            <a:off x="411588" y="1033137"/>
            <a:ext cx="113651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bg1">
                    <a:lumMod val="50000"/>
                  </a:schemeClr>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7" name="Content Placeholder 2"/>
          <p:cNvSpPr>
            <a:spLocks noGrp="1"/>
          </p:cNvSpPr>
          <p:nvPr>
            <p:ph sz="quarter" idx="20"/>
          </p:nvPr>
        </p:nvSpPr>
        <p:spPr>
          <a:xfrm>
            <a:off x="409682" y="1881189"/>
            <a:ext cx="11367287" cy="4251325"/>
          </a:xfrm>
        </p:spPr>
        <p:txBody>
          <a:bodyPr/>
          <a:lstStyle>
            <a:lvl2pPr>
              <a:defRPr sz="2000"/>
            </a:lvl2pPr>
            <a:lvl3pPr>
              <a:defRPr sz="1800"/>
            </a:lvl3pPr>
            <a:lvl4pPr>
              <a:defRPr lang="en-US" sz="1200" kern="1200" baseline="0" dirty="0" smtClean="0">
                <a:solidFill>
                  <a:schemeClr val="bg2"/>
                </a:solidFill>
                <a:latin typeface="+mn-lt"/>
                <a:ea typeface="+mn-ea"/>
                <a:cs typeface="+mn-cs"/>
              </a:defRPr>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marL="112713" lvl="3" indent="0" algn="l" defTabSz="1088291" rtl="0" eaLnBrk="1" latinLnBrk="0" hangingPunct="1">
              <a:lnSpc>
                <a:spcPct val="120000"/>
              </a:lnSpc>
              <a:spcBef>
                <a:spcPts val="300"/>
              </a:spcBef>
              <a:buClr>
                <a:schemeClr val="tx1">
                  <a:lumMod val="50000"/>
                </a:schemeClr>
              </a:buClr>
              <a:buFont typeface="Arial" pitchFamily="34" charset="0"/>
              <a:buNone/>
              <a:tabLst>
                <a:tab pos="55563" algn="l"/>
              </a:tabLst>
            </a:pPr>
            <a:r>
              <a:rPr lang="en-US" dirty="0" smtClean="0"/>
              <a:t>Fourth level</a:t>
            </a:r>
          </a:p>
        </p:txBody>
      </p:sp>
    </p:spTree>
    <p:extLst>
      <p:ext uri="{BB962C8B-B14F-4D97-AF65-F5344CB8AC3E}">
        <p14:creationId xmlns:p14="http://schemas.microsoft.com/office/powerpoint/2010/main" val="242453699"/>
      </p:ext>
    </p:extLst>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Four Column">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1" y="1965960"/>
            <a:ext cx="2476498"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Title 21"/>
          <p:cNvSpPr>
            <a:spLocks noGrp="1"/>
          </p:cNvSpPr>
          <p:nvPr>
            <p:ph type="title"/>
          </p:nvPr>
        </p:nvSpPr>
        <p:spPr>
          <a:xfrm>
            <a:off x="457201" y="411482"/>
            <a:ext cx="11277599" cy="842025"/>
          </a:xfrm>
        </p:spPr>
        <p:txBody>
          <a:bodyPr/>
          <a:lstStyle/>
          <a:p>
            <a:r>
              <a:rPr lang="en-US" dirty="0"/>
              <a:t>Click to edit Master title style</a:t>
            </a:r>
          </a:p>
        </p:txBody>
      </p:sp>
      <p:sp>
        <p:nvSpPr>
          <p:cNvPr id="23" name="Content Placeholder 2"/>
          <p:cNvSpPr>
            <a:spLocks noGrp="1"/>
          </p:cNvSpPr>
          <p:nvPr>
            <p:ph idx="11"/>
          </p:nvPr>
        </p:nvSpPr>
        <p:spPr>
          <a:xfrm>
            <a:off x="3390900" y="1965960"/>
            <a:ext cx="2476499"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2"/>
          <p:cNvSpPr>
            <a:spLocks noGrp="1"/>
          </p:cNvSpPr>
          <p:nvPr>
            <p:ph idx="12"/>
          </p:nvPr>
        </p:nvSpPr>
        <p:spPr>
          <a:xfrm>
            <a:off x="6324599" y="1965960"/>
            <a:ext cx="2476499"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idx="13"/>
          </p:nvPr>
        </p:nvSpPr>
        <p:spPr>
          <a:xfrm>
            <a:off x="9258297" y="1965960"/>
            <a:ext cx="2476499"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p:cNvSpPr>
            <a:spLocks noGrp="1"/>
          </p:cNvSpPr>
          <p:nvPr>
            <p:ph type="body" idx="10" hasCustomPrompt="1"/>
          </p:nvPr>
        </p:nvSpPr>
        <p:spPr>
          <a:xfrm>
            <a:off x="457200" y="1271018"/>
            <a:ext cx="11277599" cy="249299"/>
          </a:xfrm>
        </p:spPr>
        <p:txBody>
          <a:bodyPr wrap="square">
            <a:spAutoFit/>
          </a:bodyPr>
          <a:lstStyle>
            <a:lvl1pPr marL="0" indent="0">
              <a:buNone/>
              <a:defRPr sz="1799" spc="-30" baseline="0">
                <a:solidFill>
                  <a:schemeClr val="tx1"/>
                </a:solidFill>
                <a:latin typeface="+mn-lt"/>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832417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7" name="Content Placeholder 2"/>
          <p:cNvSpPr>
            <a:spLocks noGrp="1"/>
          </p:cNvSpPr>
          <p:nvPr>
            <p:ph sz="quarter" idx="20" hasCustomPrompt="1"/>
          </p:nvPr>
        </p:nvSpPr>
        <p:spPr>
          <a:xfrm>
            <a:off x="448173" y="1600200"/>
            <a:ext cx="11312729" cy="4526280"/>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smtClean="0"/>
              <a:pPr/>
              <a:t>‹#›</a:t>
            </a:fld>
            <a:endParaRPr lang="en-US" dirty="0"/>
          </a:p>
        </p:txBody>
      </p:sp>
    </p:spTree>
    <p:extLst>
      <p:ext uri="{BB962C8B-B14F-4D97-AF65-F5344CB8AC3E}">
        <p14:creationId xmlns:p14="http://schemas.microsoft.com/office/powerpoint/2010/main" val="3725380704"/>
      </p:ext>
    </p:extLst>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One Column - Title Only">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09928"/>
            <a:ext cx="11277600"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smtClean="0"/>
              <a:t>Click to edit Master title style</a:t>
            </a:r>
            <a:endParaRPr lang="en-US"/>
          </a:p>
        </p:txBody>
      </p:sp>
    </p:spTree>
    <p:extLst>
      <p:ext uri="{BB962C8B-B14F-4D97-AF65-F5344CB8AC3E}">
        <p14:creationId xmlns:p14="http://schemas.microsoft.com/office/powerpoint/2010/main" val="2104466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ext">
    <p:spTree>
      <p:nvGrpSpPr>
        <p:cNvPr id="1" name=""/>
        <p:cNvGrpSpPr/>
        <p:nvPr/>
      </p:nvGrpSpPr>
      <p:grpSpPr>
        <a:xfrm>
          <a:off x="0" y="0"/>
          <a:ext cx="0" cy="0"/>
          <a:chOff x="0" y="0"/>
          <a:chExt cx="0" cy="0"/>
        </a:xfrm>
      </p:grpSpPr>
      <p:sp>
        <p:nvSpPr>
          <p:cNvPr id="4" name="Title Placeholder 1"/>
          <p:cNvSpPr>
            <a:spLocks noGrp="1"/>
          </p:cNvSpPr>
          <p:nvPr>
            <p:ph type="title"/>
          </p:nvPr>
        </p:nvSpPr>
        <p:spPr bwMode="auto">
          <a:xfrm>
            <a:off x="388295" y="4926595"/>
            <a:ext cx="7927276" cy="1801959"/>
          </a:xfrm>
          <a:prstGeom prst="rect">
            <a:avLst/>
          </a:prstGeom>
          <a:noFill/>
          <a:ln w="9525">
            <a:noFill/>
            <a:miter lim="800000"/>
            <a:headEnd/>
            <a:tailEnd/>
          </a:ln>
        </p:spPr>
        <p:txBody>
          <a:bodyPr vert="horz" wrap="square" lIns="121517" tIns="60758" rIns="121517" bIns="60758" numCol="1" anchor="b" anchorCtr="0" compatLnSpc="1">
            <a:prstTxWarp prst="textNoShape">
              <a:avLst/>
            </a:prstTxWarp>
          </a:bodyPr>
          <a:lstStyle/>
          <a:p>
            <a:pPr lvl="0"/>
            <a:r>
              <a:rPr lang="en-US"/>
              <a:t>Click to edit Master title style</a:t>
            </a:r>
            <a:endParaRPr lang="en-US" dirty="0"/>
          </a:p>
        </p:txBody>
      </p:sp>
      <p:sp>
        <p:nvSpPr>
          <p:cNvPr id="5" name="Text Placeholder 2"/>
          <p:cNvSpPr>
            <a:spLocks noGrp="1"/>
          </p:cNvSpPr>
          <p:nvPr>
            <p:ph idx="1"/>
          </p:nvPr>
        </p:nvSpPr>
        <p:spPr bwMode="auto">
          <a:xfrm>
            <a:off x="388297" y="453559"/>
            <a:ext cx="11418379" cy="5236532"/>
          </a:xfrm>
          <a:prstGeom prst="rect">
            <a:avLst/>
          </a:prstGeom>
          <a:noFill/>
          <a:ln w="9525">
            <a:noFill/>
            <a:miter lim="800000"/>
            <a:headEnd/>
            <a:tailEnd/>
          </a:ln>
        </p:spPr>
        <p:txBody>
          <a:bodyPr vert="horz" wrap="square" lIns="121517" tIns="60758" rIns="121517" bIns="60758" numCol="1" anchor="t" anchorCtr="0" compatLnSpc="1">
            <a:prstTxWarp prst="textNoShape">
              <a:avLst/>
            </a:prstTxWarp>
          </a:bodyPr>
          <a:lstStyle>
            <a:lvl1pPr>
              <a:defRPr sz="2400"/>
            </a:lvl1pPr>
            <a:lvl2pPr>
              <a:defRPr sz="2300"/>
            </a:lvl2pPr>
            <a:lvl3pPr>
              <a:defRPr sz="2300"/>
            </a:lvl3pPr>
            <a:lvl4pPr>
              <a:defRPr sz="2300"/>
            </a:lvl4pPr>
            <a:lvl5pPr>
              <a:defRPr sz="2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12615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457200" y="592709"/>
            <a:ext cx="11277599" cy="842025"/>
          </a:xfrm>
          <a:prstGeom prst="rect">
            <a:avLst/>
          </a:prstGeom>
        </p:spPr>
        <p:txBody>
          <a:bodyPr vert="horz" lIns="0" tIns="0" rIns="0" bIns="0" rtlCol="0" anchor="b">
            <a:noAutofit/>
          </a:bodyPr>
          <a:lstStyle/>
          <a:p>
            <a:r>
              <a:rPr lang="en-US" dirty="0" smtClean="0"/>
              <a:t>Click to edit Master title style</a:t>
            </a:r>
            <a:endParaRPr lang="en-US" dirty="0"/>
          </a:p>
        </p:txBody>
      </p:sp>
      <p:sp>
        <p:nvSpPr>
          <p:cNvPr id="3" name="Text Placeholder 2"/>
          <p:cNvSpPr>
            <a:spLocks noGrp="1"/>
          </p:cNvSpPr>
          <p:nvPr>
            <p:ph type="body" idx="1"/>
          </p:nvPr>
        </p:nvSpPr>
        <p:spPr bwMode="gray">
          <a:xfrm>
            <a:off x="457200" y="2367173"/>
            <a:ext cx="11277600" cy="4033627"/>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6" name="TextBox 35"/>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53" name="Group 4"/>
          <p:cNvGrpSpPr>
            <a:grpSpLocks noChangeAspect="1"/>
          </p:cNvGrpSpPr>
          <p:nvPr userDrawn="1"/>
        </p:nvGrpSpPr>
        <p:grpSpPr bwMode="gray">
          <a:xfrm>
            <a:off x="11124875" y="6502349"/>
            <a:ext cx="609925" cy="254102"/>
            <a:chOff x="1118" y="1746"/>
            <a:chExt cx="1541" cy="642"/>
          </a:xfrm>
          <a:solidFill>
            <a:schemeClr val="tx1"/>
          </a:solidFill>
        </p:grpSpPr>
        <p:sp>
          <p:nvSpPr>
            <p:cNvPr id="54"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1"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79" name="TextBox 78"/>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1629609056"/>
      </p:ext>
    </p:extLst>
  </p:cSld>
  <p:clrMap bg1="lt1" tx1="dk1" bg2="lt2" tx2="dk2" accent1="accent1" accent2="accent2" accent3="accent3" accent4="accent4" accent5="accent5" accent6="accent6" hlink="hlink" folHlink="folHlink"/>
  <p:sldLayoutIdLst>
    <p:sldLayoutId id="2147483679" r:id="rId1"/>
    <p:sldLayoutId id="2147483651" r:id="rId2"/>
    <p:sldLayoutId id="2147483654" r:id="rId3"/>
    <p:sldLayoutId id="2147483650" r:id="rId4"/>
    <p:sldLayoutId id="2147483652" r:id="rId5"/>
    <p:sldLayoutId id="2147483662" r:id="rId6"/>
    <p:sldLayoutId id="2147483660" r:id="rId7"/>
    <p:sldLayoutId id="2147483663" r:id="rId8"/>
    <p:sldLayoutId id="2147483661" r:id="rId9"/>
    <p:sldLayoutId id="2147483669" r:id="rId10"/>
    <p:sldLayoutId id="2147483655" r:id="rId11"/>
    <p:sldLayoutId id="2147483673" r:id="rId12"/>
    <p:sldLayoutId id="2147483675" r:id="rId13"/>
    <p:sldLayoutId id="2147483670" r:id="rId14"/>
    <p:sldLayoutId id="2147483667" r:id="rId15"/>
    <p:sldLayoutId id="2147483664" r:id="rId16"/>
    <p:sldLayoutId id="2147483665" r:id="rId17"/>
    <p:sldLayoutId id="2147483666" r:id="rId18"/>
    <p:sldLayoutId id="2147483680" r:id="rId19"/>
    <p:sldLayoutId id="2147483682" r:id="rId20"/>
    <p:sldLayoutId id="2147483712" r:id="rId21"/>
    <p:sldLayoutId id="2147483713" r:id="rId22"/>
    <p:sldLayoutId id="2147483714" r:id="rId23"/>
    <p:sldLayoutId id="2147483715" r:id="rId24"/>
  </p:sldLayoutIdLst>
  <p:timing>
    <p:tnLst>
      <p:par>
        <p:cTn id="1" dur="indefinite" restart="never" nodeType="tmRoot"/>
      </p:par>
    </p:tnLst>
  </p:timing>
  <p:txStyles>
    <p:titleStyle>
      <a:lvl1pPr algn="l" defTabSz="914400" rtl="0" eaLnBrk="1" latinLnBrk="0" hangingPunct="1">
        <a:lnSpc>
          <a:spcPct val="76000"/>
        </a:lnSpc>
        <a:spcBef>
          <a:spcPct val="0"/>
        </a:spcBef>
        <a:buNone/>
        <a:defRPr sz="3600" b="1" kern="1200" spc="30" baseline="0">
          <a:solidFill>
            <a:schemeClr val="accent1"/>
          </a:solidFill>
          <a:latin typeface="+mj-lt"/>
          <a:ea typeface="+mj-ea"/>
          <a:cs typeface="+mj-cs"/>
        </a:defRPr>
      </a:lvl1pPr>
    </p:titleStyle>
    <p:body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4032" userDrawn="1">
          <p15:clr>
            <a:srgbClr val="F26B43"/>
          </p15:clr>
        </p15:guide>
        <p15:guide id="2" pos="3840" userDrawn="1">
          <p15:clr>
            <a:srgbClr val="F26B43"/>
          </p15:clr>
        </p15:guide>
        <p15:guide id="3" pos="288" userDrawn="1">
          <p15:clr>
            <a:srgbClr val="F26B43"/>
          </p15:clr>
        </p15:guide>
        <p15:guide id="4" pos="7397" userDrawn="1">
          <p15:clr>
            <a:srgbClr val="F26B43"/>
          </p15:clr>
        </p15:guide>
        <p15:guide id="5" orient="horz" pos="912" userDrawn="1">
          <p15:clr>
            <a:srgbClr val="F26B43"/>
          </p15:clr>
        </p15:guide>
        <p15:guide id="6" orient="horz" pos="360" userDrawn="1">
          <p15:clr>
            <a:srgbClr val="F26B43"/>
          </p15:clr>
        </p15:guide>
        <p15:guide id="7" orient="horz" pos="1488" userDrawn="1">
          <p15:clr>
            <a:srgbClr val="F26B43"/>
          </p15:clr>
        </p15:guide>
        <p15:guide id="8" orient="horz" pos="10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0.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9.xml"/><Relationship Id="rId5" Type="http://schemas.openxmlformats.org/officeDocument/2006/relationships/image" Target="../media/image2.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9.xml"/><Relationship Id="rId5" Type="http://schemas.openxmlformats.org/officeDocument/2006/relationships/image" Target="../media/image3.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5" Type="http://schemas.openxmlformats.org/officeDocument/2006/relationships/image" Target="../media/image1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 Id="rId14" Type="http://schemas.openxmlformats.org/officeDocument/2006/relationships/image" Target="../media/image33.png"/></Relationships>
</file>

<file path=ppt/slides/_rels/slide1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png"/></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47.gif"/><Relationship Id="rId3" Type="http://schemas.openxmlformats.org/officeDocument/2006/relationships/image" Target="../media/image41.png"/><Relationship Id="rId7" Type="http://schemas.openxmlformats.org/officeDocument/2006/relationships/image" Target="../media/image43.png"/><Relationship Id="rId12" Type="http://schemas.openxmlformats.org/officeDocument/2006/relationships/image" Target="../media/image46.tiff"/><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microsoft.com/office/2007/relationships/hdphoto" Target="../media/hdphoto1.wdp"/><Relationship Id="rId11" Type="http://schemas.openxmlformats.org/officeDocument/2006/relationships/image" Target="../media/image45.jpeg"/><Relationship Id="rId5" Type="http://schemas.openxmlformats.org/officeDocument/2006/relationships/image" Target="../media/image42.png"/><Relationship Id="rId10" Type="http://schemas.openxmlformats.org/officeDocument/2006/relationships/image" Target="../media/image44.png"/><Relationship Id="rId4" Type="http://schemas.openxmlformats.org/officeDocument/2006/relationships/hyperlink" Target="http://www.google.com/url?sa=i&amp;rct=j&amp;q=&amp;esrc=s&amp;source=images&amp;cd=&amp;cad=rja&amp;uact=8&amp;ved=0ahUKEwjzisql4MvMAhWEOiYKHcAQCnIQjRwIBw&amp;url=http://www.wired.com/2015/09/googles-new-logo-trying-really-hard-look-friendly/&amp;psig=AFQjCNFOFL_y9Zg3N9K9TWSzJ5uZDA4UOQ&amp;ust=1462840664884566" TargetMode="External"/><Relationship Id="rId9" Type="http://schemas.openxmlformats.org/officeDocument/2006/relationships/hyperlink" Target="https://www.google.com/url?sa=i&amp;rct=j&amp;q=&amp;esrc=s&amp;source=images&amp;cd=&amp;cad=rja&amp;uact=8&amp;ved=0ahUKEwiR8Mv_38vMAhVGwiYKHXjYArwQjRwIBw&amp;url=https://www.okta.com/blog/category/company-news/&amp;psig=AFQjCNG73CzpQF7v-AFletZEwOrYzTopWg&amp;ust=1462840575001855"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50.png"/><Relationship Id="rId4" Type="http://schemas.openxmlformats.org/officeDocument/2006/relationships/image" Target="../media/image49.png"/></Relationships>
</file>

<file path=ppt/slides/_rels/slide2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53.png"/></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image" Target="../media/image55.jpeg"/><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3.xml"/><Relationship Id="rId1" Type="http://schemas.openxmlformats.org/officeDocument/2006/relationships/slideLayout" Target="../slideLayouts/slideLayout20.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58.png"/></Relationships>
</file>

<file path=ppt/slides/_rels/slide2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6.xml"/><Relationship Id="rId1" Type="http://schemas.openxmlformats.org/officeDocument/2006/relationships/slideLayout" Target="../slideLayouts/slideLayout20.xml"/><Relationship Id="rId4" Type="http://schemas.openxmlformats.org/officeDocument/2006/relationships/image" Target="../media/image61.png"/></Relationships>
</file>

<file path=ppt/slides/_rels/slide31.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20.xml"/><Relationship Id="rId6" Type="http://schemas.openxmlformats.org/officeDocument/2006/relationships/image" Target="../media/image65.png"/><Relationship Id="rId5" Type="http://schemas.openxmlformats.org/officeDocument/2006/relationships/image" Target="../media/image64.jpeg"/><Relationship Id="rId4" Type="http://schemas.openxmlformats.org/officeDocument/2006/relationships/image" Target="../media/image63.png"/></Relationships>
</file>

<file path=ppt/slides/_rels/slide32.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75.png"/><Relationship Id="rId2" Type="http://schemas.openxmlformats.org/officeDocument/2006/relationships/notesSlide" Target="../notesSlides/notesSlide32.xml"/><Relationship Id="rId1" Type="http://schemas.openxmlformats.org/officeDocument/2006/relationships/slideLayout" Target="../slideLayouts/slideLayout24.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430567" y="2107581"/>
            <a:ext cx="7319531" cy="2300404"/>
          </a:xfrm>
        </p:spPr>
        <p:txBody>
          <a:bodyPr/>
          <a:lstStyle/>
          <a:p>
            <a:r>
              <a:rPr lang="en-US" dirty="0" smtClean="0"/>
              <a:t>What’s New in</a:t>
            </a:r>
            <a:br>
              <a:rPr lang="en-US" dirty="0" smtClean="0"/>
            </a:br>
            <a:r>
              <a:rPr lang="en-US" dirty="0" smtClean="0"/>
              <a:t>XenApp &amp; XenDesktop 7.13</a:t>
            </a:r>
            <a:br>
              <a:rPr lang="en-US" dirty="0" smtClean="0"/>
            </a:br>
            <a:r>
              <a:rPr lang="en-US" sz="1200" dirty="0"/>
              <a:t> </a:t>
            </a:r>
            <a:r>
              <a:rPr lang="en-US" dirty="0" smtClean="0"/>
              <a:t/>
            </a:r>
            <a:br>
              <a:rPr lang="en-US" dirty="0" smtClean="0"/>
            </a:br>
            <a:r>
              <a:rPr lang="en-US" sz="1800" dirty="0" smtClean="0"/>
              <a:t>Q1 2017 Current Release</a:t>
            </a:r>
            <a:r>
              <a:rPr lang="en-US" dirty="0" smtClean="0"/>
              <a:t/>
            </a:r>
            <a:br>
              <a:rPr lang="en-US" dirty="0" smtClean="0"/>
            </a:br>
            <a:endParaRPr lang="en-US" dirty="0"/>
          </a:p>
        </p:txBody>
      </p:sp>
      <p:sp>
        <p:nvSpPr>
          <p:cNvPr id="14" name="Text Placeholder 13"/>
          <p:cNvSpPr>
            <a:spLocks noGrp="1"/>
          </p:cNvSpPr>
          <p:nvPr>
            <p:ph type="body" sz="quarter" idx="10"/>
          </p:nvPr>
        </p:nvSpPr>
        <p:spPr>
          <a:xfrm>
            <a:off x="457200" y="4312508"/>
            <a:ext cx="5410200" cy="1929074"/>
          </a:xfrm>
        </p:spPr>
        <p:txBody>
          <a:bodyPr/>
          <a:lstStyle/>
          <a:p>
            <a:endParaRPr lang="en-US" dirty="0" smtClean="0"/>
          </a:p>
          <a:p>
            <a:pPr lvl="1"/>
            <a:r>
              <a:rPr lang="en-US" dirty="0" smtClean="0"/>
              <a:t>&lt;Name&gt;</a:t>
            </a:r>
          </a:p>
          <a:p>
            <a:pPr lvl="2"/>
            <a:r>
              <a:rPr lang="en-US" dirty="0" smtClean="0"/>
              <a:t>&lt;Position&gt;</a:t>
            </a:r>
          </a:p>
          <a:p>
            <a:pPr lvl="1"/>
            <a:endParaRPr lang="en-US" dirty="0" smtClean="0"/>
          </a:p>
          <a:p>
            <a:endParaRPr lang="en-US" dirty="0"/>
          </a:p>
        </p:txBody>
      </p:sp>
      <p:sp>
        <p:nvSpPr>
          <p:cNvPr id="32" name="Text Placeholder 31"/>
          <p:cNvSpPr>
            <a:spLocks noGrp="1"/>
          </p:cNvSpPr>
          <p:nvPr>
            <p:ph type="body" idx="1"/>
          </p:nvPr>
        </p:nvSpPr>
        <p:spPr>
          <a:xfrm>
            <a:off x="457200" y="1385858"/>
            <a:ext cx="1497011" cy="145937"/>
          </a:xfrm>
        </p:spPr>
        <p:txBody>
          <a:bodyPr/>
          <a:lstStyle/>
          <a:p>
            <a:fld id="{620B355B-21B3-49E5-BBBF-A321FD8DD366}" type="datetime4">
              <a:rPr lang="en-US" sz="1200" smtClean="0"/>
              <a:t>February 16, 2017</a:t>
            </a:fld>
            <a:endParaRPr lang="en-US" sz="1200" dirty="0"/>
          </a:p>
        </p:txBody>
      </p:sp>
      <p:pic>
        <p:nvPicPr>
          <p:cNvPr id="26" name="Picture Placeholder 25"/>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6967959" y="0"/>
            <a:ext cx="5224041" cy="6354501"/>
          </a:xfrm>
        </p:spPr>
      </p:pic>
    </p:spTree>
    <p:extLst>
      <p:ext uri="{BB962C8B-B14F-4D97-AF65-F5344CB8AC3E}">
        <p14:creationId xmlns:p14="http://schemas.microsoft.com/office/powerpoint/2010/main" val="2119560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XenApp and XenDesktop release strategy </a:t>
            </a:r>
            <a:endParaRPr lang="en-US" dirty="0"/>
          </a:p>
        </p:txBody>
      </p:sp>
      <p:sp>
        <p:nvSpPr>
          <p:cNvPr id="4" name="Slide Number Placeholder 3"/>
          <p:cNvSpPr>
            <a:spLocks noGrp="1"/>
          </p:cNvSpPr>
          <p:nvPr>
            <p:ph type="sldNum" sz="quarter" idx="4"/>
          </p:nvPr>
        </p:nvSpPr>
        <p:spPr/>
        <p:txBody>
          <a:bodyPr/>
          <a:lstStyle/>
          <a:p>
            <a:fld id="{113BA7D1-EE9A-0241-B0CB-67F65CFD4A8F}" type="slidenum">
              <a:rPr lang="en-US" kern="0" smtClean="0"/>
              <a:pPr/>
              <a:t>2</a:t>
            </a:fld>
            <a:endParaRPr lang="en-US" kern="0" dirty="0"/>
          </a:p>
        </p:txBody>
      </p:sp>
      <p:cxnSp>
        <p:nvCxnSpPr>
          <p:cNvPr id="10" name="Straight Arrow Connector 9"/>
          <p:cNvCxnSpPr/>
          <p:nvPr/>
        </p:nvCxnSpPr>
        <p:spPr bwMode="auto">
          <a:xfrm>
            <a:off x="2228834" y="2416632"/>
            <a:ext cx="8613688" cy="1"/>
          </a:xfrm>
          <a:prstGeom prst="straightConnector1">
            <a:avLst/>
          </a:prstGeom>
          <a:noFill/>
          <a:ln w="63500" cap="flat" cmpd="sng" algn="ctr">
            <a:solidFill>
              <a:schemeClr val="accent1"/>
            </a:solidFill>
            <a:prstDash val="solid"/>
            <a:round/>
            <a:headEnd type="none" w="med" len="med"/>
            <a:tailEnd type="triangle"/>
          </a:ln>
          <a:effectLst/>
        </p:spPr>
      </p:cxnSp>
      <p:cxnSp>
        <p:nvCxnSpPr>
          <p:cNvPr id="19" name="Straight Connector 18"/>
          <p:cNvCxnSpPr/>
          <p:nvPr/>
        </p:nvCxnSpPr>
        <p:spPr bwMode="auto">
          <a:xfrm>
            <a:off x="2364759"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21" name="Straight Connector 20"/>
          <p:cNvCxnSpPr/>
          <p:nvPr/>
        </p:nvCxnSpPr>
        <p:spPr bwMode="auto">
          <a:xfrm>
            <a:off x="3300688"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23" name="Straight Connector 22"/>
          <p:cNvCxnSpPr/>
          <p:nvPr/>
        </p:nvCxnSpPr>
        <p:spPr bwMode="auto">
          <a:xfrm>
            <a:off x="4334560"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25" name="Straight Connector 24"/>
          <p:cNvCxnSpPr/>
          <p:nvPr/>
        </p:nvCxnSpPr>
        <p:spPr bwMode="auto">
          <a:xfrm>
            <a:off x="5422848"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27" name="Straight Connector 26"/>
          <p:cNvCxnSpPr/>
          <p:nvPr/>
        </p:nvCxnSpPr>
        <p:spPr bwMode="auto">
          <a:xfrm>
            <a:off x="6467605"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29" name="Straight Connector 28"/>
          <p:cNvCxnSpPr/>
          <p:nvPr/>
        </p:nvCxnSpPr>
        <p:spPr bwMode="auto">
          <a:xfrm>
            <a:off x="7447065" y="2013857"/>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31" name="Straight Connector 30"/>
          <p:cNvCxnSpPr/>
          <p:nvPr/>
        </p:nvCxnSpPr>
        <p:spPr bwMode="auto">
          <a:xfrm>
            <a:off x="8415640"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33" name="Straight Connector 32"/>
          <p:cNvCxnSpPr/>
          <p:nvPr/>
        </p:nvCxnSpPr>
        <p:spPr bwMode="auto">
          <a:xfrm>
            <a:off x="9405982"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35" name="Straight Arrow Connector 34"/>
          <p:cNvCxnSpPr/>
          <p:nvPr/>
        </p:nvCxnSpPr>
        <p:spPr bwMode="auto">
          <a:xfrm flipV="1">
            <a:off x="2228834" y="3738725"/>
            <a:ext cx="8613688" cy="10884"/>
          </a:xfrm>
          <a:prstGeom prst="straightConnector1">
            <a:avLst/>
          </a:prstGeom>
          <a:noFill/>
          <a:ln w="63500" cap="flat" cmpd="sng" algn="ctr">
            <a:solidFill>
              <a:schemeClr val="accent3"/>
            </a:solidFill>
            <a:prstDash val="solid"/>
            <a:round/>
            <a:headEnd type="none" w="med" len="med"/>
            <a:tailEnd type="triangle"/>
          </a:ln>
          <a:effectLst/>
        </p:spPr>
      </p:cxnSp>
      <p:cxnSp>
        <p:nvCxnSpPr>
          <p:cNvPr id="37" name="Straight Connector 36"/>
          <p:cNvCxnSpPr/>
          <p:nvPr/>
        </p:nvCxnSpPr>
        <p:spPr bwMode="auto">
          <a:xfrm>
            <a:off x="2364759" y="3357723"/>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38" name="Straight Connector 37"/>
          <p:cNvCxnSpPr/>
          <p:nvPr/>
        </p:nvCxnSpPr>
        <p:spPr bwMode="auto">
          <a:xfrm>
            <a:off x="4380247" y="3356362"/>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39" name="Straight Connector 38"/>
          <p:cNvCxnSpPr/>
          <p:nvPr/>
        </p:nvCxnSpPr>
        <p:spPr bwMode="auto">
          <a:xfrm>
            <a:off x="5386663" y="3370600"/>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40" name="Straight Connector 39"/>
          <p:cNvCxnSpPr/>
          <p:nvPr/>
        </p:nvCxnSpPr>
        <p:spPr bwMode="auto">
          <a:xfrm>
            <a:off x="6390989" y="3329149"/>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41" name="Straight Connector 40"/>
          <p:cNvCxnSpPr/>
          <p:nvPr/>
        </p:nvCxnSpPr>
        <p:spPr bwMode="auto">
          <a:xfrm>
            <a:off x="8409446" y="3329149"/>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42" name="Straight Connector 41"/>
          <p:cNvCxnSpPr/>
          <p:nvPr/>
        </p:nvCxnSpPr>
        <p:spPr bwMode="auto">
          <a:xfrm>
            <a:off x="9410862" y="3319624"/>
            <a:ext cx="0" cy="402772"/>
          </a:xfrm>
          <a:prstGeom prst="line">
            <a:avLst/>
          </a:prstGeom>
          <a:noFill/>
          <a:ln w="63500" cap="flat" cmpd="sng" algn="ctr">
            <a:solidFill>
              <a:schemeClr val="accent3"/>
            </a:solidFill>
            <a:prstDash val="solid"/>
            <a:round/>
            <a:headEnd type="none" w="med" len="med"/>
            <a:tailEnd type="none" w="med" len="med"/>
          </a:ln>
          <a:effectLst/>
        </p:spPr>
      </p:cxnSp>
      <p:sp>
        <p:nvSpPr>
          <p:cNvPr id="60" name="TextBox 59"/>
          <p:cNvSpPr txBox="1"/>
          <p:nvPr/>
        </p:nvSpPr>
        <p:spPr>
          <a:xfrm>
            <a:off x="3675213" y="1482463"/>
            <a:ext cx="4066746" cy="369332"/>
          </a:xfrm>
          <a:prstGeom prst="rect">
            <a:avLst/>
          </a:prstGeom>
          <a:noFill/>
          <a:ln>
            <a:noFill/>
          </a:ln>
        </p:spPr>
        <p:txBody>
          <a:bodyPr wrap="square" rtlCol="0">
            <a:spAutoFit/>
          </a:bodyPr>
          <a:lstStyle/>
          <a:p>
            <a:pPr algn="ctr"/>
            <a:r>
              <a:rPr lang="en-US" dirty="0"/>
              <a:t>Always the </a:t>
            </a:r>
            <a:r>
              <a:rPr lang="en-US" dirty="0" smtClean="0"/>
              <a:t>Latest</a:t>
            </a:r>
            <a:endParaRPr lang="en-US" dirty="0"/>
          </a:p>
        </p:txBody>
      </p:sp>
      <p:cxnSp>
        <p:nvCxnSpPr>
          <p:cNvPr id="71" name="Straight Connector 70"/>
          <p:cNvCxnSpPr/>
          <p:nvPr/>
        </p:nvCxnSpPr>
        <p:spPr bwMode="auto">
          <a:xfrm>
            <a:off x="7454285" y="3319624"/>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68" name="Straight Arrow Connector 67"/>
          <p:cNvCxnSpPr/>
          <p:nvPr/>
        </p:nvCxnSpPr>
        <p:spPr bwMode="auto">
          <a:xfrm>
            <a:off x="2291927" y="2826209"/>
            <a:ext cx="927770" cy="609123"/>
          </a:xfrm>
          <a:prstGeom prst="straightConnector1">
            <a:avLst/>
          </a:prstGeom>
          <a:noFill/>
          <a:ln w="38100" cap="flat" cmpd="sng" algn="ctr">
            <a:solidFill>
              <a:schemeClr val="accent3"/>
            </a:solidFill>
            <a:prstDash val="solid"/>
            <a:round/>
            <a:headEnd type="none" w="med" len="med"/>
            <a:tailEnd type="triangle"/>
          </a:ln>
          <a:effectLst/>
        </p:spPr>
      </p:cxnSp>
      <p:sp>
        <p:nvSpPr>
          <p:cNvPr id="73" name="5-Point Star 72"/>
          <p:cNvSpPr/>
          <p:nvPr/>
        </p:nvSpPr>
        <p:spPr bwMode="auto">
          <a:xfrm rot="19115702">
            <a:off x="3093913" y="3290439"/>
            <a:ext cx="413549" cy="395187"/>
          </a:xfrm>
          <a:prstGeom prst="star5">
            <a:avLst/>
          </a:prstGeom>
          <a:solidFill>
            <a:schemeClr val="accent3"/>
          </a:solidFill>
          <a:ln w="22225" cap="flat" cmpd="sng" algn="ctr">
            <a:solidFill>
              <a:schemeClr val="accent3"/>
            </a:solidFill>
            <a:prstDash val="solid"/>
            <a:round/>
            <a:headEnd type="none" w="med" len="med"/>
            <a:tailEnd type="none" w="med" len="med"/>
          </a:ln>
          <a:effectLst>
            <a:outerShdw blurRad="50800" dist="38100" dir="10800000" algn="r" rotWithShape="0">
              <a:prstClr val="black">
                <a:alpha val="40000"/>
              </a:prstClr>
            </a:outerShdw>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latin typeface="Arial" charset="0"/>
              <a:cs typeface="Arial" charset="0"/>
            </a:endParaRPr>
          </a:p>
        </p:txBody>
      </p:sp>
      <p:sp>
        <p:nvSpPr>
          <p:cNvPr id="3" name="Rectangle 2"/>
          <p:cNvSpPr/>
          <p:nvPr/>
        </p:nvSpPr>
        <p:spPr>
          <a:xfrm flipH="1">
            <a:off x="274945" y="5895707"/>
            <a:ext cx="4358164" cy="246221"/>
          </a:xfrm>
          <a:prstGeom prst="rect">
            <a:avLst/>
          </a:prstGeom>
        </p:spPr>
        <p:txBody>
          <a:bodyPr wrap="square">
            <a:spAutoFit/>
          </a:bodyPr>
          <a:lstStyle/>
          <a:p>
            <a:r>
              <a:rPr lang="en-US" sz="1000" dirty="0" smtClean="0"/>
              <a:t>*Estimates only, subject to change</a:t>
            </a:r>
            <a:endParaRPr lang="en-US" sz="1000" dirty="0"/>
          </a:p>
        </p:txBody>
      </p:sp>
      <p:sp>
        <p:nvSpPr>
          <p:cNvPr id="72" name="Left Brace 71"/>
          <p:cNvSpPr/>
          <p:nvPr/>
        </p:nvSpPr>
        <p:spPr bwMode="auto">
          <a:xfrm rot="16200000">
            <a:off x="2138467" y="1663988"/>
            <a:ext cx="354642" cy="1969800"/>
          </a:xfrm>
          <a:prstGeom prst="leftBrace">
            <a:avLst>
              <a:gd name="adj1" fmla="val 8333"/>
              <a:gd name="adj2" fmla="val 49570"/>
            </a:avLst>
          </a:prstGeom>
          <a:noFill/>
          <a:ln w="38100" cap="flat" cmpd="sng" algn="ctr">
            <a:solidFill>
              <a:schemeClr val="accent1"/>
            </a:solidFill>
            <a:prstDash val="solid"/>
            <a:round/>
            <a:headEnd type="none" w="med" len="med"/>
            <a:tailEnd type="none" w="med" len="med"/>
          </a:ln>
          <a:effectLst/>
        </p:spPr>
        <p:txBody>
          <a:bodyPr rtlCol="0" anchor="ctr"/>
          <a:lstStyle/>
          <a:p>
            <a:pPr algn="ctr"/>
            <a:endParaRPr lang="en-US"/>
          </a:p>
        </p:txBody>
      </p:sp>
      <p:sp>
        <p:nvSpPr>
          <p:cNvPr id="74" name="Left Brace 73"/>
          <p:cNvSpPr/>
          <p:nvPr/>
        </p:nvSpPr>
        <p:spPr bwMode="auto">
          <a:xfrm rot="16200000">
            <a:off x="4205474" y="1663988"/>
            <a:ext cx="354642" cy="1969800"/>
          </a:xfrm>
          <a:prstGeom prst="leftBrace">
            <a:avLst>
              <a:gd name="adj1" fmla="val 8333"/>
              <a:gd name="adj2" fmla="val 49570"/>
            </a:avLst>
          </a:prstGeom>
          <a:noFill/>
          <a:ln w="38100" cap="flat" cmpd="sng" algn="ctr">
            <a:solidFill>
              <a:schemeClr val="accent1"/>
            </a:solidFill>
            <a:prstDash val="solid"/>
            <a:round/>
            <a:headEnd type="none" w="med" len="med"/>
            <a:tailEnd type="none" w="med" len="med"/>
          </a:ln>
          <a:effectLst/>
        </p:spPr>
        <p:txBody>
          <a:bodyPr rtlCol="0" anchor="ctr"/>
          <a:lstStyle/>
          <a:p>
            <a:pPr algn="ctr"/>
            <a:endParaRPr lang="en-US"/>
          </a:p>
        </p:txBody>
      </p:sp>
      <p:sp>
        <p:nvSpPr>
          <p:cNvPr id="75" name="Left Brace 74"/>
          <p:cNvSpPr/>
          <p:nvPr/>
        </p:nvSpPr>
        <p:spPr bwMode="auto">
          <a:xfrm rot="16200000">
            <a:off x="6284844" y="1653365"/>
            <a:ext cx="354642" cy="1969800"/>
          </a:xfrm>
          <a:prstGeom prst="leftBrace">
            <a:avLst>
              <a:gd name="adj1" fmla="val 8333"/>
              <a:gd name="adj2" fmla="val 49570"/>
            </a:avLst>
          </a:prstGeom>
          <a:noFill/>
          <a:ln w="38100" cap="flat" cmpd="sng" algn="ctr">
            <a:solidFill>
              <a:schemeClr val="accent1"/>
            </a:solidFill>
            <a:prstDash val="solid"/>
            <a:round/>
            <a:headEnd type="none" w="med" len="med"/>
            <a:tailEnd type="none" w="med" len="med"/>
          </a:ln>
          <a:effectLst/>
        </p:spPr>
        <p:txBody>
          <a:bodyPr rtlCol="0" anchor="ctr"/>
          <a:lstStyle/>
          <a:p>
            <a:pPr algn="ctr"/>
            <a:endParaRPr lang="en-US"/>
          </a:p>
        </p:txBody>
      </p:sp>
      <p:sp>
        <p:nvSpPr>
          <p:cNvPr id="76" name="Left Brace 75"/>
          <p:cNvSpPr/>
          <p:nvPr/>
        </p:nvSpPr>
        <p:spPr bwMode="auto">
          <a:xfrm rot="16200000">
            <a:off x="8314347" y="1657181"/>
            <a:ext cx="354642" cy="1969800"/>
          </a:xfrm>
          <a:prstGeom prst="leftBrace">
            <a:avLst>
              <a:gd name="adj1" fmla="val 8333"/>
              <a:gd name="adj2" fmla="val 49570"/>
            </a:avLst>
          </a:prstGeom>
          <a:noFill/>
          <a:ln w="38100" cap="flat" cmpd="sng" algn="ctr">
            <a:solidFill>
              <a:schemeClr val="accent1"/>
            </a:solidFill>
            <a:prstDash val="solid"/>
            <a:round/>
            <a:headEnd type="none" w="med" len="med"/>
            <a:tailEnd type="none" w="med" len="med"/>
          </a:ln>
          <a:effectLst/>
        </p:spPr>
        <p:txBody>
          <a:bodyPr rtlCol="0" anchor="ctr"/>
          <a:lstStyle/>
          <a:p>
            <a:pPr algn="ctr"/>
            <a:endParaRPr lang="en-US"/>
          </a:p>
        </p:txBody>
      </p:sp>
      <p:sp>
        <p:nvSpPr>
          <p:cNvPr id="51" name="TextBox 50"/>
          <p:cNvSpPr txBox="1"/>
          <p:nvPr/>
        </p:nvSpPr>
        <p:spPr>
          <a:xfrm>
            <a:off x="17919" y="1851268"/>
            <a:ext cx="2154420" cy="1015663"/>
          </a:xfrm>
          <a:prstGeom prst="rect">
            <a:avLst/>
          </a:prstGeom>
          <a:solidFill>
            <a:schemeClr val="bg1"/>
          </a:solidFill>
        </p:spPr>
        <p:txBody>
          <a:bodyPr wrap="square" rtlCol="0">
            <a:spAutoFit/>
          </a:bodyPr>
          <a:lstStyle/>
          <a:p>
            <a:pPr algn="ctr"/>
            <a:r>
              <a:rPr lang="en-US" dirty="0" smtClean="0"/>
              <a:t>Citrix Cloud </a:t>
            </a:r>
          </a:p>
          <a:p>
            <a:pPr algn="ctr"/>
            <a:r>
              <a:rPr lang="en-US" dirty="0" smtClean="0"/>
              <a:t>Releases</a:t>
            </a:r>
          </a:p>
          <a:p>
            <a:pPr algn="ctr"/>
            <a:r>
              <a:rPr lang="en-US" sz="1200" dirty="0" smtClean="0"/>
              <a:t>(Every 2 weeks*)</a:t>
            </a:r>
          </a:p>
          <a:p>
            <a:pPr algn="ctr"/>
            <a:endParaRPr lang="en-US" sz="1200" dirty="0"/>
          </a:p>
        </p:txBody>
      </p:sp>
      <p:cxnSp>
        <p:nvCxnSpPr>
          <p:cNvPr id="77" name="Straight Connector 76"/>
          <p:cNvCxnSpPr/>
          <p:nvPr/>
        </p:nvCxnSpPr>
        <p:spPr bwMode="auto">
          <a:xfrm>
            <a:off x="3290184" y="3346837"/>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80" name="Straight Arrow Connector 79"/>
          <p:cNvCxnSpPr/>
          <p:nvPr/>
        </p:nvCxnSpPr>
        <p:spPr bwMode="auto">
          <a:xfrm>
            <a:off x="4400714" y="2843932"/>
            <a:ext cx="927770" cy="609123"/>
          </a:xfrm>
          <a:prstGeom prst="straightConnector1">
            <a:avLst/>
          </a:prstGeom>
          <a:noFill/>
          <a:ln w="38100" cap="flat" cmpd="sng" algn="ctr">
            <a:solidFill>
              <a:schemeClr val="accent3"/>
            </a:solidFill>
            <a:prstDash val="solid"/>
            <a:round/>
            <a:headEnd type="none" w="med" len="med"/>
            <a:tailEnd type="triangle"/>
          </a:ln>
          <a:effectLst/>
        </p:spPr>
      </p:cxnSp>
      <p:sp>
        <p:nvSpPr>
          <p:cNvPr id="81" name="5-Point Star 80"/>
          <p:cNvSpPr/>
          <p:nvPr/>
        </p:nvSpPr>
        <p:spPr bwMode="auto">
          <a:xfrm rot="19115702">
            <a:off x="5177798" y="3310918"/>
            <a:ext cx="413549" cy="395187"/>
          </a:xfrm>
          <a:prstGeom prst="star5">
            <a:avLst/>
          </a:prstGeom>
          <a:solidFill>
            <a:schemeClr val="accent3"/>
          </a:solidFill>
          <a:ln w="22225" cap="flat" cmpd="sng" algn="ctr">
            <a:solidFill>
              <a:schemeClr val="accent3"/>
            </a:solidFill>
            <a:prstDash val="solid"/>
            <a:round/>
            <a:headEnd type="none" w="med" len="med"/>
            <a:tailEnd type="none" w="med" len="med"/>
          </a:ln>
          <a:effectLst>
            <a:outerShdw blurRad="50800" dist="38100" dir="10800000" algn="r" rotWithShape="0">
              <a:prstClr val="black">
                <a:alpha val="40000"/>
              </a:prstClr>
            </a:outerShdw>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latin typeface="Arial" charset="0"/>
              <a:cs typeface="Arial" charset="0"/>
            </a:endParaRPr>
          </a:p>
        </p:txBody>
      </p:sp>
      <p:cxnSp>
        <p:nvCxnSpPr>
          <p:cNvPr id="82" name="Straight Arrow Connector 81"/>
          <p:cNvCxnSpPr/>
          <p:nvPr/>
        </p:nvCxnSpPr>
        <p:spPr bwMode="auto">
          <a:xfrm>
            <a:off x="6463437" y="2801400"/>
            <a:ext cx="927770" cy="609123"/>
          </a:xfrm>
          <a:prstGeom prst="straightConnector1">
            <a:avLst/>
          </a:prstGeom>
          <a:noFill/>
          <a:ln w="38100" cap="flat" cmpd="sng" algn="ctr">
            <a:solidFill>
              <a:schemeClr val="accent3"/>
            </a:solidFill>
            <a:prstDash val="solid"/>
            <a:round/>
            <a:headEnd type="none" w="med" len="med"/>
            <a:tailEnd type="triangle"/>
          </a:ln>
          <a:effectLst/>
        </p:spPr>
      </p:cxnSp>
      <p:sp>
        <p:nvSpPr>
          <p:cNvPr id="83" name="5-Point Star 82"/>
          <p:cNvSpPr/>
          <p:nvPr/>
        </p:nvSpPr>
        <p:spPr bwMode="auto">
          <a:xfrm rot="19115702">
            <a:off x="7256879" y="3276577"/>
            <a:ext cx="413549" cy="395187"/>
          </a:xfrm>
          <a:prstGeom prst="star5">
            <a:avLst/>
          </a:prstGeom>
          <a:solidFill>
            <a:schemeClr val="accent3"/>
          </a:solidFill>
          <a:ln w="22225" cap="flat" cmpd="sng" algn="ctr">
            <a:solidFill>
              <a:schemeClr val="accent3"/>
            </a:solidFill>
            <a:prstDash val="solid"/>
            <a:round/>
            <a:headEnd type="none" w="med" len="med"/>
            <a:tailEnd type="none" w="med" len="med"/>
          </a:ln>
          <a:effectLst>
            <a:outerShdw blurRad="50800" dist="38100" dir="10800000" algn="r" rotWithShape="0">
              <a:prstClr val="black">
                <a:alpha val="40000"/>
              </a:prstClr>
            </a:outerShdw>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latin typeface="Arial" charset="0"/>
              <a:cs typeface="Arial" charset="0"/>
            </a:endParaRPr>
          </a:p>
        </p:txBody>
      </p:sp>
      <p:cxnSp>
        <p:nvCxnSpPr>
          <p:cNvPr id="84" name="Straight Arrow Connector 83"/>
          <p:cNvCxnSpPr/>
          <p:nvPr/>
        </p:nvCxnSpPr>
        <p:spPr bwMode="auto">
          <a:xfrm>
            <a:off x="8455278" y="2836843"/>
            <a:ext cx="927770" cy="609123"/>
          </a:xfrm>
          <a:prstGeom prst="straightConnector1">
            <a:avLst/>
          </a:prstGeom>
          <a:noFill/>
          <a:ln w="38100" cap="flat" cmpd="sng" algn="ctr">
            <a:solidFill>
              <a:schemeClr val="accent3"/>
            </a:solidFill>
            <a:prstDash val="solid"/>
            <a:round/>
            <a:headEnd type="none" w="med" len="med"/>
            <a:tailEnd type="triangle"/>
          </a:ln>
          <a:effectLst/>
        </p:spPr>
      </p:cxnSp>
      <p:sp>
        <p:nvSpPr>
          <p:cNvPr id="85" name="5-Point Star 84"/>
          <p:cNvSpPr/>
          <p:nvPr/>
        </p:nvSpPr>
        <p:spPr bwMode="auto">
          <a:xfrm rot="19115702">
            <a:off x="9200808" y="3287211"/>
            <a:ext cx="413549" cy="395187"/>
          </a:xfrm>
          <a:prstGeom prst="star5">
            <a:avLst/>
          </a:prstGeom>
          <a:solidFill>
            <a:schemeClr val="accent3"/>
          </a:solidFill>
          <a:ln w="22225" cap="flat" cmpd="sng" algn="ctr">
            <a:solidFill>
              <a:schemeClr val="accent3"/>
            </a:solidFill>
            <a:prstDash val="solid"/>
            <a:round/>
            <a:headEnd type="none" w="med" len="med"/>
            <a:tailEnd type="none" w="med" len="med"/>
          </a:ln>
          <a:effectLst>
            <a:outerShdw blurRad="50800" dist="38100" dir="10800000" algn="r" rotWithShape="0">
              <a:prstClr val="black">
                <a:alpha val="40000"/>
              </a:prstClr>
            </a:outerShdw>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latin typeface="Arial" charset="0"/>
              <a:cs typeface="Arial" charset="0"/>
            </a:endParaRPr>
          </a:p>
        </p:txBody>
      </p:sp>
      <p:sp>
        <p:nvSpPr>
          <p:cNvPr id="62" name="TextBox 61"/>
          <p:cNvSpPr txBox="1"/>
          <p:nvPr/>
        </p:nvSpPr>
        <p:spPr>
          <a:xfrm>
            <a:off x="3769375" y="2799491"/>
            <a:ext cx="4066746" cy="369332"/>
          </a:xfrm>
          <a:prstGeom prst="rect">
            <a:avLst/>
          </a:prstGeom>
          <a:solidFill>
            <a:schemeClr val="bg1">
              <a:alpha val="80000"/>
            </a:schemeClr>
          </a:solidFill>
          <a:ln>
            <a:solidFill>
              <a:schemeClr val="bg1"/>
            </a:solidFill>
          </a:ln>
        </p:spPr>
        <p:txBody>
          <a:bodyPr wrap="square" rtlCol="0">
            <a:spAutoFit/>
          </a:bodyPr>
          <a:lstStyle/>
          <a:p>
            <a:pPr algn="ctr"/>
            <a:r>
              <a:rPr lang="en-US" dirty="0"/>
              <a:t>New Feature </a:t>
            </a:r>
            <a:r>
              <a:rPr lang="en-US" dirty="0" smtClean="0"/>
              <a:t>Releases</a:t>
            </a:r>
            <a:endParaRPr lang="en-US" dirty="0"/>
          </a:p>
        </p:txBody>
      </p:sp>
      <p:sp>
        <p:nvSpPr>
          <p:cNvPr id="52" name="TextBox 51"/>
          <p:cNvSpPr txBox="1"/>
          <p:nvPr/>
        </p:nvSpPr>
        <p:spPr>
          <a:xfrm>
            <a:off x="-10810" y="3407491"/>
            <a:ext cx="2201474" cy="738664"/>
          </a:xfrm>
          <a:prstGeom prst="rect">
            <a:avLst/>
          </a:prstGeom>
          <a:solidFill>
            <a:schemeClr val="bg1"/>
          </a:solidFill>
        </p:spPr>
        <p:txBody>
          <a:bodyPr wrap="square" rtlCol="0">
            <a:spAutoFit/>
          </a:bodyPr>
          <a:lstStyle/>
          <a:p>
            <a:pPr algn="ctr"/>
            <a:r>
              <a:rPr lang="en-US" dirty="0"/>
              <a:t>Current </a:t>
            </a:r>
            <a:r>
              <a:rPr lang="en-US" dirty="0" smtClean="0"/>
              <a:t>Releases</a:t>
            </a:r>
          </a:p>
          <a:p>
            <a:pPr algn="ctr"/>
            <a:r>
              <a:rPr lang="en-US" sz="1200" dirty="0" smtClean="0"/>
              <a:t>(Quarterly*)</a:t>
            </a:r>
          </a:p>
          <a:p>
            <a:pPr algn="ctr"/>
            <a:endParaRPr lang="en-US" sz="1200" dirty="0"/>
          </a:p>
        </p:txBody>
      </p:sp>
      <p:graphicFrame>
        <p:nvGraphicFramePr>
          <p:cNvPr id="47" name="Table 46"/>
          <p:cNvGraphicFramePr>
            <a:graphicFrameLocks noGrp="1"/>
          </p:cNvGraphicFramePr>
          <p:nvPr>
            <p:extLst>
              <p:ext uri="{D42A27DB-BD31-4B8C-83A1-F6EECF244321}">
                <p14:modId xmlns:p14="http://schemas.microsoft.com/office/powerpoint/2010/main" val="3409441957"/>
              </p:ext>
            </p:extLst>
          </p:nvPr>
        </p:nvGraphicFramePr>
        <p:xfrm>
          <a:off x="2363415" y="3885045"/>
          <a:ext cx="8055148" cy="1005840"/>
        </p:xfrm>
        <a:graphic>
          <a:graphicData uri="http://schemas.openxmlformats.org/drawingml/2006/table">
            <a:tbl>
              <a:tblPr firstRow="1" bandRow="1">
                <a:tableStyleId>{F5AB1C69-6EDB-4FF4-983F-18BD219EF322}</a:tableStyleId>
              </a:tblPr>
              <a:tblGrid>
                <a:gridCol w="2013787">
                  <a:extLst>
                    <a:ext uri="{9D8B030D-6E8A-4147-A177-3AD203B41FA5}">
                      <a16:colId xmlns:a16="http://schemas.microsoft.com/office/drawing/2014/main" val="3559427246"/>
                    </a:ext>
                  </a:extLst>
                </a:gridCol>
                <a:gridCol w="2013787">
                  <a:extLst>
                    <a:ext uri="{9D8B030D-6E8A-4147-A177-3AD203B41FA5}">
                      <a16:colId xmlns:a16="http://schemas.microsoft.com/office/drawing/2014/main" val="3902452130"/>
                    </a:ext>
                  </a:extLst>
                </a:gridCol>
                <a:gridCol w="2013787">
                  <a:extLst>
                    <a:ext uri="{9D8B030D-6E8A-4147-A177-3AD203B41FA5}">
                      <a16:colId xmlns:a16="http://schemas.microsoft.com/office/drawing/2014/main" val="1055748361"/>
                    </a:ext>
                  </a:extLst>
                </a:gridCol>
                <a:gridCol w="2013787">
                  <a:extLst>
                    <a:ext uri="{9D8B030D-6E8A-4147-A177-3AD203B41FA5}">
                      <a16:colId xmlns:a16="http://schemas.microsoft.com/office/drawing/2014/main" val="228032060"/>
                    </a:ext>
                  </a:extLst>
                </a:gridCol>
              </a:tblGrid>
              <a:tr h="298037">
                <a:tc>
                  <a:txBody>
                    <a:bodyPr/>
                    <a:lstStyle/>
                    <a:p>
                      <a:pPr algn="ctr"/>
                      <a:r>
                        <a:rPr lang="en-US" dirty="0" smtClean="0"/>
                        <a:t>2017</a:t>
                      </a:r>
                      <a:r>
                        <a:rPr lang="en-US" baseline="0" dirty="0" smtClean="0"/>
                        <a:t> Q1</a:t>
                      </a:r>
                      <a:endParaRPr lang="en-US" dirty="0"/>
                    </a:p>
                  </a:txBody>
                  <a:tcPr/>
                </a:tc>
                <a:tc>
                  <a:txBody>
                    <a:bodyPr/>
                    <a:lstStyle/>
                    <a:p>
                      <a:pPr algn="ctr"/>
                      <a:r>
                        <a:rPr lang="en-US" dirty="0" smtClean="0"/>
                        <a:t>2017 Q2</a:t>
                      </a:r>
                      <a:endParaRPr lang="en-US" dirty="0"/>
                    </a:p>
                  </a:txBody>
                  <a:tcPr/>
                </a:tc>
                <a:tc>
                  <a:txBody>
                    <a:bodyPr/>
                    <a:lstStyle/>
                    <a:p>
                      <a:pPr algn="ctr"/>
                      <a:r>
                        <a:rPr lang="en-US" dirty="0" smtClean="0"/>
                        <a:t>2017 Q3</a:t>
                      </a:r>
                      <a:endParaRPr lang="en-US" dirty="0"/>
                    </a:p>
                  </a:txBody>
                  <a:tcPr/>
                </a:tc>
                <a:tc>
                  <a:txBody>
                    <a:bodyPr/>
                    <a:lstStyle/>
                    <a:p>
                      <a:pPr algn="ctr"/>
                      <a:r>
                        <a:rPr lang="en-US" dirty="0" smtClean="0"/>
                        <a:t>2017 Q4</a:t>
                      </a:r>
                      <a:endParaRPr lang="en-US" dirty="0"/>
                    </a:p>
                  </a:txBody>
                  <a:tcPr/>
                </a:tc>
                <a:extLst>
                  <a:ext uri="{0D108BD9-81ED-4DB2-BD59-A6C34878D82A}">
                    <a16:rowId xmlns:a16="http://schemas.microsoft.com/office/drawing/2014/main" val="624329952"/>
                  </a:ext>
                </a:extLst>
              </a:tr>
              <a:tr h="298037">
                <a:tc>
                  <a:txBody>
                    <a:bodyPr/>
                    <a:lstStyle/>
                    <a:p>
                      <a:r>
                        <a:rPr lang="en-US" dirty="0" smtClean="0"/>
                        <a:t>XenApp &amp; XenDesktop </a:t>
                      </a:r>
                      <a:r>
                        <a:rPr lang="en-US" b="1" dirty="0" smtClean="0"/>
                        <a:t>7.13</a:t>
                      </a:r>
                      <a:endParaRPr lang="en-US"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XenApp &amp; XenDesktop </a:t>
                      </a:r>
                      <a:r>
                        <a:rPr lang="en-US" b="1" dirty="0" smtClean="0"/>
                        <a:t>TBD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XenApp</a:t>
                      </a:r>
                      <a:r>
                        <a:rPr lang="en-US" baseline="0" dirty="0" smtClean="0"/>
                        <a:t> &amp; XenDesktop </a:t>
                      </a:r>
                      <a:r>
                        <a:rPr lang="en-US" b="1" dirty="0" smtClean="0"/>
                        <a:t>TBD</a:t>
                      </a:r>
                    </a:p>
                  </a:txBody>
                  <a:tcPr/>
                </a:tc>
                <a:extLst>
                  <a:ext uri="{0D108BD9-81ED-4DB2-BD59-A6C34878D82A}">
                    <a16:rowId xmlns:a16="http://schemas.microsoft.com/office/drawing/2014/main" val="4210199471"/>
                  </a:ext>
                </a:extLst>
              </a:tr>
            </a:tbl>
          </a:graphicData>
        </a:graphic>
      </p:graphicFrame>
    </p:spTree>
    <p:extLst>
      <p:ext uri="{BB962C8B-B14F-4D97-AF65-F5344CB8AC3E}">
        <p14:creationId xmlns:p14="http://schemas.microsoft.com/office/powerpoint/2010/main" val="1446625364"/>
      </p:ext>
    </p:extLst>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XenApp and XenDesktop releases </a:t>
            </a:r>
            <a:endParaRPr lang="en-US" dirty="0"/>
          </a:p>
        </p:txBody>
      </p:sp>
      <p:sp>
        <p:nvSpPr>
          <p:cNvPr id="4" name="Slide Number Placeholder 3"/>
          <p:cNvSpPr>
            <a:spLocks noGrp="1"/>
          </p:cNvSpPr>
          <p:nvPr>
            <p:ph type="sldNum" sz="quarter" idx="4"/>
          </p:nvPr>
        </p:nvSpPr>
        <p:spPr/>
        <p:txBody>
          <a:bodyPr/>
          <a:lstStyle/>
          <a:p>
            <a:fld id="{113BA7D1-EE9A-0241-B0CB-67F65CFD4A8F}" type="slidenum">
              <a:rPr lang="en-US" kern="0" smtClean="0"/>
              <a:pPr/>
              <a:t>3</a:t>
            </a:fld>
            <a:endParaRPr lang="en-US" kern="0" dirty="0"/>
          </a:p>
        </p:txBody>
      </p:sp>
      <p:cxnSp>
        <p:nvCxnSpPr>
          <p:cNvPr id="10" name="Straight Arrow Connector 9"/>
          <p:cNvCxnSpPr/>
          <p:nvPr/>
        </p:nvCxnSpPr>
        <p:spPr bwMode="auto">
          <a:xfrm>
            <a:off x="2228834" y="2416632"/>
            <a:ext cx="8613688" cy="1"/>
          </a:xfrm>
          <a:prstGeom prst="straightConnector1">
            <a:avLst/>
          </a:prstGeom>
          <a:noFill/>
          <a:ln w="63500" cap="flat" cmpd="sng" algn="ctr">
            <a:solidFill>
              <a:schemeClr val="accent1"/>
            </a:solidFill>
            <a:prstDash val="solid"/>
            <a:round/>
            <a:headEnd type="none" w="med" len="med"/>
            <a:tailEnd type="triangle"/>
          </a:ln>
          <a:effectLst/>
        </p:spPr>
      </p:cxnSp>
      <p:cxnSp>
        <p:nvCxnSpPr>
          <p:cNvPr id="19" name="Straight Connector 18"/>
          <p:cNvCxnSpPr/>
          <p:nvPr/>
        </p:nvCxnSpPr>
        <p:spPr bwMode="auto">
          <a:xfrm>
            <a:off x="2364759"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21" name="Straight Connector 20"/>
          <p:cNvCxnSpPr/>
          <p:nvPr/>
        </p:nvCxnSpPr>
        <p:spPr bwMode="auto">
          <a:xfrm>
            <a:off x="3300688"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23" name="Straight Connector 22"/>
          <p:cNvCxnSpPr/>
          <p:nvPr/>
        </p:nvCxnSpPr>
        <p:spPr bwMode="auto">
          <a:xfrm>
            <a:off x="4334560"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25" name="Straight Connector 24"/>
          <p:cNvCxnSpPr/>
          <p:nvPr/>
        </p:nvCxnSpPr>
        <p:spPr bwMode="auto">
          <a:xfrm>
            <a:off x="5422848"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27" name="Straight Connector 26"/>
          <p:cNvCxnSpPr/>
          <p:nvPr/>
        </p:nvCxnSpPr>
        <p:spPr bwMode="auto">
          <a:xfrm>
            <a:off x="6467605"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29" name="Straight Connector 28"/>
          <p:cNvCxnSpPr/>
          <p:nvPr/>
        </p:nvCxnSpPr>
        <p:spPr bwMode="auto">
          <a:xfrm>
            <a:off x="7447065" y="2013857"/>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31" name="Straight Connector 30"/>
          <p:cNvCxnSpPr/>
          <p:nvPr/>
        </p:nvCxnSpPr>
        <p:spPr bwMode="auto">
          <a:xfrm>
            <a:off x="8415640"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33" name="Straight Connector 32"/>
          <p:cNvCxnSpPr/>
          <p:nvPr/>
        </p:nvCxnSpPr>
        <p:spPr bwMode="auto">
          <a:xfrm>
            <a:off x="9405982" y="2035628"/>
            <a:ext cx="0" cy="402772"/>
          </a:xfrm>
          <a:prstGeom prst="line">
            <a:avLst/>
          </a:prstGeom>
          <a:noFill/>
          <a:ln w="63500" cap="flat" cmpd="sng" algn="ctr">
            <a:solidFill>
              <a:schemeClr val="accent1"/>
            </a:solidFill>
            <a:prstDash val="solid"/>
            <a:round/>
            <a:headEnd type="none" w="med" len="med"/>
            <a:tailEnd type="none" w="med" len="med"/>
          </a:ln>
          <a:effectLst/>
        </p:spPr>
      </p:cxnSp>
      <p:cxnSp>
        <p:nvCxnSpPr>
          <p:cNvPr id="35" name="Straight Arrow Connector 34"/>
          <p:cNvCxnSpPr/>
          <p:nvPr/>
        </p:nvCxnSpPr>
        <p:spPr bwMode="auto">
          <a:xfrm flipV="1">
            <a:off x="2228834" y="3738725"/>
            <a:ext cx="8613688" cy="10884"/>
          </a:xfrm>
          <a:prstGeom prst="straightConnector1">
            <a:avLst/>
          </a:prstGeom>
          <a:noFill/>
          <a:ln w="63500" cap="flat" cmpd="sng" algn="ctr">
            <a:solidFill>
              <a:schemeClr val="accent3"/>
            </a:solidFill>
            <a:prstDash val="solid"/>
            <a:round/>
            <a:headEnd type="none" w="med" len="med"/>
            <a:tailEnd type="triangle"/>
          </a:ln>
          <a:effectLst/>
        </p:spPr>
      </p:cxnSp>
      <p:cxnSp>
        <p:nvCxnSpPr>
          <p:cNvPr id="37" name="Straight Connector 36"/>
          <p:cNvCxnSpPr/>
          <p:nvPr/>
        </p:nvCxnSpPr>
        <p:spPr bwMode="auto">
          <a:xfrm>
            <a:off x="2364759" y="3357723"/>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38" name="Straight Connector 37"/>
          <p:cNvCxnSpPr/>
          <p:nvPr/>
        </p:nvCxnSpPr>
        <p:spPr bwMode="auto">
          <a:xfrm>
            <a:off x="4436951" y="3356362"/>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39" name="Straight Connector 38"/>
          <p:cNvCxnSpPr/>
          <p:nvPr/>
        </p:nvCxnSpPr>
        <p:spPr bwMode="auto">
          <a:xfrm>
            <a:off x="5537118" y="3357723"/>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40" name="Straight Connector 39"/>
          <p:cNvCxnSpPr/>
          <p:nvPr/>
        </p:nvCxnSpPr>
        <p:spPr bwMode="auto">
          <a:xfrm>
            <a:off x="6603638" y="3329149"/>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41" name="Straight Connector 40"/>
          <p:cNvCxnSpPr/>
          <p:nvPr/>
        </p:nvCxnSpPr>
        <p:spPr bwMode="auto">
          <a:xfrm>
            <a:off x="8409446" y="3329149"/>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42" name="Straight Connector 41"/>
          <p:cNvCxnSpPr/>
          <p:nvPr/>
        </p:nvCxnSpPr>
        <p:spPr bwMode="auto">
          <a:xfrm>
            <a:off x="9556912" y="3319624"/>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43" name="Straight Arrow Connector 42"/>
          <p:cNvCxnSpPr/>
          <p:nvPr/>
        </p:nvCxnSpPr>
        <p:spPr bwMode="auto">
          <a:xfrm>
            <a:off x="2266814" y="4992401"/>
            <a:ext cx="8575704" cy="0"/>
          </a:xfrm>
          <a:prstGeom prst="straightConnector1">
            <a:avLst/>
          </a:prstGeom>
          <a:noFill/>
          <a:ln w="63500" cap="flat" cmpd="sng" algn="ctr">
            <a:solidFill>
              <a:schemeClr val="accent2"/>
            </a:solidFill>
            <a:prstDash val="solid"/>
            <a:round/>
            <a:headEnd type="none" w="med" len="med"/>
            <a:tailEnd type="triangle"/>
          </a:ln>
          <a:effectLst/>
        </p:spPr>
      </p:cxnSp>
      <p:cxnSp>
        <p:nvCxnSpPr>
          <p:cNvPr id="50" name="Straight Connector 49"/>
          <p:cNvCxnSpPr/>
          <p:nvPr/>
        </p:nvCxnSpPr>
        <p:spPr bwMode="auto">
          <a:xfrm>
            <a:off x="7570509" y="4608679"/>
            <a:ext cx="0" cy="402772"/>
          </a:xfrm>
          <a:prstGeom prst="line">
            <a:avLst/>
          </a:prstGeom>
          <a:noFill/>
          <a:ln w="63500" cap="flat" cmpd="sng" algn="ctr">
            <a:solidFill>
              <a:schemeClr val="accent2"/>
            </a:solidFill>
            <a:prstDash val="solid"/>
            <a:round/>
            <a:headEnd type="none" w="med" len="med"/>
            <a:tailEnd type="none" w="med" len="med"/>
          </a:ln>
          <a:effectLst/>
        </p:spPr>
      </p:cxnSp>
      <p:sp>
        <p:nvSpPr>
          <p:cNvPr id="53" name="TextBox 52"/>
          <p:cNvSpPr txBox="1"/>
          <p:nvPr/>
        </p:nvSpPr>
        <p:spPr>
          <a:xfrm>
            <a:off x="36413" y="4591223"/>
            <a:ext cx="2094364" cy="830997"/>
          </a:xfrm>
          <a:prstGeom prst="rect">
            <a:avLst/>
          </a:prstGeom>
          <a:noFill/>
        </p:spPr>
        <p:txBody>
          <a:bodyPr wrap="square" rtlCol="0">
            <a:spAutoFit/>
          </a:bodyPr>
          <a:lstStyle/>
          <a:p>
            <a:pPr algn="ctr"/>
            <a:r>
              <a:rPr lang="en-US" dirty="0"/>
              <a:t>Long Term </a:t>
            </a:r>
          </a:p>
          <a:p>
            <a:pPr algn="ctr"/>
            <a:r>
              <a:rPr lang="en-US" dirty="0"/>
              <a:t>Service </a:t>
            </a:r>
            <a:r>
              <a:rPr lang="en-US" dirty="0" smtClean="0"/>
              <a:t>Releases</a:t>
            </a:r>
          </a:p>
          <a:p>
            <a:pPr algn="ctr"/>
            <a:r>
              <a:rPr lang="en-US" sz="1200" dirty="0" smtClean="0"/>
              <a:t>(12-24 Months*)</a:t>
            </a:r>
            <a:endParaRPr lang="en-US" sz="1200" dirty="0"/>
          </a:p>
        </p:txBody>
      </p:sp>
      <p:sp>
        <p:nvSpPr>
          <p:cNvPr id="56" name="5-Point Star 55"/>
          <p:cNvSpPr/>
          <p:nvPr/>
        </p:nvSpPr>
        <p:spPr bwMode="auto">
          <a:xfrm rot="19115702">
            <a:off x="7351283" y="4618491"/>
            <a:ext cx="434116" cy="432945"/>
          </a:xfrm>
          <a:prstGeom prst="star5">
            <a:avLst/>
          </a:prstGeom>
          <a:solidFill>
            <a:schemeClr val="accent2"/>
          </a:solidFill>
          <a:ln w="22225" cap="flat" cmpd="sng" algn="ctr">
            <a:noFill/>
            <a:prstDash val="solid"/>
            <a:round/>
            <a:headEnd type="none" w="med" len="med"/>
            <a:tailEnd type="none" w="med" len="med"/>
          </a:ln>
          <a:effectLst>
            <a:outerShdw blurRad="50800" dist="38100" dir="10800000" algn="r" rotWithShape="0">
              <a:prstClr val="black">
                <a:alpha val="40000"/>
              </a:prstClr>
            </a:outerShdw>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latin typeface="Arial" charset="0"/>
              <a:cs typeface="Arial" charset="0"/>
            </a:endParaRPr>
          </a:p>
        </p:txBody>
      </p:sp>
      <p:sp>
        <p:nvSpPr>
          <p:cNvPr id="65" name="Left Brace 64"/>
          <p:cNvSpPr/>
          <p:nvPr/>
        </p:nvSpPr>
        <p:spPr bwMode="auto">
          <a:xfrm rot="16200000">
            <a:off x="4328400" y="989772"/>
            <a:ext cx="361113" cy="6054972"/>
          </a:xfrm>
          <a:prstGeom prst="leftBrace">
            <a:avLst>
              <a:gd name="adj1" fmla="val 8333"/>
              <a:gd name="adj2" fmla="val 49570"/>
            </a:avLst>
          </a:prstGeom>
          <a:noFill/>
          <a:ln w="38100" cap="flat" cmpd="sng" algn="ctr">
            <a:solidFill>
              <a:schemeClr val="accent3"/>
            </a:solidFill>
            <a:prstDash val="solid"/>
            <a:round/>
            <a:headEnd type="none" w="med" len="med"/>
            <a:tailEnd type="none" w="med" len="med"/>
          </a:ln>
          <a:effectLst/>
        </p:spPr>
        <p:txBody>
          <a:bodyPr rtlCol="0" anchor="ctr"/>
          <a:lstStyle/>
          <a:p>
            <a:pPr algn="ctr"/>
            <a:endParaRPr lang="en-US"/>
          </a:p>
        </p:txBody>
      </p:sp>
      <p:cxnSp>
        <p:nvCxnSpPr>
          <p:cNvPr id="66" name="Straight Arrow Connector 65"/>
          <p:cNvCxnSpPr>
            <a:stCxn id="65" idx="1"/>
          </p:cNvCxnSpPr>
          <p:nvPr/>
        </p:nvCxnSpPr>
        <p:spPr bwMode="auto">
          <a:xfrm>
            <a:off x="4482921" y="4197815"/>
            <a:ext cx="2908286" cy="589531"/>
          </a:xfrm>
          <a:prstGeom prst="straightConnector1">
            <a:avLst/>
          </a:prstGeom>
          <a:noFill/>
          <a:ln w="38100" cap="flat" cmpd="sng" algn="ctr">
            <a:solidFill>
              <a:schemeClr val="accent2"/>
            </a:solidFill>
            <a:prstDash val="solid"/>
            <a:round/>
            <a:headEnd type="none" w="med" len="med"/>
            <a:tailEnd type="triangle"/>
          </a:ln>
          <a:effectLst/>
        </p:spPr>
      </p:cxnSp>
      <p:sp>
        <p:nvSpPr>
          <p:cNvPr id="60" name="TextBox 59"/>
          <p:cNvSpPr txBox="1"/>
          <p:nvPr/>
        </p:nvSpPr>
        <p:spPr>
          <a:xfrm>
            <a:off x="3675213" y="1482463"/>
            <a:ext cx="4066746" cy="369332"/>
          </a:xfrm>
          <a:prstGeom prst="rect">
            <a:avLst/>
          </a:prstGeom>
          <a:noFill/>
          <a:ln>
            <a:noFill/>
          </a:ln>
        </p:spPr>
        <p:txBody>
          <a:bodyPr wrap="square" rtlCol="0">
            <a:spAutoFit/>
          </a:bodyPr>
          <a:lstStyle/>
          <a:p>
            <a:pPr algn="ctr"/>
            <a:r>
              <a:rPr lang="en-US" dirty="0"/>
              <a:t>Always the </a:t>
            </a:r>
            <a:r>
              <a:rPr lang="en-US" dirty="0" smtClean="0"/>
              <a:t>Latest</a:t>
            </a:r>
            <a:endParaRPr lang="en-US" dirty="0"/>
          </a:p>
        </p:txBody>
      </p:sp>
      <p:sp>
        <p:nvSpPr>
          <p:cNvPr id="64" name="TextBox 63"/>
          <p:cNvSpPr txBox="1"/>
          <p:nvPr/>
        </p:nvSpPr>
        <p:spPr>
          <a:xfrm>
            <a:off x="4416055" y="4256369"/>
            <a:ext cx="2773386" cy="369332"/>
          </a:xfrm>
          <a:prstGeom prst="rect">
            <a:avLst/>
          </a:prstGeom>
          <a:solidFill>
            <a:schemeClr val="bg1">
              <a:alpha val="80000"/>
            </a:schemeClr>
          </a:solidFill>
        </p:spPr>
        <p:txBody>
          <a:bodyPr wrap="square" rtlCol="0">
            <a:spAutoFit/>
          </a:bodyPr>
          <a:lstStyle/>
          <a:p>
            <a:pPr algn="ctr"/>
            <a:r>
              <a:rPr lang="en-US" dirty="0"/>
              <a:t>Predictable Release Cycles</a:t>
            </a:r>
          </a:p>
        </p:txBody>
      </p:sp>
      <p:cxnSp>
        <p:nvCxnSpPr>
          <p:cNvPr id="71" name="Straight Connector 70"/>
          <p:cNvCxnSpPr/>
          <p:nvPr/>
        </p:nvCxnSpPr>
        <p:spPr bwMode="auto">
          <a:xfrm>
            <a:off x="7574935" y="3319624"/>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68" name="Straight Arrow Connector 67"/>
          <p:cNvCxnSpPr/>
          <p:nvPr/>
        </p:nvCxnSpPr>
        <p:spPr bwMode="auto">
          <a:xfrm>
            <a:off x="2291927" y="2826209"/>
            <a:ext cx="927770" cy="609123"/>
          </a:xfrm>
          <a:prstGeom prst="straightConnector1">
            <a:avLst/>
          </a:prstGeom>
          <a:noFill/>
          <a:ln w="38100" cap="flat" cmpd="sng" algn="ctr">
            <a:solidFill>
              <a:schemeClr val="accent3"/>
            </a:solidFill>
            <a:prstDash val="solid"/>
            <a:round/>
            <a:headEnd type="none" w="med" len="med"/>
            <a:tailEnd type="triangle"/>
          </a:ln>
          <a:effectLst/>
        </p:spPr>
      </p:cxnSp>
      <p:sp>
        <p:nvSpPr>
          <p:cNvPr id="73" name="5-Point Star 72"/>
          <p:cNvSpPr/>
          <p:nvPr/>
        </p:nvSpPr>
        <p:spPr bwMode="auto">
          <a:xfrm rot="19115702">
            <a:off x="3169857" y="3276578"/>
            <a:ext cx="413549" cy="395187"/>
          </a:xfrm>
          <a:prstGeom prst="star5">
            <a:avLst/>
          </a:prstGeom>
          <a:solidFill>
            <a:schemeClr val="accent3"/>
          </a:solidFill>
          <a:ln w="22225" cap="flat" cmpd="sng" algn="ctr">
            <a:solidFill>
              <a:schemeClr val="accent3"/>
            </a:solidFill>
            <a:prstDash val="solid"/>
            <a:round/>
            <a:headEnd type="none" w="med" len="med"/>
            <a:tailEnd type="none" w="med" len="med"/>
          </a:ln>
          <a:effectLst>
            <a:outerShdw blurRad="50800" dist="38100" dir="10800000" algn="r" rotWithShape="0">
              <a:prstClr val="black">
                <a:alpha val="40000"/>
              </a:prstClr>
            </a:outerShdw>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latin typeface="Arial" charset="0"/>
              <a:cs typeface="Arial" charset="0"/>
            </a:endParaRPr>
          </a:p>
        </p:txBody>
      </p:sp>
      <p:sp>
        <p:nvSpPr>
          <p:cNvPr id="3" name="Rectangle 2"/>
          <p:cNvSpPr/>
          <p:nvPr/>
        </p:nvSpPr>
        <p:spPr>
          <a:xfrm flipH="1">
            <a:off x="274945" y="5895707"/>
            <a:ext cx="4358164" cy="246221"/>
          </a:xfrm>
          <a:prstGeom prst="rect">
            <a:avLst/>
          </a:prstGeom>
        </p:spPr>
        <p:txBody>
          <a:bodyPr wrap="square">
            <a:spAutoFit/>
          </a:bodyPr>
          <a:lstStyle/>
          <a:p>
            <a:r>
              <a:rPr lang="en-US" sz="1000" dirty="0" smtClean="0"/>
              <a:t>*Estimates only, subject to change</a:t>
            </a:r>
            <a:endParaRPr lang="en-US" sz="1000" dirty="0"/>
          </a:p>
        </p:txBody>
      </p:sp>
      <p:sp>
        <p:nvSpPr>
          <p:cNvPr id="72" name="Left Brace 71"/>
          <p:cNvSpPr/>
          <p:nvPr/>
        </p:nvSpPr>
        <p:spPr bwMode="auto">
          <a:xfrm rot="16200000">
            <a:off x="2138467" y="1663988"/>
            <a:ext cx="354642" cy="1969800"/>
          </a:xfrm>
          <a:prstGeom prst="leftBrace">
            <a:avLst>
              <a:gd name="adj1" fmla="val 8333"/>
              <a:gd name="adj2" fmla="val 49570"/>
            </a:avLst>
          </a:prstGeom>
          <a:noFill/>
          <a:ln w="38100" cap="flat" cmpd="sng" algn="ctr">
            <a:solidFill>
              <a:schemeClr val="accent1"/>
            </a:solidFill>
            <a:prstDash val="solid"/>
            <a:round/>
            <a:headEnd type="none" w="med" len="med"/>
            <a:tailEnd type="none" w="med" len="med"/>
          </a:ln>
          <a:effectLst/>
        </p:spPr>
        <p:txBody>
          <a:bodyPr rtlCol="0" anchor="ctr"/>
          <a:lstStyle/>
          <a:p>
            <a:pPr algn="ctr"/>
            <a:endParaRPr lang="en-US"/>
          </a:p>
        </p:txBody>
      </p:sp>
      <p:sp>
        <p:nvSpPr>
          <p:cNvPr id="74" name="Left Brace 73"/>
          <p:cNvSpPr/>
          <p:nvPr/>
        </p:nvSpPr>
        <p:spPr bwMode="auto">
          <a:xfrm rot="16200000">
            <a:off x="4205474" y="1663988"/>
            <a:ext cx="354642" cy="1969800"/>
          </a:xfrm>
          <a:prstGeom prst="leftBrace">
            <a:avLst>
              <a:gd name="adj1" fmla="val 8333"/>
              <a:gd name="adj2" fmla="val 49570"/>
            </a:avLst>
          </a:prstGeom>
          <a:noFill/>
          <a:ln w="38100" cap="flat" cmpd="sng" algn="ctr">
            <a:solidFill>
              <a:schemeClr val="accent1"/>
            </a:solidFill>
            <a:prstDash val="solid"/>
            <a:round/>
            <a:headEnd type="none" w="med" len="med"/>
            <a:tailEnd type="none" w="med" len="med"/>
          </a:ln>
          <a:effectLst/>
        </p:spPr>
        <p:txBody>
          <a:bodyPr rtlCol="0" anchor="ctr"/>
          <a:lstStyle/>
          <a:p>
            <a:pPr algn="ctr"/>
            <a:endParaRPr lang="en-US"/>
          </a:p>
        </p:txBody>
      </p:sp>
      <p:sp>
        <p:nvSpPr>
          <p:cNvPr id="75" name="Left Brace 74"/>
          <p:cNvSpPr/>
          <p:nvPr/>
        </p:nvSpPr>
        <p:spPr bwMode="auto">
          <a:xfrm rot="16200000">
            <a:off x="6284844" y="1653365"/>
            <a:ext cx="354642" cy="1969800"/>
          </a:xfrm>
          <a:prstGeom prst="leftBrace">
            <a:avLst>
              <a:gd name="adj1" fmla="val 8333"/>
              <a:gd name="adj2" fmla="val 49570"/>
            </a:avLst>
          </a:prstGeom>
          <a:noFill/>
          <a:ln w="38100" cap="flat" cmpd="sng" algn="ctr">
            <a:solidFill>
              <a:schemeClr val="accent1"/>
            </a:solidFill>
            <a:prstDash val="solid"/>
            <a:round/>
            <a:headEnd type="none" w="med" len="med"/>
            <a:tailEnd type="none" w="med" len="med"/>
          </a:ln>
          <a:effectLst/>
        </p:spPr>
        <p:txBody>
          <a:bodyPr rtlCol="0" anchor="ctr"/>
          <a:lstStyle/>
          <a:p>
            <a:pPr algn="ctr"/>
            <a:endParaRPr lang="en-US"/>
          </a:p>
        </p:txBody>
      </p:sp>
      <p:sp>
        <p:nvSpPr>
          <p:cNvPr id="76" name="Left Brace 75"/>
          <p:cNvSpPr/>
          <p:nvPr/>
        </p:nvSpPr>
        <p:spPr bwMode="auto">
          <a:xfrm rot="16200000">
            <a:off x="8314347" y="1657181"/>
            <a:ext cx="354642" cy="1969800"/>
          </a:xfrm>
          <a:prstGeom prst="leftBrace">
            <a:avLst>
              <a:gd name="adj1" fmla="val 8333"/>
              <a:gd name="adj2" fmla="val 49570"/>
            </a:avLst>
          </a:prstGeom>
          <a:noFill/>
          <a:ln w="38100" cap="flat" cmpd="sng" algn="ctr">
            <a:solidFill>
              <a:schemeClr val="accent1"/>
            </a:solidFill>
            <a:prstDash val="solid"/>
            <a:round/>
            <a:headEnd type="none" w="med" len="med"/>
            <a:tailEnd type="none" w="med" len="med"/>
          </a:ln>
          <a:effectLst/>
        </p:spPr>
        <p:txBody>
          <a:bodyPr rtlCol="0" anchor="ctr"/>
          <a:lstStyle/>
          <a:p>
            <a:pPr algn="ctr"/>
            <a:endParaRPr lang="en-US"/>
          </a:p>
        </p:txBody>
      </p:sp>
      <p:sp>
        <p:nvSpPr>
          <p:cNvPr id="51" name="TextBox 50"/>
          <p:cNvSpPr txBox="1"/>
          <p:nvPr/>
        </p:nvSpPr>
        <p:spPr>
          <a:xfrm>
            <a:off x="17919" y="1851268"/>
            <a:ext cx="2154420" cy="1015663"/>
          </a:xfrm>
          <a:prstGeom prst="rect">
            <a:avLst/>
          </a:prstGeom>
          <a:solidFill>
            <a:schemeClr val="bg1"/>
          </a:solidFill>
        </p:spPr>
        <p:txBody>
          <a:bodyPr wrap="square" rtlCol="0">
            <a:spAutoFit/>
          </a:bodyPr>
          <a:lstStyle/>
          <a:p>
            <a:pPr algn="ctr"/>
            <a:r>
              <a:rPr lang="en-US" dirty="0" smtClean="0"/>
              <a:t>Citrix Cloud </a:t>
            </a:r>
          </a:p>
          <a:p>
            <a:pPr algn="ctr"/>
            <a:r>
              <a:rPr lang="en-US" dirty="0" smtClean="0"/>
              <a:t>Releases</a:t>
            </a:r>
          </a:p>
          <a:p>
            <a:pPr algn="ctr"/>
            <a:r>
              <a:rPr lang="en-US" sz="1200" dirty="0" smtClean="0"/>
              <a:t>(Every 2 weeks*)</a:t>
            </a:r>
          </a:p>
          <a:p>
            <a:pPr algn="ctr"/>
            <a:endParaRPr lang="en-US" sz="1200" dirty="0"/>
          </a:p>
        </p:txBody>
      </p:sp>
      <p:cxnSp>
        <p:nvCxnSpPr>
          <p:cNvPr id="77" name="Straight Connector 76"/>
          <p:cNvCxnSpPr/>
          <p:nvPr/>
        </p:nvCxnSpPr>
        <p:spPr bwMode="auto">
          <a:xfrm>
            <a:off x="3390170" y="3374051"/>
            <a:ext cx="0" cy="402772"/>
          </a:xfrm>
          <a:prstGeom prst="line">
            <a:avLst/>
          </a:prstGeom>
          <a:noFill/>
          <a:ln w="63500" cap="flat" cmpd="sng" algn="ctr">
            <a:solidFill>
              <a:schemeClr val="accent3"/>
            </a:solidFill>
            <a:prstDash val="solid"/>
            <a:round/>
            <a:headEnd type="none" w="med" len="med"/>
            <a:tailEnd type="none" w="med" len="med"/>
          </a:ln>
          <a:effectLst/>
        </p:spPr>
      </p:cxnSp>
      <p:cxnSp>
        <p:nvCxnSpPr>
          <p:cNvPr id="80" name="Straight Arrow Connector 79"/>
          <p:cNvCxnSpPr/>
          <p:nvPr/>
        </p:nvCxnSpPr>
        <p:spPr bwMode="auto">
          <a:xfrm>
            <a:off x="4400714" y="2843932"/>
            <a:ext cx="927770" cy="609123"/>
          </a:xfrm>
          <a:prstGeom prst="straightConnector1">
            <a:avLst/>
          </a:prstGeom>
          <a:noFill/>
          <a:ln w="38100" cap="flat" cmpd="sng" algn="ctr">
            <a:solidFill>
              <a:schemeClr val="accent3"/>
            </a:solidFill>
            <a:prstDash val="solid"/>
            <a:round/>
            <a:headEnd type="none" w="med" len="med"/>
            <a:tailEnd type="triangle"/>
          </a:ln>
          <a:effectLst/>
        </p:spPr>
      </p:cxnSp>
      <p:sp>
        <p:nvSpPr>
          <p:cNvPr id="81" name="5-Point Star 80"/>
          <p:cNvSpPr/>
          <p:nvPr/>
        </p:nvSpPr>
        <p:spPr bwMode="auto">
          <a:xfrm rot="19115702">
            <a:off x="5278644" y="3294301"/>
            <a:ext cx="413549" cy="395187"/>
          </a:xfrm>
          <a:prstGeom prst="star5">
            <a:avLst/>
          </a:prstGeom>
          <a:solidFill>
            <a:schemeClr val="accent3"/>
          </a:solidFill>
          <a:ln w="22225" cap="flat" cmpd="sng" algn="ctr">
            <a:solidFill>
              <a:schemeClr val="accent3"/>
            </a:solidFill>
            <a:prstDash val="solid"/>
            <a:round/>
            <a:headEnd type="none" w="med" len="med"/>
            <a:tailEnd type="none" w="med" len="med"/>
          </a:ln>
          <a:effectLst>
            <a:outerShdw blurRad="50800" dist="38100" dir="10800000" algn="r" rotWithShape="0">
              <a:prstClr val="black">
                <a:alpha val="40000"/>
              </a:prstClr>
            </a:outerShdw>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latin typeface="Arial" charset="0"/>
              <a:cs typeface="Arial" charset="0"/>
            </a:endParaRPr>
          </a:p>
        </p:txBody>
      </p:sp>
      <p:cxnSp>
        <p:nvCxnSpPr>
          <p:cNvPr id="84" name="Straight Arrow Connector 83"/>
          <p:cNvCxnSpPr/>
          <p:nvPr/>
        </p:nvCxnSpPr>
        <p:spPr bwMode="auto">
          <a:xfrm>
            <a:off x="8455278" y="2836843"/>
            <a:ext cx="927770" cy="609123"/>
          </a:xfrm>
          <a:prstGeom prst="straightConnector1">
            <a:avLst/>
          </a:prstGeom>
          <a:noFill/>
          <a:ln w="38100" cap="flat" cmpd="sng" algn="ctr">
            <a:solidFill>
              <a:schemeClr val="accent3"/>
            </a:solidFill>
            <a:prstDash val="solid"/>
            <a:round/>
            <a:headEnd type="none" w="med" len="med"/>
            <a:tailEnd type="triangle"/>
          </a:ln>
          <a:effectLst/>
        </p:spPr>
      </p:cxnSp>
      <p:sp>
        <p:nvSpPr>
          <p:cNvPr id="85" name="5-Point Star 84"/>
          <p:cNvSpPr/>
          <p:nvPr/>
        </p:nvSpPr>
        <p:spPr bwMode="auto">
          <a:xfrm rot="19115702">
            <a:off x="9333208" y="3287212"/>
            <a:ext cx="413549" cy="395187"/>
          </a:xfrm>
          <a:prstGeom prst="star5">
            <a:avLst/>
          </a:prstGeom>
          <a:solidFill>
            <a:schemeClr val="accent3"/>
          </a:solidFill>
          <a:ln w="22225" cap="flat" cmpd="sng" algn="ctr">
            <a:solidFill>
              <a:schemeClr val="accent3"/>
            </a:solidFill>
            <a:prstDash val="solid"/>
            <a:round/>
            <a:headEnd type="none" w="med" len="med"/>
            <a:tailEnd type="none" w="med" len="med"/>
          </a:ln>
          <a:effectLst>
            <a:outerShdw blurRad="50800" dist="38100" dir="10800000" algn="r" rotWithShape="0">
              <a:prstClr val="black">
                <a:alpha val="40000"/>
              </a:prstClr>
            </a:outerShdw>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latin typeface="Arial" charset="0"/>
              <a:cs typeface="Arial" charset="0"/>
            </a:endParaRPr>
          </a:p>
        </p:txBody>
      </p:sp>
      <p:sp>
        <p:nvSpPr>
          <p:cNvPr id="62" name="TextBox 61"/>
          <p:cNvSpPr txBox="1"/>
          <p:nvPr/>
        </p:nvSpPr>
        <p:spPr>
          <a:xfrm>
            <a:off x="3769375" y="2799491"/>
            <a:ext cx="4066746" cy="369332"/>
          </a:xfrm>
          <a:prstGeom prst="rect">
            <a:avLst/>
          </a:prstGeom>
          <a:solidFill>
            <a:schemeClr val="bg1">
              <a:alpha val="80000"/>
            </a:schemeClr>
          </a:solidFill>
          <a:ln>
            <a:solidFill>
              <a:schemeClr val="bg1"/>
            </a:solidFill>
          </a:ln>
        </p:spPr>
        <p:txBody>
          <a:bodyPr wrap="square" rtlCol="0">
            <a:spAutoFit/>
          </a:bodyPr>
          <a:lstStyle/>
          <a:p>
            <a:pPr algn="ctr"/>
            <a:r>
              <a:rPr lang="en-US" dirty="0"/>
              <a:t>New Feature </a:t>
            </a:r>
            <a:r>
              <a:rPr lang="en-US" dirty="0" smtClean="0"/>
              <a:t>Releases</a:t>
            </a:r>
            <a:endParaRPr lang="en-US" dirty="0"/>
          </a:p>
        </p:txBody>
      </p:sp>
      <p:sp>
        <p:nvSpPr>
          <p:cNvPr id="52" name="TextBox 51"/>
          <p:cNvSpPr txBox="1"/>
          <p:nvPr/>
        </p:nvSpPr>
        <p:spPr>
          <a:xfrm>
            <a:off x="-10810" y="3407491"/>
            <a:ext cx="2201474" cy="738664"/>
          </a:xfrm>
          <a:prstGeom prst="rect">
            <a:avLst/>
          </a:prstGeom>
          <a:solidFill>
            <a:schemeClr val="bg1"/>
          </a:solidFill>
        </p:spPr>
        <p:txBody>
          <a:bodyPr wrap="square" rtlCol="0">
            <a:spAutoFit/>
          </a:bodyPr>
          <a:lstStyle/>
          <a:p>
            <a:pPr algn="ctr"/>
            <a:r>
              <a:rPr lang="en-US" dirty="0"/>
              <a:t>Current </a:t>
            </a:r>
            <a:r>
              <a:rPr lang="en-US" dirty="0" smtClean="0"/>
              <a:t>Releases</a:t>
            </a:r>
          </a:p>
          <a:p>
            <a:pPr algn="ctr"/>
            <a:r>
              <a:rPr lang="en-US" sz="1200" dirty="0" smtClean="0"/>
              <a:t>(Quarterly*)</a:t>
            </a:r>
          </a:p>
          <a:p>
            <a:pPr algn="ctr"/>
            <a:endParaRPr lang="en-US" sz="1200" dirty="0"/>
          </a:p>
        </p:txBody>
      </p:sp>
      <p:graphicFrame>
        <p:nvGraphicFramePr>
          <p:cNvPr id="86" name="Table 85"/>
          <p:cNvGraphicFramePr>
            <a:graphicFrameLocks noGrp="1"/>
          </p:cNvGraphicFramePr>
          <p:nvPr>
            <p:extLst>
              <p:ext uri="{D42A27DB-BD31-4B8C-83A1-F6EECF244321}">
                <p14:modId xmlns:p14="http://schemas.microsoft.com/office/powerpoint/2010/main" val="3521313367"/>
              </p:ext>
            </p:extLst>
          </p:nvPr>
        </p:nvGraphicFramePr>
        <p:xfrm>
          <a:off x="6603638" y="5165894"/>
          <a:ext cx="2550872" cy="1371600"/>
        </p:xfrm>
        <a:graphic>
          <a:graphicData uri="http://schemas.openxmlformats.org/drawingml/2006/table">
            <a:tbl>
              <a:tblPr firstRow="1" bandRow="1">
                <a:tableStyleId>{21E4AEA4-8DFA-4A89-87EB-49C32662AFE0}</a:tableStyleId>
              </a:tblPr>
              <a:tblGrid>
                <a:gridCol w="2550872">
                  <a:extLst>
                    <a:ext uri="{9D8B030D-6E8A-4147-A177-3AD203B41FA5}">
                      <a16:colId xmlns:a16="http://schemas.microsoft.com/office/drawing/2014/main" val="3559427246"/>
                    </a:ext>
                  </a:extLst>
                </a:gridCol>
              </a:tblGrid>
              <a:tr h="298037">
                <a:tc>
                  <a:txBody>
                    <a:bodyPr/>
                    <a:lstStyle/>
                    <a:p>
                      <a:pPr algn="ctr"/>
                      <a:r>
                        <a:rPr lang="en-US" dirty="0" smtClean="0"/>
                        <a:t>2017</a:t>
                      </a:r>
                      <a:r>
                        <a:rPr lang="en-US" baseline="0" dirty="0" smtClean="0"/>
                        <a:t> Q3</a:t>
                      </a:r>
                      <a:endParaRPr lang="en-US" dirty="0"/>
                    </a:p>
                  </a:txBody>
                  <a:tcPr/>
                </a:tc>
                <a:extLst>
                  <a:ext uri="{0D108BD9-81ED-4DB2-BD59-A6C34878D82A}">
                    <a16:rowId xmlns:a16="http://schemas.microsoft.com/office/drawing/2014/main" val="624329952"/>
                  </a:ext>
                </a:extLst>
              </a:tr>
              <a:tr h="298037">
                <a:tc>
                  <a:txBody>
                    <a:bodyPr/>
                    <a:lstStyle/>
                    <a:p>
                      <a:r>
                        <a:rPr lang="en-US" dirty="0" smtClean="0"/>
                        <a:t>XenApp &amp;</a:t>
                      </a:r>
                      <a:r>
                        <a:rPr lang="en-US" baseline="0" dirty="0" smtClean="0"/>
                        <a:t> XenDesktop </a:t>
                      </a:r>
                      <a:r>
                        <a:rPr lang="en-US" b="1" baseline="0" dirty="0" smtClean="0"/>
                        <a:t>LTSR</a:t>
                      </a:r>
                    </a:p>
                    <a:p>
                      <a:r>
                        <a:rPr lang="en-US" sz="1200" b="0" baseline="0" dirty="0" smtClean="0"/>
                        <a:t>* Will mostly contain features up</a:t>
                      </a:r>
                      <a:br>
                        <a:rPr lang="en-US" sz="1200" b="0" baseline="0" dirty="0" smtClean="0"/>
                      </a:br>
                      <a:r>
                        <a:rPr lang="en-US" sz="1200" b="0" baseline="0" dirty="0" smtClean="0"/>
                        <a:t>to the 7.13 current release</a:t>
                      </a:r>
                      <a:endParaRPr lang="en-US" sz="1200" b="0" dirty="0"/>
                    </a:p>
                  </a:txBody>
                  <a:tcPr/>
                </a:tc>
                <a:extLst>
                  <a:ext uri="{0D108BD9-81ED-4DB2-BD59-A6C34878D82A}">
                    <a16:rowId xmlns:a16="http://schemas.microsoft.com/office/drawing/2014/main" val="4210199471"/>
                  </a:ext>
                </a:extLst>
              </a:tr>
            </a:tbl>
          </a:graphicData>
        </a:graphic>
      </p:graphicFrame>
    </p:spTree>
    <p:extLst>
      <p:ext uri="{BB962C8B-B14F-4D97-AF65-F5344CB8AC3E}">
        <p14:creationId xmlns:p14="http://schemas.microsoft.com/office/powerpoint/2010/main" val="1385927090"/>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1"/>
                </a:solidFill>
              </a:rPr>
              <a:t>Release </a:t>
            </a:r>
            <a:r>
              <a:rPr lang="en-US" dirty="0" smtClean="0">
                <a:solidFill>
                  <a:schemeClr val="accent1"/>
                </a:solidFill>
              </a:rPr>
              <a:t>themes</a:t>
            </a:r>
            <a:endParaRPr lang="en-US" dirty="0">
              <a:solidFill>
                <a:schemeClr val="accent1"/>
              </a:solidFill>
            </a:endParaRPr>
          </a:p>
        </p:txBody>
      </p:sp>
      <p:sp>
        <p:nvSpPr>
          <p:cNvPr id="3" name="Text Placeholder 2"/>
          <p:cNvSpPr>
            <a:spLocks noGrp="1"/>
          </p:cNvSpPr>
          <p:nvPr>
            <p:ph type="body" sz="quarter" idx="16"/>
          </p:nvPr>
        </p:nvSpPr>
        <p:spPr/>
        <p:txBody>
          <a:bodyPr/>
          <a:lstStyle/>
          <a:p>
            <a:r>
              <a:rPr lang="en-US" dirty="0"/>
              <a:t>XenApp and </a:t>
            </a:r>
            <a:r>
              <a:rPr lang="en-US" dirty="0" smtClean="0"/>
              <a:t>XenDesktop 7.13</a:t>
            </a:r>
            <a:endParaRPr lang="en-US" dirty="0"/>
          </a:p>
        </p:txBody>
      </p:sp>
      <p:sp>
        <p:nvSpPr>
          <p:cNvPr id="12" name="TextBox 11"/>
          <p:cNvSpPr txBox="1"/>
          <p:nvPr/>
        </p:nvSpPr>
        <p:spPr>
          <a:xfrm>
            <a:off x="2002593" y="4684580"/>
            <a:ext cx="3056835" cy="1200329"/>
          </a:xfrm>
          <a:prstGeom prst="rect">
            <a:avLst/>
          </a:prstGeom>
          <a:noFill/>
        </p:spPr>
        <p:txBody>
          <a:bodyPr wrap="square" rtlCol="0">
            <a:spAutoFit/>
          </a:bodyPr>
          <a:lstStyle/>
          <a:p>
            <a:pPr algn="ctr" defTabSz="914197"/>
            <a:r>
              <a:rPr lang="en-US" dirty="0" smtClean="0">
                <a:solidFill>
                  <a:srgbClr val="414141"/>
                </a:solidFill>
                <a:latin typeface="+mj-lt"/>
                <a:cs typeface="Helvetica Neue Thin"/>
              </a:rPr>
              <a:t>Delightful user experiences doing more within the current infrastructure and expanded device support</a:t>
            </a:r>
            <a:endParaRPr lang="en-US" dirty="0">
              <a:solidFill>
                <a:srgbClr val="414141"/>
              </a:solidFill>
              <a:latin typeface="+mj-lt"/>
              <a:cs typeface="Helvetica Neue Thin"/>
            </a:endParaRPr>
          </a:p>
        </p:txBody>
      </p:sp>
      <p:sp>
        <p:nvSpPr>
          <p:cNvPr id="13" name="TextBox 12"/>
          <p:cNvSpPr txBox="1"/>
          <p:nvPr/>
        </p:nvSpPr>
        <p:spPr>
          <a:xfrm>
            <a:off x="2685269" y="3885982"/>
            <a:ext cx="1691489" cy="707886"/>
          </a:xfrm>
          <a:prstGeom prst="rect">
            <a:avLst/>
          </a:prstGeom>
          <a:noFill/>
        </p:spPr>
        <p:txBody>
          <a:bodyPr wrap="none" rtlCol="0">
            <a:spAutoFit/>
          </a:bodyPr>
          <a:lstStyle/>
          <a:p>
            <a:pPr algn="ctr"/>
            <a:r>
              <a:rPr lang="en-US" sz="2000" b="1" dirty="0" smtClean="0">
                <a:solidFill>
                  <a:schemeClr val="tx1">
                    <a:lumMod val="65000"/>
                    <a:lumOff val="35000"/>
                  </a:schemeClr>
                </a:solidFill>
              </a:rPr>
              <a:t>“Ensuring User</a:t>
            </a:r>
            <a:br>
              <a:rPr lang="en-US" sz="2000" b="1" dirty="0" smtClean="0">
                <a:solidFill>
                  <a:schemeClr val="tx1">
                    <a:lumMod val="65000"/>
                    <a:lumOff val="35000"/>
                  </a:schemeClr>
                </a:solidFill>
              </a:rPr>
            </a:br>
            <a:r>
              <a:rPr lang="en-US" sz="2000" b="1" dirty="0" smtClean="0">
                <a:solidFill>
                  <a:schemeClr val="tx1">
                    <a:lumMod val="65000"/>
                    <a:lumOff val="35000"/>
                  </a:schemeClr>
                </a:solidFill>
              </a:rPr>
              <a:t>Productivity”</a:t>
            </a:r>
            <a:endParaRPr lang="en-US" sz="2000" b="1" dirty="0">
              <a:solidFill>
                <a:schemeClr val="tx1">
                  <a:lumMod val="65000"/>
                  <a:lumOff val="35000"/>
                </a:schemeClr>
              </a:solidFill>
            </a:endParaRPr>
          </a:p>
        </p:txBody>
      </p:sp>
      <p:sp>
        <p:nvSpPr>
          <p:cNvPr id="14" name="Rounded Rectangle 13"/>
          <p:cNvSpPr/>
          <p:nvPr/>
        </p:nvSpPr>
        <p:spPr bwMode="auto">
          <a:xfrm>
            <a:off x="1885092" y="1885832"/>
            <a:ext cx="3291840" cy="685800"/>
          </a:xfrm>
          <a:prstGeom prst="roundRect">
            <a:avLst/>
          </a:prstGeom>
          <a:solidFill>
            <a:srgbClr val="0096D6"/>
          </a:solidFill>
          <a:ln w="9525">
            <a:noFill/>
            <a:prstDash val="sysDash"/>
          </a:ln>
        </p:spPr>
        <p:txBody>
          <a:bodyPr vert="horz" wrap="square" lIns="91416" tIns="45708" rIns="91416" bIns="45708" numCol="1" anchor="ctr" anchorCtr="0" compatLnSpc="1">
            <a:prstTxWarp prst="textNoShape">
              <a:avLst/>
            </a:prstTxWarp>
          </a:bodyPr>
          <a:lstStyle/>
          <a:p>
            <a:pPr algn="ctr" eaLnBrk="0" fontAlgn="base" hangingPunct="0">
              <a:spcAft>
                <a:spcPts val="400"/>
              </a:spcAft>
            </a:pPr>
            <a:r>
              <a:rPr lang="en-US" sz="2400" b="1" dirty="0" smtClean="0">
                <a:solidFill>
                  <a:schemeClr val="bg1"/>
                </a:solidFill>
                <a:latin typeface="+mj-lt"/>
                <a:cs typeface="Helvetica Neue Thin"/>
              </a:rPr>
              <a:t>User Experience</a:t>
            </a:r>
            <a:endParaRPr lang="en-US" sz="2400" b="1" dirty="0">
              <a:solidFill>
                <a:schemeClr val="bg1"/>
              </a:solidFill>
              <a:latin typeface="+mj-lt"/>
              <a:cs typeface="Helvetica Neue Thin"/>
            </a:endParaRPr>
          </a:p>
        </p:txBody>
      </p:sp>
      <p:sp>
        <p:nvSpPr>
          <p:cNvPr id="9" name="TextBox 8"/>
          <p:cNvSpPr txBox="1"/>
          <p:nvPr/>
        </p:nvSpPr>
        <p:spPr>
          <a:xfrm>
            <a:off x="7392286" y="4684580"/>
            <a:ext cx="3056835" cy="923330"/>
          </a:xfrm>
          <a:prstGeom prst="rect">
            <a:avLst/>
          </a:prstGeom>
          <a:noFill/>
        </p:spPr>
        <p:txBody>
          <a:bodyPr wrap="square" rtlCol="0">
            <a:spAutoFit/>
          </a:bodyPr>
          <a:lstStyle/>
          <a:p>
            <a:pPr algn="ctr" defTabSz="914197"/>
            <a:r>
              <a:rPr lang="en-US" dirty="0" smtClean="0">
                <a:solidFill>
                  <a:srgbClr val="414141"/>
                </a:solidFill>
                <a:latin typeface="+mj-lt"/>
                <a:cs typeface="Helvetica Neue Thin"/>
              </a:rPr>
              <a:t>Simplified setup and configuration, new use cases, and platform support</a:t>
            </a:r>
            <a:endParaRPr lang="en-US" dirty="0">
              <a:solidFill>
                <a:srgbClr val="414141"/>
              </a:solidFill>
              <a:latin typeface="+mj-lt"/>
              <a:cs typeface="Helvetica Neue Thin"/>
            </a:endParaRPr>
          </a:p>
        </p:txBody>
      </p:sp>
      <p:sp>
        <p:nvSpPr>
          <p:cNvPr id="10" name="TextBox 9"/>
          <p:cNvSpPr txBox="1"/>
          <p:nvPr/>
        </p:nvSpPr>
        <p:spPr>
          <a:xfrm>
            <a:off x="8274431" y="3902304"/>
            <a:ext cx="1189878" cy="707886"/>
          </a:xfrm>
          <a:prstGeom prst="rect">
            <a:avLst/>
          </a:prstGeom>
          <a:noFill/>
        </p:spPr>
        <p:txBody>
          <a:bodyPr wrap="none" rtlCol="0">
            <a:spAutoFit/>
          </a:bodyPr>
          <a:lstStyle/>
          <a:p>
            <a:pPr algn="ctr"/>
            <a:r>
              <a:rPr lang="en-US" sz="2000" b="1" dirty="0" smtClean="0">
                <a:solidFill>
                  <a:schemeClr val="tx1">
                    <a:lumMod val="65000"/>
                    <a:lumOff val="35000"/>
                  </a:schemeClr>
                </a:solidFill>
              </a:rPr>
              <a:t>“Easy to </a:t>
            </a:r>
            <a:br>
              <a:rPr lang="en-US" sz="2000" b="1" dirty="0" smtClean="0">
                <a:solidFill>
                  <a:schemeClr val="tx1">
                    <a:lumMod val="65000"/>
                    <a:lumOff val="35000"/>
                  </a:schemeClr>
                </a:solidFill>
              </a:rPr>
            </a:br>
            <a:r>
              <a:rPr lang="en-US" sz="2000" b="1" dirty="0" smtClean="0">
                <a:solidFill>
                  <a:schemeClr val="tx1">
                    <a:lumMod val="65000"/>
                    <a:lumOff val="35000"/>
                  </a:schemeClr>
                </a:solidFill>
              </a:rPr>
              <a:t>Maintain”</a:t>
            </a:r>
            <a:endParaRPr lang="en-US" sz="2000" b="1" dirty="0">
              <a:solidFill>
                <a:schemeClr val="tx1">
                  <a:lumMod val="65000"/>
                  <a:lumOff val="35000"/>
                </a:schemeClr>
              </a:solidFill>
            </a:endParaRPr>
          </a:p>
        </p:txBody>
      </p:sp>
      <p:sp>
        <p:nvSpPr>
          <p:cNvPr id="11" name="Rounded Rectangle 10"/>
          <p:cNvSpPr/>
          <p:nvPr/>
        </p:nvSpPr>
        <p:spPr bwMode="auto">
          <a:xfrm>
            <a:off x="7223450" y="1885832"/>
            <a:ext cx="3291840" cy="685800"/>
          </a:xfrm>
          <a:prstGeom prst="roundRect">
            <a:avLst/>
          </a:prstGeom>
          <a:solidFill>
            <a:srgbClr val="0096D6"/>
          </a:solidFill>
          <a:ln w="9525">
            <a:noFill/>
            <a:prstDash val="sysDash"/>
          </a:ln>
        </p:spPr>
        <p:txBody>
          <a:bodyPr vert="horz" wrap="square" lIns="91416" tIns="45708" rIns="91416" bIns="45708" numCol="1" anchor="ctr" anchorCtr="0" compatLnSpc="1">
            <a:prstTxWarp prst="textNoShape">
              <a:avLst/>
            </a:prstTxWarp>
          </a:bodyPr>
          <a:lstStyle/>
          <a:p>
            <a:pPr algn="ctr" eaLnBrk="0" fontAlgn="base" hangingPunct="0">
              <a:spcAft>
                <a:spcPts val="400"/>
              </a:spcAft>
            </a:pPr>
            <a:r>
              <a:rPr lang="en-US" sz="2400" b="1" dirty="0" smtClean="0">
                <a:solidFill>
                  <a:schemeClr val="bg1"/>
                </a:solidFill>
                <a:latin typeface="+mj-lt"/>
                <a:cs typeface="Helvetica Neue Thin"/>
              </a:rPr>
              <a:t>Admin Experience</a:t>
            </a:r>
            <a:endParaRPr lang="en-US" sz="2400" b="1" dirty="0">
              <a:solidFill>
                <a:schemeClr val="bg1"/>
              </a:solidFill>
              <a:latin typeface="+mj-lt"/>
              <a:cs typeface="Helvetica Neue Thin"/>
            </a:endParaRPr>
          </a:p>
        </p:txBody>
      </p:sp>
      <p:pic>
        <p:nvPicPr>
          <p:cNvPr id="1026" name="Picture 2" descr="Computer, User, Icon, Peolpe, Avatar, Group, Peop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11819" y="2756885"/>
            <a:ext cx="1038385" cy="10383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icons.iconarchive.com/icons/hopstarter/soft-scraps/256/User-Administrator-Blue-ico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17533" y="2724240"/>
            <a:ext cx="1103674" cy="1103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11052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nodeType="with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fade">
                                      <p:cBhvr>
                                        <p:cTn id="16" dur="5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028"/>
                                        </p:tgtEl>
                                        <p:attrNameLst>
                                          <p:attrName>style.visibility</p:attrName>
                                        </p:attrNameLst>
                                      </p:cBhvr>
                                      <p:to>
                                        <p:strVal val="visible"/>
                                      </p:to>
                                    </p:set>
                                    <p:animEffect transition="in" filter="fade">
                                      <p:cBhvr>
                                        <p:cTn id="30"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animBg="1"/>
      <p:bldP spid="9" grpId="0"/>
      <p:bldP spid="10" grpId="0"/>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descr="XenApp-black.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0830" y="546488"/>
            <a:ext cx="3362969" cy="931938"/>
          </a:xfrm>
          <a:prstGeom prst="rect">
            <a:avLst/>
          </a:prstGeom>
        </p:spPr>
      </p:pic>
      <p:pic>
        <p:nvPicPr>
          <p:cNvPr id="37" name="Picture 36" descr="XenDesktop-black copy.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8330" y="514768"/>
            <a:ext cx="4947469" cy="963658"/>
          </a:xfrm>
          <a:prstGeom prst="rect">
            <a:avLst/>
          </a:prstGeom>
        </p:spPr>
      </p:pic>
      <p:sp>
        <p:nvSpPr>
          <p:cNvPr id="2" name="TextBox 1"/>
          <p:cNvSpPr txBox="1"/>
          <p:nvPr/>
        </p:nvSpPr>
        <p:spPr>
          <a:xfrm>
            <a:off x="5070763" y="509932"/>
            <a:ext cx="596638" cy="830997"/>
          </a:xfrm>
          <a:prstGeom prst="rect">
            <a:avLst/>
          </a:prstGeom>
          <a:noFill/>
        </p:spPr>
        <p:txBody>
          <a:bodyPr wrap="none" rtlCol="0">
            <a:spAutoFit/>
          </a:bodyPr>
          <a:lstStyle/>
          <a:p>
            <a:r>
              <a:rPr lang="en-US" sz="4800" dirty="0" smtClean="0"/>
              <a:t>&amp;</a:t>
            </a:r>
            <a:endParaRPr lang="en-US" sz="4800" dirty="0"/>
          </a:p>
        </p:txBody>
      </p:sp>
      <p:sp>
        <p:nvSpPr>
          <p:cNvPr id="5" name="Rectangle 4"/>
          <p:cNvSpPr/>
          <p:nvPr/>
        </p:nvSpPr>
        <p:spPr>
          <a:xfrm>
            <a:off x="1380830" y="2646175"/>
            <a:ext cx="5367211" cy="3416320"/>
          </a:xfrm>
          <a:prstGeom prst="rect">
            <a:avLst/>
          </a:prstGeom>
        </p:spPr>
        <p:txBody>
          <a:bodyPr wrap="square">
            <a:spAutoFit/>
          </a:bodyPr>
          <a:lstStyle/>
          <a:p>
            <a:pPr>
              <a:lnSpc>
                <a:spcPct val="150000"/>
              </a:lnSpc>
            </a:pPr>
            <a:r>
              <a:rPr lang="en-US" dirty="0" smtClean="0">
                <a:ea typeface="MS Mincho"/>
                <a:cs typeface="Times New Roman"/>
              </a:rPr>
              <a:t>Adaptive Transport Technology</a:t>
            </a:r>
          </a:p>
          <a:p>
            <a:pPr>
              <a:lnSpc>
                <a:spcPct val="150000"/>
              </a:lnSpc>
            </a:pPr>
            <a:r>
              <a:rPr lang="en-US" dirty="0" smtClean="0">
                <a:cs typeface="Times New Roman"/>
              </a:rPr>
              <a:t>Bandwidth Improvements for Graphics Remoting</a:t>
            </a:r>
          </a:p>
          <a:p>
            <a:pPr>
              <a:lnSpc>
                <a:spcPct val="150000"/>
              </a:lnSpc>
            </a:pPr>
            <a:r>
              <a:rPr lang="en-US" dirty="0" smtClean="0">
                <a:cs typeface="Times New Roman"/>
              </a:rPr>
              <a:t>AMD GPU Support for HDX 3D Pro High-end </a:t>
            </a:r>
            <a:r>
              <a:rPr lang="en-US" dirty="0">
                <a:cs typeface="Times New Roman"/>
              </a:rPr>
              <a:t>G</a:t>
            </a:r>
            <a:r>
              <a:rPr lang="en-US" dirty="0" smtClean="0">
                <a:cs typeface="Times New Roman"/>
              </a:rPr>
              <a:t>raphics</a:t>
            </a:r>
          </a:p>
          <a:p>
            <a:pPr>
              <a:lnSpc>
                <a:spcPct val="150000"/>
              </a:lnSpc>
            </a:pPr>
            <a:r>
              <a:rPr lang="en-US" dirty="0" smtClean="0">
                <a:cs typeface="Times New Roman"/>
              </a:rPr>
              <a:t>Video Encoding Offload on Intel Iris Pro Hardware</a:t>
            </a:r>
          </a:p>
          <a:p>
            <a:pPr>
              <a:lnSpc>
                <a:spcPct val="150000"/>
              </a:lnSpc>
            </a:pPr>
            <a:r>
              <a:rPr lang="en-US" dirty="0" smtClean="0"/>
              <a:t>Expanded USB Device Support for Server-OS Sessions</a:t>
            </a:r>
          </a:p>
          <a:p>
            <a:pPr>
              <a:lnSpc>
                <a:spcPct val="150000"/>
              </a:lnSpc>
            </a:pPr>
            <a:r>
              <a:rPr lang="en-US" dirty="0" smtClean="0"/>
              <a:t>Improved Support for Input of Asian Languages</a:t>
            </a:r>
          </a:p>
          <a:p>
            <a:pPr>
              <a:lnSpc>
                <a:spcPct val="150000"/>
              </a:lnSpc>
            </a:pPr>
            <a:r>
              <a:rPr lang="en-US" dirty="0" smtClean="0"/>
              <a:t>Caching for PVS Streamed VMs on XenServer</a:t>
            </a:r>
          </a:p>
          <a:p>
            <a:pPr>
              <a:lnSpc>
                <a:spcPct val="150000"/>
              </a:lnSpc>
            </a:pPr>
            <a:r>
              <a:rPr lang="en-US" dirty="0" smtClean="0"/>
              <a:t>Linux Seamless Published Applications</a:t>
            </a:r>
          </a:p>
        </p:txBody>
      </p:sp>
      <p:sp>
        <p:nvSpPr>
          <p:cNvPr id="7" name="Rectangle 6"/>
          <p:cNvSpPr/>
          <p:nvPr/>
        </p:nvSpPr>
        <p:spPr>
          <a:xfrm>
            <a:off x="4583939" y="1469515"/>
            <a:ext cx="2808782" cy="584775"/>
          </a:xfrm>
          <a:prstGeom prst="rect">
            <a:avLst/>
          </a:prstGeom>
        </p:spPr>
        <p:txBody>
          <a:bodyPr wrap="none">
            <a:spAutoFit/>
          </a:bodyPr>
          <a:lstStyle/>
          <a:p>
            <a:pPr algn="ctr"/>
            <a:r>
              <a:rPr lang="en-US" sz="3200" b="1" dirty="0" smtClean="0">
                <a:solidFill>
                  <a:schemeClr val="accent1"/>
                </a:solidFill>
              </a:rPr>
              <a:t>User Experience</a:t>
            </a:r>
            <a:endParaRPr lang="en-US" sz="3200" dirty="0"/>
          </a:p>
        </p:txBody>
      </p:sp>
      <p:sp>
        <p:nvSpPr>
          <p:cNvPr id="3" name="TextBox 2"/>
          <p:cNvSpPr txBox="1"/>
          <p:nvPr/>
        </p:nvSpPr>
        <p:spPr>
          <a:xfrm>
            <a:off x="1820776" y="2057423"/>
            <a:ext cx="8335108" cy="430887"/>
          </a:xfrm>
          <a:prstGeom prst="rect">
            <a:avLst/>
          </a:prstGeom>
          <a:noFill/>
        </p:spPr>
        <p:txBody>
          <a:bodyPr wrap="square" rtlCol="0">
            <a:spAutoFit/>
          </a:bodyPr>
          <a:lstStyle/>
          <a:p>
            <a:pPr algn="ctr"/>
            <a:r>
              <a:rPr lang="en-US" sz="2200" b="1" i="1" dirty="0" smtClean="0">
                <a:solidFill>
                  <a:schemeClr val="accent2"/>
                </a:solidFill>
              </a:rPr>
              <a:t>Ensuring user productivity through delightful experiences</a:t>
            </a:r>
            <a:endParaRPr lang="en-US" sz="2200" b="1" i="1" dirty="0">
              <a:solidFill>
                <a:schemeClr val="accent2"/>
              </a:solidFill>
            </a:endParaRPr>
          </a:p>
        </p:txBody>
      </p:sp>
      <p:pic>
        <p:nvPicPr>
          <p:cNvPr id="10" name="Picture 2" descr="Computer, User, Icon, Peolpe, Avatar, Group, Peopl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08863" y="2798145"/>
            <a:ext cx="3226936" cy="3226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909346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descr="XenApp-black.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0830" y="546488"/>
            <a:ext cx="3362969" cy="931938"/>
          </a:xfrm>
          <a:prstGeom prst="rect">
            <a:avLst/>
          </a:prstGeom>
        </p:spPr>
      </p:pic>
      <p:pic>
        <p:nvPicPr>
          <p:cNvPr id="37" name="Picture 36" descr="XenDesktop-black copy.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8330" y="514768"/>
            <a:ext cx="4947469" cy="963658"/>
          </a:xfrm>
          <a:prstGeom prst="rect">
            <a:avLst/>
          </a:prstGeom>
        </p:spPr>
      </p:pic>
      <p:sp>
        <p:nvSpPr>
          <p:cNvPr id="2" name="TextBox 1"/>
          <p:cNvSpPr txBox="1"/>
          <p:nvPr/>
        </p:nvSpPr>
        <p:spPr>
          <a:xfrm>
            <a:off x="5070763" y="509932"/>
            <a:ext cx="596638" cy="830997"/>
          </a:xfrm>
          <a:prstGeom prst="rect">
            <a:avLst/>
          </a:prstGeom>
          <a:noFill/>
        </p:spPr>
        <p:txBody>
          <a:bodyPr wrap="none" rtlCol="0">
            <a:spAutoFit/>
          </a:bodyPr>
          <a:lstStyle/>
          <a:p>
            <a:r>
              <a:rPr lang="en-US" sz="4800" dirty="0" smtClean="0"/>
              <a:t>&amp;</a:t>
            </a:r>
            <a:endParaRPr lang="en-US" sz="4800" dirty="0"/>
          </a:p>
        </p:txBody>
      </p:sp>
      <p:sp>
        <p:nvSpPr>
          <p:cNvPr id="7" name="Rectangle 6"/>
          <p:cNvSpPr/>
          <p:nvPr/>
        </p:nvSpPr>
        <p:spPr>
          <a:xfrm>
            <a:off x="4430852" y="1448139"/>
            <a:ext cx="3114955" cy="584775"/>
          </a:xfrm>
          <a:prstGeom prst="rect">
            <a:avLst/>
          </a:prstGeom>
        </p:spPr>
        <p:txBody>
          <a:bodyPr wrap="none">
            <a:spAutoFit/>
          </a:bodyPr>
          <a:lstStyle/>
          <a:p>
            <a:pPr algn="ctr"/>
            <a:r>
              <a:rPr lang="en-US" sz="3200" b="1" dirty="0" smtClean="0">
                <a:solidFill>
                  <a:schemeClr val="accent1"/>
                </a:solidFill>
              </a:rPr>
              <a:t>Admin Experience</a:t>
            </a:r>
            <a:endParaRPr lang="en-US" sz="3200" dirty="0"/>
          </a:p>
        </p:txBody>
      </p:sp>
      <p:sp>
        <p:nvSpPr>
          <p:cNvPr id="3" name="Rectangle 2"/>
          <p:cNvSpPr/>
          <p:nvPr/>
        </p:nvSpPr>
        <p:spPr>
          <a:xfrm>
            <a:off x="2363353" y="1979477"/>
            <a:ext cx="7249998" cy="430887"/>
          </a:xfrm>
          <a:prstGeom prst="rect">
            <a:avLst/>
          </a:prstGeom>
        </p:spPr>
        <p:txBody>
          <a:bodyPr wrap="none">
            <a:spAutoFit/>
          </a:bodyPr>
          <a:lstStyle/>
          <a:p>
            <a:pPr algn="ctr"/>
            <a:r>
              <a:rPr lang="en-US" sz="2200" b="1" i="1" dirty="0" smtClean="0">
                <a:solidFill>
                  <a:schemeClr val="accent2"/>
                </a:solidFill>
              </a:rPr>
              <a:t>Easy to setup and maintain so I can focus on strategic objectives</a:t>
            </a:r>
            <a:endParaRPr lang="en-US" sz="2200" b="1" i="1" dirty="0">
              <a:solidFill>
                <a:schemeClr val="accent2"/>
              </a:solidFill>
            </a:endParaRPr>
          </a:p>
        </p:txBody>
      </p:sp>
      <p:pic>
        <p:nvPicPr>
          <p:cNvPr id="10" name="Picture 4" descr="http://icons.iconarchive.com/icons/hopstarter/soft-scraps/256/User-Administrator-Blue-icon.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55499" y="2689516"/>
            <a:ext cx="3280300" cy="328030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380830" y="2829255"/>
            <a:ext cx="5969094" cy="3000821"/>
          </a:xfrm>
          <a:prstGeom prst="rect">
            <a:avLst/>
          </a:prstGeom>
        </p:spPr>
        <p:txBody>
          <a:bodyPr wrap="square">
            <a:spAutoFit/>
          </a:bodyPr>
          <a:lstStyle/>
          <a:p>
            <a:pPr>
              <a:lnSpc>
                <a:spcPct val="150000"/>
              </a:lnSpc>
            </a:pPr>
            <a:r>
              <a:rPr lang="en-US" dirty="0" smtClean="0">
                <a:cs typeface="Times New Roman"/>
              </a:rPr>
              <a:t>Authenticate to StoreFront with 3</a:t>
            </a:r>
            <a:r>
              <a:rPr lang="en-US" baseline="30000" dirty="0" smtClean="0">
                <a:cs typeface="Times New Roman"/>
              </a:rPr>
              <a:t>rd</a:t>
            </a:r>
            <a:r>
              <a:rPr lang="en-US" dirty="0" smtClean="0">
                <a:cs typeface="Times New Roman"/>
              </a:rPr>
              <a:t> Party Identity Providers</a:t>
            </a:r>
          </a:p>
          <a:p>
            <a:pPr>
              <a:lnSpc>
                <a:spcPct val="150000"/>
              </a:lnSpc>
            </a:pPr>
            <a:r>
              <a:rPr lang="en-US" dirty="0" smtClean="0">
                <a:cs typeface="Times New Roman"/>
              </a:rPr>
              <a:t>Filter Sessions by Idle Time in Citrix Director</a:t>
            </a:r>
          </a:p>
          <a:p>
            <a:pPr>
              <a:lnSpc>
                <a:spcPct val="150000"/>
              </a:lnSpc>
            </a:pPr>
            <a:r>
              <a:rPr lang="en-US" dirty="0" smtClean="0">
                <a:cs typeface="Times New Roman"/>
              </a:rPr>
              <a:t>Improved Setup with NetScaler Gateway and StoreFront</a:t>
            </a:r>
          </a:p>
          <a:p>
            <a:pPr>
              <a:lnSpc>
                <a:spcPct val="150000"/>
              </a:lnSpc>
            </a:pPr>
            <a:r>
              <a:rPr lang="en-US" dirty="0" smtClean="0"/>
              <a:t>Database High-Availability Options for Session Recording</a:t>
            </a:r>
          </a:p>
          <a:p>
            <a:pPr>
              <a:lnSpc>
                <a:spcPct val="150000"/>
              </a:lnSpc>
            </a:pPr>
            <a:r>
              <a:rPr lang="en-US" dirty="0" err="1" smtClean="0"/>
              <a:t>AppDNA</a:t>
            </a:r>
            <a:r>
              <a:rPr lang="en-US" dirty="0" smtClean="0"/>
              <a:t> Performance Improvements</a:t>
            </a:r>
          </a:p>
          <a:p>
            <a:pPr>
              <a:lnSpc>
                <a:spcPct val="150000"/>
              </a:lnSpc>
            </a:pPr>
            <a:r>
              <a:rPr lang="en-US" dirty="0" smtClean="0"/>
              <a:t>VDA Registration Optimizations</a:t>
            </a:r>
          </a:p>
          <a:p>
            <a:pPr>
              <a:lnSpc>
                <a:spcPct val="150000"/>
              </a:lnSpc>
            </a:pPr>
            <a:r>
              <a:rPr lang="en-US" dirty="0" smtClean="0"/>
              <a:t>Linux VDA Support with Provisioning Services</a:t>
            </a:r>
          </a:p>
        </p:txBody>
      </p:sp>
    </p:spTree>
    <p:extLst>
      <p:ext uri="{BB962C8B-B14F-4D97-AF65-F5344CB8AC3E}">
        <p14:creationId xmlns:p14="http://schemas.microsoft.com/office/powerpoint/2010/main" val="12357631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457200" y="1253506"/>
          <a:ext cx="11277600" cy="50107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itle 9"/>
          <p:cNvSpPr>
            <a:spLocks noGrp="1"/>
          </p:cNvSpPr>
          <p:nvPr>
            <p:ph type="title"/>
          </p:nvPr>
        </p:nvSpPr>
        <p:spPr/>
        <p:txBody>
          <a:bodyPr/>
          <a:lstStyle/>
          <a:p>
            <a:r>
              <a:rPr lang="en-US" dirty="0" smtClean="0"/>
              <a:t>Current Citrix Cloud promotions</a:t>
            </a:r>
            <a:endParaRPr lang="en-US" dirty="0"/>
          </a:p>
        </p:txBody>
      </p:sp>
    </p:spTree>
    <p:extLst>
      <p:ext uri="{BB962C8B-B14F-4D97-AF65-F5344CB8AC3E}">
        <p14:creationId xmlns:p14="http://schemas.microsoft.com/office/powerpoint/2010/main" val="3964367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6470248" y="0"/>
            <a:ext cx="5721752" cy="6400800"/>
          </a:xfrm>
        </p:spPr>
      </p:pic>
      <p:sp>
        <p:nvSpPr>
          <p:cNvPr id="5" name="Title 4"/>
          <p:cNvSpPr>
            <a:spLocks noGrp="1"/>
          </p:cNvSpPr>
          <p:nvPr>
            <p:ph type="title"/>
          </p:nvPr>
        </p:nvSpPr>
        <p:spPr>
          <a:xfrm>
            <a:off x="457201" y="3026008"/>
            <a:ext cx="5407024" cy="437684"/>
          </a:xfrm>
        </p:spPr>
        <p:txBody>
          <a:bodyPr/>
          <a:lstStyle/>
          <a:p>
            <a:r>
              <a:rPr lang="en-US" dirty="0" smtClean="0"/>
              <a:t>User Experience</a:t>
            </a:r>
            <a:endParaRPr lang="en-US" dirty="0"/>
          </a:p>
        </p:txBody>
      </p:sp>
    </p:spTree>
    <p:extLst>
      <p:ext uri="{BB962C8B-B14F-4D97-AF65-F5344CB8AC3E}">
        <p14:creationId xmlns:p14="http://schemas.microsoft.com/office/powerpoint/2010/main" val="24178593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Ensuring user productivity through delightful </a:t>
            </a:r>
            <a:r>
              <a:rPr lang="en-US" dirty="0" smtClean="0"/>
              <a:t>experiences </a:t>
            </a:r>
            <a:endParaRPr lang="en-US" dirty="0"/>
          </a:p>
        </p:txBody>
      </p:sp>
      <p:sp>
        <p:nvSpPr>
          <p:cNvPr id="6" name="Text Placeholder 5"/>
          <p:cNvSpPr>
            <a:spLocks noGrp="1"/>
          </p:cNvSpPr>
          <p:nvPr>
            <p:ph type="body" idx="10"/>
          </p:nvPr>
        </p:nvSpPr>
        <p:spPr/>
        <p:txBody>
          <a:bodyPr/>
          <a:lstStyle/>
          <a:p>
            <a:r>
              <a:rPr lang="en-US" dirty="0" smtClean="0"/>
              <a:t>Do more while slashing costs</a:t>
            </a:r>
            <a:endParaRPr lang="en-US" dirty="0"/>
          </a:p>
        </p:txBody>
      </p:sp>
      <p:sp>
        <p:nvSpPr>
          <p:cNvPr id="7" name="Rectangle 6"/>
          <p:cNvSpPr/>
          <p:nvPr/>
        </p:nvSpPr>
        <p:spPr>
          <a:xfrm>
            <a:off x="616309" y="4793734"/>
            <a:ext cx="1905073" cy="369332"/>
          </a:xfrm>
          <a:prstGeom prst="rect">
            <a:avLst/>
          </a:prstGeom>
        </p:spPr>
        <p:txBody>
          <a:bodyPr wrap="none">
            <a:spAutoFit/>
          </a:bodyPr>
          <a:lstStyle/>
          <a:p>
            <a:pPr algn="ctr"/>
            <a:r>
              <a:rPr lang="en-US" b="1" dirty="0" smtClean="0"/>
              <a:t>Adaptive Transport</a:t>
            </a:r>
            <a:endParaRPr lang="en-US" b="1" dirty="0"/>
          </a:p>
        </p:txBody>
      </p:sp>
      <p:sp>
        <p:nvSpPr>
          <p:cNvPr id="10" name="Rectangle 9"/>
          <p:cNvSpPr/>
          <p:nvPr/>
        </p:nvSpPr>
        <p:spPr>
          <a:xfrm>
            <a:off x="3614002" y="4793734"/>
            <a:ext cx="2220801" cy="369332"/>
          </a:xfrm>
          <a:prstGeom prst="rect">
            <a:avLst/>
          </a:prstGeom>
        </p:spPr>
        <p:txBody>
          <a:bodyPr wrap="none">
            <a:spAutoFit/>
          </a:bodyPr>
          <a:lstStyle/>
          <a:p>
            <a:pPr algn="ctr"/>
            <a:r>
              <a:rPr lang="en-US" b="1" dirty="0" smtClean="0"/>
              <a:t>Bandwidth Reductions</a:t>
            </a:r>
            <a:endParaRPr lang="en-US" b="1" dirty="0"/>
          </a:p>
        </p:txBody>
      </p:sp>
      <p:sp>
        <p:nvSpPr>
          <p:cNvPr id="8" name="TextBox 7"/>
          <p:cNvSpPr txBox="1"/>
          <p:nvPr/>
        </p:nvSpPr>
        <p:spPr>
          <a:xfrm>
            <a:off x="3047998" y="5676900"/>
            <a:ext cx="6096000" cy="646331"/>
          </a:xfrm>
          <a:prstGeom prst="rect">
            <a:avLst/>
          </a:prstGeom>
          <a:noFill/>
        </p:spPr>
        <p:txBody>
          <a:bodyPr wrap="square" rtlCol="0">
            <a:spAutoFit/>
          </a:bodyPr>
          <a:lstStyle/>
          <a:p>
            <a:pPr algn="ctr"/>
            <a:r>
              <a:rPr lang="en-US" sz="3600" dirty="0" smtClean="0"/>
              <a:t>And much more…</a:t>
            </a:r>
            <a:endParaRPr lang="en-US" sz="3600" dirty="0"/>
          </a:p>
        </p:txBody>
      </p:sp>
      <p:sp>
        <p:nvSpPr>
          <p:cNvPr id="12" name="Rectangle 11"/>
          <p:cNvSpPr/>
          <p:nvPr/>
        </p:nvSpPr>
        <p:spPr>
          <a:xfrm>
            <a:off x="6703626" y="4793734"/>
            <a:ext cx="1871025" cy="369332"/>
          </a:xfrm>
          <a:prstGeom prst="rect">
            <a:avLst/>
          </a:prstGeom>
        </p:spPr>
        <p:txBody>
          <a:bodyPr wrap="none">
            <a:spAutoFit/>
          </a:bodyPr>
          <a:lstStyle/>
          <a:p>
            <a:pPr algn="ctr"/>
            <a:r>
              <a:rPr lang="en-US" b="1" dirty="0" smtClean="0"/>
              <a:t>AMD GPU Support</a:t>
            </a:r>
            <a:endParaRPr lang="en-US" b="1" dirty="0"/>
          </a:p>
        </p:txBody>
      </p:sp>
      <p:sp>
        <p:nvSpPr>
          <p:cNvPr id="13" name="Rectangle 12"/>
          <p:cNvSpPr/>
          <p:nvPr/>
        </p:nvSpPr>
        <p:spPr>
          <a:xfrm>
            <a:off x="9376973" y="4793734"/>
            <a:ext cx="2657715" cy="369332"/>
          </a:xfrm>
          <a:prstGeom prst="rect">
            <a:avLst/>
          </a:prstGeom>
        </p:spPr>
        <p:txBody>
          <a:bodyPr wrap="none">
            <a:spAutoFit/>
          </a:bodyPr>
          <a:lstStyle/>
          <a:p>
            <a:pPr algn="ctr"/>
            <a:r>
              <a:rPr lang="en-US" b="1" dirty="0" smtClean="0"/>
              <a:t>PVS and XenServer Caching</a:t>
            </a:r>
            <a:endParaRPr lang="en-US" b="1" dirty="0"/>
          </a:p>
        </p:txBody>
      </p:sp>
      <p:pic>
        <p:nvPicPr>
          <p:cNvPr id="26" name="Picture 2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443" y="2990051"/>
            <a:ext cx="1937064" cy="1606148"/>
          </a:xfrm>
          <a:prstGeom prst="rect">
            <a:avLst/>
          </a:prstGeom>
        </p:spPr>
      </p:pic>
      <p:pic>
        <p:nvPicPr>
          <p:cNvPr id="27" name="Picture 2" descr="Image result for amd firepr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47224" y="2990548"/>
            <a:ext cx="1946624" cy="164331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p:nvPicPr>
        <p:blipFill>
          <a:blip r:embed="rId4">
            <a:duotone>
              <a:schemeClr val="accent2">
                <a:shade val="45000"/>
                <a:satMod val="135000"/>
              </a:schemeClr>
              <a:prstClr val="white"/>
            </a:duotone>
          </a:blip>
          <a:stretch>
            <a:fillRect/>
          </a:stretch>
        </p:blipFill>
        <p:spPr>
          <a:xfrm>
            <a:off x="9551029" y="3047821"/>
            <a:ext cx="2309593" cy="1613754"/>
          </a:xfrm>
          <a:prstGeom prst="rect">
            <a:avLst/>
          </a:prstGeom>
        </p:spPr>
      </p:pic>
      <p:pic>
        <p:nvPicPr>
          <p:cNvPr id="2" name="Picture 1"/>
          <p:cNvPicPr>
            <a:picLocks noChangeAspect="1"/>
          </p:cNvPicPr>
          <p:nvPr/>
        </p:nvPicPr>
        <p:blipFill>
          <a:blip r:embed="rId5">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788237" y="2921405"/>
            <a:ext cx="1872329" cy="1872329"/>
          </a:xfrm>
          <a:prstGeom prst="rect">
            <a:avLst/>
          </a:prstGeom>
        </p:spPr>
      </p:pic>
    </p:spTree>
    <p:extLst>
      <p:ext uri="{BB962C8B-B14F-4D97-AF65-F5344CB8AC3E}">
        <p14:creationId xmlns:p14="http://schemas.microsoft.com/office/powerpoint/2010/main" val="35758263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87899"/>
            <a:ext cx="11277599" cy="842025"/>
          </a:xfrm>
        </p:spPr>
        <p:txBody>
          <a:bodyPr/>
          <a:lstStyle/>
          <a:p>
            <a:r>
              <a:rPr lang="en-US" dirty="0" smtClean="0"/>
              <a:t>High-performance, adaptive sessions</a:t>
            </a:r>
            <a:endParaRPr lang="en-US" dirty="0"/>
          </a:p>
        </p:txBody>
      </p:sp>
      <p:sp>
        <p:nvSpPr>
          <p:cNvPr id="9" name="Text Placeholder 8"/>
          <p:cNvSpPr>
            <a:spLocks noGrp="1"/>
          </p:cNvSpPr>
          <p:nvPr>
            <p:ph type="body" idx="10"/>
          </p:nvPr>
        </p:nvSpPr>
        <p:spPr>
          <a:xfrm>
            <a:off x="457199" y="1146917"/>
            <a:ext cx="11277599" cy="249299"/>
          </a:xfrm>
        </p:spPr>
        <p:txBody>
          <a:bodyPr/>
          <a:lstStyle/>
          <a:p>
            <a:r>
              <a:rPr lang="en-US" dirty="0" smtClean="0"/>
              <a:t>Adaptive Transport Technology</a:t>
            </a:r>
            <a:endParaRPr lang="en-US" dirty="0"/>
          </a:p>
        </p:txBody>
      </p:sp>
      <p:graphicFrame>
        <p:nvGraphicFramePr>
          <p:cNvPr id="10" name="Content Placeholder 9"/>
          <p:cNvGraphicFramePr>
            <a:graphicFrameLocks noGrp="1"/>
          </p:cNvGraphicFramePr>
          <p:nvPr>
            <p:ph idx="4294967295"/>
            <p:extLst>
              <p:ext uri="{D42A27DB-BD31-4B8C-83A1-F6EECF244321}">
                <p14:modId xmlns:p14="http://schemas.microsoft.com/office/powerpoint/2010/main" val="740041040"/>
              </p:ext>
            </p:extLst>
          </p:nvPr>
        </p:nvGraphicFramePr>
        <p:xfrm>
          <a:off x="443344" y="3687763"/>
          <a:ext cx="11277600" cy="25304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261557" y="287899"/>
            <a:ext cx="1588235" cy="1316911"/>
          </a:xfrm>
          <a:prstGeom prst="rect">
            <a:avLst/>
          </a:prstGeom>
        </p:spPr>
      </p:pic>
      <p:sp>
        <p:nvSpPr>
          <p:cNvPr id="4" name="Rectangle 3"/>
          <p:cNvSpPr/>
          <p:nvPr/>
        </p:nvSpPr>
        <p:spPr>
          <a:xfrm>
            <a:off x="1045969" y="2611777"/>
            <a:ext cx="1550424" cy="1477328"/>
          </a:xfrm>
          <a:prstGeom prst="rect">
            <a:avLst/>
          </a:prstGeom>
          <a:noFill/>
        </p:spPr>
        <p:txBody>
          <a:bodyPr wrap="none" lIns="91440" tIns="45720" rIns="91440" bIns="45720">
            <a:spAutoFit/>
          </a:bodyPr>
          <a:lstStyle/>
          <a:p>
            <a:pPr algn="ctr"/>
            <a:r>
              <a:rPr lang="en-US" sz="22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Up to </a:t>
            </a:r>
          </a:p>
          <a:p>
            <a:pPr algn="ctr"/>
            <a:r>
              <a:rPr lang="en-US" sz="68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10X</a:t>
            </a:r>
            <a:endParaRPr lang="en-US" sz="6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6" name="Rectangle 5"/>
          <p:cNvSpPr/>
          <p:nvPr/>
        </p:nvSpPr>
        <p:spPr>
          <a:xfrm>
            <a:off x="4058030" y="2611777"/>
            <a:ext cx="1107996" cy="1477328"/>
          </a:xfrm>
          <a:prstGeom prst="rect">
            <a:avLst/>
          </a:prstGeom>
          <a:noFill/>
        </p:spPr>
        <p:txBody>
          <a:bodyPr wrap="none" lIns="91440" tIns="45720" rIns="91440" bIns="45720">
            <a:spAutoFit/>
          </a:bodyPr>
          <a:lstStyle/>
          <a:p>
            <a:pPr algn="ctr"/>
            <a:r>
              <a:rPr lang="en-US" sz="22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Up to </a:t>
            </a:r>
          </a:p>
          <a:p>
            <a:pPr algn="ctr"/>
            <a:r>
              <a:rPr lang="en-US" sz="68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5X</a:t>
            </a:r>
            <a:endParaRPr lang="en-US" sz="6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7" name="Rectangle 6"/>
          <p:cNvSpPr/>
          <p:nvPr/>
        </p:nvSpPr>
        <p:spPr>
          <a:xfrm>
            <a:off x="6627663" y="2611777"/>
            <a:ext cx="1107996" cy="1477328"/>
          </a:xfrm>
          <a:prstGeom prst="rect">
            <a:avLst/>
          </a:prstGeom>
          <a:noFill/>
        </p:spPr>
        <p:txBody>
          <a:bodyPr wrap="none" lIns="91440" tIns="45720" rIns="91440" bIns="45720">
            <a:spAutoFit/>
          </a:bodyPr>
          <a:lstStyle/>
          <a:p>
            <a:pPr algn="ctr"/>
            <a:r>
              <a:rPr lang="en-US" sz="22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Up to </a:t>
            </a:r>
          </a:p>
          <a:p>
            <a:pPr algn="ctr"/>
            <a:r>
              <a:rPr lang="en-US" sz="6800" b="1" dirty="0">
                <a:ln w="9525">
                  <a:solidFill>
                    <a:schemeClr val="bg1"/>
                  </a:solidFill>
                  <a:prstDash val="solid"/>
                </a:ln>
                <a:effectLst>
                  <a:outerShdw blurRad="12700" dist="38100" dir="2700000" algn="tl" rotWithShape="0">
                    <a:schemeClr val="bg1">
                      <a:lumMod val="50000"/>
                    </a:schemeClr>
                  </a:outerShdw>
                </a:effectLst>
              </a:rPr>
              <a:t>2</a:t>
            </a:r>
            <a:r>
              <a:rPr lang="en-US" sz="68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X</a:t>
            </a:r>
            <a:endParaRPr lang="en-US" sz="6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8" name="Rectangle 7"/>
          <p:cNvSpPr/>
          <p:nvPr/>
        </p:nvSpPr>
        <p:spPr>
          <a:xfrm>
            <a:off x="9197295" y="2611777"/>
            <a:ext cx="1107996" cy="1477328"/>
          </a:xfrm>
          <a:prstGeom prst="rect">
            <a:avLst/>
          </a:prstGeom>
          <a:noFill/>
        </p:spPr>
        <p:txBody>
          <a:bodyPr wrap="none" lIns="91440" tIns="45720" rIns="91440" bIns="45720">
            <a:spAutoFit/>
          </a:bodyPr>
          <a:lstStyle/>
          <a:p>
            <a:pPr algn="ctr"/>
            <a:r>
              <a:rPr lang="en-US" sz="22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Up to </a:t>
            </a:r>
          </a:p>
          <a:p>
            <a:pPr algn="ctr"/>
            <a:r>
              <a:rPr lang="en-US" sz="6800" b="1" dirty="0">
                <a:ln w="9525">
                  <a:solidFill>
                    <a:schemeClr val="bg1"/>
                  </a:solidFill>
                  <a:prstDash val="solid"/>
                </a:ln>
                <a:effectLst>
                  <a:outerShdw blurRad="12700" dist="38100" dir="2700000" algn="tl" rotWithShape="0">
                    <a:schemeClr val="bg1">
                      <a:lumMod val="50000"/>
                    </a:schemeClr>
                  </a:outerShdw>
                </a:effectLst>
              </a:rPr>
              <a:t>2</a:t>
            </a:r>
            <a:r>
              <a:rPr lang="en-US" sz="68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X</a:t>
            </a:r>
            <a:endParaRPr lang="en-US" sz="6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grpSp>
        <p:nvGrpSpPr>
          <p:cNvPr id="15" name="Group 14"/>
          <p:cNvGrpSpPr/>
          <p:nvPr/>
        </p:nvGrpSpPr>
        <p:grpSpPr>
          <a:xfrm>
            <a:off x="10270435" y="259330"/>
            <a:ext cx="1672583" cy="870594"/>
            <a:chOff x="10617901" y="234306"/>
            <a:chExt cx="1468567" cy="870594"/>
          </a:xfrm>
        </p:grpSpPr>
        <p:sp>
          <p:nvSpPr>
            <p:cNvPr id="16" name="Rounded Rectangle 15"/>
            <p:cNvSpPr/>
            <p:nvPr/>
          </p:nvSpPr>
          <p:spPr>
            <a:xfrm>
              <a:off x="10617901" y="234306"/>
              <a:ext cx="1468567" cy="870594"/>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17" name="Picture 16"/>
            <p:cNvPicPr>
              <a:picLocks noChangeAspect="1"/>
            </p:cNvPicPr>
            <p:nvPr/>
          </p:nvPicPr>
          <p:blipFill>
            <a:blip r:embed="rId9"/>
            <a:stretch>
              <a:fillRect/>
            </a:stretch>
          </p:blipFill>
          <p:spPr>
            <a:xfrm>
              <a:off x="10711555" y="592081"/>
              <a:ext cx="1303264" cy="383313"/>
            </a:xfrm>
            <a:prstGeom prst="rect">
              <a:avLst/>
            </a:prstGeom>
          </p:spPr>
        </p:pic>
        <p:sp>
          <p:nvSpPr>
            <p:cNvPr id="18" name="TextBox 17"/>
            <p:cNvSpPr txBox="1"/>
            <p:nvPr/>
          </p:nvSpPr>
          <p:spPr>
            <a:xfrm>
              <a:off x="10617902" y="265920"/>
              <a:ext cx="1468566" cy="523220"/>
            </a:xfrm>
            <a:prstGeom prst="rect">
              <a:avLst/>
            </a:prstGeom>
            <a:noFill/>
          </p:spPr>
          <p:txBody>
            <a:bodyPr wrap="square" rtlCol="0">
              <a:spAutoFit/>
            </a:bodyPr>
            <a:lstStyle/>
            <a:p>
              <a:pPr algn="ctr"/>
              <a:r>
                <a:rPr lang="en-US" sz="1400" dirty="0" smtClean="0"/>
                <a:t>Also available with</a:t>
              </a:r>
              <a:endParaRPr lang="en-US" sz="1400" dirty="0"/>
            </a:p>
          </p:txBody>
        </p:sp>
      </p:grpSp>
    </p:spTree>
    <p:extLst>
      <p:ext uri="{BB962C8B-B14F-4D97-AF65-F5344CB8AC3E}">
        <p14:creationId xmlns:p14="http://schemas.microsoft.com/office/powerpoint/2010/main" val="24784839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1"/>
          </p:nvPr>
        </p:nvPicPr>
        <p:blipFill rotWithShape="1">
          <a:blip r:embed="rId3" cstate="print">
            <a:extLst>
              <a:ext uri="{28A0092B-C50C-407E-A947-70E740481C1C}">
                <a14:useLocalDpi xmlns:a14="http://schemas.microsoft.com/office/drawing/2010/main"/>
              </a:ext>
            </a:extLst>
          </a:blip>
          <a:srcRect/>
          <a:stretch/>
        </p:blipFill>
        <p:spPr>
          <a:xfrm>
            <a:off x="6524786" y="0"/>
            <a:ext cx="5754304" cy="6858000"/>
          </a:xfrm>
        </p:spPr>
      </p:pic>
      <p:sp>
        <p:nvSpPr>
          <p:cNvPr id="2" name="Content Placeholder 1"/>
          <p:cNvSpPr>
            <a:spLocks noGrp="1"/>
          </p:cNvSpPr>
          <p:nvPr>
            <p:ph idx="1"/>
          </p:nvPr>
        </p:nvSpPr>
        <p:spPr/>
        <p:txBody>
          <a:bodyPr/>
          <a:lstStyle/>
          <a:p>
            <a:pPr>
              <a:lnSpc>
                <a:spcPct val="100000"/>
              </a:lnSpc>
              <a:spcBef>
                <a:spcPts val="2600"/>
              </a:spcBef>
            </a:pPr>
            <a:r>
              <a:rPr lang="en-US" sz="2800" dirty="0" smtClean="0"/>
              <a:t>Leverage existing hardware</a:t>
            </a:r>
          </a:p>
          <a:p>
            <a:pPr>
              <a:lnSpc>
                <a:spcPct val="100000"/>
              </a:lnSpc>
              <a:spcBef>
                <a:spcPts val="2600"/>
              </a:spcBef>
            </a:pPr>
            <a:r>
              <a:rPr lang="en-US" sz="2800" dirty="0" smtClean="0"/>
              <a:t>Minimal policies to configure</a:t>
            </a:r>
          </a:p>
          <a:p>
            <a:pPr>
              <a:lnSpc>
                <a:spcPct val="100000"/>
              </a:lnSpc>
              <a:spcBef>
                <a:spcPts val="2600"/>
              </a:spcBef>
            </a:pPr>
            <a:r>
              <a:rPr lang="en-US" sz="2800" dirty="0" smtClean="0"/>
              <a:t>Multi-monitor support</a:t>
            </a:r>
          </a:p>
          <a:p>
            <a:pPr>
              <a:lnSpc>
                <a:spcPct val="100000"/>
              </a:lnSpc>
              <a:spcBef>
                <a:spcPts val="2600"/>
              </a:spcBef>
            </a:pPr>
            <a:r>
              <a:rPr lang="en-US" sz="2800" dirty="0" smtClean="0"/>
              <a:t>Accelerates all virtual channels</a:t>
            </a:r>
          </a:p>
          <a:p>
            <a:pPr>
              <a:lnSpc>
                <a:spcPct val="100000"/>
              </a:lnSpc>
              <a:spcBef>
                <a:spcPts val="2600"/>
              </a:spcBef>
            </a:pPr>
            <a:r>
              <a:rPr lang="en-US" sz="2800" dirty="0" smtClean="0"/>
              <a:t>Secured by </a:t>
            </a:r>
            <a:r>
              <a:rPr lang="en-US" sz="2800" dirty="0" err="1" smtClean="0"/>
              <a:t>NetScaler</a:t>
            </a:r>
            <a:r>
              <a:rPr lang="en-US" sz="2800" dirty="0" smtClean="0"/>
              <a:t> Gateway</a:t>
            </a:r>
            <a:endParaRPr lang="en-US" sz="2800" dirty="0"/>
          </a:p>
        </p:txBody>
      </p:sp>
      <p:sp>
        <p:nvSpPr>
          <p:cNvPr id="3" name="Title 2"/>
          <p:cNvSpPr>
            <a:spLocks noGrp="1"/>
          </p:cNvSpPr>
          <p:nvPr>
            <p:ph type="title"/>
          </p:nvPr>
        </p:nvSpPr>
        <p:spPr>
          <a:xfrm>
            <a:off x="457200" y="371036"/>
            <a:ext cx="11277599" cy="842025"/>
          </a:xfrm>
        </p:spPr>
        <p:txBody>
          <a:bodyPr/>
          <a:lstStyle/>
          <a:p>
            <a:r>
              <a:rPr lang="en-US" dirty="0" smtClean="0"/>
              <a:t>Benefits of Adaptive Transport</a:t>
            </a:r>
            <a:endParaRPr lang="en-US" dirty="0"/>
          </a:p>
        </p:txBody>
      </p:sp>
    </p:spTree>
    <p:extLst>
      <p:ext uri="{BB962C8B-B14F-4D97-AF65-F5344CB8AC3E}">
        <p14:creationId xmlns:p14="http://schemas.microsoft.com/office/powerpoint/2010/main" val="39106366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r>
              <a:rPr lang="en-US" dirty="0" smtClean="0"/>
              <a:t>No loss in image quality</a:t>
            </a:r>
          </a:p>
          <a:p>
            <a:endParaRPr lang="en-US" dirty="0" smtClean="0"/>
          </a:p>
          <a:p>
            <a:r>
              <a:rPr lang="en-US" dirty="0" smtClean="0"/>
              <a:t>Also improves server scalability</a:t>
            </a:r>
          </a:p>
          <a:p>
            <a:endParaRPr lang="en-US" dirty="0" smtClean="0"/>
          </a:p>
          <a:p>
            <a:r>
              <a:rPr lang="en-US" dirty="0" smtClean="0"/>
              <a:t>Enabled by default</a:t>
            </a:r>
          </a:p>
          <a:p>
            <a:endParaRPr lang="en-US" dirty="0" smtClean="0"/>
          </a:p>
          <a:p>
            <a:r>
              <a:rPr lang="en-US" dirty="0" smtClean="0"/>
              <a:t>Backwards compatible with existing Receiver versions</a:t>
            </a:r>
            <a:endParaRPr lang="en-US" dirty="0"/>
          </a:p>
        </p:txBody>
      </p:sp>
      <p:sp>
        <p:nvSpPr>
          <p:cNvPr id="3" name="Title 2"/>
          <p:cNvSpPr>
            <a:spLocks noGrp="1"/>
          </p:cNvSpPr>
          <p:nvPr>
            <p:ph type="title"/>
          </p:nvPr>
        </p:nvSpPr>
        <p:spPr/>
        <p:txBody>
          <a:bodyPr/>
          <a:lstStyle/>
          <a:p>
            <a:r>
              <a:rPr lang="en-GB" sz="3599" dirty="0"/>
              <a:t>Up to 60% reduction in bandwidth use</a:t>
            </a:r>
            <a:endParaRPr lang="en-US" dirty="0"/>
          </a:p>
        </p:txBody>
      </p:sp>
      <p:sp>
        <p:nvSpPr>
          <p:cNvPr id="5" name="Text Placeholder 4"/>
          <p:cNvSpPr>
            <a:spLocks noGrp="1"/>
          </p:cNvSpPr>
          <p:nvPr>
            <p:ph type="body" idx="10"/>
          </p:nvPr>
        </p:nvSpPr>
        <p:spPr/>
        <p:txBody>
          <a:bodyPr/>
          <a:lstStyle/>
          <a:p>
            <a:r>
              <a:rPr lang="en-US" dirty="0" smtClean="0"/>
              <a:t>HDX display protocol enhancements</a:t>
            </a:r>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7222649" y="2449207"/>
            <a:ext cx="4969350" cy="3280261"/>
          </a:xfrm>
          <a:prstGeom prst="rect">
            <a:avLst/>
          </a:prstGeom>
        </p:spPr>
      </p:pic>
      <p:grpSp>
        <p:nvGrpSpPr>
          <p:cNvPr id="7" name="Group 6"/>
          <p:cNvGrpSpPr/>
          <p:nvPr/>
        </p:nvGrpSpPr>
        <p:grpSpPr>
          <a:xfrm>
            <a:off x="10270435" y="259330"/>
            <a:ext cx="1672583" cy="870594"/>
            <a:chOff x="10617901" y="234306"/>
            <a:chExt cx="1468567" cy="870594"/>
          </a:xfrm>
        </p:grpSpPr>
        <p:sp>
          <p:nvSpPr>
            <p:cNvPr id="8" name="Rounded Rectangle 7"/>
            <p:cNvSpPr/>
            <p:nvPr/>
          </p:nvSpPr>
          <p:spPr>
            <a:xfrm>
              <a:off x="10617901" y="234306"/>
              <a:ext cx="1468567" cy="870594"/>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9" name="Picture 8"/>
            <p:cNvPicPr>
              <a:picLocks noChangeAspect="1"/>
            </p:cNvPicPr>
            <p:nvPr/>
          </p:nvPicPr>
          <p:blipFill>
            <a:blip r:embed="rId4"/>
            <a:stretch>
              <a:fillRect/>
            </a:stretch>
          </p:blipFill>
          <p:spPr>
            <a:xfrm>
              <a:off x="10711555" y="592081"/>
              <a:ext cx="1303264" cy="383313"/>
            </a:xfrm>
            <a:prstGeom prst="rect">
              <a:avLst/>
            </a:prstGeom>
          </p:spPr>
        </p:pic>
        <p:sp>
          <p:nvSpPr>
            <p:cNvPr id="10" name="TextBox 9"/>
            <p:cNvSpPr txBox="1"/>
            <p:nvPr/>
          </p:nvSpPr>
          <p:spPr>
            <a:xfrm>
              <a:off x="10617902" y="265920"/>
              <a:ext cx="1468566" cy="523220"/>
            </a:xfrm>
            <a:prstGeom prst="rect">
              <a:avLst/>
            </a:prstGeom>
            <a:noFill/>
          </p:spPr>
          <p:txBody>
            <a:bodyPr wrap="square" rtlCol="0">
              <a:spAutoFit/>
            </a:bodyPr>
            <a:lstStyle/>
            <a:p>
              <a:pPr algn="ctr"/>
              <a:r>
                <a:rPr lang="en-US" sz="1400" dirty="0" smtClean="0"/>
                <a:t>Also available with</a:t>
              </a:r>
              <a:endParaRPr lang="en-US" sz="1400" dirty="0"/>
            </a:p>
          </p:txBody>
        </p:sp>
      </p:grpSp>
    </p:spTree>
    <p:extLst>
      <p:ext uri="{BB962C8B-B14F-4D97-AF65-F5344CB8AC3E}">
        <p14:creationId xmlns:p14="http://schemas.microsoft.com/office/powerpoint/2010/main" val="33764240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199" y="1954465"/>
            <a:ext cx="6302416" cy="4033627"/>
          </a:xfrm>
          <a:prstGeom prst="rect">
            <a:avLst/>
          </a:prstGeom>
        </p:spPr>
        <p:txBody>
          <a:bodyPr/>
          <a:lstStyle/>
          <a:p>
            <a:r>
              <a:rPr lang="en-US" dirty="0" smtClean="0"/>
              <a:t>Ideal for designers, engineers, and power users</a:t>
            </a:r>
          </a:p>
          <a:p>
            <a:pPr lvl="1"/>
            <a:r>
              <a:rPr lang="en-US" dirty="0" smtClean="0"/>
              <a:t>CAD, CAM and 2D/3D applications</a:t>
            </a:r>
          </a:p>
          <a:p>
            <a:pPr lvl="1"/>
            <a:r>
              <a:rPr lang="en-US" dirty="0" smtClean="0"/>
              <a:t>Web browser acceleration for images and videos</a:t>
            </a:r>
          </a:p>
          <a:p>
            <a:r>
              <a:rPr lang="en-US" dirty="0" smtClean="0"/>
              <a:t>Enterprise-grade </a:t>
            </a:r>
            <a:r>
              <a:rPr lang="en-US" dirty="0" err="1" smtClean="0"/>
              <a:t>featureset</a:t>
            </a:r>
            <a:endParaRPr lang="en-US" dirty="0"/>
          </a:p>
          <a:p>
            <a:pPr lvl="1"/>
            <a:r>
              <a:rPr lang="en-US" dirty="0" smtClean="0"/>
              <a:t>Multi-monitor support (up to 6)</a:t>
            </a:r>
          </a:p>
          <a:p>
            <a:pPr lvl="1"/>
            <a:r>
              <a:rPr lang="en-US" dirty="0" smtClean="0"/>
              <a:t>Console blanking</a:t>
            </a:r>
          </a:p>
          <a:p>
            <a:pPr lvl="1"/>
            <a:r>
              <a:rPr lang="en-US" dirty="0" smtClean="0"/>
              <a:t>Custom resolution</a:t>
            </a:r>
          </a:p>
          <a:p>
            <a:pPr lvl="1"/>
            <a:r>
              <a:rPr lang="en-US" dirty="0" smtClean="0"/>
              <a:t>High frame-rate</a:t>
            </a:r>
            <a:endParaRPr lang="en-US" dirty="0"/>
          </a:p>
          <a:p>
            <a:r>
              <a:rPr lang="en-US" dirty="0"/>
              <a:t>Supported on all hypervisors</a:t>
            </a:r>
          </a:p>
          <a:p>
            <a:pPr lvl="1"/>
            <a:r>
              <a:rPr lang="en-US" dirty="0"/>
              <a:t>Pass-through on XenServer and Hyper-V</a:t>
            </a:r>
          </a:p>
          <a:p>
            <a:pPr lvl="1"/>
            <a:r>
              <a:rPr lang="en-US" dirty="0"/>
              <a:t>Pass-through and </a:t>
            </a:r>
            <a:r>
              <a:rPr lang="en-US" dirty="0" err="1"/>
              <a:t>MxGPU</a:t>
            </a:r>
            <a:r>
              <a:rPr lang="en-US" dirty="0"/>
              <a:t> on ESX</a:t>
            </a:r>
          </a:p>
        </p:txBody>
      </p:sp>
      <p:sp>
        <p:nvSpPr>
          <p:cNvPr id="2" name="Title 1"/>
          <p:cNvSpPr>
            <a:spLocks noGrp="1"/>
          </p:cNvSpPr>
          <p:nvPr>
            <p:ph type="title"/>
          </p:nvPr>
        </p:nvSpPr>
        <p:spPr>
          <a:xfrm>
            <a:off x="457200" y="291768"/>
            <a:ext cx="11277599" cy="842025"/>
          </a:xfrm>
        </p:spPr>
        <p:txBody>
          <a:bodyPr/>
          <a:lstStyle/>
          <a:p>
            <a:r>
              <a:rPr lang="en-US" dirty="0" smtClean="0"/>
              <a:t>Experience rich, high-end graphics on AMD GPUs</a:t>
            </a:r>
            <a:endParaRPr lang="en-US" dirty="0"/>
          </a:p>
        </p:txBody>
      </p:sp>
      <p:sp>
        <p:nvSpPr>
          <p:cNvPr id="5" name="Text Placeholder 4"/>
          <p:cNvSpPr>
            <a:spLocks noGrp="1"/>
          </p:cNvSpPr>
          <p:nvPr>
            <p:ph type="body" idx="10"/>
          </p:nvPr>
        </p:nvSpPr>
        <p:spPr>
          <a:xfrm>
            <a:off x="457199" y="1150786"/>
            <a:ext cx="11277599" cy="249299"/>
          </a:xfrm>
        </p:spPr>
        <p:txBody>
          <a:bodyPr/>
          <a:lstStyle/>
          <a:p>
            <a:r>
              <a:rPr lang="en-US" dirty="0"/>
              <a:t>HDX 3D Pro support for </a:t>
            </a:r>
            <a:r>
              <a:rPr lang="en-US" dirty="0" smtClean="0"/>
              <a:t>AMD</a:t>
            </a:r>
            <a:endParaRPr lang="en-US" dirty="0"/>
          </a:p>
        </p:txBody>
      </p:sp>
      <p:pic>
        <p:nvPicPr>
          <p:cNvPr id="4" name="Picture 3"/>
          <p:cNvPicPr>
            <a:picLocks noChangeAspect="1"/>
          </p:cNvPicPr>
          <p:nvPr/>
        </p:nvPicPr>
        <p:blipFill>
          <a:blip r:embed="rId3"/>
          <a:stretch>
            <a:fillRect/>
          </a:stretch>
        </p:blipFill>
        <p:spPr>
          <a:xfrm>
            <a:off x="7034195" y="2407531"/>
            <a:ext cx="4700603" cy="3127493"/>
          </a:xfrm>
          <a:prstGeom prst="rect">
            <a:avLst/>
          </a:prstGeom>
        </p:spPr>
      </p:pic>
      <p:grpSp>
        <p:nvGrpSpPr>
          <p:cNvPr id="6" name="Group 5"/>
          <p:cNvGrpSpPr/>
          <p:nvPr/>
        </p:nvGrpSpPr>
        <p:grpSpPr>
          <a:xfrm>
            <a:off x="10270435" y="259330"/>
            <a:ext cx="1672583" cy="870594"/>
            <a:chOff x="10617901" y="234306"/>
            <a:chExt cx="1468567" cy="870594"/>
          </a:xfrm>
        </p:grpSpPr>
        <p:sp>
          <p:nvSpPr>
            <p:cNvPr id="7" name="Rounded Rectangle 6"/>
            <p:cNvSpPr/>
            <p:nvPr/>
          </p:nvSpPr>
          <p:spPr>
            <a:xfrm>
              <a:off x="10617901" y="234306"/>
              <a:ext cx="1468567" cy="870594"/>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8" name="Picture 7"/>
            <p:cNvPicPr>
              <a:picLocks noChangeAspect="1"/>
            </p:cNvPicPr>
            <p:nvPr/>
          </p:nvPicPr>
          <p:blipFill>
            <a:blip r:embed="rId4"/>
            <a:stretch>
              <a:fillRect/>
            </a:stretch>
          </p:blipFill>
          <p:spPr>
            <a:xfrm>
              <a:off x="10711555" y="592081"/>
              <a:ext cx="1303264" cy="383313"/>
            </a:xfrm>
            <a:prstGeom prst="rect">
              <a:avLst/>
            </a:prstGeom>
          </p:spPr>
        </p:pic>
        <p:sp>
          <p:nvSpPr>
            <p:cNvPr id="9" name="TextBox 8"/>
            <p:cNvSpPr txBox="1"/>
            <p:nvPr/>
          </p:nvSpPr>
          <p:spPr>
            <a:xfrm>
              <a:off x="10617902" y="265920"/>
              <a:ext cx="1468566" cy="523220"/>
            </a:xfrm>
            <a:prstGeom prst="rect">
              <a:avLst/>
            </a:prstGeom>
            <a:noFill/>
          </p:spPr>
          <p:txBody>
            <a:bodyPr wrap="square" rtlCol="0">
              <a:spAutoFit/>
            </a:bodyPr>
            <a:lstStyle/>
            <a:p>
              <a:pPr algn="ctr"/>
              <a:r>
                <a:rPr lang="en-US" sz="1400" dirty="0" smtClean="0"/>
                <a:t>Also available with</a:t>
              </a:r>
              <a:endParaRPr lang="en-US" sz="1400" dirty="0"/>
            </a:p>
          </p:txBody>
        </p:sp>
      </p:grpSp>
    </p:spTree>
    <p:extLst>
      <p:ext uri="{BB962C8B-B14F-4D97-AF65-F5344CB8AC3E}">
        <p14:creationId xmlns:p14="http://schemas.microsoft.com/office/powerpoint/2010/main" val="1038939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199" y="2263001"/>
            <a:ext cx="7853424" cy="4033627"/>
          </a:xfrm>
        </p:spPr>
        <p:txBody>
          <a:bodyPr/>
          <a:lstStyle/>
          <a:p>
            <a:pPr>
              <a:lnSpc>
                <a:spcPct val="150000"/>
              </a:lnSpc>
            </a:pPr>
            <a:endParaRPr lang="en-US" dirty="0" smtClean="0">
              <a:cs typeface="Times New Roman"/>
            </a:endParaRPr>
          </a:p>
          <a:p>
            <a:pPr>
              <a:lnSpc>
                <a:spcPct val="150000"/>
              </a:lnSpc>
            </a:pPr>
            <a:r>
              <a:rPr lang="en-US" dirty="0" smtClean="0">
                <a:cs typeface="Times New Roman"/>
              </a:rPr>
              <a:t>Increased server scalability and user density</a:t>
            </a:r>
          </a:p>
          <a:p>
            <a:pPr>
              <a:lnSpc>
                <a:spcPct val="150000"/>
              </a:lnSpc>
            </a:pPr>
            <a:r>
              <a:rPr lang="en-US" dirty="0" smtClean="0">
                <a:cs typeface="Times New Roman"/>
              </a:rPr>
              <a:t>Applicable to both server and desktop VDAs</a:t>
            </a:r>
          </a:p>
          <a:p>
            <a:pPr>
              <a:lnSpc>
                <a:spcPct val="150000"/>
              </a:lnSpc>
            </a:pPr>
            <a:r>
              <a:rPr lang="en-US" dirty="0" smtClean="0">
                <a:cs typeface="Times New Roman"/>
              </a:rPr>
              <a:t>Ideally paired with selective H.264 graphics setting</a:t>
            </a:r>
          </a:p>
          <a:p>
            <a:pPr lvl="1">
              <a:lnSpc>
                <a:spcPct val="150000"/>
              </a:lnSpc>
            </a:pPr>
            <a:r>
              <a:rPr lang="en-US" dirty="0" smtClean="0">
                <a:cs typeface="Times New Roman"/>
              </a:rPr>
              <a:t>Best overall performance, scalability and user experience</a:t>
            </a:r>
          </a:p>
        </p:txBody>
      </p:sp>
      <p:sp>
        <p:nvSpPr>
          <p:cNvPr id="3" name="Title 2"/>
          <p:cNvSpPr>
            <a:spLocks noGrp="1"/>
          </p:cNvSpPr>
          <p:nvPr>
            <p:ph type="title"/>
          </p:nvPr>
        </p:nvSpPr>
        <p:spPr>
          <a:xfrm>
            <a:off x="457200" y="929595"/>
            <a:ext cx="11277599" cy="842025"/>
          </a:xfrm>
        </p:spPr>
        <p:txBody>
          <a:bodyPr/>
          <a:lstStyle/>
          <a:p>
            <a:r>
              <a:rPr lang="en-US" dirty="0" smtClean="0"/>
              <a:t>Improved performance and scalability with Intel graphics</a:t>
            </a:r>
            <a:endParaRPr lang="en-US" dirty="0"/>
          </a:p>
        </p:txBody>
      </p:sp>
      <p:sp>
        <p:nvSpPr>
          <p:cNvPr id="5" name="Text Placeholder 4"/>
          <p:cNvSpPr>
            <a:spLocks noGrp="1"/>
          </p:cNvSpPr>
          <p:nvPr>
            <p:ph type="body" idx="10"/>
          </p:nvPr>
        </p:nvSpPr>
        <p:spPr>
          <a:xfrm>
            <a:off x="457199" y="1788613"/>
            <a:ext cx="11277599" cy="249299"/>
          </a:xfrm>
        </p:spPr>
        <p:txBody>
          <a:bodyPr/>
          <a:lstStyle/>
          <a:p>
            <a:r>
              <a:rPr lang="en-US" dirty="0" smtClean="0"/>
              <a:t>H.264 hardware encoding with Intel Iris Pro</a:t>
            </a:r>
            <a:endParaRPr lang="en-US" dirty="0"/>
          </a:p>
        </p:txBody>
      </p:sp>
      <p:pic>
        <p:nvPicPr>
          <p:cNvPr id="6" name="Picture 4" descr="Image result for intel iris pro"/>
          <p:cNvPicPr>
            <a:picLocks noChangeAspect="1" noChangeArrowheads="1"/>
          </p:cNvPicPr>
          <p:nvPr/>
        </p:nvPicPr>
        <p:blipFill rotWithShape="1">
          <a:blip r:embed="rId3">
            <a:extLst>
              <a:ext uri="{28A0092B-C50C-407E-A947-70E740481C1C}">
                <a14:useLocalDpi xmlns:a14="http://schemas.microsoft.com/office/drawing/2010/main" val="0"/>
              </a:ext>
            </a:extLst>
          </a:blip>
          <a:srcRect l="54966" t="8705" r="3358" b="10291"/>
          <a:stretch/>
        </p:blipFill>
        <p:spPr bwMode="auto">
          <a:xfrm>
            <a:off x="8310623" y="2556079"/>
            <a:ext cx="2915905" cy="3105107"/>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10270435" y="259330"/>
            <a:ext cx="1672583" cy="870594"/>
            <a:chOff x="10617901" y="234306"/>
            <a:chExt cx="1468567" cy="870594"/>
          </a:xfrm>
        </p:grpSpPr>
        <p:sp>
          <p:nvSpPr>
            <p:cNvPr id="8" name="Rounded Rectangle 7"/>
            <p:cNvSpPr/>
            <p:nvPr/>
          </p:nvSpPr>
          <p:spPr>
            <a:xfrm>
              <a:off x="10617901" y="234306"/>
              <a:ext cx="1468567" cy="870594"/>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9" name="Picture 8"/>
            <p:cNvPicPr>
              <a:picLocks noChangeAspect="1"/>
            </p:cNvPicPr>
            <p:nvPr/>
          </p:nvPicPr>
          <p:blipFill>
            <a:blip r:embed="rId4"/>
            <a:stretch>
              <a:fillRect/>
            </a:stretch>
          </p:blipFill>
          <p:spPr>
            <a:xfrm>
              <a:off x="10711555" y="592081"/>
              <a:ext cx="1303264" cy="383313"/>
            </a:xfrm>
            <a:prstGeom prst="rect">
              <a:avLst/>
            </a:prstGeom>
          </p:spPr>
        </p:pic>
        <p:sp>
          <p:nvSpPr>
            <p:cNvPr id="10" name="TextBox 9"/>
            <p:cNvSpPr txBox="1"/>
            <p:nvPr/>
          </p:nvSpPr>
          <p:spPr>
            <a:xfrm>
              <a:off x="10617902" y="265920"/>
              <a:ext cx="1468566" cy="523220"/>
            </a:xfrm>
            <a:prstGeom prst="rect">
              <a:avLst/>
            </a:prstGeom>
            <a:noFill/>
          </p:spPr>
          <p:txBody>
            <a:bodyPr wrap="square" rtlCol="0">
              <a:spAutoFit/>
            </a:bodyPr>
            <a:lstStyle/>
            <a:p>
              <a:pPr algn="ctr"/>
              <a:r>
                <a:rPr lang="en-US" sz="1400" dirty="0" smtClean="0"/>
                <a:t>Also available with</a:t>
              </a:r>
              <a:endParaRPr lang="en-US" sz="1400" dirty="0"/>
            </a:p>
          </p:txBody>
        </p:sp>
      </p:grpSp>
    </p:spTree>
    <p:extLst>
      <p:ext uri="{BB962C8B-B14F-4D97-AF65-F5344CB8AC3E}">
        <p14:creationId xmlns:p14="http://schemas.microsoft.com/office/powerpoint/2010/main" val="13630834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Expanded USB device support for XenApp sessions</a:t>
            </a:r>
            <a:endParaRPr lang="en-US" dirty="0"/>
          </a:p>
        </p:txBody>
      </p:sp>
      <p:sp>
        <p:nvSpPr>
          <p:cNvPr id="5" name="Text Placeholder 4"/>
          <p:cNvSpPr>
            <a:spLocks noGrp="1"/>
          </p:cNvSpPr>
          <p:nvPr>
            <p:ph type="body" idx="10"/>
          </p:nvPr>
        </p:nvSpPr>
        <p:spPr/>
        <p:txBody>
          <a:bodyPr/>
          <a:lstStyle/>
          <a:p>
            <a:r>
              <a:rPr lang="en-US" dirty="0" smtClean="0"/>
              <a:t>Drawing tablets that utilize mouse functionality</a:t>
            </a:r>
            <a:endParaRPr lang="en-US" dirty="0"/>
          </a:p>
        </p:txBody>
      </p:sp>
      <p:pic>
        <p:nvPicPr>
          <p:cNvPr id="3074" name="Picture 2" descr="https://images-na.ssl-images-amazon.com/images/I/71mcca-sU7L._SL1500_.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6591" t="15623" r="15639" b="15908"/>
          <a:stretch/>
        </p:blipFill>
        <p:spPr bwMode="auto">
          <a:xfrm>
            <a:off x="783771" y="2648701"/>
            <a:ext cx="3869872" cy="260909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094014" y="5257800"/>
            <a:ext cx="3249386" cy="430887"/>
          </a:xfrm>
          <a:prstGeom prst="rect">
            <a:avLst/>
          </a:prstGeom>
          <a:noFill/>
        </p:spPr>
        <p:txBody>
          <a:bodyPr wrap="square" rtlCol="0">
            <a:spAutoFit/>
          </a:bodyPr>
          <a:lstStyle/>
          <a:p>
            <a:pPr algn="ctr"/>
            <a:r>
              <a:rPr lang="en-US" sz="2200" b="1" dirty="0" smtClean="0"/>
              <a:t>Wacom PTH-651</a:t>
            </a:r>
            <a:endParaRPr lang="en-US" sz="2200" b="1" dirty="0"/>
          </a:p>
        </p:txBody>
      </p:sp>
      <p:pic>
        <p:nvPicPr>
          <p:cNvPr id="3076" name="Picture 4" descr="Image result for DTU-103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6132" y="2517774"/>
            <a:ext cx="4756369" cy="317091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6999623" y="5257800"/>
            <a:ext cx="3249386" cy="430887"/>
          </a:xfrm>
          <a:prstGeom prst="rect">
            <a:avLst/>
          </a:prstGeom>
          <a:noFill/>
        </p:spPr>
        <p:txBody>
          <a:bodyPr wrap="square" rtlCol="0">
            <a:spAutoFit/>
          </a:bodyPr>
          <a:lstStyle/>
          <a:p>
            <a:pPr algn="ctr"/>
            <a:r>
              <a:rPr lang="en-US" sz="2200" b="1" dirty="0" smtClean="0"/>
              <a:t>Wacom DTU-1031</a:t>
            </a:r>
            <a:endParaRPr lang="en-US" sz="2200" b="1" dirty="0"/>
          </a:p>
        </p:txBody>
      </p:sp>
      <p:grpSp>
        <p:nvGrpSpPr>
          <p:cNvPr id="8" name="Group 7"/>
          <p:cNvGrpSpPr/>
          <p:nvPr/>
        </p:nvGrpSpPr>
        <p:grpSpPr>
          <a:xfrm>
            <a:off x="10270435" y="259330"/>
            <a:ext cx="1672583" cy="870594"/>
            <a:chOff x="10617901" y="234306"/>
            <a:chExt cx="1468567" cy="870594"/>
          </a:xfrm>
        </p:grpSpPr>
        <p:sp>
          <p:nvSpPr>
            <p:cNvPr id="10" name="Rounded Rectangle 9"/>
            <p:cNvSpPr/>
            <p:nvPr/>
          </p:nvSpPr>
          <p:spPr>
            <a:xfrm>
              <a:off x="10617901" y="234306"/>
              <a:ext cx="1468567" cy="870594"/>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11" name="Picture 10"/>
            <p:cNvPicPr>
              <a:picLocks noChangeAspect="1"/>
            </p:cNvPicPr>
            <p:nvPr/>
          </p:nvPicPr>
          <p:blipFill>
            <a:blip r:embed="rId5"/>
            <a:stretch>
              <a:fillRect/>
            </a:stretch>
          </p:blipFill>
          <p:spPr>
            <a:xfrm>
              <a:off x="10711555" y="592081"/>
              <a:ext cx="1303264" cy="383313"/>
            </a:xfrm>
            <a:prstGeom prst="rect">
              <a:avLst/>
            </a:prstGeom>
          </p:spPr>
        </p:pic>
        <p:sp>
          <p:nvSpPr>
            <p:cNvPr id="12" name="TextBox 11"/>
            <p:cNvSpPr txBox="1"/>
            <p:nvPr/>
          </p:nvSpPr>
          <p:spPr>
            <a:xfrm>
              <a:off x="10617902" y="265920"/>
              <a:ext cx="1468566" cy="523220"/>
            </a:xfrm>
            <a:prstGeom prst="rect">
              <a:avLst/>
            </a:prstGeom>
            <a:noFill/>
          </p:spPr>
          <p:txBody>
            <a:bodyPr wrap="square" rtlCol="0">
              <a:spAutoFit/>
            </a:bodyPr>
            <a:lstStyle/>
            <a:p>
              <a:pPr algn="ctr"/>
              <a:r>
                <a:rPr lang="en-US" sz="1400" dirty="0" smtClean="0"/>
                <a:t>Also available with</a:t>
              </a:r>
              <a:endParaRPr lang="en-US" sz="1400" dirty="0"/>
            </a:p>
          </p:txBody>
        </p:sp>
      </p:grpSp>
    </p:spTree>
    <p:extLst>
      <p:ext uri="{BB962C8B-B14F-4D97-AF65-F5344CB8AC3E}">
        <p14:creationId xmlns:p14="http://schemas.microsoft.com/office/powerpoint/2010/main" val="3642255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199" y="2367173"/>
            <a:ext cx="8281686" cy="4033627"/>
          </a:xfrm>
        </p:spPr>
        <p:txBody>
          <a:bodyPr/>
          <a:lstStyle/>
          <a:p>
            <a:pPr>
              <a:lnSpc>
                <a:spcPct val="150000"/>
              </a:lnSpc>
            </a:pPr>
            <a:r>
              <a:rPr lang="en-US" dirty="0" smtClean="0"/>
              <a:t>Uses IME from the client device as opposed to the remote session</a:t>
            </a:r>
          </a:p>
          <a:p>
            <a:pPr lvl="1">
              <a:lnSpc>
                <a:spcPct val="150000"/>
              </a:lnSpc>
            </a:pPr>
            <a:r>
              <a:rPr lang="en-US" dirty="0" smtClean="0"/>
              <a:t>Additional language choice for users</a:t>
            </a:r>
          </a:p>
          <a:p>
            <a:pPr lvl="1">
              <a:lnSpc>
                <a:spcPct val="150000"/>
              </a:lnSpc>
            </a:pPr>
            <a:r>
              <a:rPr lang="en-US" dirty="0" smtClean="0"/>
              <a:t>More convenient for touch-enabled devices</a:t>
            </a:r>
          </a:p>
          <a:p>
            <a:pPr lvl="1">
              <a:lnSpc>
                <a:spcPct val="150000"/>
              </a:lnSpc>
            </a:pPr>
            <a:r>
              <a:rPr lang="en-US" dirty="0" smtClean="0"/>
              <a:t>Enhances security</a:t>
            </a:r>
          </a:p>
          <a:p>
            <a:pPr lvl="1">
              <a:lnSpc>
                <a:spcPct val="150000"/>
              </a:lnSpc>
            </a:pPr>
            <a:r>
              <a:rPr lang="en-US" dirty="0" smtClean="0"/>
              <a:t>Less configuration for admins</a:t>
            </a:r>
          </a:p>
          <a:p>
            <a:pPr lvl="1">
              <a:lnSpc>
                <a:spcPct val="150000"/>
              </a:lnSpc>
            </a:pPr>
            <a:r>
              <a:rPr lang="en-US" dirty="0" smtClean="0"/>
              <a:t>Soft keyboard for Windows 10 and 8</a:t>
            </a:r>
            <a:endParaRPr lang="en-US" dirty="0"/>
          </a:p>
        </p:txBody>
      </p:sp>
      <p:sp>
        <p:nvSpPr>
          <p:cNvPr id="3" name="Title 2"/>
          <p:cNvSpPr>
            <a:spLocks noGrp="1"/>
          </p:cNvSpPr>
          <p:nvPr>
            <p:ph type="title"/>
          </p:nvPr>
        </p:nvSpPr>
        <p:spPr/>
        <p:txBody>
          <a:bodyPr/>
          <a:lstStyle/>
          <a:p>
            <a:r>
              <a:rPr lang="en-US" dirty="0" smtClean="0"/>
              <a:t>Enhanced support for Asian languages</a:t>
            </a:r>
            <a:endParaRPr lang="en-US" dirty="0"/>
          </a:p>
        </p:txBody>
      </p:sp>
      <p:sp>
        <p:nvSpPr>
          <p:cNvPr id="5" name="Text Placeholder 4"/>
          <p:cNvSpPr>
            <a:spLocks noGrp="1"/>
          </p:cNvSpPr>
          <p:nvPr>
            <p:ph type="body" idx="10"/>
          </p:nvPr>
        </p:nvSpPr>
        <p:spPr/>
        <p:txBody>
          <a:bodyPr/>
          <a:lstStyle/>
          <a:p>
            <a:r>
              <a:rPr lang="en-US" dirty="0" smtClean="0"/>
              <a:t>Generic client Input Method Editor (IME)</a:t>
            </a:r>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6539" y="2367173"/>
            <a:ext cx="2898259" cy="2898259"/>
          </a:xfrm>
          <a:prstGeom prst="rect">
            <a:avLst/>
          </a:prstGeom>
        </p:spPr>
      </p:pic>
    </p:spTree>
    <p:extLst>
      <p:ext uri="{BB962C8B-B14F-4D97-AF65-F5344CB8AC3E}">
        <p14:creationId xmlns:p14="http://schemas.microsoft.com/office/powerpoint/2010/main" val="25954598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199" y="1892611"/>
            <a:ext cx="5966750" cy="4033627"/>
          </a:xfrm>
        </p:spPr>
        <p:txBody>
          <a:bodyPr/>
          <a:lstStyle/>
          <a:p>
            <a:pPr>
              <a:lnSpc>
                <a:spcPct val="150000"/>
              </a:lnSpc>
            </a:pPr>
            <a:r>
              <a:rPr lang="en-US" dirty="0" smtClean="0"/>
              <a:t>Cache PVS VM data on XenServer hosts</a:t>
            </a:r>
          </a:p>
          <a:p>
            <a:pPr>
              <a:lnSpc>
                <a:spcPct val="150000"/>
              </a:lnSpc>
            </a:pPr>
            <a:r>
              <a:rPr lang="en-US" dirty="0" smtClean="0"/>
              <a:t>Available with…</a:t>
            </a:r>
          </a:p>
          <a:p>
            <a:pPr lvl="1">
              <a:lnSpc>
                <a:spcPct val="150000"/>
              </a:lnSpc>
            </a:pPr>
            <a:r>
              <a:rPr lang="en-US" dirty="0" smtClean="0"/>
              <a:t>Provisioning Services 7.13</a:t>
            </a:r>
          </a:p>
          <a:p>
            <a:pPr lvl="1">
              <a:lnSpc>
                <a:spcPct val="150000"/>
              </a:lnSpc>
            </a:pPr>
            <a:r>
              <a:rPr lang="en-US" dirty="0" smtClean="0"/>
              <a:t>XenServer 7.1</a:t>
            </a:r>
          </a:p>
          <a:p>
            <a:pPr>
              <a:lnSpc>
                <a:spcPct val="150000"/>
              </a:lnSpc>
            </a:pPr>
            <a:r>
              <a:rPr lang="en-US" dirty="0" smtClean="0"/>
              <a:t>Significant performance advantages</a:t>
            </a:r>
          </a:p>
          <a:p>
            <a:pPr lvl="1">
              <a:lnSpc>
                <a:spcPct val="150000"/>
              </a:lnSpc>
            </a:pPr>
            <a:r>
              <a:rPr lang="en-US" dirty="0" smtClean="0"/>
              <a:t>93% lower CPU utilization on PVS server </a:t>
            </a:r>
          </a:p>
          <a:p>
            <a:pPr lvl="1">
              <a:lnSpc>
                <a:spcPct val="150000"/>
              </a:lnSpc>
            </a:pPr>
            <a:r>
              <a:rPr lang="en-US" dirty="0" smtClean="0"/>
              <a:t>92% drop in network utilization</a:t>
            </a:r>
          </a:p>
          <a:p>
            <a:pPr lvl="1">
              <a:lnSpc>
                <a:spcPct val="150000"/>
              </a:lnSpc>
            </a:pPr>
            <a:r>
              <a:rPr lang="en-US" dirty="0" smtClean="0"/>
              <a:t>26% faster boot times</a:t>
            </a:r>
            <a:endParaRPr lang="en-US" dirty="0"/>
          </a:p>
        </p:txBody>
      </p:sp>
      <p:sp>
        <p:nvSpPr>
          <p:cNvPr id="3" name="Title 2"/>
          <p:cNvSpPr>
            <a:spLocks noGrp="1"/>
          </p:cNvSpPr>
          <p:nvPr>
            <p:ph type="title"/>
          </p:nvPr>
        </p:nvSpPr>
        <p:spPr>
          <a:xfrm>
            <a:off x="457200" y="372789"/>
            <a:ext cx="11277599" cy="842025"/>
          </a:xfrm>
        </p:spPr>
        <p:txBody>
          <a:bodyPr/>
          <a:lstStyle/>
          <a:p>
            <a:r>
              <a:rPr lang="en-US" dirty="0" smtClean="0"/>
              <a:t>Improve VM performance while reducing system load</a:t>
            </a:r>
            <a:endParaRPr lang="en-US" dirty="0"/>
          </a:p>
        </p:txBody>
      </p:sp>
      <p:sp>
        <p:nvSpPr>
          <p:cNvPr id="5" name="Text Placeholder 4"/>
          <p:cNvSpPr>
            <a:spLocks noGrp="1"/>
          </p:cNvSpPr>
          <p:nvPr>
            <p:ph type="body" idx="10"/>
          </p:nvPr>
        </p:nvSpPr>
        <p:spPr>
          <a:xfrm>
            <a:off x="457199" y="1231807"/>
            <a:ext cx="11277599" cy="249299"/>
          </a:xfrm>
        </p:spPr>
        <p:txBody>
          <a:bodyPr/>
          <a:lstStyle/>
          <a:p>
            <a:r>
              <a:rPr lang="en-US" dirty="0" smtClean="0"/>
              <a:t>PVS-Accelerator for Provisioning Services and XenServer </a:t>
            </a:r>
            <a:endParaRPr lang="en-US" dirty="0"/>
          </a:p>
        </p:txBody>
      </p:sp>
      <p:pic>
        <p:nvPicPr>
          <p:cNvPr id="6" name="Picture 5"/>
          <p:cNvPicPr>
            <a:picLocks noChangeAspect="1"/>
          </p:cNvPicPr>
          <p:nvPr/>
        </p:nvPicPr>
        <p:blipFill>
          <a:blip r:embed="rId3">
            <a:duotone>
              <a:schemeClr val="accent2">
                <a:shade val="45000"/>
                <a:satMod val="135000"/>
              </a:schemeClr>
              <a:prstClr val="white"/>
            </a:duotone>
          </a:blip>
          <a:stretch>
            <a:fillRect/>
          </a:stretch>
        </p:blipFill>
        <p:spPr>
          <a:xfrm>
            <a:off x="7388589" y="2569580"/>
            <a:ext cx="3420530" cy="2389986"/>
          </a:xfrm>
          <a:prstGeom prst="rect">
            <a:avLst/>
          </a:prstGeom>
        </p:spPr>
      </p:pic>
    </p:spTree>
    <p:extLst>
      <p:ext uri="{BB962C8B-B14F-4D97-AF65-F5344CB8AC3E}">
        <p14:creationId xmlns:p14="http://schemas.microsoft.com/office/powerpoint/2010/main" val="36290303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p:cNvPicPr>
            <a:picLocks noChangeAspect="1"/>
          </p:cNvPicPr>
          <p:nvPr/>
        </p:nvPicPr>
        <p:blipFill>
          <a:blip r:embed="rId3"/>
          <a:stretch>
            <a:fillRect/>
          </a:stretch>
        </p:blipFill>
        <p:spPr>
          <a:xfrm>
            <a:off x="661894" y="2104604"/>
            <a:ext cx="2297890" cy="2138916"/>
          </a:xfrm>
          <a:prstGeom prst="rect">
            <a:avLst/>
          </a:prstGeom>
          <a:solidFill>
            <a:schemeClr val="tx2"/>
          </a:solidFill>
        </p:spPr>
      </p:pic>
      <p:sp>
        <p:nvSpPr>
          <p:cNvPr id="3" name="Title 2"/>
          <p:cNvSpPr>
            <a:spLocks noGrp="1"/>
          </p:cNvSpPr>
          <p:nvPr>
            <p:ph type="title"/>
          </p:nvPr>
        </p:nvSpPr>
        <p:spPr/>
        <p:txBody>
          <a:bodyPr/>
          <a:lstStyle/>
          <a:p>
            <a:r>
              <a:rPr lang="en-US" dirty="0" smtClean="0"/>
              <a:t>Integrated Linux applications on any device</a:t>
            </a:r>
            <a:endParaRPr lang="en-US" dirty="0"/>
          </a:p>
        </p:txBody>
      </p:sp>
      <p:sp>
        <p:nvSpPr>
          <p:cNvPr id="5" name="Text Placeholder 4"/>
          <p:cNvSpPr>
            <a:spLocks noGrp="1"/>
          </p:cNvSpPr>
          <p:nvPr>
            <p:ph type="body" idx="10"/>
          </p:nvPr>
        </p:nvSpPr>
        <p:spPr/>
        <p:txBody>
          <a:bodyPr/>
          <a:lstStyle/>
          <a:p>
            <a:r>
              <a:rPr lang="en-US" dirty="0" smtClean="0"/>
              <a:t>Linux seamless published applications</a:t>
            </a:r>
            <a:endParaRPr lang="en-US" dirty="0"/>
          </a:p>
        </p:txBody>
      </p:sp>
      <p:pic>
        <p:nvPicPr>
          <p:cNvPr id="2" name="Picture 1"/>
          <p:cNvPicPr>
            <a:picLocks noChangeAspect="1"/>
          </p:cNvPicPr>
          <p:nvPr/>
        </p:nvPicPr>
        <p:blipFill>
          <a:blip r:embed="rId4"/>
          <a:stretch>
            <a:fillRect/>
          </a:stretch>
        </p:blipFill>
        <p:spPr>
          <a:xfrm>
            <a:off x="8912040" y="1730118"/>
            <a:ext cx="3067614" cy="1806694"/>
          </a:xfrm>
          <a:prstGeom prst="rect">
            <a:avLst/>
          </a:prstGeom>
        </p:spPr>
      </p:pic>
      <p:pic>
        <p:nvPicPr>
          <p:cNvPr id="8" name="Picture 7"/>
          <p:cNvPicPr>
            <a:picLocks noChangeAspect="1"/>
          </p:cNvPicPr>
          <p:nvPr/>
        </p:nvPicPr>
        <p:blipFill>
          <a:blip r:embed="rId5"/>
          <a:stretch>
            <a:fillRect/>
          </a:stretch>
        </p:blipFill>
        <p:spPr>
          <a:xfrm>
            <a:off x="6999367" y="3084003"/>
            <a:ext cx="1495275" cy="1989580"/>
          </a:xfrm>
          <a:prstGeom prst="rect">
            <a:avLst/>
          </a:prstGeom>
        </p:spPr>
      </p:pic>
      <p:pic>
        <p:nvPicPr>
          <p:cNvPr id="12" name="Picture 11"/>
          <p:cNvPicPr>
            <a:picLocks noChangeAspect="1"/>
          </p:cNvPicPr>
          <p:nvPr/>
        </p:nvPicPr>
        <p:blipFill>
          <a:blip r:embed="rId6"/>
          <a:stretch>
            <a:fillRect/>
          </a:stretch>
        </p:blipFill>
        <p:spPr>
          <a:xfrm>
            <a:off x="9002664" y="4202959"/>
            <a:ext cx="2886365" cy="1785937"/>
          </a:xfrm>
          <a:prstGeom prst="rect">
            <a:avLst/>
          </a:prstGeom>
        </p:spPr>
      </p:pic>
      <p:pic>
        <p:nvPicPr>
          <p:cNvPr id="21" name="Picture 20"/>
          <p:cNvPicPr>
            <a:picLocks noChangeAspect="1"/>
          </p:cNvPicPr>
          <p:nvPr/>
        </p:nvPicPr>
        <p:blipFill>
          <a:blip r:embed="rId7"/>
          <a:stretch>
            <a:fillRect/>
          </a:stretch>
        </p:blipFill>
        <p:spPr>
          <a:xfrm>
            <a:off x="664487" y="4158305"/>
            <a:ext cx="2295296" cy="2150025"/>
          </a:xfrm>
          <a:prstGeom prst="rect">
            <a:avLst/>
          </a:prstGeom>
        </p:spPr>
      </p:pic>
      <p:pic>
        <p:nvPicPr>
          <p:cNvPr id="22" name="Picture 2" descr="Image result for linux pengui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33468" y="2442370"/>
            <a:ext cx="799816" cy="93298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openoffice logo"/>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879470" y="2508629"/>
            <a:ext cx="817397" cy="81739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gimp"/>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42214" y="3405702"/>
            <a:ext cx="982323" cy="73346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firefox icon"/>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942833" y="3365628"/>
            <a:ext cx="681098" cy="681098"/>
          </a:xfrm>
          <a:prstGeom prst="rect">
            <a:avLst/>
          </a:prstGeom>
          <a:noFill/>
          <a:extLst>
            <a:ext uri="{909E8E84-426E-40DD-AFC4-6F175D3DCCD1}">
              <a14:hiddenFill xmlns:a14="http://schemas.microsoft.com/office/drawing/2010/main">
                <a:solidFill>
                  <a:srgbClr val="FFFFFF"/>
                </a:solidFill>
              </a14:hiddenFill>
            </a:ext>
          </a:extLst>
        </p:spPr>
      </p:pic>
      <p:cxnSp>
        <p:nvCxnSpPr>
          <p:cNvPr id="27" name="Straight Connector 26"/>
          <p:cNvCxnSpPr/>
          <p:nvPr/>
        </p:nvCxnSpPr>
        <p:spPr>
          <a:xfrm>
            <a:off x="2959783" y="4465983"/>
            <a:ext cx="4039584" cy="0"/>
          </a:xfrm>
          <a:prstGeom prst="line">
            <a:avLst/>
          </a:prstGeom>
          <a:ln w="57150" cap="rnd">
            <a:solidFill>
              <a:schemeClr val="bg1">
                <a:lumMod val="50000"/>
              </a:schemeClr>
            </a:soli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V="1">
            <a:off x="2959783" y="1864143"/>
            <a:ext cx="6409504" cy="2601841"/>
          </a:xfrm>
          <a:prstGeom prst="line">
            <a:avLst/>
          </a:prstGeom>
          <a:ln w="57150" cap="rnd">
            <a:solidFill>
              <a:schemeClr val="bg1">
                <a:lumMod val="50000"/>
              </a:schemeClr>
            </a:solidFill>
            <a:prstDash val="sysDot"/>
            <a:round/>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2959783" y="4465983"/>
            <a:ext cx="6042881" cy="1378226"/>
          </a:xfrm>
          <a:prstGeom prst="line">
            <a:avLst/>
          </a:prstGeom>
          <a:ln w="57150" cap="rnd">
            <a:solidFill>
              <a:schemeClr val="bg1">
                <a:lumMod val="50000"/>
              </a:schemeClr>
            </a:solidFill>
            <a:prstDash val="sysDot"/>
            <a:round/>
          </a:ln>
        </p:spPr>
        <p:style>
          <a:lnRef idx="1">
            <a:schemeClr val="accent1"/>
          </a:lnRef>
          <a:fillRef idx="0">
            <a:schemeClr val="accent1"/>
          </a:fillRef>
          <a:effectRef idx="0">
            <a:schemeClr val="accent1"/>
          </a:effectRef>
          <a:fontRef idx="minor">
            <a:schemeClr val="tx1"/>
          </a:fontRef>
        </p:style>
      </p:cxnSp>
      <p:pic>
        <p:nvPicPr>
          <p:cNvPr id="1040" name="Picture 16" descr="Image result for openoffice on linux"/>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5981" t="3659"/>
          <a:stretch/>
        </p:blipFill>
        <p:spPr bwMode="auto">
          <a:xfrm>
            <a:off x="9470570" y="1810657"/>
            <a:ext cx="1948543" cy="1169964"/>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gimp on linux"/>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r="22348"/>
          <a:stretch/>
        </p:blipFill>
        <p:spPr bwMode="auto">
          <a:xfrm>
            <a:off x="7080330" y="3161777"/>
            <a:ext cx="1329926" cy="157838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Image result for firefox on linux"/>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9572445" y="4315452"/>
            <a:ext cx="2220581" cy="1236941"/>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Group 18"/>
          <p:cNvGrpSpPr/>
          <p:nvPr/>
        </p:nvGrpSpPr>
        <p:grpSpPr>
          <a:xfrm>
            <a:off x="10270435" y="259330"/>
            <a:ext cx="1672583" cy="870594"/>
            <a:chOff x="10617901" y="234306"/>
            <a:chExt cx="1468567" cy="870594"/>
          </a:xfrm>
        </p:grpSpPr>
        <p:sp>
          <p:nvSpPr>
            <p:cNvPr id="20" name="Rounded Rectangle 19"/>
            <p:cNvSpPr/>
            <p:nvPr/>
          </p:nvSpPr>
          <p:spPr>
            <a:xfrm>
              <a:off x="10617901" y="234306"/>
              <a:ext cx="1468567" cy="870594"/>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23" name="Picture 22"/>
            <p:cNvPicPr>
              <a:picLocks noChangeAspect="1"/>
            </p:cNvPicPr>
            <p:nvPr/>
          </p:nvPicPr>
          <p:blipFill>
            <a:blip r:embed="rId15"/>
            <a:stretch>
              <a:fillRect/>
            </a:stretch>
          </p:blipFill>
          <p:spPr>
            <a:xfrm>
              <a:off x="10711555" y="592081"/>
              <a:ext cx="1303264" cy="383313"/>
            </a:xfrm>
            <a:prstGeom prst="rect">
              <a:avLst/>
            </a:prstGeom>
          </p:spPr>
        </p:pic>
        <p:sp>
          <p:nvSpPr>
            <p:cNvPr id="24" name="TextBox 23"/>
            <p:cNvSpPr txBox="1"/>
            <p:nvPr/>
          </p:nvSpPr>
          <p:spPr>
            <a:xfrm>
              <a:off x="10617902" y="265920"/>
              <a:ext cx="1468566" cy="523220"/>
            </a:xfrm>
            <a:prstGeom prst="rect">
              <a:avLst/>
            </a:prstGeom>
            <a:noFill/>
          </p:spPr>
          <p:txBody>
            <a:bodyPr wrap="square" rtlCol="0">
              <a:spAutoFit/>
            </a:bodyPr>
            <a:lstStyle/>
            <a:p>
              <a:pPr algn="ctr"/>
              <a:r>
                <a:rPr lang="en-US" sz="1400" dirty="0" smtClean="0"/>
                <a:t>Also available with</a:t>
              </a:r>
              <a:endParaRPr lang="en-US" sz="1400" dirty="0"/>
            </a:p>
          </p:txBody>
        </p:sp>
      </p:grpSp>
    </p:spTree>
    <p:extLst>
      <p:ext uri="{BB962C8B-B14F-4D97-AF65-F5344CB8AC3E}">
        <p14:creationId xmlns:p14="http://schemas.microsoft.com/office/powerpoint/2010/main" val="515240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1" y="3026008"/>
            <a:ext cx="5407024" cy="437684"/>
          </a:xfrm>
        </p:spPr>
        <p:txBody>
          <a:bodyPr/>
          <a:lstStyle/>
          <a:p>
            <a:r>
              <a:rPr lang="en-US" dirty="0" smtClean="0"/>
              <a:t>Admin Experience</a:t>
            </a:r>
            <a:endParaRPr lang="en-US" dirty="0"/>
          </a:p>
        </p:txBody>
      </p:sp>
      <p:pic>
        <p:nvPicPr>
          <p:cNvPr id="6" name="Picture Placeholder 2"/>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19048" r="19048"/>
          <a:stretch>
            <a:fillRect/>
          </a:stretch>
        </p:blipFill>
        <p:spPr>
          <a:xfrm>
            <a:off x="6248400" y="0"/>
            <a:ext cx="5943600" cy="6400800"/>
          </a:xfrm>
        </p:spPr>
      </p:pic>
    </p:spTree>
    <p:extLst>
      <p:ext uri="{BB962C8B-B14F-4D97-AF65-F5344CB8AC3E}">
        <p14:creationId xmlns:p14="http://schemas.microsoft.com/office/powerpoint/2010/main" val="38860349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Easy to setup and </a:t>
            </a:r>
            <a:r>
              <a:rPr lang="en-US" dirty="0" smtClean="0"/>
              <a:t>maintain</a:t>
            </a:r>
            <a:endParaRPr lang="en-US" dirty="0"/>
          </a:p>
        </p:txBody>
      </p:sp>
      <p:sp>
        <p:nvSpPr>
          <p:cNvPr id="6" name="Text Placeholder 5"/>
          <p:cNvSpPr>
            <a:spLocks noGrp="1"/>
          </p:cNvSpPr>
          <p:nvPr>
            <p:ph type="body" idx="10"/>
          </p:nvPr>
        </p:nvSpPr>
        <p:spPr/>
        <p:txBody>
          <a:bodyPr/>
          <a:lstStyle/>
          <a:p>
            <a:r>
              <a:rPr lang="en-US" dirty="0" smtClean="0"/>
              <a:t>Save time and focus more on what matters</a:t>
            </a:r>
            <a:endParaRPr lang="en-US" dirty="0"/>
          </a:p>
        </p:txBody>
      </p:sp>
      <p:sp>
        <p:nvSpPr>
          <p:cNvPr id="7" name="Rectangle 6"/>
          <p:cNvSpPr/>
          <p:nvPr/>
        </p:nvSpPr>
        <p:spPr>
          <a:xfrm>
            <a:off x="9154932" y="4786624"/>
            <a:ext cx="2473434" cy="369332"/>
          </a:xfrm>
          <a:prstGeom prst="rect">
            <a:avLst/>
          </a:prstGeom>
        </p:spPr>
        <p:txBody>
          <a:bodyPr wrap="none">
            <a:spAutoFit/>
          </a:bodyPr>
          <a:lstStyle/>
          <a:p>
            <a:pPr algn="ctr"/>
            <a:r>
              <a:rPr lang="en-US" b="1" dirty="0" smtClean="0"/>
              <a:t>Expanded Authentication</a:t>
            </a:r>
            <a:endParaRPr lang="en-US" b="1" dirty="0"/>
          </a:p>
        </p:txBody>
      </p:sp>
      <p:sp>
        <p:nvSpPr>
          <p:cNvPr id="10" name="Rectangle 9"/>
          <p:cNvSpPr/>
          <p:nvPr/>
        </p:nvSpPr>
        <p:spPr>
          <a:xfrm>
            <a:off x="2953184" y="4793734"/>
            <a:ext cx="2871107" cy="646331"/>
          </a:xfrm>
          <a:prstGeom prst="rect">
            <a:avLst/>
          </a:prstGeom>
        </p:spPr>
        <p:txBody>
          <a:bodyPr wrap="none">
            <a:spAutoFit/>
          </a:bodyPr>
          <a:lstStyle/>
          <a:p>
            <a:pPr algn="ctr"/>
            <a:r>
              <a:rPr lang="en-US" b="1" dirty="0" smtClean="0"/>
              <a:t>Improved NetScaler Gateway </a:t>
            </a:r>
            <a:br>
              <a:rPr lang="en-US" b="1" dirty="0" smtClean="0"/>
            </a:br>
            <a:r>
              <a:rPr lang="en-US" b="1" dirty="0" smtClean="0"/>
              <a:t>and StoreFront Setup</a:t>
            </a:r>
            <a:endParaRPr lang="en-US" b="1" dirty="0"/>
          </a:p>
        </p:txBody>
      </p:sp>
      <p:sp>
        <p:nvSpPr>
          <p:cNvPr id="8" name="TextBox 7"/>
          <p:cNvSpPr txBox="1"/>
          <p:nvPr/>
        </p:nvSpPr>
        <p:spPr>
          <a:xfrm>
            <a:off x="3047998" y="5676900"/>
            <a:ext cx="6096000" cy="646331"/>
          </a:xfrm>
          <a:prstGeom prst="rect">
            <a:avLst/>
          </a:prstGeom>
          <a:noFill/>
        </p:spPr>
        <p:txBody>
          <a:bodyPr wrap="square" rtlCol="0">
            <a:spAutoFit/>
          </a:bodyPr>
          <a:lstStyle/>
          <a:p>
            <a:pPr algn="ctr"/>
            <a:r>
              <a:rPr lang="en-US" sz="3600" dirty="0" smtClean="0"/>
              <a:t>And much more…</a:t>
            </a:r>
            <a:endParaRPr lang="en-US" sz="3600" dirty="0"/>
          </a:p>
        </p:txBody>
      </p:sp>
      <p:sp>
        <p:nvSpPr>
          <p:cNvPr id="12" name="Rectangle 11"/>
          <p:cNvSpPr/>
          <p:nvPr/>
        </p:nvSpPr>
        <p:spPr>
          <a:xfrm>
            <a:off x="6175221" y="4793734"/>
            <a:ext cx="2630079" cy="369332"/>
          </a:xfrm>
          <a:prstGeom prst="rect">
            <a:avLst/>
          </a:prstGeom>
        </p:spPr>
        <p:txBody>
          <a:bodyPr wrap="none">
            <a:spAutoFit/>
          </a:bodyPr>
          <a:lstStyle/>
          <a:p>
            <a:pPr algn="ctr"/>
            <a:r>
              <a:rPr lang="en-US" b="1" dirty="0" smtClean="0"/>
              <a:t>Easily Identify Idle Sessions</a:t>
            </a:r>
            <a:endParaRPr lang="en-US" b="1" dirty="0"/>
          </a:p>
        </p:txBody>
      </p:sp>
      <p:sp>
        <p:nvSpPr>
          <p:cNvPr id="13" name="Rectangle 12"/>
          <p:cNvSpPr/>
          <p:nvPr/>
        </p:nvSpPr>
        <p:spPr>
          <a:xfrm>
            <a:off x="605306" y="4786624"/>
            <a:ext cx="1808637" cy="369332"/>
          </a:xfrm>
          <a:prstGeom prst="rect">
            <a:avLst/>
          </a:prstGeom>
        </p:spPr>
        <p:txBody>
          <a:bodyPr wrap="none">
            <a:spAutoFit/>
          </a:bodyPr>
          <a:lstStyle/>
          <a:p>
            <a:pPr algn="ctr"/>
            <a:r>
              <a:rPr lang="en-US" b="1" dirty="0" smtClean="0"/>
              <a:t>Linux Provisioning</a:t>
            </a:r>
            <a:endParaRPr lang="en-US" b="1" dirty="0"/>
          </a:p>
        </p:txBody>
      </p:sp>
      <p:pic>
        <p:nvPicPr>
          <p:cNvPr id="26" name="Picture 2" descr="Image result for linux pengui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7961" y="2674473"/>
            <a:ext cx="1703325" cy="198692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duotone>
              <a:schemeClr val="bg2">
                <a:shade val="45000"/>
                <a:satMod val="135000"/>
              </a:schemeClr>
              <a:prstClr val="white"/>
            </a:duotone>
          </a:blip>
          <a:stretch>
            <a:fillRect/>
          </a:stretch>
        </p:blipFill>
        <p:spPr>
          <a:xfrm>
            <a:off x="9328062" y="2255414"/>
            <a:ext cx="2419902" cy="2419902"/>
          </a:xfrm>
          <a:prstGeom prst="rect">
            <a:avLst/>
          </a:prstGeom>
          <a:effectLst>
            <a:outerShdw blurRad="50800" dist="38100" dir="2700000" algn="tl" rotWithShape="0">
              <a:prstClr val="black">
                <a:alpha val="40000"/>
              </a:prstClr>
            </a:outerShdw>
          </a:effectLst>
        </p:spPr>
      </p:pic>
      <p:pic>
        <p:nvPicPr>
          <p:cNvPr id="3" name="Picture 2"/>
          <p:cNvPicPr>
            <a:picLocks noChangeAspect="1"/>
          </p:cNvPicPr>
          <p:nvPr/>
        </p:nvPicPr>
        <p:blipFill>
          <a:blip r:embed="rId4"/>
          <a:stretch>
            <a:fillRect/>
          </a:stretch>
        </p:blipFill>
        <p:spPr>
          <a:xfrm>
            <a:off x="3114113" y="2416002"/>
            <a:ext cx="2549237" cy="838416"/>
          </a:xfrm>
          <a:prstGeom prst="rect">
            <a:avLst/>
          </a:prstGeom>
        </p:spPr>
      </p:pic>
      <p:pic>
        <p:nvPicPr>
          <p:cNvPr id="2052" name="Picture 4" descr="Citrix StoreFront enterprise app store on pc, tablet and mobile devic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60609" y="3228663"/>
            <a:ext cx="2395120" cy="144665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img.freepik.com/free-psd/sands-of-time-psd-hourglass-icon_30-2249.jpg?size=338&amp;ext=jpg"/>
          <p:cNvPicPr>
            <a:picLocks noChangeAspect="1" noChangeArrowheads="1"/>
          </p:cNvPicPr>
          <p:nvPr/>
        </p:nvPicPr>
        <p:blipFill rotWithShape="1">
          <a:blip r:embed="rId6">
            <a:extLst>
              <a:ext uri="{28A0092B-C50C-407E-A947-70E740481C1C}">
                <a14:useLocalDpi xmlns:a14="http://schemas.microsoft.com/office/drawing/2010/main" val="0"/>
              </a:ext>
            </a:extLst>
          </a:blip>
          <a:srcRect l="26934" t="3081" r="28221" b="2929"/>
          <a:stretch/>
        </p:blipFill>
        <p:spPr bwMode="auto">
          <a:xfrm>
            <a:off x="6714547" y="2416002"/>
            <a:ext cx="1443789" cy="2273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387596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32482"/>
            <a:ext cx="11277599" cy="842025"/>
          </a:xfrm>
        </p:spPr>
        <p:txBody>
          <a:bodyPr/>
          <a:lstStyle/>
          <a:p>
            <a:r>
              <a:rPr lang="en-US" dirty="0" smtClean="0"/>
              <a:t>Easily provision Linux server machines</a:t>
            </a:r>
            <a:endParaRPr lang="en-US" dirty="0"/>
          </a:p>
        </p:txBody>
      </p:sp>
      <p:sp>
        <p:nvSpPr>
          <p:cNvPr id="5" name="Text Placeholder 4"/>
          <p:cNvSpPr>
            <a:spLocks noGrp="1"/>
          </p:cNvSpPr>
          <p:nvPr>
            <p:ph type="body" idx="10"/>
          </p:nvPr>
        </p:nvSpPr>
        <p:spPr>
          <a:xfrm>
            <a:off x="457199" y="1091500"/>
            <a:ext cx="11277599" cy="249299"/>
          </a:xfrm>
        </p:spPr>
        <p:txBody>
          <a:bodyPr/>
          <a:lstStyle/>
          <a:p>
            <a:r>
              <a:rPr lang="en-US" dirty="0" smtClean="0"/>
              <a:t>Support for Linux VDAs with Provisioning Services 7.13</a:t>
            </a:r>
            <a:endParaRPr lang="en-US" dirty="0"/>
          </a:p>
        </p:txBody>
      </p:sp>
      <p:grpSp>
        <p:nvGrpSpPr>
          <p:cNvPr id="112" name="Group 111"/>
          <p:cNvGrpSpPr/>
          <p:nvPr/>
        </p:nvGrpSpPr>
        <p:grpSpPr>
          <a:xfrm>
            <a:off x="9127508" y="2103418"/>
            <a:ext cx="1582684" cy="1480440"/>
            <a:chOff x="6075570" y="1212608"/>
            <a:chExt cx="465138" cy="434976"/>
          </a:xfrm>
          <a:solidFill>
            <a:srgbClr val="414141"/>
          </a:solidFill>
        </p:grpSpPr>
        <p:sp>
          <p:nvSpPr>
            <p:cNvPr id="113" name="Rectangle 166"/>
            <p:cNvSpPr>
              <a:spLocks noChangeArrowheads="1"/>
            </p:cNvSpPr>
            <p:nvPr/>
          </p:nvSpPr>
          <p:spPr bwMode="auto">
            <a:xfrm>
              <a:off x="6075570" y="125705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14" name="Rectangle 167"/>
            <p:cNvSpPr>
              <a:spLocks noChangeArrowheads="1"/>
            </p:cNvSpPr>
            <p:nvPr/>
          </p:nvSpPr>
          <p:spPr bwMode="auto">
            <a:xfrm>
              <a:off x="6120020"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15" name="Rectangle 168"/>
            <p:cNvSpPr>
              <a:spLocks noChangeArrowheads="1"/>
            </p:cNvSpPr>
            <p:nvPr/>
          </p:nvSpPr>
          <p:spPr bwMode="auto">
            <a:xfrm>
              <a:off x="6180345"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16" name="Rectangle 169"/>
            <p:cNvSpPr>
              <a:spLocks noChangeArrowheads="1"/>
            </p:cNvSpPr>
            <p:nvPr/>
          </p:nvSpPr>
          <p:spPr bwMode="auto">
            <a:xfrm>
              <a:off x="6210507"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17" name="Rectangle 170"/>
            <p:cNvSpPr>
              <a:spLocks noChangeArrowheads="1"/>
            </p:cNvSpPr>
            <p:nvPr/>
          </p:nvSpPr>
          <p:spPr bwMode="auto">
            <a:xfrm>
              <a:off x="6451807"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18" name="Rectangle 171"/>
            <p:cNvSpPr>
              <a:spLocks noChangeArrowheads="1"/>
            </p:cNvSpPr>
            <p:nvPr/>
          </p:nvSpPr>
          <p:spPr bwMode="auto">
            <a:xfrm>
              <a:off x="6075570" y="1287221"/>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19" name="Rectangle 172"/>
            <p:cNvSpPr>
              <a:spLocks noChangeArrowheads="1"/>
            </p:cNvSpPr>
            <p:nvPr/>
          </p:nvSpPr>
          <p:spPr bwMode="auto">
            <a:xfrm>
              <a:off x="6120020"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20" name="Rectangle 173"/>
            <p:cNvSpPr>
              <a:spLocks noChangeArrowheads="1"/>
            </p:cNvSpPr>
            <p:nvPr/>
          </p:nvSpPr>
          <p:spPr bwMode="auto">
            <a:xfrm>
              <a:off x="6150182"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21" name="Rectangle 174"/>
            <p:cNvSpPr>
              <a:spLocks noChangeArrowheads="1"/>
            </p:cNvSpPr>
            <p:nvPr/>
          </p:nvSpPr>
          <p:spPr bwMode="auto">
            <a:xfrm>
              <a:off x="6150182"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22" name="Rectangle 175"/>
            <p:cNvSpPr>
              <a:spLocks noChangeArrowheads="1"/>
            </p:cNvSpPr>
            <p:nvPr/>
          </p:nvSpPr>
          <p:spPr bwMode="auto">
            <a:xfrm>
              <a:off x="6526420" y="1287221"/>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23" name="Rectangle 176"/>
            <p:cNvSpPr>
              <a:spLocks noChangeArrowheads="1"/>
            </p:cNvSpPr>
            <p:nvPr/>
          </p:nvSpPr>
          <p:spPr bwMode="auto">
            <a:xfrm>
              <a:off x="6361320"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24" name="Rectangle 177"/>
            <p:cNvSpPr>
              <a:spLocks noChangeArrowheads="1"/>
            </p:cNvSpPr>
            <p:nvPr/>
          </p:nvSpPr>
          <p:spPr bwMode="auto">
            <a:xfrm>
              <a:off x="6451807"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25" name="Rectangle 178"/>
            <p:cNvSpPr>
              <a:spLocks noChangeArrowheads="1"/>
            </p:cNvSpPr>
            <p:nvPr/>
          </p:nvSpPr>
          <p:spPr bwMode="auto">
            <a:xfrm>
              <a:off x="6391482"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26" name="Rectangle 179"/>
            <p:cNvSpPr>
              <a:spLocks noChangeArrowheads="1"/>
            </p:cNvSpPr>
            <p:nvPr/>
          </p:nvSpPr>
          <p:spPr bwMode="auto">
            <a:xfrm>
              <a:off x="6421645"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27" name="Rectangle 180"/>
            <p:cNvSpPr>
              <a:spLocks noChangeArrowheads="1"/>
            </p:cNvSpPr>
            <p:nvPr/>
          </p:nvSpPr>
          <p:spPr bwMode="auto">
            <a:xfrm>
              <a:off x="6361320"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28" name="Freeform 181"/>
            <p:cNvSpPr>
              <a:spLocks/>
            </p:cNvSpPr>
            <p:nvPr/>
          </p:nvSpPr>
          <p:spPr bwMode="auto">
            <a:xfrm>
              <a:off x="6510545" y="1317383"/>
              <a:ext cx="30163" cy="30163"/>
            </a:xfrm>
            <a:custGeom>
              <a:avLst/>
              <a:gdLst>
                <a:gd name="T0" fmla="*/ 19 w 19"/>
                <a:gd name="T1" fmla="*/ 0 h 19"/>
                <a:gd name="T2" fmla="*/ 10 w 19"/>
                <a:gd name="T3" fmla="*/ 0 h 19"/>
                <a:gd name="T4" fmla="*/ 10 w 19"/>
                <a:gd name="T5" fmla="*/ 9 h 19"/>
                <a:gd name="T6" fmla="*/ 0 w 19"/>
                <a:gd name="T7" fmla="*/ 9 h 19"/>
                <a:gd name="T8" fmla="*/ 0 w 19"/>
                <a:gd name="T9" fmla="*/ 19 h 19"/>
                <a:gd name="T10" fmla="*/ 19 w 19"/>
                <a:gd name="T11" fmla="*/ 19 h 19"/>
                <a:gd name="T12" fmla="*/ 19 w 19"/>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19" h="19">
                  <a:moveTo>
                    <a:pt x="19" y="0"/>
                  </a:moveTo>
                  <a:lnTo>
                    <a:pt x="10" y="0"/>
                  </a:lnTo>
                  <a:lnTo>
                    <a:pt x="10" y="9"/>
                  </a:lnTo>
                  <a:lnTo>
                    <a:pt x="0" y="9"/>
                  </a:lnTo>
                  <a:lnTo>
                    <a:pt x="0" y="19"/>
                  </a:lnTo>
                  <a:lnTo>
                    <a:pt x="19" y="19"/>
                  </a:lnTo>
                  <a:lnTo>
                    <a:pt x="1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29" name="Rectangle 182"/>
            <p:cNvSpPr>
              <a:spLocks noChangeArrowheads="1"/>
            </p:cNvSpPr>
            <p:nvPr/>
          </p:nvSpPr>
          <p:spPr bwMode="auto">
            <a:xfrm>
              <a:off x="6480382"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30" name="Rectangle 183"/>
            <p:cNvSpPr>
              <a:spLocks noChangeArrowheads="1"/>
            </p:cNvSpPr>
            <p:nvPr/>
          </p:nvSpPr>
          <p:spPr bwMode="auto">
            <a:xfrm>
              <a:off x="6526420" y="125705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31" name="Rectangle 184"/>
            <p:cNvSpPr>
              <a:spLocks noChangeArrowheads="1"/>
            </p:cNvSpPr>
            <p:nvPr/>
          </p:nvSpPr>
          <p:spPr bwMode="auto">
            <a:xfrm>
              <a:off x="6421645"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32" name="Rectangle 185"/>
            <p:cNvSpPr>
              <a:spLocks noChangeArrowheads="1"/>
            </p:cNvSpPr>
            <p:nvPr/>
          </p:nvSpPr>
          <p:spPr bwMode="auto">
            <a:xfrm>
              <a:off x="6480382"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33" name="Rectangle 186"/>
            <p:cNvSpPr>
              <a:spLocks noChangeArrowheads="1"/>
            </p:cNvSpPr>
            <p:nvPr/>
          </p:nvSpPr>
          <p:spPr bwMode="auto">
            <a:xfrm>
              <a:off x="6391482"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34" name="Rectangle 187"/>
            <p:cNvSpPr>
              <a:spLocks noChangeArrowheads="1"/>
            </p:cNvSpPr>
            <p:nvPr/>
          </p:nvSpPr>
          <p:spPr bwMode="auto">
            <a:xfrm>
              <a:off x="6300995"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35" name="Rectangle 188"/>
            <p:cNvSpPr>
              <a:spLocks noChangeArrowheads="1"/>
            </p:cNvSpPr>
            <p:nvPr/>
          </p:nvSpPr>
          <p:spPr bwMode="auto">
            <a:xfrm>
              <a:off x="6240670"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36" name="Rectangle 189"/>
            <p:cNvSpPr>
              <a:spLocks noChangeArrowheads="1"/>
            </p:cNvSpPr>
            <p:nvPr/>
          </p:nvSpPr>
          <p:spPr bwMode="auto">
            <a:xfrm>
              <a:off x="6270832"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37" name="Rectangle 190"/>
            <p:cNvSpPr>
              <a:spLocks noChangeArrowheads="1"/>
            </p:cNvSpPr>
            <p:nvPr/>
          </p:nvSpPr>
          <p:spPr bwMode="auto">
            <a:xfrm>
              <a:off x="6210507"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38" name="Rectangle 191"/>
            <p:cNvSpPr>
              <a:spLocks noChangeArrowheads="1"/>
            </p:cNvSpPr>
            <p:nvPr/>
          </p:nvSpPr>
          <p:spPr bwMode="auto">
            <a:xfrm>
              <a:off x="6270832"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39" name="Rectangle 192"/>
            <p:cNvSpPr>
              <a:spLocks noChangeArrowheads="1"/>
            </p:cNvSpPr>
            <p:nvPr/>
          </p:nvSpPr>
          <p:spPr bwMode="auto">
            <a:xfrm>
              <a:off x="6180345"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40" name="Rectangle 193"/>
            <p:cNvSpPr>
              <a:spLocks noChangeArrowheads="1"/>
            </p:cNvSpPr>
            <p:nvPr/>
          </p:nvSpPr>
          <p:spPr bwMode="auto">
            <a:xfrm>
              <a:off x="6331157"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41" name="Rectangle 194"/>
            <p:cNvSpPr>
              <a:spLocks noChangeArrowheads="1"/>
            </p:cNvSpPr>
            <p:nvPr/>
          </p:nvSpPr>
          <p:spPr bwMode="auto">
            <a:xfrm>
              <a:off x="6331157"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42" name="Rectangle 195"/>
            <p:cNvSpPr>
              <a:spLocks noChangeArrowheads="1"/>
            </p:cNvSpPr>
            <p:nvPr/>
          </p:nvSpPr>
          <p:spPr bwMode="auto">
            <a:xfrm>
              <a:off x="6240670"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43" name="Rectangle 196"/>
            <p:cNvSpPr>
              <a:spLocks noChangeArrowheads="1"/>
            </p:cNvSpPr>
            <p:nvPr/>
          </p:nvSpPr>
          <p:spPr bwMode="auto">
            <a:xfrm>
              <a:off x="6300995"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44" name="Freeform 197"/>
            <p:cNvSpPr>
              <a:spLocks/>
            </p:cNvSpPr>
            <p:nvPr/>
          </p:nvSpPr>
          <p:spPr bwMode="auto">
            <a:xfrm>
              <a:off x="6510545" y="1212608"/>
              <a:ext cx="30163" cy="30163"/>
            </a:xfrm>
            <a:custGeom>
              <a:avLst/>
              <a:gdLst>
                <a:gd name="T0" fmla="*/ 10 w 19"/>
                <a:gd name="T1" fmla="*/ 19 h 19"/>
                <a:gd name="T2" fmla="*/ 19 w 19"/>
                <a:gd name="T3" fmla="*/ 19 h 19"/>
                <a:gd name="T4" fmla="*/ 19 w 19"/>
                <a:gd name="T5" fmla="*/ 0 h 19"/>
                <a:gd name="T6" fmla="*/ 0 w 19"/>
                <a:gd name="T7" fmla="*/ 0 h 19"/>
                <a:gd name="T8" fmla="*/ 0 w 19"/>
                <a:gd name="T9" fmla="*/ 9 h 19"/>
                <a:gd name="T10" fmla="*/ 10 w 19"/>
                <a:gd name="T11" fmla="*/ 9 h 19"/>
                <a:gd name="T12" fmla="*/ 10 w 19"/>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9" h="19">
                  <a:moveTo>
                    <a:pt x="10" y="19"/>
                  </a:moveTo>
                  <a:lnTo>
                    <a:pt x="19" y="19"/>
                  </a:lnTo>
                  <a:lnTo>
                    <a:pt x="19" y="0"/>
                  </a:lnTo>
                  <a:lnTo>
                    <a:pt x="0" y="0"/>
                  </a:lnTo>
                  <a:lnTo>
                    <a:pt x="0" y="9"/>
                  </a:lnTo>
                  <a:lnTo>
                    <a:pt x="10" y="9"/>
                  </a:lnTo>
                  <a:lnTo>
                    <a:pt x="10" y="1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45" name="Freeform 198"/>
            <p:cNvSpPr>
              <a:spLocks/>
            </p:cNvSpPr>
            <p:nvPr/>
          </p:nvSpPr>
          <p:spPr bwMode="auto">
            <a:xfrm>
              <a:off x="6075570" y="1212608"/>
              <a:ext cx="30163" cy="30163"/>
            </a:xfrm>
            <a:custGeom>
              <a:avLst/>
              <a:gdLst>
                <a:gd name="T0" fmla="*/ 0 w 19"/>
                <a:gd name="T1" fmla="*/ 0 h 19"/>
                <a:gd name="T2" fmla="*/ 0 w 19"/>
                <a:gd name="T3" fmla="*/ 9 h 19"/>
                <a:gd name="T4" fmla="*/ 0 w 19"/>
                <a:gd name="T5" fmla="*/ 19 h 19"/>
                <a:gd name="T6" fmla="*/ 9 w 19"/>
                <a:gd name="T7" fmla="*/ 19 h 19"/>
                <a:gd name="T8" fmla="*/ 9 w 19"/>
                <a:gd name="T9" fmla="*/ 9 h 19"/>
                <a:gd name="T10" fmla="*/ 19 w 19"/>
                <a:gd name="T11" fmla="*/ 9 h 19"/>
                <a:gd name="T12" fmla="*/ 19 w 19"/>
                <a:gd name="T13" fmla="*/ 0 h 19"/>
                <a:gd name="T14" fmla="*/ 9 w 19"/>
                <a:gd name="T15" fmla="*/ 0 h 19"/>
                <a:gd name="T16" fmla="*/ 0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0" y="0"/>
                  </a:moveTo>
                  <a:lnTo>
                    <a:pt x="0" y="9"/>
                  </a:lnTo>
                  <a:lnTo>
                    <a:pt x="0" y="19"/>
                  </a:lnTo>
                  <a:lnTo>
                    <a:pt x="9" y="19"/>
                  </a:lnTo>
                  <a:lnTo>
                    <a:pt x="9" y="9"/>
                  </a:lnTo>
                  <a:lnTo>
                    <a:pt x="19" y="9"/>
                  </a:lnTo>
                  <a:lnTo>
                    <a:pt x="19" y="0"/>
                  </a:lnTo>
                  <a:lnTo>
                    <a:pt x="9"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46" name="Freeform 199"/>
            <p:cNvSpPr>
              <a:spLocks/>
            </p:cNvSpPr>
            <p:nvPr/>
          </p:nvSpPr>
          <p:spPr bwMode="auto">
            <a:xfrm>
              <a:off x="6075570" y="1317383"/>
              <a:ext cx="30163" cy="30163"/>
            </a:xfrm>
            <a:custGeom>
              <a:avLst/>
              <a:gdLst>
                <a:gd name="T0" fmla="*/ 9 w 19"/>
                <a:gd name="T1" fmla="*/ 0 h 19"/>
                <a:gd name="T2" fmla="*/ 0 w 19"/>
                <a:gd name="T3" fmla="*/ 0 h 19"/>
                <a:gd name="T4" fmla="*/ 0 w 19"/>
                <a:gd name="T5" fmla="*/ 9 h 19"/>
                <a:gd name="T6" fmla="*/ 0 w 19"/>
                <a:gd name="T7" fmla="*/ 19 h 19"/>
                <a:gd name="T8" fmla="*/ 9 w 19"/>
                <a:gd name="T9" fmla="*/ 19 h 19"/>
                <a:gd name="T10" fmla="*/ 19 w 19"/>
                <a:gd name="T11" fmla="*/ 19 h 19"/>
                <a:gd name="T12" fmla="*/ 19 w 19"/>
                <a:gd name="T13" fmla="*/ 9 h 19"/>
                <a:gd name="T14" fmla="*/ 9 w 19"/>
                <a:gd name="T15" fmla="*/ 9 h 19"/>
                <a:gd name="T16" fmla="*/ 9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9" y="0"/>
                  </a:moveTo>
                  <a:lnTo>
                    <a:pt x="0" y="0"/>
                  </a:lnTo>
                  <a:lnTo>
                    <a:pt x="0" y="9"/>
                  </a:lnTo>
                  <a:lnTo>
                    <a:pt x="0" y="19"/>
                  </a:lnTo>
                  <a:lnTo>
                    <a:pt x="9" y="19"/>
                  </a:lnTo>
                  <a:lnTo>
                    <a:pt x="19" y="19"/>
                  </a:lnTo>
                  <a:lnTo>
                    <a:pt x="19" y="9"/>
                  </a:lnTo>
                  <a:lnTo>
                    <a:pt x="9" y="9"/>
                  </a:lnTo>
                  <a:lnTo>
                    <a:pt x="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47" name="Rectangle 200"/>
            <p:cNvSpPr>
              <a:spLocks noChangeArrowheads="1"/>
            </p:cNvSpPr>
            <p:nvPr/>
          </p:nvSpPr>
          <p:spPr bwMode="auto">
            <a:xfrm>
              <a:off x="6120020" y="1271346"/>
              <a:ext cx="904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48" name="Rectangle 201"/>
            <p:cNvSpPr>
              <a:spLocks noChangeArrowheads="1"/>
            </p:cNvSpPr>
            <p:nvPr/>
          </p:nvSpPr>
          <p:spPr bwMode="auto">
            <a:xfrm>
              <a:off x="6150182"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49" name="Freeform 202"/>
            <p:cNvSpPr>
              <a:spLocks/>
            </p:cNvSpPr>
            <p:nvPr/>
          </p:nvSpPr>
          <p:spPr bwMode="auto">
            <a:xfrm>
              <a:off x="6510545" y="1468196"/>
              <a:ext cx="30163" cy="28575"/>
            </a:xfrm>
            <a:custGeom>
              <a:avLst/>
              <a:gdLst>
                <a:gd name="T0" fmla="*/ 19 w 19"/>
                <a:gd name="T1" fmla="*/ 0 h 18"/>
                <a:gd name="T2" fmla="*/ 10 w 19"/>
                <a:gd name="T3" fmla="*/ 0 h 18"/>
                <a:gd name="T4" fmla="*/ 10 w 19"/>
                <a:gd name="T5" fmla="*/ 9 h 18"/>
                <a:gd name="T6" fmla="*/ 0 w 19"/>
                <a:gd name="T7" fmla="*/ 9 h 18"/>
                <a:gd name="T8" fmla="*/ 0 w 19"/>
                <a:gd name="T9" fmla="*/ 18 h 18"/>
                <a:gd name="T10" fmla="*/ 19 w 19"/>
                <a:gd name="T11" fmla="*/ 18 h 18"/>
                <a:gd name="T12" fmla="*/ 19 w 19"/>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19" h="18">
                  <a:moveTo>
                    <a:pt x="19" y="0"/>
                  </a:moveTo>
                  <a:lnTo>
                    <a:pt x="10" y="0"/>
                  </a:lnTo>
                  <a:lnTo>
                    <a:pt x="10" y="9"/>
                  </a:lnTo>
                  <a:lnTo>
                    <a:pt x="0" y="9"/>
                  </a:lnTo>
                  <a:lnTo>
                    <a:pt x="0" y="18"/>
                  </a:lnTo>
                  <a:lnTo>
                    <a:pt x="19" y="18"/>
                  </a:lnTo>
                  <a:lnTo>
                    <a:pt x="1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50" name="Rectangle 203"/>
            <p:cNvSpPr>
              <a:spLocks noChangeArrowheads="1"/>
            </p:cNvSpPr>
            <p:nvPr/>
          </p:nvSpPr>
          <p:spPr bwMode="auto">
            <a:xfrm>
              <a:off x="6180345"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51" name="Rectangle 204"/>
            <p:cNvSpPr>
              <a:spLocks noChangeArrowheads="1"/>
            </p:cNvSpPr>
            <p:nvPr/>
          </p:nvSpPr>
          <p:spPr bwMode="auto">
            <a:xfrm>
              <a:off x="6120020"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52" name="Rectangle 205"/>
            <p:cNvSpPr>
              <a:spLocks noChangeArrowheads="1"/>
            </p:cNvSpPr>
            <p:nvPr/>
          </p:nvSpPr>
          <p:spPr bwMode="auto">
            <a:xfrm>
              <a:off x="6240670"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53" name="Rectangle 206"/>
            <p:cNvSpPr>
              <a:spLocks noChangeArrowheads="1"/>
            </p:cNvSpPr>
            <p:nvPr/>
          </p:nvSpPr>
          <p:spPr bwMode="auto">
            <a:xfrm>
              <a:off x="6075570" y="1407871"/>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54" name="Rectangle 207"/>
            <p:cNvSpPr>
              <a:spLocks noChangeArrowheads="1"/>
            </p:cNvSpPr>
            <p:nvPr/>
          </p:nvSpPr>
          <p:spPr bwMode="auto">
            <a:xfrm>
              <a:off x="6075570" y="143803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55" name="Rectangle 208"/>
            <p:cNvSpPr>
              <a:spLocks noChangeArrowheads="1"/>
            </p:cNvSpPr>
            <p:nvPr/>
          </p:nvSpPr>
          <p:spPr bwMode="auto">
            <a:xfrm>
              <a:off x="6361320"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56" name="Rectangle 209"/>
            <p:cNvSpPr>
              <a:spLocks noChangeArrowheads="1"/>
            </p:cNvSpPr>
            <p:nvPr/>
          </p:nvSpPr>
          <p:spPr bwMode="auto">
            <a:xfrm>
              <a:off x="6300995"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57" name="Rectangle 210"/>
            <p:cNvSpPr>
              <a:spLocks noChangeArrowheads="1"/>
            </p:cNvSpPr>
            <p:nvPr/>
          </p:nvSpPr>
          <p:spPr bwMode="auto">
            <a:xfrm>
              <a:off x="6480382"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58" name="Rectangle 211"/>
            <p:cNvSpPr>
              <a:spLocks noChangeArrowheads="1"/>
            </p:cNvSpPr>
            <p:nvPr/>
          </p:nvSpPr>
          <p:spPr bwMode="auto">
            <a:xfrm>
              <a:off x="6331157"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59" name="Rectangle 212"/>
            <p:cNvSpPr>
              <a:spLocks noChangeArrowheads="1"/>
            </p:cNvSpPr>
            <p:nvPr/>
          </p:nvSpPr>
          <p:spPr bwMode="auto">
            <a:xfrm>
              <a:off x="6391482"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60" name="Rectangle 213"/>
            <p:cNvSpPr>
              <a:spLocks noChangeArrowheads="1"/>
            </p:cNvSpPr>
            <p:nvPr/>
          </p:nvSpPr>
          <p:spPr bwMode="auto">
            <a:xfrm>
              <a:off x="6331157"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61" name="Rectangle 214"/>
            <p:cNvSpPr>
              <a:spLocks noChangeArrowheads="1"/>
            </p:cNvSpPr>
            <p:nvPr/>
          </p:nvSpPr>
          <p:spPr bwMode="auto">
            <a:xfrm>
              <a:off x="6421645"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62" name="Rectangle 215"/>
            <p:cNvSpPr>
              <a:spLocks noChangeArrowheads="1"/>
            </p:cNvSpPr>
            <p:nvPr/>
          </p:nvSpPr>
          <p:spPr bwMode="auto">
            <a:xfrm>
              <a:off x="6270832"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63" name="Rectangle 216"/>
            <p:cNvSpPr>
              <a:spLocks noChangeArrowheads="1"/>
            </p:cNvSpPr>
            <p:nvPr/>
          </p:nvSpPr>
          <p:spPr bwMode="auto">
            <a:xfrm>
              <a:off x="6451807"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64" name="Rectangle 217"/>
            <p:cNvSpPr>
              <a:spLocks noChangeArrowheads="1"/>
            </p:cNvSpPr>
            <p:nvPr/>
          </p:nvSpPr>
          <p:spPr bwMode="auto">
            <a:xfrm>
              <a:off x="6421645"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65" name="Rectangle 218"/>
            <p:cNvSpPr>
              <a:spLocks noChangeArrowheads="1"/>
            </p:cNvSpPr>
            <p:nvPr/>
          </p:nvSpPr>
          <p:spPr bwMode="auto">
            <a:xfrm>
              <a:off x="6361320"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66" name="Rectangle 219"/>
            <p:cNvSpPr>
              <a:spLocks noChangeArrowheads="1"/>
            </p:cNvSpPr>
            <p:nvPr/>
          </p:nvSpPr>
          <p:spPr bwMode="auto">
            <a:xfrm>
              <a:off x="6270832"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67" name="Rectangle 220"/>
            <p:cNvSpPr>
              <a:spLocks noChangeArrowheads="1"/>
            </p:cNvSpPr>
            <p:nvPr/>
          </p:nvSpPr>
          <p:spPr bwMode="auto">
            <a:xfrm>
              <a:off x="6300995"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68" name="Rectangle 221"/>
            <p:cNvSpPr>
              <a:spLocks noChangeArrowheads="1"/>
            </p:cNvSpPr>
            <p:nvPr/>
          </p:nvSpPr>
          <p:spPr bwMode="auto">
            <a:xfrm>
              <a:off x="6391482"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69" name="Rectangle 222"/>
            <p:cNvSpPr>
              <a:spLocks noChangeArrowheads="1"/>
            </p:cNvSpPr>
            <p:nvPr/>
          </p:nvSpPr>
          <p:spPr bwMode="auto">
            <a:xfrm>
              <a:off x="6240670"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70" name="Rectangle 223"/>
            <p:cNvSpPr>
              <a:spLocks noChangeArrowheads="1"/>
            </p:cNvSpPr>
            <p:nvPr/>
          </p:nvSpPr>
          <p:spPr bwMode="auto">
            <a:xfrm>
              <a:off x="6210507"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71" name="Rectangle 224"/>
            <p:cNvSpPr>
              <a:spLocks noChangeArrowheads="1"/>
            </p:cNvSpPr>
            <p:nvPr/>
          </p:nvSpPr>
          <p:spPr bwMode="auto">
            <a:xfrm>
              <a:off x="6526420" y="1407871"/>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72" name="Rectangle 225"/>
            <p:cNvSpPr>
              <a:spLocks noChangeArrowheads="1"/>
            </p:cNvSpPr>
            <p:nvPr/>
          </p:nvSpPr>
          <p:spPr bwMode="auto">
            <a:xfrm>
              <a:off x="6180345"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73" name="Rectangle 226"/>
            <p:cNvSpPr>
              <a:spLocks noChangeArrowheads="1"/>
            </p:cNvSpPr>
            <p:nvPr/>
          </p:nvSpPr>
          <p:spPr bwMode="auto">
            <a:xfrm>
              <a:off x="6210507"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74" name="Rectangle 227"/>
            <p:cNvSpPr>
              <a:spLocks noChangeArrowheads="1"/>
            </p:cNvSpPr>
            <p:nvPr/>
          </p:nvSpPr>
          <p:spPr bwMode="auto">
            <a:xfrm>
              <a:off x="6526420" y="143803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75" name="Rectangle 228"/>
            <p:cNvSpPr>
              <a:spLocks noChangeArrowheads="1"/>
            </p:cNvSpPr>
            <p:nvPr/>
          </p:nvSpPr>
          <p:spPr bwMode="auto">
            <a:xfrm>
              <a:off x="6480382"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76" name="Rectangle 229"/>
            <p:cNvSpPr>
              <a:spLocks noChangeArrowheads="1"/>
            </p:cNvSpPr>
            <p:nvPr/>
          </p:nvSpPr>
          <p:spPr bwMode="auto">
            <a:xfrm>
              <a:off x="6120020"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77" name="Rectangle 230"/>
            <p:cNvSpPr>
              <a:spLocks noChangeArrowheads="1"/>
            </p:cNvSpPr>
            <p:nvPr/>
          </p:nvSpPr>
          <p:spPr bwMode="auto">
            <a:xfrm>
              <a:off x="6451807"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78" name="Rectangle 231"/>
            <p:cNvSpPr>
              <a:spLocks noChangeArrowheads="1"/>
            </p:cNvSpPr>
            <p:nvPr/>
          </p:nvSpPr>
          <p:spPr bwMode="auto">
            <a:xfrm>
              <a:off x="6150182"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79" name="Freeform 232"/>
            <p:cNvSpPr>
              <a:spLocks/>
            </p:cNvSpPr>
            <p:nvPr/>
          </p:nvSpPr>
          <p:spPr bwMode="auto">
            <a:xfrm>
              <a:off x="6510545" y="1361833"/>
              <a:ext cx="30163" cy="30163"/>
            </a:xfrm>
            <a:custGeom>
              <a:avLst/>
              <a:gdLst>
                <a:gd name="T0" fmla="*/ 10 w 19"/>
                <a:gd name="T1" fmla="*/ 19 h 19"/>
                <a:gd name="T2" fmla="*/ 19 w 19"/>
                <a:gd name="T3" fmla="*/ 19 h 19"/>
                <a:gd name="T4" fmla="*/ 19 w 19"/>
                <a:gd name="T5" fmla="*/ 0 h 19"/>
                <a:gd name="T6" fmla="*/ 0 w 19"/>
                <a:gd name="T7" fmla="*/ 0 h 19"/>
                <a:gd name="T8" fmla="*/ 0 w 19"/>
                <a:gd name="T9" fmla="*/ 10 h 19"/>
                <a:gd name="T10" fmla="*/ 10 w 19"/>
                <a:gd name="T11" fmla="*/ 10 h 19"/>
                <a:gd name="T12" fmla="*/ 10 w 19"/>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9" h="19">
                  <a:moveTo>
                    <a:pt x="10" y="19"/>
                  </a:moveTo>
                  <a:lnTo>
                    <a:pt x="19" y="19"/>
                  </a:lnTo>
                  <a:lnTo>
                    <a:pt x="19" y="0"/>
                  </a:lnTo>
                  <a:lnTo>
                    <a:pt x="0" y="0"/>
                  </a:lnTo>
                  <a:lnTo>
                    <a:pt x="0" y="10"/>
                  </a:lnTo>
                  <a:lnTo>
                    <a:pt x="10" y="10"/>
                  </a:lnTo>
                  <a:lnTo>
                    <a:pt x="10" y="1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80" name="Freeform 233"/>
            <p:cNvSpPr>
              <a:spLocks/>
            </p:cNvSpPr>
            <p:nvPr/>
          </p:nvSpPr>
          <p:spPr bwMode="auto">
            <a:xfrm>
              <a:off x="6075570" y="1361833"/>
              <a:ext cx="30163" cy="30163"/>
            </a:xfrm>
            <a:custGeom>
              <a:avLst/>
              <a:gdLst>
                <a:gd name="T0" fmla="*/ 9 w 19"/>
                <a:gd name="T1" fmla="*/ 10 h 19"/>
                <a:gd name="T2" fmla="*/ 19 w 19"/>
                <a:gd name="T3" fmla="*/ 10 h 19"/>
                <a:gd name="T4" fmla="*/ 19 w 19"/>
                <a:gd name="T5" fmla="*/ 0 h 19"/>
                <a:gd name="T6" fmla="*/ 9 w 19"/>
                <a:gd name="T7" fmla="*/ 0 h 19"/>
                <a:gd name="T8" fmla="*/ 0 w 19"/>
                <a:gd name="T9" fmla="*/ 0 h 19"/>
                <a:gd name="T10" fmla="*/ 0 w 19"/>
                <a:gd name="T11" fmla="*/ 10 h 19"/>
                <a:gd name="T12" fmla="*/ 0 w 19"/>
                <a:gd name="T13" fmla="*/ 19 h 19"/>
                <a:gd name="T14" fmla="*/ 9 w 19"/>
                <a:gd name="T15" fmla="*/ 19 h 19"/>
                <a:gd name="T16" fmla="*/ 9 w 19"/>
                <a:gd name="T17"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9" y="10"/>
                  </a:moveTo>
                  <a:lnTo>
                    <a:pt x="19" y="10"/>
                  </a:lnTo>
                  <a:lnTo>
                    <a:pt x="19" y="0"/>
                  </a:lnTo>
                  <a:lnTo>
                    <a:pt x="9" y="0"/>
                  </a:lnTo>
                  <a:lnTo>
                    <a:pt x="0" y="0"/>
                  </a:lnTo>
                  <a:lnTo>
                    <a:pt x="0" y="10"/>
                  </a:lnTo>
                  <a:lnTo>
                    <a:pt x="0" y="19"/>
                  </a:lnTo>
                  <a:lnTo>
                    <a:pt x="9" y="19"/>
                  </a:lnTo>
                  <a:lnTo>
                    <a:pt x="9" y="1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81" name="Freeform 234"/>
            <p:cNvSpPr>
              <a:spLocks/>
            </p:cNvSpPr>
            <p:nvPr/>
          </p:nvSpPr>
          <p:spPr bwMode="auto">
            <a:xfrm>
              <a:off x="6075570" y="1468196"/>
              <a:ext cx="30163" cy="28575"/>
            </a:xfrm>
            <a:custGeom>
              <a:avLst/>
              <a:gdLst>
                <a:gd name="T0" fmla="*/ 19 w 19"/>
                <a:gd name="T1" fmla="*/ 18 h 18"/>
                <a:gd name="T2" fmla="*/ 19 w 19"/>
                <a:gd name="T3" fmla="*/ 9 h 18"/>
                <a:gd name="T4" fmla="*/ 9 w 19"/>
                <a:gd name="T5" fmla="*/ 9 h 18"/>
                <a:gd name="T6" fmla="*/ 9 w 19"/>
                <a:gd name="T7" fmla="*/ 0 h 18"/>
                <a:gd name="T8" fmla="*/ 0 w 19"/>
                <a:gd name="T9" fmla="*/ 0 h 18"/>
                <a:gd name="T10" fmla="*/ 0 w 19"/>
                <a:gd name="T11" fmla="*/ 9 h 18"/>
                <a:gd name="T12" fmla="*/ 0 w 19"/>
                <a:gd name="T13" fmla="*/ 18 h 18"/>
                <a:gd name="T14" fmla="*/ 9 w 19"/>
                <a:gd name="T15" fmla="*/ 18 h 18"/>
                <a:gd name="T16" fmla="*/ 19 w 19"/>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8">
                  <a:moveTo>
                    <a:pt x="19" y="18"/>
                  </a:moveTo>
                  <a:lnTo>
                    <a:pt x="19" y="9"/>
                  </a:lnTo>
                  <a:lnTo>
                    <a:pt x="9" y="9"/>
                  </a:lnTo>
                  <a:lnTo>
                    <a:pt x="9" y="0"/>
                  </a:lnTo>
                  <a:lnTo>
                    <a:pt x="0" y="0"/>
                  </a:lnTo>
                  <a:lnTo>
                    <a:pt x="0" y="9"/>
                  </a:lnTo>
                  <a:lnTo>
                    <a:pt x="0" y="18"/>
                  </a:lnTo>
                  <a:lnTo>
                    <a:pt x="9" y="18"/>
                  </a:lnTo>
                  <a:lnTo>
                    <a:pt x="19" y="1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82" name="Rectangle 235"/>
            <p:cNvSpPr>
              <a:spLocks noChangeArrowheads="1"/>
            </p:cNvSpPr>
            <p:nvPr/>
          </p:nvSpPr>
          <p:spPr bwMode="auto">
            <a:xfrm>
              <a:off x="6120020" y="1422158"/>
              <a:ext cx="904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83" name="Rectangle 236"/>
            <p:cNvSpPr>
              <a:spLocks noChangeArrowheads="1"/>
            </p:cNvSpPr>
            <p:nvPr/>
          </p:nvSpPr>
          <p:spPr bwMode="auto">
            <a:xfrm>
              <a:off x="6361320"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84" name="Rectangle 237"/>
            <p:cNvSpPr>
              <a:spLocks noChangeArrowheads="1"/>
            </p:cNvSpPr>
            <p:nvPr/>
          </p:nvSpPr>
          <p:spPr bwMode="auto">
            <a:xfrm>
              <a:off x="6300995"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85" name="Rectangle 238"/>
            <p:cNvSpPr>
              <a:spLocks noChangeArrowheads="1"/>
            </p:cNvSpPr>
            <p:nvPr/>
          </p:nvSpPr>
          <p:spPr bwMode="auto">
            <a:xfrm>
              <a:off x="6210507"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86" name="Rectangle 239"/>
            <p:cNvSpPr>
              <a:spLocks noChangeArrowheads="1"/>
            </p:cNvSpPr>
            <p:nvPr/>
          </p:nvSpPr>
          <p:spPr bwMode="auto">
            <a:xfrm>
              <a:off x="6331157"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87" name="Rectangle 240"/>
            <p:cNvSpPr>
              <a:spLocks noChangeArrowheads="1"/>
            </p:cNvSpPr>
            <p:nvPr/>
          </p:nvSpPr>
          <p:spPr bwMode="auto">
            <a:xfrm>
              <a:off x="6331157"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88" name="Rectangle 241"/>
            <p:cNvSpPr>
              <a:spLocks noChangeArrowheads="1"/>
            </p:cNvSpPr>
            <p:nvPr/>
          </p:nvSpPr>
          <p:spPr bwMode="auto">
            <a:xfrm>
              <a:off x="6361320"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89" name="Rectangle 242"/>
            <p:cNvSpPr>
              <a:spLocks noChangeArrowheads="1"/>
            </p:cNvSpPr>
            <p:nvPr/>
          </p:nvSpPr>
          <p:spPr bwMode="auto">
            <a:xfrm>
              <a:off x="6270832"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90" name="Rectangle 243"/>
            <p:cNvSpPr>
              <a:spLocks noChangeArrowheads="1"/>
            </p:cNvSpPr>
            <p:nvPr/>
          </p:nvSpPr>
          <p:spPr bwMode="auto">
            <a:xfrm>
              <a:off x="6240670"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91" name="Rectangle 244"/>
            <p:cNvSpPr>
              <a:spLocks noChangeArrowheads="1"/>
            </p:cNvSpPr>
            <p:nvPr/>
          </p:nvSpPr>
          <p:spPr bwMode="auto">
            <a:xfrm>
              <a:off x="6240670"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92" name="Rectangle 245"/>
            <p:cNvSpPr>
              <a:spLocks noChangeArrowheads="1"/>
            </p:cNvSpPr>
            <p:nvPr/>
          </p:nvSpPr>
          <p:spPr bwMode="auto">
            <a:xfrm>
              <a:off x="6391482"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93" name="Rectangle 246"/>
            <p:cNvSpPr>
              <a:spLocks noChangeArrowheads="1"/>
            </p:cNvSpPr>
            <p:nvPr/>
          </p:nvSpPr>
          <p:spPr bwMode="auto">
            <a:xfrm>
              <a:off x="6270832"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94" name="Rectangle 247"/>
            <p:cNvSpPr>
              <a:spLocks noChangeArrowheads="1"/>
            </p:cNvSpPr>
            <p:nvPr/>
          </p:nvSpPr>
          <p:spPr bwMode="auto">
            <a:xfrm>
              <a:off x="6300995"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95" name="Freeform 248"/>
            <p:cNvSpPr>
              <a:spLocks/>
            </p:cNvSpPr>
            <p:nvPr/>
          </p:nvSpPr>
          <p:spPr bwMode="auto">
            <a:xfrm>
              <a:off x="6510545" y="1617421"/>
              <a:ext cx="30163" cy="30163"/>
            </a:xfrm>
            <a:custGeom>
              <a:avLst/>
              <a:gdLst>
                <a:gd name="T0" fmla="*/ 10 w 19"/>
                <a:gd name="T1" fmla="*/ 10 h 19"/>
                <a:gd name="T2" fmla="*/ 0 w 19"/>
                <a:gd name="T3" fmla="*/ 10 h 19"/>
                <a:gd name="T4" fmla="*/ 0 w 19"/>
                <a:gd name="T5" fmla="*/ 19 h 19"/>
                <a:gd name="T6" fmla="*/ 19 w 19"/>
                <a:gd name="T7" fmla="*/ 19 h 19"/>
                <a:gd name="T8" fmla="*/ 19 w 19"/>
                <a:gd name="T9" fmla="*/ 0 h 19"/>
                <a:gd name="T10" fmla="*/ 10 w 19"/>
                <a:gd name="T11" fmla="*/ 0 h 19"/>
                <a:gd name="T12" fmla="*/ 10 w 19"/>
                <a:gd name="T13" fmla="*/ 10 h 19"/>
              </a:gdLst>
              <a:ahLst/>
              <a:cxnLst>
                <a:cxn ang="0">
                  <a:pos x="T0" y="T1"/>
                </a:cxn>
                <a:cxn ang="0">
                  <a:pos x="T2" y="T3"/>
                </a:cxn>
                <a:cxn ang="0">
                  <a:pos x="T4" y="T5"/>
                </a:cxn>
                <a:cxn ang="0">
                  <a:pos x="T6" y="T7"/>
                </a:cxn>
                <a:cxn ang="0">
                  <a:pos x="T8" y="T9"/>
                </a:cxn>
                <a:cxn ang="0">
                  <a:pos x="T10" y="T11"/>
                </a:cxn>
                <a:cxn ang="0">
                  <a:pos x="T12" y="T13"/>
                </a:cxn>
              </a:cxnLst>
              <a:rect l="0" t="0" r="r" b="b"/>
              <a:pathLst>
                <a:path w="19" h="19">
                  <a:moveTo>
                    <a:pt x="10" y="10"/>
                  </a:moveTo>
                  <a:lnTo>
                    <a:pt x="0" y="10"/>
                  </a:lnTo>
                  <a:lnTo>
                    <a:pt x="0" y="19"/>
                  </a:lnTo>
                  <a:lnTo>
                    <a:pt x="19" y="19"/>
                  </a:lnTo>
                  <a:lnTo>
                    <a:pt x="19" y="0"/>
                  </a:lnTo>
                  <a:lnTo>
                    <a:pt x="10" y="0"/>
                  </a:lnTo>
                  <a:lnTo>
                    <a:pt x="10" y="1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96" name="Rectangle 249"/>
            <p:cNvSpPr>
              <a:spLocks noChangeArrowheads="1"/>
            </p:cNvSpPr>
            <p:nvPr/>
          </p:nvSpPr>
          <p:spPr bwMode="auto">
            <a:xfrm>
              <a:off x="6480382"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97" name="Rectangle 250"/>
            <p:cNvSpPr>
              <a:spLocks noChangeArrowheads="1"/>
            </p:cNvSpPr>
            <p:nvPr/>
          </p:nvSpPr>
          <p:spPr bwMode="auto">
            <a:xfrm>
              <a:off x="6526420" y="1587258"/>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98" name="Rectangle 251"/>
            <p:cNvSpPr>
              <a:spLocks noChangeArrowheads="1"/>
            </p:cNvSpPr>
            <p:nvPr/>
          </p:nvSpPr>
          <p:spPr bwMode="auto">
            <a:xfrm>
              <a:off x="6526420" y="1557096"/>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199" name="Rectangle 252"/>
            <p:cNvSpPr>
              <a:spLocks noChangeArrowheads="1"/>
            </p:cNvSpPr>
            <p:nvPr/>
          </p:nvSpPr>
          <p:spPr bwMode="auto">
            <a:xfrm>
              <a:off x="6451807"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00" name="Rectangle 253"/>
            <p:cNvSpPr>
              <a:spLocks noChangeArrowheads="1"/>
            </p:cNvSpPr>
            <p:nvPr/>
          </p:nvSpPr>
          <p:spPr bwMode="auto">
            <a:xfrm>
              <a:off x="6421645"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01" name="Rectangle 254"/>
            <p:cNvSpPr>
              <a:spLocks noChangeArrowheads="1"/>
            </p:cNvSpPr>
            <p:nvPr/>
          </p:nvSpPr>
          <p:spPr bwMode="auto">
            <a:xfrm>
              <a:off x="6421645"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02" name="Rectangle 255"/>
            <p:cNvSpPr>
              <a:spLocks noChangeArrowheads="1"/>
            </p:cNvSpPr>
            <p:nvPr/>
          </p:nvSpPr>
          <p:spPr bwMode="auto">
            <a:xfrm>
              <a:off x="6391482"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03" name="Rectangle 256"/>
            <p:cNvSpPr>
              <a:spLocks noChangeArrowheads="1"/>
            </p:cNvSpPr>
            <p:nvPr/>
          </p:nvSpPr>
          <p:spPr bwMode="auto">
            <a:xfrm>
              <a:off x="6451807"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04" name="Rectangle 257"/>
            <p:cNvSpPr>
              <a:spLocks noChangeArrowheads="1"/>
            </p:cNvSpPr>
            <p:nvPr/>
          </p:nvSpPr>
          <p:spPr bwMode="auto">
            <a:xfrm>
              <a:off x="6480382"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05" name="Rectangle 258"/>
            <p:cNvSpPr>
              <a:spLocks noChangeArrowheads="1"/>
            </p:cNvSpPr>
            <p:nvPr/>
          </p:nvSpPr>
          <p:spPr bwMode="auto">
            <a:xfrm>
              <a:off x="6150182"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06" name="Rectangle 259"/>
            <p:cNvSpPr>
              <a:spLocks noChangeArrowheads="1"/>
            </p:cNvSpPr>
            <p:nvPr/>
          </p:nvSpPr>
          <p:spPr bwMode="auto">
            <a:xfrm>
              <a:off x="6180345"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07" name="Rectangle 260"/>
            <p:cNvSpPr>
              <a:spLocks noChangeArrowheads="1"/>
            </p:cNvSpPr>
            <p:nvPr/>
          </p:nvSpPr>
          <p:spPr bwMode="auto">
            <a:xfrm>
              <a:off x="6075570" y="1557096"/>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08" name="Rectangle 261"/>
            <p:cNvSpPr>
              <a:spLocks noChangeArrowheads="1"/>
            </p:cNvSpPr>
            <p:nvPr/>
          </p:nvSpPr>
          <p:spPr bwMode="auto">
            <a:xfrm>
              <a:off x="6180345"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09" name="Rectangle 262"/>
            <p:cNvSpPr>
              <a:spLocks noChangeArrowheads="1"/>
            </p:cNvSpPr>
            <p:nvPr/>
          </p:nvSpPr>
          <p:spPr bwMode="auto">
            <a:xfrm>
              <a:off x="6210507"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10" name="Freeform 263"/>
            <p:cNvSpPr>
              <a:spLocks/>
            </p:cNvSpPr>
            <p:nvPr/>
          </p:nvSpPr>
          <p:spPr bwMode="auto">
            <a:xfrm>
              <a:off x="6510545" y="1512646"/>
              <a:ext cx="30163" cy="30163"/>
            </a:xfrm>
            <a:custGeom>
              <a:avLst/>
              <a:gdLst>
                <a:gd name="T0" fmla="*/ 19 w 19"/>
                <a:gd name="T1" fmla="*/ 19 h 19"/>
                <a:gd name="T2" fmla="*/ 19 w 19"/>
                <a:gd name="T3" fmla="*/ 0 h 19"/>
                <a:gd name="T4" fmla="*/ 0 w 19"/>
                <a:gd name="T5" fmla="*/ 0 h 19"/>
                <a:gd name="T6" fmla="*/ 0 w 19"/>
                <a:gd name="T7" fmla="*/ 9 h 19"/>
                <a:gd name="T8" fmla="*/ 10 w 19"/>
                <a:gd name="T9" fmla="*/ 9 h 19"/>
                <a:gd name="T10" fmla="*/ 10 w 19"/>
                <a:gd name="T11" fmla="*/ 19 h 19"/>
                <a:gd name="T12" fmla="*/ 19 w 19"/>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9" h="19">
                  <a:moveTo>
                    <a:pt x="19" y="19"/>
                  </a:moveTo>
                  <a:lnTo>
                    <a:pt x="19" y="0"/>
                  </a:lnTo>
                  <a:lnTo>
                    <a:pt x="0" y="0"/>
                  </a:lnTo>
                  <a:lnTo>
                    <a:pt x="0" y="9"/>
                  </a:lnTo>
                  <a:lnTo>
                    <a:pt x="10" y="9"/>
                  </a:lnTo>
                  <a:lnTo>
                    <a:pt x="10" y="19"/>
                  </a:lnTo>
                  <a:lnTo>
                    <a:pt x="19" y="1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11" name="Rectangle 264"/>
            <p:cNvSpPr>
              <a:spLocks noChangeArrowheads="1"/>
            </p:cNvSpPr>
            <p:nvPr/>
          </p:nvSpPr>
          <p:spPr bwMode="auto">
            <a:xfrm>
              <a:off x="6075570" y="1587258"/>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12" name="Rectangle 265"/>
            <p:cNvSpPr>
              <a:spLocks noChangeArrowheads="1"/>
            </p:cNvSpPr>
            <p:nvPr/>
          </p:nvSpPr>
          <p:spPr bwMode="auto">
            <a:xfrm>
              <a:off x="6120020"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13" name="Rectangle 266"/>
            <p:cNvSpPr>
              <a:spLocks noChangeArrowheads="1"/>
            </p:cNvSpPr>
            <p:nvPr/>
          </p:nvSpPr>
          <p:spPr bwMode="auto">
            <a:xfrm>
              <a:off x="6120020"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14" name="Rectangle 267"/>
            <p:cNvSpPr>
              <a:spLocks noChangeArrowheads="1"/>
            </p:cNvSpPr>
            <p:nvPr/>
          </p:nvSpPr>
          <p:spPr bwMode="auto">
            <a:xfrm>
              <a:off x="6150182"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15" name="Freeform 268"/>
            <p:cNvSpPr>
              <a:spLocks/>
            </p:cNvSpPr>
            <p:nvPr/>
          </p:nvSpPr>
          <p:spPr bwMode="auto">
            <a:xfrm>
              <a:off x="6075570" y="1512646"/>
              <a:ext cx="30163" cy="30163"/>
            </a:xfrm>
            <a:custGeom>
              <a:avLst/>
              <a:gdLst>
                <a:gd name="T0" fmla="*/ 0 w 19"/>
                <a:gd name="T1" fmla="*/ 0 h 19"/>
                <a:gd name="T2" fmla="*/ 0 w 19"/>
                <a:gd name="T3" fmla="*/ 9 h 19"/>
                <a:gd name="T4" fmla="*/ 0 w 19"/>
                <a:gd name="T5" fmla="*/ 19 h 19"/>
                <a:gd name="T6" fmla="*/ 9 w 19"/>
                <a:gd name="T7" fmla="*/ 19 h 19"/>
                <a:gd name="T8" fmla="*/ 9 w 19"/>
                <a:gd name="T9" fmla="*/ 9 h 19"/>
                <a:gd name="T10" fmla="*/ 19 w 19"/>
                <a:gd name="T11" fmla="*/ 9 h 19"/>
                <a:gd name="T12" fmla="*/ 19 w 19"/>
                <a:gd name="T13" fmla="*/ 0 h 19"/>
                <a:gd name="T14" fmla="*/ 9 w 19"/>
                <a:gd name="T15" fmla="*/ 0 h 19"/>
                <a:gd name="T16" fmla="*/ 0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0" y="0"/>
                  </a:moveTo>
                  <a:lnTo>
                    <a:pt x="0" y="9"/>
                  </a:lnTo>
                  <a:lnTo>
                    <a:pt x="0" y="19"/>
                  </a:lnTo>
                  <a:lnTo>
                    <a:pt x="9" y="19"/>
                  </a:lnTo>
                  <a:lnTo>
                    <a:pt x="9" y="9"/>
                  </a:lnTo>
                  <a:lnTo>
                    <a:pt x="19" y="9"/>
                  </a:lnTo>
                  <a:lnTo>
                    <a:pt x="19" y="0"/>
                  </a:lnTo>
                  <a:lnTo>
                    <a:pt x="9"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16" name="Freeform 269"/>
            <p:cNvSpPr>
              <a:spLocks/>
            </p:cNvSpPr>
            <p:nvPr/>
          </p:nvSpPr>
          <p:spPr bwMode="auto">
            <a:xfrm>
              <a:off x="6075570" y="1617421"/>
              <a:ext cx="30163" cy="30163"/>
            </a:xfrm>
            <a:custGeom>
              <a:avLst/>
              <a:gdLst>
                <a:gd name="T0" fmla="*/ 9 w 19"/>
                <a:gd name="T1" fmla="*/ 0 h 19"/>
                <a:gd name="T2" fmla="*/ 0 w 19"/>
                <a:gd name="T3" fmla="*/ 0 h 19"/>
                <a:gd name="T4" fmla="*/ 0 w 19"/>
                <a:gd name="T5" fmla="*/ 10 h 19"/>
                <a:gd name="T6" fmla="*/ 0 w 19"/>
                <a:gd name="T7" fmla="*/ 19 h 19"/>
                <a:gd name="T8" fmla="*/ 9 w 19"/>
                <a:gd name="T9" fmla="*/ 19 h 19"/>
                <a:gd name="T10" fmla="*/ 19 w 19"/>
                <a:gd name="T11" fmla="*/ 19 h 19"/>
                <a:gd name="T12" fmla="*/ 19 w 19"/>
                <a:gd name="T13" fmla="*/ 10 h 19"/>
                <a:gd name="T14" fmla="*/ 9 w 19"/>
                <a:gd name="T15" fmla="*/ 10 h 19"/>
                <a:gd name="T16" fmla="*/ 9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9" y="0"/>
                  </a:moveTo>
                  <a:lnTo>
                    <a:pt x="0" y="0"/>
                  </a:lnTo>
                  <a:lnTo>
                    <a:pt x="0" y="10"/>
                  </a:lnTo>
                  <a:lnTo>
                    <a:pt x="0" y="19"/>
                  </a:lnTo>
                  <a:lnTo>
                    <a:pt x="9" y="19"/>
                  </a:lnTo>
                  <a:lnTo>
                    <a:pt x="19" y="19"/>
                  </a:lnTo>
                  <a:lnTo>
                    <a:pt x="19" y="10"/>
                  </a:lnTo>
                  <a:lnTo>
                    <a:pt x="9" y="10"/>
                  </a:lnTo>
                  <a:lnTo>
                    <a:pt x="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217" name="Rectangle 270"/>
            <p:cNvSpPr>
              <a:spLocks noChangeArrowheads="1"/>
            </p:cNvSpPr>
            <p:nvPr/>
          </p:nvSpPr>
          <p:spPr bwMode="auto">
            <a:xfrm>
              <a:off x="6120020" y="1572971"/>
              <a:ext cx="904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grpSp>
      <p:grpSp>
        <p:nvGrpSpPr>
          <p:cNvPr id="324" name="Group 323"/>
          <p:cNvGrpSpPr/>
          <p:nvPr/>
        </p:nvGrpSpPr>
        <p:grpSpPr>
          <a:xfrm>
            <a:off x="6850337" y="3425234"/>
            <a:ext cx="1582684" cy="1480440"/>
            <a:chOff x="6075570" y="1212608"/>
            <a:chExt cx="465138" cy="434976"/>
          </a:xfrm>
          <a:solidFill>
            <a:srgbClr val="414141"/>
          </a:solidFill>
        </p:grpSpPr>
        <p:sp>
          <p:nvSpPr>
            <p:cNvPr id="325" name="Rectangle 166"/>
            <p:cNvSpPr>
              <a:spLocks noChangeArrowheads="1"/>
            </p:cNvSpPr>
            <p:nvPr/>
          </p:nvSpPr>
          <p:spPr bwMode="auto">
            <a:xfrm>
              <a:off x="6075570" y="125705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26" name="Rectangle 167"/>
            <p:cNvSpPr>
              <a:spLocks noChangeArrowheads="1"/>
            </p:cNvSpPr>
            <p:nvPr/>
          </p:nvSpPr>
          <p:spPr bwMode="auto">
            <a:xfrm>
              <a:off x="6120020"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27" name="Rectangle 168"/>
            <p:cNvSpPr>
              <a:spLocks noChangeArrowheads="1"/>
            </p:cNvSpPr>
            <p:nvPr/>
          </p:nvSpPr>
          <p:spPr bwMode="auto">
            <a:xfrm>
              <a:off x="6180345"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28" name="Rectangle 169"/>
            <p:cNvSpPr>
              <a:spLocks noChangeArrowheads="1"/>
            </p:cNvSpPr>
            <p:nvPr/>
          </p:nvSpPr>
          <p:spPr bwMode="auto">
            <a:xfrm>
              <a:off x="6210507"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29" name="Rectangle 170"/>
            <p:cNvSpPr>
              <a:spLocks noChangeArrowheads="1"/>
            </p:cNvSpPr>
            <p:nvPr/>
          </p:nvSpPr>
          <p:spPr bwMode="auto">
            <a:xfrm>
              <a:off x="6451807"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30" name="Rectangle 171"/>
            <p:cNvSpPr>
              <a:spLocks noChangeArrowheads="1"/>
            </p:cNvSpPr>
            <p:nvPr/>
          </p:nvSpPr>
          <p:spPr bwMode="auto">
            <a:xfrm>
              <a:off x="6075570" y="1287221"/>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31" name="Rectangle 172"/>
            <p:cNvSpPr>
              <a:spLocks noChangeArrowheads="1"/>
            </p:cNvSpPr>
            <p:nvPr/>
          </p:nvSpPr>
          <p:spPr bwMode="auto">
            <a:xfrm>
              <a:off x="6120020"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32" name="Rectangle 173"/>
            <p:cNvSpPr>
              <a:spLocks noChangeArrowheads="1"/>
            </p:cNvSpPr>
            <p:nvPr/>
          </p:nvSpPr>
          <p:spPr bwMode="auto">
            <a:xfrm>
              <a:off x="6150182"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33" name="Rectangle 174"/>
            <p:cNvSpPr>
              <a:spLocks noChangeArrowheads="1"/>
            </p:cNvSpPr>
            <p:nvPr/>
          </p:nvSpPr>
          <p:spPr bwMode="auto">
            <a:xfrm>
              <a:off x="6150182"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34" name="Rectangle 175"/>
            <p:cNvSpPr>
              <a:spLocks noChangeArrowheads="1"/>
            </p:cNvSpPr>
            <p:nvPr/>
          </p:nvSpPr>
          <p:spPr bwMode="auto">
            <a:xfrm>
              <a:off x="6526420" y="1287221"/>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35" name="Rectangle 176"/>
            <p:cNvSpPr>
              <a:spLocks noChangeArrowheads="1"/>
            </p:cNvSpPr>
            <p:nvPr/>
          </p:nvSpPr>
          <p:spPr bwMode="auto">
            <a:xfrm>
              <a:off x="6361320"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36" name="Rectangle 177"/>
            <p:cNvSpPr>
              <a:spLocks noChangeArrowheads="1"/>
            </p:cNvSpPr>
            <p:nvPr/>
          </p:nvSpPr>
          <p:spPr bwMode="auto">
            <a:xfrm>
              <a:off x="6451807"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37" name="Rectangle 178"/>
            <p:cNvSpPr>
              <a:spLocks noChangeArrowheads="1"/>
            </p:cNvSpPr>
            <p:nvPr/>
          </p:nvSpPr>
          <p:spPr bwMode="auto">
            <a:xfrm>
              <a:off x="6391482"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38" name="Rectangle 179"/>
            <p:cNvSpPr>
              <a:spLocks noChangeArrowheads="1"/>
            </p:cNvSpPr>
            <p:nvPr/>
          </p:nvSpPr>
          <p:spPr bwMode="auto">
            <a:xfrm>
              <a:off x="6421645"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39" name="Rectangle 180"/>
            <p:cNvSpPr>
              <a:spLocks noChangeArrowheads="1"/>
            </p:cNvSpPr>
            <p:nvPr/>
          </p:nvSpPr>
          <p:spPr bwMode="auto">
            <a:xfrm>
              <a:off x="6361320"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40" name="Freeform 181"/>
            <p:cNvSpPr>
              <a:spLocks/>
            </p:cNvSpPr>
            <p:nvPr/>
          </p:nvSpPr>
          <p:spPr bwMode="auto">
            <a:xfrm>
              <a:off x="6510545" y="1317383"/>
              <a:ext cx="30163" cy="30163"/>
            </a:xfrm>
            <a:custGeom>
              <a:avLst/>
              <a:gdLst>
                <a:gd name="T0" fmla="*/ 19 w 19"/>
                <a:gd name="T1" fmla="*/ 0 h 19"/>
                <a:gd name="T2" fmla="*/ 10 w 19"/>
                <a:gd name="T3" fmla="*/ 0 h 19"/>
                <a:gd name="T4" fmla="*/ 10 w 19"/>
                <a:gd name="T5" fmla="*/ 9 h 19"/>
                <a:gd name="T6" fmla="*/ 0 w 19"/>
                <a:gd name="T7" fmla="*/ 9 h 19"/>
                <a:gd name="T8" fmla="*/ 0 w 19"/>
                <a:gd name="T9" fmla="*/ 19 h 19"/>
                <a:gd name="T10" fmla="*/ 19 w 19"/>
                <a:gd name="T11" fmla="*/ 19 h 19"/>
                <a:gd name="T12" fmla="*/ 19 w 19"/>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19" h="19">
                  <a:moveTo>
                    <a:pt x="19" y="0"/>
                  </a:moveTo>
                  <a:lnTo>
                    <a:pt x="10" y="0"/>
                  </a:lnTo>
                  <a:lnTo>
                    <a:pt x="10" y="9"/>
                  </a:lnTo>
                  <a:lnTo>
                    <a:pt x="0" y="9"/>
                  </a:lnTo>
                  <a:lnTo>
                    <a:pt x="0" y="19"/>
                  </a:lnTo>
                  <a:lnTo>
                    <a:pt x="19" y="19"/>
                  </a:lnTo>
                  <a:lnTo>
                    <a:pt x="1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41" name="Rectangle 182"/>
            <p:cNvSpPr>
              <a:spLocks noChangeArrowheads="1"/>
            </p:cNvSpPr>
            <p:nvPr/>
          </p:nvSpPr>
          <p:spPr bwMode="auto">
            <a:xfrm>
              <a:off x="6480382"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42" name="Rectangle 183"/>
            <p:cNvSpPr>
              <a:spLocks noChangeArrowheads="1"/>
            </p:cNvSpPr>
            <p:nvPr/>
          </p:nvSpPr>
          <p:spPr bwMode="auto">
            <a:xfrm>
              <a:off x="6526420" y="125705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43" name="Rectangle 184"/>
            <p:cNvSpPr>
              <a:spLocks noChangeArrowheads="1"/>
            </p:cNvSpPr>
            <p:nvPr/>
          </p:nvSpPr>
          <p:spPr bwMode="auto">
            <a:xfrm>
              <a:off x="6421645"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44" name="Rectangle 185"/>
            <p:cNvSpPr>
              <a:spLocks noChangeArrowheads="1"/>
            </p:cNvSpPr>
            <p:nvPr/>
          </p:nvSpPr>
          <p:spPr bwMode="auto">
            <a:xfrm>
              <a:off x="6480382"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45" name="Rectangle 186"/>
            <p:cNvSpPr>
              <a:spLocks noChangeArrowheads="1"/>
            </p:cNvSpPr>
            <p:nvPr/>
          </p:nvSpPr>
          <p:spPr bwMode="auto">
            <a:xfrm>
              <a:off x="6391482"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46" name="Rectangle 187"/>
            <p:cNvSpPr>
              <a:spLocks noChangeArrowheads="1"/>
            </p:cNvSpPr>
            <p:nvPr/>
          </p:nvSpPr>
          <p:spPr bwMode="auto">
            <a:xfrm>
              <a:off x="6300995"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47" name="Rectangle 188"/>
            <p:cNvSpPr>
              <a:spLocks noChangeArrowheads="1"/>
            </p:cNvSpPr>
            <p:nvPr/>
          </p:nvSpPr>
          <p:spPr bwMode="auto">
            <a:xfrm>
              <a:off x="6240670" y="1331671"/>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48" name="Rectangle 189"/>
            <p:cNvSpPr>
              <a:spLocks noChangeArrowheads="1"/>
            </p:cNvSpPr>
            <p:nvPr/>
          </p:nvSpPr>
          <p:spPr bwMode="auto">
            <a:xfrm>
              <a:off x="6270832"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49" name="Rectangle 190"/>
            <p:cNvSpPr>
              <a:spLocks noChangeArrowheads="1"/>
            </p:cNvSpPr>
            <p:nvPr/>
          </p:nvSpPr>
          <p:spPr bwMode="auto">
            <a:xfrm>
              <a:off x="6210507"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50" name="Rectangle 191"/>
            <p:cNvSpPr>
              <a:spLocks noChangeArrowheads="1"/>
            </p:cNvSpPr>
            <p:nvPr/>
          </p:nvSpPr>
          <p:spPr bwMode="auto">
            <a:xfrm>
              <a:off x="6270832"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51" name="Rectangle 192"/>
            <p:cNvSpPr>
              <a:spLocks noChangeArrowheads="1"/>
            </p:cNvSpPr>
            <p:nvPr/>
          </p:nvSpPr>
          <p:spPr bwMode="auto">
            <a:xfrm>
              <a:off x="6180345"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52" name="Rectangle 193"/>
            <p:cNvSpPr>
              <a:spLocks noChangeArrowheads="1"/>
            </p:cNvSpPr>
            <p:nvPr/>
          </p:nvSpPr>
          <p:spPr bwMode="auto">
            <a:xfrm>
              <a:off x="6331157"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53" name="Rectangle 194"/>
            <p:cNvSpPr>
              <a:spLocks noChangeArrowheads="1"/>
            </p:cNvSpPr>
            <p:nvPr/>
          </p:nvSpPr>
          <p:spPr bwMode="auto">
            <a:xfrm>
              <a:off x="6331157" y="1212608"/>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54" name="Rectangle 195"/>
            <p:cNvSpPr>
              <a:spLocks noChangeArrowheads="1"/>
            </p:cNvSpPr>
            <p:nvPr/>
          </p:nvSpPr>
          <p:spPr bwMode="auto">
            <a:xfrm>
              <a:off x="6240670" y="1212608"/>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55" name="Rectangle 196"/>
            <p:cNvSpPr>
              <a:spLocks noChangeArrowheads="1"/>
            </p:cNvSpPr>
            <p:nvPr/>
          </p:nvSpPr>
          <p:spPr bwMode="auto">
            <a:xfrm>
              <a:off x="6300995" y="1331671"/>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56" name="Freeform 197"/>
            <p:cNvSpPr>
              <a:spLocks/>
            </p:cNvSpPr>
            <p:nvPr/>
          </p:nvSpPr>
          <p:spPr bwMode="auto">
            <a:xfrm>
              <a:off x="6510545" y="1212608"/>
              <a:ext cx="30163" cy="30163"/>
            </a:xfrm>
            <a:custGeom>
              <a:avLst/>
              <a:gdLst>
                <a:gd name="T0" fmla="*/ 10 w 19"/>
                <a:gd name="T1" fmla="*/ 19 h 19"/>
                <a:gd name="T2" fmla="*/ 19 w 19"/>
                <a:gd name="T3" fmla="*/ 19 h 19"/>
                <a:gd name="T4" fmla="*/ 19 w 19"/>
                <a:gd name="T5" fmla="*/ 0 h 19"/>
                <a:gd name="T6" fmla="*/ 0 w 19"/>
                <a:gd name="T7" fmla="*/ 0 h 19"/>
                <a:gd name="T8" fmla="*/ 0 w 19"/>
                <a:gd name="T9" fmla="*/ 9 h 19"/>
                <a:gd name="T10" fmla="*/ 10 w 19"/>
                <a:gd name="T11" fmla="*/ 9 h 19"/>
                <a:gd name="T12" fmla="*/ 10 w 19"/>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9" h="19">
                  <a:moveTo>
                    <a:pt x="10" y="19"/>
                  </a:moveTo>
                  <a:lnTo>
                    <a:pt x="19" y="19"/>
                  </a:lnTo>
                  <a:lnTo>
                    <a:pt x="19" y="0"/>
                  </a:lnTo>
                  <a:lnTo>
                    <a:pt x="0" y="0"/>
                  </a:lnTo>
                  <a:lnTo>
                    <a:pt x="0" y="9"/>
                  </a:lnTo>
                  <a:lnTo>
                    <a:pt x="10" y="9"/>
                  </a:lnTo>
                  <a:lnTo>
                    <a:pt x="10" y="1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57" name="Freeform 198"/>
            <p:cNvSpPr>
              <a:spLocks/>
            </p:cNvSpPr>
            <p:nvPr/>
          </p:nvSpPr>
          <p:spPr bwMode="auto">
            <a:xfrm>
              <a:off x="6075570" y="1212608"/>
              <a:ext cx="30163" cy="30163"/>
            </a:xfrm>
            <a:custGeom>
              <a:avLst/>
              <a:gdLst>
                <a:gd name="T0" fmla="*/ 0 w 19"/>
                <a:gd name="T1" fmla="*/ 0 h 19"/>
                <a:gd name="T2" fmla="*/ 0 w 19"/>
                <a:gd name="T3" fmla="*/ 9 h 19"/>
                <a:gd name="T4" fmla="*/ 0 w 19"/>
                <a:gd name="T5" fmla="*/ 19 h 19"/>
                <a:gd name="T6" fmla="*/ 9 w 19"/>
                <a:gd name="T7" fmla="*/ 19 h 19"/>
                <a:gd name="T8" fmla="*/ 9 w 19"/>
                <a:gd name="T9" fmla="*/ 9 h 19"/>
                <a:gd name="T10" fmla="*/ 19 w 19"/>
                <a:gd name="T11" fmla="*/ 9 h 19"/>
                <a:gd name="T12" fmla="*/ 19 w 19"/>
                <a:gd name="T13" fmla="*/ 0 h 19"/>
                <a:gd name="T14" fmla="*/ 9 w 19"/>
                <a:gd name="T15" fmla="*/ 0 h 19"/>
                <a:gd name="T16" fmla="*/ 0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0" y="0"/>
                  </a:moveTo>
                  <a:lnTo>
                    <a:pt x="0" y="9"/>
                  </a:lnTo>
                  <a:lnTo>
                    <a:pt x="0" y="19"/>
                  </a:lnTo>
                  <a:lnTo>
                    <a:pt x="9" y="19"/>
                  </a:lnTo>
                  <a:lnTo>
                    <a:pt x="9" y="9"/>
                  </a:lnTo>
                  <a:lnTo>
                    <a:pt x="19" y="9"/>
                  </a:lnTo>
                  <a:lnTo>
                    <a:pt x="19" y="0"/>
                  </a:lnTo>
                  <a:lnTo>
                    <a:pt x="9"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58" name="Freeform 199"/>
            <p:cNvSpPr>
              <a:spLocks/>
            </p:cNvSpPr>
            <p:nvPr/>
          </p:nvSpPr>
          <p:spPr bwMode="auto">
            <a:xfrm>
              <a:off x="6075570" y="1317383"/>
              <a:ext cx="30163" cy="30163"/>
            </a:xfrm>
            <a:custGeom>
              <a:avLst/>
              <a:gdLst>
                <a:gd name="T0" fmla="*/ 9 w 19"/>
                <a:gd name="T1" fmla="*/ 0 h 19"/>
                <a:gd name="T2" fmla="*/ 0 w 19"/>
                <a:gd name="T3" fmla="*/ 0 h 19"/>
                <a:gd name="T4" fmla="*/ 0 w 19"/>
                <a:gd name="T5" fmla="*/ 9 h 19"/>
                <a:gd name="T6" fmla="*/ 0 w 19"/>
                <a:gd name="T7" fmla="*/ 19 h 19"/>
                <a:gd name="T8" fmla="*/ 9 w 19"/>
                <a:gd name="T9" fmla="*/ 19 h 19"/>
                <a:gd name="T10" fmla="*/ 19 w 19"/>
                <a:gd name="T11" fmla="*/ 19 h 19"/>
                <a:gd name="T12" fmla="*/ 19 w 19"/>
                <a:gd name="T13" fmla="*/ 9 h 19"/>
                <a:gd name="T14" fmla="*/ 9 w 19"/>
                <a:gd name="T15" fmla="*/ 9 h 19"/>
                <a:gd name="T16" fmla="*/ 9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9" y="0"/>
                  </a:moveTo>
                  <a:lnTo>
                    <a:pt x="0" y="0"/>
                  </a:lnTo>
                  <a:lnTo>
                    <a:pt x="0" y="9"/>
                  </a:lnTo>
                  <a:lnTo>
                    <a:pt x="0" y="19"/>
                  </a:lnTo>
                  <a:lnTo>
                    <a:pt x="9" y="19"/>
                  </a:lnTo>
                  <a:lnTo>
                    <a:pt x="19" y="19"/>
                  </a:lnTo>
                  <a:lnTo>
                    <a:pt x="19" y="9"/>
                  </a:lnTo>
                  <a:lnTo>
                    <a:pt x="9" y="9"/>
                  </a:lnTo>
                  <a:lnTo>
                    <a:pt x="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59" name="Rectangle 200"/>
            <p:cNvSpPr>
              <a:spLocks noChangeArrowheads="1"/>
            </p:cNvSpPr>
            <p:nvPr/>
          </p:nvSpPr>
          <p:spPr bwMode="auto">
            <a:xfrm>
              <a:off x="6120020" y="1271346"/>
              <a:ext cx="904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60" name="Rectangle 201"/>
            <p:cNvSpPr>
              <a:spLocks noChangeArrowheads="1"/>
            </p:cNvSpPr>
            <p:nvPr/>
          </p:nvSpPr>
          <p:spPr bwMode="auto">
            <a:xfrm>
              <a:off x="6150182"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61" name="Freeform 202"/>
            <p:cNvSpPr>
              <a:spLocks/>
            </p:cNvSpPr>
            <p:nvPr/>
          </p:nvSpPr>
          <p:spPr bwMode="auto">
            <a:xfrm>
              <a:off x="6510545" y="1468196"/>
              <a:ext cx="30163" cy="28575"/>
            </a:xfrm>
            <a:custGeom>
              <a:avLst/>
              <a:gdLst>
                <a:gd name="T0" fmla="*/ 19 w 19"/>
                <a:gd name="T1" fmla="*/ 0 h 18"/>
                <a:gd name="T2" fmla="*/ 10 w 19"/>
                <a:gd name="T3" fmla="*/ 0 h 18"/>
                <a:gd name="T4" fmla="*/ 10 w 19"/>
                <a:gd name="T5" fmla="*/ 9 h 18"/>
                <a:gd name="T6" fmla="*/ 0 w 19"/>
                <a:gd name="T7" fmla="*/ 9 h 18"/>
                <a:gd name="T8" fmla="*/ 0 w 19"/>
                <a:gd name="T9" fmla="*/ 18 h 18"/>
                <a:gd name="T10" fmla="*/ 19 w 19"/>
                <a:gd name="T11" fmla="*/ 18 h 18"/>
                <a:gd name="T12" fmla="*/ 19 w 19"/>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19" h="18">
                  <a:moveTo>
                    <a:pt x="19" y="0"/>
                  </a:moveTo>
                  <a:lnTo>
                    <a:pt x="10" y="0"/>
                  </a:lnTo>
                  <a:lnTo>
                    <a:pt x="10" y="9"/>
                  </a:lnTo>
                  <a:lnTo>
                    <a:pt x="0" y="9"/>
                  </a:lnTo>
                  <a:lnTo>
                    <a:pt x="0" y="18"/>
                  </a:lnTo>
                  <a:lnTo>
                    <a:pt x="19" y="18"/>
                  </a:lnTo>
                  <a:lnTo>
                    <a:pt x="1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62" name="Rectangle 203"/>
            <p:cNvSpPr>
              <a:spLocks noChangeArrowheads="1"/>
            </p:cNvSpPr>
            <p:nvPr/>
          </p:nvSpPr>
          <p:spPr bwMode="auto">
            <a:xfrm>
              <a:off x="6180345"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63" name="Rectangle 204"/>
            <p:cNvSpPr>
              <a:spLocks noChangeArrowheads="1"/>
            </p:cNvSpPr>
            <p:nvPr/>
          </p:nvSpPr>
          <p:spPr bwMode="auto">
            <a:xfrm>
              <a:off x="6120020"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64" name="Rectangle 205"/>
            <p:cNvSpPr>
              <a:spLocks noChangeArrowheads="1"/>
            </p:cNvSpPr>
            <p:nvPr/>
          </p:nvSpPr>
          <p:spPr bwMode="auto">
            <a:xfrm>
              <a:off x="6240670"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65" name="Rectangle 206"/>
            <p:cNvSpPr>
              <a:spLocks noChangeArrowheads="1"/>
            </p:cNvSpPr>
            <p:nvPr/>
          </p:nvSpPr>
          <p:spPr bwMode="auto">
            <a:xfrm>
              <a:off x="6075570" y="1407871"/>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66" name="Rectangle 207"/>
            <p:cNvSpPr>
              <a:spLocks noChangeArrowheads="1"/>
            </p:cNvSpPr>
            <p:nvPr/>
          </p:nvSpPr>
          <p:spPr bwMode="auto">
            <a:xfrm>
              <a:off x="6075570" y="143803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67" name="Rectangle 208"/>
            <p:cNvSpPr>
              <a:spLocks noChangeArrowheads="1"/>
            </p:cNvSpPr>
            <p:nvPr/>
          </p:nvSpPr>
          <p:spPr bwMode="auto">
            <a:xfrm>
              <a:off x="6361320"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68" name="Rectangle 209"/>
            <p:cNvSpPr>
              <a:spLocks noChangeArrowheads="1"/>
            </p:cNvSpPr>
            <p:nvPr/>
          </p:nvSpPr>
          <p:spPr bwMode="auto">
            <a:xfrm>
              <a:off x="6300995"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69" name="Rectangle 210"/>
            <p:cNvSpPr>
              <a:spLocks noChangeArrowheads="1"/>
            </p:cNvSpPr>
            <p:nvPr/>
          </p:nvSpPr>
          <p:spPr bwMode="auto">
            <a:xfrm>
              <a:off x="6480382"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70" name="Rectangle 211"/>
            <p:cNvSpPr>
              <a:spLocks noChangeArrowheads="1"/>
            </p:cNvSpPr>
            <p:nvPr/>
          </p:nvSpPr>
          <p:spPr bwMode="auto">
            <a:xfrm>
              <a:off x="6331157"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71" name="Rectangle 212"/>
            <p:cNvSpPr>
              <a:spLocks noChangeArrowheads="1"/>
            </p:cNvSpPr>
            <p:nvPr/>
          </p:nvSpPr>
          <p:spPr bwMode="auto">
            <a:xfrm>
              <a:off x="6391482"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72" name="Rectangle 213"/>
            <p:cNvSpPr>
              <a:spLocks noChangeArrowheads="1"/>
            </p:cNvSpPr>
            <p:nvPr/>
          </p:nvSpPr>
          <p:spPr bwMode="auto">
            <a:xfrm>
              <a:off x="6331157"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73" name="Rectangle 214"/>
            <p:cNvSpPr>
              <a:spLocks noChangeArrowheads="1"/>
            </p:cNvSpPr>
            <p:nvPr/>
          </p:nvSpPr>
          <p:spPr bwMode="auto">
            <a:xfrm>
              <a:off x="6421645"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74" name="Rectangle 215"/>
            <p:cNvSpPr>
              <a:spLocks noChangeArrowheads="1"/>
            </p:cNvSpPr>
            <p:nvPr/>
          </p:nvSpPr>
          <p:spPr bwMode="auto">
            <a:xfrm>
              <a:off x="6270832"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75" name="Rectangle 216"/>
            <p:cNvSpPr>
              <a:spLocks noChangeArrowheads="1"/>
            </p:cNvSpPr>
            <p:nvPr/>
          </p:nvSpPr>
          <p:spPr bwMode="auto">
            <a:xfrm>
              <a:off x="6451807" y="148248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76" name="Rectangle 217"/>
            <p:cNvSpPr>
              <a:spLocks noChangeArrowheads="1"/>
            </p:cNvSpPr>
            <p:nvPr/>
          </p:nvSpPr>
          <p:spPr bwMode="auto">
            <a:xfrm>
              <a:off x="6421645"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77" name="Rectangle 218"/>
            <p:cNvSpPr>
              <a:spLocks noChangeArrowheads="1"/>
            </p:cNvSpPr>
            <p:nvPr/>
          </p:nvSpPr>
          <p:spPr bwMode="auto">
            <a:xfrm>
              <a:off x="6361320"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78" name="Rectangle 219"/>
            <p:cNvSpPr>
              <a:spLocks noChangeArrowheads="1"/>
            </p:cNvSpPr>
            <p:nvPr/>
          </p:nvSpPr>
          <p:spPr bwMode="auto">
            <a:xfrm>
              <a:off x="6270832"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79" name="Rectangle 220"/>
            <p:cNvSpPr>
              <a:spLocks noChangeArrowheads="1"/>
            </p:cNvSpPr>
            <p:nvPr/>
          </p:nvSpPr>
          <p:spPr bwMode="auto">
            <a:xfrm>
              <a:off x="6300995"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80" name="Rectangle 221"/>
            <p:cNvSpPr>
              <a:spLocks noChangeArrowheads="1"/>
            </p:cNvSpPr>
            <p:nvPr/>
          </p:nvSpPr>
          <p:spPr bwMode="auto">
            <a:xfrm>
              <a:off x="6391482"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81" name="Rectangle 222"/>
            <p:cNvSpPr>
              <a:spLocks noChangeArrowheads="1"/>
            </p:cNvSpPr>
            <p:nvPr/>
          </p:nvSpPr>
          <p:spPr bwMode="auto">
            <a:xfrm>
              <a:off x="6240670"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82" name="Rectangle 223"/>
            <p:cNvSpPr>
              <a:spLocks noChangeArrowheads="1"/>
            </p:cNvSpPr>
            <p:nvPr/>
          </p:nvSpPr>
          <p:spPr bwMode="auto">
            <a:xfrm>
              <a:off x="6210507"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83" name="Rectangle 224"/>
            <p:cNvSpPr>
              <a:spLocks noChangeArrowheads="1"/>
            </p:cNvSpPr>
            <p:nvPr/>
          </p:nvSpPr>
          <p:spPr bwMode="auto">
            <a:xfrm>
              <a:off x="6526420" y="1407871"/>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84" name="Rectangle 225"/>
            <p:cNvSpPr>
              <a:spLocks noChangeArrowheads="1"/>
            </p:cNvSpPr>
            <p:nvPr/>
          </p:nvSpPr>
          <p:spPr bwMode="auto">
            <a:xfrm>
              <a:off x="6180345"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85" name="Rectangle 226"/>
            <p:cNvSpPr>
              <a:spLocks noChangeArrowheads="1"/>
            </p:cNvSpPr>
            <p:nvPr/>
          </p:nvSpPr>
          <p:spPr bwMode="auto">
            <a:xfrm>
              <a:off x="6210507" y="1482483"/>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86" name="Rectangle 227"/>
            <p:cNvSpPr>
              <a:spLocks noChangeArrowheads="1"/>
            </p:cNvSpPr>
            <p:nvPr/>
          </p:nvSpPr>
          <p:spPr bwMode="auto">
            <a:xfrm>
              <a:off x="6526420" y="1438033"/>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87" name="Rectangle 228"/>
            <p:cNvSpPr>
              <a:spLocks noChangeArrowheads="1"/>
            </p:cNvSpPr>
            <p:nvPr/>
          </p:nvSpPr>
          <p:spPr bwMode="auto">
            <a:xfrm>
              <a:off x="6480382"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88" name="Rectangle 229"/>
            <p:cNvSpPr>
              <a:spLocks noChangeArrowheads="1"/>
            </p:cNvSpPr>
            <p:nvPr/>
          </p:nvSpPr>
          <p:spPr bwMode="auto">
            <a:xfrm>
              <a:off x="6120020"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89" name="Rectangle 230"/>
            <p:cNvSpPr>
              <a:spLocks noChangeArrowheads="1"/>
            </p:cNvSpPr>
            <p:nvPr/>
          </p:nvSpPr>
          <p:spPr bwMode="auto">
            <a:xfrm>
              <a:off x="6451807" y="1361833"/>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90" name="Rectangle 231"/>
            <p:cNvSpPr>
              <a:spLocks noChangeArrowheads="1"/>
            </p:cNvSpPr>
            <p:nvPr/>
          </p:nvSpPr>
          <p:spPr bwMode="auto">
            <a:xfrm>
              <a:off x="6150182" y="1361833"/>
              <a:ext cx="15875"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91" name="Freeform 232"/>
            <p:cNvSpPr>
              <a:spLocks/>
            </p:cNvSpPr>
            <p:nvPr/>
          </p:nvSpPr>
          <p:spPr bwMode="auto">
            <a:xfrm>
              <a:off x="6510545" y="1361833"/>
              <a:ext cx="30163" cy="30163"/>
            </a:xfrm>
            <a:custGeom>
              <a:avLst/>
              <a:gdLst>
                <a:gd name="T0" fmla="*/ 10 w 19"/>
                <a:gd name="T1" fmla="*/ 19 h 19"/>
                <a:gd name="T2" fmla="*/ 19 w 19"/>
                <a:gd name="T3" fmla="*/ 19 h 19"/>
                <a:gd name="T4" fmla="*/ 19 w 19"/>
                <a:gd name="T5" fmla="*/ 0 h 19"/>
                <a:gd name="T6" fmla="*/ 0 w 19"/>
                <a:gd name="T7" fmla="*/ 0 h 19"/>
                <a:gd name="T8" fmla="*/ 0 w 19"/>
                <a:gd name="T9" fmla="*/ 10 h 19"/>
                <a:gd name="T10" fmla="*/ 10 w 19"/>
                <a:gd name="T11" fmla="*/ 10 h 19"/>
                <a:gd name="T12" fmla="*/ 10 w 19"/>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9" h="19">
                  <a:moveTo>
                    <a:pt x="10" y="19"/>
                  </a:moveTo>
                  <a:lnTo>
                    <a:pt x="19" y="19"/>
                  </a:lnTo>
                  <a:lnTo>
                    <a:pt x="19" y="0"/>
                  </a:lnTo>
                  <a:lnTo>
                    <a:pt x="0" y="0"/>
                  </a:lnTo>
                  <a:lnTo>
                    <a:pt x="0" y="10"/>
                  </a:lnTo>
                  <a:lnTo>
                    <a:pt x="10" y="10"/>
                  </a:lnTo>
                  <a:lnTo>
                    <a:pt x="10" y="1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92" name="Freeform 233"/>
            <p:cNvSpPr>
              <a:spLocks/>
            </p:cNvSpPr>
            <p:nvPr/>
          </p:nvSpPr>
          <p:spPr bwMode="auto">
            <a:xfrm>
              <a:off x="6075570" y="1361833"/>
              <a:ext cx="30163" cy="30163"/>
            </a:xfrm>
            <a:custGeom>
              <a:avLst/>
              <a:gdLst>
                <a:gd name="T0" fmla="*/ 9 w 19"/>
                <a:gd name="T1" fmla="*/ 10 h 19"/>
                <a:gd name="T2" fmla="*/ 19 w 19"/>
                <a:gd name="T3" fmla="*/ 10 h 19"/>
                <a:gd name="T4" fmla="*/ 19 w 19"/>
                <a:gd name="T5" fmla="*/ 0 h 19"/>
                <a:gd name="T6" fmla="*/ 9 w 19"/>
                <a:gd name="T7" fmla="*/ 0 h 19"/>
                <a:gd name="T8" fmla="*/ 0 w 19"/>
                <a:gd name="T9" fmla="*/ 0 h 19"/>
                <a:gd name="T10" fmla="*/ 0 w 19"/>
                <a:gd name="T11" fmla="*/ 10 h 19"/>
                <a:gd name="T12" fmla="*/ 0 w 19"/>
                <a:gd name="T13" fmla="*/ 19 h 19"/>
                <a:gd name="T14" fmla="*/ 9 w 19"/>
                <a:gd name="T15" fmla="*/ 19 h 19"/>
                <a:gd name="T16" fmla="*/ 9 w 19"/>
                <a:gd name="T17"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9" y="10"/>
                  </a:moveTo>
                  <a:lnTo>
                    <a:pt x="19" y="10"/>
                  </a:lnTo>
                  <a:lnTo>
                    <a:pt x="19" y="0"/>
                  </a:lnTo>
                  <a:lnTo>
                    <a:pt x="9" y="0"/>
                  </a:lnTo>
                  <a:lnTo>
                    <a:pt x="0" y="0"/>
                  </a:lnTo>
                  <a:lnTo>
                    <a:pt x="0" y="10"/>
                  </a:lnTo>
                  <a:lnTo>
                    <a:pt x="0" y="19"/>
                  </a:lnTo>
                  <a:lnTo>
                    <a:pt x="9" y="19"/>
                  </a:lnTo>
                  <a:lnTo>
                    <a:pt x="9" y="1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93" name="Freeform 234"/>
            <p:cNvSpPr>
              <a:spLocks/>
            </p:cNvSpPr>
            <p:nvPr/>
          </p:nvSpPr>
          <p:spPr bwMode="auto">
            <a:xfrm>
              <a:off x="6075570" y="1468196"/>
              <a:ext cx="30163" cy="28575"/>
            </a:xfrm>
            <a:custGeom>
              <a:avLst/>
              <a:gdLst>
                <a:gd name="T0" fmla="*/ 19 w 19"/>
                <a:gd name="T1" fmla="*/ 18 h 18"/>
                <a:gd name="T2" fmla="*/ 19 w 19"/>
                <a:gd name="T3" fmla="*/ 9 h 18"/>
                <a:gd name="T4" fmla="*/ 9 w 19"/>
                <a:gd name="T5" fmla="*/ 9 h 18"/>
                <a:gd name="T6" fmla="*/ 9 w 19"/>
                <a:gd name="T7" fmla="*/ 0 h 18"/>
                <a:gd name="T8" fmla="*/ 0 w 19"/>
                <a:gd name="T9" fmla="*/ 0 h 18"/>
                <a:gd name="T10" fmla="*/ 0 w 19"/>
                <a:gd name="T11" fmla="*/ 9 h 18"/>
                <a:gd name="T12" fmla="*/ 0 w 19"/>
                <a:gd name="T13" fmla="*/ 18 h 18"/>
                <a:gd name="T14" fmla="*/ 9 w 19"/>
                <a:gd name="T15" fmla="*/ 18 h 18"/>
                <a:gd name="T16" fmla="*/ 19 w 19"/>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8">
                  <a:moveTo>
                    <a:pt x="19" y="18"/>
                  </a:moveTo>
                  <a:lnTo>
                    <a:pt x="19" y="9"/>
                  </a:lnTo>
                  <a:lnTo>
                    <a:pt x="9" y="9"/>
                  </a:lnTo>
                  <a:lnTo>
                    <a:pt x="9" y="0"/>
                  </a:lnTo>
                  <a:lnTo>
                    <a:pt x="0" y="0"/>
                  </a:lnTo>
                  <a:lnTo>
                    <a:pt x="0" y="9"/>
                  </a:lnTo>
                  <a:lnTo>
                    <a:pt x="0" y="18"/>
                  </a:lnTo>
                  <a:lnTo>
                    <a:pt x="9" y="18"/>
                  </a:lnTo>
                  <a:lnTo>
                    <a:pt x="19" y="1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94" name="Rectangle 235"/>
            <p:cNvSpPr>
              <a:spLocks noChangeArrowheads="1"/>
            </p:cNvSpPr>
            <p:nvPr/>
          </p:nvSpPr>
          <p:spPr bwMode="auto">
            <a:xfrm>
              <a:off x="6120020" y="1422158"/>
              <a:ext cx="904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95" name="Rectangle 236"/>
            <p:cNvSpPr>
              <a:spLocks noChangeArrowheads="1"/>
            </p:cNvSpPr>
            <p:nvPr/>
          </p:nvSpPr>
          <p:spPr bwMode="auto">
            <a:xfrm>
              <a:off x="6361320"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96" name="Rectangle 237"/>
            <p:cNvSpPr>
              <a:spLocks noChangeArrowheads="1"/>
            </p:cNvSpPr>
            <p:nvPr/>
          </p:nvSpPr>
          <p:spPr bwMode="auto">
            <a:xfrm>
              <a:off x="6300995"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97" name="Rectangle 238"/>
            <p:cNvSpPr>
              <a:spLocks noChangeArrowheads="1"/>
            </p:cNvSpPr>
            <p:nvPr/>
          </p:nvSpPr>
          <p:spPr bwMode="auto">
            <a:xfrm>
              <a:off x="6210507"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98" name="Rectangle 239"/>
            <p:cNvSpPr>
              <a:spLocks noChangeArrowheads="1"/>
            </p:cNvSpPr>
            <p:nvPr/>
          </p:nvSpPr>
          <p:spPr bwMode="auto">
            <a:xfrm>
              <a:off x="6331157"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399" name="Rectangle 240"/>
            <p:cNvSpPr>
              <a:spLocks noChangeArrowheads="1"/>
            </p:cNvSpPr>
            <p:nvPr/>
          </p:nvSpPr>
          <p:spPr bwMode="auto">
            <a:xfrm>
              <a:off x="6331157"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00" name="Rectangle 241"/>
            <p:cNvSpPr>
              <a:spLocks noChangeArrowheads="1"/>
            </p:cNvSpPr>
            <p:nvPr/>
          </p:nvSpPr>
          <p:spPr bwMode="auto">
            <a:xfrm>
              <a:off x="6361320"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01" name="Rectangle 242"/>
            <p:cNvSpPr>
              <a:spLocks noChangeArrowheads="1"/>
            </p:cNvSpPr>
            <p:nvPr/>
          </p:nvSpPr>
          <p:spPr bwMode="auto">
            <a:xfrm>
              <a:off x="6270832"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02" name="Rectangle 243"/>
            <p:cNvSpPr>
              <a:spLocks noChangeArrowheads="1"/>
            </p:cNvSpPr>
            <p:nvPr/>
          </p:nvSpPr>
          <p:spPr bwMode="auto">
            <a:xfrm>
              <a:off x="6240670"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03" name="Rectangle 244"/>
            <p:cNvSpPr>
              <a:spLocks noChangeArrowheads="1"/>
            </p:cNvSpPr>
            <p:nvPr/>
          </p:nvSpPr>
          <p:spPr bwMode="auto">
            <a:xfrm>
              <a:off x="6240670"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04" name="Rectangle 245"/>
            <p:cNvSpPr>
              <a:spLocks noChangeArrowheads="1"/>
            </p:cNvSpPr>
            <p:nvPr/>
          </p:nvSpPr>
          <p:spPr bwMode="auto">
            <a:xfrm>
              <a:off x="6391482"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05" name="Rectangle 246"/>
            <p:cNvSpPr>
              <a:spLocks noChangeArrowheads="1"/>
            </p:cNvSpPr>
            <p:nvPr/>
          </p:nvSpPr>
          <p:spPr bwMode="auto">
            <a:xfrm>
              <a:off x="6270832"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06" name="Rectangle 247"/>
            <p:cNvSpPr>
              <a:spLocks noChangeArrowheads="1"/>
            </p:cNvSpPr>
            <p:nvPr/>
          </p:nvSpPr>
          <p:spPr bwMode="auto">
            <a:xfrm>
              <a:off x="6300995"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07" name="Freeform 248"/>
            <p:cNvSpPr>
              <a:spLocks/>
            </p:cNvSpPr>
            <p:nvPr/>
          </p:nvSpPr>
          <p:spPr bwMode="auto">
            <a:xfrm>
              <a:off x="6510545" y="1617421"/>
              <a:ext cx="30163" cy="30163"/>
            </a:xfrm>
            <a:custGeom>
              <a:avLst/>
              <a:gdLst>
                <a:gd name="T0" fmla="*/ 10 w 19"/>
                <a:gd name="T1" fmla="*/ 10 h 19"/>
                <a:gd name="T2" fmla="*/ 0 w 19"/>
                <a:gd name="T3" fmla="*/ 10 h 19"/>
                <a:gd name="T4" fmla="*/ 0 w 19"/>
                <a:gd name="T5" fmla="*/ 19 h 19"/>
                <a:gd name="T6" fmla="*/ 19 w 19"/>
                <a:gd name="T7" fmla="*/ 19 h 19"/>
                <a:gd name="T8" fmla="*/ 19 w 19"/>
                <a:gd name="T9" fmla="*/ 0 h 19"/>
                <a:gd name="T10" fmla="*/ 10 w 19"/>
                <a:gd name="T11" fmla="*/ 0 h 19"/>
                <a:gd name="T12" fmla="*/ 10 w 19"/>
                <a:gd name="T13" fmla="*/ 10 h 19"/>
              </a:gdLst>
              <a:ahLst/>
              <a:cxnLst>
                <a:cxn ang="0">
                  <a:pos x="T0" y="T1"/>
                </a:cxn>
                <a:cxn ang="0">
                  <a:pos x="T2" y="T3"/>
                </a:cxn>
                <a:cxn ang="0">
                  <a:pos x="T4" y="T5"/>
                </a:cxn>
                <a:cxn ang="0">
                  <a:pos x="T6" y="T7"/>
                </a:cxn>
                <a:cxn ang="0">
                  <a:pos x="T8" y="T9"/>
                </a:cxn>
                <a:cxn ang="0">
                  <a:pos x="T10" y="T11"/>
                </a:cxn>
                <a:cxn ang="0">
                  <a:pos x="T12" y="T13"/>
                </a:cxn>
              </a:cxnLst>
              <a:rect l="0" t="0" r="r" b="b"/>
              <a:pathLst>
                <a:path w="19" h="19">
                  <a:moveTo>
                    <a:pt x="10" y="10"/>
                  </a:moveTo>
                  <a:lnTo>
                    <a:pt x="0" y="10"/>
                  </a:lnTo>
                  <a:lnTo>
                    <a:pt x="0" y="19"/>
                  </a:lnTo>
                  <a:lnTo>
                    <a:pt x="19" y="19"/>
                  </a:lnTo>
                  <a:lnTo>
                    <a:pt x="19" y="0"/>
                  </a:lnTo>
                  <a:lnTo>
                    <a:pt x="10" y="0"/>
                  </a:lnTo>
                  <a:lnTo>
                    <a:pt x="10" y="1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08" name="Rectangle 249"/>
            <p:cNvSpPr>
              <a:spLocks noChangeArrowheads="1"/>
            </p:cNvSpPr>
            <p:nvPr/>
          </p:nvSpPr>
          <p:spPr bwMode="auto">
            <a:xfrm>
              <a:off x="6480382"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09" name="Rectangle 250"/>
            <p:cNvSpPr>
              <a:spLocks noChangeArrowheads="1"/>
            </p:cNvSpPr>
            <p:nvPr/>
          </p:nvSpPr>
          <p:spPr bwMode="auto">
            <a:xfrm>
              <a:off x="6526420" y="1587258"/>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10" name="Rectangle 251"/>
            <p:cNvSpPr>
              <a:spLocks noChangeArrowheads="1"/>
            </p:cNvSpPr>
            <p:nvPr/>
          </p:nvSpPr>
          <p:spPr bwMode="auto">
            <a:xfrm>
              <a:off x="6526420" y="1557096"/>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11" name="Rectangle 252"/>
            <p:cNvSpPr>
              <a:spLocks noChangeArrowheads="1"/>
            </p:cNvSpPr>
            <p:nvPr/>
          </p:nvSpPr>
          <p:spPr bwMode="auto">
            <a:xfrm>
              <a:off x="6451807"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12" name="Rectangle 253"/>
            <p:cNvSpPr>
              <a:spLocks noChangeArrowheads="1"/>
            </p:cNvSpPr>
            <p:nvPr/>
          </p:nvSpPr>
          <p:spPr bwMode="auto">
            <a:xfrm>
              <a:off x="6421645"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13" name="Rectangle 254"/>
            <p:cNvSpPr>
              <a:spLocks noChangeArrowheads="1"/>
            </p:cNvSpPr>
            <p:nvPr/>
          </p:nvSpPr>
          <p:spPr bwMode="auto">
            <a:xfrm>
              <a:off x="6421645"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14" name="Rectangle 255"/>
            <p:cNvSpPr>
              <a:spLocks noChangeArrowheads="1"/>
            </p:cNvSpPr>
            <p:nvPr/>
          </p:nvSpPr>
          <p:spPr bwMode="auto">
            <a:xfrm>
              <a:off x="6391482" y="163329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15" name="Rectangle 256"/>
            <p:cNvSpPr>
              <a:spLocks noChangeArrowheads="1"/>
            </p:cNvSpPr>
            <p:nvPr/>
          </p:nvSpPr>
          <p:spPr bwMode="auto">
            <a:xfrm>
              <a:off x="6451807" y="1512646"/>
              <a:ext cx="142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16" name="Rectangle 257"/>
            <p:cNvSpPr>
              <a:spLocks noChangeArrowheads="1"/>
            </p:cNvSpPr>
            <p:nvPr/>
          </p:nvSpPr>
          <p:spPr bwMode="auto">
            <a:xfrm>
              <a:off x="6480382"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17" name="Rectangle 258"/>
            <p:cNvSpPr>
              <a:spLocks noChangeArrowheads="1"/>
            </p:cNvSpPr>
            <p:nvPr/>
          </p:nvSpPr>
          <p:spPr bwMode="auto">
            <a:xfrm>
              <a:off x="6150182"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18" name="Rectangle 259"/>
            <p:cNvSpPr>
              <a:spLocks noChangeArrowheads="1"/>
            </p:cNvSpPr>
            <p:nvPr/>
          </p:nvSpPr>
          <p:spPr bwMode="auto">
            <a:xfrm>
              <a:off x="6180345"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19" name="Rectangle 260"/>
            <p:cNvSpPr>
              <a:spLocks noChangeArrowheads="1"/>
            </p:cNvSpPr>
            <p:nvPr/>
          </p:nvSpPr>
          <p:spPr bwMode="auto">
            <a:xfrm>
              <a:off x="6075570" y="1557096"/>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20" name="Rectangle 261"/>
            <p:cNvSpPr>
              <a:spLocks noChangeArrowheads="1"/>
            </p:cNvSpPr>
            <p:nvPr/>
          </p:nvSpPr>
          <p:spPr bwMode="auto">
            <a:xfrm>
              <a:off x="6180345"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21" name="Rectangle 262"/>
            <p:cNvSpPr>
              <a:spLocks noChangeArrowheads="1"/>
            </p:cNvSpPr>
            <p:nvPr/>
          </p:nvSpPr>
          <p:spPr bwMode="auto">
            <a:xfrm>
              <a:off x="6210507"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22" name="Freeform 263"/>
            <p:cNvSpPr>
              <a:spLocks/>
            </p:cNvSpPr>
            <p:nvPr/>
          </p:nvSpPr>
          <p:spPr bwMode="auto">
            <a:xfrm>
              <a:off x="6510545" y="1512646"/>
              <a:ext cx="30163" cy="30163"/>
            </a:xfrm>
            <a:custGeom>
              <a:avLst/>
              <a:gdLst>
                <a:gd name="T0" fmla="*/ 19 w 19"/>
                <a:gd name="T1" fmla="*/ 19 h 19"/>
                <a:gd name="T2" fmla="*/ 19 w 19"/>
                <a:gd name="T3" fmla="*/ 0 h 19"/>
                <a:gd name="T4" fmla="*/ 0 w 19"/>
                <a:gd name="T5" fmla="*/ 0 h 19"/>
                <a:gd name="T6" fmla="*/ 0 w 19"/>
                <a:gd name="T7" fmla="*/ 9 h 19"/>
                <a:gd name="T8" fmla="*/ 10 w 19"/>
                <a:gd name="T9" fmla="*/ 9 h 19"/>
                <a:gd name="T10" fmla="*/ 10 w 19"/>
                <a:gd name="T11" fmla="*/ 19 h 19"/>
                <a:gd name="T12" fmla="*/ 19 w 19"/>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9" h="19">
                  <a:moveTo>
                    <a:pt x="19" y="19"/>
                  </a:moveTo>
                  <a:lnTo>
                    <a:pt x="19" y="0"/>
                  </a:lnTo>
                  <a:lnTo>
                    <a:pt x="0" y="0"/>
                  </a:lnTo>
                  <a:lnTo>
                    <a:pt x="0" y="9"/>
                  </a:lnTo>
                  <a:lnTo>
                    <a:pt x="10" y="9"/>
                  </a:lnTo>
                  <a:lnTo>
                    <a:pt x="10" y="19"/>
                  </a:lnTo>
                  <a:lnTo>
                    <a:pt x="19" y="1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23" name="Rectangle 264"/>
            <p:cNvSpPr>
              <a:spLocks noChangeArrowheads="1"/>
            </p:cNvSpPr>
            <p:nvPr/>
          </p:nvSpPr>
          <p:spPr bwMode="auto">
            <a:xfrm>
              <a:off x="6075570" y="1587258"/>
              <a:ext cx="14288"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24" name="Rectangle 265"/>
            <p:cNvSpPr>
              <a:spLocks noChangeArrowheads="1"/>
            </p:cNvSpPr>
            <p:nvPr/>
          </p:nvSpPr>
          <p:spPr bwMode="auto">
            <a:xfrm>
              <a:off x="6120020"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25" name="Rectangle 266"/>
            <p:cNvSpPr>
              <a:spLocks noChangeArrowheads="1"/>
            </p:cNvSpPr>
            <p:nvPr/>
          </p:nvSpPr>
          <p:spPr bwMode="auto">
            <a:xfrm>
              <a:off x="6120020" y="151264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26" name="Rectangle 267"/>
            <p:cNvSpPr>
              <a:spLocks noChangeArrowheads="1"/>
            </p:cNvSpPr>
            <p:nvPr/>
          </p:nvSpPr>
          <p:spPr bwMode="auto">
            <a:xfrm>
              <a:off x="6150182" y="1633296"/>
              <a:ext cx="15875"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27" name="Freeform 268"/>
            <p:cNvSpPr>
              <a:spLocks/>
            </p:cNvSpPr>
            <p:nvPr/>
          </p:nvSpPr>
          <p:spPr bwMode="auto">
            <a:xfrm>
              <a:off x="6075570" y="1512646"/>
              <a:ext cx="30163" cy="30163"/>
            </a:xfrm>
            <a:custGeom>
              <a:avLst/>
              <a:gdLst>
                <a:gd name="T0" fmla="*/ 0 w 19"/>
                <a:gd name="T1" fmla="*/ 0 h 19"/>
                <a:gd name="T2" fmla="*/ 0 w 19"/>
                <a:gd name="T3" fmla="*/ 9 h 19"/>
                <a:gd name="T4" fmla="*/ 0 w 19"/>
                <a:gd name="T5" fmla="*/ 19 h 19"/>
                <a:gd name="T6" fmla="*/ 9 w 19"/>
                <a:gd name="T7" fmla="*/ 19 h 19"/>
                <a:gd name="T8" fmla="*/ 9 w 19"/>
                <a:gd name="T9" fmla="*/ 9 h 19"/>
                <a:gd name="T10" fmla="*/ 19 w 19"/>
                <a:gd name="T11" fmla="*/ 9 h 19"/>
                <a:gd name="T12" fmla="*/ 19 w 19"/>
                <a:gd name="T13" fmla="*/ 0 h 19"/>
                <a:gd name="T14" fmla="*/ 9 w 19"/>
                <a:gd name="T15" fmla="*/ 0 h 19"/>
                <a:gd name="T16" fmla="*/ 0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0" y="0"/>
                  </a:moveTo>
                  <a:lnTo>
                    <a:pt x="0" y="9"/>
                  </a:lnTo>
                  <a:lnTo>
                    <a:pt x="0" y="19"/>
                  </a:lnTo>
                  <a:lnTo>
                    <a:pt x="9" y="19"/>
                  </a:lnTo>
                  <a:lnTo>
                    <a:pt x="9" y="9"/>
                  </a:lnTo>
                  <a:lnTo>
                    <a:pt x="19" y="9"/>
                  </a:lnTo>
                  <a:lnTo>
                    <a:pt x="19" y="0"/>
                  </a:lnTo>
                  <a:lnTo>
                    <a:pt x="9"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28" name="Freeform 269"/>
            <p:cNvSpPr>
              <a:spLocks/>
            </p:cNvSpPr>
            <p:nvPr/>
          </p:nvSpPr>
          <p:spPr bwMode="auto">
            <a:xfrm>
              <a:off x="6075570" y="1617421"/>
              <a:ext cx="30163" cy="30163"/>
            </a:xfrm>
            <a:custGeom>
              <a:avLst/>
              <a:gdLst>
                <a:gd name="T0" fmla="*/ 9 w 19"/>
                <a:gd name="T1" fmla="*/ 0 h 19"/>
                <a:gd name="T2" fmla="*/ 0 w 19"/>
                <a:gd name="T3" fmla="*/ 0 h 19"/>
                <a:gd name="T4" fmla="*/ 0 w 19"/>
                <a:gd name="T5" fmla="*/ 10 h 19"/>
                <a:gd name="T6" fmla="*/ 0 w 19"/>
                <a:gd name="T7" fmla="*/ 19 h 19"/>
                <a:gd name="T8" fmla="*/ 9 w 19"/>
                <a:gd name="T9" fmla="*/ 19 h 19"/>
                <a:gd name="T10" fmla="*/ 19 w 19"/>
                <a:gd name="T11" fmla="*/ 19 h 19"/>
                <a:gd name="T12" fmla="*/ 19 w 19"/>
                <a:gd name="T13" fmla="*/ 10 h 19"/>
                <a:gd name="T14" fmla="*/ 9 w 19"/>
                <a:gd name="T15" fmla="*/ 10 h 19"/>
                <a:gd name="T16" fmla="*/ 9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9" y="0"/>
                  </a:moveTo>
                  <a:lnTo>
                    <a:pt x="0" y="0"/>
                  </a:lnTo>
                  <a:lnTo>
                    <a:pt x="0" y="10"/>
                  </a:lnTo>
                  <a:lnTo>
                    <a:pt x="0" y="19"/>
                  </a:lnTo>
                  <a:lnTo>
                    <a:pt x="9" y="19"/>
                  </a:lnTo>
                  <a:lnTo>
                    <a:pt x="19" y="19"/>
                  </a:lnTo>
                  <a:lnTo>
                    <a:pt x="19" y="10"/>
                  </a:lnTo>
                  <a:lnTo>
                    <a:pt x="9" y="10"/>
                  </a:lnTo>
                  <a:lnTo>
                    <a:pt x="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sp>
          <p:nvSpPr>
            <p:cNvPr id="429" name="Rectangle 270"/>
            <p:cNvSpPr>
              <a:spLocks noChangeArrowheads="1"/>
            </p:cNvSpPr>
            <p:nvPr/>
          </p:nvSpPr>
          <p:spPr bwMode="auto">
            <a:xfrm>
              <a:off x="6120020" y="1572971"/>
              <a:ext cx="90488"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414141"/>
                </a:solidFill>
                <a:effectLst/>
                <a:uLnTx/>
                <a:uFillTx/>
                <a:latin typeface="Arial"/>
              </a:endParaRPr>
            </a:p>
          </p:txBody>
        </p:sp>
      </p:grpSp>
      <p:pic>
        <p:nvPicPr>
          <p:cNvPr id="537" name="Picture 2" descr="Image result for linux pengui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46598" y="1773797"/>
            <a:ext cx="1002826" cy="1169796"/>
          </a:xfrm>
          <a:prstGeom prst="rect">
            <a:avLst/>
          </a:prstGeom>
          <a:noFill/>
          <a:extLst>
            <a:ext uri="{909E8E84-426E-40DD-AFC4-6F175D3DCCD1}">
              <a14:hiddenFill xmlns:a14="http://schemas.microsoft.com/office/drawing/2010/main">
                <a:solidFill>
                  <a:srgbClr val="FFFFFF"/>
                </a:solidFill>
              </a14:hiddenFill>
            </a:ext>
          </a:extLst>
        </p:spPr>
      </p:pic>
      <p:pic>
        <p:nvPicPr>
          <p:cNvPr id="539" name="Picture 2" descr="Image result for linux pengui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76985" y="3079216"/>
            <a:ext cx="1002826" cy="1169796"/>
          </a:xfrm>
          <a:prstGeom prst="rect">
            <a:avLst/>
          </a:prstGeom>
          <a:noFill/>
          <a:extLst>
            <a:ext uri="{909E8E84-426E-40DD-AFC4-6F175D3DCCD1}">
              <a14:hiddenFill xmlns:a14="http://schemas.microsoft.com/office/drawing/2010/main">
                <a:solidFill>
                  <a:srgbClr val="FFFFFF"/>
                </a:solidFill>
              </a14:hiddenFill>
            </a:ext>
          </a:extLst>
        </p:spPr>
      </p:pic>
      <p:grpSp>
        <p:nvGrpSpPr>
          <p:cNvPr id="543" name="Group 542"/>
          <p:cNvGrpSpPr/>
          <p:nvPr/>
        </p:nvGrpSpPr>
        <p:grpSpPr>
          <a:xfrm>
            <a:off x="1884781" y="3404128"/>
            <a:ext cx="1163217" cy="1565586"/>
            <a:chOff x="2452819" y="4638770"/>
            <a:chExt cx="719006" cy="967718"/>
          </a:xfrm>
        </p:grpSpPr>
        <p:sp>
          <p:nvSpPr>
            <p:cNvPr id="544" name="Oval 110"/>
            <p:cNvSpPr>
              <a:spLocks noChangeArrowheads="1"/>
            </p:cNvSpPr>
            <p:nvPr/>
          </p:nvSpPr>
          <p:spPr bwMode="auto">
            <a:xfrm>
              <a:off x="2678921" y="4946269"/>
              <a:ext cx="266802" cy="262279"/>
            </a:xfrm>
            <a:prstGeom prst="ellipse">
              <a:avLst/>
            </a:prstGeom>
            <a:solidFill>
              <a:srgbClr val="41414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000000"/>
                </a:solidFill>
                <a:effectLst/>
                <a:uLnTx/>
                <a:uFillTx/>
                <a:latin typeface="Arial"/>
              </a:endParaRPr>
            </a:p>
          </p:txBody>
        </p:sp>
        <p:sp>
          <p:nvSpPr>
            <p:cNvPr id="545" name="Freeform 109"/>
            <p:cNvSpPr>
              <a:spLocks noEditPoints="1"/>
            </p:cNvSpPr>
            <p:nvPr/>
          </p:nvSpPr>
          <p:spPr bwMode="auto">
            <a:xfrm>
              <a:off x="2452819" y="4638770"/>
              <a:ext cx="719006" cy="967718"/>
            </a:xfrm>
            <a:custGeom>
              <a:avLst/>
              <a:gdLst>
                <a:gd name="T0" fmla="*/ 0 w 64"/>
                <a:gd name="T1" fmla="*/ 0 h 88"/>
                <a:gd name="T2" fmla="*/ 0 w 64"/>
                <a:gd name="T3" fmla="*/ 88 h 88"/>
                <a:gd name="T4" fmla="*/ 64 w 64"/>
                <a:gd name="T5" fmla="*/ 88 h 88"/>
                <a:gd name="T6" fmla="*/ 64 w 64"/>
                <a:gd name="T7" fmla="*/ 0 h 88"/>
                <a:gd name="T8" fmla="*/ 0 w 64"/>
                <a:gd name="T9" fmla="*/ 0 h 88"/>
                <a:gd name="T10" fmla="*/ 6 w 64"/>
                <a:gd name="T11" fmla="*/ 4 h 88"/>
                <a:gd name="T12" fmla="*/ 8 w 64"/>
                <a:gd name="T13" fmla="*/ 6 h 88"/>
                <a:gd name="T14" fmla="*/ 6 w 64"/>
                <a:gd name="T15" fmla="*/ 8 h 88"/>
                <a:gd name="T16" fmla="*/ 4 w 64"/>
                <a:gd name="T17" fmla="*/ 6 h 88"/>
                <a:gd name="T18" fmla="*/ 6 w 64"/>
                <a:gd name="T19" fmla="*/ 4 h 88"/>
                <a:gd name="T20" fmla="*/ 6 w 64"/>
                <a:gd name="T21" fmla="*/ 84 h 88"/>
                <a:gd name="T22" fmla="*/ 4 w 64"/>
                <a:gd name="T23" fmla="*/ 82 h 88"/>
                <a:gd name="T24" fmla="*/ 6 w 64"/>
                <a:gd name="T25" fmla="*/ 80 h 88"/>
                <a:gd name="T26" fmla="*/ 8 w 64"/>
                <a:gd name="T27" fmla="*/ 82 h 88"/>
                <a:gd name="T28" fmla="*/ 6 w 64"/>
                <a:gd name="T29" fmla="*/ 84 h 88"/>
                <a:gd name="T30" fmla="*/ 52 w 64"/>
                <a:gd name="T31" fmla="*/ 72 h 88"/>
                <a:gd name="T32" fmla="*/ 60 w 64"/>
                <a:gd name="T33" fmla="*/ 64 h 88"/>
                <a:gd name="T34" fmla="*/ 60 w 64"/>
                <a:gd name="T35" fmla="*/ 84 h 88"/>
                <a:gd name="T36" fmla="*/ 40 w 64"/>
                <a:gd name="T37" fmla="*/ 84 h 88"/>
                <a:gd name="T38" fmla="*/ 48 w 64"/>
                <a:gd name="T39" fmla="*/ 76 h 88"/>
                <a:gd name="T40" fmla="*/ 41 w 64"/>
                <a:gd name="T41" fmla="*/ 67 h 88"/>
                <a:gd name="T42" fmla="*/ 32 w 64"/>
                <a:gd name="T43" fmla="*/ 68 h 88"/>
                <a:gd name="T44" fmla="*/ 4 w 64"/>
                <a:gd name="T45" fmla="*/ 40 h 88"/>
                <a:gd name="T46" fmla="*/ 32 w 64"/>
                <a:gd name="T47" fmla="*/ 12 h 88"/>
                <a:gd name="T48" fmla="*/ 60 w 64"/>
                <a:gd name="T49" fmla="*/ 40 h 88"/>
                <a:gd name="T50" fmla="*/ 44 w 64"/>
                <a:gd name="T51" fmla="*/ 65 h 88"/>
                <a:gd name="T52" fmla="*/ 52 w 64"/>
                <a:gd name="T53" fmla="*/ 72 h 88"/>
                <a:gd name="T54" fmla="*/ 58 w 64"/>
                <a:gd name="T55" fmla="*/ 8 h 88"/>
                <a:gd name="T56" fmla="*/ 56 w 64"/>
                <a:gd name="T57" fmla="*/ 6 h 88"/>
                <a:gd name="T58" fmla="*/ 58 w 64"/>
                <a:gd name="T59" fmla="*/ 4 h 88"/>
                <a:gd name="T60" fmla="*/ 60 w 64"/>
                <a:gd name="T61" fmla="*/ 6 h 88"/>
                <a:gd name="T62" fmla="*/ 58 w 64"/>
                <a:gd name="T63"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 h="88">
                  <a:moveTo>
                    <a:pt x="0" y="0"/>
                  </a:moveTo>
                  <a:cubicBezTo>
                    <a:pt x="0" y="88"/>
                    <a:pt x="0" y="88"/>
                    <a:pt x="0" y="88"/>
                  </a:cubicBezTo>
                  <a:cubicBezTo>
                    <a:pt x="64" y="88"/>
                    <a:pt x="64" y="88"/>
                    <a:pt x="64" y="88"/>
                  </a:cubicBezTo>
                  <a:cubicBezTo>
                    <a:pt x="64" y="0"/>
                    <a:pt x="64" y="0"/>
                    <a:pt x="64" y="0"/>
                  </a:cubicBezTo>
                  <a:lnTo>
                    <a:pt x="0" y="0"/>
                  </a:lnTo>
                  <a:close/>
                  <a:moveTo>
                    <a:pt x="6" y="4"/>
                  </a:moveTo>
                  <a:cubicBezTo>
                    <a:pt x="7" y="4"/>
                    <a:pt x="8" y="5"/>
                    <a:pt x="8" y="6"/>
                  </a:cubicBezTo>
                  <a:cubicBezTo>
                    <a:pt x="8" y="7"/>
                    <a:pt x="7" y="8"/>
                    <a:pt x="6" y="8"/>
                  </a:cubicBezTo>
                  <a:cubicBezTo>
                    <a:pt x="5" y="8"/>
                    <a:pt x="4" y="7"/>
                    <a:pt x="4" y="6"/>
                  </a:cubicBezTo>
                  <a:cubicBezTo>
                    <a:pt x="4" y="5"/>
                    <a:pt x="5" y="4"/>
                    <a:pt x="6" y="4"/>
                  </a:cubicBezTo>
                  <a:close/>
                  <a:moveTo>
                    <a:pt x="6" y="84"/>
                  </a:moveTo>
                  <a:cubicBezTo>
                    <a:pt x="5" y="84"/>
                    <a:pt x="4" y="83"/>
                    <a:pt x="4" y="82"/>
                  </a:cubicBezTo>
                  <a:cubicBezTo>
                    <a:pt x="4" y="81"/>
                    <a:pt x="5" y="80"/>
                    <a:pt x="6" y="80"/>
                  </a:cubicBezTo>
                  <a:cubicBezTo>
                    <a:pt x="7" y="80"/>
                    <a:pt x="8" y="81"/>
                    <a:pt x="8" y="82"/>
                  </a:cubicBezTo>
                  <a:cubicBezTo>
                    <a:pt x="8" y="83"/>
                    <a:pt x="7" y="84"/>
                    <a:pt x="6" y="84"/>
                  </a:cubicBezTo>
                  <a:close/>
                  <a:moveTo>
                    <a:pt x="52" y="72"/>
                  </a:moveTo>
                  <a:cubicBezTo>
                    <a:pt x="60" y="64"/>
                    <a:pt x="60" y="64"/>
                    <a:pt x="60" y="64"/>
                  </a:cubicBezTo>
                  <a:cubicBezTo>
                    <a:pt x="60" y="84"/>
                    <a:pt x="60" y="84"/>
                    <a:pt x="60" y="84"/>
                  </a:cubicBezTo>
                  <a:cubicBezTo>
                    <a:pt x="40" y="84"/>
                    <a:pt x="40" y="84"/>
                    <a:pt x="40" y="84"/>
                  </a:cubicBezTo>
                  <a:cubicBezTo>
                    <a:pt x="48" y="76"/>
                    <a:pt x="48" y="76"/>
                    <a:pt x="48" y="76"/>
                  </a:cubicBezTo>
                  <a:cubicBezTo>
                    <a:pt x="41" y="67"/>
                    <a:pt x="41" y="67"/>
                    <a:pt x="41" y="67"/>
                  </a:cubicBezTo>
                  <a:cubicBezTo>
                    <a:pt x="38" y="68"/>
                    <a:pt x="35" y="68"/>
                    <a:pt x="32" y="68"/>
                  </a:cubicBezTo>
                  <a:cubicBezTo>
                    <a:pt x="17" y="68"/>
                    <a:pt x="4" y="55"/>
                    <a:pt x="4" y="40"/>
                  </a:cubicBezTo>
                  <a:cubicBezTo>
                    <a:pt x="4" y="25"/>
                    <a:pt x="17" y="12"/>
                    <a:pt x="32" y="12"/>
                  </a:cubicBezTo>
                  <a:cubicBezTo>
                    <a:pt x="47" y="12"/>
                    <a:pt x="60" y="25"/>
                    <a:pt x="60" y="40"/>
                  </a:cubicBezTo>
                  <a:cubicBezTo>
                    <a:pt x="60" y="51"/>
                    <a:pt x="53" y="61"/>
                    <a:pt x="44" y="65"/>
                  </a:cubicBezTo>
                  <a:lnTo>
                    <a:pt x="52" y="72"/>
                  </a:lnTo>
                  <a:close/>
                  <a:moveTo>
                    <a:pt x="58" y="8"/>
                  </a:moveTo>
                  <a:cubicBezTo>
                    <a:pt x="57" y="8"/>
                    <a:pt x="56" y="7"/>
                    <a:pt x="56" y="6"/>
                  </a:cubicBezTo>
                  <a:cubicBezTo>
                    <a:pt x="56" y="5"/>
                    <a:pt x="57" y="4"/>
                    <a:pt x="58" y="4"/>
                  </a:cubicBezTo>
                  <a:cubicBezTo>
                    <a:pt x="59" y="4"/>
                    <a:pt x="60" y="5"/>
                    <a:pt x="60" y="6"/>
                  </a:cubicBezTo>
                  <a:cubicBezTo>
                    <a:pt x="60" y="7"/>
                    <a:pt x="59" y="8"/>
                    <a:pt x="58" y="8"/>
                  </a:cubicBezTo>
                  <a:close/>
                </a:path>
              </a:pathLst>
            </a:custGeom>
            <a:solidFill>
              <a:srgbClr val="41414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000000"/>
                </a:solidFill>
                <a:effectLst/>
                <a:uLnTx/>
                <a:uFillTx/>
                <a:latin typeface="Arial"/>
              </a:endParaRPr>
            </a:p>
          </p:txBody>
        </p:sp>
      </p:grpSp>
      <p:sp>
        <p:nvSpPr>
          <p:cNvPr id="546" name="TextBox 545"/>
          <p:cNvSpPr txBox="1"/>
          <p:nvPr/>
        </p:nvSpPr>
        <p:spPr>
          <a:xfrm>
            <a:off x="990054" y="5117335"/>
            <a:ext cx="2952669" cy="769441"/>
          </a:xfrm>
          <a:prstGeom prst="rect">
            <a:avLst/>
          </a:prstGeom>
          <a:noFill/>
        </p:spPr>
        <p:txBody>
          <a:bodyPr wrap="square" rtlCol="0">
            <a:spAutoFit/>
          </a:bodyPr>
          <a:lstStyle/>
          <a:p>
            <a:pPr algn="ctr"/>
            <a:r>
              <a:rPr lang="en-US" sz="2200" b="1" dirty="0" smtClean="0"/>
              <a:t>Linux </a:t>
            </a:r>
            <a:r>
              <a:rPr lang="en-US" sz="2200" b="1" dirty="0" err="1" smtClean="0"/>
              <a:t>vDisk</a:t>
            </a:r>
            <a:r>
              <a:rPr lang="en-US" sz="2200" b="1" dirty="0" smtClean="0"/>
              <a:t> on</a:t>
            </a:r>
            <a:br>
              <a:rPr lang="en-US" sz="2200" b="1" dirty="0" smtClean="0"/>
            </a:br>
            <a:r>
              <a:rPr lang="en-US" sz="2200" b="1" dirty="0" smtClean="0"/>
              <a:t>Provisioning Server</a:t>
            </a:r>
            <a:endParaRPr lang="en-US" sz="2200" b="1" dirty="0"/>
          </a:p>
        </p:txBody>
      </p:sp>
      <p:pic>
        <p:nvPicPr>
          <p:cNvPr id="547" name="Picture 2" descr="Image result for linux pengui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0409" y="2942996"/>
            <a:ext cx="1002826" cy="1169796"/>
          </a:xfrm>
          <a:prstGeom prst="rect">
            <a:avLst/>
          </a:prstGeom>
          <a:noFill/>
          <a:extLst>
            <a:ext uri="{909E8E84-426E-40DD-AFC4-6F175D3DCCD1}">
              <a14:hiddenFill xmlns:a14="http://schemas.microsoft.com/office/drawing/2010/main">
                <a:solidFill>
                  <a:srgbClr val="FFFFFF"/>
                </a:solidFill>
              </a14:hiddenFill>
            </a:ext>
          </a:extLst>
        </p:spPr>
      </p:pic>
      <p:sp>
        <p:nvSpPr>
          <p:cNvPr id="548" name="TextBox 547"/>
          <p:cNvSpPr txBox="1"/>
          <p:nvPr/>
        </p:nvSpPr>
        <p:spPr>
          <a:xfrm>
            <a:off x="7233854" y="5117065"/>
            <a:ext cx="2952669" cy="430887"/>
          </a:xfrm>
          <a:prstGeom prst="rect">
            <a:avLst/>
          </a:prstGeom>
          <a:noFill/>
        </p:spPr>
        <p:txBody>
          <a:bodyPr wrap="square" rtlCol="0">
            <a:spAutoFit/>
          </a:bodyPr>
          <a:lstStyle/>
          <a:p>
            <a:pPr algn="ctr"/>
            <a:r>
              <a:rPr lang="en-US" sz="2200" b="1" dirty="0" smtClean="0"/>
              <a:t>Target VDA Machines</a:t>
            </a:r>
            <a:endParaRPr lang="en-US" sz="2200" b="1" dirty="0"/>
          </a:p>
        </p:txBody>
      </p:sp>
      <p:cxnSp>
        <p:nvCxnSpPr>
          <p:cNvPr id="549" name="Straight Connector 548"/>
          <p:cNvCxnSpPr>
            <a:endCxn id="180" idx="5"/>
          </p:cNvCxnSpPr>
          <p:nvPr/>
        </p:nvCxnSpPr>
        <p:spPr>
          <a:xfrm flipV="1">
            <a:off x="3071074" y="2665337"/>
            <a:ext cx="6056434" cy="1606733"/>
          </a:xfrm>
          <a:prstGeom prst="line">
            <a:avLst/>
          </a:prstGeom>
          <a:ln w="57150" cap="rnd">
            <a:solidFill>
              <a:schemeClr val="bg1">
                <a:lumMod val="50000"/>
              </a:schemeClr>
            </a:solidFill>
            <a:prstDash val="sysDot"/>
            <a:round/>
          </a:ln>
        </p:spPr>
        <p:style>
          <a:lnRef idx="1">
            <a:schemeClr val="accent1"/>
          </a:lnRef>
          <a:fillRef idx="0">
            <a:schemeClr val="accent1"/>
          </a:fillRef>
          <a:effectRef idx="0">
            <a:schemeClr val="accent1"/>
          </a:effectRef>
          <a:fontRef idx="minor">
            <a:schemeClr val="tx1"/>
          </a:fontRef>
        </p:style>
      </p:cxnSp>
      <p:cxnSp>
        <p:nvCxnSpPr>
          <p:cNvPr id="551" name="Straight Connector 550"/>
          <p:cNvCxnSpPr>
            <a:endCxn id="392" idx="4"/>
          </p:cNvCxnSpPr>
          <p:nvPr/>
        </p:nvCxnSpPr>
        <p:spPr>
          <a:xfrm flipV="1">
            <a:off x="3058995" y="3933121"/>
            <a:ext cx="3791342" cy="354670"/>
          </a:xfrm>
          <a:prstGeom prst="line">
            <a:avLst/>
          </a:prstGeom>
          <a:ln w="57150" cap="rnd">
            <a:solidFill>
              <a:schemeClr val="bg1">
                <a:lumMod val="50000"/>
              </a:schemeClr>
            </a:solidFill>
            <a:prstDash val="sysDot"/>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23377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sz="3599" dirty="0"/>
              <a:t>Authenticate to resources via a 3</a:t>
            </a:r>
            <a:r>
              <a:rPr lang="en-GB" sz="3599" baseline="30000" dirty="0"/>
              <a:t>rd</a:t>
            </a:r>
            <a:r>
              <a:rPr lang="en-GB" sz="3599" dirty="0"/>
              <a:t> party provider</a:t>
            </a:r>
            <a:endParaRPr lang="en-US" dirty="0"/>
          </a:p>
        </p:txBody>
      </p:sp>
      <p:sp>
        <p:nvSpPr>
          <p:cNvPr id="5" name="Text Placeholder 4"/>
          <p:cNvSpPr>
            <a:spLocks noGrp="1"/>
          </p:cNvSpPr>
          <p:nvPr>
            <p:ph type="body" idx="10"/>
          </p:nvPr>
        </p:nvSpPr>
        <p:spPr/>
        <p:txBody>
          <a:bodyPr/>
          <a:lstStyle/>
          <a:p>
            <a:r>
              <a:rPr lang="en-US" dirty="0" smtClean="0"/>
              <a:t>SAML authentication through StoreFront</a:t>
            </a:r>
            <a:endParaRPr lang="en-US" dirty="0"/>
          </a:p>
        </p:txBody>
      </p:sp>
      <p:sp>
        <p:nvSpPr>
          <p:cNvPr id="6" name="Left Arrow 5"/>
          <p:cNvSpPr/>
          <p:nvPr/>
        </p:nvSpPr>
        <p:spPr bwMode="auto">
          <a:xfrm>
            <a:off x="3505717" y="2053306"/>
            <a:ext cx="4355174" cy="3539613"/>
          </a:xfrm>
          <a:prstGeom prst="leftArrow">
            <a:avLst>
              <a:gd name="adj1" fmla="val 70890"/>
              <a:gd name="adj2" fmla="val 16486"/>
            </a:avLst>
          </a:prstGeom>
          <a:solidFill>
            <a:schemeClr val="accent1">
              <a:lumMod val="20000"/>
              <a:lumOff val="80000"/>
            </a:scheme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IN" sz="2000" dirty="0">
              <a:solidFill>
                <a:prstClr val="white"/>
              </a:solidFill>
              <a:latin typeface="Arial" charset="0"/>
              <a:cs typeface="Arial" charset="0"/>
            </a:endParaRPr>
          </a:p>
        </p:txBody>
      </p:sp>
      <p:sp>
        <p:nvSpPr>
          <p:cNvPr id="10" name="TextBox 9"/>
          <p:cNvSpPr txBox="1"/>
          <p:nvPr/>
        </p:nvSpPr>
        <p:spPr>
          <a:xfrm>
            <a:off x="5336539" y="3592279"/>
            <a:ext cx="1150374" cy="46166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defTabSz="914400"/>
            <a:r>
              <a:rPr lang="en-IN" sz="2400" b="1" dirty="0">
                <a:solidFill>
                  <a:prstClr val="black"/>
                </a:solidFill>
              </a:rPr>
              <a:t>SAML</a:t>
            </a:r>
          </a:p>
        </p:txBody>
      </p:sp>
      <p:pic>
        <p:nvPicPr>
          <p:cNvPr id="20" name="Picture 2" descr="http://www.asambleamurcia.es/sites/default/files/avatar_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63723" y="2937887"/>
            <a:ext cx="1937175" cy="1937175"/>
          </a:xfrm>
          <a:prstGeom prst="rect">
            <a:avLst/>
          </a:prstGeom>
          <a:noFill/>
          <a:extLst>
            <a:ext uri="{909E8E84-426E-40DD-AFC4-6F175D3DCCD1}">
              <a14:hiddenFill xmlns:a14="http://schemas.microsoft.com/office/drawing/2010/main">
                <a:solidFill>
                  <a:srgbClr val="FFFFFF"/>
                </a:solidFill>
              </a14:hiddenFill>
            </a:ext>
          </a:extLst>
        </p:spPr>
      </p:pic>
      <p:grpSp>
        <p:nvGrpSpPr>
          <p:cNvPr id="38" name="Group 37"/>
          <p:cNvGrpSpPr/>
          <p:nvPr/>
        </p:nvGrpSpPr>
        <p:grpSpPr>
          <a:xfrm>
            <a:off x="8375409" y="2935447"/>
            <a:ext cx="1841074" cy="1688212"/>
            <a:chOff x="10468055" y="450304"/>
            <a:chExt cx="962679" cy="882749"/>
          </a:xfrm>
        </p:grpSpPr>
        <p:sp>
          <p:nvSpPr>
            <p:cNvPr id="39" name="Rectangle 146"/>
            <p:cNvSpPr>
              <a:spLocks noChangeArrowheads="1"/>
            </p:cNvSpPr>
            <p:nvPr/>
          </p:nvSpPr>
          <p:spPr bwMode="auto">
            <a:xfrm>
              <a:off x="10588830" y="770904"/>
              <a:ext cx="721131" cy="161179"/>
            </a:xfrm>
            <a:prstGeom prst="rect">
              <a:avLst/>
            </a:prstGeom>
            <a:solidFill>
              <a:srgbClr val="41414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000000"/>
                </a:solidFill>
                <a:effectLst/>
                <a:uLnTx/>
                <a:uFillTx/>
                <a:latin typeface="Arial"/>
              </a:endParaRPr>
            </a:p>
          </p:txBody>
        </p:sp>
        <p:sp>
          <p:nvSpPr>
            <p:cNvPr id="40" name="Freeform 147"/>
            <p:cNvSpPr>
              <a:spLocks noEditPoints="1"/>
            </p:cNvSpPr>
            <p:nvPr/>
          </p:nvSpPr>
          <p:spPr bwMode="auto">
            <a:xfrm>
              <a:off x="10588830" y="1012452"/>
              <a:ext cx="199826" cy="199826"/>
            </a:xfrm>
            <a:custGeom>
              <a:avLst/>
              <a:gdLst>
                <a:gd name="T0" fmla="*/ 141 w 192"/>
                <a:gd name="T1" fmla="*/ 0 h 192"/>
                <a:gd name="T2" fmla="*/ 51 w 192"/>
                <a:gd name="T3" fmla="*/ 0 h 192"/>
                <a:gd name="T4" fmla="*/ 0 w 192"/>
                <a:gd name="T5" fmla="*/ 51 h 192"/>
                <a:gd name="T6" fmla="*/ 0 w 192"/>
                <a:gd name="T7" fmla="*/ 141 h 192"/>
                <a:gd name="T8" fmla="*/ 51 w 192"/>
                <a:gd name="T9" fmla="*/ 192 h 192"/>
                <a:gd name="T10" fmla="*/ 141 w 192"/>
                <a:gd name="T11" fmla="*/ 192 h 192"/>
                <a:gd name="T12" fmla="*/ 192 w 192"/>
                <a:gd name="T13" fmla="*/ 141 h 192"/>
                <a:gd name="T14" fmla="*/ 192 w 192"/>
                <a:gd name="T15" fmla="*/ 51 h 192"/>
                <a:gd name="T16" fmla="*/ 141 w 192"/>
                <a:gd name="T17" fmla="*/ 0 h 192"/>
                <a:gd name="T18" fmla="*/ 94 w 192"/>
                <a:gd name="T19" fmla="*/ 175 h 192"/>
                <a:gd name="T20" fmla="*/ 13 w 192"/>
                <a:gd name="T21" fmla="*/ 94 h 192"/>
                <a:gd name="T22" fmla="*/ 94 w 192"/>
                <a:gd name="T23" fmla="*/ 12 h 192"/>
                <a:gd name="T24" fmla="*/ 176 w 192"/>
                <a:gd name="T25" fmla="*/ 94 h 192"/>
                <a:gd name="T26" fmla="*/ 94 w 192"/>
                <a:gd name="T27" fmla="*/ 17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2" h="192">
                  <a:moveTo>
                    <a:pt x="141" y="0"/>
                  </a:moveTo>
                  <a:cubicBezTo>
                    <a:pt x="51" y="0"/>
                    <a:pt x="51" y="0"/>
                    <a:pt x="51" y="0"/>
                  </a:cubicBezTo>
                  <a:cubicBezTo>
                    <a:pt x="23" y="0"/>
                    <a:pt x="0" y="23"/>
                    <a:pt x="0" y="51"/>
                  </a:cubicBezTo>
                  <a:cubicBezTo>
                    <a:pt x="0" y="141"/>
                    <a:pt x="0" y="141"/>
                    <a:pt x="0" y="141"/>
                  </a:cubicBezTo>
                  <a:cubicBezTo>
                    <a:pt x="0" y="169"/>
                    <a:pt x="23" y="192"/>
                    <a:pt x="51" y="192"/>
                  </a:cubicBezTo>
                  <a:cubicBezTo>
                    <a:pt x="141" y="192"/>
                    <a:pt x="141" y="192"/>
                    <a:pt x="141" y="192"/>
                  </a:cubicBezTo>
                  <a:cubicBezTo>
                    <a:pt x="169" y="192"/>
                    <a:pt x="192" y="169"/>
                    <a:pt x="192" y="141"/>
                  </a:cubicBezTo>
                  <a:cubicBezTo>
                    <a:pt x="192" y="51"/>
                    <a:pt x="192" y="51"/>
                    <a:pt x="192" y="51"/>
                  </a:cubicBezTo>
                  <a:cubicBezTo>
                    <a:pt x="192" y="23"/>
                    <a:pt x="169" y="0"/>
                    <a:pt x="141" y="0"/>
                  </a:cubicBezTo>
                  <a:close/>
                  <a:moveTo>
                    <a:pt x="94" y="175"/>
                  </a:moveTo>
                  <a:cubicBezTo>
                    <a:pt x="49" y="175"/>
                    <a:pt x="13" y="139"/>
                    <a:pt x="13" y="94"/>
                  </a:cubicBezTo>
                  <a:cubicBezTo>
                    <a:pt x="13" y="48"/>
                    <a:pt x="49" y="12"/>
                    <a:pt x="94" y="12"/>
                  </a:cubicBezTo>
                  <a:cubicBezTo>
                    <a:pt x="140" y="12"/>
                    <a:pt x="176" y="48"/>
                    <a:pt x="176" y="94"/>
                  </a:cubicBezTo>
                  <a:cubicBezTo>
                    <a:pt x="176" y="139"/>
                    <a:pt x="140" y="175"/>
                    <a:pt x="94" y="175"/>
                  </a:cubicBezTo>
                  <a:close/>
                </a:path>
              </a:pathLst>
            </a:custGeom>
            <a:solidFill>
              <a:srgbClr val="41414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000000"/>
                </a:solidFill>
                <a:effectLst/>
                <a:uLnTx/>
                <a:uFillTx/>
                <a:latin typeface="Arial"/>
              </a:endParaRPr>
            </a:p>
          </p:txBody>
        </p:sp>
        <p:sp>
          <p:nvSpPr>
            <p:cNvPr id="41" name="Freeform 148"/>
            <p:cNvSpPr>
              <a:spLocks noEditPoints="1"/>
            </p:cNvSpPr>
            <p:nvPr/>
          </p:nvSpPr>
          <p:spPr bwMode="auto">
            <a:xfrm>
              <a:off x="10848823" y="1012452"/>
              <a:ext cx="201144" cy="199826"/>
            </a:xfrm>
            <a:custGeom>
              <a:avLst/>
              <a:gdLst>
                <a:gd name="T0" fmla="*/ 142 w 193"/>
                <a:gd name="T1" fmla="*/ 0 h 192"/>
                <a:gd name="T2" fmla="*/ 51 w 193"/>
                <a:gd name="T3" fmla="*/ 0 h 192"/>
                <a:gd name="T4" fmla="*/ 0 w 193"/>
                <a:gd name="T5" fmla="*/ 51 h 192"/>
                <a:gd name="T6" fmla="*/ 0 w 193"/>
                <a:gd name="T7" fmla="*/ 141 h 192"/>
                <a:gd name="T8" fmla="*/ 51 w 193"/>
                <a:gd name="T9" fmla="*/ 192 h 192"/>
                <a:gd name="T10" fmla="*/ 142 w 193"/>
                <a:gd name="T11" fmla="*/ 192 h 192"/>
                <a:gd name="T12" fmla="*/ 193 w 193"/>
                <a:gd name="T13" fmla="*/ 141 h 192"/>
                <a:gd name="T14" fmla="*/ 193 w 193"/>
                <a:gd name="T15" fmla="*/ 51 h 192"/>
                <a:gd name="T16" fmla="*/ 142 w 193"/>
                <a:gd name="T17" fmla="*/ 0 h 192"/>
                <a:gd name="T18" fmla="*/ 95 w 193"/>
                <a:gd name="T19" fmla="*/ 175 h 192"/>
                <a:gd name="T20" fmla="*/ 13 w 193"/>
                <a:gd name="T21" fmla="*/ 94 h 192"/>
                <a:gd name="T22" fmla="*/ 95 w 193"/>
                <a:gd name="T23" fmla="*/ 12 h 192"/>
                <a:gd name="T24" fmla="*/ 177 w 193"/>
                <a:gd name="T25" fmla="*/ 94 h 192"/>
                <a:gd name="T26" fmla="*/ 95 w 193"/>
                <a:gd name="T27" fmla="*/ 17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3" h="192">
                  <a:moveTo>
                    <a:pt x="142" y="0"/>
                  </a:moveTo>
                  <a:cubicBezTo>
                    <a:pt x="51" y="0"/>
                    <a:pt x="51" y="0"/>
                    <a:pt x="51" y="0"/>
                  </a:cubicBezTo>
                  <a:cubicBezTo>
                    <a:pt x="23" y="0"/>
                    <a:pt x="0" y="23"/>
                    <a:pt x="0" y="51"/>
                  </a:cubicBezTo>
                  <a:cubicBezTo>
                    <a:pt x="0" y="141"/>
                    <a:pt x="0" y="141"/>
                    <a:pt x="0" y="141"/>
                  </a:cubicBezTo>
                  <a:cubicBezTo>
                    <a:pt x="0" y="169"/>
                    <a:pt x="23" y="192"/>
                    <a:pt x="51" y="192"/>
                  </a:cubicBezTo>
                  <a:cubicBezTo>
                    <a:pt x="142" y="192"/>
                    <a:pt x="142" y="192"/>
                    <a:pt x="142" y="192"/>
                  </a:cubicBezTo>
                  <a:cubicBezTo>
                    <a:pt x="170" y="192"/>
                    <a:pt x="193" y="169"/>
                    <a:pt x="193" y="141"/>
                  </a:cubicBezTo>
                  <a:cubicBezTo>
                    <a:pt x="193" y="51"/>
                    <a:pt x="193" y="51"/>
                    <a:pt x="193" y="51"/>
                  </a:cubicBezTo>
                  <a:cubicBezTo>
                    <a:pt x="193" y="23"/>
                    <a:pt x="170" y="0"/>
                    <a:pt x="142" y="0"/>
                  </a:cubicBezTo>
                  <a:close/>
                  <a:moveTo>
                    <a:pt x="95" y="175"/>
                  </a:moveTo>
                  <a:cubicBezTo>
                    <a:pt x="50" y="175"/>
                    <a:pt x="13" y="139"/>
                    <a:pt x="13" y="94"/>
                  </a:cubicBezTo>
                  <a:cubicBezTo>
                    <a:pt x="13" y="48"/>
                    <a:pt x="50" y="12"/>
                    <a:pt x="95" y="12"/>
                  </a:cubicBezTo>
                  <a:cubicBezTo>
                    <a:pt x="140" y="12"/>
                    <a:pt x="177" y="48"/>
                    <a:pt x="177" y="94"/>
                  </a:cubicBezTo>
                  <a:cubicBezTo>
                    <a:pt x="177" y="139"/>
                    <a:pt x="140" y="175"/>
                    <a:pt x="95" y="175"/>
                  </a:cubicBezTo>
                  <a:close/>
                </a:path>
              </a:pathLst>
            </a:custGeom>
            <a:solidFill>
              <a:srgbClr val="41414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000000"/>
                </a:solidFill>
                <a:effectLst/>
                <a:uLnTx/>
                <a:uFillTx/>
                <a:latin typeface="Arial"/>
              </a:endParaRPr>
            </a:p>
          </p:txBody>
        </p:sp>
        <p:sp>
          <p:nvSpPr>
            <p:cNvPr id="42" name="Freeform 149"/>
            <p:cNvSpPr>
              <a:spLocks noEditPoints="1"/>
            </p:cNvSpPr>
            <p:nvPr/>
          </p:nvSpPr>
          <p:spPr bwMode="auto">
            <a:xfrm>
              <a:off x="11110134" y="1012452"/>
              <a:ext cx="199826" cy="199826"/>
            </a:xfrm>
            <a:custGeom>
              <a:avLst/>
              <a:gdLst>
                <a:gd name="T0" fmla="*/ 141 w 192"/>
                <a:gd name="T1" fmla="*/ 0 h 192"/>
                <a:gd name="T2" fmla="*/ 51 w 192"/>
                <a:gd name="T3" fmla="*/ 0 h 192"/>
                <a:gd name="T4" fmla="*/ 0 w 192"/>
                <a:gd name="T5" fmla="*/ 51 h 192"/>
                <a:gd name="T6" fmla="*/ 0 w 192"/>
                <a:gd name="T7" fmla="*/ 141 h 192"/>
                <a:gd name="T8" fmla="*/ 51 w 192"/>
                <a:gd name="T9" fmla="*/ 192 h 192"/>
                <a:gd name="T10" fmla="*/ 141 w 192"/>
                <a:gd name="T11" fmla="*/ 192 h 192"/>
                <a:gd name="T12" fmla="*/ 192 w 192"/>
                <a:gd name="T13" fmla="*/ 141 h 192"/>
                <a:gd name="T14" fmla="*/ 192 w 192"/>
                <a:gd name="T15" fmla="*/ 51 h 192"/>
                <a:gd name="T16" fmla="*/ 141 w 192"/>
                <a:gd name="T17" fmla="*/ 0 h 192"/>
                <a:gd name="T18" fmla="*/ 95 w 192"/>
                <a:gd name="T19" fmla="*/ 175 h 192"/>
                <a:gd name="T20" fmla="*/ 13 w 192"/>
                <a:gd name="T21" fmla="*/ 94 h 192"/>
                <a:gd name="T22" fmla="*/ 95 w 192"/>
                <a:gd name="T23" fmla="*/ 12 h 192"/>
                <a:gd name="T24" fmla="*/ 176 w 192"/>
                <a:gd name="T25" fmla="*/ 94 h 192"/>
                <a:gd name="T26" fmla="*/ 95 w 192"/>
                <a:gd name="T27" fmla="*/ 17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2" h="192">
                  <a:moveTo>
                    <a:pt x="141" y="0"/>
                  </a:moveTo>
                  <a:cubicBezTo>
                    <a:pt x="51" y="0"/>
                    <a:pt x="51" y="0"/>
                    <a:pt x="51" y="0"/>
                  </a:cubicBezTo>
                  <a:cubicBezTo>
                    <a:pt x="23" y="0"/>
                    <a:pt x="0" y="23"/>
                    <a:pt x="0" y="51"/>
                  </a:cubicBezTo>
                  <a:cubicBezTo>
                    <a:pt x="0" y="141"/>
                    <a:pt x="0" y="141"/>
                    <a:pt x="0" y="141"/>
                  </a:cubicBezTo>
                  <a:cubicBezTo>
                    <a:pt x="0" y="169"/>
                    <a:pt x="23" y="192"/>
                    <a:pt x="51" y="192"/>
                  </a:cubicBezTo>
                  <a:cubicBezTo>
                    <a:pt x="141" y="192"/>
                    <a:pt x="141" y="192"/>
                    <a:pt x="141" y="192"/>
                  </a:cubicBezTo>
                  <a:cubicBezTo>
                    <a:pt x="169" y="192"/>
                    <a:pt x="192" y="169"/>
                    <a:pt x="192" y="141"/>
                  </a:cubicBezTo>
                  <a:cubicBezTo>
                    <a:pt x="192" y="51"/>
                    <a:pt x="192" y="51"/>
                    <a:pt x="192" y="51"/>
                  </a:cubicBezTo>
                  <a:cubicBezTo>
                    <a:pt x="192" y="23"/>
                    <a:pt x="169" y="0"/>
                    <a:pt x="141" y="0"/>
                  </a:cubicBezTo>
                  <a:close/>
                  <a:moveTo>
                    <a:pt x="95" y="175"/>
                  </a:moveTo>
                  <a:cubicBezTo>
                    <a:pt x="49" y="175"/>
                    <a:pt x="13" y="139"/>
                    <a:pt x="13" y="94"/>
                  </a:cubicBezTo>
                  <a:cubicBezTo>
                    <a:pt x="13" y="48"/>
                    <a:pt x="49" y="12"/>
                    <a:pt x="95" y="12"/>
                  </a:cubicBezTo>
                  <a:cubicBezTo>
                    <a:pt x="140" y="12"/>
                    <a:pt x="176" y="48"/>
                    <a:pt x="176" y="94"/>
                  </a:cubicBezTo>
                  <a:cubicBezTo>
                    <a:pt x="176" y="139"/>
                    <a:pt x="140" y="175"/>
                    <a:pt x="95" y="175"/>
                  </a:cubicBezTo>
                  <a:close/>
                </a:path>
              </a:pathLst>
            </a:custGeom>
            <a:solidFill>
              <a:srgbClr val="41414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000000"/>
                </a:solidFill>
                <a:effectLst/>
                <a:uLnTx/>
                <a:uFillTx/>
                <a:latin typeface="Arial"/>
              </a:endParaRPr>
            </a:p>
          </p:txBody>
        </p:sp>
        <p:sp>
          <p:nvSpPr>
            <p:cNvPr id="43" name="Freeform 150"/>
            <p:cNvSpPr>
              <a:spLocks noEditPoints="1"/>
            </p:cNvSpPr>
            <p:nvPr/>
          </p:nvSpPr>
          <p:spPr bwMode="auto">
            <a:xfrm>
              <a:off x="10588830" y="625097"/>
              <a:ext cx="724205" cy="111551"/>
            </a:xfrm>
            <a:custGeom>
              <a:avLst/>
              <a:gdLst>
                <a:gd name="T0" fmla="*/ 672 w 696"/>
                <a:gd name="T1" fmla="*/ 24 h 107"/>
                <a:gd name="T2" fmla="*/ 661 w 696"/>
                <a:gd name="T3" fmla="*/ 24 h 107"/>
                <a:gd name="T4" fmla="*/ 661 w 696"/>
                <a:gd name="T5" fmla="*/ 34 h 107"/>
                <a:gd name="T6" fmla="*/ 696 w 696"/>
                <a:gd name="T7" fmla="*/ 104 h 107"/>
                <a:gd name="T8" fmla="*/ 674 w 696"/>
                <a:gd name="T9" fmla="*/ 94 h 107"/>
                <a:gd name="T10" fmla="*/ 694 w 696"/>
                <a:gd name="T11" fmla="*/ 34 h 107"/>
                <a:gd name="T12" fmla="*/ 622 w 696"/>
                <a:gd name="T13" fmla="*/ 26 h 107"/>
                <a:gd name="T14" fmla="*/ 582 w 696"/>
                <a:gd name="T15" fmla="*/ 31 h 107"/>
                <a:gd name="T16" fmla="*/ 571 w 696"/>
                <a:gd name="T17" fmla="*/ 105 h 107"/>
                <a:gd name="T18" fmla="*/ 593 w 696"/>
                <a:gd name="T19" fmla="*/ 35 h 107"/>
                <a:gd name="T20" fmla="*/ 622 w 696"/>
                <a:gd name="T21" fmla="*/ 50 h 107"/>
                <a:gd name="T22" fmla="*/ 633 w 696"/>
                <a:gd name="T23" fmla="*/ 49 h 107"/>
                <a:gd name="T24" fmla="*/ 540 w 696"/>
                <a:gd name="T25" fmla="*/ 34 h 107"/>
                <a:gd name="T26" fmla="*/ 478 w 696"/>
                <a:gd name="T27" fmla="*/ 65 h 107"/>
                <a:gd name="T28" fmla="*/ 540 w 696"/>
                <a:gd name="T29" fmla="*/ 96 h 107"/>
                <a:gd name="T30" fmla="*/ 496 w 696"/>
                <a:gd name="T31" fmla="*/ 41 h 107"/>
                <a:gd name="T32" fmla="*/ 538 w 696"/>
                <a:gd name="T33" fmla="*/ 65 h 107"/>
                <a:gd name="T34" fmla="*/ 496 w 696"/>
                <a:gd name="T35" fmla="*/ 88 h 107"/>
                <a:gd name="T36" fmla="*/ 444 w 696"/>
                <a:gd name="T37" fmla="*/ 45 h 107"/>
                <a:gd name="T38" fmla="*/ 469 w 696"/>
                <a:gd name="T39" fmla="*/ 35 h 107"/>
                <a:gd name="T40" fmla="*/ 452 w 696"/>
                <a:gd name="T41" fmla="*/ 26 h 107"/>
                <a:gd name="T42" fmla="*/ 432 w 696"/>
                <a:gd name="T43" fmla="*/ 24 h 107"/>
                <a:gd name="T44" fmla="*/ 369 w 696"/>
                <a:gd name="T45" fmla="*/ 56 h 107"/>
                <a:gd name="T46" fmla="*/ 369 w 696"/>
                <a:gd name="T47" fmla="*/ 45 h 107"/>
                <a:gd name="T48" fmla="*/ 415 w 696"/>
                <a:gd name="T49" fmla="*/ 1 h 107"/>
                <a:gd name="T50" fmla="*/ 369 w 696"/>
                <a:gd name="T51" fmla="*/ 105 h 107"/>
                <a:gd name="T52" fmla="*/ 304 w 696"/>
                <a:gd name="T53" fmla="*/ 32 h 107"/>
                <a:gd name="T54" fmla="*/ 283 w 696"/>
                <a:gd name="T55" fmla="*/ 57 h 107"/>
                <a:gd name="T56" fmla="*/ 304 w 696"/>
                <a:gd name="T57" fmla="*/ 23 h 107"/>
                <a:gd name="T58" fmla="*/ 280 w 696"/>
                <a:gd name="T59" fmla="*/ 96 h 107"/>
                <a:gd name="T60" fmla="*/ 335 w 696"/>
                <a:gd name="T61" fmla="*/ 101 h 107"/>
                <a:gd name="T62" fmla="*/ 309 w 696"/>
                <a:gd name="T63" fmla="*/ 97 h 107"/>
                <a:gd name="T64" fmla="*/ 335 w 696"/>
                <a:gd name="T65" fmla="*/ 66 h 107"/>
                <a:gd name="T66" fmla="*/ 237 w 696"/>
                <a:gd name="T67" fmla="*/ 105 h 107"/>
                <a:gd name="T68" fmla="*/ 255 w 696"/>
                <a:gd name="T69" fmla="*/ 34 h 107"/>
                <a:gd name="T70" fmla="*/ 256 w 696"/>
                <a:gd name="T71" fmla="*/ 23 h 107"/>
                <a:gd name="T72" fmla="*/ 235 w 696"/>
                <a:gd name="T73" fmla="*/ 24 h 107"/>
                <a:gd name="T74" fmla="*/ 195 w 696"/>
                <a:gd name="T75" fmla="*/ 96 h 107"/>
                <a:gd name="T76" fmla="*/ 169 w 696"/>
                <a:gd name="T77" fmla="*/ 23 h 107"/>
                <a:gd name="T78" fmla="*/ 142 w 696"/>
                <a:gd name="T79" fmla="*/ 96 h 107"/>
                <a:gd name="T80" fmla="*/ 151 w 696"/>
                <a:gd name="T81" fmla="*/ 88 h 107"/>
                <a:gd name="T82" fmla="*/ 169 w 696"/>
                <a:gd name="T83" fmla="*/ 33 h 107"/>
                <a:gd name="T84" fmla="*/ 187 w 696"/>
                <a:gd name="T85" fmla="*/ 89 h 107"/>
                <a:gd name="T86" fmla="*/ 120 w 696"/>
                <a:gd name="T87" fmla="*/ 34 h 107"/>
                <a:gd name="T88" fmla="*/ 98 w 696"/>
                <a:gd name="T89" fmla="*/ 6 h 107"/>
                <a:gd name="T90" fmla="*/ 74 w 696"/>
                <a:gd name="T91" fmla="*/ 24 h 107"/>
                <a:gd name="T92" fmla="*/ 87 w 696"/>
                <a:gd name="T93" fmla="*/ 88 h 107"/>
                <a:gd name="T94" fmla="*/ 120 w 696"/>
                <a:gd name="T95" fmla="*/ 95 h 107"/>
                <a:gd name="T96" fmla="*/ 98 w 696"/>
                <a:gd name="T97" fmla="*/ 86 h 107"/>
                <a:gd name="T98" fmla="*/ 57 w 696"/>
                <a:gd name="T99" fmla="*/ 60 h 107"/>
                <a:gd name="T100" fmla="*/ 13 w 696"/>
                <a:gd name="T101" fmla="*/ 24 h 107"/>
                <a:gd name="T102" fmla="*/ 55 w 696"/>
                <a:gd name="T103" fmla="*/ 14 h 107"/>
                <a:gd name="T104" fmla="*/ 31 w 696"/>
                <a:gd name="T105" fmla="*/ 0 h 107"/>
                <a:gd name="T106" fmla="*/ 8 w 696"/>
                <a:gd name="T107" fmla="*/ 42 h 107"/>
                <a:gd name="T108" fmla="*/ 49 w 696"/>
                <a:gd name="T109" fmla="*/ 69 h 107"/>
                <a:gd name="T110" fmla="*/ 31 w 696"/>
                <a:gd name="T111" fmla="*/ 96 h 107"/>
                <a:gd name="T112" fmla="*/ 0 w 696"/>
                <a:gd name="T113" fmla="*/ 102 h 107"/>
                <a:gd name="T114" fmla="*/ 63 w 696"/>
                <a:gd name="T115" fmla="*/ 7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96" h="107">
                  <a:moveTo>
                    <a:pt x="694" y="34"/>
                  </a:moveTo>
                  <a:cubicBezTo>
                    <a:pt x="694" y="24"/>
                    <a:pt x="694" y="24"/>
                    <a:pt x="694" y="24"/>
                  </a:cubicBezTo>
                  <a:cubicBezTo>
                    <a:pt x="672" y="24"/>
                    <a:pt x="672" y="24"/>
                    <a:pt x="672" y="24"/>
                  </a:cubicBezTo>
                  <a:cubicBezTo>
                    <a:pt x="672" y="6"/>
                    <a:pt x="672" y="6"/>
                    <a:pt x="672" y="6"/>
                  </a:cubicBezTo>
                  <a:cubicBezTo>
                    <a:pt x="662" y="6"/>
                    <a:pt x="662" y="6"/>
                    <a:pt x="662" y="6"/>
                  </a:cubicBezTo>
                  <a:cubicBezTo>
                    <a:pt x="661" y="24"/>
                    <a:pt x="661" y="24"/>
                    <a:pt x="661" y="24"/>
                  </a:cubicBezTo>
                  <a:cubicBezTo>
                    <a:pt x="648" y="24"/>
                    <a:pt x="648" y="24"/>
                    <a:pt x="648" y="24"/>
                  </a:cubicBezTo>
                  <a:cubicBezTo>
                    <a:pt x="648" y="34"/>
                    <a:pt x="648" y="34"/>
                    <a:pt x="648" y="34"/>
                  </a:cubicBezTo>
                  <a:cubicBezTo>
                    <a:pt x="661" y="34"/>
                    <a:pt x="661" y="34"/>
                    <a:pt x="661" y="34"/>
                  </a:cubicBezTo>
                  <a:cubicBezTo>
                    <a:pt x="661" y="88"/>
                    <a:pt x="661" y="88"/>
                    <a:pt x="661" y="88"/>
                  </a:cubicBezTo>
                  <a:cubicBezTo>
                    <a:pt x="661" y="100"/>
                    <a:pt x="667" y="107"/>
                    <a:pt x="678" y="107"/>
                  </a:cubicBezTo>
                  <a:cubicBezTo>
                    <a:pt x="685" y="107"/>
                    <a:pt x="691" y="106"/>
                    <a:pt x="696" y="104"/>
                  </a:cubicBezTo>
                  <a:cubicBezTo>
                    <a:pt x="694" y="95"/>
                    <a:pt x="694" y="95"/>
                    <a:pt x="694" y="95"/>
                  </a:cubicBezTo>
                  <a:cubicBezTo>
                    <a:pt x="689" y="96"/>
                    <a:pt x="684" y="97"/>
                    <a:pt x="681" y="97"/>
                  </a:cubicBezTo>
                  <a:cubicBezTo>
                    <a:pt x="678" y="97"/>
                    <a:pt x="676" y="96"/>
                    <a:pt x="674" y="94"/>
                  </a:cubicBezTo>
                  <a:cubicBezTo>
                    <a:pt x="673" y="93"/>
                    <a:pt x="672" y="90"/>
                    <a:pt x="672" y="86"/>
                  </a:cubicBezTo>
                  <a:cubicBezTo>
                    <a:pt x="672" y="34"/>
                    <a:pt x="672" y="34"/>
                    <a:pt x="672" y="34"/>
                  </a:cubicBezTo>
                  <a:lnTo>
                    <a:pt x="694" y="34"/>
                  </a:lnTo>
                  <a:close/>
                  <a:moveTo>
                    <a:pt x="633" y="49"/>
                  </a:moveTo>
                  <a:cubicBezTo>
                    <a:pt x="633" y="43"/>
                    <a:pt x="632" y="39"/>
                    <a:pt x="630" y="35"/>
                  </a:cubicBezTo>
                  <a:cubicBezTo>
                    <a:pt x="628" y="31"/>
                    <a:pt x="625" y="28"/>
                    <a:pt x="622" y="26"/>
                  </a:cubicBezTo>
                  <a:cubicBezTo>
                    <a:pt x="618" y="24"/>
                    <a:pt x="614" y="23"/>
                    <a:pt x="609" y="23"/>
                  </a:cubicBezTo>
                  <a:cubicBezTo>
                    <a:pt x="604" y="23"/>
                    <a:pt x="599" y="24"/>
                    <a:pt x="595" y="25"/>
                  </a:cubicBezTo>
                  <a:cubicBezTo>
                    <a:pt x="591" y="26"/>
                    <a:pt x="586" y="28"/>
                    <a:pt x="582" y="31"/>
                  </a:cubicBezTo>
                  <a:cubicBezTo>
                    <a:pt x="580" y="24"/>
                    <a:pt x="580" y="24"/>
                    <a:pt x="580" y="24"/>
                  </a:cubicBezTo>
                  <a:cubicBezTo>
                    <a:pt x="571" y="24"/>
                    <a:pt x="571" y="24"/>
                    <a:pt x="571" y="24"/>
                  </a:cubicBezTo>
                  <a:cubicBezTo>
                    <a:pt x="571" y="105"/>
                    <a:pt x="571" y="105"/>
                    <a:pt x="571" y="105"/>
                  </a:cubicBezTo>
                  <a:cubicBezTo>
                    <a:pt x="582" y="105"/>
                    <a:pt x="582" y="105"/>
                    <a:pt x="582" y="105"/>
                  </a:cubicBezTo>
                  <a:cubicBezTo>
                    <a:pt x="582" y="40"/>
                    <a:pt x="582" y="40"/>
                    <a:pt x="582" y="40"/>
                  </a:cubicBezTo>
                  <a:cubicBezTo>
                    <a:pt x="586" y="38"/>
                    <a:pt x="590" y="36"/>
                    <a:pt x="593" y="35"/>
                  </a:cubicBezTo>
                  <a:cubicBezTo>
                    <a:pt x="597" y="33"/>
                    <a:pt x="601" y="33"/>
                    <a:pt x="606" y="33"/>
                  </a:cubicBezTo>
                  <a:cubicBezTo>
                    <a:pt x="611" y="33"/>
                    <a:pt x="615" y="34"/>
                    <a:pt x="618" y="37"/>
                  </a:cubicBezTo>
                  <a:cubicBezTo>
                    <a:pt x="621" y="40"/>
                    <a:pt x="622" y="45"/>
                    <a:pt x="622" y="50"/>
                  </a:cubicBezTo>
                  <a:cubicBezTo>
                    <a:pt x="622" y="105"/>
                    <a:pt x="622" y="105"/>
                    <a:pt x="622" y="105"/>
                  </a:cubicBezTo>
                  <a:cubicBezTo>
                    <a:pt x="633" y="105"/>
                    <a:pt x="633" y="105"/>
                    <a:pt x="633" y="105"/>
                  </a:cubicBezTo>
                  <a:lnTo>
                    <a:pt x="633" y="49"/>
                  </a:lnTo>
                  <a:close/>
                  <a:moveTo>
                    <a:pt x="540" y="96"/>
                  </a:moveTo>
                  <a:cubicBezTo>
                    <a:pt x="547" y="88"/>
                    <a:pt x="550" y="78"/>
                    <a:pt x="550" y="65"/>
                  </a:cubicBezTo>
                  <a:cubicBezTo>
                    <a:pt x="550" y="52"/>
                    <a:pt x="547" y="41"/>
                    <a:pt x="540" y="34"/>
                  </a:cubicBezTo>
                  <a:cubicBezTo>
                    <a:pt x="534" y="27"/>
                    <a:pt x="525" y="23"/>
                    <a:pt x="514" y="23"/>
                  </a:cubicBezTo>
                  <a:cubicBezTo>
                    <a:pt x="502" y="23"/>
                    <a:pt x="494" y="27"/>
                    <a:pt x="487" y="34"/>
                  </a:cubicBezTo>
                  <a:cubicBezTo>
                    <a:pt x="481" y="41"/>
                    <a:pt x="478" y="52"/>
                    <a:pt x="478" y="65"/>
                  </a:cubicBezTo>
                  <a:cubicBezTo>
                    <a:pt x="478" y="78"/>
                    <a:pt x="481" y="88"/>
                    <a:pt x="487" y="96"/>
                  </a:cubicBezTo>
                  <a:cubicBezTo>
                    <a:pt x="494" y="103"/>
                    <a:pt x="502" y="107"/>
                    <a:pt x="514" y="107"/>
                  </a:cubicBezTo>
                  <a:cubicBezTo>
                    <a:pt x="525" y="107"/>
                    <a:pt x="534" y="103"/>
                    <a:pt x="540" y="96"/>
                  </a:cubicBezTo>
                  <a:close/>
                  <a:moveTo>
                    <a:pt x="496" y="88"/>
                  </a:moveTo>
                  <a:cubicBezTo>
                    <a:pt x="492" y="83"/>
                    <a:pt x="490" y="75"/>
                    <a:pt x="490" y="65"/>
                  </a:cubicBezTo>
                  <a:cubicBezTo>
                    <a:pt x="490" y="55"/>
                    <a:pt x="492" y="47"/>
                    <a:pt x="496" y="41"/>
                  </a:cubicBezTo>
                  <a:cubicBezTo>
                    <a:pt x="500" y="36"/>
                    <a:pt x="506" y="33"/>
                    <a:pt x="514" y="33"/>
                  </a:cubicBezTo>
                  <a:cubicBezTo>
                    <a:pt x="521" y="33"/>
                    <a:pt x="527" y="36"/>
                    <a:pt x="532" y="41"/>
                  </a:cubicBezTo>
                  <a:cubicBezTo>
                    <a:pt x="536" y="47"/>
                    <a:pt x="538" y="55"/>
                    <a:pt x="538" y="65"/>
                  </a:cubicBezTo>
                  <a:cubicBezTo>
                    <a:pt x="538" y="75"/>
                    <a:pt x="536" y="83"/>
                    <a:pt x="532" y="89"/>
                  </a:cubicBezTo>
                  <a:cubicBezTo>
                    <a:pt x="527" y="94"/>
                    <a:pt x="521" y="97"/>
                    <a:pt x="514" y="97"/>
                  </a:cubicBezTo>
                  <a:cubicBezTo>
                    <a:pt x="506" y="97"/>
                    <a:pt x="500" y="94"/>
                    <a:pt x="496" y="88"/>
                  </a:cubicBezTo>
                  <a:close/>
                  <a:moveTo>
                    <a:pt x="432" y="105"/>
                  </a:moveTo>
                  <a:cubicBezTo>
                    <a:pt x="444" y="105"/>
                    <a:pt x="444" y="105"/>
                    <a:pt x="444" y="105"/>
                  </a:cubicBezTo>
                  <a:cubicBezTo>
                    <a:pt x="444" y="45"/>
                    <a:pt x="444" y="45"/>
                    <a:pt x="444" y="45"/>
                  </a:cubicBezTo>
                  <a:cubicBezTo>
                    <a:pt x="446" y="41"/>
                    <a:pt x="449" y="38"/>
                    <a:pt x="452" y="36"/>
                  </a:cubicBezTo>
                  <a:cubicBezTo>
                    <a:pt x="454" y="35"/>
                    <a:pt x="458" y="34"/>
                    <a:pt x="461" y="34"/>
                  </a:cubicBezTo>
                  <a:cubicBezTo>
                    <a:pt x="465" y="34"/>
                    <a:pt x="467" y="34"/>
                    <a:pt x="469" y="35"/>
                  </a:cubicBezTo>
                  <a:cubicBezTo>
                    <a:pt x="471" y="24"/>
                    <a:pt x="471" y="24"/>
                    <a:pt x="471" y="24"/>
                  </a:cubicBezTo>
                  <a:cubicBezTo>
                    <a:pt x="469" y="23"/>
                    <a:pt x="466" y="23"/>
                    <a:pt x="463" y="23"/>
                  </a:cubicBezTo>
                  <a:cubicBezTo>
                    <a:pt x="459" y="23"/>
                    <a:pt x="455" y="24"/>
                    <a:pt x="452" y="26"/>
                  </a:cubicBezTo>
                  <a:cubicBezTo>
                    <a:pt x="448" y="28"/>
                    <a:pt x="445" y="30"/>
                    <a:pt x="443" y="34"/>
                  </a:cubicBezTo>
                  <a:cubicBezTo>
                    <a:pt x="441" y="24"/>
                    <a:pt x="441" y="24"/>
                    <a:pt x="441" y="24"/>
                  </a:cubicBezTo>
                  <a:cubicBezTo>
                    <a:pt x="432" y="24"/>
                    <a:pt x="432" y="24"/>
                    <a:pt x="432" y="24"/>
                  </a:cubicBezTo>
                  <a:lnTo>
                    <a:pt x="432" y="105"/>
                  </a:lnTo>
                  <a:close/>
                  <a:moveTo>
                    <a:pt x="369" y="105"/>
                  </a:moveTo>
                  <a:cubicBezTo>
                    <a:pt x="369" y="56"/>
                    <a:pt x="369" y="56"/>
                    <a:pt x="369" y="56"/>
                  </a:cubicBezTo>
                  <a:cubicBezTo>
                    <a:pt x="411" y="56"/>
                    <a:pt x="411" y="56"/>
                    <a:pt x="411" y="56"/>
                  </a:cubicBezTo>
                  <a:cubicBezTo>
                    <a:pt x="411" y="45"/>
                    <a:pt x="411" y="45"/>
                    <a:pt x="411" y="45"/>
                  </a:cubicBezTo>
                  <a:cubicBezTo>
                    <a:pt x="369" y="45"/>
                    <a:pt x="369" y="45"/>
                    <a:pt x="369" y="45"/>
                  </a:cubicBezTo>
                  <a:cubicBezTo>
                    <a:pt x="369" y="11"/>
                    <a:pt x="369" y="11"/>
                    <a:pt x="369" y="11"/>
                  </a:cubicBezTo>
                  <a:cubicBezTo>
                    <a:pt x="415" y="11"/>
                    <a:pt x="415" y="11"/>
                    <a:pt x="415" y="11"/>
                  </a:cubicBezTo>
                  <a:cubicBezTo>
                    <a:pt x="415" y="1"/>
                    <a:pt x="415" y="1"/>
                    <a:pt x="415" y="1"/>
                  </a:cubicBezTo>
                  <a:cubicBezTo>
                    <a:pt x="357" y="1"/>
                    <a:pt x="357" y="1"/>
                    <a:pt x="357" y="1"/>
                  </a:cubicBezTo>
                  <a:cubicBezTo>
                    <a:pt x="357" y="105"/>
                    <a:pt x="357" y="105"/>
                    <a:pt x="357" y="105"/>
                  </a:cubicBezTo>
                  <a:lnTo>
                    <a:pt x="369" y="105"/>
                  </a:lnTo>
                  <a:close/>
                  <a:moveTo>
                    <a:pt x="283" y="57"/>
                  </a:moveTo>
                  <a:cubicBezTo>
                    <a:pt x="283" y="49"/>
                    <a:pt x="286" y="43"/>
                    <a:pt x="289" y="39"/>
                  </a:cubicBezTo>
                  <a:cubicBezTo>
                    <a:pt x="293" y="34"/>
                    <a:pt x="298" y="32"/>
                    <a:pt x="304" y="32"/>
                  </a:cubicBezTo>
                  <a:cubicBezTo>
                    <a:pt x="311" y="32"/>
                    <a:pt x="315" y="34"/>
                    <a:pt x="318" y="39"/>
                  </a:cubicBezTo>
                  <a:cubicBezTo>
                    <a:pt x="322" y="43"/>
                    <a:pt x="323" y="49"/>
                    <a:pt x="323" y="57"/>
                  </a:cubicBezTo>
                  <a:lnTo>
                    <a:pt x="283" y="57"/>
                  </a:lnTo>
                  <a:close/>
                  <a:moveTo>
                    <a:pt x="335" y="60"/>
                  </a:moveTo>
                  <a:cubicBezTo>
                    <a:pt x="335" y="48"/>
                    <a:pt x="332" y="39"/>
                    <a:pt x="327" y="32"/>
                  </a:cubicBezTo>
                  <a:cubicBezTo>
                    <a:pt x="322" y="26"/>
                    <a:pt x="314" y="23"/>
                    <a:pt x="304" y="23"/>
                  </a:cubicBezTo>
                  <a:cubicBezTo>
                    <a:pt x="293" y="23"/>
                    <a:pt x="285" y="27"/>
                    <a:pt x="279" y="34"/>
                  </a:cubicBezTo>
                  <a:cubicBezTo>
                    <a:pt x="274" y="42"/>
                    <a:pt x="271" y="52"/>
                    <a:pt x="271" y="66"/>
                  </a:cubicBezTo>
                  <a:cubicBezTo>
                    <a:pt x="271" y="79"/>
                    <a:pt x="274" y="89"/>
                    <a:pt x="280" y="96"/>
                  </a:cubicBezTo>
                  <a:cubicBezTo>
                    <a:pt x="286" y="103"/>
                    <a:pt x="295" y="107"/>
                    <a:pt x="307" y="107"/>
                  </a:cubicBezTo>
                  <a:cubicBezTo>
                    <a:pt x="312" y="107"/>
                    <a:pt x="317" y="106"/>
                    <a:pt x="322" y="105"/>
                  </a:cubicBezTo>
                  <a:cubicBezTo>
                    <a:pt x="327" y="104"/>
                    <a:pt x="332" y="103"/>
                    <a:pt x="335" y="101"/>
                  </a:cubicBezTo>
                  <a:cubicBezTo>
                    <a:pt x="333" y="92"/>
                    <a:pt x="333" y="92"/>
                    <a:pt x="333" y="92"/>
                  </a:cubicBezTo>
                  <a:cubicBezTo>
                    <a:pt x="329" y="93"/>
                    <a:pt x="325" y="95"/>
                    <a:pt x="320" y="96"/>
                  </a:cubicBezTo>
                  <a:cubicBezTo>
                    <a:pt x="316" y="97"/>
                    <a:pt x="312" y="97"/>
                    <a:pt x="309" y="97"/>
                  </a:cubicBezTo>
                  <a:cubicBezTo>
                    <a:pt x="300" y="97"/>
                    <a:pt x="294" y="95"/>
                    <a:pt x="289" y="89"/>
                  </a:cubicBezTo>
                  <a:cubicBezTo>
                    <a:pt x="285" y="84"/>
                    <a:pt x="283" y="76"/>
                    <a:pt x="283" y="66"/>
                  </a:cubicBezTo>
                  <a:cubicBezTo>
                    <a:pt x="335" y="66"/>
                    <a:pt x="335" y="66"/>
                    <a:pt x="335" y="66"/>
                  </a:cubicBezTo>
                  <a:lnTo>
                    <a:pt x="335" y="60"/>
                  </a:lnTo>
                  <a:close/>
                  <a:moveTo>
                    <a:pt x="226" y="105"/>
                  </a:moveTo>
                  <a:cubicBezTo>
                    <a:pt x="237" y="105"/>
                    <a:pt x="237" y="105"/>
                    <a:pt x="237" y="105"/>
                  </a:cubicBezTo>
                  <a:cubicBezTo>
                    <a:pt x="237" y="45"/>
                    <a:pt x="237" y="45"/>
                    <a:pt x="237" y="45"/>
                  </a:cubicBezTo>
                  <a:cubicBezTo>
                    <a:pt x="239" y="41"/>
                    <a:pt x="242" y="38"/>
                    <a:pt x="245" y="36"/>
                  </a:cubicBezTo>
                  <a:cubicBezTo>
                    <a:pt x="248" y="35"/>
                    <a:pt x="251" y="34"/>
                    <a:pt x="255" y="34"/>
                  </a:cubicBezTo>
                  <a:cubicBezTo>
                    <a:pt x="258" y="34"/>
                    <a:pt x="261" y="34"/>
                    <a:pt x="263" y="35"/>
                  </a:cubicBezTo>
                  <a:cubicBezTo>
                    <a:pt x="264" y="24"/>
                    <a:pt x="264" y="24"/>
                    <a:pt x="264" y="24"/>
                  </a:cubicBezTo>
                  <a:cubicBezTo>
                    <a:pt x="262" y="23"/>
                    <a:pt x="259" y="23"/>
                    <a:pt x="256" y="23"/>
                  </a:cubicBezTo>
                  <a:cubicBezTo>
                    <a:pt x="252" y="23"/>
                    <a:pt x="248" y="24"/>
                    <a:pt x="245" y="26"/>
                  </a:cubicBezTo>
                  <a:cubicBezTo>
                    <a:pt x="242" y="28"/>
                    <a:pt x="239" y="30"/>
                    <a:pt x="236" y="34"/>
                  </a:cubicBezTo>
                  <a:cubicBezTo>
                    <a:pt x="235" y="24"/>
                    <a:pt x="235" y="24"/>
                    <a:pt x="235" y="24"/>
                  </a:cubicBezTo>
                  <a:cubicBezTo>
                    <a:pt x="226" y="24"/>
                    <a:pt x="226" y="24"/>
                    <a:pt x="226" y="24"/>
                  </a:cubicBezTo>
                  <a:lnTo>
                    <a:pt x="226" y="105"/>
                  </a:lnTo>
                  <a:close/>
                  <a:moveTo>
                    <a:pt x="195" y="96"/>
                  </a:moveTo>
                  <a:cubicBezTo>
                    <a:pt x="202" y="88"/>
                    <a:pt x="205" y="78"/>
                    <a:pt x="205" y="65"/>
                  </a:cubicBezTo>
                  <a:cubicBezTo>
                    <a:pt x="205" y="52"/>
                    <a:pt x="202" y="41"/>
                    <a:pt x="195" y="34"/>
                  </a:cubicBezTo>
                  <a:cubicBezTo>
                    <a:pt x="189" y="27"/>
                    <a:pt x="180" y="23"/>
                    <a:pt x="169" y="23"/>
                  </a:cubicBezTo>
                  <a:cubicBezTo>
                    <a:pt x="157" y="23"/>
                    <a:pt x="148" y="27"/>
                    <a:pt x="142" y="34"/>
                  </a:cubicBezTo>
                  <a:cubicBezTo>
                    <a:pt x="136" y="41"/>
                    <a:pt x="132" y="52"/>
                    <a:pt x="132" y="65"/>
                  </a:cubicBezTo>
                  <a:cubicBezTo>
                    <a:pt x="132" y="78"/>
                    <a:pt x="136" y="88"/>
                    <a:pt x="142" y="96"/>
                  </a:cubicBezTo>
                  <a:cubicBezTo>
                    <a:pt x="148" y="103"/>
                    <a:pt x="157" y="107"/>
                    <a:pt x="169" y="107"/>
                  </a:cubicBezTo>
                  <a:cubicBezTo>
                    <a:pt x="180" y="107"/>
                    <a:pt x="189" y="103"/>
                    <a:pt x="195" y="96"/>
                  </a:cubicBezTo>
                  <a:close/>
                  <a:moveTo>
                    <a:pt x="151" y="88"/>
                  </a:moveTo>
                  <a:cubicBezTo>
                    <a:pt x="147" y="83"/>
                    <a:pt x="144" y="75"/>
                    <a:pt x="144" y="65"/>
                  </a:cubicBezTo>
                  <a:cubicBezTo>
                    <a:pt x="144" y="55"/>
                    <a:pt x="147" y="47"/>
                    <a:pt x="151" y="41"/>
                  </a:cubicBezTo>
                  <a:cubicBezTo>
                    <a:pt x="155" y="36"/>
                    <a:pt x="161" y="33"/>
                    <a:pt x="169" y="33"/>
                  </a:cubicBezTo>
                  <a:cubicBezTo>
                    <a:pt x="176" y="33"/>
                    <a:pt x="182" y="36"/>
                    <a:pt x="187" y="41"/>
                  </a:cubicBezTo>
                  <a:cubicBezTo>
                    <a:pt x="191" y="47"/>
                    <a:pt x="193" y="55"/>
                    <a:pt x="193" y="65"/>
                  </a:cubicBezTo>
                  <a:cubicBezTo>
                    <a:pt x="193" y="75"/>
                    <a:pt x="191" y="83"/>
                    <a:pt x="187" y="89"/>
                  </a:cubicBezTo>
                  <a:cubicBezTo>
                    <a:pt x="182" y="94"/>
                    <a:pt x="176" y="97"/>
                    <a:pt x="169" y="97"/>
                  </a:cubicBezTo>
                  <a:cubicBezTo>
                    <a:pt x="161" y="97"/>
                    <a:pt x="155" y="94"/>
                    <a:pt x="151" y="88"/>
                  </a:cubicBezTo>
                  <a:close/>
                  <a:moveTo>
                    <a:pt x="120" y="34"/>
                  </a:moveTo>
                  <a:cubicBezTo>
                    <a:pt x="120" y="24"/>
                    <a:pt x="120" y="24"/>
                    <a:pt x="120" y="24"/>
                  </a:cubicBezTo>
                  <a:cubicBezTo>
                    <a:pt x="98" y="24"/>
                    <a:pt x="98" y="24"/>
                    <a:pt x="98" y="24"/>
                  </a:cubicBezTo>
                  <a:cubicBezTo>
                    <a:pt x="98" y="6"/>
                    <a:pt x="98" y="6"/>
                    <a:pt x="98" y="6"/>
                  </a:cubicBezTo>
                  <a:cubicBezTo>
                    <a:pt x="88" y="6"/>
                    <a:pt x="88" y="6"/>
                    <a:pt x="88" y="6"/>
                  </a:cubicBezTo>
                  <a:cubicBezTo>
                    <a:pt x="87" y="24"/>
                    <a:pt x="87" y="24"/>
                    <a:pt x="87" y="24"/>
                  </a:cubicBezTo>
                  <a:cubicBezTo>
                    <a:pt x="74" y="24"/>
                    <a:pt x="74" y="24"/>
                    <a:pt x="74" y="24"/>
                  </a:cubicBezTo>
                  <a:cubicBezTo>
                    <a:pt x="74" y="34"/>
                    <a:pt x="74" y="34"/>
                    <a:pt x="74" y="34"/>
                  </a:cubicBezTo>
                  <a:cubicBezTo>
                    <a:pt x="87" y="34"/>
                    <a:pt x="87" y="34"/>
                    <a:pt x="87" y="34"/>
                  </a:cubicBezTo>
                  <a:cubicBezTo>
                    <a:pt x="87" y="88"/>
                    <a:pt x="87" y="88"/>
                    <a:pt x="87" y="88"/>
                  </a:cubicBezTo>
                  <a:cubicBezTo>
                    <a:pt x="87" y="100"/>
                    <a:pt x="93" y="107"/>
                    <a:pt x="104" y="107"/>
                  </a:cubicBezTo>
                  <a:cubicBezTo>
                    <a:pt x="111" y="107"/>
                    <a:pt x="117" y="106"/>
                    <a:pt x="122" y="104"/>
                  </a:cubicBezTo>
                  <a:cubicBezTo>
                    <a:pt x="120" y="95"/>
                    <a:pt x="120" y="95"/>
                    <a:pt x="120" y="95"/>
                  </a:cubicBezTo>
                  <a:cubicBezTo>
                    <a:pt x="115" y="96"/>
                    <a:pt x="110" y="97"/>
                    <a:pt x="107" y="97"/>
                  </a:cubicBezTo>
                  <a:cubicBezTo>
                    <a:pt x="104" y="97"/>
                    <a:pt x="102" y="96"/>
                    <a:pt x="100" y="94"/>
                  </a:cubicBezTo>
                  <a:cubicBezTo>
                    <a:pt x="99" y="93"/>
                    <a:pt x="98" y="90"/>
                    <a:pt x="98" y="86"/>
                  </a:cubicBezTo>
                  <a:cubicBezTo>
                    <a:pt x="98" y="34"/>
                    <a:pt x="98" y="34"/>
                    <a:pt x="98" y="34"/>
                  </a:cubicBezTo>
                  <a:lnTo>
                    <a:pt x="120" y="34"/>
                  </a:lnTo>
                  <a:close/>
                  <a:moveTo>
                    <a:pt x="57" y="60"/>
                  </a:moveTo>
                  <a:cubicBezTo>
                    <a:pt x="53" y="55"/>
                    <a:pt x="47" y="51"/>
                    <a:pt x="37" y="47"/>
                  </a:cubicBezTo>
                  <a:cubicBezTo>
                    <a:pt x="28" y="43"/>
                    <a:pt x="22" y="39"/>
                    <a:pt x="18" y="36"/>
                  </a:cubicBezTo>
                  <a:cubicBezTo>
                    <a:pt x="15" y="33"/>
                    <a:pt x="13" y="29"/>
                    <a:pt x="13" y="24"/>
                  </a:cubicBezTo>
                  <a:cubicBezTo>
                    <a:pt x="13" y="20"/>
                    <a:pt x="15" y="16"/>
                    <a:pt x="18" y="14"/>
                  </a:cubicBezTo>
                  <a:cubicBezTo>
                    <a:pt x="21" y="11"/>
                    <a:pt x="26" y="10"/>
                    <a:pt x="31" y="10"/>
                  </a:cubicBezTo>
                  <a:cubicBezTo>
                    <a:pt x="38" y="10"/>
                    <a:pt x="46" y="11"/>
                    <a:pt x="55" y="14"/>
                  </a:cubicBezTo>
                  <a:cubicBezTo>
                    <a:pt x="58" y="4"/>
                    <a:pt x="58" y="4"/>
                    <a:pt x="58" y="4"/>
                  </a:cubicBezTo>
                  <a:cubicBezTo>
                    <a:pt x="52" y="2"/>
                    <a:pt x="47" y="1"/>
                    <a:pt x="43" y="0"/>
                  </a:cubicBezTo>
                  <a:cubicBezTo>
                    <a:pt x="40" y="0"/>
                    <a:pt x="36" y="0"/>
                    <a:pt x="31" y="0"/>
                  </a:cubicBezTo>
                  <a:cubicBezTo>
                    <a:pt x="22" y="0"/>
                    <a:pt x="15" y="2"/>
                    <a:pt x="10" y="6"/>
                  </a:cubicBezTo>
                  <a:cubicBezTo>
                    <a:pt x="4" y="11"/>
                    <a:pt x="2" y="17"/>
                    <a:pt x="2" y="24"/>
                  </a:cubicBezTo>
                  <a:cubicBezTo>
                    <a:pt x="2" y="31"/>
                    <a:pt x="4" y="37"/>
                    <a:pt x="8" y="42"/>
                  </a:cubicBezTo>
                  <a:cubicBezTo>
                    <a:pt x="12" y="47"/>
                    <a:pt x="19" y="51"/>
                    <a:pt x="28" y="55"/>
                  </a:cubicBezTo>
                  <a:cubicBezTo>
                    <a:pt x="33" y="58"/>
                    <a:pt x="38" y="60"/>
                    <a:pt x="42" y="62"/>
                  </a:cubicBezTo>
                  <a:cubicBezTo>
                    <a:pt x="45" y="65"/>
                    <a:pt x="48" y="67"/>
                    <a:pt x="49" y="69"/>
                  </a:cubicBezTo>
                  <a:cubicBezTo>
                    <a:pt x="51" y="72"/>
                    <a:pt x="52" y="75"/>
                    <a:pt x="52" y="79"/>
                  </a:cubicBezTo>
                  <a:cubicBezTo>
                    <a:pt x="52" y="84"/>
                    <a:pt x="50" y="88"/>
                    <a:pt x="46" y="91"/>
                  </a:cubicBezTo>
                  <a:cubicBezTo>
                    <a:pt x="42" y="95"/>
                    <a:pt x="37" y="96"/>
                    <a:pt x="31" y="96"/>
                  </a:cubicBezTo>
                  <a:cubicBezTo>
                    <a:pt x="26" y="96"/>
                    <a:pt x="22" y="96"/>
                    <a:pt x="18" y="95"/>
                  </a:cubicBezTo>
                  <a:cubicBezTo>
                    <a:pt x="14" y="94"/>
                    <a:pt x="9" y="93"/>
                    <a:pt x="3" y="91"/>
                  </a:cubicBezTo>
                  <a:cubicBezTo>
                    <a:pt x="0" y="102"/>
                    <a:pt x="0" y="102"/>
                    <a:pt x="0" y="102"/>
                  </a:cubicBezTo>
                  <a:cubicBezTo>
                    <a:pt x="9" y="105"/>
                    <a:pt x="19" y="107"/>
                    <a:pt x="31" y="107"/>
                  </a:cubicBezTo>
                  <a:cubicBezTo>
                    <a:pt x="41" y="107"/>
                    <a:pt x="49" y="104"/>
                    <a:pt x="55" y="99"/>
                  </a:cubicBezTo>
                  <a:cubicBezTo>
                    <a:pt x="60" y="94"/>
                    <a:pt x="63" y="87"/>
                    <a:pt x="63" y="78"/>
                  </a:cubicBezTo>
                  <a:cubicBezTo>
                    <a:pt x="63" y="71"/>
                    <a:pt x="61" y="65"/>
                    <a:pt x="57" y="60"/>
                  </a:cubicBezTo>
                  <a:close/>
                </a:path>
              </a:pathLst>
            </a:custGeom>
            <a:solidFill>
              <a:srgbClr val="41414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000000"/>
                </a:solidFill>
                <a:effectLst/>
                <a:uLnTx/>
                <a:uFillTx/>
                <a:latin typeface="Arial"/>
              </a:endParaRPr>
            </a:p>
          </p:txBody>
        </p:sp>
        <p:sp>
          <p:nvSpPr>
            <p:cNvPr id="44" name="Freeform 145"/>
            <p:cNvSpPr>
              <a:spLocks noEditPoints="1"/>
            </p:cNvSpPr>
            <p:nvPr/>
          </p:nvSpPr>
          <p:spPr bwMode="auto">
            <a:xfrm>
              <a:off x="10468055" y="450304"/>
              <a:ext cx="962679" cy="882749"/>
            </a:xfrm>
            <a:custGeom>
              <a:avLst/>
              <a:gdLst>
                <a:gd name="T0" fmla="*/ 0 w 2192"/>
                <a:gd name="T1" fmla="*/ 92 h 2010"/>
                <a:gd name="T2" fmla="*/ 0 w 2192"/>
                <a:gd name="T3" fmla="*/ 182 h 2010"/>
                <a:gd name="T4" fmla="*/ 0 w 2192"/>
                <a:gd name="T5" fmla="*/ 2010 h 2010"/>
                <a:gd name="T6" fmla="*/ 2192 w 2192"/>
                <a:gd name="T7" fmla="*/ 2010 h 2010"/>
                <a:gd name="T8" fmla="*/ 2192 w 2192"/>
                <a:gd name="T9" fmla="*/ 182 h 2010"/>
                <a:gd name="T10" fmla="*/ 2192 w 2192"/>
                <a:gd name="T11" fmla="*/ 92 h 2010"/>
                <a:gd name="T12" fmla="*/ 2192 w 2192"/>
                <a:gd name="T13" fmla="*/ 0 h 2010"/>
                <a:gd name="T14" fmla="*/ 0 w 2192"/>
                <a:gd name="T15" fmla="*/ 0 h 2010"/>
                <a:gd name="T16" fmla="*/ 0 w 2192"/>
                <a:gd name="T17" fmla="*/ 92 h 2010"/>
                <a:gd name="T18" fmla="*/ 2102 w 2192"/>
                <a:gd name="T19" fmla="*/ 1917 h 2010"/>
                <a:gd name="T20" fmla="*/ 93 w 2192"/>
                <a:gd name="T21" fmla="*/ 1917 h 2010"/>
                <a:gd name="T22" fmla="*/ 93 w 2192"/>
                <a:gd name="T23" fmla="*/ 275 h 2010"/>
                <a:gd name="T24" fmla="*/ 2102 w 2192"/>
                <a:gd name="T25" fmla="*/ 275 h 2010"/>
                <a:gd name="T26" fmla="*/ 2102 w 2192"/>
                <a:gd name="T27" fmla="*/ 1917 h 2010"/>
                <a:gd name="T28" fmla="*/ 2102 w 2192"/>
                <a:gd name="T29" fmla="*/ 92 h 2010"/>
                <a:gd name="T30" fmla="*/ 2102 w 2192"/>
                <a:gd name="T31" fmla="*/ 182 h 2010"/>
                <a:gd name="T32" fmla="*/ 2009 w 2192"/>
                <a:gd name="T33" fmla="*/ 182 h 2010"/>
                <a:gd name="T34" fmla="*/ 2009 w 2192"/>
                <a:gd name="T35" fmla="*/ 92 h 2010"/>
                <a:gd name="T36" fmla="*/ 2102 w 2192"/>
                <a:gd name="T37" fmla="*/ 92 h 2010"/>
                <a:gd name="T38" fmla="*/ 1917 w 2192"/>
                <a:gd name="T39" fmla="*/ 92 h 2010"/>
                <a:gd name="T40" fmla="*/ 1917 w 2192"/>
                <a:gd name="T41" fmla="*/ 182 h 2010"/>
                <a:gd name="T42" fmla="*/ 1827 w 2192"/>
                <a:gd name="T43" fmla="*/ 182 h 2010"/>
                <a:gd name="T44" fmla="*/ 1827 w 2192"/>
                <a:gd name="T45" fmla="*/ 92 h 2010"/>
                <a:gd name="T46" fmla="*/ 1917 w 2192"/>
                <a:gd name="T47" fmla="*/ 92 h 2010"/>
                <a:gd name="T48" fmla="*/ 1734 w 2192"/>
                <a:gd name="T49" fmla="*/ 92 h 2010"/>
                <a:gd name="T50" fmla="*/ 1734 w 2192"/>
                <a:gd name="T51" fmla="*/ 182 h 2010"/>
                <a:gd name="T52" fmla="*/ 1644 w 2192"/>
                <a:gd name="T53" fmla="*/ 182 h 2010"/>
                <a:gd name="T54" fmla="*/ 1644 w 2192"/>
                <a:gd name="T55" fmla="*/ 92 h 2010"/>
                <a:gd name="T56" fmla="*/ 1734 w 2192"/>
                <a:gd name="T57" fmla="*/ 9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192" h="2010">
                  <a:moveTo>
                    <a:pt x="0" y="92"/>
                  </a:moveTo>
                  <a:lnTo>
                    <a:pt x="0" y="182"/>
                  </a:lnTo>
                  <a:lnTo>
                    <a:pt x="0" y="2010"/>
                  </a:lnTo>
                  <a:lnTo>
                    <a:pt x="2192" y="2010"/>
                  </a:lnTo>
                  <a:lnTo>
                    <a:pt x="2192" y="182"/>
                  </a:lnTo>
                  <a:lnTo>
                    <a:pt x="2192" y="92"/>
                  </a:lnTo>
                  <a:lnTo>
                    <a:pt x="2192" y="0"/>
                  </a:lnTo>
                  <a:lnTo>
                    <a:pt x="0" y="0"/>
                  </a:lnTo>
                  <a:lnTo>
                    <a:pt x="0" y="92"/>
                  </a:lnTo>
                  <a:close/>
                  <a:moveTo>
                    <a:pt x="2102" y="1917"/>
                  </a:moveTo>
                  <a:lnTo>
                    <a:pt x="93" y="1917"/>
                  </a:lnTo>
                  <a:lnTo>
                    <a:pt x="93" y="275"/>
                  </a:lnTo>
                  <a:lnTo>
                    <a:pt x="2102" y="275"/>
                  </a:lnTo>
                  <a:lnTo>
                    <a:pt x="2102" y="1917"/>
                  </a:lnTo>
                  <a:close/>
                  <a:moveTo>
                    <a:pt x="2102" y="92"/>
                  </a:moveTo>
                  <a:lnTo>
                    <a:pt x="2102" y="182"/>
                  </a:lnTo>
                  <a:lnTo>
                    <a:pt x="2009" y="182"/>
                  </a:lnTo>
                  <a:lnTo>
                    <a:pt x="2009" y="92"/>
                  </a:lnTo>
                  <a:lnTo>
                    <a:pt x="2102" y="92"/>
                  </a:lnTo>
                  <a:close/>
                  <a:moveTo>
                    <a:pt x="1917" y="92"/>
                  </a:moveTo>
                  <a:lnTo>
                    <a:pt x="1917" y="182"/>
                  </a:lnTo>
                  <a:lnTo>
                    <a:pt x="1827" y="182"/>
                  </a:lnTo>
                  <a:lnTo>
                    <a:pt x="1827" y="92"/>
                  </a:lnTo>
                  <a:lnTo>
                    <a:pt x="1917" y="92"/>
                  </a:lnTo>
                  <a:close/>
                  <a:moveTo>
                    <a:pt x="1734" y="92"/>
                  </a:moveTo>
                  <a:lnTo>
                    <a:pt x="1734" y="182"/>
                  </a:lnTo>
                  <a:lnTo>
                    <a:pt x="1644" y="182"/>
                  </a:lnTo>
                  <a:lnTo>
                    <a:pt x="1644" y="92"/>
                  </a:lnTo>
                  <a:lnTo>
                    <a:pt x="1734" y="92"/>
                  </a:lnTo>
                  <a:close/>
                </a:path>
              </a:pathLst>
            </a:custGeom>
            <a:solidFill>
              <a:srgbClr val="41414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1088291"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smtClean="0">
                <a:ln>
                  <a:noFill/>
                </a:ln>
                <a:solidFill>
                  <a:srgbClr val="000000"/>
                </a:solidFill>
                <a:effectLst/>
                <a:uLnTx/>
                <a:uFillTx/>
                <a:latin typeface="Arial"/>
              </a:endParaRPr>
            </a:p>
          </p:txBody>
        </p:sp>
      </p:grpSp>
      <p:grpSp>
        <p:nvGrpSpPr>
          <p:cNvPr id="48" name="Group 47"/>
          <p:cNvGrpSpPr/>
          <p:nvPr/>
        </p:nvGrpSpPr>
        <p:grpSpPr>
          <a:xfrm>
            <a:off x="4315173" y="2733610"/>
            <a:ext cx="748458" cy="720321"/>
            <a:chOff x="532007" y="1600720"/>
            <a:chExt cx="1814679" cy="1746459"/>
          </a:xfrm>
        </p:grpSpPr>
        <p:sp>
          <p:nvSpPr>
            <p:cNvPr id="49" name="Oval 48"/>
            <p:cNvSpPr/>
            <p:nvPr/>
          </p:nvSpPr>
          <p:spPr>
            <a:xfrm>
              <a:off x="532007" y="1600720"/>
              <a:ext cx="1814679" cy="1746459"/>
            </a:xfrm>
            <a:prstGeom prst="ellipse">
              <a:avLst/>
            </a:prstGeom>
            <a:gradFill>
              <a:gsLst>
                <a:gs pos="0">
                  <a:srgbClr val="FFFFFF"/>
                </a:gs>
                <a:gs pos="50000">
                  <a:srgbClr val="FFFFFF">
                    <a:lumMod val="85000"/>
                  </a:srgbClr>
                </a:gs>
                <a:gs pos="100000">
                  <a:srgbClr val="497629"/>
                </a:gs>
              </a:gsLst>
              <a:path path="circle">
                <a:fillToRect l="50000" t="50000" r="50000" b="50000"/>
              </a:path>
            </a:gradFill>
            <a:ln w="25400" cap="flat" cmpd="sng" algn="ctr">
              <a:noFill/>
              <a:prstDash val="solid"/>
            </a:ln>
            <a:effectLst/>
          </p:spPr>
          <p:txBody>
            <a:bodyPr rtlCol="0" anchor="ctr"/>
            <a:lstStyle/>
            <a:p>
              <a:pPr algn="ctr" defTabSz="1088291"/>
              <a:endParaRPr lang="en-US" sz="2099" b="1" kern="0" dirty="0">
                <a:solidFill>
                  <a:srgbClr val="000000">
                    <a:lumMod val="50000"/>
                    <a:lumOff val="50000"/>
                  </a:srgbClr>
                </a:solidFill>
                <a:latin typeface="Arial"/>
              </a:endParaRPr>
            </a:p>
          </p:txBody>
        </p:sp>
        <p:pic>
          <p:nvPicPr>
            <p:cNvPr id="50" name="Picture 6" descr="https://www.wired.com/wp-content/uploads/2015/09/2015.jpg">
              <a:hlinkClick r:id="rId4"/>
            </p:cNvPr>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ackgroundRemoval t="32500" b="72917" l="10000" r="96094">
                          <a14:foregroundMark x1="42969" y1="49583" x2="42969" y2="49583"/>
                          <a14:foregroundMark x1="55469" y1="49583" x2="55469" y2="49583"/>
                          <a14:foregroundMark x1="69531" y1="50833" x2="69531" y2="50833"/>
                          <a14:foregroundMark x1="72813" y1="40833" x2="72813" y2="40833"/>
                          <a14:foregroundMark x1="84531" y1="52917" x2="84531" y2="52917"/>
                          <a14:foregroundMark x1="77031" y1="54167" x2="77031" y2="54167"/>
                        </a14:backgroundRemoval>
                      </a14:imgEffect>
                    </a14:imgLayer>
                  </a14:imgProps>
                </a:ext>
                <a:ext uri="{28A0092B-C50C-407E-A947-70E740481C1C}">
                  <a14:useLocalDpi xmlns:a14="http://schemas.microsoft.com/office/drawing/2010/main" val="0"/>
                </a:ext>
              </a:extLst>
            </a:blip>
            <a:srcRect t="28276" b="28558"/>
            <a:stretch/>
          </p:blipFill>
          <p:spPr bwMode="auto">
            <a:xfrm>
              <a:off x="618462" y="2180603"/>
              <a:ext cx="1641769" cy="53177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1" name="Group 50"/>
          <p:cNvGrpSpPr/>
          <p:nvPr/>
        </p:nvGrpSpPr>
        <p:grpSpPr>
          <a:xfrm>
            <a:off x="5564614" y="2772604"/>
            <a:ext cx="694223" cy="668125"/>
            <a:chOff x="2346689" y="543280"/>
            <a:chExt cx="1814679" cy="1746459"/>
          </a:xfrm>
        </p:grpSpPr>
        <p:sp>
          <p:nvSpPr>
            <p:cNvPr id="52" name="Oval 51"/>
            <p:cNvSpPr/>
            <p:nvPr/>
          </p:nvSpPr>
          <p:spPr>
            <a:xfrm>
              <a:off x="2346689" y="543280"/>
              <a:ext cx="1814679" cy="1746459"/>
            </a:xfrm>
            <a:prstGeom prst="ellipse">
              <a:avLst/>
            </a:prstGeom>
            <a:gradFill>
              <a:gsLst>
                <a:gs pos="0">
                  <a:srgbClr val="FFFFFF"/>
                </a:gs>
                <a:gs pos="50000">
                  <a:srgbClr val="FFFFFF">
                    <a:lumMod val="85000"/>
                  </a:srgbClr>
                </a:gs>
                <a:gs pos="100000">
                  <a:srgbClr val="497629"/>
                </a:gs>
              </a:gsLst>
              <a:path path="circle">
                <a:fillToRect l="50000" t="50000" r="50000" b="50000"/>
              </a:path>
            </a:gradFill>
            <a:ln w="25400" cap="flat" cmpd="sng" algn="ctr">
              <a:noFill/>
              <a:prstDash val="solid"/>
            </a:ln>
            <a:effectLst/>
          </p:spPr>
          <p:txBody>
            <a:bodyPr rtlCol="0" anchor="ctr"/>
            <a:lstStyle/>
            <a:p>
              <a:pPr algn="ctr" defTabSz="1088291"/>
              <a:endParaRPr lang="en-US" sz="2099" b="1" kern="0" dirty="0">
                <a:solidFill>
                  <a:srgbClr val="000000">
                    <a:lumMod val="50000"/>
                    <a:lumOff val="50000"/>
                  </a:srgbClr>
                </a:solidFill>
                <a:latin typeface="Arial"/>
              </a:endParaRPr>
            </a:p>
          </p:txBody>
        </p:sp>
        <p:pic>
          <p:nvPicPr>
            <p:cNvPr id="53" name="Picture 8" descr="http://windowsitpro.com/site-files/windowsitpro.com/files/uploads/2014/03/Identity%20Bridge.jpg"/>
            <p:cNvPicPr>
              <a:picLocks noChangeAspect="1" noChangeArrowheads="1"/>
            </p:cNvPicPr>
            <p:nvPr/>
          </p:nvPicPr>
          <p:blipFill rotWithShape="1">
            <a:blip r:embed="rId7" cstate="print">
              <a:extLst>
                <a:ext uri="{BEBA8EAE-BF5A-486C-A8C5-ECC9F3942E4B}">
                  <a14:imgProps xmlns:a14="http://schemas.microsoft.com/office/drawing/2010/main">
                    <a14:imgLayer r:embed="rId8">
                      <a14:imgEffect>
                        <a14:backgroundRemoval t="29261" b="61932" l="71250" r="98625">
                          <a14:foregroundMark x1="78750" y1="54261" x2="78750" y2="54261"/>
                          <a14:foregroundMark x1="79125" y1="50568" x2="79125" y2="50568"/>
                          <a14:foregroundMark x1="82375" y1="42898" x2="82375" y2="42898"/>
                        </a14:backgroundRemoval>
                      </a14:imgEffect>
                    </a14:imgLayer>
                  </a14:imgProps>
                </a:ext>
                <a:ext uri="{28A0092B-C50C-407E-A947-70E740481C1C}">
                  <a14:useLocalDpi xmlns:a14="http://schemas.microsoft.com/office/drawing/2010/main" val="0"/>
                </a:ext>
              </a:extLst>
            </a:blip>
            <a:srcRect l="70507" t="25843" r="1015" b="35487"/>
            <a:stretch/>
          </p:blipFill>
          <p:spPr bwMode="auto">
            <a:xfrm>
              <a:off x="2433147" y="924993"/>
              <a:ext cx="1557017" cy="93029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4" name="Group 53"/>
          <p:cNvGrpSpPr/>
          <p:nvPr/>
        </p:nvGrpSpPr>
        <p:grpSpPr>
          <a:xfrm>
            <a:off x="6759820" y="2764918"/>
            <a:ext cx="683395" cy="657704"/>
            <a:chOff x="4161366" y="1600720"/>
            <a:chExt cx="1814679" cy="1746459"/>
          </a:xfrm>
        </p:grpSpPr>
        <p:sp>
          <p:nvSpPr>
            <p:cNvPr id="55" name="Oval 54"/>
            <p:cNvSpPr/>
            <p:nvPr/>
          </p:nvSpPr>
          <p:spPr>
            <a:xfrm>
              <a:off x="4161366" y="1600720"/>
              <a:ext cx="1814679" cy="1746459"/>
            </a:xfrm>
            <a:prstGeom prst="ellipse">
              <a:avLst/>
            </a:prstGeom>
            <a:gradFill>
              <a:gsLst>
                <a:gs pos="0">
                  <a:srgbClr val="FFFFFF"/>
                </a:gs>
                <a:gs pos="50000">
                  <a:srgbClr val="FFFFFF">
                    <a:lumMod val="85000"/>
                  </a:srgbClr>
                </a:gs>
                <a:gs pos="100000">
                  <a:srgbClr val="497629"/>
                </a:gs>
              </a:gsLst>
              <a:path path="circle">
                <a:fillToRect l="50000" t="50000" r="50000" b="50000"/>
              </a:path>
            </a:gradFill>
            <a:ln w="25400" cap="flat" cmpd="sng" algn="ctr">
              <a:noFill/>
              <a:prstDash val="solid"/>
            </a:ln>
            <a:effectLst/>
          </p:spPr>
          <p:txBody>
            <a:bodyPr rtlCol="0" anchor="ctr"/>
            <a:lstStyle/>
            <a:p>
              <a:pPr algn="ctr" defTabSz="1088291"/>
              <a:endParaRPr lang="en-US" sz="2099" b="1" kern="0" dirty="0">
                <a:solidFill>
                  <a:srgbClr val="000000">
                    <a:lumMod val="50000"/>
                    <a:lumOff val="50000"/>
                  </a:srgbClr>
                </a:solidFill>
                <a:latin typeface="Arial"/>
              </a:endParaRPr>
            </a:p>
          </p:txBody>
        </p:sp>
        <p:pic>
          <p:nvPicPr>
            <p:cNvPr id="56" name="Picture 4" descr="https://www.okta.com/sites/default/files/blog/drupal-content/Okta_Logo_BrightBlue_Large.png">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34718" y="2266118"/>
              <a:ext cx="1067979" cy="36074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7" name="Group 56"/>
          <p:cNvGrpSpPr/>
          <p:nvPr/>
        </p:nvGrpSpPr>
        <p:grpSpPr>
          <a:xfrm>
            <a:off x="4333001" y="4189057"/>
            <a:ext cx="712802" cy="686005"/>
            <a:chOff x="532006" y="3738297"/>
            <a:chExt cx="1814679" cy="1746459"/>
          </a:xfrm>
        </p:grpSpPr>
        <p:sp>
          <p:nvSpPr>
            <p:cNvPr id="58" name="Oval 57"/>
            <p:cNvSpPr/>
            <p:nvPr/>
          </p:nvSpPr>
          <p:spPr>
            <a:xfrm>
              <a:off x="532006" y="3738297"/>
              <a:ext cx="1814679" cy="1746459"/>
            </a:xfrm>
            <a:prstGeom prst="ellipse">
              <a:avLst/>
            </a:prstGeom>
            <a:gradFill>
              <a:gsLst>
                <a:gs pos="0">
                  <a:srgbClr val="FFFFFF"/>
                </a:gs>
                <a:gs pos="50000">
                  <a:srgbClr val="FFFFFF">
                    <a:lumMod val="85000"/>
                  </a:srgbClr>
                </a:gs>
                <a:gs pos="100000">
                  <a:srgbClr val="497629"/>
                </a:gs>
              </a:gsLst>
              <a:path path="circle">
                <a:fillToRect l="50000" t="50000" r="50000" b="50000"/>
              </a:path>
            </a:gradFill>
            <a:ln w="25400" cap="flat" cmpd="sng" algn="ctr">
              <a:noFill/>
              <a:prstDash val="solid"/>
            </a:ln>
            <a:effectLst/>
          </p:spPr>
          <p:txBody>
            <a:bodyPr rtlCol="0" anchor="ctr"/>
            <a:lstStyle/>
            <a:p>
              <a:pPr algn="ctr" defTabSz="1088291"/>
              <a:endParaRPr lang="en-US" sz="2099" b="1" kern="0" dirty="0">
                <a:solidFill>
                  <a:srgbClr val="000000">
                    <a:lumMod val="50000"/>
                    <a:lumOff val="50000"/>
                  </a:srgbClr>
                </a:solidFill>
                <a:latin typeface="Arial"/>
              </a:endParaRPr>
            </a:p>
          </p:txBody>
        </p:sp>
        <p:pic>
          <p:nvPicPr>
            <p:cNvPr id="59" name="Picture 10" descr="https://www.imprivata.com/sites/all/themes/imprivata/images/facebook-logo-imprivata.jpg"/>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6366" t="39349" r="6435" b="38815"/>
            <a:stretch/>
          </p:blipFill>
          <p:spPr bwMode="auto">
            <a:xfrm>
              <a:off x="816994" y="4455674"/>
              <a:ext cx="1244707" cy="31169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0" name="Group 59"/>
          <p:cNvGrpSpPr/>
          <p:nvPr/>
        </p:nvGrpSpPr>
        <p:grpSpPr>
          <a:xfrm>
            <a:off x="5560321" y="4210363"/>
            <a:ext cx="694223" cy="668125"/>
            <a:chOff x="2346689" y="4777532"/>
            <a:chExt cx="1814679" cy="1746459"/>
          </a:xfrm>
        </p:grpSpPr>
        <p:sp>
          <p:nvSpPr>
            <p:cNvPr id="61" name="Oval 60"/>
            <p:cNvSpPr/>
            <p:nvPr/>
          </p:nvSpPr>
          <p:spPr>
            <a:xfrm>
              <a:off x="2346689" y="4777532"/>
              <a:ext cx="1814679" cy="1746459"/>
            </a:xfrm>
            <a:prstGeom prst="ellipse">
              <a:avLst/>
            </a:prstGeom>
            <a:gradFill>
              <a:gsLst>
                <a:gs pos="0">
                  <a:srgbClr val="FFFFFF"/>
                </a:gs>
                <a:gs pos="50000">
                  <a:srgbClr val="FFFFFF">
                    <a:lumMod val="85000"/>
                  </a:srgbClr>
                </a:gs>
                <a:gs pos="100000">
                  <a:srgbClr val="497629"/>
                </a:gs>
              </a:gsLst>
              <a:path path="circle">
                <a:fillToRect l="50000" t="50000" r="50000" b="50000"/>
              </a:path>
            </a:gradFill>
            <a:ln w="25400" cap="flat" cmpd="sng" algn="ctr">
              <a:noFill/>
              <a:prstDash val="solid"/>
            </a:ln>
            <a:effectLst/>
          </p:spPr>
          <p:txBody>
            <a:bodyPr rtlCol="0" anchor="ctr"/>
            <a:lstStyle/>
            <a:p>
              <a:pPr algn="ctr" defTabSz="1088291"/>
              <a:endParaRPr lang="en-US" sz="2099" b="1" kern="0" dirty="0">
                <a:solidFill>
                  <a:srgbClr val="000000">
                    <a:lumMod val="50000"/>
                    <a:lumOff val="50000"/>
                  </a:srgbClr>
                </a:solidFill>
                <a:latin typeface="Arial"/>
              </a:endParaRPr>
            </a:p>
          </p:txBody>
        </p:sp>
        <p:pic>
          <p:nvPicPr>
            <p:cNvPr id="62" name="Picture 61"/>
            <p:cNvPicPr>
              <a:picLocks noChangeAspect="1"/>
            </p:cNvPicPr>
            <p:nvPr/>
          </p:nvPicPr>
          <p:blipFill>
            <a:blip r:embed="rId12"/>
            <a:stretch>
              <a:fillRect/>
            </a:stretch>
          </p:blipFill>
          <p:spPr>
            <a:xfrm>
              <a:off x="2421950" y="5438092"/>
              <a:ext cx="1682312" cy="425339"/>
            </a:xfrm>
            <a:prstGeom prst="rect">
              <a:avLst/>
            </a:prstGeom>
          </p:spPr>
        </p:pic>
      </p:grpSp>
      <p:grpSp>
        <p:nvGrpSpPr>
          <p:cNvPr id="63" name="Group 62"/>
          <p:cNvGrpSpPr/>
          <p:nvPr/>
        </p:nvGrpSpPr>
        <p:grpSpPr>
          <a:xfrm>
            <a:off x="6785654" y="4229136"/>
            <a:ext cx="629506" cy="605841"/>
            <a:chOff x="4179598" y="3751942"/>
            <a:chExt cx="1814679" cy="1746459"/>
          </a:xfrm>
        </p:grpSpPr>
        <p:sp>
          <p:nvSpPr>
            <p:cNvPr id="64" name="Oval 63"/>
            <p:cNvSpPr/>
            <p:nvPr/>
          </p:nvSpPr>
          <p:spPr>
            <a:xfrm>
              <a:off x="4179598" y="3751942"/>
              <a:ext cx="1814679" cy="1746459"/>
            </a:xfrm>
            <a:prstGeom prst="ellipse">
              <a:avLst/>
            </a:prstGeom>
            <a:gradFill>
              <a:gsLst>
                <a:gs pos="0">
                  <a:srgbClr val="FFFFFF"/>
                </a:gs>
                <a:gs pos="50000">
                  <a:srgbClr val="FFFFFF">
                    <a:lumMod val="85000"/>
                  </a:srgbClr>
                </a:gs>
                <a:gs pos="100000">
                  <a:srgbClr val="497629"/>
                </a:gs>
              </a:gsLst>
              <a:path path="circle">
                <a:fillToRect l="50000" t="50000" r="50000" b="50000"/>
              </a:path>
            </a:gradFill>
            <a:ln w="25400" cap="flat" cmpd="sng" algn="ctr">
              <a:noFill/>
              <a:prstDash val="solid"/>
            </a:ln>
            <a:effectLst/>
          </p:spPr>
          <p:txBody>
            <a:bodyPr rtlCol="0" anchor="ctr"/>
            <a:lstStyle/>
            <a:p>
              <a:pPr algn="ctr" defTabSz="1088291"/>
              <a:endParaRPr lang="en-US" sz="2099" b="1" kern="0" dirty="0">
                <a:solidFill>
                  <a:srgbClr val="000000">
                    <a:lumMod val="50000"/>
                    <a:lumOff val="50000"/>
                  </a:srgbClr>
                </a:solidFill>
                <a:latin typeface="Arial"/>
              </a:endParaRPr>
            </a:p>
          </p:txBody>
        </p:sp>
        <p:pic>
          <p:nvPicPr>
            <p:cNvPr id="65" name="Picture 4" descr="http://www.inwebo.com/wp-content/uploads/PingIdentity_Logo.gif"/>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670219" y="4208557"/>
              <a:ext cx="833437" cy="83322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5916005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57041"/>
            <a:ext cx="11277599" cy="842025"/>
          </a:xfrm>
        </p:spPr>
        <p:txBody>
          <a:bodyPr/>
          <a:lstStyle/>
          <a:p>
            <a:r>
              <a:rPr lang="en-GB" sz="3599" dirty="0"/>
              <a:t>Enhanced NetScaler Gateway integration</a:t>
            </a:r>
            <a:endParaRPr lang="en-US" dirty="0"/>
          </a:p>
        </p:txBody>
      </p:sp>
      <p:sp>
        <p:nvSpPr>
          <p:cNvPr id="5" name="Text Placeholder 4"/>
          <p:cNvSpPr>
            <a:spLocks noGrp="1"/>
          </p:cNvSpPr>
          <p:nvPr>
            <p:ph type="body" idx="10"/>
          </p:nvPr>
        </p:nvSpPr>
        <p:spPr>
          <a:xfrm>
            <a:off x="457199" y="1116059"/>
            <a:ext cx="11277599" cy="249299"/>
          </a:xfrm>
        </p:spPr>
        <p:txBody>
          <a:bodyPr/>
          <a:lstStyle/>
          <a:p>
            <a:r>
              <a:rPr lang="en-US" dirty="0"/>
              <a:t>Easily import multiple NetScaler Gateway configurations to </a:t>
            </a:r>
            <a:r>
              <a:rPr lang="en-US" dirty="0" smtClean="0"/>
              <a:t>StoreFront</a:t>
            </a:r>
            <a:endParaRPr lang="en-US" dirty="0"/>
          </a:p>
        </p:txBody>
      </p:sp>
      <p:pic>
        <p:nvPicPr>
          <p:cNvPr id="6" name="Picture 2" descr="https://i1.wp.com/www.basvankaam.com/wp-content/uploads/2014/09/netscaler_logo-e14115407406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199" y="3576584"/>
            <a:ext cx="3127653" cy="168198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4">
            <a:duotone>
              <a:schemeClr val="accent5">
                <a:shade val="45000"/>
                <a:satMod val="135000"/>
              </a:schemeClr>
              <a:prstClr val="white"/>
            </a:duotone>
          </a:blip>
          <a:stretch>
            <a:fillRect/>
          </a:stretch>
        </p:blipFill>
        <p:spPr>
          <a:xfrm>
            <a:off x="5116493" y="3398705"/>
            <a:ext cx="1959010" cy="1797827"/>
          </a:xfrm>
          <a:prstGeom prst="rect">
            <a:avLst/>
          </a:prstGeom>
        </p:spPr>
      </p:pic>
      <p:sp>
        <p:nvSpPr>
          <p:cNvPr id="9" name="TextBox 8"/>
          <p:cNvSpPr txBox="1"/>
          <p:nvPr/>
        </p:nvSpPr>
        <p:spPr>
          <a:xfrm>
            <a:off x="893729" y="5443764"/>
            <a:ext cx="2254592" cy="923330"/>
          </a:xfrm>
          <a:prstGeom prst="rect">
            <a:avLst/>
          </a:prstGeom>
          <a:noFill/>
        </p:spPr>
        <p:txBody>
          <a:bodyPr wrap="none" rtlCol="0">
            <a:spAutoFit/>
          </a:bodyPr>
          <a:lstStyle/>
          <a:p>
            <a:pPr algn="ctr"/>
            <a:r>
              <a:rPr lang="en-US" b="1" dirty="0" smtClean="0">
                <a:solidFill>
                  <a:schemeClr val="bg2">
                    <a:lumMod val="50000"/>
                  </a:schemeClr>
                </a:solidFill>
              </a:rPr>
              <a:t>Export one or more</a:t>
            </a:r>
          </a:p>
          <a:p>
            <a:pPr algn="ctr"/>
            <a:r>
              <a:rPr lang="en-US" b="1" dirty="0" smtClean="0">
                <a:solidFill>
                  <a:schemeClr val="bg2">
                    <a:lumMod val="50000"/>
                  </a:schemeClr>
                </a:solidFill>
              </a:rPr>
              <a:t>NetScaler Gateway </a:t>
            </a:r>
            <a:br>
              <a:rPr lang="en-US" b="1" dirty="0" smtClean="0">
                <a:solidFill>
                  <a:schemeClr val="bg2">
                    <a:lumMod val="50000"/>
                  </a:schemeClr>
                </a:solidFill>
              </a:rPr>
            </a:br>
            <a:r>
              <a:rPr lang="en-US" b="1" dirty="0" smtClean="0">
                <a:solidFill>
                  <a:schemeClr val="bg2">
                    <a:lumMod val="50000"/>
                  </a:schemeClr>
                </a:solidFill>
              </a:rPr>
              <a:t>configurations to a file</a:t>
            </a:r>
            <a:endParaRPr lang="en-US" b="1" dirty="0">
              <a:solidFill>
                <a:schemeClr val="bg2">
                  <a:lumMod val="50000"/>
                </a:schemeClr>
              </a:solidFill>
            </a:endParaRPr>
          </a:p>
        </p:txBody>
      </p:sp>
      <p:sp>
        <p:nvSpPr>
          <p:cNvPr id="10" name="Oval 9"/>
          <p:cNvSpPr/>
          <p:nvPr/>
        </p:nvSpPr>
        <p:spPr>
          <a:xfrm>
            <a:off x="1465440" y="1998170"/>
            <a:ext cx="1092565" cy="109256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smtClean="0">
                <a:latin typeface="+mj-lt"/>
              </a:rPr>
              <a:t>1</a:t>
            </a:r>
          </a:p>
        </p:txBody>
      </p:sp>
      <p:sp>
        <p:nvSpPr>
          <p:cNvPr id="11" name="Oval 10"/>
          <p:cNvSpPr/>
          <p:nvPr/>
        </p:nvSpPr>
        <p:spPr>
          <a:xfrm>
            <a:off x="5549715" y="1998170"/>
            <a:ext cx="1092565" cy="109256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smtClean="0">
                <a:latin typeface="+mj-lt"/>
              </a:rPr>
              <a:t>2</a:t>
            </a:r>
          </a:p>
        </p:txBody>
      </p:sp>
      <p:sp>
        <p:nvSpPr>
          <p:cNvPr id="12" name="TextBox 11"/>
          <p:cNvSpPr txBox="1"/>
          <p:nvPr/>
        </p:nvSpPr>
        <p:spPr>
          <a:xfrm>
            <a:off x="5062961" y="5450003"/>
            <a:ext cx="2066078" cy="923330"/>
          </a:xfrm>
          <a:prstGeom prst="rect">
            <a:avLst/>
          </a:prstGeom>
          <a:noFill/>
        </p:spPr>
        <p:txBody>
          <a:bodyPr wrap="none" rtlCol="0">
            <a:spAutoFit/>
          </a:bodyPr>
          <a:lstStyle/>
          <a:p>
            <a:pPr algn="ctr"/>
            <a:r>
              <a:rPr lang="en-US" b="1" dirty="0" smtClean="0">
                <a:solidFill>
                  <a:schemeClr val="bg2">
                    <a:lumMod val="50000"/>
                  </a:schemeClr>
                </a:solidFill>
              </a:rPr>
              <a:t>Import configuration</a:t>
            </a:r>
            <a:br>
              <a:rPr lang="en-US" b="1" dirty="0" smtClean="0">
                <a:solidFill>
                  <a:schemeClr val="bg2">
                    <a:lumMod val="50000"/>
                  </a:schemeClr>
                </a:solidFill>
              </a:rPr>
            </a:br>
            <a:r>
              <a:rPr lang="en-US" b="1" dirty="0" smtClean="0">
                <a:solidFill>
                  <a:schemeClr val="bg2">
                    <a:lumMod val="50000"/>
                  </a:schemeClr>
                </a:solidFill>
              </a:rPr>
              <a:t>file from NetScaler</a:t>
            </a:r>
            <a:br>
              <a:rPr lang="en-US" b="1" dirty="0" smtClean="0">
                <a:solidFill>
                  <a:schemeClr val="bg2">
                    <a:lumMod val="50000"/>
                  </a:schemeClr>
                </a:solidFill>
              </a:rPr>
            </a:br>
            <a:r>
              <a:rPr lang="en-US" b="1" dirty="0" smtClean="0">
                <a:solidFill>
                  <a:schemeClr val="bg2">
                    <a:lumMod val="50000"/>
                  </a:schemeClr>
                </a:solidFill>
              </a:rPr>
              <a:t>into StoreFront</a:t>
            </a:r>
            <a:endParaRPr lang="en-US" b="1" dirty="0">
              <a:solidFill>
                <a:schemeClr val="bg2">
                  <a:lumMod val="50000"/>
                </a:schemeClr>
              </a:solidFill>
            </a:endParaRPr>
          </a:p>
        </p:txBody>
      </p:sp>
      <p:pic>
        <p:nvPicPr>
          <p:cNvPr id="16" name="Picture 15"/>
          <p:cNvPicPr>
            <a:picLocks noChangeAspect="1"/>
          </p:cNvPicPr>
          <p:nvPr/>
        </p:nvPicPr>
        <p:blipFill>
          <a:blip r:embed="rId5">
            <a:duotone>
              <a:schemeClr val="accent2">
                <a:shade val="45000"/>
                <a:satMod val="135000"/>
              </a:schemeClr>
              <a:prstClr val="white"/>
            </a:duotone>
          </a:blip>
          <a:stretch>
            <a:fillRect/>
          </a:stretch>
        </p:blipFill>
        <p:spPr>
          <a:xfrm>
            <a:off x="9077636" y="3452647"/>
            <a:ext cx="1733120" cy="1743885"/>
          </a:xfrm>
          <a:prstGeom prst="rect">
            <a:avLst/>
          </a:prstGeom>
        </p:spPr>
      </p:pic>
      <p:sp>
        <p:nvSpPr>
          <p:cNvPr id="17" name="Oval 16"/>
          <p:cNvSpPr/>
          <p:nvPr/>
        </p:nvSpPr>
        <p:spPr>
          <a:xfrm>
            <a:off x="9397913" y="1991977"/>
            <a:ext cx="1092565" cy="109256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smtClean="0">
                <a:latin typeface="+mj-lt"/>
              </a:rPr>
              <a:t>3</a:t>
            </a:r>
          </a:p>
        </p:txBody>
      </p:sp>
      <p:sp>
        <p:nvSpPr>
          <p:cNvPr id="18" name="TextBox 17"/>
          <p:cNvSpPr txBox="1"/>
          <p:nvPr/>
        </p:nvSpPr>
        <p:spPr>
          <a:xfrm>
            <a:off x="8398748" y="5443764"/>
            <a:ext cx="3090911" cy="923330"/>
          </a:xfrm>
          <a:prstGeom prst="rect">
            <a:avLst/>
          </a:prstGeom>
          <a:noFill/>
        </p:spPr>
        <p:txBody>
          <a:bodyPr wrap="none" rtlCol="0">
            <a:spAutoFit/>
          </a:bodyPr>
          <a:lstStyle/>
          <a:p>
            <a:pPr algn="ctr"/>
            <a:r>
              <a:rPr lang="en-US" b="1" dirty="0" smtClean="0">
                <a:solidFill>
                  <a:schemeClr val="bg2">
                    <a:lumMod val="50000"/>
                  </a:schemeClr>
                </a:solidFill>
              </a:rPr>
              <a:t>Save time and ensure</a:t>
            </a:r>
            <a:br>
              <a:rPr lang="en-US" b="1" dirty="0" smtClean="0">
                <a:solidFill>
                  <a:schemeClr val="bg2">
                    <a:lumMod val="50000"/>
                  </a:schemeClr>
                </a:solidFill>
              </a:rPr>
            </a:br>
            <a:r>
              <a:rPr lang="en-US" b="1" dirty="0" smtClean="0">
                <a:solidFill>
                  <a:schemeClr val="bg2">
                    <a:lumMod val="50000"/>
                  </a:schemeClr>
                </a:solidFill>
              </a:rPr>
              <a:t>consistency while preparing</a:t>
            </a:r>
            <a:br>
              <a:rPr lang="en-US" b="1" dirty="0" smtClean="0">
                <a:solidFill>
                  <a:schemeClr val="bg2">
                    <a:lumMod val="50000"/>
                  </a:schemeClr>
                </a:solidFill>
              </a:rPr>
            </a:br>
            <a:r>
              <a:rPr lang="en-US" b="1" dirty="0" smtClean="0">
                <a:solidFill>
                  <a:schemeClr val="bg2">
                    <a:lumMod val="50000"/>
                  </a:schemeClr>
                </a:solidFill>
              </a:rPr>
              <a:t>environment for external access</a:t>
            </a:r>
          </a:p>
        </p:txBody>
      </p:sp>
    </p:spTree>
    <p:extLst>
      <p:ext uri="{BB962C8B-B14F-4D97-AF65-F5344CB8AC3E}">
        <p14:creationId xmlns:p14="http://schemas.microsoft.com/office/powerpoint/2010/main" val="37159435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p:bldP spid="17" grpId="0" animBg="1"/>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199" y="2216703"/>
            <a:ext cx="7795549" cy="4033626"/>
          </a:xfrm>
        </p:spPr>
        <p:txBody>
          <a:bodyPr/>
          <a:lstStyle/>
          <a:p>
            <a:pPr>
              <a:lnSpc>
                <a:spcPct val="150000"/>
              </a:lnSpc>
            </a:pPr>
            <a:r>
              <a:rPr lang="en-US" dirty="0" smtClean="0">
                <a:cs typeface="Times New Roman"/>
              </a:rPr>
              <a:t>Sessions in an idle/hung state consume resources and licenses</a:t>
            </a:r>
          </a:p>
          <a:p>
            <a:pPr lvl="1">
              <a:lnSpc>
                <a:spcPct val="150000"/>
              </a:lnSpc>
            </a:pPr>
            <a:r>
              <a:rPr lang="en-US" dirty="0" smtClean="0">
                <a:cs typeface="Times New Roman"/>
              </a:rPr>
              <a:t>CPU and RAM on the host as well as Citrix and Microsoft licenses</a:t>
            </a:r>
          </a:p>
          <a:p>
            <a:pPr>
              <a:lnSpc>
                <a:spcPct val="150000"/>
              </a:lnSpc>
            </a:pPr>
            <a:r>
              <a:rPr lang="en-US" dirty="0" smtClean="0">
                <a:cs typeface="Times New Roman"/>
              </a:rPr>
              <a:t>Many companies have licenses that match shift employee count</a:t>
            </a:r>
          </a:p>
          <a:p>
            <a:pPr lvl="1">
              <a:lnSpc>
                <a:spcPct val="150000"/>
              </a:lnSpc>
            </a:pPr>
            <a:r>
              <a:rPr lang="en-US" dirty="0" smtClean="0">
                <a:cs typeface="Times New Roman"/>
              </a:rPr>
              <a:t>Additional unused sessions may prevent new valid sessions from connecting</a:t>
            </a:r>
          </a:p>
          <a:p>
            <a:pPr>
              <a:lnSpc>
                <a:spcPct val="150000"/>
              </a:lnSpc>
            </a:pPr>
            <a:r>
              <a:rPr lang="en-US" dirty="0" smtClean="0">
                <a:cs typeface="Times New Roman"/>
              </a:rPr>
              <a:t>Now you can easily filter by idle session time in Citrix Director</a:t>
            </a:r>
          </a:p>
          <a:p>
            <a:pPr lvl="1">
              <a:lnSpc>
                <a:spcPct val="150000"/>
              </a:lnSpc>
            </a:pPr>
            <a:r>
              <a:rPr lang="en-US" dirty="0" smtClean="0">
                <a:cs typeface="Times New Roman"/>
              </a:rPr>
              <a:t>Available for published application sessions</a:t>
            </a:r>
          </a:p>
          <a:p>
            <a:pPr lvl="1">
              <a:lnSpc>
                <a:spcPct val="150000"/>
              </a:lnSpc>
            </a:pPr>
            <a:r>
              <a:rPr lang="en-US" dirty="0" smtClean="0">
                <a:cs typeface="Times New Roman"/>
              </a:rPr>
              <a:t>Logoff or disconnect sessions as required</a:t>
            </a:r>
          </a:p>
          <a:p>
            <a:pPr lvl="1">
              <a:lnSpc>
                <a:spcPct val="150000"/>
              </a:lnSpc>
            </a:pPr>
            <a:endParaRPr lang="en-US" dirty="0" smtClean="0">
              <a:cs typeface="Times New Roman"/>
            </a:endParaRPr>
          </a:p>
        </p:txBody>
      </p:sp>
      <p:sp>
        <p:nvSpPr>
          <p:cNvPr id="3" name="Title 2"/>
          <p:cNvSpPr>
            <a:spLocks noGrp="1"/>
          </p:cNvSpPr>
          <p:nvPr>
            <p:ph type="title"/>
          </p:nvPr>
        </p:nvSpPr>
        <p:spPr/>
        <p:txBody>
          <a:bodyPr/>
          <a:lstStyle/>
          <a:p>
            <a:r>
              <a:rPr lang="en-US" dirty="0" smtClean="0"/>
              <a:t>Optimize environment usage with Citrix Director</a:t>
            </a:r>
            <a:endParaRPr lang="en-US" dirty="0"/>
          </a:p>
        </p:txBody>
      </p:sp>
      <p:sp>
        <p:nvSpPr>
          <p:cNvPr id="5" name="Text Placeholder 4"/>
          <p:cNvSpPr>
            <a:spLocks noGrp="1"/>
          </p:cNvSpPr>
          <p:nvPr>
            <p:ph type="body" idx="10"/>
          </p:nvPr>
        </p:nvSpPr>
        <p:spPr/>
        <p:txBody>
          <a:bodyPr/>
          <a:lstStyle/>
          <a:p>
            <a:r>
              <a:rPr lang="en-US" dirty="0" smtClean="0"/>
              <a:t>Filtering for idle/hung sessions</a:t>
            </a:r>
            <a:endParaRPr lang="en-US" dirty="0"/>
          </a:p>
        </p:txBody>
      </p:sp>
      <p:pic>
        <p:nvPicPr>
          <p:cNvPr id="6" name="Picture 2" descr="Image result for no idl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33091" y="2546155"/>
            <a:ext cx="2011488" cy="3017232"/>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10270435" y="259330"/>
            <a:ext cx="1672583" cy="870594"/>
            <a:chOff x="10617901" y="234306"/>
            <a:chExt cx="1468567" cy="870594"/>
          </a:xfrm>
        </p:grpSpPr>
        <p:sp>
          <p:nvSpPr>
            <p:cNvPr id="8" name="Rounded Rectangle 7"/>
            <p:cNvSpPr/>
            <p:nvPr/>
          </p:nvSpPr>
          <p:spPr>
            <a:xfrm>
              <a:off x="10617901" y="234306"/>
              <a:ext cx="1468567" cy="870594"/>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9" name="Picture 8"/>
            <p:cNvPicPr>
              <a:picLocks noChangeAspect="1"/>
            </p:cNvPicPr>
            <p:nvPr/>
          </p:nvPicPr>
          <p:blipFill>
            <a:blip r:embed="rId4"/>
            <a:stretch>
              <a:fillRect/>
            </a:stretch>
          </p:blipFill>
          <p:spPr>
            <a:xfrm>
              <a:off x="10711555" y="592081"/>
              <a:ext cx="1303264" cy="383313"/>
            </a:xfrm>
            <a:prstGeom prst="rect">
              <a:avLst/>
            </a:prstGeom>
          </p:spPr>
        </p:pic>
        <p:sp>
          <p:nvSpPr>
            <p:cNvPr id="10" name="TextBox 9"/>
            <p:cNvSpPr txBox="1"/>
            <p:nvPr/>
          </p:nvSpPr>
          <p:spPr>
            <a:xfrm>
              <a:off x="10617902" y="265920"/>
              <a:ext cx="1468566" cy="523220"/>
            </a:xfrm>
            <a:prstGeom prst="rect">
              <a:avLst/>
            </a:prstGeom>
            <a:noFill/>
          </p:spPr>
          <p:txBody>
            <a:bodyPr wrap="square" rtlCol="0">
              <a:spAutoFit/>
            </a:bodyPr>
            <a:lstStyle/>
            <a:p>
              <a:pPr algn="ctr"/>
              <a:r>
                <a:rPr lang="en-US" sz="1400" dirty="0" smtClean="0"/>
                <a:t>Also available with</a:t>
              </a:r>
              <a:endParaRPr lang="en-US" sz="1400" dirty="0"/>
            </a:p>
          </p:txBody>
        </p:sp>
      </p:grpSp>
    </p:spTree>
    <p:extLst>
      <p:ext uri="{BB962C8B-B14F-4D97-AF65-F5344CB8AC3E}">
        <p14:creationId xmlns:p14="http://schemas.microsoft.com/office/powerpoint/2010/main" val="11835276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784622"/>
            <a:ext cx="11277599" cy="842025"/>
          </a:xfrm>
        </p:spPr>
        <p:txBody>
          <a:bodyPr/>
          <a:lstStyle/>
          <a:p>
            <a:r>
              <a:rPr lang="en-US" dirty="0" smtClean="0"/>
              <a:t>Built-in enhancements to reduce infrastructure impact</a:t>
            </a:r>
            <a:endParaRPr lang="en-US" dirty="0"/>
          </a:p>
        </p:txBody>
      </p:sp>
      <p:sp>
        <p:nvSpPr>
          <p:cNvPr id="5" name="Text Placeholder 4"/>
          <p:cNvSpPr>
            <a:spLocks noGrp="1"/>
          </p:cNvSpPr>
          <p:nvPr>
            <p:ph type="body" idx="10"/>
          </p:nvPr>
        </p:nvSpPr>
        <p:spPr>
          <a:xfrm>
            <a:off x="457199" y="1643640"/>
            <a:ext cx="11277599" cy="249299"/>
          </a:xfrm>
        </p:spPr>
        <p:txBody>
          <a:bodyPr/>
          <a:lstStyle/>
          <a:p>
            <a:r>
              <a:rPr lang="en-US" dirty="0" smtClean="0"/>
              <a:t>VDA registration optimizations</a:t>
            </a:r>
            <a:endParaRPr lang="en-US" dirty="0"/>
          </a:p>
        </p:txBody>
      </p:sp>
      <p:pic>
        <p:nvPicPr>
          <p:cNvPr id="17" name="Picture 16"/>
          <p:cNvPicPr>
            <a:picLocks noChangeAspect="1"/>
          </p:cNvPicPr>
          <p:nvPr/>
        </p:nvPicPr>
        <p:blipFill>
          <a:blip r:embed="rId3">
            <a:duotone>
              <a:schemeClr val="accent4">
                <a:shade val="45000"/>
                <a:satMod val="135000"/>
              </a:schemeClr>
              <a:prstClr val="white"/>
            </a:duotone>
          </a:blip>
          <a:stretch>
            <a:fillRect/>
          </a:stretch>
        </p:blipFill>
        <p:spPr>
          <a:xfrm>
            <a:off x="1921673" y="2375376"/>
            <a:ext cx="1396713" cy="1441769"/>
          </a:xfrm>
          <a:prstGeom prst="rect">
            <a:avLst/>
          </a:prstGeom>
        </p:spPr>
      </p:pic>
      <p:sp>
        <p:nvSpPr>
          <p:cNvPr id="18" name="TextBox 17"/>
          <p:cNvSpPr txBox="1"/>
          <p:nvPr/>
        </p:nvSpPr>
        <p:spPr>
          <a:xfrm>
            <a:off x="1143694" y="5865238"/>
            <a:ext cx="2952669" cy="430887"/>
          </a:xfrm>
          <a:prstGeom prst="rect">
            <a:avLst/>
          </a:prstGeom>
          <a:noFill/>
        </p:spPr>
        <p:txBody>
          <a:bodyPr wrap="square" rtlCol="0">
            <a:spAutoFit/>
          </a:bodyPr>
          <a:lstStyle/>
          <a:p>
            <a:pPr algn="ctr"/>
            <a:r>
              <a:rPr lang="en-US" sz="2200" b="1" dirty="0" smtClean="0"/>
              <a:t>Delivery Controllers</a:t>
            </a:r>
            <a:endParaRPr lang="en-US" sz="2200" b="1" dirty="0"/>
          </a:p>
        </p:txBody>
      </p:sp>
      <p:pic>
        <p:nvPicPr>
          <p:cNvPr id="19" name="Picture 18"/>
          <p:cNvPicPr>
            <a:picLocks noChangeAspect="1"/>
          </p:cNvPicPr>
          <p:nvPr/>
        </p:nvPicPr>
        <p:blipFill>
          <a:blip r:embed="rId3">
            <a:duotone>
              <a:schemeClr val="accent4">
                <a:shade val="45000"/>
                <a:satMod val="135000"/>
              </a:schemeClr>
              <a:prstClr val="white"/>
            </a:duotone>
          </a:blip>
          <a:stretch>
            <a:fillRect/>
          </a:stretch>
        </p:blipFill>
        <p:spPr>
          <a:xfrm>
            <a:off x="1921674" y="4083437"/>
            <a:ext cx="1396713" cy="1441769"/>
          </a:xfrm>
          <a:prstGeom prst="rect">
            <a:avLst/>
          </a:prstGeom>
        </p:spPr>
      </p:pic>
      <p:pic>
        <p:nvPicPr>
          <p:cNvPr id="127" name="Picture 126"/>
          <p:cNvPicPr>
            <a:picLocks noChangeAspect="1"/>
          </p:cNvPicPr>
          <p:nvPr/>
        </p:nvPicPr>
        <p:blipFill>
          <a:blip r:embed="rId4"/>
          <a:stretch>
            <a:fillRect/>
          </a:stretch>
        </p:blipFill>
        <p:spPr>
          <a:xfrm>
            <a:off x="8148048" y="2137508"/>
            <a:ext cx="1792364" cy="1679637"/>
          </a:xfrm>
          <a:prstGeom prst="rect">
            <a:avLst/>
          </a:prstGeom>
        </p:spPr>
      </p:pic>
      <p:pic>
        <p:nvPicPr>
          <p:cNvPr id="128" name="Picture 127"/>
          <p:cNvPicPr>
            <a:picLocks noChangeAspect="1"/>
          </p:cNvPicPr>
          <p:nvPr/>
        </p:nvPicPr>
        <p:blipFill>
          <a:blip r:embed="rId4"/>
          <a:stretch>
            <a:fillRect/>
          </a:stretch>
        </p:blipFill>
        <p:spPr>
          <a:xfrm>
            <a:off x="8148048" y="4083437"/>
            <a:ext cx="1792364" cy="1679637"/>
          </a:xfrm>
          <a:prstGeom prst="rect">
            <a:avLst/>
          </a:prstGeom>
        </p:spPr>
      </p:pic>
      <p:sp>
        <p:nvSpPr>
          <p:cNvPr id="129" name="TextBox 128"/>
          <p:cNvSpPr txBox="1"/>
          <p:nvPr/>
        </p:nvSpPr>
        <p:spPr>
          <a:xfrm>
            <a:off x="7567895" y="5865238"/>
            <a:ext cx="2952669" cy="430887"/>
          </a:xfrm>
          <a:prstGeom prst="rect">
            <a:avLst/>
          </a:prstGeom>
          <a:noFill/>
        </p:spPr>
        <p:txBody>
          <a:bodyPr wrap="square" rtlCol="0">
            <a:spAutoFit/>
          </a:bodyPr>
          <a:lstStyle/>
          <a:p>
            <a:pPr algn="ctr"/>
            <a:r>
              <a:rPr lang="en-US" sz="2200" b="1" dirty="0" smtClean="0"/>
              <a:t>Virtual Delivery Agents</a:t>
            </a:r>
            <a:endParaRPr lang="en-US" sz="2200" b="1" dirty="0"/>
          </a:p>
        </p:txBody>
      </p:sp>
      <p:sp>
        <p:nvSpPr>
          <p:cNvPr id="130" name="Left-Right Arrow 129"/>
          <p:cNvSpPr/>
          <p:nvPr/>
        </p:nvSpPr>
        <p:spPr>
          <a:xfrm>
            <a:off x="3707374" y="2816040"/>
            <a:ext cx="4051685" cy="560439"/>
          </a:xfrm>
          <a:prstGeom prst="lef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31" name="Left-Right Arrow 130"/>
          <p:cNvSpPr/>
          <p:nvPr/>
        </p:nvSpPr>
        <p:spPr>
          <a:xfrm>
            <a:off x="3707373" y="4491493"/>
            <a:ext cx="4051685" cy="560439"/>
          </a:xfrm>
          <a:prstGeom prst="lef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grpSp>
        <p:nvGrpSpPr>
          <p:cNvPr id="12" name="Group 11"/>
          <p:cNvGrpSpPr/>
          <p:nvPr/>
        </p:nvGrpSpPr>
        <p:grpSpPr>
          <a:xfrm>
            <a:off x="10270435" y="259330"/>
            <a:ext cx="1672583" cy="870594"/>
            <a:chOff x="10617901" y="234306"/>
            <a:chExt cx="1468567" cy="870594"/>
          </a:xfrm>
        </p:grpSpPr>
        <p:sp>
          <p:nvSpPr>
            <p:cNvPr id="13" name="Rounded Rectangle 12"/>
            <p:cNvSpPr/>
            <p:nvPr/>
          </p:nvSpPr>
          <p:spPr>
            <a:xfrm>
              <a:off x="10617901" y="234306"/>
              <a:ext cx="1468567" cy="870594"/>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14" name="Picture 13"/>
            <p:cNvPicPr>
              <a:picLocks noChangeAspect="1"/>
            </p:cNvPicPr>
            <p:nvPr/>
          </p:nvPicPr>
          <p:blipFill>
            <a:blip r:embed="rId5"/>
            <a:stretch>
              <a:fillRect/>
            </a:stretch>
          </p:blipFill>
          <p:spPr>
            <a:xfrm>
              <a:off x="10711555" y="592081"/>
              <a:ext cx="1303264" cy="383313"/>
            </a:xfrm>
            <a:prstGeom prst="rect">
              <a:avLst/>
            </a:prstGeom>
          </p:spPr>
        </p:pic>
        <p:sp>
          <p:nvSpPr>
            <p:cNvPr id="15" name="TextBox 14"/>
            <p:cNvSpPr txBox="1"/>
            <p:nvPr/>
          </p:nvSpPr>
          <p:spPr>
            <a:xfrm>
              <a:off x="10617902" y="265920"/>
              <a:ext cx="1468566" cy="523220"/>
            </a:xfrm>
            <a:prstGeom prst="rect">
              <a:avLst/>
            </a:prstGeom>
            <a:noFill/>
          </p:spPr>
          <p:txBody>
            <a:bodyPr wrap="square" rtlCol="0">
              <a:spAutoFit/>
            </a:bodyPr>
            <a:lstStyle/>
            <a:p>
              <a:pPr algn="ctr"/>
              <a:r>
                <a:rPr lang="en-US" sz="1400" dirty="0" smtClean="0"/>
                <a:t>Also available with</a:t>
              </a:r>
              <a:endParaRPr lang="en-US" sz="1400" dirty="0"/>
            </a:p>
          </p:txBody>
        </p:sp>
      </p:grpSp>
    </p:spTree>
    <p:extLst>
      <p:ext uri="{BB962C8B-B14F-4D97-AF65-F5344CB8AC3E}">
        <p14:creationId xmlns:p14="http://schemas.microsoft.com/office/powerpoint/2010/main" val="26336530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1" y="261124"/>
            <a:ext cx="6227932" cy="842025"/>
          </a:xfrm>
        </p:spPr>
        <p:txBody>
          <a:bodyPr/>
          <a:lstStyle/>
          <a:p>
            <a:r>
              <a:rPr lang="en-US" altLang="ja-JP" dirty="0" smtClean="0"/>
              <a:t>What’s new in StoreFront 3.9</a:t>
            </a:r>
            <a:endParaRPr lang="ja-JP" altLang="en-US" dirty="0"/>
          </a:p>
        </p:txBody>
      </p:sp>
      <p:sp>
        <p:nvSpPr>
          <p:cNvPr id="15" name="Rectangle 14"/>
          <p:cNvSpPr/>
          <p:nvPr/>
        </p:nvSpPr>
        <p:spPr>
          <a:xfrm>
            <a:off x="735399" y="4410199"/>
            <a:ext cx="2319097" cy="400110"/>
          </a:xfrm>
          <a:prstGeom prst="rect">
            <a:avLst/>
          </a:prstGeom>
        </p:spPr>
        <p:txBody>
          <a:bodyPr wrap="none">
            <a:spAutoFit/>
          </a:bodyPr>
          <a:lstStyle/>
          <a:p>
            <a:pPr lvl="0" algn="ctr"/>
            <a:r>
              <a:rPr lang="en-US" altLang="ja-JP" sz="2000" b="1" dirty="0" smtClean="0"/>
              <a:t>SAML Authentication</a:t>
            </a:r>
            <a:endParaRPr lang="en-US" altLang="ja-JP" sz="2000" b="1" dirty="0"/>
          </a:p>
        </p:txBody>
      </p:sp>
      <p:sp>
        <p:nvSpPr>
          <p:cNvPr id="19" name="Rectangle 18"/>
          <p:cNvSpPr/>
          <p:nvPr/>
        </p:nvSpPr>
        <p:spPr>
          <a:xfrm>
            <a:off x="4769082" y="4410199"/>
            <a:ext cx="2312685" cy="707886"/>
          </a:xfrm>
          <a:prstGeom prst="rect">
            <a:avLst/>
          </a:prstGeom>
        </p:spPr>
        <p:txBody>
          <a:bodyPr wrap="none">
            <a:spAutoFit/>
          </a:bodyPr>
          <a:lstStyle/>
          <a:p>
            <a:pPr lvl="0" algn="ctr"/>
            <a:r>
              <a:rPr lang="en-US" altLang="ja-JP" sz="2000" b="1" dirty="0" smtClean="0"/>
              <a:t>NetScaler Gateway</a:t>
            </a:r>
            <a:br>
              <a:rPr lang="en-US" altLang="ja-JP" sz="2000" b="1" dirty="0" smtClean="0"/>
            </a:br>
            <a:r>
              <a:rPr lang="en-US" altLang="ja-JP" sz="2000" b="1" dirty="0" smtClean="0"/>
              <a:t>Configuration Import</a:t>
            </a:r>
            <a:endParaRPr lang="en-US" altLang="ja-JP" sz="2000" b="1" dirty="0"/>
          </a:p>
        </p:txBody>
      </p:sp>
      <p:sp>
        <p:nvSpPr>
          <p:cNvPr id="23" name="Rectangle 22"/>
          <p:cNvSpPr/>
          <p:nvPr/>
        </p:nvSpPr>
        <p:spPr>
          <a:xfrm>
            <a:off x="7874397" y="4410199"/>
            <a:ext cx="4010329" cy="707886"/>
          </a:xfrm>
          <a:prstGeom prst="rect">
            <a:avLst/>
          </a:prstGeom>
        </p:spPr>
        <p:txBody>
          <a:bodyPr wrap="none">
            <a:spAutoFit/>
          </a:bodyPr>
          <a:lstStyle/>
          <a:p>
            <a:pPr lvl="0" algn="ctr"/>
            <a:r>
              <a:rPr lang="en-US" altLang="ja-JP" sz="2000" b="1" dirty="0" smtClean="0"/>
              <a:t>Support for the Customer Experience </a:t>
            </a:r>
            <a:br>
              <a:rPr lang="en-US" altLang="ja-JP" sz="2000" b="1" dirty="0" smtClean="0"/>
            </a:br>
            <a:r>
              <a:rPr lang="en-US" altLang="ja-JP" sz="2000" b="1" dirty="0" smtClean="0"/>
              <a:t>Improvement Program</a:t>
            </a:r>
            <a:endParaRPr lang="en-US" altLang="ja-JP" sz="2000" b="1" dirty="0"/>
          </a:p>
        </p:txBody>
      </p:sp>
      <p:pic>
        <p:nvPicPr>
          <p:cNvPr id="2" name="Picture 1"/>
          <p:cNvPicPr>
            <a:picLocks noChangeAspect="1"/>
          </p:cNvPicPr>
          <p:nvPr/>
        </p:nvPicPr>
        <p:blipFill>
          <a:blip r:embed="rId3"/>
          <a:stretch>
            <a:fillRect/>
          </a:stretch>
        </p:blipFill>
        <p:spPr>
          <a:xfrm>
            <a:off x="8400934" y="2468565"/>
            <a:ext cx="2957254" cy="1855005"/>
          </a:xfrm>
          <a:prstGeom prst="rect">
            <a:avLst/>
          </a:prstGeom>
        </p:spPr>
      </p:pic>
      <p:pic>
        <p:nvPicPr>
          <p:cNvPr id="11" name="Picture 10"/>
          <p:cNvPicPr>
            <a:picLocks noChangeAspect="1"/>
          </p:cNvPicPr>
          <p:nvPr/>
        </p:nvPicPr>
        <p:blipFill>
          <a:blip r:embed="rId4"/>
          <a:stretch>
            <a:fillRect/>
          </a:stretch>
        </p:blipFill>
        <p:spPr>
          <a:xfrm>
            <a:off x="4650805" y="3571783"/>
            <a:ext cx="2549237" cy="838416"/>
          </a:xfrm>
          <a:prstGeom prst="rect">
            <a:avLst/>
          </a:prstGeom>
        </p:spPr>
      </p:pic>
      <p:pic>
        <p:nvPicPr>
          <p:cNvPr id="12" name="Picture 2" descr="https://diwt.files.wordpress.com/2011/08/authentication.jpg?w=450&amp;h=29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8309" y="2950112"/>
            <a:ext cx="2263037" cy="1501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54483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1"/>
                </a:solidFill>
              </a:rPr>
              <a:t>Linux VDA </a:t>
            </a:r>
            <a:r>
              <a:rPr lang="en-US" dirty="0" smtClean="0">
                <a:solidFill>
                  <a:schemeClr val="accent1"/>
                </a:solidFill>
              </a:rPr>
              <a:t>7.13</a:t>
            </a:r>
            <a:endParaRPr lang="en-US" dirty="0">
              <a:solidFill>
                <a:schemeClr val="accent1"/>
              </a:solidFill>
            </a:endParaRPr>
          </a:p>
        </p:txBody>
      </p:sp>
      <p:sp>
        <p:nvSpPr>
          <p:cNvPr id="6" name="Content Placeholder 5"/>
          <p:cNvSpPr>
            <a:spLocks noGrp="1"/>
          </p:cNvSpPr>
          <p:nvPr>
            <p:ph sz="quarter" idx="20"/>
          </p:nvPr>
        </p:nvSpPr>
        <p:spPr>
          <a:xfrm>
            <a:off x="411168" y="1881191"/>
            <a:ext cx="7332341" cy="4251325"/>
          </a:xfrm>
        </p:spPr>
        <p:txBody>
          <a:bodyPr/>
          <a:lstStyle/>
          <a:p>
            <a:pPr>
              <a:spcBef>
                <a:spcPts val="2400"/>
              </a:spcBef>
            </a:pPr>
            <a:r>
              <a:rPr lang="en-US" dirty="0" smtClean="0"/>
              <a:t>Seamless published apps</a:t>
            </a:r>
          </a:p>
          <a:p>
            <a:pPr>
              <a:spcBef>
                <a:spcPts val="2400"/>
              </a:spcBef>
            </a:pPr>
            <a:r>
              <a:rPr lang="en-US" dirty="0" smtClean="0"/>
              <a:t>HDX Insight support</a:t>
            </a:r>
            <a:endParaRPr lang="en-US" dirty="0"/>
          </a:p>
          <a:p>
            <a:pPr>
              <a:spcBef>
                <a:spcPts val="2400"/>
              </a:spcBef>
            </a:pPr>
            <a:r>
              <a:rPr lang="en-US" dirty="0" smtClean="0"/>
              <a:t>Support for Citrix Insight Services</a:t>
            </a:r>
            <a:endParaRPr lang="en-US" dirty="0"/>
          </a:p>
          <a:p>
            <a:pPr>
              <a:spcBef>
                <a:spcPts val="2400"/>
              </a:spcBef>
            </a:pPr>
            <a:r>
              <a:rPr lang="en-US" dirty="0" smtClean="0"/>
              <a:t>Client IME support for Asian languages</a:t>
            </a:r>
          </a:p>
          <a:p>
            <a:pPr>
              <a:spcBef>
                <a:spcPts val="2400"/>
              </a:spcBef>
            </a:pPr>
            <a:r>
              <a:rPr lang="en-US" dirty="0" smtClean="0"/>
              <a:t>Easy installation support</a:t>
            </a:r>
          </a:p>
          <a:p>
            <a:pPr>
              <a:spcBef>
                <a:spcPts val="2400"/>
              </a:spcBef>
            </a:pPr>
            <a:r>
              <a:rPr lang="en-US" dirty="0" smtClean="0"/>
              <a:t>HDX 3D Pro on Non-NVIDIA grid cards (Experimental)</a:t>
            </a:r>
            <a:endParaRPr lang="en-US" dirty="0"/>
          </a:p>
          <a:p>
            <a:endParaRPr lang="en-US" dirty="0"/>
          </a:p>
        </p:txBody>
      </p:sp>
      <p:pic>
        <p:nvPicPr>
          <p:cNvPr id="7" name="Picture 2" descr="Image result for linux pengui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1750" y="2018983"/>
            <a:ext cx="3135536" cy="3657601"/>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10270435" y="259330"/>
            <a:ext cx="1672583" cy="870594"/>
            <a:chOff x="10617901" y="234306"/>
            <a:chExt cx="1468567" cy="870594"/>
          </a:xfrm>
        </p:grpSpPr>
        <p:sp>
          <p:nvSpPr>
            <p:cNvPr id="8" name="Rounded Rectangle 7"/>
            <p:cNvSpPr/>
            <p:nvPr/>
          </p:nvSpPr>
          <p:spPr>
            <a:xfrm>
              <a:off x="10617901" y="234306"/>
              <a:ext cx="1468567" cy="870594"/>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9" name="Picture 8"/>
            <p:cNvPicPr>
              <a:picLocks noChangeAspect="1"/>
            </p:cNvPicPr>
            <p:nvPr/>
          </p:nvPicPr>
          <p:blipFill>
            <a:blip r:embed="rId4"/>
            <a:stretch>
              <a:fillRect/>
            </a:stretch>
          </p:blipFill>
          <p:spPr>
            <a:xfrm>
              <a:off x="10711555" y="592081"/>
              <a:ext cx="1303264" cy="383313"/>
            </a:xfrm>
            <a:prstGeom prst="rect">
              <a:avLst/>
            </a:prstGeom>
          </p:spPr>
        </p:pic>
        <p:sp>
          <p:nvSpPr>
            <p:cNvPr id="10" name="TextBox 9"/>
            <p:cNvSpPr txBox="1"/>
            <p:nvPr/>
          </p:nvSpPr>
          <p:spPr>
            <a:xfrm>
              <a:off x="10617902" y="265920"/>
              <a:ext cx="1468566" cy="523220"/>
            </a:xfrm>
            <a:prstGeom prst="rect">
              <a:avLst/>
            </a:prstGeom>
            <a:noFill/>
          </p:spPr>
          <p:txBody>
            <a:bodyPr wrap="square" rtlCol="0">
              <a:spAutoFit/>
            </a:bodyPr>
            <a:lstStyle/>
            <a:p>
              <a:pPr algn="ctr"/>
              <a:r>
                <a:rPr lang="en-US" sz="1400" dirty="0" smtClean="0"/>
                <a:t>Also available with</a:t>
              </a:r>
              <a:endParaRPr lang="en-US" sz="1400" dirty="0"/>
            </a:p>
          </p:txBody>
        </p:sp>
      </p:grpSp>
    </p:spTree>
    <p:extLst>
      <p:ext uri="{BB962C8B-B14F-4D97-AF65-F5344CB8AC3E}">
        <p14:creationId xmlns:p14="http://schemas.microsoft.com/office/powerpoint/2010/main" val="2594216218"/>
      </p:ext>
    </p:extLst>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175163" y="2210010"/>
            <a:ext cx="7841674" cy="624499"/>
          </a:xfrm>
        </p:spPr>
        <p:txBody>
          <a:bodyPr/>
          <a:lstStyle/>
          <a:p>
            <a:pPr marL="0" indent="0" algn="ctr">
              <a:lnSpc>
                <a:spcPct val="150000"/>
              </a:lnSpc>
              <a:buNone/>
            </a:pPr>
            <a:r>
              <a:rPr lang="en-US" sz="2600" b="1" dirty="0" smtClean="0"/>
              <a:t>Support for the following SQL HA options…</a:t>
            </a:r>
            <a:endParaRPr lang="en-US" sz="2600" b="1" dirty="0"/>
          </a:p>
        </p:txBody>
      </p:sp>
      <p:sp>
        <p:nvSpPr>
          <p:cNvPr id="3" name="Title 2"/>
          <p:cNvSpPr>
            <a:spLocks noGrp="1"/>
          </p:cNvSpPr>
          <p:nvPr>
            <p:ph type="title"/>
          </p:nvPr>
        </p:nvSpPr>
        <p:spPr>
          <a:xfrm>
            <a:off x="457200" y="398742"/>
            <a:ext cx="11277599" cy="842025"/>
          </a:xfrm>
        </p:spPr>
        <p:txBody>
          <a:bodyPr/>
          <a:lstStyle/>
          <a:p>
            <a:r>
              <a:rPr lang="en-US" dirty="0" smtClean="0"/>
              <a:t>High-availability for recorded sessions</a:t>
            </a:r>
            <a:endParaRPr lang="en-US" dirty="0"/>
          </a:p>
        </p:txBody>
      </p:sp>
      <p:sp>
        <p:nvSpPr>
          <p:cNvPr id="5" name="Text Placeholder 4"/>
          <p:cNvSpPr>
            <a:spLocks noGrp="1"/>
          </p:cNvSpPr>
          <p:nvPr>
            <p:ph type="body" idx="10"/>
          </p:nvPr>
        </p:nvSpPr>
        <p:spPr>
          <a:xfrm>
            <a:off x="457199" y="1257760"/>
            <a:ext cx="11277599" cy="249299"/>
          </a:xfrm>
        </p:spPr>
        <p:txBody>
          <a:bodyPr/>
          <a:lstStyle/>
          <a:p>
            <a:r>
              <a:rPr lang="en-US" dirty="0" smtClean="0"/>
              <a:t>Session Recording 7.13</a:t>
            </a:r>
            <a:endParaRPr lang="en-US" dirty="0"/>
          </a:p>
        </p:txBody>
      </p:sp>
      <p:pic>
        <p:nvPicPr>
          <p:cNvPr id="2" name="Picture 1"/>
          <p:cNvPicPr>
            <a:picLocks noChangeAspect="1"/>
          </p:cNvPicPr>
          <p:nvPr/>
        </p:nvPicPr>
        <p:blipFill>
          <a:blip r:embed="rId3"/>
          <a:stretch>
            <a:fillRect/>
          </a:stretch>
        </p:blipFill>
        <p:spPr>
          <a:xfrm>
            <a:off x="1242919" y="3467080"/>
            <a:ext cx="4243481" cy="2045964"/>
          </a:xfrm>
          <a:prstGeom prst="rect">
            <a:avLst/>
          </a:prstGeom>
        </p:spPr>
      </p:pic>
      <p:sp>
        <p:nvSpPr>
          <p:cNvPr id="6" name="TextBox 5"/>
          <p:cNvSpPr txBox="1"/>
          <p:nvPr/>
        </p:nvSpPr>
        <p:spPr>
          <a:xfrm>
            <a:off x="1371600" y="5513044"/>
            <a:ext cx="4243388" cy="369332"/>
          </a:xfrm>
          <a:prstGeom prst="rect">
            <a:avLst/>
          </a:prstGeom>
          <a:noFill/>
        </p:spPr>
        <p:txBody>
          <a:bodyPr wrap="square" rtlCol="0">
            <a:spAutoFit/>
          </a:bodyPr>
          <a:lstStyle/>
          <a:p>
            <a:pPr algn="ctr"/>
            <a:r>
              <a:rPr lang="en-US" b="1" dirty="0" err="1" smtClean="0"/>
              <a:t>AlwaysOn</a:t>
            </a:r>
            <a:r>
              <a:rPr lang="en-US" b="1" dirty="0" smtClean="0"/>
              <a:t> Availability Groups</a:t>
            </a:r>
            <a:endParaRPr lang="en-US" b="1" dirty="0"/>
          </a:p>
        </p:txBody>
      </p:sp>
      <p:sp>
        <p:nvSpPr>
          <p:cNvPr id="7" name="TextBox 6"/>
          <p:cNvSpPr txBox="1"/>
          <p:nvPr/>
        </p:nvSpPr>
        <p:spPr>
          <a:xfrm>
            <a:off x="6400800" y="5513044"/>
            <a:ext cx="4243388" cy="369332"/>
          </a:xfrm>
          <a:prstGeom prst="rect">
            <a:avLst/>
          </a:prstGeom>
          <a:noFill/>
        </p:spPr>
        <p:txBody>
          <a:bodyPr wrap="square" rtlCol="0">
            <a:spAutoFit/>
          </a:bodyPr>
          <a:lstStyle/>
          <a:p>
            <a:pPr algn="ctr"/>
            <a:r>
              <a:rPr lang="en-US" b="1" dirty="0" smtClean="0"/>
              <a:t>Database Mirroring</a:t>
            </a:r>
            <a:endParaRPr lang="en-US" b="1" dirty="0"/>
          </a:p>
        </p:txBody>
      </p:sp>
      <p:pic>
        <p:nvPicPr>
          <p:cNvPr id="8" name="Picture 7"/>
          <p:cNvPicPr>
            <a:picLocks noChangeAspect="1"/>
          </p:cNvPicPr>
          <p:nvPr/>
        </p:nvPicPr>
        <p:blipFill>
          <a:blip r:embed="rId4"/>
          <a:stretch>
            <a:fillRect/>
          </a:stretch>
        </p:blipFill>
        <p:spPr>
          <a:xfrm>
            <a:off x="7474653" y="3339341"/>
            <a:ext cx="2095682" cy="2080440"/>
          </a:xfrm>
          <a:prstGeom prst="rect">
            <a:avLst/>
          </a:prstGeom>
        </p:spPr>
      </p:pic>
      <p:sp>
        <p:nvSpPr>
          <p:cNvPr id="9" name="Explosion 2 8"/>
          <p:cNvSpPr/>
          <p:nvPr/>
        </p:nvSpPr>
        <p:spPr>
          <a:xfrm rot="1820880">
            <a:off x="9823216" y="134145"/>
            <a:ext cx="2346157" cy="1239253"/>
          </a:xfrm>
          <a:prstGeom prst="irregularSeal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Platinum</a:t>
            </a:r>
          </a:p>
        </p:txBody>
      </p:sp>
    </p:spTree>
    <p:extLst>
      <p:ext uri="{BB962C8B-B14F-4D97-AF65-F5344CB8AC3E}">
        <p14:creationId xmlns:p14="http://schemas.microsoft.com/office/powerpoint/2010/main" val="13485557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Save time </a:t>
            </a:r>
            <a:r>
              <a:rPr lang="en-US" dirty="0" smtClean="0"/>
              <a:t>analyzing </a:t>
            </a:r>
            <a:r>
              <a:rPr lang="en-US" dirty="0"/>
              <a:t>applications for </a:t>
            </a:r>
            <a:r>
              <a:rPr lang="en-US" dirty="0" smtClean="0"/>
              <a:t>compatibility</a:t>
            </a:r>
            <a:endParaRPr lang="en-US" dirty="0"/>
          </a:p>
        </p:txBody>
      </p:sp>
      <p:sp>
        <p:nvSpPr>
          <p:cNvPr id="5" name="Text Placeholder 4"/>
          <p:cNvSpPr>
            <a:spLocks noGrp="1"/>
          </p:cNvSpPr>
          <p:nvPr>
            <p:ph type="body" idx="10"/>
          </p:nvPr>
        </p:nvSpPr>
        <p:spPr/>
        <p:txBody>
          <a:bodyPr/>
          <a:lstStyle/>
          <a:p>
            <a:r>
              <a:rPr lang="en-US" dirty="0" smtClean="0"/>
              <a:t>Performance improvements in </a:t>
            </a:r>
            <a:r>
              <a:rPr lang="en-US" dirty="0" err="1" smtClean="0"/>
              <a:t>AppDNA</a:t>
            </a:r>
            <a:r>
              <a:rPr lang="en-US" dirty="0" smtClean="0"/>
              <a:t> 7.13</a:t>
            </a:r>
            <a:endParaRPr lang="en-US" dirty="0"/>
          </a:p>
        </p:txBody>
      </p:sp>
      <p:sp>
        <p:nvSpPr>
          <p:cNvPr id="6" name="TextBox 5"/>
          <p:cNvSpPr txBox="1"/>
          <p:nvPr/>
        </p:nvSpPr>
        <p:spPr>
          <a:xfrm>
            <a:off x="1662544" y="4918358"/>
            <a:ext cx="3200400" cy="461665"/>
          </a:xfrm>
          <a:prstGeom prst="rect">
            <a:avLst/>
          </a:prstGeom>
          <a:noFill/>
        </p:spPr>
        <p:txBody>
          <a:bodyPr wrap="square" rtlCol="0">
            <a:spAutoFit/>
          </a:bodyPr>
          <a:lstStyle/>
          <a:p>
            <a:pPr algn="ctr"/>
            <a:r>
              <a:rPr lang="en-US" sz="2400" b="1" dirty="0" smtClean="0"/>
              <a:t>64-bit Application</a:t>
            </a:r>
            <a:endParaRPr lang="en-US" sz="2400" b="1" dirty="0"/>
          </a:p>
        </p:txBody>
      </p:sp>
      <p:sp>
        <p:nvSpPr>
          <p:cNvPr id="7" name="TextBox 6"/>
          <p:cNvSpPr txBox="1"/>
          <p:nvPr/>
        </p:nvSpPr>
        <p:spPr>
          <a:xfrm>
            <a:off x="7259781" y="4918357"/>
            <a:ext cx="3200400" cy="830997"/>
          </a:xfrm>
          <a:prstGeom prst="rect">
            <a:avLst/>
          </a:prstGeom>
          <a:noFill/>
        </p:spPr>
        <p:txBody>
          <a:bodyPr wrap="square" rtlCol="0">
            <a:spAutoFit/>
          </a:bodyPr>
          <a:lstStyle/>
          <a:p>
            <a:pPr algn="ctr"/>
            <a:r>
              <a:rPr lang="en-US" sz="2400" b="1" dirty="0" smtClean="0"/>
              <a:t>Faster OS and </a:t>
            </a:r>
            <a:br>
              <a:rPr lang="en-US" sz="2400" b="1" dirty="0" smtClean="0"/>
            </a:br>
            <a:r>
              <a:rPr lang="en-US" sz="2400" b="1" dirty="0" smtClean="0"/>
              <a:t>App</a:t>
            </a:r>
            <a:r>
              <a:rPr lang="en-US" sz="2400" b="1" dirty="0"/>
              <a:t> </a:t>
            </a:r>
            <a:r>
              <a:rPr lang="en-US" sz="2400" b="1" dirty="0" smtClean="0"/>
              <a:t>Imports</a:t>
            </a:r>
            <a:endParaRPr lang="en-US" sz="2400" b="1"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5325" y="2641850"/>
            <a:ext cx="2739736" cy="2328776"/>
          </a:xfrm>
          <a:prstGeom prst="rect">
            <a:avLst/>
          </a:prstGeom>
        </p:spPr>
      </p:pic>
      <p:sp>
        <p:nvSpPr>
          <p:cNvPr id="2" name="Rounded Rectangle 1"/>
          <p:cNvSpPr/>
          <p:nvPr/>
        </p:nvSpPr>
        <p:spPr>
          <a:xfrm>
            <a:off x="2255668" y="2848589"/>
            <a:ext cx="2014151" cy="1915298"/>
          </a:xfrm>
          <a:prstGeom prst="roundRect">
            <a:avLst>
              <a:gd name="adj" fmla="val 10437"/>
            </a:avLst>
          </a:prstGeom>
          <a:gradFill>
            <a:gsLst>
              <a:gs pos="0">
                <a:schemeClr val="bg1">
                  <a:lumMod val="85000"/>
                </a:schemeClr>
              </a:gs>
              <a:gs pos="100000">
                <a:schemeClr val="tx1">
                  <a:lumMod val="75000"/>
                  <a:lumOff val="25000"/>
                </a:schemeClr>
              </a:gs>
            </a:gsLst>
            <a:lin ang="5400000" scaled="1"/>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0" b="1" dirty="0" smtClean="0">
                <a:ln>
                  <a:solidFill>
                    <a:schemeClr val="tx1">
                      <a:lumMod val="75000"/>
                      <a:lumOff val="25000"/>
                    </a:schemeClr>
                  </a:solidFill>
                </a:ln>
                <a:gradFill>
                  <a:gsLst>
                    <a:gs pos="0">
                      <a:schemeClr val="bg1">
                        <a:lumMod val="75000"/>
                      </a:schemeClr>
                    </a:gs>
                    <a:gs pos="100000">
                      <a:schemeClr val="bg2">
                        <a:lumMod val="60000"/>
                        <a:lumOff val="40000"/>
                      </a:schemeClr>
                    </a:gs>
                  </a:gsLst>
                  <a:lin ang="5400000" scaled="1"/>
                </a:gradFill>
                <a:effectLst>
                  <a:outerShdw blurRad="50800" dist="38100" dir="2700000" algn="tl" rotWithShape="0">
                    <a:prstClr val="black">
                      <a:alpha val="40000"/>
                    </a:prstClr>
                  </a:outerShdw>
                </a:effectLst>
                <a:latin typeface="+mj-lt"/>
              </a:rPr>
              <a:t>64</a:t>
            </a:r>
          </a:p>
        </p:txBody>
      </p:sp>
      <p:sp>
        <p:nvSpPr>
          <p:cNvPr id="8" name="Explosion 2 7"/>
          <p:cNvSpPr/>
          <p:nvPr/>
        </p:nvSpPr>
        <p:spPr>
          <a:xfrm rot="1820880">
            <a:off x="9823216" y="134145"/>
            <a:ext cx="2346157" cy="1239253"/>
          </a:xfrm>
          <a:prstGeom prst="irregularSeal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Platinum</a:t>
            </a:r>
          </a:p>
        </p:txBody>
      </p:sp>
    </p:spTree>
    <p:extLst>
      <p:ext uri="{BB962C8B-B14F-4D97-AF65-F5344CB8AC3E}">
        <p14:creationId xmlns:p14="http://schemas.microsoft.com/office/powerpoint/2010/main" val="3848484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1"/>
                </a:solidFill>
              </a:rPr>
              <a:t>Enhanced System Center integration</a:t>
            </a:r>
            <a:endParaRPr lang="en-US" dirty="0">
              <a:solidFill>
                <a:schemeClr val="accent1"/>
              </a:solidFill>
            </a:endParaRPr>
          </a:p>
        </p:txBody>
      </p:sp>
      <p:sp>
        <p:nvSpPr>
          <p:cNvPr id="5" name="Text Placeholder 4"/>
          <p:cNvSpPr>
            <a:spLocks noGrp="1"/>
          </p:cNvSpPr>
          <p:nvPr>
            <p:ph type="body" sz="quarter" idx="16"/>
          </p:nvPr>
        </p:nvSpPr>
        <p:spPr/>
        <p:txBody>
          <a:bodyPr/>
          <a:lstStyle/>
          <a:p>
            <a:r>
              <a:rPr lang="en-US" dirty="0" smtClean="0"/>
              <a:t>SCOM Management Packs 3.11</a:t>
            </a:r>
            <a:endParaRPr lang="en-US" dirty="0"/>
          </a:p>
        </p:txBody>
      </p:sp>
      <p:sp>
        <p:nvSpPr>
          <p:cNvPr id="3" name="Content Placeholder 2"/>
          <p:cNvSpPr>
            <a:spLocks noGrp="1"/>
          </p:cNvSpPr>
          <p:nvPr>
            <p:ph sz="quarter" idx="20"/>
          </p:nvPr>
        </p:nvSpPr>
        <p:spPr>
          <a:xfrm>
            <a:off x="411588" y="2232854"/>
            <a:ext cx="6422039" cy="3931031"/>
          </a:xfrm>
        </p:spPr>
        <p:txBody>
          <a:bodyPr/>
          <a:lstStyle/>
          <a:p>
            <a:r>
              <a:rPr lang="en-US" dirty="0" smtClean="0"/>
              <a:t>Tested scalability now 25K VDAs per deployment</a:t>
            </a:r>
          </a:p>
          <a:p>
            <a:endParaRPr lang="en-US" dirty="0" smtClean="0"/>
          </a:p>
          <a:p>
            <a:r>
              <a:rPr lang="en-US" dirty="0" smtClean="0"/>
              <a:t>Localization</a:t>
            </a:r>
          </a:p>
          <a:p>
            <a:pPr lvl="1"/>
            <a:r>
              <a:rPr lang="en-US" dirty="0" smtClean="0"/>
              <a:t>Spanish</a:t>
            </a:r>
          </a:p>
          <a:p>
            <a:pPr lvl="1"/>
            <a:r>
              <a:rPr lang="en-US" dirty="0" smtClean="0"/>
              <a:t>French</a:t>
            </a:r>
          </a:p>
          <a:p>
            <a:pPr lvl="1"/>
            <a:r>
              <a:rPr lang="en-US" dirty="0" smtClean="0"/>
              <a:t>German</a:t>
            </a:r>
          </a:p>
          <a:p>
            <a:pPr lvl="1"/>
            <a:r>
              <a:rPr lang="en-US" dirty="0" smtClean="0"/>
              <a:t>Japanese</a:t>
            </a:r>
          </a:p>
          <a:p>
            <a:pPr lvl="1"/>
            <a:r>
              <a:rPr lang="en-US" dirty="0" smtClean="0"/>
              <a:t>Simplified Chinese</a:t>
            </a:r>
            <a:endParaRPr lang="en-US" dirty="0"/>
          </a:p>
        </p:txBody>
      </p:sp>
      <p:pic>
        <p:nvPicPr>
          <p:cNvPr id="7" name="Picture 6" descr="https://www.citrix.com/etc/designs/citrix/clientlibs/main/images/citrix-logo-250x250.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5045" y="3751265"/>
            <a:ext cx="2381250" cy="238125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8769350" y="3379509"/>
            <a:ext cx="2072640" cy="1015663"/>
          </a:xfrm>
          <a:prstGeom prst="rect">
            <a:avLst/>
          </a:prstGeom>
          <a:noFill/>
        </p:spPr>
        <p:txBody>
          <a:bodyPr wrap="square" rtlCol="0">
            <a:spAutoFit/>
          </a:bodyPr>
          <a:lstStyle/>
          <a:p>
            <a:pPr algn="ctr"/>
            <a:r>
              <a:rPr lang="en-US" sz="6000" dirty="0">
                <a:solidFill>
                  <a:schemeClr val="tx1">
                    <a:lumMod val="75000"/>
                  </a:schemeClr>
                </a:solidFill>
              </a:rPr>
              <a:t>+</a:t>
            </a:r>
          </a:p>
        </p:txBody>
      </p:sp>
      <p:pic>
        <p:nvPicPr>
          <p:cNvPr id="9" name="Picture 2" descr="http://www.ozsoft-consulting.com/images/OpsMgr.pn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8031252" y="2333023"/>
            <a:ext cx="3548837" cy="1023948"/>
          </a:xfrm>
          <a:prstGeom prst="rect">
            <a:avLst/>
          </a:prstGeom>
          <a:noFill/>
          <a:extLst>
            <a:ext uri="{909E8E84-426E-40DD-AFC4-6F175D3DCCD1}">
              <a14:hiddenFill xmlns:a14="http://schemas.microsoft.com/office/drawing/2010/main">
                <a:solidFill>
                  <a:srgbClr val="FFFFFF"/>
                </a:solidFill>
              </a14:hiddenFill>
            </a:ext>
          </a:extLst>
        </p:spPr>
      </p:pic>
      <p:sp>
        <p:nvSpPr>
          <p:cNvPr id="10" name="Explosion 2 9"/>
          <p:cNvSpPr/>
          <p:nvPr/>
        </p:nvSpPr>
        <p:spPr>
          <a:xfrm rot="1820880">
            <a:off x="9823216" y="134145"/>
            <a:ext cx="2346157" cy="1239253"/>
          </a:xfrm>
          <a:prstGeom prst="irregularSeal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Platinum</a:t>
            </a:r>
          </a:p>
        </p:txBody>
      </p:sp>
    </p:spTree>
    <p:extLst>
      <p:ext uri="{BB962C8B-B14F-4D97-AF65-F5344CB8AC3E}">
        <p14:creationId xmlns:p14="http://schemas.microsoft.com/office/powerpoint/2010/main" val="1748113472"/>
      </p:ext>
    </p:extLst>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0702" y="180467"/>
            <a:ext cx="11365192" cy="675672"/>
          </a:xfrm>
        </p:spPr>
        <p:txBody>
          <a:bodyPr/>
          <a:lstStyle/>
          <a:p>
            <a:r>
              <a:rPr lang="en-US" dirty="0" smtClean="0">
                <a:solidFill>
                  <a:schemeClr val="accent1"/>
                </a:solidFill>
              </a:rPr>
              <a:t>New Receivers</a:t>
            </a:r>
            <a:endParaRPr lang="en-US" dirty="0">
              <a:solidFill>
                <a:schemeClr val="accent1"/>
              </a:solidFill>
            </a:endParaRPr>
          </a:p>
        </p:txBody>
      </p:sp>
      <p:sp>
        <p:nvSpPr>
          <p:cNvPr id="4" name="TextBox 3"/>
          <p:cNvSpPr txBox="1"/>
          <p:nvPr/>
        </p:nvSpPr>
        <p:spPr>
          <a:xfrm>
            <a:off x="7360389" y="2431881"/>
            <a:ext cx="3291840" cy="1169551"/>
          </a:xfrm>
          <a:prstGeom prst="rect">
            <a:avLst/>
          </a:prstGeom>
          <a:noFill/>
        </p:spPr>
        <p:txBody>
          <a:bodyPr wrap="square" rtlCol="0">
            <a:spAutoFit/>
          </a:bodyPr>
          <a:lstStyle/>
          <a:p>
            <a:r>
              <a:rPr lang="en-US" sz="2200" b="1" dirty="0" smtClean="0"/>
              <a:t>Receiver for Linux 13.5</a:t>
            </a:r>
            <a:endParaRPr lang="en-US" dirty="0" smtClean="0"/>
          </a:p>
          <a:p>
            <a:pPr marL="285750" indent="-285750">
              <a:buFont typeface="Arial" panose="020B0604020202020204" pitchFamily="34" charset="0"/>
              <a:buChar char="•"/>
            </a:pPr>
            <a:r>
              <a:rPr lang="en-US" sz="1600" dirty="0" smtClean="0"/>
              <a:t>Multi-stream ICA</a:t>
            </a:r>
          </a:p>
          <a:p>
            <a:pPr marL="285750" indent="-285750">
              <a:buFont typeface="Arial" panose="020B0604020202020204" pitchFamily="34" charset="0"/>
              <a:buChar char="•"/>
            </a:pPr>
            <a:r>
              <a:rPr lang="en-US" sz="1600" dirty="0" smtClean="0"/>
              <a:t>HTML5 video redirection</a:t>
            </a:r>
          </a:p>
          <a:p>
            <a:pPr marL="285750" indent="-285750">
              <a:buFont typeface="Arial" panose="020B0604020202020204" pitchFamily="34" charset="0"/>
              <a:buChar char="•"/>
            </a:pPr>
            <a:r>
              <a:rPr lang="en-US" sz="1600" dirty="0" err="1" smtClean="0"/>
              <a:t>Gstreamer</a:t>
            </a:r>
            <a:r>
              <a:rPr lang="en-US" sz="1600" dirty="0" smtClean="0"/>
              <a:t> 1.x support</a:t>
            </a:r>
          </a:p>
        </p:txBody>
      </p:sp>
      <p:sp>
        <p:nvSpPr>
          <p:cNvPr id="7" name="TextBox 6"/>
          <p:cNvSpPr txBox="1"/>
          <p:nvPr/>
        </p:nvSpPr>
        <p:spPr>
          <a:xfrm>
            <a:off x="7360389" y="5145600"/>
            <a:ext cx="3291840" cy="1415772"/>
          </a:xfrm>
          <a:prstGeom prst="rect">
            <a:avLst/>
          </a:prstGeom>
          <a:noFill/>
        </p:spPr>
        <p:txBody>
          <a:bodyPr wrap="square" rtlCol="0">
            <a:spAutoFit/>
          </a:bodyPr>
          <a:lstStyle/>
          <a:p>
            <a:r>
              <a:rPr lang="en-US" sz="2200" b="1" dirty="0" smtClean="0"/>
              <a:t>Receiver 7.2 for iOS</a:t>
            </a:r>
            <a:endParaRPr lang="en-US" dirty="0" smtClean="0"/>
          </a:p>
          <a:p>
            <a:pPr marL="285750" indent="-285750">
              <a:buFont typeface="Arial" panose="020B0604020202020204" pitchFamily="34" charset="0"/>
              <a:buChar char="•"/>
            </a:pPr>
            <a:r>
              <a:rPr lang="en-US" sz="1600" dirty="0" smtClean="0"/>
              <a:t>EDT v1 support (next-gen HDX)</a:t>
            </a:r>
          </a:p>
          <a:p>
            <a:pPr marL="285750" indent="-285750">
              <a:buFont typeface="Arial" panose="020B0604020202020204" pitchFamily="34" charset="0"/>
              <a:buChar char="•"/>
            </a:pPr>
            <a:r>
              <a:rPr lang="en-US" sz="1600" dirty="0" smtClean="0"/>
              <a:t>Feature flags</a:t>
            </a:r>
            <a:endParaRPr lang="en-US" sz="1600" dirty="0"/>
          </a:p>
          <a:p>
            <a:pPr marL="285750" indent="-285750">
              <a:buFont typeface="Arial" panose="020B0604020202020204" pitchFamily="34" charset="0"/>
              <a:buChar char="•"/>
            </a:pPr>
            <a:r>
              <a:rPr lang="en-US" sz="1600" dirty="0" smtClean="0"/>
              <a:t>Custom screen resolutions</a:t>
            </a:r>
          </a:p>
          <a:p>
            <a:pPr marL="285750" indent="-285750">
              <a:buFont typeface="Arial" panose="020B0604020202020204" pitchFamily="34" charset="0"/>
              <a:buChar char="•"/>
            </a:pPr>
            <a:r>
              <a:rPr lang="en-US" sz="1600" dirty="0" smtClean="0"/>
              <a:t>StoreFront mandatory apps</a:t>
            </a:r>
            <a:endParaRPr lang="en-US" sz="1600" dirty="0"/>
          </a:p>
        </p:txBody>
      </p:sp>
      <p:sp>
        <p:nvSpPr>
          <p:cNvPr id="9" name="TextBox 8"/>
          <p:cNvSpPr txBox="1"/>
          <p:nvPr/>
        </p:nvSpPr>
        <p:spPr>
          <a:xfrm>
            <a:off x="1623561" y="2425607"/>
            <a:ext cx="3291840" cy="923330"/>
          </a:xfrm>
          <a:prstGeom prst="rect">
            <a:avLst/>
          </a:prstGeom>
          <a:noFill/>
        </p:spPr>
        <p:txBody>
          <a:bodyPr wrap="square" rtlCol="0">
            <a:spAutoFit/>
          </a:bodyPr>
          <a:lstStyle/>
          <a:p>
            <a:r>
              <a:rPr lang="en-US" sz="2200" b="1" dirty="0" smtClean="0"/>
              <a:t>Receiver for Windows 4.7</a:t>
            </a:r>
            <a:endParaRPr lang="en-US" dirty="0" smtClean="0"/>
          </a:p>
          <a:p>
            <a:pPr marL="285750" indent="-285750">
              <a:buFont typeface="Arial" panose="020B0604020202020204" pitchFamily="34" charset="0"/>
              <a:buChar char="•"/>
            </a:pPr>
            <a:r>
              <a:rPr lang="en-US" sz="1600" dirty="0" smtClean="0"/>
              <a:t>EDT v1 support (next-gen HDX)</a:t>
            </a:r>
          </a:p>
          <a:p>
            <a:pPr marL="285750" indent="-285750">
              <a:buFont typeface="Arial" panose="020B0604020202020204" pitchFamily="34" charset="0"/>
              <a:buChar char="•"/>
            </a:pPr>
            <a:r>
              <a:rPr lang="en-US" sz="1600" dirty="0" smtClean="0"/>
              <a:t>ACR/SR policy consistency</a:t>
            </a:r>
          </a:p>
        </p:txBody>
      </p:sp>
      <p:sp>
        <p:nvSpPr>
          <p:cNvPr id="11" name="TextBox 10"/>
          <p:cNvSpPr txBox="1"/>
          <p:nvPr/>
        </p:nvSpPr>
        <p:spPr>
          <a:xfrm>
            <a:off x="1623561" y="5145600"/>
            <a:ext cx="4366477" cy="1169551"/>
          </a:xfrm>
          <a:prstGeom prst="rect">
            <a:avLst/>
          </a:prstGeom>
          <a:noFill/>
        </p:spPr>
        <p:txBody>
          <a:bodyPr wrap="square" rtlCol="0">
            <a:spAutoFit/>
          </a:bodyPr>
          <a:lstStyle/>
          <a:p>
            <a:r>
              <a:rPr lang="en-US" sz="2200" b="1" dirty="0" smtClean="0"/>
              <a:t>Receiver for Mac 12.5</a:t>
            </a:r>
            <a:endParaRPr lang="en-US" dirty="0" smtClean="0"/>
          </a:p>
          <a:p>
            <a:pPr marL="285750" indent="-285750">
              <a:buFont typeface="Arial" panose="020B0604020202020204" pitchFamily="34" charset="0"/>
              <a:buChar char="•"/>
            </a:pPr>
            <a:r>
              <a:rPr lang="en-US" sz="1600" dirty="0" smtClean="0"/>
              <a:t>EDT v1 support (next-gen HDX)</a:t>
            </a:r>
          </a:p>
          <a:p>
            <a:pPr marL="285750" indent="-285750">
              <a:buFont typeface="Arial" panose="020B0604020202020204" pitchFamily="34" charset="0"/>
              <a:buChar char="•"/>
            </a:pPr>
            <a:r>
              <a:rPr lang="en-US" sz="1600" dirty="0" err="1" smtClean="0"/>
              <a:t>Thinwire</a:t>
            </a:r>
            <a:r>
              <a:rPr lang="en-US" sz="1600" dirty="0" smtClean="0"/>
              <a:t>/3D Pro performance improvements</a:t>
            </a:r>
          </a:p>
          <a:p>
            <a:pPr marL="285750" indent="-285750">
              <a:buFont typeface="Arial" panose="020B0604020202020204" pitchFamily="34" charset="0"/>
              <a:buChar char="•"/>
            </a:pPr>
            <a:r>
              <a:rPr lang="en-US" sz="1600" dirty="0" smtClean="0"/>
              <a:t>Hot bitmap caching</a:t>
            </a:r>
          </a:p>
        </p:txBody>
      </p:sp>
      <p:pic>
        <p:nvPicPr>
          <p:cNvPr id="13" name="Picture 2" descr="Image result for windows 10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6054" y="1268188"/>
            <a:ext cx="1184562" cy="118456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Image result for linux pengui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51081" y="1264724"/>
            <a:ext cx="1018454" cy="118802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ios 10 lo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96571" y="4018127"/>
            <a:ext cx="1127473" cy="112747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6"/>
          <a:stretch>
            <a:fillRect/>
          </a:stretch>
        </p:blipFill>
        <p:spPr>
          <a:xfrm>
            <a:off x="2362512" y="3953406"/>
            <a:ext cx="1265023" cy="1256914"/>
          </a:xfrm>
          <a:prstGeom prst="rect">
            <a:avLst/>
          </a:prstGeom>
        </p:spPr>
      </p:pic>
      <p:grpSp>
        <p:nvGrpSpPr>
          <p:cNvPr id="12" name="Group 11"/>
          <p:cNvGrpSpPr/>
          <p:nvPr/>
        </p:nvGrpSpPr>
        <p:grpSpPr>
          <a:xfrm>
            <a:off x="10270435" y="259330"/>
            <a:ext cx="1672583" cy="870594"/>
            <a:chOff x="10617901" y="234306"/>
            <a:chExt cx="1468567" cy="870594"/>
          </a:xfrm>
        </p:grpSpPr>
        <p:sp>
          <p:nvSpPr>
            <p:cNvPr id="14" name="Rounded Rectangle 13"/>
            <p:cNvSpPr/>
            <p:nvPr/>
          </p:nvSpPr>
          <p:spPr>
            <a:xfrm>
              <a:off x="10617901" y="234306"/>
              <a:ext cx="1468567" cy="870594"/>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16" name="Picture 15"/>
            <p:cNvPicPr>
              <a:picLocks noChangeAspect="1"/>
            </p:cNvPicPr>
            <p:nvPr/>
          </p:nvPicPr>
          <p:blipFill>
            <a:blip r:embed="rId7"/>
            <a:stretch>
              <a:fillRect/>
            </a:stretch>
          </p:blipFill>
          <p:spPr>
            <a:xfrm>
              <a:off x="10711555" y="592081"/>
              <a:ext cx="1303264" cy="383313"/>
            </a:xfrm>
            <a:prstGeom prst="rect">
              <a:avLst/>
            </a:prstGeom>
          </p:spPr>
        </p:pic>
        <p:sp>
          <p:nvSpPr>
            <p:cNvPr id="17" name="TextBox 16"/>
            <p:cNvSpPr txBox="1"/>
            <p:nvPr/>
          </p:nvSpPr>
          <p:spPr>
            <a:xfrm>
              <a:off x="10617902" y="265920"/>
              <a:ext cx="1468566" cy="523220"/>
            </a:xfrm>
            <a:prstGeom prst="rect">
              <a:avLst/>
            </a:prstGeom>
            <a:noFill/>
          </p:spPr>
          <p:txBody>
            <a:bodyPr wrap="square" rtlCol="0">
              <a:spAutoFit/>
            </a:bodyPr>
            <a:lstStyle/>
            <a:p>
              <a:pPr algn="ctr"/>
              <a:r>
                <a:rPr lang="en-US" sz="1400" dirty="0" smtClean="0"/>
                <a:t>Also available with</a:t>
              </a:r>
              <a:endParaRPr lang="en-US" sz="1400" dirty="0"/>
            </a:p>
          </p:txBody>
        </p:sp>
      </p:grpSp>
    </p:spTree>
    <p:extLst>
      <p:ext uri="{BB962C8B-B14F-4D97-AF65-F5344CB8AC3E}">
        <p14:creationId xmlns:p14="http://schemas.microsoft.com/office/powerpoint/2010/main" val="3567119514"/>
      </p:ext>
    </p:extLst>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00231" y="3208888"/>
            <a:ext cx="5407024" cy="437684"/>
          </a:xfrm>
        </p:spPr>
        <p:txBody>
          <a:bodyPr/>
          <a:lstStyle/>
          <a:p>
            <a:r>
              <a:rPr lang="en-US" dirty="0" smtClean="0"/>
              <a:t>Related offerings</a:t>
            </a:r>
            <a:endParaRPr lang="en-US" dirty="0"/>
          </a:p>
        </p:txBody>
      </p:sp>
      <p:pic>
        <p:nvPicPr>
          <p:cNvPr id="3" name="Picture Placeholder 2"/>
          <p:cNvPicPr>
            <a:picLocks noGrp="1" noChangeAspect="1"/>
          </p:cNvPicPr>
          <p:nvPr>
            <p:ph type="pic" sz="quarter" idx="12"/>
          </p:nvPr>
        </p:nvPicPr>
        <p:blipFill>
          <a:blip r:embed="rId2">
            <a:extLst>
              <a:ext uri="{28A0092B-C50C-407E-A947-70E740481C1C}">
                <a14:useLocalDpi xmlns:a14="http://schemas.microsoft.com/office/drawing/2010/main" val="0"/>
              </a:ext>
            </a:extLst>
          </a:blip>
          <a:stretch>
            <a:fillRect/>
          </a:stretch>
        </p:blipFill>
        <p:spPr>
          <a:xfrm>
            <a:off x="5907255" y="-1"/>
            <a:ext cx="6284745" cy="6377652"/>
          </a:xfrm>
        </p:spPr>
      </p:pic>
    </p:spTree>
    <p:extLst>
      <p:ext uri="{BB962C8B-B14F-4D97-AF65-F5344CB8AC3E}">
        <p14:creationId xmlns:p14="http://schemas.microsoft.com/office/powerpoint/2010/main" val="14796803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199" y="1591216"/>
            <a:ext cx="7652481" cy="4734475"/>
          </a:xfrm>
        </p:spPr>
        <p:txBody>
          <a:bodyPr/>
          <a:lstStyle/>
          <a:p>
            <a:r>
              <a:rPr lang="en-US" sz="1800" dirty="0"/>
              <a:t>LTSR and aligned product </a:t>
            </a:r>
            <a:r>
              <a:rPr lang="en-US" sz="1800" dirty="0" smtClean="0"/>
              <a:t>lifecycle </a:t>
            </a:r>
            <a:r>
              <a:rPr lang="en-US" sz="1800" dirty="0"/>
              <a:t>dates</a:t>
            </a:r>
          </a:p>
          <a:p>
            <a:r>
              <a:rPr lang="en-US" sz="1800" dirty="0" smtClean="0"/>
              <a:t>XenApp/XenDesktop entitlement </a:t>
            </a:r>
            <a:r>
              <a:rPr lang="en-US" sz="1800" dirty="0"/>
              <a:t>c</a:t>
            </a:r>
            <a:r>
              <a:rPr lang="en-US" sz="1800" dirty="0" smtClean="0"/>
              <a:t>hange</a:t>
            </a:r>
            <a:endParaRPr lang="en-US" sz="1800" dirty="0"/>
          </a:p>
          <a:p>
            <a:pPr lvl="1"/>
            <a:r>
              <a:rPr lang="en-US" sz="1600" dirty="0" smtClean="0"/>
              <a:t>All XA/XD customers entitled to XenServer Enterprise</a:t>
            </a:r>
            <a:endParaRPr lang="en-US" sz="1600" dirty="0"/>
          </a:p>
          <a:p>
            <a:r>
              <a:rPr lang="en-US" sz="1800" dirty="0" smtClean="0"/>
              <a:t>PVS-Accelerator </a:t>
            </a:r>
          </a:p>
          <a:p>
            <a:pPr lvl="1"/>
            <a:r>
              <a:rPr lang="en-US" sz="1600" dirty="0" smtClean="0"/>
              <a:t>Reduces network traffic and improves boot times</a:t>
            </a:r>
          </a:p>
          <a:p>
            <a:r>
              <a:rPr lang="en-US" sz="1800" dirty="0" smtClean="0"/>
              <a:t>Live-Patching</a:t>
            </a:r>
            <a:endParaRPr lang="en-US" sz="1800" dirty="0"/>
          </a:p>
          <a:p>
            <a:pPr lvl="1"/>
            <a:r>
              <a:rPr lang="en-US" sz="1600" dirty="0" smtClean="0"/>
              <a:t>Apply updates to </a:t>
            </a:r>
            <a:r>
              <a:rPr lang="en-US" sz="1600" dirty="0" err="1" smtClean="0"/>
              <a:t>XenServer</a:t>
            </a:r>
            <a:r>
              <a:rPr lang="en-US" sz="1600" dirty="0" smtClean="0"/>
              <a:t> hosts without downtime</a:t>
            </a:r>
          </a:p>
          <a:p>
            <a:r>
              <a:rPr lang="en-US" sz="1800" dirty="0" smtClean="0"/>
              <a:t>Automatic Updates</a:t>
            </a:r>
          </a:p>
          <a:p>
            <a:pPr lvl="1"/>
            <a:r>
              <a:rPr lang="en-US" sz="1600" dirty="0" smtClean="0"/>
              <a:t>Automatically </a:t>
            </a:r>
            <a:r>
              <a:rPr lang="en-US" sz="1600" dirty="0"/>
              <a:t>downloads hotfixes for deployment across multiple hosts </a:t>
            </a:r>
            <a:endParaRPr lang="en-US" sz="1600" dirty="0" smtClean="0"/>
          </a:p>
          <a:p>
            <a:r>
              <a:rPr lang="en-US" sz="1800" dirty="0" smtClean="0"/>
              <a:t>Bitdefender HVI</a:t>
            </a:r>
          </a:p>
          <a:p>
            <a:r>
              <a:rPr lang="en-US" sz="1800" dirty="0" err="1" smtClean="0"/>
              <a:t>XenCenter</a:t>
            </a:r>
            <a:r>
              <a:rPr lang="en-US" sz="1800" dirty="0" smtClean="0"/>
              <a:t> Conversion Manager migration of Linux VMs</a:t>
            </a:r>
          </a:p>
          <a:p>
            <a:r>
              <a:rPr lang="en-US" sz="1800" dirty="0" err="1" smtClean="0"/>
              <a:t>Nutanix</a:t>
            </a:r>
            <a:r>
              <a:rPr lang="en-US" sz="1800" dirty="0" smtClean="0"/>
              <a:t> HCI support for </a:t>
            </a:r>
            <a:r>
              <a:rPr lang="en-US" sz="1800" dirty="0" err="1" smtClean="0"/>
              <a:t>XenServer</a:t>
            </a:r>
            <a:endParaRPr lang="en-US" sz="1800" dirty="0"/>
          </a:p>
        </p:txBody>
      </p:sp>
      <p:sp>
        <p:nvSpPr>
          <p:cNvPr id="4" name="Title 3"/>
          <p:cNvSpPr>
            <a:spLocks noGrp="1"/>
          </p:cNvSpPr>
          <p:nvPr>
            <p:ph type="title"/>
          </p:nvPr>
        </p:nvSpPr>
        <p:spPr>
          <a:xfrm>
            <a:off x="457200" y="187978"/>
            <a:ext cx="11277599" cy="842025"/>
          </a:xfrm>
        </p:spPr>
        <p:txBody>
          <a:bodyPr/>
          <a:lstStyle/>
          <a:p>
            <a:r>
              <a:rPr lang="en-US" dirty="0" smtClean="0"/>
              <a:t>What’s New in </a:t>
            </a:r>
            <a:r>
              <a:rPr lang="en-US" dirty="0" err="1" smtClean="0"/>
              <a:t>XenServer</a:t>
            </a:r>
            <a:r>
              <a:rPr lang="en-US" dirty="0" smtClean="0"/>
              <a:t> 7.1</a:t>
            </a:r>
            <a:endParaRPr lang="en-US" dirty="0"/>
          </a:p>
        </p:txBody>
      </p:sp>
      <p:sp>
        <p:nvSpPr>
          <p:cNvPr id="7" name="Text Placeholder 6"/>
          <p:cNvSpPr>
            <a:spLocks noGrp="1"/>
          </p:cNvSpPr>
          <p:nvPr>
            <p:ph type="body" idx="10"/>
          </p:nvPr>
        </p:nvSpPr>
        <p:spPr>
          <a:xfrm>
            <a:off x="457199" y="1046996"/>
            <a:ext cx="11277599" cy="249299"/>
          </a:xfrm>
        </p:spPr>
        <p:txBody>
          <a:bodyPr/>
          <a:lstStyle/>
          <a:p>
            <a:r>
              <a:rPr lang="en-US" dirty="0" smtClean="0"/>
              <a:t>Committed, Enterprise, Integrated, Secure</a:t>
            </a:r>
            <a:endParaRPr lang="en-US" dirty="0"/>
          </a:p>
        </p:txBody>
      </p:sp>
      <p:pic>
        <p:nvPicPr>
          <p:cNvPr id="60" name="Picture 59" descr="XenServer-black.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884145" y="166727"/>
            <a:ext cx="1156354" cy="201168"/>
          </a:xfrm>
          <a:prstGeom prst="rect">
            <a:avLst/>
          </a:prstGeom>
        </p:spPr>
      </p:pic>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r="31188"/>
          <a:stretch/>
        </p:blipFill>
        <p:spPr>
          <a:xfrm flipH="1">
            <a:off x="8506047" y="4735127"/>
            <a:ext cx="2191194" cy="2122873"/>
          </a:xfrm>
          <a:prstGeom prst="rect">
            <a:avLst/>
          </a:prstGeom>
        </p:spPr>
      </p:pic>
      <p:pic>
        <p:nvPicPr>
          <p:cNvPr id="1026" name="Picture 2" descr="Image result for bitdefender log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993094" y="2621995"/>
            <a:ext cx="2058694" cy="11580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itrix logo"/>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701101" y="2912566"/>
            <a:ext cx="1760046" cy="689762"/>
          </a:xfrm>
          <a:prstGeom prst="rect">
            <a:avLst/>
          </a:prstGeom>
          <a:noFill/>
          <a:extLst>
            <a:ext uri="{909E8E84-426E-40DD-AFC4-6F175D3DCCD1}">
              <a14:hiddenFill xmlns:a14="http://schemas.microsoft.com/office/drawing/2010/main">
                <a:solidFill>
                  <a:srgbClr val="FFFFFF"/>
                </a:solidFill>
              </a14:hiddenFill>
            </a:ext>
          </a:extLst>
        </p:spPr>
      </p:pic>
      <p:sp>
        <p:nvSpPr>
          <p:cNvPr id="8" name="Plus 7"/>
          <p:cNvSpPr/>
          <p:nvPr/>
        </p:nvSpPr>
        <p:spPr>
          <a:xfrm>
            <a:off x="9601644" y="3009358"/>
            <a:ext cx="530328" cy="530328"/>
          </a:xfrm>
          <a:prstGeom prst="mathPlus">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2" name="Rectangle 1"/>
          <p:cNvSpPr/>
          <p:nvPr/>
        </p:nvSpPr>
        <p:spPr>
          <a:xfrm>
            <a:off x="8010944" y="3787844"/>
            <a:ext cx="3421065" cy="646331"/>
          </a:xfrm>
          <a:prstGeom prst="rect">
            <a:avLst/>
          </a:prstGeom>
        </p:spPr>
        <p:txBody>
          <a:bodyPr wrap="none">
            <a:spAutoFit/>
          </a:bodyPr>
          <a:lstStyle/>
          <a:p>
            <a:pPr algn="ctr"/>
            <a:r>
              <a:rPr lang="en-US" b="1" i="1" dirty="0" smtClean="0">
                <a:solidFill>
                  <a:schemeClr val="accent6"/>
                </a:solidFill>
                <a:latin typeface="+mj-lt"/>
              </a:rPr>
              <a:t>“Better protect against advanced </a:t>
            </a:r>
            <a:br>
              <a:rPr lang="en-US" b="1" i="1" dirty="0" smtClean="0">
                <a:solidFill>
                  <a:schemeClr val="accent6"/>
                </a:solidFill>
                <a:latin typeface="+mj-lt"/>
              </a:rPr>
            </a:br>
            <a:r>
              <a:rPr lang="en-US" b="1" i="1" dirty="0" smtClean="0">
                <a:solidFill>
                  <a:schemeClr val="accent6"/>
                </a:solidFill>
                <a:latin typeface="+mj-lt"/>
              </a:rPr>
              <a:t>and zero-day attacks.”</a:t>
            </a:r>
            <a:endParaRPr lang="en-US" b="1" i="1" dirty="0">
              <a:solidFill>
                <a:schemeClr val="accent6"/>
              </a:solidFill>
              <a:latin typeface="+mj-lt"/>
            </a:endParaRPr>
          </a:p>
        </p:txBody>
      </p:sp>
    </p:spTree>
    <p:extLst>
      <p:ext uri="{BB962C8B-B14F-4D97-AF65-F5344CB8AC3E}">
        <p14:creationId xmlns:p14="http://schemas.microsoft.com/office/powerpoint/2010/main" val="1400968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Smart Tools</a:t>
            </a:r>
            <a:endParaRPr lang="en-US" dirty="0"/>
          </a:p>
        </p:txBody>
      </p:sp>
      <p:grpSp>
        <p:nvGrpSpPr>
          <p:cNvPr id="289" name="Group 288"/>
          <p:cNvGrpSpPr/>
          <p:nvPr/>
        </p:nvGrpSpPr>
        <p:grpSpPr>
          <a:xfrm>
            <a:off x="10021291" y="4028919"/>
            <a:ext cx="1765300" cy="1284766"/>
            <a:chOff x="3097675" y="1263650"/>
            <a:chExt cx="1765300" cy="1284766"/>
          </a:xfrm>
        </p:grpSpPr>
        <p:sp>
          <p:nvSpPr>
            <p:cNvPr id="290" name="Oval 289"/>
            <p:cNvSpPr/>
            <p:nvPr/>
          </p:nvSpPr>
          <p:spPr bwMode="auto">
            <a:xfrm>
              <a:off x="3326367" y="1263650"/>
              <a:ext cx="1284766" cy="1284766"/>
            </a:xfrm>
            <a:prstGeom prst="ellipse">
              <a:avLst/>
            </a:prstGeom>
            <a:solidFill>
              <a:srgbClr val="FFFFFF"/>
            </a:solidFill>
            <a:ln w="25400" cap="flat" cmpd="sng" algn="ctr">
              <a:solidFill>
                <a:srgbClr val="6B359D"/>
              </a:solidFill>
              <a:prstDash val="sysDot"/>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291" name="TextBox 290"/>
            <p:cNvSpPr txBox="1"/>
            <p:nvPr/>
          </p:nvSpPr>
          <p:spPr>
            <a:xfrm>
              <a:off x="3097675" y="1652588"/>
              <a:ext cx="1765300" cy="523220"/>
            </a:xfrm>
            <a:prstGeom prst="rect">
              <a:avLst/>
            </a:prstGeom>
            <a:noFill/>
          </p:spPr>
          <p:txBody>
            <a:bodyPr wrap="square" rtlCol="0">
              <a:spAutoFit/>
            </a:bodyPr>
            <a:lstStyle/>
            <a:p>
              <a:pPr algn="ctr"/>
              <a:r>
                <a:rPr lang="en-US" sz="1400" b="1" dirty="0">
                  <a:solidFill>
                    <a:schemeClr val="accent1"/>
                  </a:solidFill>
                  <a:latin typeface="Citrix Sans SemiBold" charset="0"/>
                  <a:ea typeface="Citrix Sans SemiBold" charset="0"/>
                  <a:cs typeface="Citrix Sans SemiBold" charset="0"/>
                </a:rPr>
                <a:t>Smart</a:t>
              </a:r>
            </a:p>
            <a:p>
              <a:pPr algn="ctr"/>
              <a:r>
                <a:rPr lang="en-US" sz="1400" b="1" dirty="0" smtClean="0">
                  <a:solidFill>
                    <a:schemeClr val="accent1"/>
                  </a:solidFill>
                  <a:latin typeface="Citrix Sans SemiBold" charset="0"/>
                  <a:ea typeface="Citrix Sans SemiBold" charset="0"/>
                  <a:cs typeface="Citrix Sans SemiBold" charset="0"/>
                </a:rPr>
                <a:t>Build</a:t>
              </a:r>
              <a:endParaRPr lang="en-US" sz="1400" b="1" dirty="0">
                <a:solidFill>
                  <a:schemeClr val="accent1"/>
                </a:solidFill>
                <a:latin typeface="Citrix Sans SemiBold" charset="0"/>
                <a:ea typeface="Citrix Sans SemiBold" charset="0"/>
                <a:cs typeface="Citrix Sans SemiBold" charset="0"/>
              </a:endParaRPr>
            </a:p>
          </p:txBody>
        </p:sp>
      </p:grpSp>
      <p:grpSp>
        <p:nvGrpSpPr>
          <p:cNvPr id="292" name="Group 291"/>
          <p:cNvGrpSpPr/>
          <p:nvPr/>
        </p:nvGrpSpPr>
        <p:grpSpPr>
          <a:xfrm>
            <a:off x="5633874" y="2072071"/>
            <a:ext cx="1765300" cy="1284766"/>
            <a:chOff x="3086100" y="1263650"/>
            <a:chExt cx="1765300" cy="1284766"/>
          </a:xfrm>
        </p:grpSpPr>
        <p:sp>
          <p:nvSpPr>
            <p:cNvPr id="293" name="Oval 292"/>
            <p:cNvSpPr/>
            <p:nvPr/>
          </p:nvSpPr>
          <p:spPr bwMode="auto">
            <a:xfrm>
              <a:off x="3326367" y="1263650"/>
              <a:ext cx="1284766" cy="1284766"/>
            </a:xfrm>
            <a:prstGeom prst="ellipse">
              <a:avLst/>
            </a:prstGeom>
            <a:solidFill>
              <a:srgbClr val="FFFFFF"/>
            </a:solidFill>
            <a:ln w="25400" cap="flat" cmpd="sng" algn="ctr">
              <a:solidFill>
                <a:srgbClr val="6B359D"/>
              </a:solidFill>
              <a:prstDash val="sysDot"/>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294" name="TextBox 293"/>
            <p:cNvSpPr txBox="1"/>
            <p:nvPr/>
          </p:nvSpPr>
          <p:spPr>
            <a:xfrm>
              <a:off x="3086100" y="1644423"/>
              <a:ext cx="1765300" cy="523220"/>
            </a:xfrm>
            <a:prstGeom prst="rect">
              <a:avLst/>
            </a:prstGeom>
            <a:noFill/>
          </p:spPr>
          <p:txBody>
            <a:bodyPr wrap="square" rtlCol="0">
              <a:spAutoFit/>
            </a:bodyPr>
            <a:lstStyle/>
            <a:p>
              <a:pPr algn="ctr"/>
              <a:r>
                <a:rPr lang="en-US" sz="1400" b="1" dirty="0" smtClean="0">
                  <a:solidFill>
                    <a:schemeClr val="accent1"/>
                  </a:solidFill>
                  <a:latin typeface="Citrix Sans SemiBold" charset="0"/>
                  <a:ea typeface="Citrix Sans SemiBold" charset="0"/>
                  <a:cs typeface="Citrix Sans SemiBold" charset="0"/>
                </a:rPr>
                <a:t>Smart </a:t>
              </a:r>
            </a:p>
            <a:p>
              <a:pPr algn="ctr"/>
              <a:r>
                <a:rPr lang="en-US" sz="1400" b="1" dirty="0" smtClean="0">
                  <a:solidFill>
                    <a:schemeClr val="accent1"/>
                  </a:solidFill>
                  <a:latin typeface="Citrix Sans SemiBold" charset="0"/>
                  <a:ea typeface="Citrix Sans SemiBold" charset="0"/>
                  <a:cs typeface="Citrix Sans SemiBold" charset="0"/>
                </a:rPr>
                <a:t>Check</a:t>
              </a:r>
              <a:endParaRPr lang="en-US" sz="1400" b="1" dirty="0">
                <a:solidFill>
                  <a:schemeClr val="accent1"/>
                </a:solidFill>
                <a:latin typeface="Citrix Sans SemiBold" charset="0"/>
                <a:ea typeface="Citrix Sans SemiBold" charset="0"/>
                <a:cs typeface="Citrix Sans SemiBold" charset="0"/>
              </a:endParaRPr>
            </a:p>
          </p:txBody>
        </p:sp>
      </p:grpSp>
      <p:grpSp>
        <p:nvGrpSpPr>
          <p:cNvPr id="295" name="Group 294"/>
          <p:cNvGrpSpPr/>
          <p:nvPr/>
        </p:nvGrpSpPr>
        <p:grpSpPr>
          <a:xfrm>
            <a:off x="4823173" y="4028919"/>
            <a:ext cx="1765300" cy="1284766"/>
            <a:chOff x="3097675" y="1263650"/>
            <a:chExt cx="1765300" cy="1284766"/>
          </a:xfrm>
        </p:grpSpPr>
        <p:sp>
          <p:nvSpPr>
            <p:cNvPr id="296" name="Oval 295"/>
            <p:cNvSpPr/>
            <p:nvPr/>
          </p:nvSpPr>
          <p:spPr bwMode="auto">
            <a:xfrm>
              <a:off x="3326367" y="1263650"/>
              <a:ext cx="1284766" cy="1284766"/>
            </a:xfrm>
            <a:prstGeom prst="ellipse">
              <a:avLst/>
            </a:prstGeom>
            <a:solidFill>
              <a:srgbClr val="FFFFFF"/>
            </a:solidFill>
            <a:ln w="25400" cap="flat" cmpd="sng" algn="ctr">
              <a:solidFill>
                <a:srgbClr val="6B359D"/>
              </a:solidFill>
              <a:prstDash val="sysDot"/>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297" name="TextBox 296"/>
            <p:cNvSpPr txBox="1"/>
            <p:nvPr/>
          </p:nvSpPr>
          <p:spPr>
            <a:xfrm>
              <a:off x="3097675" y="1658888"/>
              <a:ext cx="1765300" cy="523220"/>
            </a:xfrm>
            <a:prstGeom prst="rect">
              <a:avLst/>
            </a:prstGeom>
            <a:noFill/>
          </p:spPr>
          <p:txBody>
            <a:bodyPr wrap="square" rtlCol="0">
              <a:spAutoFit/>
            </a:bodyPr>
            <a:lstStyle/>
            <a:p>
              <a:pPr algn="ctr"/>
              <a:r>
                <a:rPr lang="en-US" sz="1400" b="1" dirty="0" smtClean="0">
                  <a:solidFill>
                    <a:schemeClr val="accent1"/>
                  </a:solidFill>
                  <a:latin typeface="Citrix Sans SemiBold" charset="0"/>
                  <a:ea typeface="Citrix Sans SemiBold" charset="0"/>
                  <a:cs typeface="Citrix Sans SemiBold" charset="0"/>
                </a:rPr>
                <a:t>Smart</a:t>
              </a:r>
              <a:endParaRPr lang="en-US" sz="1400" b="1" dirty="0">
                <a:solidFill>
                  <a:schemeClr val="accent1"/>
                </a:solidFill>
                <a:latin typeface="Citrix Sans SemiBold" charset="0"/>
                <a:ea typeface="Citrix Sans SemiBold" charset="0"/>
                <a:cs typeface="Citrix Sans SemiBold" charset="0"/>
              </a:endParaRPr>
            </a:p>
            <a:p>
              <a:pPr algn="ctr"/>
              <a:r>
                <a:rPr lang="en-US" sz="1400" b="1" dirty="0" smtClean="0">
                  <a:solidFill>
                    <a:schemeClr val="accent1"/>
                  </a:solidFill>
                  <a:latin typeface="Citrix Sans SemiBold" charset="0"/>
                  <a:ea typeface="Citrix Sans SemiBold" charset="0"/>
                  <a:cs typeface="Citrix Sans SemiBold" charset="0"/>
                </a:rPr>
                <a:t>Migrate</a:t>
              </a:r>
              <a:endParaRPr lang="en-US" sz="1400" b="1" dirty="0">
                <a:solidFill>
                  <a:schemeClr val="accent1"/>
                </a:solidFill>
                <a:latin typeface="Citrix Sans SemiBold" charset="0"/>
                <a:ea typeface="Citrix Sans SemiBold" charset="0"/>
                <a:cs typeface="Citrix Sans SemiBold" charset="0"/>
              </a:endParaRPr>
            </a:p>
          </p:txBody>
        </p:sp>
      </p:grpSp>
      <p:grpSp>
        <p:nvGrpSpPr>
          <p:cNvPr id="299" name="Group 298"/>
          <p:cNvGrpSpPr/>
          <p:nvPr/>
        </p:nvGrpSpPr>
        <p:grpSpPr>
          <a:xfrm>
            <a:off x="9065002" y="2042797"/>
            <a:ext cx="1765300" cy="1284766"/>
            <a:chOff x="3086100" y="1263650"/>
            <a:chExt cx="1765300" cy="1284766"/>
          </a:xfrm>
        </p:grpSpPr>
        <p:sp>
          <p:nvSpPr>
            <p:cNvPr id="300" name="Oval 299"/>
            <p:cNvSpPr/>
            <p:nvPr/>
          </p:nvSpPr>
          <p:spPr bwMode="auto">
            <a:xfrm>
              <a:off x="3326367" y="1263650"/>
              <a:ext cx="1284766" cy="1284766"/>
            </a:xfrm>
            <a:prstGeom prst="ellipse">
              <a:avLst/>
            </a:prstGeom>
            <a:solidFill>
              <a:srgbClr val="FFFFFF"/>
            </a:solidFill>
            <a:ln w="25400" cap="flat" cmpd="sng" algn="ctr">
              <a:solidFill>
                <a:srgbClr val="6B359D"/>
              </a:solidFill>
              <a:prstDash val="sysDot"/>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315" name="TextBox 314"/>
            <p:cNvSpPr txBox="1"/>
            <p:nvPr/>
          </p:nvSpPr>
          <p:spPr>
            <a:xfrm>
              <a:off x="3086100" y="1659703"/>
              <a:ext cx="1765300" cy="523220"/>
            </a:xfrm>
            <a:prstGeom prst="rect">
              <a:avLst/>
            </a:prstGeom>
            <a:noFill/>
          </p:spPr>
          <p:txBody>
            <a:bodyPr wrap="square" rtlCol="0">
              <a:spAutoFit/>
            </a:bodyPr>
            <a:lstStyle/>
            <a:p>
              <a:pPr algn="ctr"/>
              <a:r>
                <a:rPr lang="en-US" sz="1400" b="1" dirty="0">
                  <a:solidFill>
                    <a:schemeClr val="accent1"/>
                  </a:solidFill>
                  <a:latin typeface="Citrix Sans SemiBold" charset="0"/>
                  <a:ea typeface="Citrix Sans SemiBold" charset="0"/>
                  <a:cs typeface="Citrix Sans SemiBold" charset="0"/>
                </a:rPr>
                <a:t>Smart</a:t>
              </a:r>
            </a:p>
            <a:p>
              <a:pPr algn="ctr"/>
              <a:r>
                <a:rPr lang="en-US" sz="1400" b="1" dirty="0">
                  <a:solidFill>
                    <a:schemeClr val="accent1"/>
                  </a:solidFill>
                  <a:latin typeface="Citrix Sans SemiBold" charset="0"/>
                  <a:ea typeface="Citrix Sans SemiBold" charset="0"/>
                  <a:cs typeface="Citrix Sans SemiBold" charset="0"/>
                </a:rPr>
                <a:t>Scale</a:t>
              </a:r>
            </a:p>
          </p:txBody>
        </p:sp>
      </p:grpSp>
      <p:grpSp>
        <p:nvGrpSpPr>
          <p:cNvPr id="301" name="Group 300" descr="Right:  Group 543"/>
          <p:cNvGrpSpPr/>
          <p:nvPr/>
        </p:nvGrpSpPr>
        <p:grpSpPr>
          <a:xfrm>
            <a:off x="6888491" y="3325149"/>
            <a:ext cx="2809632" cy="2808021"/>
            <a:chOff x="1709020" y="2024624"/>
            <a:chExt cx="2810364" cy="2808752"/>
          </a:xfrm>
        </p:grpSpPr>
        <p:sp>
          <p:nvSpPr>
            <p:cNvPr id="302" name="Freeform 301"/>
            <p:cNvSpPr>
              <a:spLocks/>
            </p:cNvSpPr>
            <p:nvPr/>
          </p:nvSpPr>
          <p:spPr bwMode="auto">
            <a:xfrm>
              <a:off x="1709020" y="2024624"/>
              <a:ext cx="1381857" cy="2269014"/>
            </a:xfrm>
            <a:custGeom>
              <a:avLst/>
              <a:gdLst>
                <a:gd name="T0" fmla="*/ 238 w 663"/>
                <a:gd name="T1" fmla="*/ 953 h 1089"/>
                <a:gd name="T2" fmla="*/ 282 w 663"/>
                <a:gd name="T3" fmla="*/ 1025 h 1089"/>
                <a:gd name="T4" fmla="*/ 278 w 663"/>
                <a:gd name="T5" fmla="*/ 1068 h 1089"/>
                <a:gd name="T6" fmla="*/ 327 w 663"/>
                <a:gd name="T7" fmla="*/ 1079 h 1089"/>
                <a:gd name="T8" fmla="*/ 339 w 663"/>
                <a:gd name="T9" fmla="*/ 1030 h 1089"/>
                <a:gd name="T10" fmla="*/ 298 w 663"/>
                <a:gd name="T11" fmla="*/ 1015 h 1089"/>
                <a:gd name="T12" fmla="*/ 254 w 663"/>
                <a:gd name="T13" fmla="*/ 943 h 1089"/>
                <a:gd name="T14" fmla="*/ 369 w 663"/>
                <a:gd name="T15" fmla="*/ 871 h 1089"/>
                <a:gd name="T16" fmla="*/ 311 w 663"/>
                <a:gd name="T17" fmla="*/ 674 h 1089"/>
                <a:gd name="T18" fmla="*/ 663 w 663"/>
                <a:gd name="T19" fmla="*/ 311 h 1089"/>
                <a:gd name="T20" fmla="*/ 663 w 663"/>
                <a:gd name="T21" fmla="*/ 188 h 1089"/>
                <a:gd name="T22" fmla="*/ 611 w 663"/>
                <a:gd name="T23" fmla="*/ 188 h 1089"/>
                <a:gd name="T24" fmla="*/ 563 w 663"/>
                <a:gd name="T25" fmla="*/ 216 h 1089"/>
                <a:gd name="T26" fmla="*/ 509 w 663"/>
                <a:gd name="T27" fmla="*/ 161 h 1089"/>
                <a:gd name="T28" fmla="*/ 563 w 663"/>
                <a:gd name="T29" fmla="*/ 107 h 1089"/>
                <a:gd name="T30" fmla="*/ 611 w 663"/>
                <a:gd name="T31" fmla="*/ 134 h 1089"/>
                <a:gd name="T32" fmla="*/ 663 w 663"/>
                <a:gd name="T33" fmla="*/ 134 h 1089"/>
                <a:gd name="T34" fmla="*/ 663 w 663"/>
                <a:gd name="T35" fmla="*/ 0 h 1089"/>
                <a:gd name="T36" fmla="*/ 0 w 663"/>
                <a:gd name="T37" fmla="*/ 674 h 1089"/>
                <a:gd name="T38" fmla="*/ 115 w 663"/>
                <a:gd name="T39" fmla="*/ 1050 h 1089"/>
                <a:gd name="T40" fmla="*/ 106 w 663"/>
                <a:gd name="T41" fmla="*/ 1035 h 1089"/>
                <a:gd name="T42" fmla="*/ 238 w 663"/>
                <a:gd name="T43" fmla="*/ 953 h 10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63" h="1089">
                  <a:moveTo>
                    <a:pt x="238" y="953"/>
                  </a:moveTo>
                  <a:cubicBezTo>
                    <a:pt x="282" y="1025"/>
                    <a:pt x="282" y="1025"/>
                    <a:pt x="282" y="1025"/>
                  </a:cubicBezTo>
                  <a:cubicBezTo>
                    <a:pt x="272" y="1036"/>
                    <a:pt x="270" y="1054"/>
                    <a:pt x="278" y="1068"/>
                  </a:cubicBezTo>
                  <a:cubicBezTo>
                    <a:pt x="289" y="1084"/>
                    <a:pt x="310" y="1089"/>
                    <a:pt x="327" y="1079"/>
                  </a:cubicBezTo>
                  <a:cubicBezTo>
                    <a:pt x="344" y="1069"/>
                    <a:pt x="349" y="1047"/>
                    <a:pt x="339" y="1030"/>
                  </a:cubicBezTo>
                  <a:cubicBezTo>
                    <a:pt x="330" y="1016"/>
                    <a:pt x="313" y="1010"/>
                    <a:pt x="298" y="1015"/>
                  </a:cubicBezTo>
                  <a:cubicBezTo>
                    <a:pt x="254" y="943"/>
                    <a:pt x="254" y="943"/>
                    <a:pt x="254" y="943"/>
                  </a:cubicBezTo>
                  <a:cubicBezTo>
                    <a:pt x="369" y="871"/>
                    <a:pt x="369" y="871"/>
                    <a:pt x="369" y="871"/>
                  </a:cubicBezTo>
                  <a:cubicBezTo>
                    <a:pt x="332" y="815"/>
                    <a:pt x="311" y="747"/>
                    <a:pt x="311" y="674"/>
                  </a:cubicBezTo>
                  <a:cubicBezTo>
                    <a:pt x="311" y="477"/>
                    <a:pt x="467" y="317"/>
                    <a:pt x="663" y="311"/>
                  </a:cubicBezTo>
                  <a:cubicBezTo>
                    <a:pt x="663" y="188"/>
                    <a:pt x="663" y="188"/>
                    <a:pt x="663" y="188"/>
                  </a:cubicBezTo>
                  <a:cubicBezTo>
                    <a:pt x="611" y="188"/>
                    <a:pt x="611" y="188"/>
                    <a:pt x="611" y="188"/>
                  </a:cubicBezTo>
                  <a:cubicBezTo>
                    <a:pt x="602" y="205"/>
                    <a:pt x="584" y="216"/>
                    <a:pt x="563" y="216"/>
                  </a:cubicBezTo>
                  <a:cubicBezTo>
                    <a:pt x="533" y="216"/>
                    <a:pt x="509" y="191"/>
                    <a:pt x="509" y="161"/>
                  </a:cubicBezTo>
                  <a:cubicBezTo>
                    <a:pt x="509" y="131"/>
                    <a:pt x="533" y="107"/>
                    <a:pt x="563" y="107"/>
                  </a:cubicBezTo>
                  <a:cubicBezTo>
                    <a:pt x="584" y="107"/>
                    <a:pt x="601" y="117"/>
                    <a:pt x="611" y="134"/>
                  </a:cubicBezTo>
                  <a:cubicBezTo>
                    <a:pt x="663" y="134"/>
                    <a:pt x="663" y="134"/>
                    <a:pt x="663" y="134"/>
                  </a:cubicBezTo>
                  <a:cubicBezTo>
                    <a:pt x="663" y="0"/>
                    <a:pt x="663" y="0"/>
                    <a:pt x="663" y="0"/>
                  </a:cubicBezTo>
                  <a:cubicBezTo>
                    <a:pt x="296" y="6"/>
                    <a:pt x="0" y="306"/>
                    <a:pt x="0" y="674"/>
                  </a:cubicBezTo>
                  <a:cubicBezTo>
                    <a:pt x="0" y="813"/>
                    <a:pt x="43" y="943"/>
                    <a:pt x="115" y="1050"/>
                  </a:cubicBezTo>
                  <a:cubicBezTo>
                    <a:pt x="106" y="1035"/>
                    <a:pt x="106" y="1035"/>
                    <a:pt x="106" y="1035"/>
                  </a:cubicBezTo>
                  <a:lnTo>
                    <a:pt x="238" y="953"/>
                  </a:lnTo>
                  <a:close/>
                </a:path>
              </a:pathLst>
            </a:custGeom>
            <a:solidFill>
              <a:srgbClr val="46B6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en-US" sz="900">
                <a:solidFill>
                  <a:prstClr val="black"/>
                </a:solidFill>
              </a:endParaRPr>
            </a:p>
          </p:txBody>
        </p:sp>
        <p:sp>
          <p:nvSpPr>
            <p:cNvPr id="303" name="Freeform 302"/>
            <p:cNvSpPr>
              <a:spLocks/>
            </p:cNvSpPr>
            <p:nvPr/>
          </p:nvSpPr>
          <p:spPr bwMode="auto">
            <a:xfrm>
              <a:off x="2810106" y="2024624"/>
              <a:ext cx="1709278" cy="2157192"/>
            </a:xfrm>
            <a:custGeom>
              <a:avLst/>
              <a:gdLst>
                <a:gd name="T0" fmla="*/ 154 w 820"/>
                <a:gd name="T1" fmla="*/ 152 h 1035"/>
                <a:gd name="T2" fmla="*/ 70 w 820"/>
                <a:gd name="T3" fmla="*/ 152 h 1035"/>
                <a:gd name="T4" fmla="*/ 35 w 820"/>
                <a:gd name="T5" fmla="*/ 126 h 1035"/>
                <a:gd name="T6" fmla="*/ 0 w 820"/>
                <a:gd name="T7" fmla="*/ 161 h 1035"/>
                <a:gd name="T8" fmla="*/ 35 w 820"/>
                <a:gd name="T9" fmla="*/ 197 h 1035"/>
                <a:gd name="T10" fmla="*/ 70 w 820"/>
                <a:gd name="T11" fmla="*/ 171 h 1035"/>
                <a:gd name="T12" fmla="*/ 154 w 820"/>
                <a:gd name="T13" fmla="*/ 171 h 1035"/>
                <a:gd name="T14" fmla="*/ 154 w 820"/>
                <a:gd name="T15" fmla="*/ 311 h 1035"/>
                <a:gd name="T16" fmla="*/ 509 w 820"/>
                <a:gd name="T17" fmla="*/ 674 h 1035"/>
                <a:gd name="T18" fmla="*/ 452 w 820"/>
                <a:gd name="T19" fmla="*/ 869 h 1035"/>
                <a:gd name="T20" fmla="*/ 555 w 820"/>
                <a:gd name="T21" fmla="*/ 934 h 1035"/>
                <a:gd name="T22" fmla="*/ 583 w 820"/>
                <a:gd name="T23" fmla="*/ 891 h 1035"/>
                <a:gd name="T24" fmla="*/ 584 w 820"/>
                <a:gd name="T25" fmla="*/ 835 h 1035"/>
                <a:gd name="T26" fmla="*/ 660 w 820"/>
                <a:gd name="T27" fmla="*/ 818 h 1035"/>
                <a:gd name="T28" fmla="*/ 677 w 820"/>
                <a:gd name="T29" fmla="*/ 893 h 1035"/>
                <a:gd name="T30" fmla="*/ 629 w 820"/>
                <a:gd name="T31" fmla="*/ 919 h 1035"/>
                <a:gd name="T32" fmla="*/ 601 w 820"/>
                <a:gd name="T33" fmla="*/ 963 h 1035"/>
                <a:gd name="T34" fmla="*/ 715 w 820"/>
                <a:gd name="T35" fmla="*/ 1035 h 1035"/>
                <a:gd name="T36" fmla="*/ 820 w 820"/>
                <a:gd name="T37" fmla="*/ 674 h 1035"/>
                <a:gd name="T38" fmla="*/ 154 w 820"/>
                <a:gd name="T39" fmla="*/ 0 h 1035"/>
                <a:gd name="T40" fmla="*/ 154 w 820"/>
                <a:gd name="T41" fmla="*/ 152 h 10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0" h="1035">
                  <a:moveTo>
                    <a:pt x="154" y="152"/>
                  </a:moveTo>
                  <a:cubicBezTo>
                    <a:pt x="70" y="152"/>
                    <a:pt x="70" y="152"/>
                    <a:pt x="70" y="152"/>
                  </a:cubicBezTo>
                  <a:cubicBezTo>
                    <a:pt x="65" y="137"/>
                    <a:pt x="52" y="126"/>
                    <a:pt x="35" y="126"/>
                  </a:cubicBezTo>
                  <a:cubicBezTo>
                    <a:pt x="16" y="126"/>
                    <a:pt x="0" y="142"/>
                    <a:pt x="0" y="161"/>
                  </a:cubicBezTo>
                  <a:cubicBezTo>
                    <a:pt x="0" y="181"/>
                    <a:pt x="16" y="197"/>
                    <a:pt x="35" y="197"/>
                  </a:cubicBezTo>
                  <a:cubicBezTo>
                    <a:pt x="52" y="197"/>
                    <a:pt x="65" y="186"/>
                    <a:pt x="70" y="171"/>
                  </a:cubicBezTo>
                  <a:cubicBezTo>
                    <a:pt x="154" y="171"/>
                    <a:pt x="154" y="171"/>
                    <a:pt x="154" y="171"/>
                  </a:cubicBezTo>
                  <a:cubicBezTo>
                    <a:pt x="154" y="311"/>
                    <a:pt x="154" y="311"/>
                    <a:pt x="154" y="311"/>
                  </a:cubicBezTo>
                  <a:cubicBezTo>
                    <a:pt x="351" y="315"/>
                    <a:pt x="509" y="476"/>
                    <a:pt x="509" y="674"/>
                  </a:cubicBezTo>
                  <a:cubicBezTo>
                    <a:pt x="509" y="746"/>
                    <a:pt x="488" y="813"/>
                    <a:pt x="452" y="869"/>
                  </a:cubicBezTo>
                  <a:cubicBezTo>
                    <a:pt x="555" y="934"/>
                    <a:pt x="555" y="934"/>
                    <a:pt x="555" y="934"/>
                  </a:cubicBezTo>
                  <a:cubicBezTo>
                    <a:pt x="583" y="891"/>
                    <a:pt x="583" y="891"/>
                    <a:pt x="583" y="891"/>
                  </a:cubicBezTo>
                  <a:cubicBezTo>
                    <a:pt x="573" y="874"/>
                    <a:pt x="573" y="852"/>
                    <a:pt x="584" y="835"/>
                  </a:cubicBezTo>
                  <a:cubicBezTo>
                    <a:pt x="600" y="809"/>
                    <a:pt x="634" y="802"/>
                    <a:pt x="660" y="818"/>
                  </a:cubicBezTo>
                  <a:cubicBezTo>
                    <a:pt x="685" y="834"/>
                    <a:pt x="693" y="868"/>
                    <a:pt x="677" y="893"/>
                  </a:cubicBezTo>
                  <a:cubicBezTo>
                    <a:pt x="666" y="910"/>
                    <a:pt x="647" y="919"/>
                    <a:pt x="629" y="919"/>
                  </a:cubicBezTo>
                  <a:cubicBezTo>
                    <a:pt x="601" y="963"/>
                    <a:pt x="601" y="963"/>
                    <a:pt x="601" y="963"/>
                  </a:cubicBezTo>
                  <a:cubicBezTo>
                    <a:pt x="715" y="1035"/>
                    <a:pt x="715" y="1035"/>
                    <a:pt x="715" y="1035"/>
                  </a:cubicBezTo>
                  <a:cubicBezTo>
                    <a:pt x="782" y="931"/>
                    <a:pt x="820" y="807"/>
                    <a:pt x="820" y="674"/>
                  </a:cubicBezTo>
                  <a:cubicBezTo>
                    <a:pt x="820" y="304"/>
                    <a:pt x="523" y="4"/>
                    <a:pt x="154" y="0"/>
                  </a:cubicBezTo>
                  <a:lnTo>
                    <a:pt x="154" y="152"/>
                  </a:lnTo>
                  <a:close/>
                </a:path>
              </a:pathLst>
            </a:custGeom>
            <a:solidFill>
              <a:schemeClr val="accent2"/>
            </a:solidFill>
            <a:ln>
              <a:noFill/>
            </a:ln>
          </p:spPr>
          <p:txBody>
            <a:bodyPr vert="horz" wrap="square" lIns="91416" tIns="45708" rIns="91416" bIns="45708" numCol="1" anchor="t" anchorCtr="0" compatLnSpc="1">
              <a:prstTxWarp prst="textNoShape">
                <a:avLst/>
              </a:prstTxWarp>
            </a:bodyPr>
            <a:lstStyle/>
            <a:p>
              <a:endParaRPr lang="en-US" sz="900">
                <a:solidFill>
                  <a:prstClr val="black"/>
                </a:solidFill>
              </a:endParaRPr>
            </a:p>
          </p:txBody>
        </p:sp>
        <p:sp>
          <p:nvSpPr>
            <p:cNvPr id="304" name="Freeform 303"/>
            <p:cNvSpPr>
              <a:spLocks/>
            </p:cNvSpPr>
            <p:nvPr/>
          </p:nvSpPr>
          <p:spPr bwMode="auto">
            <a:xfrm>
              <a:off x="1951066" y="3741573"/>
              <a:ext cx="2328034" cy="1091803"/>
            </a:xfrm>
            <a:custGeom>
              <a:avLst/>
              <a:gdLst>
                <a:gd name="T0" fmla="*/ 1032 w 1117"/>
                <a:gd name="T1" fmla="*/ 74 h 524"/>
                <a:gd name="T2" fmla="*/ 1072 w 1117"/>
                <a:gd name="T3" fmla="*/ 59 h 524"/>
                <a:gd name="T4" fmla="*/ 1061 w 1117"/>
                <a:gd name="T5" fmla="*/ 10 h 524"/>
                <a:gd name="T6" fmla="*/ 1012 w 1117"/>
                <a:gd name="T7" fmla="*/ 21 h 524"/>
                <a:gd name="T8" fmla="*/ 1016 w 1117"/>
                <a:gd name="T9" fmla="*/ 64 h 524"/>
                <a:gd name="T10" fmla="*/ 971 w 1117"/>
                <a:gd name="T11" fmla="*/ 135 h 524"/>
                <a:gd name="T12" fmla="*/ 854 w 1117"/>
                <a:gd name="T13" fmla="*/ 61 h 524"/>
                <a:gd name="T14" fmla="*/ 558 w 1117"/>
                <a:gd name="T15" fmla="*/ 213 h 524"/>
                <a:gd name="T16" fmla="*/ 264 w 1117"/>
                <a:gd name="T17" fmla="*/ 63 h 524"/>
                <a:gd name="T18" fmla="*/ 162 w 1117"/>
                <a:gd name="T19" fmla="*/ 127 h 524"/>
                <a:gd name="T20" fmla="*/ 189 w 1117"/>
                <a:gd name="T21" fmla="*/ 170 h 524"/>
                <a:gd name="T22" fmla="*/ 239 w 1117"/>
                <a:gd name="T23" fmla="*/ 196 h 524"/>
                <a:gd name="T24" fmla="*/ 221 w 1117"/>
                <a:gd name="T25" fmla="*/ 271 h 524"/>
                <a:gd name="T26" fmla="*/ 146 w 1117"/>
                <a:gd name="T27" fmla="*/ 254 h 524"/>
                <a:gd name="T28" fmla="*/ 144 w 1117"/>
                <a:gd name="T29" fmla="*/ 199 h 524"/>
                <a:gd name="T30" fmla="*/ 117 w 1117"/>
                <a:gd name="T31" fmla="*/ 155 h 524"/>
                <a:gd name="T32" fmla="*/ 0 w 1117"/>
                <a:gd name="T33" fmla="*/ 227 h 524"/>
                <a:gd name="T34" fmla="*/ 558 w 1117"/>
                <a:gd name="T35" fmla="*/ 524 h 524"/>
                <a:gd name="T36" fmla="*/ 1117 w 1117"/>
                <a:gd name="T37" fmla="*/ 227 h 524"/>
                <a:gd name="T38" fmla="*/ 987 w 1117"/>
                <a:gd name="T39" fmla="*/ 146 h 524"/>
                <a:gd name="T40" fmla="*/ 1032 w 1117"/>
                <a:gd name="T41" fmla="*/ 74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17" h="524">
                  <a:moveTo>
                    <a:pt x="1032" y="74"/>
                  </a:moveTo>
                  <a:cubicBezTo>
                    <a:pt x="1047" y="79"/>
                    <a:pt x="1064" y="73"/>
                    <a:pt x="1072" y="59"/>
                  </a:cubicBezTo>
                  <a:cubicBezTo>
                    <a:pt x="1083" y="43"/>
                    <a:pt x="1078" y="21"/>
                    <a:pt x="1061" y="10"/>
                  </a:cubicBezTo>
                  <a:cubicBezTo>
                    <a:pt x="1045" y="0"/>
                    <a:pt x="1023" y="5"/>
                    <a:pt x="1012" y="21"/>
                  </a:cubicBezTo>
                  <a:cubicBezTo>
                    <a:pt x="1004" y="35"/>
                    <a:pt x="1006" y="52"/>
                    <a:pt x="1016" y="64"/>
                  </a:cubicBezTo>
                  <a:cubicBezTo>
                    <a:pt x="971" y="135"/>
                    <a:pt x="971" y="135"/>
                    <a:pt x="971" y="135"/>
                  </a:cubicBezTo>
                  <a:cubicBezTo>
                    <a:pt x="854" y="61"/>
                    <a:pt x="854" y="61"/>
                    <a:pt x="854" y="61"/>
                  </a:cubicBezTo>
                  <a:cubicBezTo>
                    <a:pt x="788" y="153"/>
                    <a:pt x="680" y="213"/>
                    <a:pt x="558" y="213"/>
                  </a:cubicBezTo>
                  <a:cubicBezTo>
                    <a:pt x="437" y="213"/>
                    <a:pt x="330" y="154"/>
                    <a:pt x="264" y="63"/>
                  </a:cubicBezTo>
                  <a:cubicBezTo>
                    <a:pt x="162" y="127"/>
                    <a:pt x="162" y="127"/>
                    <a:pt x="162" y="127"/>
                  </a:cubicBezTo>
                  <a:cubicBezTo>
                    <a:pt x="189" y="170"/>
                    <a:pt x="189" y="170"/>
                    <a:pt x="189" y="170"/>
                  </a:cubicBezTo>
                  <a:cubicBezTo>
                    <a:pt x="209" y="169"/>
                    <a:pt x="228" y="178"/>
                    <a:pt x="239" y="196"/>
                  </a:cubicBezTo>
                  <a:cubicBezTo>
                    <a:pt x="255" y="222"/>
                    <a:pt x="247" y="255"/>
                    <a:pt x="221" y="271"/>
                  </a:cubicBezTo>
                  <a:cubicBezTo>
                    <a:pt x="196" y="287"/>
                    <a:pt x="162" y="279"/>
                    <a:pt x="146" y="254"/>
                  </a:cubicBezTo>
                  <a:cubicBezTo>
                    <a:pt x="135" y="237"/>
                    <a:pt x="135" y="216"/>
                    <a:pt x="144" y="199"/>
                  </a:cubicBezTo>
                  <a:cubicBezTo>
                    <a:pt x="117" y="155"/>
                    <a:pt x="117" y="155"/>
                    <a:pt x="117" y="155"/>
                  </a:cubicBezTo>
                  <a:cubicBezTo>
                    <a:pt x="0" y="227"/>
                    <a:pt x="0" y="227"/>
                    <a:pt x="0" y="227"/>
                  </a:cubicBezTo>
                  <a:cubicBezTo>
                    <a:pt x="121" y="407"/>
                    <a:pt x="326" y="524"/>
                    <a:pt x="558" y="524"/>
                  </a:cubicBezTo>
                  <a:cubicBezTo>
                    <a:pt x="791" y="524"/>
                    <a:pt x="996" y="407"/>
                    <a:pt x="1117" y="227"/>
                  </a:cubicBezTo>
                  <a:cubicBezTo>
                    <a:pt x="987" y="146"/>
                    <a:pt x="987" y="146"/>
                    <a:pt x="987" y="146"/>
                  </a:cubicBezTo>
                  <a:lnTo>
                    <a:pt x="1032" y="74"/>
                  </a:lnTo>
                  <a:close/>
                </a:path>
              </a:pathLst>
            </a:custGeom>
            <a:solidFill>
              <a:schemeClr val="accent3"/>
            </a:solidFill>
            <a:ln>
              <a:noFill/>
            </a:ln>
          </p:spPr>
          <p:txBody>
            <a:bodyPr vert="horz" wrap="square" lIns="91416" tIns="45708" rIns="91416" bIns="45708" numCol="1" anchor="t" anchorCtr="0" compatLnSpc="1">
              <a:prstTxWarp prst="textNoShape">
                <a:avLst/>
              </a:prstTxWarp>
            </a:bodyPr>
            <a:lstStyle/>
            <a:p>
              <a:endParaRPr lang="en-US" sz="900">
                <a:solidFill>
                  <a:prstClr val="black"/>
                </a:solidFill>
              </a:endParaRPr>
            </a:p>
          </p:txBody>
        </p:sp>
        <p:grpSp>
          <p:nvGrpSpPr>
            <p:cNvPr id="305" name="Group 304"/>
            <p:cNvGrpSpPr/>
            <p:nvPr/>
          </p:nvGrpSpPr>
          <p:grpSpPr>
            <a:xfrm>
              <a:off x="2079814" y="2378908"/>
              <a:ext cx="2238145" cy="2237433"/>
              <a:chOff x="23275485" y="3537898"/>
              <a:chExt cx="3827340" cy="3824723"/>
            </a:xfrm>
          </p:grpSpPr>
          <p:sp>
            <p:nvSpPr>
              <p:cNvPr id="312" name="Content Placeholder 3"/>
              <p:cNvSpPr txBox="1">
                <a:spLocks/>
              </p:cNvSpPr>
              <p:nvPr/>
            </p:nvSpPr>
            <p:spPr>
              <a:xfrm rot="3348909">
                <a:off x="23404156" y="3746448"/>
                <a:ext cx="3400004" cy="3399997"/>
              </a:xfrm>
              <a:prstGeom prst="rect">
                <a:avLst/>
              </a:prstGeom>
            </p:spPr>
            <p:txBody>
              <a:bodyPr spcFirstLastPara="1" vert="horz" lIns="91400" tIns="45701" rIns="91400" bIns="45701" numCol="1" rtlCol="0" anchor="ctr">
                <a:prstTxWarp prst="textArchUp">
                  <a:avLst/>
                </a:prstTxWarp>
                <a:noAutofit/>
              </a:bodyPr>
              <a:lstStyle>
                <a:lvl1pPr marL="226975" indent="-226975" algn="l" defTabSz="1088110"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10" indent="-228563" algn="l" defTabSz="1088110" rtl="0" eaLnBrk="1" latinLnBrk="0" hangingPunct="1">
                  <a:lnSpc>
                    <a:spcPct val="100000"/>
                  </a:lnSpc>
                  <a:spcBef>
                    <a:spcPts val="300"/>
                  </a:spcBef>
                  <a:buClrTx/>
                  <a:buSzPct val="100000"/>
                  <a:buFont typeface="Lucida Grande"/>
                  <a:buChar char="–"/>
                  <a:tabLst/>
                  <a:defRPr lang="en-US" sz="2000" kern="1200" baseline="0" dirty="0" smtClean="0">
                    <a:solidFill>
                      <a:schemeClr val="bg2"/>
                    </a:solidFill>
                    <a:latin typeface="+mn-lt"/>
                    <a:ea typeface="+mn-ea"/>
                    <a:cs typeface="+mn-cs"/>
                  </a:defRPr>
                </a:lvl2pPr>
                <a:lvl3pPr marL="688861" indent="-230150" algn="l" defTabSz="1088110" rtl="0" eaLnBrk="1" latinLnBrk="0" hangingPunct="1">
                  <a:lnSpc>
                    <a:spcPct val="100000"/>
                  </a:lnSpc>
                  <a:spcBef>
                    <a:spcPts val="300"/>
                  </a:spcBef>
                  <a:buClrTx/>
                  <a:buFont typeface="Lucida Grande"/>
                  <a:buChar char="–"/>
                  <a:tabLst/>
                  <a:defRPr lang="en-US" sz="1900" kern="1200" dirty="0" smtClean="0">
                    <a:solidFill>
                      <a:schemeClr val="bg2"/>
                    </a:solidFill>
                    <a:latin typeface="+mn-lt"/>
                    <a:ea typeface="+mn-ea"/>
                    <a:cs typeface="+mn-cs"/>
                  </a:defRPr>
                </a:lvl3pPr>
                <a:lvl4pPr marL="919008" indent="-230150" algn="l" defTabSz="1088110" rtl="0" eaLnBrk="1" latinLnBrk="0" hangingPunct="1">
                  <a:lnSpc>
                    <a:spcPct val="100000"/>
                  </a:lnSpc>
                  <a:spcBef>
                    <a:spcPts val="300"/>
                  </a:spcBef>
                  <a:buClrTx/>
                  <a:buFont typeface="Lucida Grande"/>
                  <a:buChar char="–"/>
                  <a:tabLst/>
                  <a:defRPr lang="en-US" sz="1600" kern="1200" baseline="0" dirty="0" smtClean="0">
                    <a:solidFill>
                      <a:schemeClr val="bg2"/>
                    </a:solidFill>
                    <a:latin typeface="+mn-lt"/>
                    <a:ea typeface="+mn-ea"/>
                    <a:cs typeface="+mn-cs"/>
                  </a:defRPr>
                </a:lvl4pPr>
                <a:lvl5pPr marL="1147571" indent="-228563" algn="l" defTabSz="1088110" rtl="0" eaLnBrk="1" latinLnBrk="0" hangingPunct="1">
                  <a:lnSpc>
                    <a:spcPct val="100000"/>
                  </a:lnSpc>
                  <a:spcBef>
                    <a:spcPts val="300"/>
                  </a:spcBef>
                  <a:buClrTx/>
                  <a:buFont typeface="Lucida Grande"/>
                  <a:buChar char="–"/>
                  <a:tabLst/>
                  <a:defRPr lang="en-US" sz="1600" kern="1200" baseline="0" dirty="0">
                    <a:solidFill>
                      <a:schemeClr val="bg2"/>
                    </a:solidFill>
                    <a:latin typeface="+mn-lt"/>
                    <a:ea typeface="+mn-ea"/>
                    <a:cs typeface="+mn-cs"/>
                  </a:defRPr>
                </a:lvl5pPr>
                <a:lvl6pPr marL="911073" indent="-231735" algn="l" defTabSz="1088110" rtl="0" eaLnBrk="1" latinLnBrk="0" hangingPunct="1">
                  <a:spcBef>
                    <a:spcPct val="20000"/>
                  </a:spcBef>
                  <a:buClr>
                    <a:schemeClr val="bg1"/>
                  </a:buClr>
                  <a:buFont typeface="Arial"/>
                  <a:buChar char="•"/>
                  <a:defRPr sz="1500" kern="1200" baseline="0">
                    <a:solidFill>
                      <a:schemeClr val="bg1"/>
                    </a:solidFill>
                    <a:latin typeface="+mn-lt"/>
                    <a:ea typeface="+mn-ea"/>
                    <a:cs typeface="+mn-cs"/>
                  </a:defRPr>
                </a:lvl6pPr>
                <a:lvl7pPr marL="1141223" indent="-230150" algn="l" defTabSz="1088110"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0408"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4463"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0" indent="0" algn="ctr">
                  <a:lnSpc>
                    <a:spcPct val="70000"/>
                  </a:lnSpc>
                  <a:spcBef>
                    <a:spcPts val="0"/>
                  </a:spcBef>
                  <a:buNone/>
                </a:pPr>
                <a:r>
                  <a:rPr lang="en-US" sz="2000" dirty="0">
                    <a:solidFill>
                      <a:schemeClr val="bg1"/>
                    </a:solidFill>
                    <a:cs typeface="Netto Offc Pro" panose="020B0504020101010102" pitchFamily="34" charset="0"/>
                  </a:rPr>
                  <a:t>ShareFile</a:t>
                </a:r>
              </a:p>
            </p:txBody>
          </p:sp>
          <p:sp>
            <p:nvSpPr>
              <p:cNvPr id="313" name="Content Placeholder 3"/>
              <p:cNvSpPr txBox="1">
                <a:spLocks/>
              </p:cNvSpPr>
              <p:nvPr/>
            </p:nvSpPr>
            <p:spPr>
              <a:xfrm rot="17820922">
                <a:off x="23439065" y="3537902"/>
                <a:ext cx="3663763" cy="3663756"/>
              </a:xfrm>
              <a:prstGeom prst="rect">
                <a:avLst/>
              </a:prstGeom>
            </p:spPr>
            <p:txBody>
              <a:bodyPr spcFirstLastPara="1" vert="horz" lIns="91400" tIns="45701" rIns="91400" bIns="45701" numCol="1" rtlCol="0" anchor="ctr">
                <a:prstTxWarp prst="textArchUp">
                  <a:avLst/>
                </a:prstTxWarp>
                <a:noAutofit/>
              </a:bodyPr>
              <a:lstStyle>
                <a:lvl1pPr marL="226975" indent="-226975" algn="l" defTabSz="1088110"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10" indent="-228563" algn="l" defTabSz="1088110" rtl="0" eaLnBrk="1" latinLnBrk="0" hangingPunct="1">
                  <a:lnSpc>
                    <a:spcPct val="100000"/>
                  </a:lnSpc>
                  <a:spcBef>
                    <a:spcPts val="300"/>
                  </a:spcBef>
                  <a:buClrTx/>
                  <a:buSzPct val="100000"/>
                  <a:buFont typeface="Lucida Grande"/>
                  <a:buChar char="–"/>
                  <a:tabLst/>
                  <a:defRPr lang="en-US" sz="2000" kern="1200" baseline="0" dirty="0" smtClean="0">
                    <a:solidFill>
                      <a:schemeClr val="bg2"/>
                    </a:solidFill>
                    <a:latin typeface="+mn-lt"/>
                    <a:ea typeface="+mn-ea"/>
                    <a:cs typeface="+mn-cs"/>
                  </a:defRPr>
                </a:lvl2pPr>
                <a:lvl3pPr marL="688861" indent="-230150" algn="l" defTabSz="1088110" rtl="0" eaLnBrk="1" latinLnBrk="0" hangingPunct="1">
                  <a:lnSpc>
                    <a:spcPct val="100000"/>
                  </a:lnSpc>
                  <a:spcBef>
                    <a:spcPts val="300"/>
                  </a:spcBef>
                  <a:buClrTx/>
                  <a:buFont typeface="Lucida Grande"/>
                  <a:buChar char="–"/>
                  <a:tabLst/>
                  <a:defRPr lang="en-US" sz="1900" kern="1200" dirty="0" smtClean="0">
                    <a:solidFill>
                      <a:schemeClr val="bg2"/>
                    </a:solidFill>
                    <a:latin typeface="+mn-lt"/>
                    <a:ea typeface="+mn-ea"/>
                    <a:cs typeface="+mn-cs"/>
                  </a:defRPr>
                </a:lvl3pPr>
                <a:lvl4pPr marL="919008" indent="-230150" algn="l" defTabSz="1088110" rtl="0" eaLnBrk="1" latinLnBrk="0" hangingPunct="1">
                  <a:lnSpc>
                    <a:spcPct val="100000"/>
                  </a:lnSpc>
                  <a:spcBef>
                    <a:spcPts val="300"/>
                  </a:spcBef>
                  <a:buClrTx/>
                  <a:buFont typeface="Lucida Grande"/>
                  <a:buChar char="–"/>
                  <a:tabLst/>
                  <a:defRPr lang="en-US" sz="1600" kern="1200" baseline="0" dirty="0" smtClean="0">
                    <a:solidFill>
                      <a:schemeClr val="bg2"/>
                    </a:solidFill>
                    <a:latin typeface="+mn-lt"/>
                    <a:ea typeface="+mn-ea"/>
                    <a:cs typeface="+mn-cs"/>
                  </a:defRPr>
                </a:lvl4pPr>
                <a:lvl5pPr marL="1147571" indent="-228563" algn="l" defTabSz="1088110" rtl="0" eaLnBrk="1" latinLnBrk="0" hangingPunct="1">
                  <a:lnSpc>
                    <a:spcPct val="100000"/>
                  </a:lnSpc>
                  <a:spcBef>
                    <a:spcPts val="300"/>
                  </a:spcBef>
                  <a:buClrTx/>
                  <a:buFont typeface="Lucida Grande"/>
                  <a:buChar char="–"/>
                  <a:tabLst/>
                  <a:defRPr lang="en-US" sz="1600" kern="1200" baseline="0" dirty="0">
                    <a:solidFill>
                      <a:schemeClr val="bg2"/>
                    </a:solidFill>
                    <a:latin typeface="+mn-lt"/>
                    <a:ea typeface="+mn-ea"/>
                    <a:cs typeface="+mn-cs"/>
                  </a:defRPr>
                </a:lvl5pPr>
                <a:lvl6pPr marL="911073" indent="-231735" algn="l" defTabSz="1088110" rtl="0" eaLnBrk="1" latinLnBrk="0" hangingPunct="1">
                  <a:spcBef>
                    <a:spcPct val="20000"/>
                  </a:spcBef>
                  <a:buClr>
                    <a:schemeClr val="bg1"/>
                  </a:buClr>
                  <a:buFont typeface="Arial"/>
                  <a:buChar char="•"/>
                  <a:defRPr sz="1500" kern="1200" baseline="0">
                    <a:solidFill>
                      <a:schemeClr val="bg1"/>
                    </a:solidFill>
                    <a:latin typeface="+mn-lt"/>
                    <a:ea typeface="+mn-ea"/>
                    <a:cs typeface="+mn-cs"/>
                  </a:defRPr>
                </a:lvl6pPr>
                <a:lvl7pPr marL="1141223" indent="-230150" algn="l" defTabSz="1088110"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0408"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4463"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0" indent="0" algn="ctr">
                  <a:lnSpc>
                    <a:spcPct val="70000"/>
                  </a:lnSpc>
                  <a:spcBef>
                    <a:spcPts val="0"/>
                  </a:spcBef>
                  <a:buNone/>
                </a:pPr>
                <a:r>
                  <a:rPr lang="en-US" sz="2000" dirty="0">
                    <a:solidFill>
                      <a:schemeClr val="bg1"/>
                    </a:solidFill>
                    <a:cs typeface="Netto Offc Pro" panose="020B0504020101010102" pitchFamily="34" charset="0"/>
                  </a:rPr>
                  <a:t>Xen</a:t>
                </a:r>
                <a:r>
                  <a:rPr lang="en-US" sz="2000" b="1" dirty="0">
                    <a:solidFill>
                      <a:schemeClr val="bg1"/>
                    </a:solidFill>
                    <a:cs typeface="Netto Offc Pro" panose="020B0504020101010102" pitchFamily="34" charset="0"/>
                  </a:rPr>
                  <a:t> </a:t>
                </a:r>
                <a:r>
                  <a:rPr lang="en-US" sz="2000" dirty="0">
                    <a:solidFill>
                      <a:schemeClr val="bg1"/>
                    </a:solidFill>
                    <a:cs typeface="Netto Offc Pro" panose="020B0504020101010102" pitchFamily="34" charset="0"/>
                  </a:rPr>
                  <a:t>Family</a:t>
                </a:r>
              </a:p>
            </p:txBody>
          </p:sp>
          <p:sp>
            <p:nvSpPr>
              <p:cNvPr id="314" name="Content Placeholder 3"/>
              <p:cNvSpPr txBox="1">
                <a:spLocks/>
              </p:cNvSpPr>
              <p:nvPr/>
            </p:nvSpPr>
            <p:spPr>
              <a:xfrm>
                <a:off x="23275485" y="3698864"/>
                <a:ext cx="3663762" cy="3663757"/>
              </a:xfrm>
              <a:prstGeom prst="rect">
                <a:avLst/>
              </a:prstGeom>
            </p:spPr>
            <p:txBody>
              <a:bodyPr spcFirstLastPara="1" vert="horz" lIns="91400" tIns="45701" rIns="91400" bIns="45701" numCol="1" rtlCol="0" anchor="ctr">
                <a:prstTxWarp prst="textArchDown">
                  <a:avLst/>
                </a:prstTxWarp>
                <a:noAutofit/>
              </a:bodyPr>
              <a:lstStyle>
                <a:lvl1pPr marL="226975" indent="-226975" algn="l" defTabSz="1088110"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10" indent="-228563" algn="l" defTabSz="1088110" rtl="0" eaLnBrk="1" latinLnBrk="0" hangingPunct="1">
                  <a:lnSpc>
                    <a:spcPct val="100000"/>
                  </a:lnSpc>
                  <a:spcBef>
                    <a:spcPts val="300"/>
                  </a:spcBef>
                  <a:buClrTx/>
                  <a:buSzPct val="100000"/>
                  <a:buFont typeface="Lucida Grande"/>
                  <a:buChar char="–"/>
                  <a:tabLst/>
                  <a:defRPr lang="en-US" sz="2000" kern="1200" baseline="0" dirty="0" smtClean="0">
                    <a:solidFill>
                      <a:schemeClr val="bg2"/>
                    </a:solidFill>
                    <a:latin typeface="+mn-lt"/>
                    <a:ea typeface="+mn-ea"/>
                    <a:cs typeface="+mn-cs"/>
                  </a:defRPr>
                </a:lvl2pPr>
                <a:lvl3pPr marL="688861" indent="-230150" algn="l" defTabSz="1088110" rtl="0" eaLnBrk="1" latinLnBrk="0" hangingPunct="1">
                  <a:lnSpc>
                    <a:spcPct val="100000"/>
                  </a:lnSpc>
                  <a:spcBef>
                    <a:spcPts val="300"/>
                  </a:spcBef>
                  <a:buClrTx/>
                  <a:buFont typeface="Lucida Grande"/>
                  <a:buChar char="–"/>
                  <a:tabLst/>
                  <a:defRPr lang="en-US" sz="1900" kern="1200" dirty="0" smtClean="0">
                    <a:solidFill>
                      <a:schemeClr val="bg2"/>
                    </a:solidFill>
                    <a:latin typeface="+mn-lt"/>
                    <a:ea typeface="+mn-ea"/>
                    <a:cs typeface="+mn-cs"/>
                  </a:defRPr>
                </a:lvl3pPr>
                <a:lvl4pPr marL="919008" indent="-230150" algn="l" defTabSz="1088110" rtl="0" eaLnBrk="1" latinLnBrk="0" hangingPunct="1">
                  <a:lnSpc>
                    <a:spcPct val="100000"/>
                  </a:lnSpc>
                  <a:spcBef>
                    <a:spcPts val="300"/>
                  </a:spcBef>
                  <a:buClrTx/>
                  <a:buFont typeface="Lucida Grande"/>
                  <a:buChar char="–"/>
                  <a:tabLst/>
                  <a:defRPr lang="en-US" sz="1600" kern="1200" baseline="0" dirty="0" smtClean="0">
                    <a:solidFill>
                      <a:schemeClr val="bg2"/>
                    </a:solidFill>
                    <a:latin typeface="+mn-lt"/>
                    <a:ea typeface="+mn-ea"/>
                    <a:cs typeface="+mn-cs"/>
                  </a:defRPr>
                </a:lvl4pPr>
                <a:lvl5pPr marL="1147571" indent="-228563" algn="l" defTabSz="1088110" rtl="0" eaLnBrk="1" latinLnBrk="0" hangingPunct="1">
                  <a:lnSpc>
                    <a:spcPct val="100000"/>
                  </a:lnSpc>
                  <a:spcBef>
                    <a:spcPts val="300"/>
                  </a:spcBef>
                  <a:buClrTx/>
                  <a:buFont typeface="Lucida Grande"/>
                  <a:buChar char="–"/>
                  <a:tabLst/>
                  <a:defRPr lang="en-US" sz="1600" kern="1200" baseline="0" dirty="0">
                    <a:solidFill>
                      <a:schemeClr val="bg2"/>
                    </a:solidFill>
                    <a:latin typeface="+mn-lt"/>
                    <a:ea typeface="+mn-ea"/>
                    <a:cs typeface="+mn-cs"/>
                  </a:defRPr>
                </a:lvl5pPr>
                <a:lvl6pPr marL="911073" indent="-231735" algn="l" defTabSz="1088110" rtl="0" eaLnBrk="1" latinLnBrk="0" hangingPunct="1">
                  <a:spcBef>
                    <a:spcPct val="20000"/>
                  </a:spcBef>
                  <a:buClr>
                    <a:schemeClr val="bg1"/>
                  </a:buClr>
                  <a:buFont typeface="Arial"/>
                  <a:buChar char="•"/>
                  <a:defRPr sz="1500" kern="1200" baseline="0">
                    <a:solidFill>
                      <a:schemeClr val="bg1"/>
                    </a:solidFill>
                    <a:latin typeface="+mn-lt"/>
                    <a:ea typeface="+mn-ea"/>
                    <a:cs typeface="+mn-cs"/>
                  </a:defRPr>
                </a:lvl6pPr>
                <a:lvl7pPr marL="1141223" indent="-230150" algn="l" defTabSz="1088110"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0408"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4463"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0" indent="0" algn="ctr">
                  <a:lnSpc>
                    <a:spcPct val="70000"/>
                  </a:lnSpc>
                  <a:spcBef>
                    <a:spcPts val="0"/>
                  </a:spcBef>
                  <a:buNone/>
                </a:pPr>
                <a:r>
                  <a:rPr lang="en-US" sz="2000" dirty="0">
                    <a:solidFill>
                      <a:schemeClr val="bg1"/>
                    </a:solidFill>
                    <a:cs typeface="Netto Offc Pro" panose="020B0504020101010102" pitchFamily="34" charset="0"/>
                  </a:rPr>
                  <a:t>NetScaler</a:t>
                </a:r>
              </a:p>
            </p:txBody>
          </p:sp>
        </p:grpSp>
        <p:grpSp>
          <p:nvGrpSpPr>
            <p:cNvPr id="306" name="Group 305"/>
            <p:cNvGrpSpPr/>
            <p:nvPr/>
          </p:nvGrpSpPr>
          <p:grpSpPr>
            <a:xfrm>
              <a:off x="2483570" y="2795743"/>
              <a:ext cx="1240234" cy="1239964"/>
              <a:chOff x="5465366" y="3151438"/>
              <a:chExt cx="1240234" cy="1239964"/>
            </a:xfrm>
          </p:grpSpPr>
          <p:sp>
            <p:nvSpPr>
              <p:cNvPr id="307" name="Freeform 5"/>
              <p:cNvSpPr>
                <a:spLocks/>
              </p:cNvSpPr>
              <p:nvPr/>
            </p:nvSpPr>
            <p:spPr bwMode="auto">
              <a:xfrm>
                <a:off x="5465366" y="3151438"/>
                <a:ext cx="1240234" cy="1239964"/>
              </a:xfrm>
              <a:custGeom>
                <a:avLst/>
                <a:gdLst>
                  <a:gd name="T0" fmla="*/ 726 w 726"/>
                  <a:gd name="T1" fmla="*/ 363 h 726"/>
                  <a:gd name="T2" fmla="*/ 669 w 726"/>
                  <a:gd name="T3" fmla="*/ 558 h 726"/>
                  <a:gd name="T4" fmla="*/ 659 w 726"/>
                  <a:gd name="T5" fmla="*/ 574 h 726"/>
                  <a:gd name="T6" fmla="*/ 363 w 726"/>
                  <a:gd name="T7" fmla="*/ 726 h 726"/>
                  <a:gd name="T8" fmla="*/ 69 w 726"/>
                  <a:gd name="T9" fmla="*/ 576 h 726"/>
                  <a:gd name="T10" fmla="*/ 58 w 726"/>
                  <a:gd name="T11" fmla="*/ 560 h 726"/>
                  <a:gd name="T12" fmla="*/ 0 w 726"/>
                  <a:gd name="T13" fmla="*/ 363 h 726"/>
                  <a:gd name="T14" fmla="*/ 352 w 726"/>
                  <a:gd name="T15" fmla="*/ 0 h 726"/>
                  <a:gd name="T16" fmla="*/ 363 w 726"/>
                  <a:gd name="T17" fmla="*/ 0 h 726"/>
                  <a:gd name="T18" fmla="*/ 371 w 726"/>
                  <a:gd name="T19" fmla="*/ 0 h 726"/>
                  <a:gd name="T20" fmla="*/ 726 w 726"/>
                  <a:gd name="T21" fmla="*/ 363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6" h="726">
                    <a:moveTo>
                      <a:pt x="726" y="363"/>
                    </a:moveTo>
                    <a:cubicBezTo>
                      <a:pt x="726" y="435"/>
                      <a:pt x="705" y="502"/>
                      <a:pt x="669" y="558"/>
                    </a:cubicBezTo>
                    <a:cubicBezTo>
                      <a:pt x="666" y="564"/>
                      <a:pt x="662" y="569"/>
                      <a:pt x="659" y="574"/>
                    </a:cubicBezTo>
                    <a:cubicBezTo>
                      <a:pt x="593" y="666"/>
                      <a:pt x="485" y="726"/>
                      <a:pt x="363" y="726"/>
                    </a:cubicBezTo>
                    <a:cubicBezTo>
                      <a:pt x="242" y="726"/>
                      <a:pt x="135" y="667"/>
                      <a:pt x="69" y="576"/>
                    </a:cubicBezTo>
                    <a:cubicBezTo>
                      <a:pt x="65" y="571"/>
                      <a:pt x="62" y="566"/>
                      <a:pt x="58" y="560"/>
                    </a:cubicBezTo>
                    <a:cubicBezTo>
                      <a:pt x="21" y="504"/>
                      <a:pt x="0" y="436"/>
                      <a:pt x="0" y="363"/>
                    </a:cubicBezTo>
                    <a:cubicBezTo>
                      <a:pt x="0" y="166"/>
                      <a:pt x="156" y="6"/>
                      <a:pt x="352" y="0"/>
                    </a:cubicBezTo>
                    <a:cubicBezTo>
                      <a:pt x="355" y="0"/>
                      <a:pt x="359" y="0"/>
                      <a:pt x="363" y="0"/>
                    </a:cubicBezTo>
                    <a:cubicBezTo>
                      <a:pt x="366" y="0"/>
                      <a:pt x="368" y="0"/>
                      <a:pt x="371" y="0"/>
                    </a:cubicBezTo>
                    <a:cubicBezTo>
                      <a:pt x="568" y="4"/>
                      <a:pt x="726" y="165"/>
                      <a:pt x="726" y="363"/>
                    </a:cubicBezTo>
                    <a:close/>
                  </a:path>
                </a:pathLst>
              </a:custGeom>
              <a:solidFill>
                <a:schemeClr val="bg1"/>
              </a:solidFill>
              <a:ln>
                <a:noFill/>
              </a:ln>
              <a:effectLst/>
            </p:spPr>
            <p:txBody>
              <a:bodyPr vert="horz" wrap="square" lIns="91416" tIns="45708" rIns="91416" bIns="45708" numCol="1" anchor="t" anchorCtr="0" compatLnSpc="1">
                <a:prstTxWarp prst="textNoShape">
                  <a:avLst/>
                </a:prstTxWarp>
              </a:bodyPr>
              <a:lstStyle/>
              <a:p>
                <a:endParaRPr lang="en-US" sz="1400">
                  <a:solidFill>
                    <a:prstClr val="black"/>
                  </a:solidFill>
                  <a:latin typeface="Calibri Light"/>
                </a:endParaRPr>
              </a:p>
            </p:txBody>
          </p:sp>
          <p:grpSp>
            <p:nvGrpSpPr>
              <p:cNvPr id="308" name="Group 307"/>
              <p:cNvGrpSpPr/>
              <p:nvPr/>
            </p:nvGrpSpPr>
            <p:grpSpPr>
              <a:xfrm>
                <a:off x="5900246" y="3466010"/>
                <a:ext cx="370473" cy="498072"/>
                <a:chOff x="23140988" y="-1049338"/>
                <a:chExt cx="549275" cy="738188"/>
              </a:xfrm>
            </p:grpSpPr>
            <p:sp>
              <p:nvSpPr>
                <p:cNvPr id="309" name="Freeform 16"/>
                <p:cNvSpPr>
                  <a:spLocks/>
                </p:cNvSpPr>
                <p:nvPr/>
              </p:nvSpPr>
              <p:spPr bwMode="auto">
                <a:xfrm>
                  <a:off x="23140988" y="-766763"/>
                  <a:ext cx="549275" cy="455613"/>
                </a:xfrm>
                <a:custGeom>
                  <a:avLst/>
                  <a:gdLst>
                    <a:gd name="T0" fmla="*/ 0 w 346"/>
                    <a:gd name="T1" fmla="*/ 0 h 287"/>
                    <a:gd name="T2" fmla="*/ 346 w 346"/>
                    <a:gd name="T3" fmla="*/ 0 h 287"/>
                    <a:gd name="T4" fmla="*/ 346 w 346"/>
                    <a:gd name="T5" fmla="*/ 287 h 287"/>
                    <a:gd name="T6" fmla="*/ 0 w 346"/>
                    <a:gd name="T7" fmla="*/ 287 h 287"/>
                    <a:gd name="T8" fmla="*/ 0 w 346"/>
                    <a:gd name="T9" fmla="*/ 0 h 287"/>
                    <a:gd name="T10" fmla="*/ 0 w 346"/>
                    <a:gd name="T11" fmla="*/ 0 h 287"/>
                  </a:gdLst>
                  <a:ahLst/>
                  <a:cxnLst>
                    <a:cxn ang="0">
                      <a:pos x="T0" y="T1"/>
                    </a:cxn>
                    <a:cxn ang="0">
                      <a:pos x="T2" y="T3"/>
                    </a:cxn>
                    <a:cxn ang="0">
                      <a:pos x="T4" y="T5"/>
                    </a:cxn>
                    <a:cxn ang="0">
                      <a:pos x="T6" y="T7"/>
                    </a:cxn>
                    <a:cxn ang="0">
                      <a:pos x="T8" y="T9"/>
                    </a:cxn>
                    <a:cxn ang="0">
                      <a:pos x="T10" y="T11"/>
                    </a:cxn>
                  </a:cxnLst>
                  <a:rect l="0" t="0" r="r" b="b"/>
                  <a:pathLst>
                    <a:path w="346" h="287">
                      <a:moveTo>
                        <a:pt x="0" y="0"/>
                      </a:moveTo>
                      <a:lnTo>
                        <a:pt x="346" y="0"/>
                      </a:lnTo>
                      <a:lnTo>
                        <a:pt x="346" y="287"/>
                      </a:lnTo>
                      <a:lnTo>
                        <a:pt x="0" y="287"/>
                      </a:lnTo>
                      <a:lnTo>
                        <a:pt x="0" y="0"/>
                      </a:lnTo>
                      <a:lnTo>
                        <a:pt x="0" y="0"/>
                      </a:lnTo>
                      <a:close/>
                    </a:path>
                  </a:pathLst>
                </a:custGeom>
                <a:noFill/>
                <a:ln w="381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16" tIns="45708" rIns="91416" bIns="45708" numCol="1" anchor="t" anchorCtr="0" compatLnSpc="1">
                  <a:prstTxWarp prst="textNoShape">
                    <a:avLst/>
                  </a:prstTxWarp>
                </a:bodyPr>
                <a:lstStyle/>
                <a:p>
                  <a:endParaRPr lang="en-US" sz="1400">
                    <a:solidFill>
                      <a:prstClr val="black"/>
                    </a:solidFill>
                    <a:latin typeface="Calibri Light"/>
                  </a:endParaRPr>
                </a:p>
              </p:txBody>
            </p:sp>
            <p:sp>
              <p:nvSpPr>
                <p:cNvPr id="310" name="Freeform 17"/>
                <p:cNvSpPr>
                  <a:spLocks/>
                </p:cNvSpPr>
                <p:nvPr/>
              </p:nvSpPr>
              <p:spPr bwMode="auto">
                <a:xfrm>
                  <a:off x="23252113" y="-1049338"/>
                  <a:ext cx="334963" cy="282575"/>
                </a:xfrm>
                <a:custGeom>
                  <a:avLst/>
                  <a:gdLst>
                    <a:gd name="T0" fmla="*/ 43 w 88"/>
                    <a:gd name="T1" fmla="*/ 0 h 74"/>
                    <a:gd name="T2" fmla="*/ 43 w 88"/>
                    <a:gd name="T3" fmla="*/ 0 h 74"/>
                    <a:gd name="T4" fmla="*/ 0 w 88"/>
                    <a:gd name="T5" fmla="*/ 43 h 74"/>
                    <a:gd name="T6" fmla="*/ 0 w 88"/>
                    <a:gd name="T7" fmla="*/ 74 h 74"/>
                    <a:gd name="T8" fmla="*/ 88 w 88"/>
                    <a:gd name="T9" fmla="*/ 74 h 74"/>
                    <a:gd name="T10" fmla="*/ 88 w 88"/>
                    <a:gd name="T11" fmla="*/ 43 h 74"/>
                    <a:gd name="T12" fmla="*/ 43 w 8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88" h="74">
                      <a:moveTo>
                        <a:pt x="43" y="0"/>
                      </a:moveTo>
                      <a:cubicBezTo>
                        <a:pt x="43" y="0"/>
                        <a:pt x="43" y="0"/>
                        <a:pt x="43" y="0"/>
                      </a:cubicBezTo>
                      <a:cubicBezTo>
                        <a:pt x="19" y="0"/>
                        <a:pt x="0" y="19"/>
                        <a:pt x="0" y="43"/>
                      </a:cubicBezTo>
                      <a:cubicBezTo>
                        <a:pt x="0" y="74"/>
                        <a:pt x="0" y="74"/>
                        <a:pt x="0" y="74"/>
                      </a:cubicBezTo>
                      <a:cubicBezTo>
                        <a:pt x="88" y="74"/>
                        <a:pt x="88" y="74"/>
                        <a:pt x="88" y="74"/>
                      </a:cubicBezTo>
                      <a:cubicBezTo>
                        <a:pt x="88" y="43"/>
                        <a:pt x="88" y="43"/>
                        <a:pt x="88" y="43"/>
                      </a:cubicBezTo>
                      <a:cubicBezTo>
                        <a:pt x="88" y="19"/>
                        <a:pt x="67" y="0"/>
                        <a:pt x="43" y="0"/>
                      </a:cubicBezTo>
                      <a:close/>
                    </a:path>
                  </a:pathLst>
                </a:custGeom>
                <a:noFill/>
                <a:ln w="381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16" tIns="45708" rIns="91416" bIns="45708" numCol="1" anchor="t" anchorCtr="0" compatLnSpc="1">
                  <a:prstTxWarp prst="textNoShape">
                    <a:avLst/>
                  </a:prstTxWarp>
                </a:bodyPr>
                <a:lstStyle/>
                <a:p>
                  <a:endParaRPr lang="en-US" sz="1400">
                    <a:solidFill>
                      <a:prstClr val="black"/>
                    </a:solidFill>
                    <a:latin typeface="Calibri Light"/>
                  </a:endParaRPr>
                </a:p>
              </p:txBody>
            </p:sp>
            <p:sp>
              <p:nvSpPr>
                <p:cNvPr id="311" name="Freeform 18"/>
                <p:cNvSpPr>
                  <a:spLocks/>
                </p:cNvSpPr>
                <p:nvPr/>
              </p:nvSpPr>
              <p:spPr bwMode="auto">
                <a:xfrm>
                  <a:off x="23369587" y="-634828"/>
                  <a:ext cx="92075" cy="182563"/>
                </a:xfrm>
                <a:custGeom>
                  <a:avLst/>
                  <a:gdLst>
                    <a:gd name="T0" fmla="*/ 24 w 24"/>
                    <a:gd name="T1" fmla="*/ 12 h 48"/>
                    <a:gd name="T2" fmla="*/ 17 w 24"/>
                    <a:gd name="T3" fmla="*/ 1 h 48"/>
                    <a:gd name="T4" fmla="*/ 17 w 24"/>
                    <a:gd name="T5" fmla="*/ 1 h 48"/>
                    <a:gd name="T6" fmla="*/ 17 w 24"/>
                    <a:gd name="T7" fmla="*/ 1 h 48"/>
                    <a:gd name="T8" fmla="*/ 12 w 24"/>
                    <a:gd name="T9" fmla="*/ 0 h 48"/>
                    <a:gd name="T10" fmla="*/ 0 w 24"/>
                    <a:gd name="T11" fmla="*/ 12 h 48"/>
                    <a:gd name="T12" fmla="*/ 7 w 24"/>
                    <a:gd name="T13" fmla="*/ 23 h 48"/>
                    <a:gd name="T14" fmla="*/ 7 w 24"/>
                    <a:gd name="T15" fmla="*/ 48 h 48"/>
                    <a:gd name="T16" fmla="*/ 17 w 24"/>
                    <a:gd name="T17" fmla="*/ 48 h 48"/>
                    <a:gd name="T18" fmla="*/ 17 w 24"/>
                    <a:gd name="T19" fmla="*/ 23 h 48"/>
                    <a:gd name="T20" fmla="*/ 24 w 24"/>
                    <a:gd name="T21"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48">
                      <a:moveTo>
                        <a:pt x="24" y="12"/>
                      </a:moveTo>
                      <a:cubicBezTo>
                        <a:pt x="24" y="7"/>
                        <a:pt x="21" y="3"/>
                        <a:pt x="17" y="1"/>
                      </a:cubicBezTo>
                      <a:cubicBezTo>
                        <a:pt x="17" y="1"/>
                        <a:pt x="17" y="1"/>
                        <a:pt x="17" y="1"/>
                      </a:cubicBezTo>
                      <a:cubicBezTo>
                        <a:pt x="17" y="1"/>
                        <a:pt x="17" y="1"/>
                        <a:pt x="17" y="1"/>
                      </a:cubicBezTo>
                      <a:cubicBezTo>
                        <a:pt x="15" y="0"/>
                        <a:pt x="14" y="0"/>
                        <a:pt x="12" y="0"/>
                      </a:cubicBezTo>
                      <a:cubicBezTo>
                        <a:pt x="5" y="0"/>
                        <a:pt x="0" y="5"/>
                        <a:pt x="0" y="12"/>
                      </a:cubicBezTo>
                      <a:cubicBezTo>
                        <a:pt x="0" y="17"/>
                        <a:pt x="3" y="21"/>
                        <a:pt x="7" y="23"/>
                      </a:cubicBezTo>
                      <a:cubicBezTo>
                        <a:pt x="7" y="48"/>
                        <a:pt x="7" y="48"/>
                        <a:pt x="7" y="48"/>
                      </a:cubicBezTo>
                      <a:cubicBezTo>
                        <a:pt x="17" y="48"/>
                        <a:pt x="17" y="48"/>
                        <a:pt x="17" y="48"/>
                      </a:cubicBezTo>
                      <a:cubicBezTo>
                        <a:pt x="17" y="23"/>
                        <a:pt x="17" y="23"/>
                        <a:pt x="17" y="23"/>
                      </a:cubicBezTo>
                      <a:cubicBezTo>
                        <a:pt x="21" y="21"/>
                        <a:pt x="24" y="17"/>
                        <a:pt x="24" y="12"/>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en-US" sz="1400">
                    <a:solidFill>
                      <a:prstClr val="black"/>
                    </a:solidFill>
                    <a:latin typeface="Calibri Light"/>
                  </a:endParaRPr>
                </a:p>
              </p:txBody>
            </p:sp>
          </p:grpSp>
        </p:grpSp>
      </p:grpSp>
      <p:sp>
        <p:nvSpPr>
          <p:cNvPr id="6" name="TextBox 5"/>
          <p:cNvSpPr txBox="1"/>
          <p:nvPr/>
        </p:nvSpPr>
        <p:spPr>
          <a:xfrm>
            <a:off x="593613" y="1633144"/>
            <a:ext cx="3566270" cy="5139869"/>
          </a:xfrm>
          <a:prstGeom prst="rect">
            <a:avLst/>
          </a:prstGeom>
          <a:noFill/>
        </p:spPr>
        <p:txBody>
          <a:bodyPr wrap="square" rtlCol="0">
            <a:spAutoFit/>
          </a:bodyPr>
          <a:lstStyle/>
          <a:p>
            <a:pPr marL="342900" indent="-342900">
              <a:buFont typeface="Arial" charset="0"/>
              <a:buChar char="•"/>
            </a:pPr>
            <a:r>
              <a:rPr lang="en-US" sz="2400" dirty="0">
                <a:solidFill>
                  <a:schemeClr val="tx1">
                    <a:lumMod val="75000"/>
                    <a:lumOff val="25000"/>
                  </a:schemeClr>
                </a:solidFill>
                <a:latin typeface="Calibri" charset="0"/>
                <a:ea typeface="Calibri" charset="0"/>
                <a:cs typeface="Calibri" charset="0"/>
              </a:rPr>
              <a:t>Simplify day-to-day operations</a:t>
            </a:r>
          </a:p>
          <a:p>
            <a:pPr marL="171450" indent="-171450">
              <a:buFont typeface="Arial" charset="0"/>
              <a:buChar char="•"/>
            </a:pPr>
            <a:endParaRPr lang="en-US" sz="1200" dirty="0">
              <a:solidFill>
                <a:schemeClr val="tx1">
                  <a:lumMod val="75000"/>
                  <a:lumOff val="25000"/>
                </a:schemeClr>
              </a:solidFill>
              <a:latin typeface="Citrix Sans Light" charset="0"/>
              <a:ea typeface="Citrix Sans Light" charset="0"/>
              <a:cs typeface="Citrix Sans Light" charset="0"/>
            </a:endParaRPr>
          </a:p>
          <a:p>
            <a:pPr marL="342900" indent="-342900">
              <a:buFont typeface="Arial" charset="0"/>
              <a:buChar char="•"/>
            </a:pPr>
            <a:r>
              <a:rPr lang="en-US" sz="2400" dirty="0">
                <a:solidFill>
                  <a:schemeClr val="tx1">
                    <a:lumMod val="75000"/>
                    <a:lumOff val="25000"/>
                  </a:schemeClr>
                </a:solidFill>
                <a:latin typeface="Calibri" charset="0"/>
                <a:ea typeface="Calibri" charset="0"/>
                <a:cs typeface="Calibri" charset="0"/>
              </a:rPr>
              <a:t>Use-case specific micro-services</a:t>
            </a:r>
          </a:p>
          <a:p>
            <a:pPr marL="171450" indent="-171450">
              <a:buFont typeface="Arial" charset="0"/>
              <a:buChar char="•"/>
            </a:pPr>
            <a:endParaRPr lang="en-US" sz="1200" dirty="0">
              <a:solidFill>
                <a:schemeClr val="tx1">
                  <a:lumMod val="75000"/>
                  <a:lumOff val="25000"/>
                </a:schemeClr>
              </a:solidFill>
              <a:latin typeface="Citrix Sans Light" charset="0"/>
              <a:ea typeface="Citrix Sans Light" charset="0"/>
              <a:cs typeface="Citrix Sans Light" charset="0"/>
            </a:endParaRPr>
          </a:p>
          <a:p>
            <a:pPr marL="342900" indent="-342900">
              <a:buFont typeface="Arial" charset="0"/>
              <a:buChar char="•"/>
            </a:pPr>
            <a:r>
              <a:rPr lang="en-US" sz="2400" dirty="0">
                <a:solidFill>
                  <a:schemeClr val="tx1">
                    <a:lumMod val="75000"/>
                    <a:lumOff val="25000"/>
                  </a:schemeClr>
                </a:solidFill>
                <a:latin typeface="Calibri" charset="0"/>
                <a:ea typeface="Calibri" charset="0"/>
                <a:cs typeface="Calibri" charset="0"/>
              </a:rPr>
              <a:t>For on-premises and public cloud</a:t>
            </a:r>
          </a:p>
          <a:p>
            <a:pPr marL="171450" indent="-171450">
              <a:buFont typeface="Arial" charset="0"/>
              <a:buChar char="•"/>
            </a:pPr>
            <a:endParaRPr lang="en-US" sz="1200" dirty="0">
              <a:solidFill>
                <a:schemeClr val="tx1">
                  <a:lumMod val="75000"/>
                  <a:lumOff val="25000"/>
                </a:schemeClr>
              </a:solidFill>
              <a:latin typeface="Citrix Sans Light" charset="0"/>
              <a:ea typeface="Citrix Sans Light" charset="0"/>
              <a:cs typeface="Citrix Sans Light" charset="0"/>
            </a:endParaRPr>
          </a:p>
          <a:p>
            <a:pPr marL="342900" indent="-342900">
              <a:buFont typeface="Arial" charset="0"/>
              <a:buChar char="•"/>
            </a:pPr>
            <a:r>
              <a:rPr lang="en-US" sz="2400" dirty="0">
                <a:solidFill>
                  <a:schemeClr val="tx1">
                    <a:lumMod val="75000"/>
                    <a:lumOff val="25000"/>
                  </a:schemeClr>
                </a:solidFill>
                <a:latin typeface="Calibri" charset="0"/>
                <a:ea typeface="Calibri" charset="0"/>
                <a:cs typeface="Calibri" charset="0"/>
              </a:rPr>
              <a:t>Delivered through Citrix Cloud</a:t>
            </a:r>
          </a:p>
          <a:p>
            <a:endParaRPr lang="en-US" sz="2400" dirty="0" smtClean="0">
              <a:solidFill>
                <a:schemeClr val="bg2"/>
              </a:solidFill>
            </a:endParaRPr>
          </a:p>
          <a:p>
            <a:r>
              <a:rPr lang="en-US" sz="2400" dirty="0" smtClean="0">
                <a:solidFill>
                  <a:srgbClr val="7030A0"/>
                </a:solidFill>
              </a:rPr>
              <a:t>Get Started Today:</a:t>
            </a:r>
          </a:p>
          <a:p>
            <a:r>
              <a:rPr lang="en-US" sz="2800" dirty="0" err="1" smtClean="0">
                <a:solidFill>
                  <a:srgbClr val="7030A0"/>
                </a:solidFill>
              </a:rPr>
              <a:t>smart.cloud.com</a:t>
            </a:r>
            <a:endParaRPr lang="en-US" sz="2800" dirty="0">
              <a:solidFill>
                <a:srgbClr val="7030A0"/>
              </a:solidFill>
            </a:endParaRPr>
          </a:p>
          <a:p>
            <a:endParaRPr lang="en-US" sz="2400" dirty="0">
              <a:solidFill>
                <a:schemeClr val="bg2"/>
              </a:solidFill>
            </a:endParaRPr>
          </a:p>
        </p:txBody>
      </p:sp>
      <p:sp>
        <p:nvSpPr>
          <p:cNvPr id="335" name="Title 6"/>
          <p:cNvSpPr txBox="1">
            <a:spLocks/>
          </p:cNvSpPr>
          <p:nvPr/>
        </p:nvSpPr>
        <p:spPr>
          <a:xfrm>
            <a:off x="602045" y="231228"/>
            <a:ext cx="11309783" cy="985840"/>
          </a:xfrm>
          <a:prstGeom prst="rect">
            <a:avLst/>
          </a:prstGeom>
        </p:spPr>
        <p:txBody>
          <a:bodyPr vert="horz" wrap="square" lIns="91440" tIns="45720" rIns="91440" bIns="45720" rtlCol="0" anchor="b">
            <a:noAutofit/>
          </a:bodyPr>
          <a:lstStyle>
            <a:lvl1pPr marL="0" indent="0" algn="l" defTabSz="1088291" rtl="0" eaLnBrk="1" latinLnBrk="0" hangingPunct="1">
              <a:lnSpc>
                <a:spcPts val="3200"/>
              </a:lnSpc>
              <a:spcBef>
                <a:spcPts val="1800"/>
              </a:spcBef>
              <a:spcAft>
                <a:spcPts val="0"/>
              </a:spcAft>
              <a:buClr>
                <a:schemeClr val="tx1">
                  <a:lumMod val="50000"/>
                </a:schemeClr>
              </a:buClr>
              <a:buFont typeface="Arial" pitchFamily="34" charset="0"/>
              <a:buNone/>
              <a:tabLst/>
              <a:defRPr lang="en-US" sz="3200" kern="1200" baseline="0" dirty="0">
                <a:solidFill>
                  <a:schemeClr val="bg2"/>
                </a:solidFill>
                <a:effectLst/>
                <a:latin typeface="+mn-lt"/>
                <a:ea typeface="+mn-ea"/>
                <a:cs typeface="+mn-cs"/>
              </a:defRPr>
            </a:lvl1pPr>
          </a:lstStyle>
          <a:p>
            <a:r>
              <a:rPr lang="en-US" sz="2800" b="1" dirty="0" smtClean="0">
                <a:solidFill>
                  <a:srgbClr val="6B359D"/>
                </a:solidFill>
                <a:latin typeface="Calibri" charset="0"/>
                <a:ea typeface="Calibri" charset="0"/>
                <a:cs typeface="Calibri" charset="0"/>
              </a:rPr>
              <a:t>  </a:t>
            </a:r>
            <a:endParaRPr lang="en-US" sz="2800" b="1" dirty="0">
              <a:solidFill>
                <a:srgbClr val="6B359D"/>
              </a:solidFill>
              <a:latin typeface="Calibri" charset="0"/>
              <a:ea typeface="Calibri" charset="0"/>
              <a:cs typeface="Calibri" charset="0"/>
            </a:endParaRPr>
          </a:p>
        </p:txBody>
      </p:sp>
      <p:sp>
        <p:nvSpPr>
          <p:cNvPr id="337" name="Oval 336"/>
          <p:cNvSpPr/>
          <p:nvPr/>
        </p:nvSpPr>
        <p:spPr bwMode="auto">
          <a:xfrm>
            <a:off x="9107233" y="3175713"/>
            <a:ext cx="239787" cy="239787"/>
          </a:xfrm>
          <a:prstGeom prst="ellipse">
            <a:avLst/>
          </a:prstGeom>
          <a:solidFill>
            <a:schemeClr val="accent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338" name="Oval 337"/>
          <p:cNvSpPr/>
          <p:nvPr/>
        </p:nvSpPr>
        <p:spPr bwMode="auto">
          <a:xfrm>
            <a:off x="7069960" y="3196497"/>
            <a:ext cx="239787" cy="239787"/>
          </a:xfrm>
          <a:prstGeom prst="ellipse">
            <a:avLst/>
          </a:prstGeom>
          <a:solidFill>
            <a:schemeClr val="accent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339" name="Oval 338"/>
          <p:cNvSpPr/>
          <p:nvPr/>
        </p:nvSpPr>
        <p:spPr bwMode="auto">
          <a:xfrm>
            <a:off x="6498721" y="4572000"/>
            <a:ext cx="239787" cy="239787"/>
          </a:xfrm>
          <a:prstGeom prst="ellipse">
            <a:avLst/>
          </a:prstGeom>
          <a:solidFill>
            <a:schemeClr val="accent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340" name="Oval 339"/>
          <p:cNvSpPr/>
          <p:nvPr/>
        </p:nvSpPr>
        <p:spPr bwMode="auto">
          <a:xfrm>
            <a:off x="9846354" y="4572000"/>
            <a:ext cx="239787" cy="239787"/>
          </a:xfrm>
          <a:prstGeom prst="ellipse">
            <a:avLst/>
          </a:prstGeom>
          <a:solidFill>
            <a:schemeClr val="accent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4" name="TextBox 3"/>
          <p:cNvSpPr txBox="1"/>
          <p:nvPr/>
        </p:nvSpPr>
        <p:spPr>
          <a:xfrm>
            <a:off x="4777345" y="754237"/>
            <a:ext cx="1729475" cy="1754326"/>
          </a:xfrm>
          <a:prstGeom prst="rect">
            <a:avLst/>
          </a:prstGeom>
          <a:noFill/>
        </p:spPr>
        <p:txBody>
          <a:bodyPr wrap="square" rtlCol="0">
            <a:spAutoFit/>
          </a:bodyPr>
          <a:lstStyle/>
          <a:p>
            <a:pPr algn="ctr"/>
            <a:r>
              <a:rPr lang="en-US" dirty="0" smtClean="0">
                <a:solidFill>
                  <a:srgbClr val="7030A0"/>
                </a:solidFill>
              </a:rPr>
              <a:t>Long </a:t>
            </a:r>
            <a:r>
              <a:rPr lang="en-US" dirty="0">
                <a:solidFill>
                  <a:srgbClr val="7030A0"/>
                </a:solidFill>
              </a:rPr>
              <a:t>Term Service Release (LTSR) </a:t>
            </a:r>
            <a:r>
              <a:rPr lang="en-US" dirty="0" smtClean="0">
                <a:solidFill>
                  <a:srgbClr val="7030A0"/>
                </a:solidFill>
              </a:rPr>
              <a:t> compliance checks</a:t>
            </a:r>
            <a:endParaRPr lang="en-US" dirty="0">
              <a:solidFill>
                <a:srgbClr val="7030A0"/>
              </a:solidFill>
            </a:endParaRPr>
          </a:p>
          <a:p>
            <a:endParaRPr lang="en-US" dirty="0"/>
          </a:p>
        </p:txBody>
      </p:sp>
      <p:sp>
        <p:nvSpPr>
          <p:cNvPr id="5" name="Oval 4"/>
          <p:cNvSpPr/>
          <p:nvPr/>
        </p:nvSpPr>
        <p:spPr>
          <a:xfrm>
            <a:off x="4690810" y="476981"/>
            <a:ext cx="1879510" cy="1768224"/>
          </a:xfrm>
          <a:prstGeom prst="ellipse">
            <a:avLst/>
          </a:prstGeom>
          <a:noFill/>
          <a:ln w="222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cxnSp>
        <p:nvCxnSpPr>
          <p:cNvPr id="8" name="Straight Connector 7"/>
          <p:cNvCxnSpPr/>
          <p:nvPr/>
        </p:nvCxnSpPr>
        <p:spPr>
          <a:xfrm flipV="1">
            <a:off x="6498721" y="1705763"/>
            <a:ext cx="0" cy="366308"/>
          </a:xfrm>
          <a:prstGeom prst="line">
            <a:avLst/>
          </a:prstGeom>
          <a:ln w="19050" cap="rnd">
            <a:solidFill>
              <a:srgbClr val="7030A0"/>
            </a:solidFill>
            <a:round/>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H="1" flipV="1">
            <a:off x="5131630" y="2110270"/>
            <a:ext cx="813255" cy="357016"/>
          </a:xfrm>
          <a:prstGeom prst="line">
            <a:avLst/>
          </a:prstGeom>
          <a:ln w="19050" cap="rnd">
            <a:solidFill>
              <a:srgbClr val="7030A0"/>
            </a:solidFill>
            <a:round/>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9966247" y="833209"/>
            <a:ext cx="1729475" cy="1200329"/>
          </a:xfrm>
          <a:prstGeom prst="rect">
            <a:avLst/>
          </a:prstGeom>
          <a:noFill/>
        </p:spPr>
        <p:txBody>
          <a:bodyPr wrap="square" rtlCol="0">
            <a:spAutoFit/>
          </a:bodyPr>
          <a:lstStyle/>
          <a:p>
            <a:pPr algn="ctr"/>
            <a:r>
              <a:rPr lang="en-US" dirty="0" smtClean="0">
                <a:solidFill>
                  <a:srgbClr val="7030A0"/>
                </a:solidFill>
              </a:rPr>
              <a:t>New support for XenApp Essentials</a:t>
            </a:r>
            <a:endParaRPr lang="en-US" dirty="0">
              <a:solidFill>
                <a:srgbClr val="7030A0"/>
              </a:solidFill>
            </a:endParaRPr>
          </a:p>
          <a:p>
            <a:endParaRPr lang="en-US" dirty="0"/>
          </a:p>
        </p:txBody>
      </p:sp>
      <p:sp>
        <p:nvSpPr>
          <p:cNvPr id="48" name="Oval 47"/>
          <p:cNvSpPr/>
          <p:nvPr/>
        </p:nvSpPr>
        <p:spPr>
          <a:xfrm>
            <a:off x="9873862" y="476981"/>
            <a:ext cx="1879510" cy="1768224"/>
          </a:xfrm>
          <a:prstGeom prst="ellipse">
            <a:avLst/>
          </a:prstGeom>
          <a:noFill/>
          <a:ln w="222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cxnSp>
        <p:nvCxnSpPr>
          <p:cNvPr id="49" name="Straight Connector 48"/>
          <p:cNvCxnSpPr/>
          <p:nvPr/>
        </p:nvCxnSpPr>
        <p:spPr>
          <a:xfrm flipV="1">
            <a:off x="10590035" y="2231565"/>
            <a:ext cx="313906" cy="346535"/>
          </a:xfrm>
          <a:prstGeom prst="line">
            <a:avLst/>
          </a:prstGeom>
          <a:ln w="19050" cap="rnd">
            <a:solidFill>
              <a:srgbClr val="7030A0"/>
            </a:solidFill>
            <a:round/>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V="1">
            <a:off x="9698123" y="1344563"/>
            <a:ext cx="160899" cy="748679"/>
          </a:xfrm>
          <a:prstGeom prst="line">
            <a:avLst/>
          </a:prstGeom>
          <a:ln w="19050" cap="rnd">
            <a:solidFill>
              <a:srgbClr val="7030A0"/>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2250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547208" y="3459690"/>
            <a:ext cx="2385707" cy="561698"/>
          </a:xfrm>
        </p:spPr>
        <p:txBody>
          <a:bodyPr/>
          <a:lstStyle/>
          <a:p>
            <a:pPr marL="0" indent="0" algn="ctr">
              <a:buNone/>
            </a:pPr>
            <a:r>
              <a:rPr lang="en-US" dirty="0">
                <a:solidFill>
                  <a:schemeClr val="accent3"/>
                </a:solidFill>
                <a:latin typeface="Calibri Light" panose="020F0302020204030204" pitchFamily="34" charset="0"/>
              </a:rPr>
              <a:t>Expert           </a:t>
            </a:r>
            <a:r>
              <a:rPr lang="en-US" dirty="0" smtClean="0">
                <a:solidFill>
                  <a:schemeClr val="accent3"/>
                </a:solidFill>
                <a:latin typeface="Calibri Light" panose="020F0302020204030204" pitchFamily="34" charset="0"/>
              </a:rPr>
              <a:t>guidance</a:t>
            </a:r>
          </a:p>
          <a:p>
            <a:pPr marL="0" indent="0" algn="ctr">
              <a:buNone/>
            </a:pPr>
            <a:endParaRPr lang="en-US" sz="2000" dirty="0">
              <a:solidFill>
                <a:schemeClr val="accent3"/>
              </a:solidFill>
              <a:latin typeface="Calibri Light" panose="020F0302020204030204" pitchFamily="34" charset="0"/>
            </a:endParaRPr>
          </a:p>
        </p:txBody>
      </p:sp>
      <p:sp>
        <p:nvSpPr>
          <p:cNvPr id="7" name="Content Placeholder 6"/>
          <p:cNvSpPr>
            <a:spLocks noGrp="1"/>
          </p:cNvSpPr>
          <p:nvPr>
            <p:ph idx="11"/>
          </p:nvPr>
        </p:nvSpPr>
        <p:spPr>
          <a:xfrm>
            <a:off x="3391058" y="3459691"/>
            <a:ext cx="2386800" cy="563133"/>
          </a:xfrm>
        </p:spPr>
        <p:txBody>
          <a:bodyPr/>
          <a:lstStyle/>
          <a:p>
            <a:pPr marL="0" indent="0" algn="ctr">
              <a:buNone/>
            </a:pPr>
            <a:r>
              <a:rPr lang="en-US" dirty="0">
                <a:solidFill>
                  <a:schemeClr val="accent4"/>
                </a:solidFill>
                <a:latin typeface="Calibri Light" panose="020F0302020204030204" pitchFamily="34" charset="0"/>
              </a:rPr>
              <a:t>Proactive </a:t>
            </a:r>
            <a:r>
              <a:rPr lang="en-US" dirty="0" smtClean="0">
                <a:solidFill>
                  <a:schemeClr val="accent4"/>
                </a:solidFill>
                <a:latin typeface="Calibri Light" panose="020F0302020204030204" pitchFamily="34" charset="0"/>
              </a:rPr>
              <a:t> monitoring</a:t>
            </a:r>
          </a:p>
          <a:p>
            <a:pPr marL="0" indent="0" algn="ctr">
              <a:buNone/>
            </a:pPr>
            <a:endParaRPr lang="en-US" sz="2000" dirty="0">
              <a:solidFill>
                <a:schemeClr val="accent4"/>
              </a:solidFill>
              <a:latin typeface="Calibri Light" panose="020F0302020204030204" pitchFamily="34" charset="0"/>
            </a:endParaRPr>
          </a:p>
        </p:txBody>
      </p:sp>
      <p:sp>
        <p:nvSpPr>
          <p:cNvPr id="8" name="Content Placeholder 7"/>
          <p:cNvSpPr>
            <a:spLocks noGrp="1"/>
          </p:cNvSpPr>
          <p:nvPr>
            <p:ph idx="12"/>
          </p:nvPr>
        </p:nvSpPr>
        <p:spPr>
          <a:xfrm>
            <a:off x="6435582" y="3459691"/>
            <a:ext cx="2386800" cy="563133"/>
          </a:xfrm>
        </p:spPr>
        <p:txBody>
          <a:bodyPr/>
          <a:lstStyle/>
          <a:p>
            <a:pPr marL="0" indent="0" algn="ctr">
              <a:buNone/>
            </a:pPr>
            <a:r>
              <a:rPr lang="en-US" dirty="0">
                <a:solidFill>
                  <a:schemeClr val="accent5"/>
                </a:solidFill>
                <a:latin typeface="Calibri Light" panose="020F0302020204030204" pitchFamily="34" charset="0"/>
              </a:rPr>
              <a:t>Unlimited </a:t>
            </a:r>
            <a:r>
              <a:rPr lang="en-US" dirty="0" smtClean="0">
                <a:solidFill>
                  <a:schemeClr val="accent5"/>
                </a:solidFill>
                <a:latin typeface="Calibri Light" panose="020F0302020204030204" pitchFamily="34" charset="0"/>
              </a:rPr>
              <a:t>enablement</a:t>
            </a:r>
          </a:p>
          <a:p>
            <a:pPr marL="0" indent="0" algn="ctr">
              <a:buNone/>
            </a:pPr>
            <a:endParaRPr lang="en-US" sz="2000" dirty="0">
              <a:solidFill>
                <a:schemeClr val="accent5"/>
              </a:solidFill>
              <a:latin typeface="Calibri Light" panose="020F0302020204030204" pitchFamily="34" charset="0"/>
            </a:endParaRPr>
          </a:p>
        </p:txBody>
      </p:sp>
      <p:sp>
        <p:nvSpPr>
          <p:cNvPr id="9" name="Content Placeholder 8"/>
          <p:cNvSpPr>
            <a:spLocks noGrp="1"/>
          </p:cNvSpPr>
          <p:nvPr>
            <p:ph idx="13"/>
          </p:nvPr>
        </p:nvSpPr>
        <p:spPr>
          <a:xfrm>
            <a:off x="9279463" y="3459690"/>
            <a:ext cx="2475854" cy="903838"/>
          </a:xfrm>
        </p:spPr>
        <p:txBody>
          <a:bodyPr/>
          <a:lstStyle/>
          <a:p>
            <a:pPr marL="0" indent="0" algn="ctr">
              <a:buNone/>
            </a:pPr>
            <a:r>
              <a:rPr lang="en-US" dirty="0">
                <a:solidFill>
                  <a:schemeClr val="accent1"/>
                </a:solidFill>
                <a:latin typeface="Calibri Light" panose="020F0302020204030204" pitchFamily="34" charset="0"/>
              </a:rPr>
              <a:t>Award winning </a:t>
            </a:r>
            <a:r>
              <a:rPr lang="en-US" dirty="0" smtClean="0">
                <a:solidFill>
                  <a:schemeClr val="accent1"/>
                </a:solidFill>
                <a:latin typeface="Calibri Light" panose="020F0302020204030204" pitchFamily="34" charset="0"/>
              </a:rPr>
              <a:t>technical support and maintenance</a:t>
            </a:r>
          </a:p>
        </p:txBody>
      </p:sp>
      <p:sp>
        <p:nvSpPr>
          <p:cNvPr id="10" name="Content Placeholder 4"/>
          <p:cNvSpPr txBox="1">
            <a:spLocks/>
          </p:cNvSpPr>
          <p:nvPr/>
        </p:nvSpPr>
        <p:spPr bwMode="gray">
          <a:xfrm>
            <a:off x="430447" y="4209880"/>
            <a:ext cx="2619229" cy="2025184"/>
          </a:xfrm>
          <a:prstGeom prst="rect">
            <a:avLst/>
          </a:prstGeom>
        </p:spPr>
        <p:txBody>
          <a:bodyPr vert="horz" lIns="0" tIns="0" rIns="0" bIns="0" rtlCol="0">
            <a:noAutofit/>
          </a:bodyPr>
          <a:lstStyle>
            <a:lvl1pPr marL="171399" indent="-171399" algn="l" defTabSz="914126" rtl="0" eaLnBrk="1" latinLnBrk="0" hangingPunct="1">
              <a:lnSpc>
                <a:spcPct val="90000"/>
              </a:lnSpc>
              <a:spcBef>
                <a:spcPts val="1400"/>
              </a:spcBef>
              <a:buFont typeface="Arial" panose="020B0604020202020204" pitchFamily="34" charset="0"/>
              <a:buChar char="•"/>
              <a:defRPr sz="2199" kern="100" spc="50" baseline="0">
                <a:solidFill>
                  <a:schemeClr val="tx1"/>
                </a:solidFill>
                <a:latin typeface="+mn-lt"/>
                <a:ea typeface="+mn-ea"/>
                <a:cs typeface="+mn-cs"/>
              </a:defRPr>
            </a:lvl1pPr>
            <a:lvl2pPr marL="341211" indent="-169812" algn="l" defTabSz="914126" rtl="0" eaLnBrk="1" latinLnBrk="0" hangingPunct="1">
              <a:lnSpc>
                <a:spcPct val="90000"/>
              </a:lnSpc>
              <a:spcBef>
                <a:spcPts val="600"/>
              </a:spcBef>
              <a:spcAft>
                <a:spcPts val="200"/>
              </a:spcAft>
              <a:buFont typeface="Arial" panose="020B0604020202020204" pitchFamily="34" charset="0"/>
              <a:buChar char="•"/>
              <a:defRPr sz="1799" kern="1200" spc="-30" baseline="0">
                <a:solidFill>
                  <a:schemeClr val="tx1"/>
                </a:solidFill>
                <a:latin typeface="+mn-lt"/>
                <a:ea typeface="+mn-ea"/>
                <a:cs typeface="+mn-cs"/>
              </a:defRPr>
            </a:lvl2pPr>
            <a:lvl3pPr marL="512609" indent="-171399" algn="l" defTabSz="914126" rtl="0" eaLnBrk="1" latinLnBrk="0" hangingPunct="1">
              <a:lnSpc>
                <a:spcPct val="85000"/>
              </a:lnSpc>
              <a:spcBef>
                <a:spcPts val="600"/>
              </a:spcBef>
              <a:spcAft>
                <a:spcPts val="200"/>
              </a:spcAft>
              <a:buFont typeface="Arial" panose="020B0604020202020204" pitchFamily="34" charset="0"/>
              <a:buChar char="•"/>
              <a:defRPr sz="1600" kern="100" spc="-30" baseline="0">
                <a:solidFill>
                  <a:schemeClr val="tx1"/>
                </a:solidFill>
                <a:latin typeface="+mn-lt"/>
                <a:ea typeface="+mn-ea"/>
                <a:cs typeface="+mn-cs"/>
              </a:defRPr>
            </a:lvl3pPr>
            <a:lvl4pPr marL="0" indent="0" algn="l" defTabSz="914126" rtl="0" eaLnBrk="1" latinLnBrk="0" hangingPunct="1">
              <a:lnSpc>
                <a:spcPct val="90000"/>
              </a:lnSpc>
              <a:spcBef>
                <a:spcPts val="1400"/>
              </a:spcBef>
              <a:buFont typeface="Tahoma" panose="020B0604030504040204" pitchFamily="34" charset="0"/>
              <a:buChar char="​"/>
              <a:defRPr sz="2199" kern="100" spc="-50" baseline="0">
                <a:solidFill>
                  <a:schemeClr val="accent1"/>
                </a:solidFill>
                <a:latin typeface="+mn-lt"/>
                <a:ea typeface="+mn-ea"/>
                <a:cs typeface="+mn-cs"/>
              </a:defRPr>
            </a:lvl4pPr>
            <a:lvl5pPr marL="0" indent="0" algn="l" defTabSz="914126"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n-lt"/>
                <a:ea typeface="+mn-ea"/>
                <a:cs typeface="+mn-cs"/>
              </a:defRPr>
            </a:lvl5pPr>
            <a:lvl6pPr marL="0" indent="0" algn="l" defTabSz="914126"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399" indent="-171399" algn="l" defTabSz="914126"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092" indent="-111092" algn="l" defTabSz="914126" rtl="0" eaLnBrk="1" latinLnBrk="0" hangingPunct="1">
              <a:lnSpc>
                <a:spcPct val="120000"/>
              </a:lnSpc>
              <a:spcBef>
                <a:spcPts val="600"/>
              </a:spcBef>
              <a:spcAft>
                <a:spcPts val="600"/>
              </a:spcAft>
              <a:buFont typeface="Calibri Light" panose="020F0302020204030204" pitchFamily="34" charset="0"/>
              <a:buChar char="“"/>
              <a:defRPr sz="1999" kern="1200">
                <a:solidFill>
                  <a:schemeClr val="tx1"/>
                </a:solidFill>
                <a:latin typeface="+mn-lt"/>
                <a:ea typeface="+mn-ea"/>
                <a:cs typeface="+mn-cs"/>
              </a:defRPr>
            </a:lvl8pPr>
            <a:lvl9pPr marL="114266" indent="0" algn="l" defTabSz="914126"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0" marR="0" lvl="0" indent="0" algn="ctr" defTabSz="914126" rtl="0" eaLnBrk="1" fontAlgn="auto" latinLnBrk="0" hangingPunct="1">
              <a:lnSpc>
                <a:spcPct val="90000"/>
              </a:lnSpc>
              <a:spcBef>
                <a:spcPts val="1400"/>
              </a:spcBef>
              <a:spcAft>
                <a:spcPts val="0"/>
              </a:spcAft>
              <a:buClrTx/>
              <a:buSzTx/>
              <a:buFont typeface="Arial" panose="020B0604020202020204" pitchFamily="34" charset="0"/>
              <a:buNone/>
              <a:tabLst/>
              <a:defRPr/>
            </a:pPr>
            <a:r>
              <a:rPr kumimoji="0" lang="en-US" sz="2000" b="0" i="0" u="none" strike="noStrike" kern="100" cap="none" spc="50" normalizeH="0" baseline="0" noProof="0" dirty="0">
                <a:ln>
                  <a:noFill/>
                </a:ln>
                <a:solidFill>
                  <a:prstClr val="black"/>
                </a:solidFill>
                <a:effectLst/>
                <a:uLnTx/>
                <a:uFillTx/>
                <a:latin typeface="Calibri Light" panose="020F0302020204030204" pitchFamily="34" charset="0"/>
                <a:ea typeface="+mn-ea"/>
                <a:cs typeface="+mn-cs"/>
              </a:rPr>
              <a:t>Real-time contact with Citrix experts and best practices for assisting with planning new deployments, upgrades, and migrations</a:t>
            </a:r>
          </a:p>
        </p:txBody>
      </p:sp>
      <p:sp>
        <p:nvSpPr>
          <p:cNvPr id="11" name="Content Placeholder 4"/>
          <p:cNvSpPr txBox="1">
            <a:spLocks/>
          </p:cNvSpPr>
          <p:nvPr/>
        </p:nvSpPr>
        <p:spPr bwMode="gray">
          <a:xfrm>
            <a:off x="3346533" y="4209881"/>
            <a:ext cx="2475853" cy="2222739"/>
          </a:xfrm>
          <a:prstGeom prst="rect">
            <a:avLst/>
          </a:prstGeom>
        </p:spPr>
        <p:txBody>
          <a:bodyPr vert="horz" lIns="0" tIns="0" rIns="0" bIns="0" rtlCol="0">
            <a:noAutofit/>
          </a:bodyPr>
          <a:lstStyle>
            <a:lvl1pPr marL="171399" indent="-171399" algn="l" defTabSz="914126" rtl="0" eaLnBrk="1" latinLnBrk="0" hangingPunct="1">
              <a:lnSpc>
                <a:spcPct val="90000"/>
              </a:lnSpc>
              <a:spcBef>
                <a:spcPts val="1400"/>
              </a:spcBef>
              <a:buFont typeface="Arial" panose="020B0604020202020204" pitchFamily="34" charset="0"/>
              <a:buChar char="•"/>
              <a:defRPr sz="2199" kern="100" spc="50" baseline="0">
                <a:solidFill>
                  <a:schemeClr val="tx1"/>
                </a:solidFill>
                <a:latin typeface="+mn-lt"/>
                <a:ea typeface="+mn-ea"/>
                <a:cs typeface="+mn-cs"/>
              </a:defRPr>
            </a:lvl1pPr>
            <a:lvl2pPr marL="341211" indent="-169812" algn="l" defTabSz="914126" rtl="0" eaLnBrk="1" latinLnBrk="0" hangingPunct="1">
              <a:lnSpc>
                <a:spcPct val="90000"/>
              </a:lnSpc>
              <a:spcBef>
                <a:spcPts val="600"/>
              </a:spcBef>
              <a:spcAft>
                <a:spcPts val="200"/>
              </a:spcAft>
              <a:buFont typeface="Arial" panose="020B0604020202020204" pitchFamily="34" charset="0"/>
              <a:buChar char="•"/>
              <a:defRPr sz="1799" kern="1200" spc="-30" baseline="0">
                <a:solidFill>
                  <a:schemeClr val="tx1"/>
                </a:solidFill>
                <a:latin typeface="+mn-lt"/>
                <a:ea typeface="+mn-ea"/>
                <a:cs typeface="+mn-cs"/>
              </a:defRPr>
            </a:lvl2pPr>
            <a:lvl3pPr marL="512609" indent="-171399" algn="l" defTabSz="914126" rtl="0" eaLnBrk="1" latinLnBrk="0" hangingPunct="1">
              <a:lnSpc>
                <a:spcPct val="85000"/>
              </a:lnSpc>
              <a:spcBef>
                <a:spcPts val="600"/>
              </a:spcBef>
              <a:spcAft>
                <a:spcPts val="200"/>
              </a:spcAft>
              <a:buFont typeface="Arial" panose="020B0604020202020204" pitchFamily="34" charset="0"/>
              <a:buChar char="•"/>
              <a:defRPr sz="1600" kern="100" spc="-30" baseline="0">
                <a:solidFill>
                  <a:schemeClr val="tx1"/>
                </a:solidFill>
                <a:latin typeface="+mn-lt"/>
                <a:ea typeface="+mn-ea"/>
                <a:cs typeface="+mn-cs"/>
              </a:defRPr>
            </a:lvl3pPr>
            <a:lvl4pPr marL="0" indent="0" algn="l" defTabSz="914126" rtl="0" eaLnBrk="1" latinLnBrk="0" hangingPunct="1">
              <a:lnSpc>
                <a:spcPct val="90000"/>
              </a:lnSpc>
              <a:spcBef>
                <a:spcPts val="1400"/>
              </a:spcBef>
              <a:buFont typeface="Tahoma" panose="020B0604030504040204" pitchFamily="34" charset="0"/>
              <a:buChar char="​"/>
              <a:defRPr sz="2199" kern="100" spc="-50" baseline="0">
                <a:solidFill>
                  <a:schemeClr val="accent1"/>
                </a:solidFill>
                <a:latin typeface="+mn-lt"/>
                <a:ea typeface="+mn-ea"/>
                <a:cs typeface="+mn-cs"/>
              </a:defRPr>
            </a:lvl4pPr>
            <a:lvl5pPr marL="0" indent="0" algn="l" defTabSz="914126"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n-lt"/>
                <a:ea typeface="+mn-ea"/>
                <a:cs typeface="+mn-cs"/>
              </a:defRPr>
            </a:lvl5pPr>
            <a:lvl6pPr marL="0" indent="0" algn="l" defTabSz="914126"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399" indent="-171399" algn="l" defTabSz="914126"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092" indent="-111092" algn="l" defTabSz="914126" rtl="0" eaLnBrk="1" latinLnBrk="0" hangingPunct="1">
              <a:lnSpc>
                <a:spcPct val="120000"/>
              </a:lnSpc>
              <a:spcBef>
                <a:spcPts val="600"/>
              </a:spcBef>
              <a:spcAft>
                <a:spcPts val="600"/>
              </a:spcAft>
              <a:buFont typeface="Calibri Light" panose="020F0302020204030204" pitchFamily="34" charset="0"/>
              <a:buChar char="“"/>
              <a:defRPr sz="1999" kern="1200">
                <a:solidFill>
                  <a:schemeClr val="tx1"/>
                </a:solidFill>
                <a:latin typeface="+mn-lt"/>
                <a:ea typeface="+mn-ea"/>
                <a:cs typeface="+mn-cs"/>
              </a:defRPr>
            </a:lvl8pPr>
            <a:lvl9pPr marL="114266" indent="0" algn="l" defTabSz="914126"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0" marR="0" lvl="0" indent="0" algn="ctr" defTabSz="914126" rtl="0" eaLnBrk="1" fontAlgn="auto" latinLnBrk="0" hangingPunct="1">
              <a:lnSpc>
                <a:spcPct val="90000"/>
              </a:lnSpc>
              <a:spcBef>
                <a:spcPts val="1400"/>
              </a:spcBef>
              <a:spcAft>
                <a:spcPts val="0"/>
              </a:spcAft>
              <a:buClrTx/>
              <a:buSzTx/>
              <a:buFont typeface="Arial" panose="020B0604020202020204" pitchFamily="34" charset="0"/>
              <a:buNone/>
              <a:tabLst/>
              <a:defRPr/>
            </a:pPr>
            <a:r>
              <a:rPr kumimoji="0" lang="en-US" sz="2000" b="0" i="0" u="none" strike="noStrike" kern="100" cap="none" spc="50" normalizeH="0" baseline="0" noProof="0" dirty="0">
                <a:ln>
                  <a:noFill/>
                </a:ln>
                <a:solidFill>
                  <a:prstClr val="black"/>
                </a:solidFill>
                <a:effectLst/>
                <a:uLnTx/>
                <a:uFillTx/>
                <a:latin typeface="Calibri Light" panose="020F0302020204030204" pitchFamily="34" charset="0"/>
                <a:ea typeface="+mn-ea"/>
                <a:cs typeface="+mn-cs"/>
              </a:rPr>
              <a:t>Exclusive use of tools, analytics, adoption insights, and cloud services enabling proactive monitoring and issue prevention</a:t>
            </a:r>
          </a:p>
        </p:txBody>
      </p:sp>
      <p:sp>
        <p:nvSpPr>
          <p:cNvPr id="12" name="Content Placeholder 4"/>
          <p:cNvSpPr txBox="1">
            <a:spLocks/>
          </p:cNvSpPr>
          <p:nvPr/>
        </p:nvSpPr>
        <p:spPr bwMode="gray">
          <a:xfrm>
            <a:off x="6391057" y="4209881"/>
            <a:ext cx="2475853" cy="2222739"/>
          </a:xfrm>
          <a:prstGeom prst="rect">
            <a:avLst/>
          </a:prstGeom>
        </p:spPr>
        <p:txBody>
          <a:bodyPr vert="horz" lIns="0" tIns="0" rIns="0" bIns="0" rtlCol="0">
            <a:noAutofit/>
          </a:bodyPr>
          <a:lstStyle>
            <a:lvl1pPr marL="171399" indent="-171399" algn="l" defTabSz="914126" rtl="0" eaLnBrk="1" latinLnBrk="0" hangingPunct="1">
              <a:lnSpc>
                <a:spcPct val="90000"/>
              </a:lnSpc>
              <a:spcBef>
                <a:spcPts val="1400"/>
              </a:spcBef>
              <a:buFont typeface="Arial" panose="020B0604020202020204" pitchFamily="34" charset="0"/>
              <a:buChar char="•"/>
              <a:defRPr sz="2199" kern="100" spc="50" baseline="0">
                <a:solidFill>
                  <a:schemeClr val="tx1"/>
                </a:solidFill>
                <a:latin typeface="+mn-lt"/>
                <a:ea typeface="+mn-ea"/>
                <a:cs typeface="+mn-cs"/>
              </a:defRPr>
            </a:lvl1pPr>
            <a:lvl2pPr marL="341211" indent="-169812" algn="l" defTabSz="914126" rtl="0" eaLnBrk="1" latinLnBrk="0" hangingPunct="1">
              <a:lnSpc>
                <a:spcPct val="90000"/>
              </a:lnSpc>
              <a:spcBef>
                <a:spcPts val="600"/>
              </a:spcBef>
              <a:spcAft>
                <a:spcPts val="200"/>
              </a:spcAft>
              <a:buFont typeface="Arial" panose="020B0604020202020204" pitchFamily="34" charset="0"/>
              <a:buChar char="•"/>
              <a:defRPr sz="1799" kern="1200" spc="-30" baseline="0">
                <a:solidFill>
                  <a:schemeClr val="tx1"/>
                </a:solidFill>
                <a:latin typeface="+mn-lt"/>
                <a:ea typeface="+mn-ea"/>
                <a:cs typeface="+mn-cs"/>
              </a:defRPr>
            </a:lvl2pPr>
            <a:lvl3pPr marL="512609" indent="-171399" algn="l" defTabSz="914126" rtl="0" eaLnBrk="1" latinLnBrk="0" hangingPunct="1">
              <a:lnSpc>
                <a:spcPct val="85000"/>
              </a:lnSpc>
              <a:spcBef>
                <a:spcPts val="600"/>
              </a:spcBef>
              <a:spcAft>
                <a:spcPts val="200"/>
              </a:spcAft>
              <a:buFont typeface="Arial" panose="020B0604020202020204" pitchFamily="34" charset="0"/>
              <a:buChar char="•"/>
              <a:defRPr sz="1600" kern="100" spc="-30" baseline="0">
                <a:solidFill>
                  <a:schemeClr val="tx1"/>
                </a:solidFill>
                <a:latin typeface="+mn-lt"/>
                <a:ea typeface="+mn-ea"/>
                <a:cs typeface="+mn-cs"/>
              </a:defRPr>
            </a:lvl3pPr>
            <a:lvl4pPr marL="0" indent="0" algn="l" defTabSz="914126" rtl="0" eaLnBrk="1" latinLnBrk="0" hangingPunct="1">
              <a:lnSpc>
                <a:spcPct val="90000"/>
              </a:lnSpc>
              <a:spcBef>
                <a:spcPts val="1400"/>
              </a:spcBef>
              <a:buFont typeface="Tahoma" panose="020B0604030504040204" pitchFamily="34" charset="0"/>
              <a:buChar char="​"/>
              <a:defRPr sz="2199" kern="100" spc="-50" baseline="0">
                <a:solidFill>
                  <a:schemeClr val="accent1"/>
                </a:solidFill>
                <a:latin typeface="+mn-lt"/>
                <a:ea typeface="+mn-ea"/>
                <a:cs typeface="+mn-cs"/>
              </a:defRPr>
            </a:lvl4pPr>
            <a:lvl5pPr marL="0" indent="0" algn="l" defTabSz="914126"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n-lt"/>
                <a:ea typeface="+mn-ea"/>
                <a:cs typeface="+mn-cs"/>
              </a:defRPr>
            </a:lvl5pPr>
            <a:lvl6pPr marL="0" indent="0" algn="l" defTabSz="914126"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399" indent="-171399" algn="l" defTabSz="914126"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092" indent="-111092" algn="l" defTabSz="914126" rtl="0" eaLnBrk="1" latinLnBrk="0" hangingPunct="1">
              <a:lnSpc>
                <a:spcPct val="120000"/>
              </a:lnSpc>
              <a:spcBef>
                <a:spcPts val="600"/>
              </a:spcBef>
              <a:spcAft>
                <a:spcPts val="600"/>
              </a:spcAft>
              <a:buFont typeface="Calibri Light" panose="020F0302020204030204" pitchFamily="34" charset="0"/>
              <a:buChar char="“"/>
              <a:defRPr sz="1999" kern="1200">
                <a:solidFill>
                  <a:schemeClr val="tx1"/>
                </a:solidFill>
                <a:latin typeface="+mn-lt"/>
                <a:ea typeface="+mn-ea"/>
                <a:cs typeface="+mn-cs"/>
              </a:defRPr>
            </a:lvl8pPr>
            <a:lvl9pPr marL="114266" indent="0" algn="l" defTabSz="914126"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0" marR="0" lvl="0" indent="0" algn="ctr" defTabSz="914126" rtl="0" eaLnBrk="1" fontAlgn="auto" latinLnBrk="0" hangingPunct="1">
              <a:lnSpc>
                <a:spcPct val="90000"/>
              </a:lnSpc>
              <a:spcBef>
                <a:spcPts val="1400"/>
              </a:spcBef>
              <a:spcAft>
                <a:spcPts val="0"/>
              </a:spcAft>
              <a:buClrTx/>
              <a:buSzTx/>
              <a:buFont typeface="Arial" panose="020B0604020202020204" pitchFamily="34" charset="0"/>
              <a:buNone/>
              <a:tabLst/>
              <a:defRPr/>
            </a:pPr>
            <a:r>
              <a:rPr kumimoji="0" lang="en-US" sz="2000" b="0" i="0" u="none" strike="noStrike" kern="100" cap="none" spc="50" normalizeH="0" baseline="0" noProof="0" dirty="0">
                <a:ln>
                  <a:noFill/>
                </a:ln>
                <a:solidFill>
                  <a:prstClr val="black"/>
                </a:solidFill>
                <a:effectLst/>
                <a:uLnTx/>
                <a:uFillTx/>
                <a:latin typeface="Calibri Light" panose="020F0302020204030204" pitchFamily="34" charset="0"/>
                <a:ea typeface="+mn-ea"/>
                <a:cs typeface="+mn-cs"/>
              </a:rPr>
              <a:t>Unlimited online training so you and your organization can continuously build and develop skills</a:t>
            </a:r>
          </a:p>
        </p:txBody>
      </p:sp>
      <p:sp>
        <p:nvSpPr>
          <p:cNvPr id="13" name="Content Placeholder 4"/>
          <p:cNvSpPr txBox="1">
            <a:spLocks/>
          </p:cNvSpPr>
          <p:nvPr/>
        </p:nvSpPr>
        <p:spPr bwMode="gray">
          <a:xfrm>
            <a:off x="9279465" y="4492100"/>
            <a:ext cx="2475853" cy="4306824"/>
          </a:xfrm>
          <a:prstGeom prst="rect">
            <a:avLst/>
          </a:prstGeom>
        </p:spPr>
        <p:txBody>
          <a:bodyPr vert="horz" lIns="0" tIns="0" rIns="0" bIns="0" rtlCol="0">
            <a:noAutofit/>
          </a:bodyPr>
          <a:lstStyle>
            <a:lvl1pPr marL="171399" indent="-171399" algn="l" defTabSz="914126" rtl="0" eaLnBrk="1" latinLnBrk="0" hangingPunct="1">
              <a:lnSpc>
                <a:spcPct val="90000"/>
              </a:lnSpc>
              <a:spcBef>
                <a:spcPts val="1400"/>
              </a:spcBef>
              <a:buFont typeface="Arial" panose="020B0604020202020204" pitchFamily="34" charset="0"/>
              <a:buChar char="•"/>
              <a:defRPr sz="2199" kern="100" spc="50" baseline="0">
                <a:solidFill>
                  <a:schemeClr val="tx1"/>
                </a:solidFill>
                <a:latin typeface="+mn-lt"/>
                <a:ea typeface="+mn-ea"/>
                <a:cs typeface="+mn-cs"/>
              </a:defRPr>
            </a:lvl1pPr>
            <a:lvl2pPr marL="341211" indent="-169812" algn="l" defTabSz="914126" rtl="0" eaLnBrk="1" latinLnBrk="0" hangingPunct="1">
              <a:lnSpc>
                <a:spcPct val="90000"/>
              </a:lnSpc>
              <a:spcBef>
                <a:spcPts val="600"/>
              </a:spcBef>
              <a:spcAft>
                <a:spcPts val="200"/>
              </a:spcAft>
              <a:buFont typeface="Arial" panose="020B0604020202020204" pitchFamily="34" charset="0"/>
              <a:buChar char="•"/>
              <a:defRPr sz="1799" kern="1200" spc="-30" baseline="0">
                <a:solidFill>
                  <a:schemeClr val="tx1"/>
                </a:solidFill>
                <a:latin typeface="+mn-lt"/>
                <a:ea typeface="+mn-ea"/>
                <a:cs typeface="+mn-cs"/>
              </a:defRPr>
            </a:lvl2pPr>
            <a:lvl3pPr marL="512609" indent="-171399" algn="l" defTabSz="914126" rtl="0" eaLnBrk="1" latinLnBrk="0" hangingPunct="1">
              <a:lnSpc>
                <a:spcPct val="85000"/>
              </a:lnSpc>
              <a:spcBef>
                <a:spcPts val="600"/>
              </a:spcBef>
              <a:spcAft>
                <a:spcPts val="200"/>
              </a:spcAft>
              <a:buFont typeface="Arial" panose="020B0604020202020204" pitchFamily="34" charset="0"/>
              <a:buChar char="•"/>
              <a:defRPr sz="1600" kern="100" spc="-30" baseline="0">
                <a:solidFill>
                  <a:schemeClr val="tx1"/>
                </a:solidFill>
                <a:latin typeface="+mn-lt"/>
                <a:ea typeface="+mn-ea"/>
                <a:cs typeface="+mn-cs"/>
              </a:defRPr>
            </a:lvl3pPr>
            <a:lvl4pPr marL="0" indent="0" algn="l" defTabSz="914126" rtl="0" eaLnBrk="1" latinLnBrk="0" hangingPunct="1">
              <a:lnSpc>
                <a:spcPct val="90000"/>
              </a:lnSpc>
              <a:spcBef>
                <a:spcPts val="1400"/>
              </a:spcBef>
              <a:buFont typeface="Tahoma" panose="020B0604030504040204" pitchFamily="34" charset="0"/>
              <a:buChar char="​"/>
              <a:defRPr sz="2199" kern="100" spc="-50" baseline="0">
                <a:solidFill>
                  <a:schemeClr val="accent1"/>
                </a:solidFill>
                <a:latin typeface="+mn-lt"/>
                <a:ea typeface="+mn-ea"/>
                <a:cs typeface="+mn-cs"/>
              </a:defRPr>
            </a:lvl4pPr>
            <a:lvl5pPr marL="0" indent="0" algn="l" defTabSz="914126"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n-lt"/>
                <a:ea typeface="+mn-ea"/>
                <a:cs typeface="+mn-cs"/>
              </a:defRPr>
            </a:lvl5pPr>
            <a:lvl6pPr marL="0" indent="0" algn="l" defTabSz="914126"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399" indent="-171399" algn="l" defTabSz="914126"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092" indent="-111092" algn="l" defTabSz="914126" rtl="0" eaLnBrk="1" latinLnBrk="0" hangingPunct="1">
              <a:lnSpc>
                <a:spcPct val="120000"/>
              </a:lnSpc>
              <a:spcBef>
                <a:spcPts val="600"/>
              </a:spcBef>
              <a:spcAft>
                <a:spcPts val="600"/>
              </a:spcAft>
              <a:buFont typeface="Calibri Light" panose="020F0302020204030204" pitchFamily="34" charset="0"/>
              <a:buChar char="“"/>
              <a:defRPr sz="1999" kern="1200">
                <a:solidFill>
                  <a:schemeClr val="tx1"/>
                </a:solidFill>
                <a:latin typeface="+mn-lt"/>
                <a:ea typeface="+mn-ea"/>
                <a:cs typeface="+mn-cs"/>
              </a:defRPr>
            </a:lvl8pPr>
            <a:lvl9pPr marL="114266" indent="0" algn="l" defTabSz="914126"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0" marR="0" lvl="0" indent="0" algn="ctr" defTabSz="914126" rtl="0" eaLnBrk="1" fontAlgn="auto" latinLnBrk="0" hangingPunct="1">
              <a:lnSpc>
                <a:spcPct val="90000"/>
              </a:lnSpc>
              <a:spcBef>
                <a:spcPts val="1400"/>
              </a:spcBef>
              <a:spcAft>
                <a:spcPts val="0"/>
              </a:spcAft>
              <a:buClrTx/>
              <a:buSzTx/>
              <a:buFont typeface="Arial" panose="020B0604020202020204" pitchFamily="34" charset="0"/>
              <a:buNone/>
              <a:tabLst/>
              <a:defRPr/>
            </a:pPr>
            <a:r>
              <a:rPr kumimoji="0" lang="en-US" sz="2000" b="0" i="0" u="none" strike="noStrike" kern="100" cap="none" spc="50" normalizeH="0" baseline="0" noProof="0" dirty="0">
                <a:ln>
                  <a:noFill/>
                </a:ln>
                <a:solidFill>
                  <a:prstClr val="black"/>
                </a:solidFill>
                <a:effectLst/>
                <a:uLnTx/>
                <a:uFillTx/>
                <a:latin typeface="Calibri Light" panose="020F0302020204030204" pitchFamily="34" charset="0"/>
                <a:ea typeface="+mn-ea"/>
                <a:cs typeface="+mn-cs"/>
              </a:rPr>
              <a:t>Anytime access to deep expertise for installation, configuration, and problem resolution, plus product version updates and upgrades</a:t>
            </a:r>
          </a:p>
        </p:txBody>
      </p:sp>
      <p:grpSp>
        <p:nvGrpSpPr>
          <p:cNvPr id="15" name="Group 14"/>
          <p:cNvGrpSpPr/>
          <p:nvPr/>
        </p:nvGrpSpPr>
        <p:grpSpPr>
          <a:xfrm>
            <a:off x="10242520" y="2781805"/>
            <a:ext cx="549740" cy="505228"/>
            <a:chOff x="9045576" y="4673600"/>
            <a:chExt cx="392113" cy="360363"/>
          </a:xfrm>
          <a:solidFill>
            <a:srgbClr val="EC4A1C"/>
          </a:solidFill>
        </p:grpSpPr>
        <p:sp>
          <p:nvSpPr>
            <p:cNvPr id="17" name="Freeform 57"/>
            <p:cNvSpPr>
              <a:spLocks/>
            </p:cNvSpPr>
            <p:nvPr/>
          </p:nvSpPr>
          <p:spPr bwMode="auto">
            <a:xfrm>
              <a:off x="9045576" y="4673600"/>
              <a:ext cx="392113" cy="231775"/>
            </a:xfrm>
            <a:custGeom>
              <a:avLst/>
              <a:gdLst>
                <a:gd name="T0" fmla="*/ 97 w 104"/>
                <a:gd name="T1" fmla="*/ 38 h 62"/>
                <a:gd name="T2" fmla="*/ 52 w 104"/>
                <a:gd name="T3" fmla="*/ 0 h 62"/>
                <a:gd name="T4" fmla="*/ 7 w 104"/>
                <a:gd name="T5" fmla="*/ 38 h 62"/>
                <a:gd name="T6" fmla="*/ 0 w 104"/>
                <a:gd name="T7" fmla="*/ 38 h 62"/>
                <a:gd name="T8" fmla="*/ 0 w 104"/>
                <a:gd name="T9" fmla="*/ 62 h 62"/>
                <a:gd name="T10" fmla="*/ 6 w 104"/>
                <a:gd name="T11" fmla="*/ 62 h 62"/>
                <a:gd name="T12" fmla="*/ 10 w 104"/>
                <a:gd name="T13" fmla="*/ 62 h 62"/>
                <a:gd name="T14" fmla="*/ 13 w 104"/>
                <a:gd name="T15" fmla="*/ 62 h 62"/>
                <a:gd name="T16" fmla="*/ 10 w 104"/>
                <a:gd name="T17" fmla="*/ 46 h 62"/>
                <a:gd name="T18" fmla="*/ 52 w 104"/>
                <a:gd name="T19" fmla="*/ 4 h 62"/>
                <a:gd name="T20" fmla="*/ 94 w 104"/>
                <a:gd name="T21" fmla="*/ 46 h 62"/>
                <a:gd name="T22" fmla="*/ 91 w 104"/>
                <a:gd name="T23" fmla="*/ 62 h 62"/>
                <a:gd name="T24" fmla="*/ 94 w 104"/>
                <a:gd name="T25" fmla="*/ 62 h 62"/>
                <a:gd name="T26" fmla="*/ 98 w 104"/>
                <a:gd name="T27" fmla="*/ 62 h 62"/>
                <a:gd name="T28" fmla="*/ 104 w 104"/>
                <a:gd name="T29" fmla="*/ 62 h 62"/>
                <a:gd name="T30" fmla="*/ 104 w 104"/>
                <a:gd name="T31" fmla="*/ 38 h 62"/>
                <a:gd name="T32" fmla="*/ 97 w 104"/>
                <a:gd name="T33" fmla="*/ 3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62">
                  <a:moveTo>
                    <a:pt x="97" y="38"/>
                  </a:moveTo>
                  <a:cubicBezTo>
                    <a:pt x="93" y="16"/>
                    <a:pt x="75" y="0"/>
                    <a:pt x="52" y="0"/>
                  </a:cubicBezTo>
                  <a:cubicBezTo>
                    <a:pt x="29" y="0"/>
                    <a:pt x="11" y="16"/>
                    <a:pt x="7" y="38"/>
                  </a:cubicBezTo>
                  <a:cubicBezTo>
                    <a:pt x="0" y="38"/>
                    <a:pt x="0" y="38"/>
                    <a:pt x="0" y="38"/>
                  </a:cubicBezTo>
                  <a:cubicBezTo>
                    <a:pt x="0" y="62"/>
                    <a:pt x="0" y="62"/>
                    <a:pt x="0" y="62"/>
                  </a:cubicBezTo>
                  <a:cubicBezTo>
                    <a:pt x="6" y="62"/>
                    <a:pt x="6" y="62"/>
                    <a:pt x="6" y="62"/>
                  </a:cubicBezTo>
                  <a:cubicBezTo>
                    <a:pt x="10" y="62"/>
                    <a:pt x="10" y="62"/>
                    <a:pt x="10" y="62"/>
                  </a:cubicBezTo>
                  <a:cubicBezTo>
                    <a:pt x="13" y="62"/>
                    <a:pt x="13" y="62"/>
                    <a:pt x="13" y="62"/>
                  </a:cubicBezTo>
                  <a:cubicBezTo>
                    <a:pt x="11" y="57"/>
                    <a:pt x="10" y="52"/>
                    <a:pt x="10" y="46"/>
                  </a:cubicBezTo>
                  <a:cubicBezTo>
                    <a:pt x="10" y="23"/>
                    <a:pt x="29" y="4"/>
                    <a:pt x="52" y="4"/>
                  </a:cubicBezTo>
                  <a:cubicBezTo>
                    <a:pt x="75" y="4"/>
                    <a:pt x="94" y="23"/>
                    <a:pt x="94" y="46"/>
                  </a:cubicBezTo>
                  <a:cubicBezTo>
                    <a:pt x="94" y="52"/>
                    <a:pt x="93" y="57"/>
                    <a:pt x="91" y="62"/>
                  </a:cubicBezTo>
                  <a:cubicBezTo>
                    <a:pt x="94" y="62"/>
                    <a:pt x="94" y="62"/>
                    <a:pt x="94" y="62"/>
                  </a:cubicBezTo>
                  <a:cubicBezTo>
                    <a:pt x="98" y="62"/>
                    <a:pt x="98" y="62"/>
                    <a:pt x="98" y="62"/>
                  </a:cubicBezTo>
                  <a:cubicBezTo>
                    <a:pt x="104" y="62"/>
                    <a:pt x="104" y="62"/>
                    <a:pt x="104" y="62"/>
                  </a:cubicBezTo>
                  <a:cubicBezTo>
                    <a:pt x="104" y="38"/>
                    <a:pt x="104" y="38"/>
                    <a:pt x="104" y="38"/>
                  </a:cubicBezTo>
                  <a:lnTo>
                    <a:pt x="97" y="38"/>
                  </a:lnTo>
                  <a:close/>
                </a:path>
              </a:pathLst>
            </a:custGeom>
            <a:grpFill/>
            <a:ln>
              <a:solidFill>
                <a:schemeClr val="accent1"/>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737373"/>
                </a:solidFill>
                <a:effectLst/>
                <a:uLnTx/>
                <a:uFillTx/>
                <a:latin typeface="Calibri"/>
                <a:ea typeface="+mn-ea"/>
                <a:cs typeface="+mn-cs"/>
              </a:endParaRPr>
            </a:p>
          </p:txBody>
        </p:sp>
        <p:sp>
          <p:nvSpPr>
            <p:cNvPr id="18" name="Freeform 58"/>
            <p:cNvSpPr>
              <a:spLocks/>
            </p:cNvSpPr>
            <p:nvPr/>
          </p:nvSpPr>
          <p:spPr bwMode="auto">
            <a:xfrm>
              <a:off x="9086851" y="4921250"/>
              <a:ext cx="177800" cy="112713"/>
            </a:xfrm>
            <a:custGeom>
              <a:avLst/>
              <a:gdLst>
                <a:gd name="T0" fmla="*/ 47 w 47"/>
                <a:gd name="T1" fmla="*/ 25 h 30"/>
                <a:gd name="T2" fmla="*/ 42 w 47"/>
                <a:gd name="T3" fmla="*/ 20 h 30"/>
                <a:gd name="T4" fmla="*/ 41 w 47"/>
                <a:gd name="T5" fmla="*/ 20 h 30"/>
                <a:gd name="T6" fmla="*/ 38 w 47"/>
                <a:gd name="T7" fmla="*/ 22 h 30"/>
                <a:gd name="T8" fmla="*/ 4 w 47"/>
                <a:gd name="T9" fmla="*/ 0 h 30"/>
                <a:gd name="T10" fmla="*/ 0 w 47"/>
                <a:gd name="T11" fmla="*/ 0 h 30"/>
                <a:gd name="T12" fmla="*/ 37 w 47"/>
                <a:gd name="T13" fmla="*/ 26 h 30"/>
                <a:gd name="T14" fmla="*/ 41 w 47"/>
                <a:gd name="T15" fmla="*/ 30 h 30"/>
                <a:gd name="T16" fmla="*/ 42 w 47"/>
                <a:gd name="T17" fmla="*/ 30 h 30"/>
                <a:gd name="T18" fmla="*/ 47 w 47"/>
                <a:gd name="T19" fmla="*/ 2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30">
                  <a:moveTo>
                    <a:pt x="47" y="25"/>
                  </a:moveTo>
                  <a:cubicBezTo>
                    <a:pt x="47" y="22"/>
                    <a:pt x="45" y="20"/>
                    <a:pt x="42" y="20"/>
                  </a:cubicBezTo>
                  <a:cubicBezTo>
                    <a:pt x="42" y="20"/>
                    <a:pt x="41" y="20"/>
                    <a:pt x="41" y="20"/>
                  </a:cubicBezTo>
                  <a:cubicBezTo>
                    <a:pt x="40" y="20"/>
                    <a:pt x="39" y="21"/>
                    <a:pt x="38" y="22"/>
                  </a:cubicBezTo>
                  <a:cubicBezTo>
                    <a:pt x="23" y="21"/>
                    <a:pt x="11" y="12"/>
                    <a:pt x="4" y="0"/>
                  </a:cubicBezTo>
                  <a:cubicBezTo>
                    <a:pt x="0" y="0"/>
                    <a:pt x="0" y="0"/>
                    <a:pt x="0" y="0"/>
                  </a:cubicBezTo>
                  <a:cubicBezTo>
                    <a:pt x="7" y="14"/>
                    <a:pt x="21" y="24"/>
                    <a:pt x="37" y="26"/>
                  </a:cubicBezTo>
                  <a:cubicBezTo>
                    <a:pt x="38" y="28"/>
                    <a:pt x="39" y="29"/>
                    <a:pt x="41" y="30"/>
                  </a:cubicBezTo>
                  <a:cubicBezTo>
                    <a:pt x="41" y="30"/>
                    <a:pt x="42" y="30"/>
                    <a:pt x="42" y="30"/>
                  </a:cubicBezTo>
                  <a:cubicBezTo>
                    <a:pt x="45" y="30"/>
                    <a:pt x="47" y="28"/>
                    <a:pt x="47" y="25"/>
                  </a:cubicBezTo>
                  <a:close/>
                </a:path>
              </a:pathLst>
            </a:custGeom>
            <a:grpFill/>
            <a:ln>
              <a:solidFill>
                <a:schemeClr val="accent1"/>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737373"/>
                </a:solidFill>
                <a:effectLst/>
                <a:uLnTx/>
                <a:uFillTx/>
                <a:latin typeface="Calibri"/>
                <a:ea typeface="+mn-ea"/>
                <a:cs typeface="+mn-cs"/>
              </a:endParaRPr>
            </a:p>
          </p:txBody>
        </p:sp>
      </p:grpSp>
      <p:grpSp>
        <p:nvGrpSpPr>
          <p:cNvPr id="20" name="Group 19"/>
          <p:cNvGrpSpPr/>
          <p:nvPr/>
        </p:nvGrpSpPr>
        <p:grpSpPr>
          <a:xfrm>
            <a:off x="1540505" y="2781806"/>
            <a:ext cx="399110" cy="490069"/>
            <a:chOff x="8582025" y="2508250"/>
            <a:chExt cx="230188" cy="282575"/>
          </a:xfrm>
          <a:noFill/>
        </p:grpSpPr>
        <p:sp>
          <p:nvSpPr>
            <p:cNvPr id="22" name="Freeform 77"/>
            <p:cNvSpPr>
              <a:spLocks/>
            </p:cNvSpPr>
            <p:nvPr/>
          </p:nvSpPr>
          <p:spPr bwMode="auto">
            <a:xfrm>
              <a:off x="8582025" y="2651125"/>
              <a:ext cx="230188" cy="139700"/>
            </a:xfrm>
            <a:custGeom>
              <a:avLst/>
              <a:gdLst>
                <a:gd name="T0" fmla="*/ 61 w 61"/>
                <a:gd name="T1" fmla="*/ 32 h 37"/>
                <a:gd name="T2" fmla="*/ 61 w 61"/>
                <a:gd name="T3" fmla="*/ 31 h 37"/>
                <a:gd name="T4" fmla="*/ 61 w 61"/>
                <a:gd name="T5" fmla="*/ 28 h 37"/>
                <a:gd name="T6" fmla="*/ 31 w 61"/>
                <a:gd name="T7" fmla="*/ 0 h 37"/>
                <a:gd name="T8" fmla="*/ 0 w 61"/>
                <a:gd name="T9" fmla="*/ 28 h 37"/>
                <a:gd name="T10" fmla="*/ 0 w 61"/>
                <a:gd name="T11" fmla="*/ 31 h 37"/>
                <a:gd name="T12" fmla="*/ 0 w 61"/>
                <a:gd name="T13" fmla="*/ 32 h 37"/>
                <a:gd name="T14" fmla="*/ 31 w 61"/>
                <a:gd name="T15" fmla="*/ 37 h 37"/>
                <a:gd name="T16" fmla="*/ 61 w 61"/>
                <a:gd name="T17" fmla="*/ 3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61" y="32"/>
                  </a:moveTo>
                  <a:cubicBezTo>
                    <a:pt x="61" y="31"/>
                    <a:pt x="61" y="31"/>
                    <a:pt x="61" y="31"/>
                  </a:cubicBezTo>
                  <a:cubicBezTo>
                    <a:pt x="61" y="30"/>
                    <a:pt x="61" y="29"/>
                    <a:pt x="61" y="28"/>
                  </a:cubicBezTo>
                  <a:cubicBezTo>
                    <a:pt x="60" y="13"/>
                    <a:pt x="47" y="0"/>
                    <a:pt x="31" y="0"/>
                  </a:cubicBezTo>
                  <a:cubicBezTo>
                    <a:pt x="15" y="0"/>
                    <a:pt x="2" y="13"/>
                    <a:pt x="0" y="28"/>
                  </a:cubicBezTo>
                  <a:cubicBezTo>
                    <a:pt x="0" y="29"/>
                    <a:pt x="0" y="30"/>
                    <a:pt x="0" y="31"/>
                  </a:cubicBezTo>
                  <a:cubicBezTo>
                    <a:pt x="0" y="32"/>
                    <a:pt x="0" y="32"/>
                    <a:pt x="0" y="32"/>
                  </a:cubicBezTo>
                  <a:cubicBezTo>
                    <a:pt x="10" y="35"/>
                    <a:pt x="20" y="37"/>
                    <a:pt x="31" y="37"/>
                  </a:cubicBezTo>
                  <a:cubicBezTo>
                    <a:pt x="41" y="37"/>
                    <a:pt x="51" y="35"/>
                    <a:pt x="61" y="32"/>
                  </a:cubicBezTo>
                  <a:close/>
                </a:path>
              </a:pathLst>
            </a:custGeom>
            <a:grpFill/>
            <a:ln w="28575" cmpd="sng">
              <a:solidFill>
                <a:schemeClr val="accent3"/>
              </a:solidFill>
              <a:round/>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A9E0D"/>
                </a:solidFill>
                <a:effectLst/>
                <a:uLnTx/>
                <a:uFillTx/>
                <a:latin typeface="Calibri"/>
                <a:ea typeface="+mn-ea"/>
                <a:cs typeface="+mn-cs"/>
              </a:endParaRPr>
            </a:p>
          </p:txBody>
        </p:sp>
        <p:sp>
          <p:nvSpPr>
            <p:cNvPr id="23" name="Oval 78"/>
            <p:cNvSpPr>
              <a:spLocks noChangeArrowheads="1"/>
            </p:cNvSpPr>
            <p:nvPr/>
          </p:nvSpPr>
          <p:spPr bwMode="auto">
            <a:xfrm>
              <a:off x="8634413" y="2508250"/>
              <a:ext cx="125413" cy="120650"/>
            </a:xfrm>
            <a:prstGeom prst="ellipse">
              <a:avLst/>
            </a:prstGeom>
            <a:grpFill/>
            <a:ln w="28575" cmpd="sng">
              <a:solidFill>
                <a:schemeClr val="accent3"/>
              </a:solidFill>
              <a:round/>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A9E0D"/>
                </a:solidFill>
                <a:effectLst/>
                <a:uLnTx/>
                <a:uFillTx/>
                <a:latin typeface="Calibri"/>
                <a:ea typeface="+mn-ea"/>
                <a:cs typeface="+mn-cs"/>
              </a:endParaRPr>
            </a:p>
          </p:txBody>
        </p:sp>
      </p:grpSp>
      <p:grpSp>
        <p:nvGrpSpPr>
          <p:cNvPr id="26" name="Group 25"/>
          <p:cNvGrpSpPr/>
          <p:nvPr/>
        </p:nvGrpSpPr>
        <p:grpSpPr>
          <a:xfrm>
            <a:off x="4342524" y="2781805"/>
            <a:ext cx="483868" cy="495728"/>
            <a:chOff x="6877050" y="4710113"/>
            <a:chExt cx="323851" cy="331788"/>
          </a:xfrm>
          <a:solidFill>
            <a:srgbClr val="EC4A1C"/>
          </a:solidFill>
        </p:grpSpPr>
        <p:sp>
          <p:nvSpPr>
            <p:cNvPr id="27" name="Freeform 125"/>
            <p:cNvSpPr>
              <a:spLocks/>
            </p:cNvSpPr>
            <p:nvPr/>
          </p:nvSpPr>
          <p:spPr bwMode="auto">
            <a:xfrm>
              <a:off x="6877050" y="4887913"/>
              <a:ext cx="150813" cy="153988"/>
            </a:xfrm>
            <a:custGeom>
              <a:avLst/>
              <a:gdLst>
                <a:gd name="T0" fmla="*/ 95 w 95"/>
                <a:gd name="T1" fmla="*/ 7 h 97"/>
                <a:gd name="T2" fmla="*/ 88 w 95"/>
                <a:gd name="T3" fmla="*/ 0 h 97"/>
                <a:gd name="T4" fmla="*/ 80 w 95"/>
                <a:gd name="T5" fmla="*/ 7 h 97"/>
                <a:gd name="T6" fmla="*/ 73 w 95"/>
                <a:gd name="T7" fmla="*/ 0 h 97"/>
                <a:gd name="T8" fmla="*/ 0 w 95"/>
                <a:gd name="T9" fmla="*/ 75 h 97"/>
                <a:gd name="T10" fmla="*/ 21 w 95"/>
                <a:gd name="T11" fmla="*/ 97 h 97"/>
                <a:gd name="T12" fmla="*/ 95 w 95"/>
                <a:gd name="T13" fmla="*/ 22 h 97"/>
                <a:gd name="T14" fmla="*/ 88 w 95"/>
                <a:gd name="T15" fmla="*/ 14 h 97"/>
                <a:gd name="T16" fmla="*/ 95 w 95"/>
                <a:gd name="T17" fmla="*/ 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 h="97">
                  <a:moveTo>
                    <a:pt x="95" y="7"/>
                  </a:moveTo>
                  <a:lnTo>
                    <a:pt x="88" y="0"/>
                  </a:lnTo>
                  <a:lnTo>
                    <a:pt x="80" y="7"/>
                  </a:lnTo>
                  <a:lnTo>
                    <a:pt x="73" y="0"/>
                  </a:lnTo>
                  <a:lnTo>
                    <a:pt x="0" y="75"/>
                  </a:lnTo>
                  <a:lnTo>
                    <a:pt x="21" y="97"/>
                  </a:lnTo>
                  <a:lnTo>
                    <a:pt x="95" y="22"/>
                  </a:lnTo>
                  <a:lnTo>
                    <a:pt x="88" y="14"/>
                  </a:lnTo>
                  <a:lnTo>
                    <a:pt x="95" y="7"/>
                  </a:lnTo>
                  <a:close/>
                </a:path>
              </a:pathLst>
            </a:custGeom>
            <a:grpFill/>
            <a:ln>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Light"/>
                <a:ea typeface="+mn-ea"/>
                <a:cs typeface="+mn-cs"/>
              </a:endParaRPr>
            </a:p>
          </p:txBody>
        </p:sp>
        <p:sp>
          <p:nvSpPr>
            <p:cNvPr id="28" name="Freeform 126"/>
            <p:cNvSpPr>
              <a:spLocks noEditPoints="1"/>
            </p:cNvSpPr>
            <p:nvPr/>
          </p:nvSpPr>
          <p:spPr bwMode="auto">
            <a:xfrm>
              <a:off x="6989763" y="4710113"/>
              <a:ext cx="211138" cy="215900"/>
            </a:xfrm>
            <a:custGeom>
              <a:avLst/>
              <a:gdLst>
                <a:gd name="T0" fmla="*/ 48 w 56"/>
                <a:gd name="T1" fmla="*/ 8 h 56"/>
                <a:gd name="T2" fmla="*/ 28 w 56"/>
                <a:gd name="T3" fmla="*/ 0 h 56"/>
                <a:gd name="T4" fmla="*/ 8 w 56"/>
                <a:gd name="T5" fmla="*/ 8 h 56"/>
                <a:gd name="T6" fmla="*/ 0 w 56"/>
                <a:gd name="T7" fmla="*/ 28 h 56"/>
                <a:gd name="T8" fmla="*/ 8 w 56"/>
                <a:gd name="T9" fmla="*/ 48 h 56"/>
                <a:gd name="T10" fmla="*/ 28 w 56"/>
                <a:gd name="T11" fmla="*/ 56 h 56"/>
                <a:gd name="T12" fmla="*/ 48 w 56"/>
                <a:gd name="T13" fmla="*/ 48 h 56"/>
                <a:gd name="T14" fmla="*/ 56 w 56"/>
                <a:gd name="T15" fmla="*/ 28 h 56"/>
                <a:gd name="T16" fmla="*/ 48 w 56"/>
                <a:gd name="T17" fmla="*/ 8 h 56"/>
                <a:gd name="T18" fmla="*/ 45 w 56"/>
                <a:gd name="T19" fmla="*/ 45 h 56"/>
                <a:gd name="T20" fmla="*/ 28 w 56"/>
                <a:gd name="T21" fmla="*/ 52 h 56"/>
                <a:gd name="T22" fmla="*/ 11 w 56"/>
                <a:gd name="T23" fmla="*/ 45 h 56"/>
                <a:gd name="T24" fmla="*/ 4 w 56"/>
                <a:gd name="T25" fmla="*/ 28 h 56"/>
                <a:gd name="T26" fmla="*/ 11 w 56"/>
                <a:gd name="T27" fmla="*/ 11 h 56"/>
                <a:gd name="T28" fmla="*/ 28 w 56"/>
                <a:gd name="T29" fmla="*/ 4 h 56"/>
                <a:gd name="T30" fmla="*/ 45 w 56"/>
                <a:gd name="T31" fmla="*/ 11 h 56"/>
                <a:gd name="T32" fmla="*/ 52 w 56"/>
                <a:gd name="T33" fmla="*/ 28 h 56"/>
                <a:gd name="T34" fmla="*/ 45 w 56"/>
                <a:gd name="T35" fmla="*/ 4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56">
                  <a:moveTo>
                    <a:pt x="48" y="8"/>
                  </a:moveTo>
                  <a:cubicBezTo>
                    <a:pt x="42" y="3"/>
                    <a:pt x="35" y="0"/>
                    <a:pt x="28" y="0"/>
                  </a:cubicBezTo>
                  <a:cubicBezTo>
                    <a:pt x="21" y="0"/>
                    <a:pt x="14" y="3"/>
                    <a:pt x="8" y="8"/>
                  </a:cubicBezTo>
                  <a:cubicBezTo>
                    <a:pt x="3" y="14"/>
                    <a:pt x="0" y="21"/>
                    <a:pt x="0" y="28"/>
                  </a:cubicBezTo>
                  <a:cubicBezTo>
                    <a:pt x="0" y="35"/>
                    <a:pt x="3" y="42"/>
                    <a:pt x="8" y="48"/>
                  </a:cubicBezTo>
                  <a:cubicBezTo>
                    <a:pt x="14" y="53"/>
                    <a:pt x="21" y="56"/>
                    <a:pt x="28" y="56"/>
                  </a:cubicBezTo>
                  <a:cubicBezTo>
                    <a:pt x="35" y="56"/>
                    <a:pt x="42" y="53"/>
                    <a:pt x="48" y="48"/>
                  </a:cubicBezTo>
                  <a:cubicBezTo>
                    <a:pt x="53" y="42"/>
                    <a:pt x="56" y="35"/>
                    <a:pt x="56" y="28"/>
                  </a:cubicBezTo>
                  <a:cubicBezTo>
                    <a:pt x="56" y="21"/>
                    <a:pt x="53" y="14"/>
                    <a:pt x="48" y="8"/>
                  </a:cubicBezTo>
                  <a:close/>
                  <a:moveTo>
                    <a:pt x="45" y="45"/>
                  </a:moveTo>
                  <a:cubicBezTo>
                    <a:pt x="40" y="50"/>
                    <a:pt x="34" y="52"/>
                    <a:pt x="28" y="52"/>
                  </a:cubicBezTo>
                  <a:cubicBezTo>
                    <a:pt x="22" y="52"/>
                    <a:pt x="16" y="50"/>
                    <a:pt x="11" y="45"/>
                  </a:cubicBezTo>
                  <a:cubicBezTo>
                    <a:pt x="6" y="40"/>
                    <a:pt x="4" y="34"/>
                    <a:pt x="4" y="28"/>
                  </a:cubicBezTo>
                  <a:cubicBezTo>
                    <a:pt x="4" y="22"/>
                    <a:pt x="6" y="16"/>
                    <a:pt x="11" y="11"/>
                  </a:cubicBezTo>
                  <a:cubicBezTo>
                    <a:pt x="16" y="6"/>
                    <a:pt x="22" y="4"/>
                    <a:pt x="28" y="4"/>
                  </a:cubicBezTo>
                  <a:cubicBezTo>
                    <a:pt x="34" y="4"/>
                    <a:pt x="40" y="6"/>
                    <a:pt x="45" y="11"/>
                  </a:cubicBezTo>
                  <a:cubicBezTo>
                    <a:pt x="50" y="16"/>
                    <a:pt x="52" y="22"/>
                    <a:pt x="52" y="28"/>
                  </a:cubicBezTo>
                  <a:cubicBezTo>
                    <a:pt x="52" y="34"/>
                    <a:pt x="50" y="40"/>
                    <a:pt x="45" y="45"/>
                  </a:cubicBezTo>
                  <a:close/>
                </a:path>
              </a:pathLst>
            </a:custGeom>
            <a:grpFill/>
            <a:ln>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Light"/>
                <a:ea typeface="+mn-ea"/>
                <a:cs typeface="+mn-cs"/>
              </a:endParaRPr>
            </a:p>
          </p:txBody>
        </p:sp>
      </p:grpSp>
      <p:grpSp>
        <p:nvGrpSpPr>
          <p:cNvPr id="32" name="Group 31"/>
          <p:cNvGrpSpPr/>
          <p:nvPr/>
        </p:nvGrpSpPr>
        <p:grpSpPr>
          <a:xfrm>
            <a:off x="7360863" y="2606441"/>
            <a:ext cx="536238" cy="536238"/>
            <a:chOff x="6809448" y="2480485"/>
            <a:chExt cx="536238" cy="536238"/>
          </a:xfrm>
        </p:grpSpPr>
        <p:sp>
          <p:nvSpPr>
            <p:cNvPr id="31" name="Freeform 30"/>
            <p:cNvSpPr>
              <a:spLocks/>
            </p:cNvSpPr>
            <p:nvPr/>
          </p:nvSpPr>
          <p:spPr bwMode="auto">
            <a:xfrm>
              <a:off x="6908050" y="2607644"/>
              <a:ext cx="339034" cy="281921"/>
            </a:xfrm>
            <a:custGeom>
              <a:avLst/>
              <a:gdLst>
                <a:gd name="T0" fmla="*/ 28 w 83"/>
                <a:gd name="T1" fmla="*/ 41 h 69"/>
                <a:gd name="T2" fmla="*/ 14 w 83"/>
                <a:gd name="T3" fmla="*/ 29 h 69"/>
                <a:gd name="T4" fmla="*/ 0 w 83"/>
                <a:gd name="T5" fmla="*/ 41 h 69"/>
                <a:gd name="T6" fmla="*/ 28 w 83"/>
                <a:gd name="T7" fmla="*/ 69 h 69"/>
                <a:gd name="T8" fmla="*/ 40 w 83"/>
                <a:gd name="T9" fmla="*/ 55 h 69"/>
                <a:gd name="T10" fmla="*/ 83 w 83"/>
                <a:gd name="T11" fmla="*/ 14 h 69"/>
                <a:gd name="T12" fmla="*/ 69 w 83"/>
                <a:gd name="T13" fmla="*/ 0 h 69"/>
                <a:gd name="T14" fmla="*/ 28 w 83"/>
                <a:gd name="T15" fmla="*/ 41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69">
                  <a:moveTo>
                    <a:pt x="28" y="41"/>
                  </a:moveTo>
                  <a:lnTo>
                    <a:pt x="14" y="29"/>
                  </a:lnTo>
                  <a:lnTo>
                    <a:pt x="0" y="41"/>
                  </a:lnTo>
                  <a:lnTo>
                    <a:pt x="28" y="69"/>
                  </a:lnTo>
                  <a:lnTo>
                    <a:pt x="40" y="55"/>
                  </a:lnTo>
                  <a:lnTo>
                    <a:pt x="83" y="14"/>
                  </a:lnTo>
                  <a:lnTo>
                    <a:pt x="69" y="0"/>
                  </a:lnTo>
                  <a:lnTo>
                    <a:pt x="28" y="41"/>
                  </a:lnTo>
                  <a:close/>
                </a:path>
              </a:pathLst>
            </a:custGeom>
            <a:solidFill>
              <a:schemeClr val="accent5"/>
            </a:solidFill>
            <a:ln>
              <a:solidFill>
                <a:schemeClr val="accent5"/>
              </a:solid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Light"/>
                <a:ea typeface="+mn-ea"/>
                <a:cs typeface="+mn-cs"/>
              </a:endParaRPr>
            </a:p>
          </p:txBody>
        </p:sp>
        <p:sp>
          <p:nvSpPr>
            <p:cNvPr id="6" name="Oval 5"/>
            <p:cNvSpPr/>
            <p:nvPr/>
          </p:nvSpPr>
          <p:spPr>
            <a:xfrm>
              <a:off x="6809448" y="2480485"/>
              <a:ext cx="536238" cy="536238"/>
            </a:xfrm>
            <a:prstGeom prst="ellipse">
              <a:avLst/>
            </a:prstGeom>
            <a:noFill/>
            <a:ln w="28575" cmpd="sng">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err="1">
                <a:ln>
                  <a:noFill/>
                </a:ln>
                <a:solidFill>
                  <a:prstClr val="white"/>
                </a:solidFill>
                <a:effectLst/>
                <a:uLnTx/>
                <a:uFillTx/>
                <a:latin typeface="Calibri Light"/>
                <a:ea typeface="+mn-ea"/>
                <a:cs typeface="+mn-cs"/>
              </a:endParaRPr>
            </a:p>
          </p:txBody>
        </p:sp>
      </p:grpSp>
      <p:sp>
        <p:nvSpPr>
          <p:cNvPr id="4" name="TextBox 3"/>
          <p:cNvSpPr txBox="1"/>
          <p:nvPr/>
        </p:nvSpPr>
        <p:spPr>
          <a:xfrm>
            <a:off x="2816721" y="2012140"/>
            <a:ext cx="6761731" cy="461665"/>
          </a:xfrm>
          <a:prstGeom prst="rect">
            <a:avLst/>
          </a:prstGeom>
          <a:noFill/>
        </p:spPr>
        <p:txBody>
          <a:bodyPr wrap="square" rtlCol="0">
            <a:spAutoFit/>
          </a:bodyPr>
          <a:lstStyle/>
          <a:p>
            <a:pPr algn="ctr"/>
            <a:r>
              <a:rPr lang="en-US" sz="2400" dirty="0">
                <a:solidFill>
                  <a:schemeClr val="tx1">
                    <a:lumMod val="50000"/>
                    <a:lumOff val="50000"/>
                  </a:schemeClr>
                </a:solidFill>
              </a:rPr>
              <a:t>Our new offerings deliver new exclusive features </a:t>
            </a:r>
          </a:p>
        </p:txBody>
      </p:sp>
      <p:sp>
        <p:nvSpPr>
          <p:cNvPr id="30" name="Title 4"/>
          <p:cNvSpPr>
            <a:spLocks noGrp="1"/>
          </p:cNvSpPr>
          <p:nvPr>
            <p:ph type="title"/>
          </p:nvPr>
        </p:nvSpPr>
        <p:spPr>
          <a:xfrm>
            <a:off x="455732" y="359929"/>
            <a:ext cx="11277599" cy="842025"/>
          </a:xfrm>
        </p:spPr>
        <p:txBody>
          <a:bodyPr/>
          <a:lstStyle/>
          <a:p>
            <a:r>
              <a:rPr lang="en-US" dirty="0" smtClean="0">
                <a:solidFill>
                  <a:srgbClr val="FF5F14"/>
                </a:solidFill>
              </a:rPr>
              <a:t>Introducing Customer Success Services</a:t>
            </a:r>
            <a:endParaRPr lang="en-US" dirty="0"/>
          </a:p>
        </p:txBody>
      </p:sp>
      <p:sp>
        <p:nvSpPr>
          <p:cNvPr id="33" name="Text Placeholder 6"/>
          <p:cNvSpPr txBox="1">
            <a:spLocks/>
          </p:cNvSpPr>
          <p:nvPr/>
        </p:nvSpPr>
        <p:spPr bwMode="gray">
          <a:xfrm>
            <a:off x="458669" y="1266374"/>
            <a:ext cx="11274662" cy="677878"/>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1799" kern="100" spc="-30" baseline="0">
                <a:solidFill>
                  <a:schemeClr val="tx1"/>
                </a:solidFill>
                <a:latin typeface="+mn-lt"/>
                <a:ea typeface="+mn-ea"/>
                <a:cs typeface="+mn-cs"/>
              </a:defRPr>
            </a:lvl1pPr>
            <a:lvl2pPr marL="457063" indent="0" algn="l" defTabSz="914400" rtl="0" eaLnBrk="1" latinLnBrk="0" hangingPunct="1">
              <a:lnSpc>
                <a:spcPct val="90000"/>
              </a:lnSpc>
              <a:spcBef>
                <a:spcPts val="600"/>
              </a:spcBef>
              <a:spcAft>
                <a:spcPts val="200"/>
              </a:spcAft>
              <a:buFont typeface="Arial" panose="020B0604020202020204" pitchFamily="34" charset="0"/>
              <a:buNone/>
              <a:defRPr sz="1999" kern="1200" spc="-30" baseline="0">
                <a:solidFill>
                  <a:schemeClr val="tx1">
                    <a:tint val="75000"/>
                  </a:schemeClr>
                </a:solidFill>
                <a:latin typeface="+mn-lt"/>
                <a:ea typeface="+mn-ea"/>
                <a:cs typeface="+mn-cs"/>
              </a:defRPr>
            </a:lvl2pPr>
            <a:lvl3pPr marL="914126" indent="0" algn="l" defTabSz="914400" rtl="0" eaLnBrk="1" latinLnBrk="0" hangingPunct="1">
              <a:lnSpc>
                <a:spcPct val="85000"/>
              </a:lnSpc>
              <a:spcBef>
                <a:spcPts val="600"/>
              </a:spcBef>
              <a:spcAft>
                <a:spcPts val="200"/>
              </a:spcAft>
              <a:buFont typeface="Arial" panose="020B0604020202020204" pitchFamily="34" charset="0"/>
              <a:buNone/>
              <a:defRPr sz="1799" kern="100" spc="-30" baseline="0">
                <a:solidFill>
                  <a:schemeClr val="tx1">
                    <a:tint val="75000"/>
                  </a:schemeClr>
                </a:solidFill>
                <a:latin typeface="+mn-lt"/>
                <a:ea typeface="+mn-ea"/>
                <a:cs typeface="+mn-cs"/>
              </a:defRPr>
            </a:lvl3pPr>
            <a:lvl4pPr marL="1371189" indent="0" algn="l" defTabSz="914400" rtl="0" eaLnBrk="1" latinLnBrk="0" hangingPunct="1">
              <a:lnSpc>
                <a:spcPct val="90000"/>
              </a:lnSpc>
              <a:spcBef>
                <a:spcPts val="1400"/>
              </a:spcBef>
              <a:buFont typeface="Tahoma" panose="020B0604030504040204" pitchFamily="34" charset="0"/>
              <a:buNone/>
              <a:defRPr sz="1600" kern="100" spc="-50" baseline="0">
                <a:solidFill>
                  <a:schemeClr val="tx1">
                    <a:tint val="75000"/>
                  </a:schemeClr>
                </a:solidFill>
                <a:latin typeface="+mn-lt"/>
                <a:ea typeface="+mn-ea"/>
                <a:cs typeface="+mn-cs"/>
              </a:defRPr>
            </a:lvl4pPr>
            <a:lvl5pPr marL="1828251" indent="0" algn="l" defTabSz="914400" rtl="0" eaLnBrk="1" latinLnBrk="0" hangingPunct="1">
              <a:lnSpc>
                <a:spcPct val="79000"/>
              </a:lnSpc>
              <a:spcBef>
                <a:spcPts val="200"/>
              </a:spcBef>
              <a:spcAft>
                <a:spcPts val="800"/>
              </a:spcAft>
              <a:buFont typeface="Tahoma" panose="020B0604030504040204" pitchFamily="34" charset="0"/>
              <a:buNone/>
              <a:defRPr sz="1600" b="1" kern="100" spc="30" baseline="0">
                <a:solidFill>
                  <a:schemeClr val="tx1">
                    <a:tint val="75000"/>
                  </a:schemeClr>
                </a:solidFill>
                <a:latin typeface="+mj-lt"/>
                <a:ea typeface="+mn-ea"/>
                <a:cs typeface="+mn-cs"/>
              </a:defRPr>
            </a:lvl5pPr>
            <a:lvl6pPr marL="2285314" indent="0" algn="l" defTabSz="914400" rtl="0" eaLnBrk="1" latinLnBrk="0" hangingPunct="1">
              <a:lnSpc>
                <a:spcPct val="110000"/>
              </a:lnSpc>
              <a:spcBef>
                <a:spcPts val="600"/>
              </a:spcBef>
              <a:spcAft>
                <a:spcPts val="800"/>
              </a:spcAft>
              <a:buFont typeface="Tahoma" panose="020B0604030504040204" pitchFamily="34" charset="0"/>
              <a:buNone/>
              <a:defRPr sz="1600" kern="1200" spc="30" baseline="0">
                <a:solidFill>
                  <a:schemeClr val="tx1">
                    <a:tint val="75000"/>
                  </a:schemeClr>
                </a:solidFill>
                <a:latin typeface="+mn-lt"/>
                <a:ea typeface="+mn-ea"/>
                <a:cs typeface="+mn-cs"/>
              </a:defRPr>
            </a:lvl6pPr>
            <a:lvl7pPr marL="2742377" indent="0" algn="l" defTabSz="914400" rtl="0" eaLnBrk="1" latinLnBrk="0" hangingPunct="1">
              <a:lnSpc>
                <a:spcPct val="90000"/>
              </a:lnSpc>
              <a:spcBef>
                <a:spcPts val="0"/>
              </a:spcBef>
              <a:spcAft>
                <a:spcPts val="600"/>
              </a:spcAft>
              <a:buFont typeface="Arial" panose="020B0604020202020204" pitchFamily="34" charset="0"/>
              <a:buNone/>
              <a:defRPr sz="1600" kern="1200" spc="-50" baseline="0">
                <a:solidFill>
                  <a:schemeClr val="tx1">
                    <a:tint val="75000"/>
                  </a:schemeClr>
                </a:solidFill>
                <a:latin typeface="+mn-lt"/>
                <a:ea typeface="+mn-ea"/>
                <a:cs typeface="+mn-cs"/>
              </a:defRPr>
            </a:lvl7pPr>
            <a:lvl8pPr marL="3199440" indent="0" algn="l" defTabSz="914400" rtl="0" eaLnBrk="1" latinLnBrk="0" hangingPunct="1">
              <a:lnSpc>
                <a:spcPct val="120000"/>
              </a:lnSpc>
              <a:spcBef>
                <a:spcPts val="600"/>
              </a:spcBef>
              <a:spcAft>
                <a:spcPts val="600"/>
              </a:spcAft>
              <a:buFont typeface="Calibri Light" panose="020F0302020204030204" pitchFamily="34" charset="0"/>
              <a:buNone/>
              <a:defRPr sz="1600" kern="1200">
                <a:solidFill>
                  <a:schemeClr val="tx1">
                    <a:tint val="75000"/>
                  </a:schemeClr>
                </a:solidFill>
                <a:latin typeface="+mn-lt"/>
                <a:ea typeface="+mn-ea"/>
                <a:cs typeface="+mn-cs"/>
              </a:defRPr>
            </a:lvl8pPr>
            <a:lvl9pPr marL="3656503" indent="0" algn="l" defTabSz="914400" rtl="0" eaLnBrk="1" latinLnBrk="0" hangingPunct="1">
              <a:lnSpc>
                <a:spcPct val="85000"/>
              </a:lnSpc>
              <a:spcBef>
                <a:spcPts val="200"/>
              </a:spcBef>
              <a:spcAft>
                <a:spcPts val="1000"/>
              </a:spcAft>
              <a:buFont typeface="Tahoma" panose="020B0604030504040204" pitchFamily="34" charset="0"/>
              <a:buNone/>
              <a:defRPr sz="1600" b="1" kern="1200">
                <a:solidFill>
                  <a:schemeClr val="tx1">
                    <a:tint val="75000"/>
                  </a:schemeClr>
                </a:solidFill>
                <a:latin typeface="+mj-lt"/>
                <a:ea typeface="+mn-ea"/>
                <a:cs typeface="+mn-cs"/>
              </a:defRPr>
            </a:lvl9pPr>
          </a:lstStyle>
          <a:p>
            <a:r>
              <a:rPr lang="en-US" dirty="0" smtClean="0">
                <a:latin typeface="Calibri Light" panose="020F0302020204030204" pitchFamily="34" charset="0"/>
              </a:rPr>
              <a:t>Citrix </a:t>
            </a:r>
            <a:r>
              <a:rPr lang="en-US" dirty="0">
                <a:latin typeface="Calibri Light" panose="020F0302020204030204" pitchFamily="34" charset="0"/>
              </a:rPr>
              <a:t>Support used to mean technical assistance and regular version updates. Now it means a whole lot more. </a:t>
            </a:r>
          </a:p>
          <a:p>
            <a:endParaRPr lang="en-US" dirty="0">
              <a:latin typeface="Calibri Light" panose="020F0302020204030204" pitchFamily="34" charset="0"/>
            </a:endParaRPr>
          </a:p>
        </p:txBody>
      </p:sp>
    </p:spTree>
    <p:extLst>
      <p:ext uri="{BB962C8B-B14F-4D97-AF65-F5344CB8AC3E}">
        <p14:creationId xmlns:p14="http://schemas.microsoft.com/office/powerpoint/2010/main" val="2241224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nvPr>
        </p:nvGraphicFramePr>
        <p:xfrm>
          <a:off x="359712" y="2486539"/>
          <a:ext cx="11472576" cy="2743152"/>
        </p:xfrm>
        <a:graphic>
          <a:graphicData uri="http://schemas.openxmlformats.org/drawingml/2006/table">
            <a:tbl>
              <a:tblPr firstRow="1" bandRow="1">
                <a:tableStyleId>{073A0DAA-6AF3-43AB-8588-CEC1D06C72B9}</a:tableStyleId>
              </a:tblPr>
              <a:tblGrid>
                <a:gridCol w="3824192">
                  <a:extLst>
                    <a:ext uri="{9D8B030D-6E8A-4147-A177-3AD203B41FA5}">
                      <a16:colId xmlns:a16="http://schemas.microsoft.com/office/drawing/2014/main" val="20000"/>
                    </a:ext>
                  </a:extLst>
                </a:gridCol>
                <a:gridCol w="3824192">
                  <a:extLst>
                    <a:ext uri="{9D8B030D-6E8A-4147-A177-3AD203B41FA5}">
                      <a16:colId xmlns:a16="http://schemas.microsoft.com/office/drawing/2014/main" val="20001"/>
                    </a:ext>
                  </a:extLst>
                </a:gridCol>
                <a:gridCol w="3824192">
                  <a:extLst>
                    <a:ext uri="{9D8B030D-6E8A-4147-A177-3AD203B41FA5}">
                      <a16:colId xmlns:a16="http://schemas.microsoft.com/office/drawing/2014/main" val="20002"/>
                    </a:ext>
                  </a:extLst>
                </a:gridCol>
              </a:tblGrid>
              <a:tr h="34577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smtClean="0">
                          <a:latin typeface="+mj-lt"/>
                        </a:rPr>
                        <a:t>Select</a:t>
                      </a:r>
                      <a:r>
                        <a:rPr lang="en-US" sz="2400" baseline="0" dirty="0" smtClean="0">
                          <a:latin typeface="+mj-lt"/>
                        </a:rPr>
                        <a:t> Services</a:t>
                      </a:r>
                      <a:endParaRPr lang="en-US" sz="2400" dirty="0">
                        <a:latin typeface="+mj-lt"/>
                      </a:endParaRPr>
                    </a:p>
                  </a:txBody>
                  <a:tcPr marL="91416" marR="91416" marT="45708" marB="45708" anchor="ctr">
                    <a:lnL w="12700" cmpd="sng">
                      <a:noFill/>
                    </a:lnL>
                    <a:lnR w="12700" cap="flat" cmpd="sng" algn="ctr">
                      <a:noFill/>
                      <a:prstDash val="solid"/>
                      <a:round/>
                      <a:headEnd type="none" w="med" len="med"/>
                      <a:tailEnd type="none" w="med" len="med"/>
                    </a:lnR>
                    <a:lnT w="12700" cmpd="sng">
                      <a:noFill/>
                    </a:lnT>
                    <a:lnB w="12700" cap="flat" cmpd="sng" algn="ctr">
                      <a:noFill/>
                      <a:prstDash val="sysDash"/>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2400" dirty="0" smtClean="0">
                          <a:latin typeface="+mj-lt"/>
                        </a:rPr>
                        <a:t>Priority Services</a:t>
                      </a:r>
                      <a:endParaRPr lang="en-US" sz="2400" dirty="0">
                        <a:latin typeface="+mj-lt"/>
                      </a:endParaRPr>
                    </a:p>
                  </a:txBody>
                  <a:tcPr marL="91416" marR="91416" marT="45708" marB="4570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ysDash"/>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algn="ctr"/>
                      <a:r>
                        <a:rPr lang="en-US" sz="2400" dirty="0" smtClean="0">
                          <a:latin typeface="+mj-lt"/>
                        </a:rPr>
                        <a:t>Priority</a:t>
                      </a:r>
                      <a:r>
                        <a:rPr lang="en-US" sz="2400" baseline="0" dirty="0" smtClean="0">
                          <a:latin typeface="+mj-lt"/>
                        </a:rPr>
                        <a:t> Plus Services</a:t>
                      </a:r>
                      <a:endParaRPr lang="en-US" sz="2400" dirty="0">
                        <a:latin typeface="+mj-lt"/>
                      </a:endParaRPr>
                    </a:p>
                  </a:txBody>
                  <a:tcPr marL="91416" marR="91416" marT="45708" marB="45708" anchor="ctr">
                    <a:lnL w="12700" cap="flat" cmpd="sng" algn="ctr">
                      <a:noFill/>
                      <a:prstDash val="solid"/>
                      <a:round/>
                      <a:headEnd type="none" w="med" len="med"/>
                      <a:tailEnd type="none" w="med" len="med"/>
                    </a:lnL>
                    <a:lnR w="12700" cmpd="sng">
                      <a:noFill/>
                    </a:lnR>
                    <a:lnT w="12700" cmpd="sng">
                      <a:noFill/>
                    </a:lnT>
                    <a:lnB w="12700" cap="flat" cmpd="sng" algn="ctr">
                      <a:noFill/>
                      <a:prstDash val="sysDash"/>
                      <a:round/>
                      <a:headEnd type="none" w="med" len="med"/>
                      <a:tailEnd type="none" w="med" len="med"/>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10000"/>
                  </a:ext>
                </a:extLst>
              </a:tr>
              <a:tr h="122177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smtClean="0">
                          <a:latin typeface="Calibri Light" panose="020F0302020204030204" pitchFamily="34" charset="0"/>
                        </a:rPr>
                        <a:t>A completely redesigned entry-level package full of industry-leading value-added features, including the fastest response times in the industry.</a:t>
                      </a:r>
                      <a:endParaRPr lang="en-US" sz="2400" dirty="0" smtClean="0">
                        <a:solidFill>
                          <a:schemeClr val="tx1"/>
                        </a:solidFill>
                        <a:latin typeface="+mj-lt"/>
                      </a:endParaRPr>
                    </a:p>
                  </a:txBody>
                  <a:tcPr marL="91416" marR="91416" marT="45708" marB="45708" anchor="ctr">
                    <a:lnL w="12700" cap="flat" cmpd="sng" algn="ctr">
                      <a:noFill/>
                      <a:prstDash val="sysDash"/>
                      <a:round/>
                      <a:headEnd type="none" w="med" len="med"/>
                      <a:tailEnd type="none" w="med" len="med"/>
                    </a:lnL>
                    <a:lnR w="12700" cap="flat" cmpd="sng" algn="ctr">
                      <a:noFill/>
                      <a:prstDash val="sysDash"/>
                      <a:round/>
                      <a:headEnd type="none" w="med" len="med"/>
                      <a:tailEnd type="none" w="med" len="med"/>
                    </a:lnR>
                    <a:lnT w="12700" cap="flat" cmpd="sng" algn="ctr">
                      <a:noFill/>
                      <a:prstDash val="sysDash"/>
                      <a:round/>
                      <a:headEnd type="none" w="med" len="med"/>
                      <a:tailEnd type="none" w="med" len="med"/>
                    </a:lnT>
                    <a:lnB w="12700" cap="flat" cmpd="sng" algn="ctr">
                      <a:no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126" rtl="0" eaLnBrk="1" fontAlgn="auto" latinLnBrk="0" hangingPunct="1">
                        <a:lnSpc>
                          <a:spcPct val="100000"/>
                        </a:lnSpc>
                        <a:spcBef>
                          <a:spcPts val="0"/>
                        </a:spcBef>
                        <a:spcAft>
                          <a:spcPts val="0"/>
                        </a:spcAft>
                        <a:buClrTx/>
                        <a:buSzTx/>
                        <a:buFontTx/>
                        <a:buNone/>
                        <a:tabLst/>
                        <a:defRPr/>
                      </a:pPr>
                      <a:r>
                        <a:rPr lang="en-US" sz="2400" dirty="0" smtClean="0">
                          <a:latin typeface="Calibri Light" panose="020F0302020204030204" pitchFamily="34" charset="0"/>
                        </a:rPr>
                        <a:t>Personalized and proactive care with assigned account managers and technical experts delivering a priority level of service.</a:t>
                      </a:r>
                    </a:p>
                    <a:p>
                      <a:pPr algn="ctr"/>
                      <a:endParaRPr lang="en-US" sz="2400" dirty="0" smtClean="0">
                        <a:solidFill>
                          <a:schemeClr val="tx1"/>
                        </a:solidFill>
                        <a:latin typeface="+mj-lt"/>
                      </a:endParaRPr>
                    </a:p>
                  </a:txBody>
                  <a:tcPr marL="91416" marR="91416" marT="45708" marB="45708" anchor="ctr">
                    <a:lnL w="12700" cap="flat" cmpd="sng" algn="ctr">
                      <a:noFill/>
                      <a:prstDash val="sysDash"/>
                      <a:round/>
                      <a:headEnd type="none" w="med" len="med"/>
                      <a:tailEnd type="none" w="med" len="med"/>
                    </a:lnL>
                    <a:lnR w="12700" cap="flat" cmpd="sng" algn="ctr">
                      <a:noFill/>
                      <a:prstDash val="sysDash"/>
                      <a:round/>
                      <a:headEnd type="none" w="med" len="med"/>
                      <a:tailEnd type="none" w="med" len="med"/>
                    </a:lnR>
                    <a:lnT w="12700" cap="flat" cmpd="sng" algn="ctr">
                      <a:noFill/>
                      <a:prstDash val="sysDash"/>
                      <a:round/>
                      <a:headEnd type="none" w="med" len="med"/>
                      <a:tailEnd type="none" w="med" len="med"/>
                    </a:lnT>
                    <a:lnB w="12700" cap="flat" cmpd="sng" algn="ctr">
                      <a:noFill/>
                      <a:prstDash val="sysDash"/>
                      <a:round/>
                      <a:headEnd type="none" w="med" len="med"/>
                      <a:tailEnd type="none" w="med" len="med"/>
                    </a:lnB>
                    <a:lnTlToBr w="12700" cmpd="sng">
                      <a:noFill/>
                      <a:prstDash val="solid"/>
                    </a:lnTlToBr>
                    <a:lnBlToTr w="12700" cmpd="sng">
                      <a:noFill/>
                      <a:prstDash val="solid"/>
                    </a:lnBlToTr>
                    <a:noFill/>
                  </a:tcPr>
                </a:tc>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r>
                        <a:rPr lang="en-US" sz="2400" dirty="0" smtClean="0">
                          <a:latin typeface="Calibri Light" panose="020F0302020204030204" pitchFamily="34" charset="0"/>
                        </a:rPr>
                        <a:t>Offers a truly customizable service with our highest level of preventative care, enhanced monitoring services, and fastest restoration times.</a:t>
                      </a:r>
                      <a:endParaRPr lang="en-US" sz="2400" dirty="0" smtClean="0">
                        <a:solidFill>
                          <a:schemeClr val="tx1"/>
                        </a:solidFill>
                        <a:latin typeface="+mj-lt"/>
                        <a:ea typeface="ＭＳ Ｐゴシック" panose="020B0600070205080204" pitchFamily="34" charset="-128"/>
                      </a:endParaRPr>
                    </a:p>
                  </a:txBody>
                  <a:tcPr marL="91416" marR="91416" marT="45708" marB="45708" anchor="ctr">
                    <a:lnL w="12700" cap="flat" cmpd="sng" algn="ctr">
                      <a:noFill/>
                      <a:prstDash val="sysDash"/>
                      <a:round/>
                      <a:headEnd type="none" w="med" len="med"/>
                      <a:tailEnd type="none" w="med" len="med"/>
                    </a:lnL>
                    <a:lnR w="12700" cmpd="sng">
                      <a:noFill/>
                    </a:lnR>
                    <a:lnT w="12700" cap="flat" cmpd="sng" algn="ctr">
                      <a:noFill/>
                      <a:prstDash val="sysDash"/>
                      <a:round/>
                      <a:headEnd type="none" w="med" len="med"/>
                      <a:tailEnd type="none" w="med" len="med"/>
                    </a:lnT>
                    <a:lnB w="12700" cap="flat" cmpd="sng" algn="ctr">
                      <a:no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9" name="Triangle 8"/>
          <p:cNvSpPr/>
          <p:nvPr/>
        </p:nvSpPr>
        <p:spPr>
          <a:xfrm rot="5400000">
            <a:off x="4045431" y="2569600"/>
            <a:ext cx="455115" cy="288995"/>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99" b="0" i="0" u="none" strike="noStrike" kern="1200" cap="none" spc="0" normalizeH="0" baseline="0" noProof="0" dirty="0" err="1">
              <a:ln>
                <a:noFill/>
              </a:ln>
              <a:solidFill>
                <a:prstClr val="white"/>
              </a:solidFill>
              <a:effectLst/>
              <a:uLnTx/>
              <a:uFillTx/>
              <a:latin typeface="Calibri Light"/>
              <a:ea typeface="+mn-ea"/>
              <a:cs typeface="+mn-cs"/>
            </a:endParaRPr>
          </a:p>
        </p:txBody>
      </p:sp>
      <p:sp>
        <p:nvSpPr>
          <p:cNvPr id="11" name="Triangle 10"/>
          <p:cNvSpPr/>
          <p:nvPr/>
        </p:nvSpPr>
        <p:spPr>
          <a:xfrm rot="5400000">
            <a:off x="7897330" y="2569599"/>
            <a:ext cx="455115" cy="288995"/>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99" b="0" i="0" u="none" strike="noStrike" kern="1200" cap="none" spc="0" normalizeH="0" baseline="0" noProof="0" dirty="0" err="1">
              <a:ln>
                <a:noFill/>
              </a:ln>
              <a:solidFill>
                <a:prstClr val="white"/>
              </a:solidFill>
              <a:effectLst/>
              <a:uLnTx/>
              <a:uFillTx/>
              <a:latin typeface="Calibri Light"/>
              <a:ea typeface="+mn-ea"/>
              <a:cs typeface="+mn-cs"/>
            </a:endParaRPr>
          </a:p>
        </p:txBody>
      </p:sp>
      <p:sp>
        <p:nvSpPr>
          <p:cNvPr id="5" name="Title 4"/>
          <p:cNvSpPr>
            <a:spLocks noGrp="1"/>
          </p:cNvSpPr>
          <p:nvPr>
            <p:ph type="title"/>
          </p:nvPr>
        </p:nvSpPr>
        <p:spPr>
          <a:xfrm>
            <a:off x="455732" y="359929"/>
            <a:ext cx="11277599" cy="842025"/>
          </a:xfrm>
        </p:spPr>
        <p:txBody>
          <a:bodyPr/>
          <a:lstStyle/>
          <a:p>
            <a:r>
              <a:rPr lang="en-US" dirty="0">
                <a:solidFill>
                  <a:srgbClr val="FF5F14"/>
                </a:solidFill>
              </a:rPr>
              <a:t>You’ll soon be able to choose from three tiers of </a:t>
            </a:r>
            <a:r>
              <a:rPr lang="en-US" dirty="0" smtClean="0">
                <a:solidFill>
                  <a:srgbClr val="FF5F14"/>
                </a:solidFill>
              </a:rPr>
              <a:t>service</a:t>
            </a:r>
            <a:endParaRPr lang="en-US" dirty="0"/>
          </a:p>
        </p:txBody>
      </p:sp>
      <p:sp>
        <p:nvSpPr>
          <p:cNvPr id="7" name="Text Placeholder 6"/>
          <p:cNvSpPr>
            <a:spLocks noGrp="1"/>
          </p:cNvSpPr>
          <p:nvPr>
            <p:ph type="body" idx="10"/>
          </p:nvPr>
        </p:nvSpPr>
        <p:spPr>
          <a:xfrm>
            <a:off x="458669" y="1266374"/>
            <a:ext cx="11274662" cy="249299"/>
          </a:xfrm>
        </p:spPr>
        <p:txBody>
          <a:bodyPr/>
          <a:lstStyle/>
          <a:p>
            <a:r>
              <a:rPr lang="en-US" sz="1799" dirty="0">
                <a:solidFill>
                  <a:schemeClr val="tx1"/>
                </a:solidFill>
                <a:latin typeface="Calibri Light" panose="020F0302020204030204" pitchFamily="34" charset="0"/>
              </a:rPr>
              <a:t>Various packages to help you realize your business goals</a:t>
            </a:r>
          </a:p>
        </p:txBody>
      </p:sp>
      <p:sp>
        <p:nvSpPr>
          <p:cNvPr id="2" name="TextBox 1"/>
          <p:cNvSpPr txBox="1"/>
          <p:nvPr/>
        </p:nvSpPr>
        <p:spPr>
          <a:xfrm>
            <a:off x="359712" y="5661764"/>
            <a:ext cx="3594970" cy="400110"/>
          </a:xfrm>
          <a:prstGeom prst="rect">
            <a:avLst/>
          </a:prstGeom>
          <a:noFill/>
        </p:spPr>
        <p:txBody>
          <a:bodyPr wrap="square" rtlCol="0">
            <a:spAutoFit/>
          </a:bodyPr>
          <a:lstStyle/>
          <a:p>
            <a:pPr algn="ctr"/>
            <a:r>
              <a:rPr lang="en-US" sz="2000" b="1" i="1" dirty="0">
                <a:solidFill>
                  <a:schemeClr val="tx1">
                    <a:lumMod val="50000"/>
                    <a:lumOff val="50000"/>
                  </a:schemeClr>
                </a:solidFill>
              </a:rPr>
              <a:t>Available Now</a:t>
            </a:r>
          </a:p>
        </p:txBody>
      </p:sp>
      <p:sp>
        <p:nvSpPr>
          <p:cNvPr id="8" name="TextBox 7"/>
          <p:cNvSpPr txBox="1"/>
          <p:nvPr/>
        </p:nvSpPr>
        <p:spPr>
          <a:xfrm>
            <a:off x="6327402" y="5661764"/>
            <a:ext cx="3594970" cy="400110"/>
          </a:xfrm>
          <a:prstGeom prst="rect">
            <a:avLst/>
          </a:prstGeom>
          <a:noFill/>
        </p:spPr>
        <p:txBody>
          <a:bodyPr wrap="square" rtlCol="0">
            <a:spAutoFit/>
          </a:bodyPr>
          <a:lstStyle/>
          <a:p>
            <a:pPr algn="ctr"/>
            <a:r>
              <a:rPr lang="en-US" sz="2000" b="1" i="1" dirty="0">
                <a:solidFill>
                  <a:schemeClr val="tx1">
                    <a:lumMod val="50000"/>
                    <a:lumOff val="50000"/>
                  </a:schemeClr>
                </a:solidFill>
              </a:rPr>
              <a:t>Coming July 2017</a:t>
            </a:r>
          </a:p>
        </p:txBody>
      </p:sp>
    </p:spTree>
    <p:extLst>
      <p:ext uri="{BB962C8B-B14F-4D97-AF65-F5344CB8AC3E}">
        <p14:creationId xmlns:p14="http://schemas.microsoft.com/office/powerpoint/2010/main" val="778698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6"/>
          <p:cNvSpPr>
            <a:spLocks noChangeArrowheads="1"/>
          </p:cNvSpPr>
          <p:nvPr/>
        </p:nvSpPr>
        <p:spPr bwMode="auto">
          <a:xfrm>
            <a:off x="7496166" y="2266228"/>
            <a:ext cx="4412513" cy="1862040"/>
          </a:xfrm>
          <a:prstGeom prst="rect">
            <a:avLst/>
          </a:prstGeom>
          <a:noFill/>
          <a:ln w="19050">
            <a:noFill/>
          </a:ln>
          <a:extLst/>
        </p:spPr>
        <p:txBody>
          <a:bodyPr wrap="square" lIns="91432" tIns="45716" rIns="91432" bIns="45716">
            <a:noAutofit/>
          </a:bodyPr>
          <a:lstStyle/>
          <a:p>
            <a:pPr marL="287338" marR="0" lvl="0" indent="-287338" algn="l" defTabSz="911408" rtl="0" eaLnBrk="1" fontAlgn="auto" latinLnBrk="0" hangingPunct="1">
              <a:lnSpc>
                <a:spcPct val="1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rgbClr val="333333">
                    <a:lumMod val="75000"/>
                  </a:srgbClr>
                </a:solidFill>
                <a:effectLst/>
                <a:uLnTx/>
                <a:uFillTx/>
                <a:latin typeface="Calibri"/>
                <a:ea typeface="+mn-ea"/>
                <a:cs typeface="+mn-cs"/>
              </a:rPr>
              <a:t>100% app compatibility </a:t>
            </a:r>
            <a:endParaRPr kumimoji="0" lang="en-US" sz="2400" b="0" i="0" u="none" strike="noStrike" kern="1200" cap="none" spc="0" normalizeH="0" baseline="0" noProof="0" dirty="0">
              <a:ln>
                <a:noFill/>
              </a:ln>
              <a:solidFill>
                <a:srgbClr val="333333">
                  <a:lumMod val="75000"/>
                </a:srgbClr>
              </a:solidFill>
              <a:effectLst/>
              <a:uLnTx/>
              <a:uFillTx/>
              <a:latin typeface="Calibri"/>
              <a:ea typeface="+mn-ea"/>
              <a:cs typeface="+mn-cs"/>
            </a:endParaRPr>
          </a:p>
          <a:p>
            <a:pPr marL="287338" marR="0" lvl="0" indent="-287338" algn="l" defTabSz="911408" rtl="0" eaLnBrk="1" fontAlgn="auto" latinLnBrk="0" hangingPunct="1">
              <a:lnSpc>
                <a:spcPct val="1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rgbClr val="333333">
                    <a:lumMod val="75000"/>
                  </a:srgbClr>
                </a:solidFill>
                <a:effectLst/>
                <a:uLnTx/>
                <a:uFillTx/>
                <a:latin typeface="Calibri"/>
                <a:ea typeface="+mn-ea"/>
                <a:cs typeface="+mn-cs"/>
              </a:rPr>
              <a:t>Solves application AND image management</a:t>
            </a:r>
          </a:p>
          <a:p>
            <a:pPr marL="287338" marR="0" lvl="0" indent="-287338" algn="l" defTabSz="911408" rtl="0" eaLnBrk="1" fontAlgn="auto" latinLnBrk="0" hangingPunct="1">
              <a:lnSpc>
                <a:spcPct val="1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rgbClr val="333333">
                    <a:lumMod val="75000"/>
                  </a:srgbClr>
                </a:solidFill>
                <a:effectLst/>
                <a:uLnTx/>
                <a:uFillTx/>
                <a:latin typeface="Calibri"/>
                <a:ea typeface="+mn-ea"/>
                <a:cs typeface="+mn-cs"/>
              </a:rPr>
              <a:t>Best login performance</a:t>
            </a:r>
          </a:p>
          <a:p>
            <a:pPr marL="287338" marR="0" lvl="0" indent="-287338" algn="l" defTabSz="911408" rtl="0" eaLnBrk="1" fontAlgn="auto" latinLnBrk="0" hangingPunct="1">
              <a:lnSpc>
                <a:spcPct val="1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rgbClr val="333333">
                    <a:lumMod val="75000"/>
                  </a:srgbClr>
                </a:solidFill>
                <a:effectLst/>
                <a:uLnTx/>
                <a:uFillTx/>
                <a:latin typeface="Calibri"/>
                <a:ea typeface="+mn-ea"/>
                <a:cs typeface="+mn-cs"/>
              </a:rPr>
              <a:t>Seamless integration with native platform tools</a:t>
            </a:r>
          </a:p>
          <a:p>
            <a:pPr marL="287338" marR="0" lvl="0" indent="-287338" algn="l" defTabSz="911408" rtl="0" eaLnBrk="1" fontAlgn="auto" latinLnBrk="0" hangingPunct="1">
              <a:lnSpc>
                <a:spcPct val="1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rgbClr val="333333">
                    <a:lumMod val="75000"/>
                  </a:srgbClr>
                </a:solidFill>
                <a:effectLst/>
                <a:uLnTx/>
                <a:uFillTx/>
                <a:latin typeface="Calibri"/>
                <a:ea typeface="+mn-ea"/>
                <a:cs typeface="+mn-cs"/>
              </a:rPr>
              <a:t>XenApp session personalization</a:t>
            </a:r>
          </a:p>
          <a:p>
            <a:pPr marL="287338" marR="0" lvl="0" indent="-287338" algn="l" defTabSz="911408" rtl="0" eaLnBrk="1" fontAlgn="auto" latinLnBrk="0" hangingPunct="1">
              <a:lnSpc>
                <a:spcPct val="1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rgbClr val="333333">
                    <a:lumMod val="75000"/>
                  </a:srgbClr>
                </a:solidFill>
                <a:effectLst/>
                <a:uLnTx/>
                <a:uFillTx/>
                <a:latin typeface="Calibri"/>
                <a:ea typeface="+mn-ea"/>
                <a:cs typeface="+mn-cs"/>
              </a:rPr>
              <a:t>Portable to any hypervisor</a:t>
            </a:r>
          </a:p>
          <a:p>
            <a:pPr marL="287338" marR="0" lvl="0" indent="-287338" algn="l" defTabSz="911408" rtl="0" eaLnBrk="1" fontAlgn="auto" latinLnBrk="0" hangingPunct="1">
              <a:lnSpc>
                <a:spcPct val="1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rgbClr val="333333">
                    <a:lumMod val="75000"/>
                  </a:srgbClr>
                </a:solidFill>
                <a:effectLst/>
                <a:uLnTx/>
                <a:uFillTx/>
                <a:latin typeface="Calibri"/>
                <a:ea typeface="+mn-ea"/>
                <a:cs typeface="+mn-cs"/>
              </a:rPr>
              <a:t>Portable to cloud, </a:t>
            </a:r>
            <a:r>
              <a:rPr kumimoji="0" lang="en-US" sz="2400" b="0" i="0" u="sng" strike="noStrike" kern="1200" cap="none" spc="0" normalizeH="0" baseline="0" noProof="0" dirty="0" smtClean="0">
                <a:ln>
                  <a:noFill/>
                </a:ln>
                <a:solidFill>
                  <a:srgbClr val="333333">
                    <a:lumMod val="75000"/>
                  </a:srgbClr>
                </a:solidFill>
                <a:effectLst/>
                <a:uLnTx/>
                <a:uFillTx/>
                <a:latin typeface="Calibri"/>
                <a:ea typeface="+mn-ea"/>
                <a:cs typeface="+mn-cs"/>
              </a:rPr>
              <a:t>only</a:t>
            </a:r>
            <a:r>
              <a:rPr kumimoji="0" lang="en-US" sz="2400" b="0" i="0" u="none" strike="noStrike" kern="1200" cap="none" spc="0" normalizeH="0" noProof="0" dirty="0" smtClean="0">
                <a:ln>
                  <a:noFill/>
                </a:ln>
                <a:solidFill>
                  <a:srgbClr val="333333">
                    <a:lumMod val="75000"/>
                  </a:srgbClr>
                </a:solidFill>
                <a:effectLst/>
                <a:uLnTx/>
                <a:uFillTx/>
                <a:latin typeface="Calibri"/>
                <a:ea typeface="+mn-ea"/>
                <a:cs typeface="+mn-cs"/>
              </a:rPr>
              <a:t> Azure-certified app layering solution</a:t>
            </a:r>
            <a:endParaRPr kumimoji="0" lang="en-US" sz="2400" b="0" i="0" u="none" strike="noStrike" kern="1200" cap="none" spc="0" normalizeH="0" baseline="0" noProof="0" dirty="0" smtClean="0">
              <a:ln>
                <a:noFill/>
              </a:ln>
              <a:solidFill>
                <a:srgbClr val="333333">
                  <a:lumMod val="75000"/>
                </a:srgbClr>
              </a:solidFill>
              <a:effectLst/>
              <a:uLnTx/>
              <a:uFillTx/>
              <a:latin typeface="Calibri"/>
              <a:ea typeface="+mn-ea"/>
              <a:cs typeface="+mn-cs"/>
            </a:endParaRPr>
          </a:p>
        </p:txBody>
      </p:sp>
      <p:sp>
        <p:nvSpPr>
          <p:cNvPr id="12" name="Rectangle 26"/>
          <p:cNvSpPr>
            <a:spLocks noChangeArrowheads="1"/>
          </p:cNvSpPr>
          <p:nvPr/>
        </p:nvSpPr>
        <p:spPr bwMode="auto">
          <a:xfrm>
            <a:off x="3782927" y="3915022"/>
            <a:ext cx="3295517" cy="1169543"/>
          </a:xfrm>
          <a:prstGeom prst="rect">
            <a:avLst/>
          </a:prstGeom>
          <a:noFill/>
          <a:ln w="19050">
            <a:noFill/>
          </a:ln>
          <a:extLst/>
        </p:spPr>
        <p:txBody>
          <a:bodyPr wrap="square" lIns="91432" tIns="45716" rIns="91432" bIns="45716">
            <a:spAutoFit/>
          </a:bodyPr>
          <a:lstStyle/>
          <a:p>
            <a:pPr marL="0" marR="0" lvl="0" indent="0" algn="l" defTabSz="911408"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smtClean="0">
                <a:ln>
                  <a:noFill/>
                </a:ln>
                <a:solidFill>
                  <a:srgbClr val="333333">
                    <a:lumMod val="75000"/>
                  </a:srgbClr>
                </a:solidFill>
                <a:effectLst/>
                <a:uLnTx/>
                <a:uFillTx/>
                <a:latin typeface="Calibri"/>
                <a:ea typeface="+mn-ea"/>
                <a:cs typeface="+mn-cs"/>
              </a:rPr>
              <a:t>Elastic Layers</a:t>
            </a:r>
            <a:r>
              <a:rPr kumimoji="0" lang="en-US" sz="2200" b="0" i="0" u="none" strike="noStrike" kern="1200" cap="none" spc="0" normalizeH="0" baseline="0" noProof="0" dirty="0" smtClean="0">
                <a:ln>
                  <a:noFill/>
                </a:ln>
                <a:solidFill>
                  <a:srgbClr val="333333">
                    <a:lumMod val="75000"/>
                  </a:srgbClr>
                </a:solidFill>
                <a:effectLst/>
                <a:uLnTx/>
                <a:uFillTx/>
                <a:latin typeface="Calibri"/>
                <a:ea typeface="+mn-ea"/>
                <a:cs typeface="Calibri"/>
              </a:rPr>
              <a:t>™</a:t>
            </a:r>
          </a:p>
          <a:p>
            <a:pPr marL="0" marR="0" lvl="0" indent="0" algn="l" defTabSz="911408"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333333">
                    <a:lumMod val="75000"/>
                  </a:srgbClr>
                </a:solidFill>
                <a:effectLst/>
                <a:uLnTx/>
                <a:uFillTx/>
                <a:latin typeface="Calibri"/>
                <a:ea typeface="+mn-ea"/>
                <a:cs typeface="Calibri"/>
              </a:rPr>
              <a:t>App and User layers delivered at login for dynamic customization of floating VDI pools and XenApp sessions </a:t>
            </a:r>
          </a:p>
        </p:txBody>
      </p:sp>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r="600"/>
          <a:stretch/>
        </p:blipFill>
        <p:spPr>
          <a:xfrm>
            <a:off x="686198" y="1993306"/>
            <a:ext cx="2344081" cy="1982724"/>
          </a:xfrm>
          <a:prstGeom prst="rect">
            <a:avLst/>
          </a:prstGeom>
        </p:spPr>
      </p:pic>
      <p:pic>
        <p:nvPicPr>
          <p:cNvPr id="8" name="Picture Placeholder 7" descr="06_ElasticLayering_141015b.png"/>
          <p:cNvPicPr>
            <a:picLocks noChangeAspect="1"/>
          </p:cNvPicPr>
          <p:nvPr/>
        </p:nvPicPr>
        <p:blipFill rotWithShape="1">
          <a:blip r:embed="rId4" cstate="print">
            <a:extLst>
              <a:ext uri="{28A0092B-C50C-407E-A947-70E740481C1C}">
                <a14:useLocalDpi xmlns:a14="http://schemas.microsoft.com/office/drawing/2010/main"/>
              </a:ext>
            </a:extLst>
          </a:blip>
          <a:srcRect l="8610" t="12722" r="9793" b="18776"/>
          <a:stretch/>
        </p:blipFill>
        <p:spPr>
          <a:xfrm>
            <a:off x="3836093" y="2390315"/>
            <a:ext cx="2338198" cy="1429548"/>
          </a:xfrm>
          <a:prstGeom prst="rect">
            <a:avLst/>
          </a:prstGeom>
        </p:spPr>
      </p:pic>
      <p:pic>
        <p:nvPicPr>
          <p:cNvPr id="14" name="Picture 13" descr="Unidesk_Logo_RGB.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602819" y="550975"/>
            <a:ext cx="4127556" cy="840797"/>
          </a:xfrm>
          <a:prstGeom prst="rect">
            <a:avLst/>
          </a:prstGeom>
        </p:spPr>
      </p:pic>
      <p:sp>
        <p:nvSpPr>
          <p:cNvPr id="16" name="Rectangle 26"/>
          <p:cNvSpPr>
            <a:spLocks noChangeArrowheads="1"/>
          </p:cNvSpPr>
          <p:nvPr/>
        </p:nvSpPr>
        <p:spPr bwMode="auto">
          <a:xfrm>
            <a:off x="425645" y="3915022"/>
            <a:ext cx="3069675" cy="1169543"/>
          </a:xfrm>
          <a:prstGeom prst="rect">
            <a:avLst/>
          </a:prstGeom>
          <a:noFill/>
          <a:ln w="19050">
            <a:noFill/>
          </a:ln>
          <a:extLst/>
        </p:spPr>
        <p:txBody>
          <a:bodyPr wrap="square" lIns="91432" tIns="45716" rIns="91432" bIns="45716">
            <a:spAutoFit/>
          </a:bodyPr>
          <a:lstStyle/>
          <a:p>
            <a:pPr marL="0" marR="0" lvl="0" indent="0" algn="l" defTabSz="911408"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smtClean="0">
                <a:ln>
                  <a:noFill/>
                </a:ln>
                <a:solidFill>
                  <a:srgbClr val="333333">
                    <a:lumMod val="75000"/>
                  </a:srgbClr>
                </a:solidFill>
                <a:effectLst/>
                <a:uLnTx/>
                <a:uFillTx/>
                <a:latin typeface="Calibri"/>
                <a:ea typeface="+mn-ea"/>
                <a:cs typeface="+mn-cs"/>
              </a:rPr>
              <a:t>Layered Images</a:t>
            </a:r>
            <a:r>
              <a:rPr kumimoji="0" lang="en-US" sz="2200" b="0" i="0" u="none" strike="noStrike" kern="1200" cap="none" spc="0" normalizeH="0" baseline="0" noProof="0" dirty="0" smtClean="0">
                <a:ln>
                  <a:noFill/>
                </a:ln>
                <a:solidFill>
                  <a:srgbClr val="333333">
                    <a:lumMod val="75000"/>
                  </a:srgbClr>
                </a:solidFill>
                <a:effectLst/>
                <a:uLnTx/>
                <a:uFillTx/>
                <a:latin typeface="Calibri"/>
                <a:ea typeface="+mn-ea"/>
                <a:cs typeface="Calibri"/>
              </a:rPr>
              <a:t>™</a:t>
            </a:r>
          </a:p>
          <a:p>
            <a:pPr marL="0" marR="0" lvl="0" indent="0" algn="l" defTabSz="911408"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333333">
                    <a:lumMod val="75000"/>
                  </a:srgbClr>
                </a:solidFill>
                <a:effectLst/>
                <a:uLnTx/>
                <a:uFillTx/>
                <a:latin typeface="Calibri"/>
                <a:ea typeface="+mn-ea"/>
                <a:cs typeface="Calibri"/>
              </a:rPr>
              <a:t>Standard images built or updated before VM-boot from selected OS and App layers</a:t>
            </a:r>
          </a:p>
        </p:txBody>
      </p:sp>
      <p:pic>
        <p:nvPicPr>
          <p:cNvPr id="17" name="Picture 16" descr="XenApp-black.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29875" y="243136"/>
            <a:ext cx="1953497" cy="541348"/>
          </a:xfrm>
          <a:prstGeom prst="rect">
            <a:avLst/>
          </a:prstGeom>
        </p:spPr>
      </p:pic>
      <p:pic>
        <p:nvPicPr>
          <p:cNvPr id="18" name="Picture 17" descr="XenDesktop-black copy.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869668" y="808241"/>
            <a:ext cx="2873909" cy="559774"/>
          </a:xfrm>
          <a:prstGeom prst="rect">
            <a:avLst/>
          </a:prstGeom>
        </p:spPr>
      </p:pic>
      <p:sp>
        <p:nvSpPr>
          <p:cNvPr id="19" name="TextBox 18"/>
          <p:cNvSpPr txBox="1"/>
          <p:nvPr/>
        </p:nvSpPr>
        <p:spPr>
          <a:xfrm>
            <a:off x="7970711" y="1391772"/>
            <a:ext cx="2671822"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smtClean="0">
                <a:ln>
                  <a:noFill/>
                </a:ln>
                <a:solidFill>
                  <a:srgbClr val="23AAE2"/>
                </a:solidFill>
                <a:effectLst/>
                <a:uLnTx/>
                <a:uFillTx/>
                <a:latin typeface="Calibri"/>
                <a:ea typeface="+mn-ea"/>
                <a:cs typeface="+mn-cs"/>
              </a:rPr>
              <a:t>App Layering</a:t>
            </a:r>
            <a:endParaRPr kumimoji="0" lang="en-US" sz="3600" b="0" i="0" u="none" strike="noStrike" kern="1200" cap="none" spc="0" normalizeH="0" baseline="0" noProof="0" dirty="0">
              <a:ln>
                <a:noFill/>
              </a:ln>
              <a:solidFill>
                <a:srgbClr val="23AAE2"/>
              </a:solidFill>
              <a:effectLst/>
              <a:uLnTx/>
              <a:uFillTx/>
              <a:latin typeface="Calibri"/>
              <a:ea typeface="+mn-ea"/>
              <a:cs typeface="+mn-cs"/>
            </a:endParaRPr>
          </a:p>
        </p:txBody>
      </p:sp>
      <p:sp>
        <p:nvSpPr>
          <p:cNvPr id="20" name="TextBox 19"/>
          <p:cNvSpPr txBox="1"/>
          <p:nvPr/>
        </p:nvSpPr>
        <p:spPr>
          <a:xfrm>
            <a:off x="964815" y="5084565"/>
            <a:ext cx="1223220" cy="36933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smtClean="0">
                <a:ln>
                  <a:noFill/>
                </a:ln>
                <a:solidFill>
                  <a:srgbClr val="23AAE2"/>
                </a:solidFill>
                <a:effectLst/>
                <a:uLnTx/>
                <a:uFillTx/>
                <a:latin typeface="Calibri"/>
                <a:ea typeface="+mn-ea"/>
                <a:cs typeface="+mn-cs"/>
              </a:rPr>
              <a:t>All Editions</a:t>
            </a:r>
            <a:endParaRPr kumimoji="0" lang="en-US" b="0" i="0" u="none" strike="noStrike" kern="1200" cap="none" spc="0" normalizeH="0" baseline="0" noProof="0" dirty="0">
              <a:ln>
                <a:noFill/>
              </a:ln>
              <a:solidFill>
                <a:srgbClr val="23AAE2"/>
              </a:solidFill>
              <a:effectLst/>
              <a:uLnTx/>
              <a:uFillTx/>
              <a:latin typeface="Calibri"/>
              <a:ea typeface="+mn-ea"/>
              <a:cs typeface="+mn-cs"/>
            </a:endParaRPr>
          </a:p>
        </p:txBody>
      </p:sp>
      <p:sp>
        <p:nvSpPr>
          <p:cNvPr id="21" name="TextBox 20"/>
          <p:cNvSpPr txBox="1"/>
          <p:nvPr/>
        </p:nvSpPr>
        <p:spPr>
          <a:xfrm>
            <a:off x="4018111" y="5084565"/>
            <a:ext cx="1822230" cy="36933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smtClean="0">
                <a:solidFill>
                  <a:srgbClr val="23AAE2"/>
                </a:solidFill>
                <a:latin typeface="Calibri"/>
              </a:rPr>
              <a:t>Platinum</a:t>
            </a:r>
            <a:r>
              <a:rPr kumimoji="0" lang="en-US" b="0" i="0" u="none" strike="noStrike" kern="1200" cap="none" spc="0" normalizeH="0" baseline="0" noProof="0" dirty="0" smtClean="0">
                <a:ln>
                  <a:noFill/>
                </a:ln>
                <a:solidFill>
                  <a:srgbClr val="23AAE2"/>
                </a:solidFill>
                <a:effectLst/>
                <a:uLnTx/>
                <a:uFillTx/>
                <a:latin typeface="Calibri"/>
                <a:ea typeface="+mn-ea"/>
                <a:cs typeface="+mn-cs"/>
              </a:rPr>
              <a:t> Editions</a:t>
            </a:r>
            <a:endParaRPr kumimoji="0" lang="en-US" b="0" i="0" u="none" strike="noStrike" kern="1200" cap="none" spc="0" normalizeH="0" baseline="0" noProof="0" dirty="0">
              <a:ln>
                <a:noFill/>
              </a:ln>
              <a:solidFill>
                <a:srgbClr val="23AAE2"/>
              </a:solidFill>
              <a:effectLst/>
              <a:uLnTx/>
              <a:uFillTx/>
              <a:latin typeface="Calibri"/>
              <a:ea typeface="+mn-ea"/>
              <a:cs typeface="+mn-cs"/>
            </a:endParaRPr>
          </a:p>
        </p:txBody>
      </p:sp>
      <p:sp>
        <p:nvSpPr>
          <p:cNvPr id="22" name="Down Arrow 21"/>
          <p:cNvSpPr/>
          <p:nvPr/>
        </p:nvSpPr>
        <p:spPr>
          <a:xfrm rot="16200000">
            <a:off x="6213234" y="528285"/>
            <a:ext cx="1274618" cy="886176"/>
          </a:xfrm>
          <a:prstGeom prst="downArrow">
            <a:avLst/>
          </a:prstGeom>
          <a:gradFill>
            <a:gsLst>
              <a:gs pos="0">
                <a:schemeClr val="accent1">
                  <a:lumMod val="5000"/>
                  <a:lumOff val="95000"/>
                </a:schemeClr>
              </a:gs>
              <a:gs pos="50000">
                <a:schemeClr val="bg2"/>
              </a:gs>
              <a:gs pos="100000">
                <a:schemeClr val="tx1">
                  <a:lumMod val="85000"/>
                  <a:lumOff val="1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err="1" smtClean="0">
              <a:ln>
                <a:noFill/>
              </a:ln>
              <a:solidFill>
                <a:prstClr val="white"/>
              </a:solidFill>
              <a:effectLst/>
              <a:uLnTx/>
              <a:uFillTx/>
              <a:latin typeface="Calibri"/>
              <a:ea typeface="+mn-ea"/>
              <a:cs typeface="+mn-cs"/>
            </a:endParaRPr>
          </a:p>
        </p:txBody>
      </p:sp>
      <p:sp>
        <p:nvSpPr>
          <p:cNvPr id="3" name="TextBox 2"/>
          <p:cNvSpPr txBox="1"/>
          <p:nvPr/>
        </p:nvSpPr>
        <p:spPr>
          <a:xfrm>
            <a:off x="1327011" y="5636039"/>
            <a:ext cx="4403364" cy="646331"/>
          </a:xfrm>
          <a:prstGeom prst="rect">
            <a:avLst/>
          </a:prstGeom>
          <a:noFill/>
        </p:spPr>
        <p:txBody>
          <a:bodyPr wrap="square" rtlCol="0">
            <a:spAutoFit/>
          </a:bodyPr>
          <a:lstStyle/>
          <a:p>
            <a:pPr algn="ctr"/>
            <a:r>
              <a:rPr lang="en-US" sz="3600" b="1" i="1" dirty="0" smtClean="0">
                <a:solidFill>
                  <a:schemeClr val="accent3"/>
                </a:solidFill>
                <a:latin typeface="+mj-lt"/>
              </a:rPr>
              <a:t>Coming soon!</a:t>
            </a:r>
            <a:endParaRPr lang="en-US" sz="3600" b="1" i="1" dirty="0">
              <a:solidFill>
                <a:schemeClr val="accent3"/>
              </a:solidFill>
              <a:latin typeface="+mj-lt"/>
            </a:endParaRPr>
          </a:p>
        </p:txBody>
      </p:sp>
    </p:spTree>
    <p:extLst>
      <p:ext uri="{BB962C8B-B14F-4D97-AF65-F5344CB8AC3E}">
        <p14:creationId xmlns:p14="http://schemas.microsoft.com/office/powerpoint/2010/main" val="2532779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3999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Citrix_2016">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Citrix_2016">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cap="rnd">
          <a:round/>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018288E788CFC49BB83FA2E047B0597" ma:contentTypeVersion="1" ma:contentTypeDescription="Create a new document." ma:contentTypeScope="" ma:versionID="d082ce2f22ee77d464a33c2c99870b0f">
  <xsd:schema xmlns:xsd="http://www.w3.org/2001/XMLSchema" xmlns:xs="http://www.w3.org/2001/XMLSchema" xmlns:p="http://schemas.microsoft.com/office/2006/metadata/properties" xmlns:ns1="http://schemas.microsoft.com/sharepoint/v3" targetNamespace="http://schemas.microsoft.com/office/2006/metadata/properties" ma:root="true" ma:fieldsID="a447206dab0015f8b9f8924535193e8c"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A55970A7-60C0-4C88-9424-5AA8A1CA7B42}">
  <ds:schemaRefs>
    <ds:schemaRef ds:uri="http://schemas.microsoft.com/sharepoint/v3/contenttype/forms"/>
  </ds:schemaRefs>
</ds:datastoreItem>
</file>

<file path=customXml/itemProps2.xml><?xml version="1.0" encoding="utf-8"?>
<ds:datastoreItem xmlns:ds="http://schemas.openxmlformats.org/officeDocument/2006/customXml" ds:itemID="{2CD94BC9-5CF6-4DC7-AF9F-F7940DCEC6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AFD1215-7EE8-4D46-A9C3-27199207E1A0}">
  <ds:schemaRefs>
    <ds:schemaRef ds:uri="http://schemas.microsoft.com/office/2006/documentManagement/types"/>
    <ds:schemaRef ds:uri="http://purl.org/dc/dcmitype/"/>
    <ds:schemaRef ds:uri="http://schemas.openxmlformats.org/package/2006/metadata/core-properties"/>
    <ds:schemaRef ds:uri="http://purl.org/dc/elements/1.1/"/>
    <ds:schemaRef ds:uri="http://schemas.microsoft.com/office/infopath/2007/PartnerControls"/>
    <ds:schemaRef ds:uri="http://www.w3.org/XML/1998/namespace"/>
    <ds:schemaRef ds:uri="http://purl.org/dc/terms/"/>
    <ds:schemaRef ds:uri="http://schemas.microsoft.com/sharepoint/v3"/>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10577</TotalTime>
  <Words>3851</Words>
  <Application>Microsoft Office PowerPoint</Application>
  <PresentationFormat>Widescreen</PresentationFormat>
  <Paragraphs>524</Paragraphs>
  <Slides>38</Slides>
  <Notes>32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38</vt:i4>
      </vt:variant>
    </vt:vector>
  </HeadingPairs>
  <TitlesOfParts>
    <vt:vector size="51" baseType="lpstr">
      <vt:lpstr>ＭＳ Ｐゴシック</vt:lpstr>
      <vt:lpstr>Arial</vt:lpstr>
      <vt:lpstr>Calibri</vt:lpstr>
      <vt:lpstr>Calibri Light</vt:lpstr>
      <vt:lpstr>Citrix Sans Light</vt:lpstr>
      <vt:lpstr>Citrix Sans SemiBold</vt:lpstr>
      <vt:lpstr>Helvetica Neue Thin</vt:lpstr>
      <vt:lpstr>Lucida Grande</vt:lpstr>
      <vt:lpstr>MS Mincho</vt:lpstr>
      <vt:lpstr>Netto Offc Pro</vt:lpstr>
      <vt:lpstr>Tahoma</vt:lpstr>
      <vt:lpstr>Times New Roman</vt:lpstr>
      <vt:lpstr>Citrix_2016</vt:lpstr>
      <vt:lpstr>What’s New in XenApp &amp; XenDesktop 7.13   Q1 2017 Current Release </vt:lpstr>
      <vt:lpstr>XenApp and XenDesktop release strategy </vt:lpstr>
      <vt:lpstr>XenApp and XenDesktop releases </vt:lpstr>
      <vt:lpstr>Release themes</vt:lpstr>
      <vt:lpstr>PowerPoint Presentation</vt:lpstr>
      <vt:lpstr>PowerPoint Presentation</vt:lpstr>
      <vt:lpstr>Current Citrix Cloud promotions</vt:lpstr>
      <vt:lpstr>User Experience</vt:lpstr>
      <vt:lpstr>Ensuring user productivity through delightful experiences </vt:lpstr>
      <vt:lpstr>High-performance, adaptive sessions</vt:lpstr>
      <vt:lpstr>Benefits of Adaptive Transport</vt:lpstr>
      <vt:lpstr>Up to 60% reduction in bandwidth use</vt:lpstr>
      <vt:lpstr>Experience rich, high-end graphics on AMD GPUs</vt:lpstr>
      <vt:lpstr>Improved performance and scalability with Intel graphics</vt:lpstr>
      <vt:lpstr>Expanded USB device support for XenApp sessions</vt:lpstr>
      <vt:lpstr>Enhanced support for Asian languages</vt:lpstr>
      <vt:lpstr>Improve VM performance while reducing system load</vt:lpstr>
      <vt:lpstr>Integrated Linux applications on any device</vt:lpstr>
      <vt:lpstr>Admin Experience</vt:lpstr>
      <vt:lpstr>Easy to setup and maintain</vt:lpstr>
      <vt:lpstr>Easily provision Linux server machines</vt:lpstr>
      <vt:lpstr>Authenticate to resources via a 3rd party provider</vt:lpstr>
      <vt:lpstr>Enhanced NetScaler Gateway integration</vt:lpstr>
      <vt:lpstr>Optimize environment usage with Citrix Director</vt:lpstr>
      <vt:lpstr>Built-in enhancements to reduce infrastructure impact</vt:lpstr>
      <vt:lpstr>What’s new in StoreFront 3.9</vt:lpstr>
      <vt:lpstr>Linux VDA 7.13</vt:lpstr>
      <vt:lpstr>High-availability for recorded sessions</vt:lpstr>
      <vt:lpstr>Save time analyzing applications for compatibility</vt:lpstr>
      <vt:lpstr>Enhanced System Center integration</vt:lpstr>
      <vt:lpstr>New Receivers</vt:lpstr>
      <vt:lpstr>Related offerings</vt:lpstr>
      <vt:lpstr>What’s New in XenServer 7.1</vt:lpstr>
      <vt:lpstr>Smart Tools</vt:lpstr>
      <vt:lpstr>Introducing Customer Success Services</vt:lpstr>
      <vt:lpstr>You’ll soon be able to choose from three tiers of service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Citrix</dc:title>
  <dc:creator>Citrix</dc:creator>
  <cp:lastModifiedBy>Allen Furmanski</cp:lastModifiedBy>
  <cp:revision>1319</cp:revision>
  <cp:lastPrinted>2016-03-21T18:27:23Z</cp:lastPrinted>
  <dcterms:created xsi:type="dcterms:W3CDTF">2016-03-21T16:46:57Z</dcterms:created>
  <dcterms:modified xsi:type="dcterms:W3CDTF">2017-02-16T20:53:53Z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0x0101007018288E788CFC49BB83FA2E047B0597</vt:lpwstr>
  </property>
</Properties>
</file>