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3"/>
  </p:notesMasterIdLst>
  <p:handoutMasterIdLst>
    <p:handoutMasterId r:id="rId74"/>
  </p:handoutMasterIdLst>
  <p:sldIdLst>
    <p:sldId id="315" r:id="rId5"/>
    <p:sldId id="516" r:id="rId6"/>
    <p:sldId id="787" r:id="rId7"/>
    <p:sldId id="790" r:id="rId8"/>
    <p:sldId id="791" r:id="rId9"/>
    <p:sldId id="792" r:id="rId10"/>
    <p:sldId id="793" r:id="rId11"/>
    <p:sldId id="756" r:id="rId12"/>
    <p:sldId id="794" r:id="rId13"/>
    <p:sldId id="630" r:id="rId14"/>
    <p:sldId id="661" r:id="rId15"/>
    <p:sldId id="658" r:id="rId16"/>
    <p:sldId id="754" r:id="rId17"/>
    <p:sldId id="671" r:id="rId18"/>
    <p:sldId id="741" r:id="rId19"/>
    <p:sldId id="740" r:id="rId20"/>
    <p:sldId id="755" r:id="rId21"/>
    <p:sldId id="796" r:id="rId22"/>
    <p:sldId id="742" r:id="rId23"/>
    <p:sldId id="663" r:id="rId24"/>
    <p:sldId id="664" r:id="rId25"/>
    <p:sldId id="763" r:id="rId26"/>
    <p:sldId id="772" r:id="rId27"/>
    <p:sldId id="774" r:id="rId28"/>
    <p:sldId id="775" r:id="rId29"/>
    <p:sldId id="776" r:id="rId30"/>
    <p:sldId id="777" r:id="rId31"/>
    <p:sldId id="778" r:id="rId32"/>
    <p:sldId id="780" r:id="rId33"/>
    <p:sldId id="781" r:id="rId34"/>
    <p:sldId id="665" r:id="rId35"/>
    <p:sldId id="690" r:id="rId36"/>
    <p:sldId id="722" r:id="rId37"/>
    <p:sldId id="724" r:id="rId38"/>
    <p:sldId id="694" r:id="rId39"/>
    <p:sldId id="709" r:id="rId40"/>
    <p:sldId id="708" r:id="rId41"/>
    <p:sldId id="697" r:id="rId42"/>
    <p:sldId id="699" r:id="rId43"/>
    <p:sldId id="692" r:id="rId44"/>
    <p:sldId id="679" r:id="rId45"/>
    <p:sldId id="698" r:id="rId46"/>
    <p:sldId id="702" r:id="rId47"/>
    <p:sldId id="685" r:id="rId48"/>
    <p:sldId id="703" r:id="rId49"/>
    <p:sldId id="704" r:id="rId50"/>
    <p:sldId id="720" r:id="rId51"/>
    <p:sldId id="719" r:id="rId52"/>
    <p:sldId id="710" r:id="rId53"/>
    <p:sldId id="757" r:id="rId54"/>
    <p:sldId id="804" r:id="rId55"/>
    <p:sldId id="805" r:id="rId56"/>
    <p:sldId id="798" r:id="rId57"/>
    <p:sldId id="782" r:id="rId58"/>
    <p:sldId id="784" r:id="rId59"/>
    <p:sldId id="785" r:id="rId60"/>
    <p:sldId id="786" r:id="rId61"/>
    <p:sldId id="762" r:id="rId62"/>
    <p:sldId id="725" r:id="rId63"/>
    <p:sldId id="735" r:id="rId64"/>
    <p:sldId id="737" r:id="rId65"/>
    <p:sldId id="738" r:id="rId66"/>
    <p:sldId id="739" r:id="rId67"/>
    <p:sldId id="743" r:id="rId68"/>
    <p:sldId id="744" r:id="rId69"/>
    <p:sldId id="748" r:id="rId70"/>
    <p:sldId id="749" r:id="rId71"/>
    <p:sldId id="797" r:id="rId72"/>
  </p:sldIdLst>
  <p:sldSz cx="12192000" cy="6858000"/>
  <p:notesSz cx="6950075"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aniel Feller" initials="DF" lastIdx="1" clrIdx="0">
    <p:extLst>
      <p:ext uri="{19B8F6BF-5375-455C-9EA6-DF929625EA0E}">
        <p15:presenceInfo xmlns:p15="http://schemas.microsoft.com/office/powerpoint/2012/main" userId="4657c0b088a9dfd9"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5959"/>
    <a:srgbClr val="4D4F53"/>
    <a:srgbClr val="69CCEB"/>
    <a:srgbClr val="F0F0F0"/>
    <a:srgbClr val="66CBEA"/>
    <a:srgbClr val="000000"/>
    <a:srgbClr val="D54C28"/>
    <a:srgbClr val="92D050"/>
    <a:srgbClr val="C00000"/>
    <a:srgbClr val="46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6" autoAdjust="0"/>
    <p:restoredTop sz="81787" autoAdjust="0"/>
  </p:normalViewPr>
  <p:slideViewPr>
    <p:cSldViewPr snapToGrid="0">
      <p:cViewPr varScale="1">
        <p:scale>
          <a:sx n="80" d="100"/>
          <a:sy n="80" d="100"/>
        </p:scale>
        <p:origin x="120" y="78"/>
      </p:cViewPr>
      <p:guideLst>
        <p:guide orient="horz" pos="2160"/>
        <p:guide pos="3840"/>
      </p:guideLst>
    </p:cSldViewPr>
  </p:slideViewPr>
  <p:outlineViewPr>
    <p:cViewPr>
      <p:scale>
        <a:sx n="33" d="100"/>
        <a:sy n="33" d="100"/>
      </p:scale>
      <p:origin x="0" y="-1302"/>
    </p:cViewPr>
  </p:outlineViewPr>
  <p:notesTextViewPr>
    <p:cViewPr>
      <p:scale>
        <a:sx n="3" d="2"/>
        <a:sy n="3" d="2"/>
      </p:scale>
      <p:origin x="0" y="0"/>
    </p:cViewPr>
  </p:notesTextViewPr>
  <p:sorterViewPr>
    <p:cViewPr varScale="1">
      <p:scale>
        <a:sx n="100" d="100"/>
        <a:sy n="100" d="100"/>
      </p:scale>
      <p:origin x="0" y="-4194"/>
    </p:cViewPr>
  </p:sorterViewPr>
  <p:notesViewPr>
    <p:cSldViewPr snapToGrid="0">
      <p:cViewPr>
        <p:scale>
          <a:sx n="100" d="100"/>
          <a:sy n="100" d="100"/>
        </p:scale>
        <p:origin x="4194" y="66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handoutMaster" Target="handoutMasters/handoutMaster1.xml"/><Relationship Id="rId79"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notesMaster" Target="notesMasters/notesMaster1.xml"/><Relationship Id="rId78"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800" b="0" i="0" baseline="0" dirty="0" smtClean="0">
                <a:effectLst/>
              </a:rPr>
              <a:t>Network Bandwidth Utilization</a:t>
            </a:r>
            <a:endParaRPr lang="en-US" dirty="0">
              <a:effectLst/>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Sheet1!$B$1</c:f>
              <c:strCache>
                <c:ptCount val="1"/>
                <c:pt idx="0">
                  <c:v>Provisioning Services (Native)</c:v>
                </c:pt>
              </c:strCache>
            </c:strRef>
          </c:tx>
          <c:spPr>
            <a:ln w="28575" cap="rnd">
              <a:solidFill>
                <a:schemeClr val="accent1"/>
              </a:solidFill>
              <a:round/>
            </a:ln>
            <a:effectLst/>
          </c:spPr>
          <c:marker>
            <c:symbol val="none"/>
          </c:marker>
          <c:cat>
            <c:numRef>
              <c:f>Sheet1!$A$2:$A$21</c:f>
              <c:numCache>
                <c:formatCode>General</c:formatCode>
                <c:ptCount val="20"/>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numCache>
            </c:numRef>
          </c:cat>
          <c:val>
            <c:numRef>
              <c:f>Sheet1!$B$2:$B$21</c:f>
              <c:numCache>
                <c:formatCode>General</c:formatCode>
                <c:ptCount val="20"/>
                <c:pt idx="0">
                  <c:v>250</c:v>
                </c:pt>
                <c:pt idx="1">
                  <c:v>500</c:v>
                </c:pt>
                <c:pt idx="2">
                  <c:v>750</c:v>
                </c:pt>
                <c:pt idx="3">
                  <c:v>1000</c:v>
                </c:pt>
                <c:pt idx="4">
                  <c:v>1250</c:v>
                </c:pt>
                <c:pt idx="5">
                  <c:v>1500</c:v>
                </c:pt>
                <c:pt idx="6">
                  <c:v>1750</c:v>
                </c:pt>
                <c:pt idx="7">
                  <c:v>2000</c:v>
                </c:pt>
                <c:pt idx="8">
                  <c:v>2250</c:v>
                </c:pt>
                <c:pt idx="9">
                  <c:v>2500</c:v>
                </c:pt>
                <c:pt idx="10">
                  <c:v>2750</c:v>
                </c:pt>
                <c:pt idx="11">
                  <c:v>3000</c:v>
                </c:pt>
                <c:pt idx="12">
                  <c:v>3250</c:v>
                </c:pt>
                <c:pt idx="13">
                  <c:v>3500</c:v>
                </c:pt>
                <c:pt idx="14">
                  <c:v>3750</c:v>
                </c:pt>
                <c:pt idx="15">
                  <c:v>4000</c:v>
                </c:pt>
                <c:pt idx="16">
                  <c:v>4250</c:v>
                </c:pt>
                <c:pt idx="17">
                  <c:v>4500</c:v>
                </c:pt>
                <c:pt idx="18">
                  <c:v>4750</c:v>
                </c:pt>
                <c:pt idx="19">
                  <c:v>5000</c:v>
                </c:pt>
              </c:numCache>
            </c:numRef>
          </c:val>
          <c:smooth val="0"/>
          <c:extLst>
            <c:ext xmlns:c16="http://schemas.microsoft.com/office/drawing/2014/chart" uri="{C3380CC4-5D6E-409C-BE32-E72D297353CC}">
              <c16:uniqueId val="{00000000-9F3F-4F00-A3B2-632A1880CF3C}"/>
            </c:ext>
          </c:extLst>
        </c:ser>
        <c:dLbls>
          <c:showLegendKey val="0"/>
          <c:showVal val="0"/>
          <c:showCatName val="0"/>
          <c:showSerName val="0"/>
          <c:showPercent val="0"/>
          <c:showBubbleSize val="0"/>
        </c:dLbls>
        <c:smooth val="0"/>
        <c:axId val="359508112"/>
        <c:axId val="359505160"/>
      </c:lineChart>
      <c:catAx>
        <c:axId val="359508112"/>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smtClean="0"/>
                  <a:t>Number of Servers</a:t>
                </a:r>
                <a:endParaRPr lang="en-US" dirty="0"/>
              </a:p>
            </c:rich>
          </c:tx>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59505160"/>
        <c:crosses val="autoZero"/>
        <c:auto val="1"/>
        <c:lblAlgn val="ctr"/>
        <c:lblOffset val="100"/>
        <c:noMultiLvlLbl val="0"/>
      </c:catAx>
      <c:valAx>
        <c:axId val="35950516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smtClean="0"/>
                  <a:t>Megabytes sent</a:t>
                </a:r>
                <a:endParaRPr lang="en-US" dirty="0"/>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5950811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smtClean="0"/>
              <a:t>Network Bandwidth Utilization</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Sheet1!$B$1</c:f>
              <c:strCache>
                <c:ptCount val="1"/>
                <c:pt idx="0">
                  <c:v>Provisioning Services (Native)</c:v>
                </c:pt>
              </c:strCache>
            </c:strRef>
          </c:tx>
          <c:spPr>
            <a:ln w="28575" cap="rnd">
              <a:solidFill>
                <a:schemeClr val="accent1"/>
              </a:solidFill>
              <a:round/>
            </a:ln>
            <a:effectLst/>
          </c:spPr>
          <c:marker>
            <c:symbol val="none"/>
          </c:marker>
          <c:cat>
            <c:numRef>
              <c:f>Sheet1!$A$2:$A$22</c:f>
              <c:numCache>
                <c:formatCode>General</c:formatCode>
                <c:ptCount val="2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numCache>
            </c:numRef>
          </c:cat>
          <c:val>
            <c:numRef>
              <c:f>Sheet1!$B$2:$B$22</c:f>
              <c:numCache>
                <c:formatCode>General</c:formatCode>
                <c:ptCount val="21"/>
                <c:pt idx="0">
                  <c:v>0</c:v>
                </c:pt>
                <c:pt idx="1">
                  <c:v>250</c:v>
                </c:pt>
                <c:pt idx="2">
                  <c:v>500</c:v>
                </c:pt>
                <c:pt idx="3">
                  <c:v>750</c:v>
                </c:pt>
                <c:pt idx="4">
                  <c:v>1000</c:v>
                </c:pt>
                <c:pt idx="5">
                  <c:v>1250</c:v>
                </c:pt>
                <c:pt idx="6">
                  <c:v>1500</c:v>
                </c:pt>
                <c:pt idx="7">
                  <c:v>1750</c:v>
                </c:pt>
                <c:pt idx="8">
                  <c:v>2000</c:v>
                </c:pt>
                <c:pt idx="9">
                  <c:v>2250</c:v>
                </c:pt>
                <c:pt idx="10">
                  <c:v>2500</c:v>
                </c:pt>
                <c:pt idx="11">
                  <c:v>2750</c:v>
                </c:pt>
                <c:pt idx="12">
                  <c:v>3000</c:v>
                </c:pt>
                <c:pt idx="13">
                  <c:v>3250</c:v>
                </c:pt>
                <c:pt idx="14">
                  <c:v>3500</c:v>
                </c:pt>
                <c:pt idx="15">
                  <c:v>3750</c:v>
                </c:pt>
                <c:pt idx="16">
                  <c:v>4000</c:v>
                </c:pt>
                <c:pt idx="17">
                  <c:v>4250</c:v>
                </c:pt>
                <c:pt idx="18">
                  <c:v>4500</c:v>
                </c:pt>
                <c:pt idx="19">
                  <c:v>4750</c:v>
                </c:pt>
                <c:pt idx="20">
                  <c:v>5000</c:v>
                </c:pt>
              </c:numCache>
            </c:numRef>
          </c:val>
          <c:smooth val="0"/>
          <c:extLst>
            <c:ext xmlns:c16="http://schemas.microsoft.com/office/drawing/2014/chart" uri="{C3380CC4-5D6E-409C-BE32-E72D297353CC}">
              <c16:uniqueId val="{00000000-9F3F-4F00-A3B2-632A1880CF3C}"/>
            </c:ext>
          </c:extLst>
        </c:ser>
        <c:ser>
          <c:idx val="1"/>
          <c:order val="1"/>
          <c:tx>
            <c:strRef>
              <c:f>Sheet1!$C$1</c:f>
              <c:strCache>
                <c:ptCount val="1"/>
                <c:pt idx="0">
                  <c:v>Provisioning Services Accelerator</c:v>
                </c:pt>
              </c:strCache>
            </c:strRef>
          </c:tx>
          <c:spPr>
            <a:ln w="28575" cap="rnd">
              <a:solidFill>
                <a:schemeClr val="accent2"/>
              </a:solidFill>
              <a:round/>
            </a:ln>
            <a:effectLst/>
          </c:spPr>
          <c:marker>
            <c:symbol val="none"/>
          </c:marker>
          <c:cat>
            <c:numRef>
              <c:f>Sheet1!$A$2:$A$22</c:f>
              <c:numCache>
                <c:formatCode>General</c:formatCode>
                <c:ptCount val="2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numCache>
            </c:numRef>
          </c:cat>
          <c:val>
            <c:numRef>
              <c:f>Sheet1!$C$2:$C$22</c:f>
              <c:numCache>
                <c:formatCode>General</c:formatCode>
                <c:ptCount val="21"/>
                <c:pt idx="0">
                  <c:v>0</c:v>
                </c:pt>
                <c:pt idx="1">
                  <c:v>250</c:v>
                </c:pt>
                <c:pt idx="2">
                  <c:v>250</c:v>
                </c:pt>
                <c:pt idx="3">
                  <c:v>250</c:v>
                </c:pt>
                <c:pt idx="4">
                  <c:v>250</c:v>
                </c:pt>
                <c:pt idx="5">
                  <c:v>250</c:v>
                </c:pt>
                <c:pt idx="6">
                  <c:v>250</c:v>
                </c:pt>
                <c:pt idx="7">
                  <c:v>250</c:v>
                </c:pt>
                <c:pt idx="8">
                  <c:v>250</c:v>
                </c:pt>
                <c:pt idx="9">
                  <c:v>250</c:v>
                </c:pt>
                <c:pt idx="10">
                  <c:v>250</c:v>
                </c:pt>
                <c:pt idx="11">
                  <c:v>250</c:v>
                </c:pt>
                <c:pt idx="12">
                  <c:v>250</c:v>
                </c:pt>
                <c:pt idx="13">
                  <c:v>250</c:v>
                </c:pt>
                <c:pt idx="14">
                  <c:v>250</c:v>
                </c:pt>
                <c:pt idx="15">
                  <c:v>250</c:v>
                </c:pt>
                <c:pt idx="16">
                  <c:v>250</c:v>
                </c:pt>
                <c:pt idx="17">
                  <c:v>250</c:v>
                </c:pt>
                <c:pt idx="18">
                  <c:v>250</c:v>
                </c:pt>
                <c:pt idx="19">
                  <c:v>250</c:v>
                </c:pt>
                <c:pt idx="20">
                  <c:v>250</c:v>
                </c:pt>
              </c:numCache>
            </c:numRef>
          </c:val>
          <c:smooth val="0"/>
          <c:extLst>
            <c:ext xmlns:c16="http://schemas.microsoft.com/office/drawing/2014/chart" uri="{C3380CC4-5D6E-409C-BE32-E72D297353CC}">
              <c16:uniqueId val="{00000000-1E0C-4870-897D-5D5D172A5846}"/>
            </c:ext>
          </c:extLst>
        </c:ser>
        <c:dLbls>
          <c:showLegendKey val="0"/>
          <c:showVal val="0"/>
          <c:showCatName val="0"/>
          <c:showSerName val="0"/>
          <c:showPercent val="0"/>
          <c:showBubbleSize val="0"/>
        </c:dLbls>
        <c:smooth val="0"/>
        <c:axId val="359508112"/>
        <c:axId val="359505160"/>
      </c:lineChart>
      <c:catAx>
        <c:axId val="359508112"/>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smtClean="0"/>
                  <a:t>Number of Servers</a:t>
                </a:r>
                <a:endParaRPr lang="en-US" dirty="0"/>
              </a:p>
            </c:rich>
          </c:tx>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59505160"/>
        <c:crosses val="autoZero"/>
        <c:auto val="1"/>
        <c:lblAlgn val="ctr"/>
        <c:lblOffset val="100"/>
        <c:noMultiLvlLbl val="0"/>
      </c:catAx>
      <c:valAx>
        <c:axId val="35950516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smtClean="0"/>
                  <a:t>Megabytes sent</a:t>
                </a:r>
                <a:endParaRPr lang="en-US" dirty="0"/>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5950811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smtClean="0"/>
              <a:t>PVS CPU Utilization</a:t>
            </a:r>
            <a:br>
              <a:rPr lang="en-US" dirty="0" smtClean="0"/>
            </a:b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Native</c:v>
                </c:pt>
              </c:strCache>
            </c:strRef>
          </c:tx>
          <c:spPr>
            <a:solidFill>
              <a:schemeClr val="accent1"/>
            </a:solidFill>
            <a:ln>
              <a:noFill/>
            </a:ln>
            <a:effectLst/>
          </c:spPr>
          <c:invertIfNegative val="0"/>
          <c:cat>
            <c:strRef>
              <c:f>Sheet1!$A$2</c:f>
              <c:strCache>
                <c:ptCount val="1"/>
                <c:pt idx="0">
                  <c:v>Category 1</c:v>
                </c:pt>
              </c:strCache>
            </c:strRef>
          </c:cat>
          <c:val>
            <c:numRef>
              <c:f>Sheet1!$B$2</c:f>
              <c:numCache>
                <c:formatCode>General</c:formatCode>
                <c:ptCount val="1"/>
                <c:pt idx="0">
                  <c:v>70</c:v>
                </c:pt>
              </c:numCache>
            </c:numRef>
          </c:val>
          <c:extLst>
            <c:ext xmlns:c16="http://schemas.microsoft.com/office/drawing/2014/chart" uri="{C3380CC4-5D6E-409C-BE32-E72D297353CC}">
              <c16:uniqueId val="{00000000-029B-418C-BAAA-E625B80AE991}"/>
            </c:ext>
          </c:extLst>
        </c:ser>
        <c:ser>
          <c:idx val="1"/>
          <c:order val="1"/>
          <c:tx>
            <c:strRef>
              <c:f>Sheet1!$C$1</c:f>
              <c:strCache>
                <c:ptCount val="1"/>
                <c:pt idx="0">
                  <c:v>PVS Accelerator</c:v>
                </c:pt>
              </c:strCache>
            </c:strRef>
          </c:tx>
          <c:spPr>
            <a:solidFill>
              <a:schemeClr val="accent2"/>
            </a:solidFill>
            <a:ln>
              <a:noFill/>
            </a:ln>
            <a:effectLst/>
          </c:spPr>
          <c:invertIfNegative val="0"/>
          <c:cat>
            <c:strRef>
              <c:f>Sheet1!$A$2</c:f>
              <c:strCache>
                <c:ptCount val="1"/>
                <c:pt idx="0">
                  <c:v>Category 1</c:v>
                </c:pt>
              </c:strCache>
            </c:strRef>
          </c:cat>
          <c:val>
            <c:numRef>
              <c:f>Sheet1!$C$2</c:f>
              <c:numCache>
                <c:formatCode>General</c:formatCode>
                <c:ptCount val="1"/>
                <c:pt idx="0">
                  <c:v>5</c:v>
                </c:pt>
              </c:numCache>
            </c:numRef>
          </c:val>
          <c:extLst>
            <c:ext xmlns:c16="http://schemas.microsoft.com/office/drawing/2014/chart" uri="{C3380CC4-5D6E-409C-BE32-E72D297353CC}">
              <c16:uniqueId val="{00000001-029B-418C-BAAA-E625B80AE991}"/>
            </c:ext>
          </c:extLst>
        </c:ser>
        <c:dLbls>
          <c:showLegendKey val="0"/>
          <c:showVal val="0"/>
          <c:showCatName val="0"/>
          <c:showSerName val="0"/>
          <c:showPercent val="0"/>
          <c:showBubbleSize val="0"/>
        </c:dLbls>
        <c:gapWidth val="219"/>
        <c:overlap val="-27"/>
        <c:axId val="1779565712"/>
        <c:axId val="1779561968"/>
      </c:barChart>
      <c:catAx>
        <c:axId val="1779565712"/>
        <c:scaling>
          <c:orientation val="minMax"/>
        </c:scaling>
        <c:delete val="1"/>
        <c:axPos val="b"/>
        <c:numFmt formatCode="General" sourceLinked="1"/>
        <c:majorTickMark val="none"/>
        <c:minorTickMark val="none"/>
        <c:tickLblPos val="nextTo"/>
        <c:crossAx val="1779561968"/>
        <c:crosses val="autoZero"/>
        <c:auto val="1"/>
        <c:lblAlgn val="ctr"/>
        <c:lblOffset val="100"/>
        <c:noMultiLvlLbl val="0"/>
      </c:catAx>
      <c:valAx>
        <c:axId val="1779561968"/>
        <c:scaling>
          <c:orientation val="minMax"/>
          <c:max val="10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77956571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smtClean="0"/>
              <a:t>Network Throughput (Mbps)</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Native</c:v>
                </c:pt>
              </c:strCache>
            </c:strRef>
          </c:tx>
          <c:spPr>
            <a:solidFill>
              <a:schemeClr val="accent1"/>
            </a:solidFill>
            <a:ln>
              <a:noFill/>
            </a:ln>
            <a:effectLst/>
          </c:spPr>
          <c:invertIfNegative val="0"/>
          <c:cat>
            <c:strRef>
              <c:f>Sheet1!$A$2</c:f>
              <c:strCache>
                <c:ptCount val="1"/>
                <c:pt idx="0">
                  <c:v>Category 1</c:v>
                </c:pt>
              </c:strCache>
            </c:strRef>
          </c:cat>
          <c:val>
            <c:numRef>
              <c:f>Sheet1!$B$2</c:f>
              <c:numCache>
                <c:formatCode>General</c:formatCode>
                <c:ptCount val="1"/>
                <c:pt idx="0">
                  <c:v>60</c:v>
                </c:pt>
              </c:numCache>
            </c:numRef>
          </c:val>
          <c:extLst>
            <c:ext xmlns:c16="http://schemas.microsoft.com/office/drawing/2014/chart" uri="{C3380CC4-5D6E-409C-BE32-E72D297353CC}">
              <c16:uniqueId val="{00000000-ADEF-4F45-962B-9396857D7258}"/>
            </c:ext>
          </c:extLst>
        </c:ser>
        <c:ser>
          <c:idx val="1"/>
          <c:order val="1"/>
          <c:tx>
            <c:strRef>
              <c:f>Sheet1!$C$1</c:f>
              <c:strCache>
                <c:ptCount val="1"/>
                <c:pt idx="0">
                  <c:v>PVS Accelerator</c:v>
                </c:pt>
              </c:strCache>
            </c:strRef>
          </c:tx>
          <c:spPr>
            <a:solidFill>
              <a:schemeClr val="accent2"/>
            </a:solidFill>
            <a:ln>
              <a:noFill/>
            </a:ln>
            <a:effectLst/>
          </c:spPr>
          <c:invertIfNegative val="0"/>
          <c:cat>
            <c:strRef>
              <c:f>Sheet1!$A$2</c:f>
              <c:strCache>
                <c:ptCount val="1"/>
                <c:pt idx="0">
                  <c:v>Category 1</c:v>
                </c:pt>
              </c:strCache>
            </c:strRef>
          </c:cat>
          <c:val>
            <c:numRef>
              <c:f>Sheet1!$C$2</c:f>
              <c:numCache>
                <c:formatCode>General</c:formatCode>
                <c:ptCount val="1"/>
                <c:pt idx="0">
                  <c:v>5</c:v>
                </c:pt>
              </c:numCache>
            </c:numRef>
          </c:val>
          <c:extLst>
            <c:ext xmlns:c16="http://schemas.microsoft.com/office/drawing/2014/chart" uri="{C3380CC4-5D6E-409C-BE32-E72D297353CC}">
              <c16:uniqueId val="{00000001-ADEF-4F45-962B-9396857D7258}"/>
            </c:ext>
          </c:extLst>
        </c:ser>
        <c:dLbls>
          <c:showLegendKey val="0"/>
          <c:showVal val="0"/>
          <c:showCatName val="0"/>
          <c:showSerName val="0"/>
          <c:showPercent val="0"/>
          <c:showBubbleSize val="0"/>
        </c:dLbls>
        <c:gapWidth val="219"/>
        <c:overlap val="-27"/>
        <c:axId val="1670322512"/>
        <c:axId val="1670332496"/>
      </c:barChart>
      <c:catAx>
        <c:axId val="1670322512"/>
        <c:scaling>
          <c:orientation val="minMax"/>
        </c:scaling>
        <c:delete val="1"/>
        <c:axPos val="b"/>
        <c:numFmt formatCode="General" sourceLinked="1"/>
        <c:majorTickMark val="none"/>
        <c:minorTickMark val="none"/>
        <c:tickLblPos val="nextTo"/>
        <c:crossAx val="1670332496"/>
        <c:crosses val="autoZero"/>
        <c:auto val="1"/>
        <c:lblAlgn val="ctr"/>
        <c:lblOffset val="100"/>
        <c:noMultiLvlLbl val="0"/>
      </c:catAx>
      <c:valAx>
        <c:axId val="16703324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67032251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err="1" smtClean="0"/>
              <a:t>Avg</a:t>
            </a:r>
            <a:r>
              <a:rPr lang="en-US" dirty="0" smtClean="0"/>
              <a:t> VM Boot Time</a:t>
            </a:r>
            <a:br>
              <a:rPr lang="en-US" dirty="0" smtClean="0"/>
            </a:b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Native</c:v>
                </c:pt>
              </c:strCache>
            </c:strRef>
          </c:tx>
          <c:spPr>
            <a:solidFill>
              <a:schemeClr val="accent1"/>
            </a:solidFill>
            <a:ln>
              <a:noFill/>
            </a:ln>
            <a:effectLst/>
          </c:spPr>
          <c:invertIfNegative val="0"/>
          <c:cat>
            <c:strRef>
              <c:f>Sheet1!$A$2</c:f>
              <c:strCache>
                <c:ptCount val="1"/>
                <c:pt idx="0">
                  <c:v>Category 1</c:v>
                </c:pt>
              </c:strCache>
            </c:strRef>
          </c:cat>
          <c:val>
            <c:numRef>
              <c:f>Sheet1!$B$2</c:f>
              <c:numCache>
                <c:formatCode>General</c:formatCode>
                <c:ptCount val="1"/>
                <c:pt idx="0">
                  <c:v>112</c:v>
                </c:pt>
              </c:numCache>
            </c:numRef>
          </c:val>
          <c:extLst>
            <c:ext xmlns:c16="http://schemas.microsoft.com/office/drawing/2014/chart" uri="{C3380CC4-5D6E-409C-BE32-E72D297353CC}">
              <c16:uniqueId val="{00000000-CE5F-44A7-942F-3C198BE4DD3F}"/>
            </c:ext>
          </c:extLst>
        </c:ser>
        <c:ser>
          <c:idx val="1"/>
          <c:order val="1"/>
          <c:tx>
            <c:strRef>
              <c:f>Sheet1!$C$1</c:f>
              <c:strCache>
                <c:ptCount val="1"/>
                <c:pt idx="0">
                  <c:v>PVS Accelerator</c:v>
                </c:pt>
              </c:strCache>
            </c:strRef>
          </c:tx>
          <c:spPr>
            <a:solidFill>
              <a:schemeClr val="accent2"/>
            </a:solidFill>
            <a:ln>
              <a:noFill/>
            </a:ln>
            <a:effectLst/>
          </c:spPr>
          <c:invertIfNegative val="0"/>
          <c:cat>
            <c:strRef>
              <c:f>Sheet1!$A$2</c:f>
              <c:strCache>
                <c:ptCount val="1"/>
                <c:pt idx="0">
                  <c:v>Category 1</c:v>
                </c:pt>
              </c:strCache>
            </c:strRef>
          </c:cat>
          <c:val>
            <c:numRef>
              <c:f>Sheet1!$C$2</c:f>
              <c:numCache>
                <c:formatCode>General</c:formatCode>
                <c:ptCount val="1"/>
                <c:pt idx="0">
                  <c:v>83</c:v>
                </c:pt>
              </c:numCache>
            </c:numRef>
          </c:val>
          <c:extLst>
            <c:ext xmlns:c16="http://schemas.microsoft.com/office/drawing/2014/chart" uri="{C3380CC4-5D6E-409C-BE32-E72D297353CC}">
              <c16:uniqueId val="{00000001-CE5F-44A7-942F-3C198BE4DD3F}"/>
            </c:ext>
          </c:extLst>
        </c:ser>
        <c:dLbls>
          <c:showLegendKey val="0"/>
          <c:showVal val="0"/>
          <c:showCatName val="0"/>
          <c:showSerName val="0"/>
          <c:showPercent val="0"/>
          <c:showBubbleSize val="0"/>
        </c:dLbls>
        <c:gapWidth val="219"/>
        <c:overlap val="-27"/>
        <c:axId val="1779557392"/>
        <c:axId val="1779558224"/>
      </c:barChart>
      <c:catAx>
        <c:axId val="1779557392"/>
        <c:scaling>
          <c:orientation val="minMax"/>
        </c:scaling>
        <c:delete val="1"/>
        <c:axPos val="b"/>
        <c:numFmt formatCode="General" sourceLinked="1"/>
        <c:majorTickMark val="none"/>
        <c:minorTickMark val="none"/>
        <c:tickLblPos val="nextTo"/>
        <c:crossAx val="1779558224"/>
        <c:crosses val="autoZero"/>
        <c:auto val="1"/>
        <c:lblAlgn val="ctr"/>
        <c:lblOffset val="100"/>
        <c:noMultiLvlLbl val="0"/>
      </c:catAx>
      <c:valAx>
        <c:axId val="17795582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77955739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smtClean="0"/>
              <a:t>Bandwidth Reductions with 7.13</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7.12</c:v>
                </c:pt>
              </c:strCache>
            </c:strRef>
          </c:tx>
          <c:spPr>
            <a:solidFill>
              <a:schemeClr val="accent1"/>
            </a:solidFill>
            <a:ln>
              <a:noFill/>
            </a:ln>
            <a:effectLst/>
          </c:spPr>
          <c:invertIfNegative val="0"/>
          <c:cat>
            <c:strRef>
              <c:f>Sheet1!$A$2:$A$4</c:f>
              <c:strCache>
                <c:ptCount val="3"/>
                <c:pt idx="0">
                  <c:v>Windows 2012R2</c:v>
                </c:pt>
                <c:pt idx="1">
                  <c:v>Windows 2016</c:v>
                </c:pt>
                <c:pt idx="2">
                  <c:v>Windows 10</c:v>
                </c:pt>
              </c:strCache>
            </c:strRef>
          </c:cat>
          <c:val>
            <c:numRef>
              <c:f>Sheet1!$B$2:$B$4</c:f>
              <c:numCache>
                <c:formatCode>General</c:formatCode>
                <c:ptCount val="3"/>
                <c:pt idx="0">
                  <c:v>100</c:v>
                </c:pt>
                <c:pt idx="1">
                  <c:v>100</c:v>
                </c:pt>
                <c:pt idx="2">
                  <c:v>100</c:v>
                </c:pt>
              </c:numCache>
            </c:numRef>
          </c:val>
          <c:extLst>
            <c:ext xmlns:c16="http://schemas.microsoft.com/office/drawing/2014/chart" uri="{C3380CC4-5D6E-409C-BE32-E72D297353CC}">
              <c16:uniqueId val="{00000000-9773-45B3-9BC8-61FCCE6CACA6}"/>
            </c:ext>
          </c:extLst>
        </c:ser>
        <c:ser>
          <c:idx val="1"/>
          <c:order val="1"/>
          <c:tx>
            <c:strRef>
              <c:f>Sheet1!$C$1</c:f>
              <c:strCache>
                <c:ptCount val="1"/>
                <c:pt idx="0">
                  <c:v>7.13</c:v>
                </c:pt>
              </c:strCache>
            </c:strRef>
          </c:tx>
          <c:spPr>
            <a:solidFill>
              <a:schemeClr val="accent2"/>
            </a:solidFill>
            <a:ln>
              <a:noFill/>
            </a:ln>
            <a:effectLst/>
          </c:spPr>
          <c:invertIfNegative val="0"/>
          <c:cat>
            <c:strRef>
              <c:f>Sheet1!$A$2:$A$4</c:f>
              <c:strCache>
                <c:ptCount val="3"/>
                <c:pt idx="0">
                  <c:v>Windows 2012R2</c:v>
                </c:pt>
                <c:pt idx="1">
                  <c:v>Windows 2016</c:v>
                </c:pt>
                <c:pt idx="2">
                  <c:v>Windows 10</c:v>
                </c:pt>
              </c:strCache>
            </c:strRef>
          </c:cat>
          <c:val>
            <c:numRef>
              <c:f>Sheet1!$C$2:$C$4</c:f>
              <c:numCache>
                <c:formatCode>General</c:formatCode>
                <c:ptCount val="3"/>
                <c:pt idx="0">
                  <c:v>40.020000000000003</c:v>
                </c:pt>
                <c:pt idx="1">
                  <c:v>43.23</c:v>
                </c:pt>
                <c:pt idx="2">
                  <c:v>69.86</c:v>
                </c:pt>
              </c:numCache>
            </c:numRef>
          </c:val>
          <c:extLst>
            <c:ext xmlns:c16="http://schemas.microsoft.com/office/drawing/2014/chart" uri="{C3380CC4-5D6E-409C-BE32-E72D297353CC}">
              <c16:uniqueId val="{00000001-9773-45B3-9BC8-61FCCE6CACA6}"/>
            </c:ext>
          </c:extLst>
        </c:ser>
        <c:dLbls>
          <c:showLegendKey val="0"/>
          <c:showVal val="0"/>
          <c:showCatName val="0"/>
          <c:showSerName val="0"/>
          <c:showPercent val="0"/>
          <c:showBubbleSize val="0"/>
        </c:dLbls>
        <c:gapWidth val="219"/>
        <c:overlap val="-27"/>
        <c:axId val="423367823"/>
        <c:axId val="423367407"/>
      </c:barChart>
      <c:catAx>
        <c:axId val="42336782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23367407"/>
        <c:crosses val="autoZero"/>
        <c:auto val="1"/>
        <c:lblAlgn val="ctr"/>
        <c:lblOffset val="100"/>
        <c:noMultiLvlLbl val="0"/>
      </c:catAx>
      <c:valAx>
        <c:axId val="423367407"/>
        <c:scaling>
          <c:orientation val="minMax"/>
          <c:max val="10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smtClean="0"/>
                  <a:t>Percent</a:t>
                </a:r>
                <a:endParaRPr lang="en-US" dirty="0"/>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2336782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smtClean="0"/>
              <a:t>TCP Congestion Control (AIMD) on LAN</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Sheet1!$B$1</c:f>
              <c:strCache>
                <c:ptCount val="1"/>
                <c:pt idx="0">
                  <c:v>Series 1</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dPt>
            <c:idx val="12"/>
            <c:marker>
              <c:symbol val="circle"/>
              <c:size val="5"/>
              <c:spPr>
                <a:solidFill>
                  <a:schemeClr val="accent1"/>
                </a:solidFill>
                <a:ln w="9525">
                  <a:solidFill>
                    <a:schemeClr val="accent1"/>
                  </a:solidFill>
                </a:ln>
                <a:effectLst/>
              </c:spPr>
            </c:marker>
            <c:bubble3D val="0"/>
            <c:extLst>
              <c:ext xmlns:c16="http://schemas.microsoft.com/office/drawing/2014/chart" uri="{C3380CC4-5D6E-409C-BE32-E72D297353CC}">
                <c16:uniqueId val="{00000000-762E-4972-9F6B-A4262787CB1A}"/>
              </c:ext>
            </c:extLst>
          </c:dPt>
          <c:dPt>
            <c:idx val="17"/>
            <c:marker>
              <c:symbol val="circle"/>
              <c:size val="5"/>
              <c:spPr>
                <a:solidFill>
                  <a:schemeClr val="accent1"/>
                </a:solidFill>
                <a:ln w="9525">
                  <a:solidFill>
                    <a:schemeClr val="accent1"/>
                  </a:solidFill>
                </a:ln>
                <a:effectLst/>
              </c:spPr>
            </c:marker>
            <c:bubble3D val="0"/>
            <c:extLst>
              <c:ext xmlns:c16="http://schemas.microsoft.com/office/drawing/2014/chart" uri="{C3380CC4-5D6E-409C-BE32-E72D297353CC}">
                <c16:uniqueId val="{00000001-762E-4972-9F6B-A4262787CB1A}"/>
              </c:ext>
            </c:extLst>
          </c:dPt>
          <c:dPt>
            <c:idx val="19"/>
            <c:marker>
              <c:symbol val="circle"/>
              <c:size val="10"/>
              <c:spPr>
                <a:solidFill>
                  <a:srgbClr val="FF0000"/>
                </a:solidFill>
                <a:ln w="9525">
                  <a:solidFill>
                    <a:schemeClr val="accent1"/>
                  </a:solidFill>
                </a:ln>
                <a:effectLst/>
              </c:spPr>
            </c:marker>
            <c:bubble3D val="0"/>
            <c:extLst>
              <c:ext xmlns:c16="http://schemas.microsoft.com/office/drawing/2014/chart" uri="{C3380CC4-5D6E-409C-BE32-E72D297353CC}">
                <c16:uniqueId val="{00000002-762E-4972-9F6B-A4262787CB1A}"/>
              </c:ext>
            </c:extLst>
          </c:dPt>
          <c:dPt>
            <c:idx val="25"/>
            <c:marker>
              <c:symbol val="circle"/>
              <c:size val="5"/>
              <c:spPr>
                <a:solidFill>
                  <a:schemeClr val="accent1"/>
                </a:solidFill>
                <a:ln w="9525">
                  <a:solidFill>
                    <a:schemeClr val="accent1"/>
                  </a:solidFill>
                </a:ln>
                <a:effectLst/>
              </c:spPr>
            </c:marker>
            <c:bubble3D val="0"/>
            <c:extLst>
              <c:ext xmlns:c16="http://schemas.microsoft.com/office/drawing/2014/chart" uri="{C3380CC4-5D6E-409C-BE32-E72D297353CC}">
                <c16:uniqueId val="{00000003-762E-4972-9F6B-A4262787CB1A}"/>
              </c:ext>
            </c:extLst>
          </c:dPt>
          <c:dPt>
            <c:idx val="27"/>
            <c:marker>
              <c:symbol val="circle"/>
              <c:size val="10"/>
              <c:spPr>
                <a:solidFill>
                  <a:srgbClr val="FF0000"/>
                </a:solidFill>
                <a:ln w="9525">
                  <a:solidFill>
                    <a:schemeClr val="accent1"/>
                  </a:solidFill>
                </a:ln>
                <a:effectLst/>
              </c:spPr>
            </c:marker>
            <c:bubble3D val="0"/>
            <c:extLst>
              <c:ext xmlns:c16="http://schemas.microsoft.com/office/drawing/2014/chart" uri="{C3380CC4-5D6E-409C-BE32-E72D297353CC}">
                <c16:uniqueId val="{00000004-762E-4972-9F6B-A4262787CB1A}"/>
              </c:ext>
            </c:extLst>
          </c:dPt>
          <c:dPt>
            <c:idx val="28"/>
            <c:marker>
              <c:symbol val="circle"/>
              <c:size val="5"/>
              <c:spPr>
                <a:solidFill>
                  <a:schemeClr val="accent1"/>
                </a:solidFill>
                <a:ln w="9525">
                  <a:solidFill>
                    <a:schemeClr val="accent1"/>
                  </a:solidFill>
                </a:ln>
                <a:effectLst/>
              </c:spPr>
            </c:marker>
            <c:bubble3D val="0"/>
            <c:extLst>
              <c:ext xmlns:c16="http://schemas.microsoft.com/office/drawing/2014/chart" uri="{C3380CC4-5D6E-409C-BE32-E72D297353CC}">
                <c16:uniqueId val="{00000005-762E-4972-9F6B-A4262787CB1A}"/>
              </c:ext>
            </c:extLst>
          </c:dPt>
          <c:dPt>
            <c:idx val="34"/>
            <c:marker>
              <c:symbol val="circle"/>
              <c:size val="5"/>
              <c:spPr>
                <a:solidFill>
                  <a:schemeClr val="accent1"/>
                </a:solidFill>
                <a:ln w="9525">
                  <a:solidFill>
                    <a:schemeClr val="accent1"/>
                  </a:solidFill>
                </a:ln>
                <a:effectLst/>
              </c:spPr>
            </c:marker>
            <c:bubble3D val="0"/>
            <c:extLst>
              <c:ext xmlns:c16="http://schemas.microsoft.com/office/drawing/2014/chart" uri="{C3380CC4-5D6E-409C-BE32-E72D297353CC}">
                <c16:uniqueId val="{00000006-762E-4972-9F6B-A4262787CB1A}"/>
              </c:ext>
            </c:extLst>
          </c:dPt>
          <c:dPt>
            <c:idx val="37"/>
            <c:marker>
              <c:symbol val="circle"/>
              <c:size val="10"/>
              <c:spPr>
                <a:solidFill>
                  <a:srgbClr val="FF0000"/>
                </a:solidFill>
                <a:ln w="9525">
                  <a:solidFill>
                    <a:schemeClr val="accent1"/>
                  </a:solidFill>
                </a:ln>
                <a:effectLst/>
              </c:spPr>
            </c:marker>
            <c:bubble3D val="0"/>
            <c:extLst>
              <c:ext xmlns:c16="http://schemas.microsoft.com/office/drawing/2014/chart" uri="{C3380CC4-5D6E-409C-BE32-E72D297353CC}">
                <c16:uniqueId val="{00000007-762E-4972-9F6B-A4262787CB1A}"/>
              </c:ext>
            </c:extLst>
          </c:dPt>
          <c:dPt>
            <c:idx val="41"/>
            <c:marker>
              <c:symbol val="circle"/>
              <c:size val="5"/>
              <c:spPr>
                <a:solidFill>
                  <a:schemeClr val="accent1"/>
                </a:solidFill>
                <a:ln w="9525">
                  <a:solidFill>
                    <a:schemeClr val="accent1"/>
                  </a:solidFill>
                </a:ln>
                <a:effectLst/>
              </c:spPr>
            </c:marker>
            <c:bubble3D val="0"/>
            <c:extLst>
              <c:ext xmlns:c16="http://schemas.microsoft.com/office/drawing/2014/chart" uri="{C3380CC4-5D6E-409C-BE32-E72D297353CC}">
                <c16:uniqueId val="{00000008-762E-4972-9F6B-A4262787CB1A}"/>
              </c:ext>
            </c:extLst>
          </c:dPt>
          <c:dPt>
            <c:idx val="48"/>
            <c:marker>
              <c:symbol val="circle"/>
              <c:size val="10"/>
              <c:spPr>
                <a:solidFill>
                  <a:srgbClr val="FF0000"/>
                </a:solidFill>
                <a:ln w="9525">
                  <a:solidFill>
                    <a:schemeClr val="accent1"/>
                  </a:solidFill>
                </a:ln>
                <a:effectLst/>
              </c:spPr>
            </c:marker>
            <c:bubble3D val="0"/>
            <c:extLst>
              <c:ext xmlns:c16="http://schemas.microsoft.com/office/drawing/2014/chart" uri="{C3380CC4-5D6E-409C-BE32-E72D297353CC}">
                <c16:uniqueId val="{00000009-762E-4972-9F6B-A4262787CB1A}"/>
              </c:ext>
            </c:extLst>
          </c:dPt>
          <c:cat>
            <c:numRef>
              <c:f>Sheet1!$A$2:$A$51</c:f>
              <c:numCache>
                <c:formatCode>General</c:formatCode>
                <c:ptCount val="50"/>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numCache>
            </c:numRef>
          </c:cat>
          <c:val>
            <c:numRef>
              <c:f>Sheet1!$B$2:$B$51</c:f>
              <c:numCache>
                <c:formatCode>General</c:formatCode>
                <c:ptCount val="50"/>
                <c:pt idx="0">
                  <c:v>0</c:v>
                </c:pt>
                <c:pt idx="1">
                  <c:v>50</c:v>
                </c:pt>
                <c:pt idx="2">
                  <c:v>100</c:v>
                </c:pt>
                <c:pt idx="3">
                  <c:v>150</c:v>
                </c:pt>
                <c:pt idx="4">
                  <c:v>200</c:v>
                </c:pt>
                <c:pt idx="5">
                  <c:v>250</c:v>
                </c:pt>
                <c:pt idx="6">
                  <c:v>300</c:v>
                </c:pt>
                <c:pt idx="7">
                  <c:v>350</c:v>
                </c:pt>
                <c:pt idx="8">
                  <c:v>400</c:v>
                </c:pt>
                <c:pt idx="9">
                  <c:v>450</c:v>
                </c:pt>
                <c:pt idx="10">
                  <c:v>500</c:v>
                </c:pt>
                <c:pt idx="11">
                  <c:v>550</c:v>
                </c:pt>
                <c:pt idx="12">
                  <c:v>600</c:v>
                </c:pt>
                <c:pt idx="13">
                  <c:v>650</c:v>
                </c:pt>
                <c:pt idx="14">
                  <c:v>700</c:v>
                </c:pt>
                <c:pt idx="15">
                  <c:v>750</c:v>
                </c:pt>
                <c:pt idx="16">
                  <c:v>800</c:v>
                </c:pt>
                <c:pt idx="17">
                  <c:v>850</c:v>
                </c:pt>
                <c:pt idx="18">
                  <c:v>900</c:v>
                </c:pt>
                <c:pt idx="19">
                  <c:v>950</c:v>
                </c:pt>
                <c:pt idx="20">
                  <c:v>500</c:v>
                </c:pt>
                <c:pt idx="21">
                  <c:v>550</c:v>
                </c:pt>
                <c:pt idx="22">
                  <c:v>600</c:v>
                </c:pt>
                <c:pt idx="23">
                  <c:v>650</c:v>
                </c:pt>
                <c:pt idx="24">
                  <c:v>700</c:v>
                </c:pt>
                <c:pt idx="25">
                  <c:v>750</c:v>
                </c:pt>
                <c:pt idx="26">
                  <c:v>800</c:v>
                </c:pt>
                <c:pt idx="27">
                  <c:v>850</c:v>
                </c:pt>
                <c:pt idx="28">
                  <c:v>450</c:v>
                </c:pt>
                <c:pt idx="29">
                  <c:v>500</c:v>
                </c:pt>
                <c:pt idx="30">
                  <c:v>550</c:v>
                </c:pt>
                <c:pt idx="31">
                  <c:v>600</c:v>
                </c:pt>
                <c:pt idx="32">
                  <c:v>650</c:v>
                </c:pt>
                <c:pt idx="33">
                  <c:v>700</c:v>
                </c:pt>
                <c:pt idx="34">
                  <c:v>750</c:v>
                </c:pt>
                <c:pt idx="35">
                  <c:v>800</c:v>
                </c:pt>
                <c:pt idx="36">
                  <c:v>850</c:v>
                </c:pt>
                <c:pt idx="37">
                  <c:v>900</c:v>
                </c:pt>
                <c:pt idx="38">
                  <c:v>450</c:v>
                </c:pt>
                <c:pt idx="39">
                  <c:v>500</c:v>
                </c:pt>
                <c:pt idx="40">
                  <c:v>550</c:v>
                </c:pt>
                <c:pt idx="41">
                  <c:v>600</c:v>
                </c:pt>
                <c:pt idx="42">
                  <c:v>650</c:v>
                </c:pt>
                <c:pt idx="43">
                  <c:v>700</c:v>
                </c:pt>
                <c:pt idx="44">
                  <c:v>750</c:v>
                </c:pt>
                <c:pt idx="45">
                  <c:v>800</c:v>
                </c:pt>
                <c:pt idx="46">
                  <c:v>850</c:v>
                </c:pt>
                <c:pt idx="47">
                  <c:v>900</c:v>
                </c:pt>
                <c:pt idx="48">
                  <c:v>950</c:v>
                </c:pt>
                <c:pt idx="49">
                  <c:v>500</c:v>
                </c:pt>
              </c:numCache>
            </c:numRef>
          </c:val>
          <c:smooth val="0"/>
          <c:extLst>
            <c:ext xmlns:c16="http://schemas.microsoft.com/office/drawing/2014/chart" uri="{C3380CC4-5D6E-409C-BE32-E72D297353CC}">
              <c16:uniqueId val="{0000000A-762E-4972-9F6B-A4262787CB1A}"/>
            </c:ext>
          </c:extLst>
        </c:ser>
        <c:dLbls>
          <c:showLegendKey val="0"/>
          <c:showVal val="0"/>
          <c:showCatName val="0"/>
          <c:showSerName val="0"/>
          <c:showPercent val="0"/>
          <c:showBubbleSize val="0"/>
        </c:dLbls>
        <c:marker val="1"/>
        <c:smooth val="0"/>
        <c:axId val="1663762784"/>
        <c:axId val="1663769312"/>
      </c:lineChart>
      <c:catAx>
        <c:axId val="1663762784"/>
        <c:scaling>
          <c:orientation val="minMax"/>
        </c:scaling>
        <c:delete val="1"/>
        <c:axPos val="b"/>
        <c:numFmt formatCode="General" sourceLinked="1"/>
        <c:majorTickMark val="none"/>
        <c:minorTickMark val="none"/>
        <c:tickLblPos val="nextTo"/>
        <c:crossAx val="1663769312"/>
        <c:crosses val="autoZero"/>
        <c:auto val="1"/>
        <c:lblAlgn val="ctr"/>
        <c:lblOffset val="100"/>
        <c:noMultiLvlLbl val="0"/>
      </c:catAx>
      <c:valAx>
        <c:axId val="1663769312"/>
        <c:scaling>
          <c:orientation val="minMax"/>
          <c:max val="100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66376278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smtClean="0"/>
              <a:t>TCP Congestion Control (AIMD) on WAN</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Sheet1!$B$1</c:f>
              <c:strCache>
                <c:ptCount val="1"/>
                <c:pt idx="0">
                  <c:v>Series 1</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dPt>
            <c:idx val="12"/>
            <c:marker>
              <c:symbol val="circle"/>
              <c:size val="9"/>
              <c:spPr>
                <a:solidFill>
                  <a:srgbClr val="FF0000"/>
                </a:solidFill>
                <a:ln w="9525">
                  <a:solidFill>
                    <a:schemeClr val="accent1"/>
                  </a:solidFill>
                </a:ln>
                <a:effectLst/>
              </c:spPr>
            </c:marker>
            <c:bubble3D val="0"/>
            <c:extLst>
              <c:ext xmlns:c16="http://schemas.microsoft.com/office/drawing/2014/chart" uri="{C3380CC4-5D6E-409C-BE32-E72D297353CC}">
                <c16:uniqueId val="{00000000-18CD-42F9-B6A0-0047B8AD2A78}"/>
              </c:ext>
            </c:extLst>
          </c:dPt>
          <c:dPt>
            <c:idx val="17"/>
            <c:marker>
              <c:symbol val="circle"/>
              <c:size val="10"/>
              <c:spPr>
                <a:solidFill>
                  <a:srgbClr val="FF0000"/>
                </a:solidFill>
                <a:ln w="9525">
                  <a:solidFill>
                    <a:schemeClr val="accent1"/>
                  </a:solidFill>
                </a:ln>
                <a:effectLst/>
              </c:spPr>
            </c:marker>
            <c:bubble3D val="0"/>
            <c:extLst>
              <c:ext xmlns:c16="http://schemas.microsoft.com/office/drawing/2014/chart" uri="{C3380CC4-5D6E-409C-BE32-E72D297353CC}">
                <c16:uniqueId val="{00000001-18CD-42F9-B6A0-0047B8AD2A78}"/>
              </c:ext>
            </c:extLst>
          </c:dPt>
          <c:dPt>
            <c:idx val="25"/>
            <c:marker>
              <c:symbol val="circle"/>
              <c:size val="10"/>
              <c:spPr>
                <a:solidFill>
                  <a:srgbClr val="FF0000"/>
                </a:solidFill>
                <a:ln w="9525">
                  <a:solidFill>
                    <a:schemeClr val="accent1"/>
                  </a:solidFill>
                </a:ln>
                <a:effectLst/>
              </c:spPr>
            </c:marker>
            <c:bubble3D val="0"/>
            <c:extLst>
              <c:ext xmlns:c16="http://schemas.microsoft.com/office/drawing/2014/chart" uri="{C3380CC4-5D6E-409C-BE32-E72D297353CC}">
                <c16:uniqueId val="{00000002-18CD-42F9-B6A0-0047B8AD2A78}"/>
              </c:ext>
            </c:extLst>
          </c:dPt>
          <c:dPt>
            <c:idx val="28"/>
            <c:marker>
              <c:symbol val="circle"/>
              <c:size val="10"/>
              <c:spPr>
                <a:solidFill>
                  <a:srgbClr val="FF0000"/>
                </a:solidFill>
                <a:ln w="9525">
                  <a:solidFill>
                    <a:schemeClr val="accent1"/>
                  </a:solidFill>
                </a:ln>
                <a:effectLst/>
              </c:spPr>
            </c:marker>
            <c:bubble3D val="0"/>
            <c:extLst>
              <c:ext xmlns:c16="http://schemas.microsoft.com/office/drawing/2014/chart" uri="{C3380CC4-5D6E-409C-BE32-E72D297353CC}">
                <c16:uniqueId val="{00000003-18CD-42F9-B6A0-0047B8AD2A78}"/>
              </c:ext>
            </c:extLst>
          </c:dPt>
          <c:dPt>
            <c:idx val="34"/>
            <c:marker>
              <c:symbol val="circle"/>
              <c:size val="10"/>
              <c:spPr>
                <a:solidFill>
                  <a:srgbClr val="FF0000"/>
                </a:solidFill>
                <a:ln w="9525">
                  <a:solidFill>
                    <a:schemeClr val="accent1"/>
                  </a:solidFill>
                </a:ln>
                <a:effectLst/>
              </c:spPr>
            </c:marker>
            <c:bubble3D val="0"/>
            <c:extLst>
              <c:ext xmlns:c16="http://schemas.microsoft.com/office/drawing/2014/chart" uri="{C3380CC4-5D6E-409C-BE32-E72D297353CC}">
                <c16:uniqueId val="{00000004-18CD-42F9-B6A0-0047B8AD2A78}"/>
              </c:ext>
            </c:extLst>
          </c:dPt>
          <c:dPt>
            <c:idx val="41"/>
            <c:marker>
              <c:symbol val="circle"/>
              <c:size val="10"/>
              <c:spPr>
                <a:solidFill>
                  <a:srgbClr val="FF0000"/>
                </a:solidFill>
                <a:ln w="9525">
                  <a:solidFill>
                    <a:schemeClr val="accent1"/>
                  </a:solidFill>
                </a:ln>
                <a:effectLst/>
              </c:spPr>
            </c:marker>
            <c:bubble3D val="0"/>
            <c:extLst>
              <c:ext xmlns:c16="http://schemas.microsoft.com/office/drawing/2014/chart" uri="{C3380CC4-5D6E-409C-BE32-E72D297353CC}">
                <c16:uniqueId val="{00000005-18CD-42F9-B6A0-0047B8AD2A78}"/>
              </c:ext>
            </c:extLst>
          </c:dPt>
          <c:dPt>
            <c:idx val="48"/>
            <c:marker>
              <c:symbol val="circle"/>
              <c:size val="10"/>
              <c:spPr>
                <a:solidFill>
                  <a:srgbClr val="FF0000"/>
                </a:solidFill>
                <a:ln w="9525">
                  <a:solidFill>
                    <a:schemeClr val="accent1"/>
                  </a:solidFill>
                </a:ln>
                <a:effectLst/>
              </c:spPr>
            </c:marker>
            <c:bubble3D val="0"/>
            <c:extLst>
              <c:ext xmlns:c16="http://schemas.microsoft.com/office/drawing/2014/chart" uri="{C3380CC4-5D6E-409C-BE32-E72D297353CC}">
                <c16:uniqueId val="{00000006-18CD-42F9-B6A0-0047B8AD2A78}"/>
              </c:ext>
            </c:extLst>
          </c:dPt>
          <c:cat>
            <c:numRef>
              <c:f>Sheet1!$A$2:$A$51</c:f>
              <c:numCache>
                <c:formatCode>General</c:formatCode>
                <c:ptCount val="50"/>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numCache>
            </c:numRef>
          </c:cat>
          <c:val>
            <c:numRef>
              <c:f>Sheet1!$B$2:$B$51</c:f>
              <c:numCache>
                <c:formatCode>General</c:formatCode>
                <c:ptCount val="50"/>
                <c:pt idx="0">
                  <c:v>0</c:v>
                </c:pt>
                <c:pt idx="1">
                  <c:v>50</c:v>
                </c:pt>
                <c:pt idx="2">
                  <c:v>100</c:v>
                </c:pt>
                <c:pt idx="3">
                  <c:v>150</c:v>
                </c:pt>
                <c:pt idx="4">
                  <c:v>200</c:v>
                </c:pt>
                <c:pt idx="5">
                  <c:v>250</c:v>
                </c:pt>
                <c:pt idx="6">
                  <c:v>300</c:v>
                </c:pt>
                <c:pt idx="7">
                  <c:v>350</c:v>
                </c:pt>
                <c:pt idx="8">
                  <c:v>400</c:v>
                </c:pt>
                <c:pt idx="9">
                  <c:v>450</c:v>
                </c:pt>
                <c:pt idx="10">
                  <c:v>500</c:v>
                </c:pt>
                <c:pt idx="11">
                  <c:v>550</c:v>
                </c:pt>
                <c:pt idx="12">
                  <c:v>600</c:v>
                </c:pt>
                <c:pt idx="13">
                  <c:v>300</c:v>
                </c:pt>
                <c:pt idx="14">
                  <c:v>350</c:v>
                </c:pt>
                <c:pt idx="15">
                  <c:v>400</c:v>
                </c:pt>
                <c:pt idx="16">
                  <c:v>450</c:v>
                </c:pt>
                <c:pt idx="17">
                  <c:v>500</c:v>
                </c:pt>
                <c:pt idx="18">
                  <c:v>250</c:v>
                </c:pt>
                <c:pt idx="19">
                  <c:v>300</c:v>
                </c:pt>
                <c:pt idx="20">
                  <c:v>350</c:v>
                </c:pt>
                <c:pt idx="21">
                  <c:v>400</c:v>
                </c:pt>
                <c:pt idx="22">
                  <c:v>450</c:v>
                </c:pt>
                <c:pt idx="23">
                  <c:v>500</c:v>
                </c:pt>
                <c:pt idx="24">
                  <c:v>550</c:v>
                </c:pt>
                <c:pt idx="25">
                  <c:v>600</c:v>
                </c:pt>
                <c:pt idx="26">
                  <c:v>300</c:v>
                </c:pt>
                <c:pt idx="27">
                  <c:v>350</c:v>
                </c:pt>
                <c:pt idx="28">
                  <c:v>400</c:v>
                </c:pt>
                <c:pt idx="29">
                  <c:v>200</c:v>
                </c:pt>
                <c:pt idx="30">
                  <c:v>250</c:v>
                </c:pt>
                <c:pt idx="31">
                  <c:v>300</c:v>
                </c:pt>
                <c:pt idx="32">
                  <c:v>350</c:v>
                </c:pt>
                <c:pt idx="33">
                  <c:v>400</c:v>
                </c:pt>
                <c:pt idx="34">
                  <c:v>450</c:v>
                </c:pt>
                <c:pt idx="35">
                  <c:v>200</c:v>
                </c:pt>
                <c:pt idx="36">
                  <c:v>250</c:v>
                </c:pt>
                <c:pt idx="37">
                  <c:v>300</c:v>
                </c:pt>
                <c:pt idx="38">
                  <c:v>350</c:v>
                </c:pt>
                <c:pt idx="39">
                  <c:v>400</c:v>
                </c:pt>
                <c:pt idx="40">
                  <c:v>450</c:v>
                </c:pt>
                <c:pt idx="41">
                  <c:v>500</c:v>
                </c:pt>
                <c:pt idx="42">
                  <c:v>250</c:v>
                </c:pt>
                <c:pt idx="43">
                  <c:v>300</c:v>
                </c:pt>
                <c:pt idx="44">
                  <c:v>350</c:v>
                </c:pt>
                <c:pt idx="45">
                  <c:v>400</c:v>
                </c:pt>
                <c:pt idx="46">
                  <c:v>450</c:v>
                </c:pt>
                <c:pt idx="47">
                  <c:v>500</c:v>
                </c:pt>
                <c:pt idx="48">
                  <c:v>550</c:v>
                </c:pt>
                <c:pt idx="49">
                  <c:v>275</c:v>
                </c:pt>
              </c:numCache>
            </c:numRef>
          </c:val>
          <c:smooth val="0"/>
          <c:extLst>
            <c:ext xmlns:c16="http://schemas.microsoft.com/office/drawing/2014/chart" uri="{C3380CC4-5D6E-409C-BE32-E72D297353CC}">
              <c16:uniqueId val="{00000007-18CD-42F9-B6A0-0047B8AD2A78}"/>
            </c:ext>
          </c:extLst>
        </c:ser>
        <c:dLbls>
          <c:showLegendKey val="0"/>
          <c:showVal val="0"/>
          <c:showCatName val="0"/>
          <c:showSerName val="0"/>
          <c:showPercent val="0"/>
          <c:showBubbleSize val="0"/>
        </c:dLbls>
        <c:marker val="1"/>
        <c:smooth val="0"/>
        <c:axId val="1663770400"/>
        <c:axId val="1663763328"/>
      </c:lineChart>
      <c:catAx>
        <c:axId val="1663770400"/>
        <c:scaling>
          <c:orientation val="minMax"/>
        </c:scaling>
        <c:delete val="1"/>
        <c:axPos val="b"/>
        <c:numFmt formatCode="General" sourceLinked="1"/>
        <c:majorTickMark val="none"/>
        <c:minorTickMark val="none"/>
        <c:tickLblPos val="nextTo"/>
        <c:crossAx val="1663763328"/>
        <c:crosses val="autoZero"/>
        <c:auto val="1"/>
        <c:lblAlgn val="ctr"/>
        <c:lblOffset val="100"/>
        <c:noMultiLvlLbl val="0"/>
      </c:catAx>
      <c:valAx>
        <c:axId val="1663763328"/>
        <c:scaling>
          <c:orientation val="minMax"/>
          <c:max val="100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6637704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488" cy="463550"/>
          </a:xfrm>
          <a:prstGeom prst="rect">
            <a:avLst/>
          </a:prstGeom>
        </p:spPr>
        <p:txBody>
          <a:bodyPr vert="horz" lIns="91440" tIns="45720" rIns="91440" bIns="45720" rtlCol="0"/>
          <a:lstStyle>
            <a:lvl1pPr algn="l">
              <a:defRPr sz="1200"/>
            </a:lvl1pPr>
          </a:lstStyle>
          <a:p>
            <a:endParaRPr lang="en-US" sz="1000"/>
          </a:p>
        </p:txBody>
      </p:sp>
      <p:sp>
        <p:nvSpPr>
          <p:cNvPr id="3" name="Date Placeholder 2"/>
          <p:cNvSpPr>
            <a:spLocks noGrp="1"/>
          </p:cNvSpPr>
          <p:nvPr>
            <p:ph type="dt" sz="quarter" idx="1"/>
          </p:nvPr>
        </p:nvSpPr>
        <p:spPr>
          <a:xfrm>
            <a:off x="3937000" y="0"/>
            <a:ext cx="3011488" cy="463550"/>
          </a:xfrm>
          <a:prstGeom prst="rect">
            <a:avLst/>
          </a:prstGeom>
        </p:spPr>
        <p:txBody>
          <a:bodyPr vert="horz" lIns="91440" tIns="45720" rIns="91440" bIns="45720" rtlCol="0"/>
          <a:lstStyle>
            <a:lvl1pPr algn="r">
              <a:defRPr sz="1200"/>
            </a:lvl1pPr>
          </a:lstStyle>
          <a:p>
            <a:fld id="{DE485D87-E267-4B39-BD7E-534FFF94D813}" type="datetimeFigureOut">
              <a:rPr lang="en-US" sz="1000" smtClean="0"/>
              <a:t>2/15/2017</a:t>
            </a:fld>
            <a:endParaRPr lang="en-US" sz="1000"/>
          </a:p>
        </p:txBody>
      </p:sp>
      <p:sp>
        <p:nvSpPr>
          <p:cNvPr id="4" name="Footer Placeholder 3"/>
          <p:cNvSpPr>
            <a:spLocks noGrp="1"/>
          </p:cNvSpPr>
          <p:nvPr>
            <p:ph type="ftr" sz="quarter" idx="2"/>
          </p:nvPr>
        </p:nvSpPr>
        <p:spPr>
          <a:xfrm>
            <a:off x="476250" y="8239125"/>
            <a:ext cx="5988050" cy="463550"/>
          </a:xfrm>
          <a:prstGeom prst="rect">
            <a:avLst/>
          </a:prstGeom>
        </p:spPr>
        <p:txBody>
          <a:bodyPr vert="horz" lIns="91440" tIns="45720" rIns="91440" bIns="45720" rtlCol="0" anchor="b"/>
          <a:lstStyle>
            <a:lvl1pPr algn="l">
              <a:defRPr sz="1200"/>
            </a:lvl1pPr>
          </a:lstStyle>
          <a:p>
            <a:endParaRPr lang="en-US" sz="1000" dirty="0"/>
          </a:p>
        </p:txBody>
      </p:sp>
      <p:sp>
        <p:nvSpPr>
          <p:cNvPr id="6" name="TextBox 5"/>
          <p:cNvSpPr txBox="1"/>
          <p:nvPr/>
        </p:nvSpPr>
        <p:spPr>
          <a:xfrm>
            <a:off x="121852" y="8843090"/>
            <a:ext cx="335348" cy="246221"/>
          </a:xfrm>
          <a:prstGeom prst="rect">
            <a:avLst/>
          </a:prstGeom>
          <a:noFill/>
        </p:spPr>
        <p:txBody>
          <a:bodyPr wrap="none" rtlCol="0">
            <a:spAutoFit/>
          </a:bodyPr>
          <a:lstStyle/>
          <a:p>
            <a:pPr algn="r"/>
            <a:fld id="{CB352511-2795-4994-B11A-B9E1533DB083}" type="slidenum">
              <a:rPr lang="en-US" sz="1000" smtClean="0">
                <a:solidFill>
                  <a:schemeClr val="bg2"/>
                </a:solidFill>
              </a:rPr>
              <a:pPr algn="r"/>
              <a:t>‹#›</a:t>
            </a:fld>
            <a:endParaRPr lang="en-US" sz="1000" dirty="0">
              <a:solidFill>
                <a:schemeClr val="bg2"/>
              </a:solidFill>
            </a:endParaRPr>
          </a:p>
        </p:txBody>
      </p:sp>
      <p:grpSp>
        <p:nvGrpSpPr>
          <p:cNvPr id="7" name="Group 4"/>
          <p:cNvGrpSpPr>
            <a:grpSpLocks noChangeAspect="1"/>
          </p:cNvGrpSpPr>
          <p:nvPr/>
        </p:nvGrpSpPr>
        <p:grpSpPr bwMode="auto">
          <a:xfrm>
            <a:off x="5854375" y="8839149"/>
            <a:ext cx="609925" cy="254102"/>
            <a:chOff x="1118" y="1746"/>
            <a:chExt cx="1541" cy="642"/>
          </a:xfrm>
          <a:solidFill>
            <a:schemeClr val="tx1"/>
          </a:solidFill>
        </p:grpSpPr>
        <p:sp>
          <p:nvSpPr>
            <p:cNvPr id="8" name="Freeform 5"/>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 name="Freeform 6"/>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 name="Freeform 7"/>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Rectangle 8"/>
            <p:cNvSpPr>
              <a:spLocks noChangeArrowheads="1"/>
            </p:cNvSpPr>
            <p:nvPr/>
          </p:nvSpPr>
          <p:spPr bwMode="auto">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 name="Freeform 9"/>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Freeform 10"/>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11"/>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12"/>
            <p:cNvSpPr>
              <a:spLocks/>
            </p:cNvSpPr>
            <p:nvPr/>
          </p:nvSpPr>
          <p:spPr bwMode="auto">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13"/>
            <p:cNvSpPr>
              <a:spLocks noEditPoints="1"/>
            </p:cNvSpPr>
            <p:nvPr/>
          </p:nvSpPr>
          <p:spPr bwMode="auto">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Rectangle 14"/>
            <p:cNvSpPr>
              <a:spLocks noChangeArrowheads="1"/>
            </p:cNvSpPr>
            <p:nvPr/>
          </p:nvSpPr>
          <p:spPr bwMode="auto">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Oval 15"/>
            <p:cNvSpPr>
              <a:spLocks noChangeArrowheads="1"/>
            </p:cNvSpPr>
            <p:nvPr/>
          </p:nvSpPr>
          <p:spPr bwMode="auto">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Oval 16"/>
            <p:cNvSpPr>
              <a:spLocks noChangeArrowheads="1"/>
            </p:cNvSpPr>
            <p:nvPr/>
          </p:nvSpPr>
          <p:spPr bwMode="auto">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0" name="TextBox 19"/>
          <p:cNvSpPr txBox="1"/>
          <p:nvPr/>
        </p:nvSpPr>
        <p:spPr>
          <a:xfrm>
            <a:off x="482600" y="89046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smtClean="0">
                <a:solidFill>
                  <a:schemeClr val="bg2"/>
                </a:solidFill>
                <a:latin typeface="Arial" pitchFamily="34" charset="0"/>
                <a:ea typeface="Arial"/>
                <a:cs typeface="Arial"/>
              </a:rPr>
              <a:t>© 2016 Citrix | Confidential </a:t>
            </a:r>
          </a:p>
        </p:txBody>
      </p:sp>
    </p:spTree>
    <p:extLst>
      <p:ext uri="{BB962C8B-B14F-4D97-AF65-F5344CB8AC3E}">
        <p14:creationId xmlns:p14="http://schemas.microsoft.com/office/powerpoint/2010/main" val="26752860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03263" y="665520"/>
            <a:ext cx="5543550" cy="31178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485775" y="3919844"/>
            <a:ext cx="5978526" cy="4124625"/>
          </a:xfrm>
          <a:prstGeom prst="rect">
            <a:avLst/>
          </a:prstGeom>
        </p:spPr>
        <p:txBody>
          <a:bodyPr vert="horz" lIns="91440" tIns="45720" rIns="91440" bIns="45720" rtlCol="0"/>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Header Placeholder 1"/>
          <p:cNvSpPr>
            <a:spLocks noGrp="1"/>
          </p:cNvSpPr>
          <p:nvPr>
            <p:ph type="hdr" sz="quarter"/>
          </p:nvPr>
        </p:nvSpPr>
        <p:spPr>
          <a:xfrm>
            <a:off x="0" y="0"/>
            <a:ext cx="3011488" cy="463550"/>
          </a:xfrm>
          <a:prstGeom prst="rect">
            <a:avLst/>
          </a:prstGeom>
        </p:spPr>
        <p:txBody>
          <a:bodyPr vert="horz" lIns="91440" tIns="45720" rIns="91440" bIns="45720" rtlCol="0"/>
          <a:lstStyle>
            <a:lvl1pPr algn="l">
              <a:defRPr sz="1200"/>
            </a:lvl1pPr>
          </a:lstStyle>
          <a:p>
            <a:endParaRPr lang="en-US" sz="1000"/>
          </a:p>
        </p:txBody>
      </p:sp>
      <p:sp>
        <p:nvSpPr>
          <p:cNvPr id="9" name="Date Placeholder 2"/>
          <p:cNvSpPr>
            <a:spLocks noGrp="1"/>
          </p:cNvSpPr>
          <p:nvPr>
            <p:ph type="dt" sz="quarter" idx="1"/>
          </p:nvPr>
        </p:nvSpPr>
        <p:spPr>
          <a:xfrm>
            <a:off x="3937000" y="0"/>
            <a:ext cx="3011488" cy="463550"/>
          </a:xfrm>
          <a:prstGeom prst="rect">
            <a:avLst/>
          </a:prstGeom>
        </p:spPr>
        <p:txBody>
          <a:bodyPr vert="horz" lIns="91440" tIns="45720" rIns="91440" bIns="45720" rtlCol="0"/>
          <a:lstStyle>
            <a:lvl1pPr algn="r">
              <a:defRPr sz="1200"/>
            </a:lvl1pPr>
          </a:lstStyle>
          <a:p>
            <a:fld id="{DE485D87-E267-4B39-BD7E-534FFF94D813}" type="datetimeFigureOut">
              <a:rPr lang="en-US" sz="1000" smtClean="0"/>
              <a:t>2/15/2017</a:t>
            </a:fld>
            <a:endParaRPr lang="en-US" sz="1000"/>
          </a:p>
        </p:txBody>
      </p:sp>
      <p:sp>
        <p:nvSpPr>
          <p:cNvPr id="10" name="Footer Placeholder 3"/>
          <p:cNvSpPr>
            <a:spLocks noGrp="1"/>
          </p:cNvSpPr>
          <p:nvPr>
            <p:ph type="ftr" sz="quarter" idx="4"/>
          </p:nvPr>
        </p:nvSpPr>
        <p:spPr>
          <a:xfrm>
            <a:off x="476250" y="8239125"/>
            <a:ext cx="5988050" cy="463550"/>
          </a:xfrm>
          <a:prstGeom prst="rect">
            <a:avLst/>
          </a:prstGeom>
        </p:spPr>
        <p:txBody>
          <a:bodyPr vert="horz" lIns="91440" tIns="45720" rIns="91440" bIns="45720" rtlCol="0" anchor="b"/>
          <a:lstStyle>
            <a:lvl1pPr algn="l">
              <a:defRPr sz="1200"/>
            </a:lvl1pPr>
          </a:lstStyle>
          <a:p>
            <a:endParaRPr lang="en-US" sz="1000" dirty="0"/>
          </a:p>
        </p:txBody>
      </p:sp>
      <p:sp>
        <p:nvSpPr>
          <p:cNvPr id="11" name="TextBox 10"/>
          <p:cNvSpPr txBox="1"/>
          <p:nvPr/>
        </p:nvSpPr>
        <p:spPr>
          <a:xfrm>
            <a:off x="121852" y="8843090"/>
            <a:ext cx="335348" cy="246221"/>
          </a:xfrm>
          <a:prstGeom prst="rect">
            <a:avLst/>
          </a:prstGeom>
          <a:noFill/>
        </p:spPr>
        <p:txBody>
          <a:bodyPr wrap="none" rtlCol="0">
            <a:spAutoFit/>
          </a:bodyPr>
          <a:lstStyle/>
          <a:p>
            <a:pPr algn="r"/>
            <a:fld id="{CB352511-2795-4994-B11A-B9E1533DB083}" type="slidenum">
              <a:rPr lang="en-US" sz="1000" smtClean="0">
                <a:solidFill>
                  <a:schemeClr val="bg2"/>
                </a:solidFill>
              </a:rPr>
              <a:pPr algn="r"/>
              <a:t>‹#›</a:t>
            </a:fld>
            <a:endParaRPr lang="en-US" sz="1000" dirty="0">
              <a:solidFill>
                <a:schemeClr val="bg2"/>
              </a:solidFill>
            </a:endParaRPr>
          </a:p>
        </p:txBody>
      </p:sp>
      <p:grpSp>
        <p:nvGrpSpPr>
          <p:cNvPr id="12" name="Group 4"/>
          <p:cNvGrpSpPr>
            <a:grpSpLocks noChangeAspect="1"/>
          </p:cNvGrpSpPr>
          <p:nvPr/>
        </p:nvGrpSpPr>
        <p:grpSpPr bwMode="auto">
          <a:xfrm>
            <a:off x="5854375" y="8839149"/>
            <a:ext cx="609925" cy="254102"/>
            <a:chOff x="1118" y="1746"/>
            <a:chExt cx="1541" cy="642"/>
          </a:xfrm>
          <a:solidFill>
            <a:schemeClr val="tx1"/>
          </a:solidFill>
        </p:grpSpPr>
        <p:sp>
          <p:nvSpPr>
            <p:cNvPr id="13" name="Freeform 5"/>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7"/>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Rectangle 8"/>
            <p:cNvSpPr>
              <a:spLocks noChangeArrowheads="1"/>
            </p:cNvSpPr>
            <p:nvPr/>
          </p:nvSpPr>
          <p:spPr bwMode="auto">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9"/>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10"/>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11"/>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12"/>
            <p:cNvSpPr>
              <a:spLocks/>
            </p:cNvSpPr>
            <p:nvPr/>
          </p:nvSpPr>
          <p:spPr bwMode="auto">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13"/>
            <p:cNvSpPr>
              <a:spLocks noEditPoints="1"/>
            </p:cNvSpPr>
            <p:nvPr/>
          </p:nvSpPr>
          <p:spPr bwMode="auto">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Rectangle 14"/>
            <p:cNvSpPr>
              <a:spLocks noChangeArrowheads="1"/>
            </p:cNvSpPr>
            <p:nvPr/>
          </p:nvSpPr>
          <p:spPr bwMode="auto">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Oval 15"/>
            <p:cNvSpPr>
              <a:spLocks noChangeArrowheads="1"/>
            </p:cNvSpPr>
            <p:nvPr/>
          </p:nvSpPr>
          <p:spPr bwMode="auto">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Oval 16"/>
            <p:cNvSpPr>
              <a:spLocks noChangeArrowheads="1"/>
            </p:cNvSpPr>
            <p:nvPr/>
          </p:nvSpPr>
          <p:spPr bwMode="auto">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5" name="TextBox 24"/>
          <p:cNvSpPr txBox="1"/>
          <p:nvPr/>
        </p:nvSpPr>
        <p:spPr>
          <a:xfrm>
            <a:off x="482600" y="89046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smtClean="0">
                <a:solidFill>
                  <a:schemeClr val="bg2"/>
                </a:solidFill>
                <a:latin typeface="Arial" pitchFamily="34" charset="0"/>
                <a:ea typeface="Arial"/>
                <a:cs typeface="Arial"/>
              </a:rPr>
              <a:t>© 2016 Citrix | Confidential </a:t>
            </a:r>
          </a:p>
        </p:txBody>
      </p:sp>
    </p:spTree>
    <p:extLst>
      <p:ext uri="{BB962C8B-B14F-4D97-AF65-F5344CB8AC3E}">
        <p14:creationId xmlns:p14="http://schemas.microsoft.com/office/powerpoint/2010/main" val="576109618"/>
      </p:ext>
    </p:extLst>
  </p:cSld>
  <p:clrMap bg1="lt1" tx1="dk1" bg2="lt2" tx2="dk2" accent1="accent1" accent2="accent2" accent3="accent3" accent4="accent4" accent5="accent5" accent6="accent6" hlink="hlink" folHlink="folHlink"/>
  <p:notesStyle>
    <a:lvl1pPr marL="0" algn="l" defTabSz="914400" rtl="0" eaLnBrk="1" latinLnBrk="0" hangingPunct="1">
      <a:spcBef>
        <a:spcPts val="400"/>
      </a:spcBef>
      <a:spcAft>
        <a:spcPts val="200"/>
      </a:spcAft>
      <a:defRPr sz="1200" kern="1200">
        <a:solidFill>
          <a:schemeClr val="tx1"/>
        </a:solidFill>
        <a:latin typeface="+mn-lt"/>
        <a:ea typeface="+mn-ea"/>
        <a:cs typeface="+mn-cs"/>
      </a:defRPr>
    </a:lvl1pPr>
    <a:lvl2pPr marL="171450" indent="-171450" algn="l" defTabSz="914400" rtl="0" eaLnBrk="1" latinLnBrk="0" hangingPunct="1">
      <a:spcBef>
        <a:spcPts val="200"/>
      </a:spcBef>
      <a:spcAft>
        <a:spcPts val="200"/>
      </a:spcAft>
      <a:buFont typeface="Arial" panose="020B0604020202020204" pitchFamily="34" charset="0"/>
      <a:buChar char="•"/>
      <a:defRPr sz="1100" kern="1200">
        <a:solidFill>
          <a:schemeClr val="tx1"/>
        </a:solidFill>
        <a:latin typeface="+mn-lt"/>
        <a:ea typeface="+mn-ea"/>
        <a:cs typeface="+mn-cs"/>
      </a:defRPr>
    </a:lvl2pPr>
    <a:lvl3pPr marL="342900" indent="-171450" algn="l" defTabSz="914400" rtl="0" eaLnBrk="1" latinLnBrk="0" hangingPunct="1">
      <a:spcBef>
        <a:spcPts val="200"/>
      </a:spcBef>
      <a:spcAft>
        <a:spcPts val="200"/>
      </a:spcAft>
      <a:buFont typeface="Arial" panose="020B0604020202020204" pitchFamily="34" charset="0"/>
      <a:buChar char="•"/>
      <a:defRPr sz="1100" kern="1200">
        <a:solidFill>
          <a:schemeClr val="tx1"/>
        </a:solidFill>
        <a:latin typeface="+mn-lt"/>
        <a:ea typeface="+mn-ea"/>
        <a:cs typeface="+mn-cs"/>
      </a:defRPr>
    </a:lvl3pPr>
    <a:lvl4pPr marL="514350" indent="-171450" algn="l" defTabSz="914400" rtl="0" eaLnBrk="1" latinLnBrk="0" hangingPunct="1">
      <a:spcBef>
        <a:spcPts val="200"/>
      </a:spcBef>
      <a:spcAft>
        <a:spcPts val="200"/>
      </a:spcAft>
      <a:buFont typeface="Arial" panose="020B0604020202020204" pitchFamily="34" charset="0"/>
      <a:buChar char="•"/>
      <a:defRPr sz="1100" kern="1200">
        <a:solidFill>
          <a:schemeClr val="tx1"/>
        </a:solidFill>
        <a:latin typeface="+mn-lt"/>
        <a:ea typeface="+mn-ea"/>
        <a:cs typeface="+mn-cs"/>
      </a:defRPr>
    </a:lvl4pPr>
    <a:lvl5pPr marL="685800" indent="-171450" algn="l" defTabSz="914400" rtl="0" eaLnBrk="1" latinLnBrk="0" hangingPunct="1">
      <a:spcBef>
        <a:spcPts val="200"/>
      </a:spcBef>
      <a:spcAft>
        <a:spcPts val="200"/>
      </a:spcAft>
      <a:buFont typeface="Arial" panose="020B0604020202020204" pitchFamily="34" charset="0"/>
      <a:buChar char="•"/>
      <a:defRPr sz="11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support.citrix.com/article/CTX139415"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smtClean="0"/>
              <a:t>As</a:t>
            </a:r>
            <a:r>
              <a:rPr lang="en-US" b="0" baseline="0" dirty="0" smtClean="0"/>
              <a:t> you can see, the 7.13 release of XenApp and XenDesktop includes many new features and improvements. These items will be discussed in more detail. In addition, there are many other items worth noting, including:</a:t>
            </a:r>
            <a:endParaRPr lang="en-US" b="0" dirty="0" smtClean="0"/>
          </a:p>
          <a:p>
            <a:pPr marL="171450" indent="-171450">
              <a:buFont typeface="Arial" panose="020B0604020202020204" pitchFamily="34" charset="0"/>
              <a:buChar char="•"/>
            </a:pPr>
            <a:r>
              <a:rPr lang="en-US" b="0" dirty="0" smtClean="0"/>
              <a:t>Provisioning Services supports Linux target devices running RHEL, SLES and Centos on XenServer and vSphere. This first release does not support UEFI but it does support server-side</a:t>
            </a:r>
            <a:r>
              <a:rPr lang="en-US" b="0" baseline="0" dirty="0" smtClean="0"/>
              <a:t> and RAM Cache with disk overflow. </a:t>
            </a:r>
          </a:p>
          <a:p>
            <a:pPr marL="171450" indent="-171450">
              <a:buFont typeface="Arial" panose="020B0604020202020204" pitchFamily="34" charset="0"/>
              <a:buChar char="•"/>
            </a:pPr>
            <a:r>
              <a:rPr lang="en-US" b="0" dirty="0" smtClean="0"/>
              <a:t>HDX 3D Pro</a:t>
            </a:r>
            <a:r>
              <a:rPr lang="en-US" b="0" baseline="0" dirty="0" smtClean="0"/>
              <a:t> now supports AMD Multiuser GPU using the AMD </a:t>
            </a:r>
            <a:r>
              <a:rPr lang="en-US" b="0" baseline="0" dirty="0" err="1" smtClean="0"/>
              <a:t>FirePro</a:t>
            </a:r>
            <a:r>
              <a:rPr lang="en-US" b="0" baseline="0" dirty="0" smtClean="0"/>
              <a:t> S-Series server cards, which adds more options for users requiring advanced graphics performance. </a:t>
            </a:r>
          </a:p>
          <a:p>
            <a:pPr marL="171450" indent="-171450">
              <a:buFont typeface="Arial" panose="020B0604020202020204" pitchFamily="34" charset="0"/>
              <a:buChar char="•"/>
            </a:pPr>
            <a:r>
              <a:rPr lang="en-US" b="0" baseline="0" dirty="0" smtClean="0"/>
              <a:t>In addition to AMD, Intel Iris Pro graphics chips now supports using the hardware to encode H.264 streams, helping to reduce CPU utilization. </a:t>
            </a:r>
          </a:p>
          <a:p>
            <a:pPr marL="171450" indent="-171450">
              <a:buFont typeface="Arial" panose="020B0604020202020204" pitchFamily="34" charset="0"/>
              <a:buChar char="•"/>
            </a:pPr>
            <a:r>
              <a:rPr lang="en-US" b="0" baseline="0" dirty="0" smtClean="0"/>
              <a:t>XenApp continues to improve support for USB devices like WACOM pen tablets, allowing it to function as a pen input device with pen sensitivity also working. </a:t>
            </a:r>
          </a:p>
          <a:p>
            <a:pPr marL="171450" indent="-171450">
              <a:buFont typeface="Arial" panose="020B0604020202020204" pitchFamily="34" charset="0"/>
              <a:buChar char="•"/>
            </a:pPr>
            <a:r>
              <a:rPr lang="en-US" b="0" baseline="0" dirty="0" smtClean="0"/>
              <a:t>Linux VDAs now support publishing applications as seamless applications, which appear on the endpoint device as any other native app even though it runs remotely on the Linux VDA.  </a:t>
            </a:r>
          </a:p>
          <a:p>
            <a:pPr marL="171450" indent="-171450">
              <a:buFont typeface="Arial" panose="020B0604020202020204" pitchFamily="34" charset="0"/>
              <a:buChar char="•"/>
            </a:pPr>
            <a:r>
              <a:rPr lang="en-US" b="0" baseline="0" dirty="0" smtClean="0"/>
              <a:t>Setting up Gateway and StoreFront has been simplified in that gateway settings can be imported into StoreFront and all relevant information is automatically added (callback URLs, STAs, remote access settings). </a:t>
            </a:r>
          </a:p>
          <a:p>
            <a:pPr marL="171450" indent="-171450">
              <a:buFont typeface="Arial" panose="020B0604020202020204" pitchFamily="34" charset="0"/>
              <a:buChar char="•"/>
            </a:pPr>
            <a:r>
              <a:rPr lang="en-US" b="0" baseline="0" dirty="0" smtClean="0"/>
              <a:t>The entire VDA registration process has been optimization to take less time to complex, especially during a registration storm. This should help reduce the impact the VDA registration storm has on Local Host Cache. </a:t>
            </a:r>
          </a:p>
          <a:p>
            <a:pPr marL="171450" indent="-171450">
              <a:buFont typeface="Arial" panose="020B0604020202020204" pitchFamily="34" charset="0"/>
              <a:buChar char="•"/>
            </a:pPr>
            <a:r>
              <a:rPr lang="en-US" b="0" baseline="0" dirty="0" smtClean="0"/>
              <a:t>Director includes a new filter for idle time, helping admins to find those sessions that are currently inactive. </a:t>
            </a:r>
          </a:p>
          <a:p>
            <a:pPr marL="171450" indent="-171450">
              <a:buFont typeface="Arial" panose="020B0604020202020204" pitchFamily="34" charset="0"/>
              <a:buChar char="•"/>
            </a:pPr>
            <a:r>
              <a:rPr lang="en-US" b="0" baseline="0" dirty="0" smtClean="0"/>
              <a:t>Sessions will now use the IME (Input Method Editor) settings from the client and not from the server, which i</a:t>
            </a:r>
            <a:r>
              <a:rPr lang="en-US" sz="1200" b="0" kern="1200" baseline="0" dirty="0" smtClean="0">
                <a:solidFill>
                  <a:schemeClr val="tx1"/>
                </a:solidFill>
                <a:effectLst/>
                <a:latin typeface="+mn-lt"/>
                <a:ea typeface="+mn-ea"/>
                <a:cs typeface="+mn-cs"/>
              </a:rPr>
              <a:t>mproves the user experience for Asian languages</a:t>
            </a:r>
          </a:p>
          <a:p>
            <a:pPr marL="171450" indent="-171450">
              <a:buFont typeface="Arial" panose="020B0604020202020204" pitchFamily="34" charset="0"/>
              <a:buChar char="•"/>
            </a:pPr>
            <a:r>
              <a:rPr lang="en-US" sz="1200" b="0" kern="1200" baseline="0" dirty="0" smtClean="0">
                <a:solidFill>
                  <a:schemeClr val="tx1"/>
                </a:solidFill>
                <a:effectLst/>
                <a:latin typeface="+mn-lt"/>
                <a:ea typeface="+mn-ea"/>
                <a:cs typeface="+mn-cs"/>
              </a:rPr>
              <a:t>By moving </a:t>
            </a:r>
            <a:r>
              <a:rPr lang="en-US" sz="1200" b="0" kern="1200" baseline="0" dirty="0" err="1" smtClean="0">
                <a:solidFill>
                  <a:schemeClr val="tx1"/>
                </a:solidFill>
                <a:effectLst/>
                <a:latin typeface="+mn-lt"/>
                <a:ea typeface="+mn-ea"/>
                <a:cs typeface="+mn-cs"/>
              </a:rPr>
              <a:t>AppDNA</a:t>
            </a:r>
            <a:r>
              <a:rPr lang="en-US" sz="1200" b="0" kern="1200" baseline="0" dirty="0" smtClean="0">
                <a:solidFill>
                  <a:schemeClr val="tx1"/>
                </a:solidFill>
                <a:effectLst/>
                <a:latin typeface="+mn-lt"/>
                <a:ea typeface="+mn-ea"/>
                <a:cs typeface="+mn-cs"/>
              </a:rPr>
              <a:t> to 64bit, the time it takes to import and analyze is significantly faster. </a:t>
            </a:r>
            <a:endParaRPr lang="en-US" b="0" baseline="0" dirty="0" smtClean="0"/>
          </a:p>
          <a:p>
            <a:pPr marL="171450" indent="-171450">
              <a:buFont typeface="Arial" panose="020B0604020202020204" pitchFamily="34" charset="0"/>
              <a:buChar char="•"/>
            </a:pPr>
            <a:endParaRPr lang="en-US" b="0" baseline="0" dirty="0" smtClean="0"/>
          </a:p>
          <a:p>
            <a:pPr marL="171450" indent="-171450">
              <a:buFont typeface="Arial" panose="020B0604020202020204" pitchFamily="34" charset="0"/>
              <a:buChar char="•"/>
            </a:pPr>
            <a:endParaRPr lang="en-US" b="0" baseline="0" dirty="0" smtClean="0"/>
          </a:p>
          <a:p>
            <a:pPr marL="171450" indent="-171450">
              <a:buFont typeface="Arial" panose="020B0604020202020204" pitchFamily="34" charset="0"/>
              <a:buChar char="•"/>
            </a:pPr>
            <a:endParaRPr lang="en-US" b="0" baseline="0" dirty="0" smtClean="0"/>
          </a:p>
          <a:p>
            <a:pPr marL="171450" indent="-171450">
              <a:buFont typeface="Arial" panose="020B0604020202020204" pitchFamily="34" charset="0"/>
              <a:buChar char="•"/>
            </a:pPr>
            <a:endParaRPr lang="en-US" b="0" baseline="0" dirty="0" smtClean="0"/>
          </a:p>
          <a:p>
            <a:pPr marL="171450" indent="-171450">
              <a:buFont typeface="Arial" panose="020B0604020202020204" pitchFamily="34" charset="0"/>
              <a:buChar char="•"/>
            </a:pPr>
            <a:endParaRPr lang="en-US" b="0" baseline="0" dirty="0" smtClean="0"/>
          </a:p>
          <a:p>
            <a:pPr marL="171450" indent="-171450">
              <a:buFont typeface="Arial" panose="020B0604020202020204" pitchFamily="34" charset="0"/>
              <a:buChar char="•"/>
            </a:pPr>
            <a:endParaRPr lang="en-US" b="0" dirty="0" smtClean="0"/>
          </a:p>
        </p:txBody>
      </p:sp>
    </p:spTree>
    <p:extLst>
      <p:ext uri="{BB962C8B-B14F-4D97-AF65-F5344CB8AC3E}">
        <p14:creationId xmlns:p14="http://schemas.microsoft.com/office/powerpoint/2010/main" val="1752870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400"/>
              </a:spcBef>
              <a:spcAft>
                <a:spcPts val="200"/>
              </a:spcAft>
              <a:buClrTx/>
              <a:buSzTx/>
              <a:buFontTx/>
              <a:buNone/>
              <a:tabLst/>
              <a:defRPr/>
            </a:pPr>
            <a:r>
              <a:rPr lang="en-US" dirty="0" smtClean="0"/>
              <a:t>Smart Check</a:t>
            </a:r>
            <a:r>
              <a:rPr lang="en-US" baseline="0" dirty="0" smtClean="0"/>
              <a:t> was developed to overcome an admin experience issue where users would be the ones identifying issues within an environment instead of the admins.  The goal of smart Check is to be </a:t>
            </a:r>
            <a:r>
              <a:rPr lang="en-US" sz="1200" dirty="0" smtClean="0">
                <a:solidFill>
                  <a:schemeClr val="tx1">
                    <a:lumMod val="75000"/>
                    <a:lumOff val="25000"/>
                  </a:schemeClr>
                </a:solidFill>
                <a:latin typeface="Calibri" charset="0"/>
                <a:ea typeface="Calibri" charset="0"/>
                <a:cs typeface="Calibri" charset="0"/>
              </a:rPr>
              <a:t>Proactively diagnosis and repair of issues in your Citrix environments</a:t>
            </a:r>
          </a:p>
          <a:p>
            <a:endParaRPr lang="en-US" dirty="0"/>
          </a:p>
        </p:txBody>
      </p:sp>
    </p:spTree>
    <p:extLst>
      <p:ext uri="{BB962C8B-B14F-4D97-AF65-F5344CB8AC3E}">
        <p14:creationId xmlns:p14="http://schemas.microsoft.com/office/powerpoint/2010/main" val="2120500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Smart Check includes multiple areas of analysis:</a:t>
            </a:r>
          </a:p>
          <a:p>
            <a:pPr marL="228600" indent="-228600">
              <a:buAutoNum type="arabicPeriod"/>
            </a:pPr>
            <a:r>
              <a:rPr lang="en-US" dirty="0" smtClean="0"/>
              <a:t>VDA Capacity and health: verify the availability of all the Delivery Groups in your Site to ensure they are capable of delivering applications and desktops to your users.</a:t>
            </a:r>
          </a:p>
          <a:p>
            <a:pPr marL="228600" marR="0" indent="-228600" algn="l" defTabSz="914400" rtl="0" eaLnBrk="1" fontAlgn="auto" latinLnBrk="0" hangingPunct="1">
              <a:lnSpc>
                <a:spcPct val="100000"/>
              </a:lnSpc>
              <a:spcBef>
                <a:spcPts val="400"/>
              </a:spcBef>
              <a:spcAft>
                <a:spcPts val="200"/>
              </a:spcAft>
              <a:buClrTx/>
              <a:buSzTx/>
              <a:buFontTx/>
              <a:buAutoNum type="arabicPeriod"/>
              <a:tabLst/>
              <a:defRPr/>
            </a:pPr>
            <a:r>
              <a:rPr lang="en-US" dirty="0" smtClean="0"/>
              <a:t>Site health: which provide a comprehensive evaluation of all the </a:t>
            </a:r>
            <a:r>
              <a:rPr lang="en-US" dirty="0" smtClean="0">
                <a:hlinkClick r:id="rId3"/>
              </a:rPr>
              <a:t>FMA services</a:t>
            </a:r>
            <a:r>
              <a:rPr lang="en-US" dirty="0" smtClean="0"/>
              <a:t> in your Site. In addition to checking the availability of these services, these checks also look for other health indicators such as database connectivity.</a:t>
            </a:r>
          </a:p>
          <a:p>
            <a:pPr marL="228600" marR="0" indent="-228600" algn="l" defTabSz="914400" rtl="0" eaLnBrk="1" fontAlgn="auto" latinLnBrk="0" hangingPunct="1">
              <a:lnSpc>
                <a:spcPct val="100000"/>
              </a:lnSpc>
              <a:spcBef>
                <a:spcPts val="400"/>
              </a:spcBef>
              <a:spcAft>
                <a:spcPts val="200"/>
              </a:spcAft>
              <a:buClrTx/>
              <a:buSzTx/>
              <a:buFontTx/>
              <a:buAutoNum type="arabicPeriod"/>
              <a:tabLst/>
              <a:defRPr/>
            </a:pPr>
            <a:r>
              <a:rPr lang="en-US" dirty="0" smtClean="0"/>
              <a:t>Update identification:</a:t>
            </a:r>
            <a:r>
              <a:rPr lang="en-US" baseline="0" dirty="0" smtClean="0"/>
              <a:t> </a:t>
            </a:r>
            <a:r>
              <a:rPr lang="en-US" dirty="0" smtClean="0"/>
              <a:t>Update Checks evaluate the patch level of the Delivery Controllers and VDAs in your Site, recommend applicable hotfixes, and provide links to other Citrix resources so you can learn more about the update. </a:t>
            </a:r>
          </a:p>
          <a:p>
            <a:pPr marL="228600" indent="-228600">
              <a:buAutoNum type="arabicPeriod"/>
            </a:pPr>
            <a:endParaRPr lang="en-US" dirty="0"/>
          </a:p>
        </p:txBody>
      </p:sp>
    </p:spTree>
    <p:extLst>
      <p:ext uri="{BB962C8B-B14F-4D97-AF65-F5344CB8AC3E}">
        <p14:creationId xmlns:p14="http://schemas.microsoft.com/office/powerpoint/2010/main" val="7588570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Smart Check is</a:t>
            </a:r>
            <a:r>
              <a:rPr lang="en-US" baseline="0" dirty="0" smtClean="0"/>
              <a:t> grouped based on XA/XD site. If you have multiple sites, each one is added and the summary screen provides a cross-site overview.</a:t>
            </a:r>
          </a:p>
          <a:p>
            <a:r>
              <a:rPr lang="en-US" baseline="0" dirty="0" smtClean="0"/>
              <a:t>[Click] Looking into a single site, we can see the health of the main components from the controllers to the VDAs. </a:t>
            </a:r>
          </a:p>
          <a:p>
            <a:r>
              <a:rPr lang="en-US" baseline="0" dirty="0" smtClean="0"/>
              <a:t>[Click] By looking a little deeper into one of the components, we then get a detailed report about potential issues and how to correct. </a:t>
            </a:r>
            <a:endParaRPr lang="en-US" dirty="0"/>
          </a:p>
        </p:txBody>
      </p:sp>
    </p:spTree>
    <p:extLst>
      <p:ext uri="{BB962C8B-B14F-4D97-AF65-F5344CB8AC3E}">
        <p14:creationId xmlns:p14="http://schemas.microsoft.com/office/powerpoint/2010/main" val="26430810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 what is being </a:t>
            </a:r>
            <a:r>
              <a:rPr lang="en-US" dirty="0" err="1" smtClean="0"/>
              <a:t>chcked</a:t>
            </a:r>
            <a:r>
              <a:rPr lang="en-US" dirty="0" smtClean="0"/>
              <a:t>? Quite a lot.  This is the current list as of February 7, 2017. And because this is a cloud service, the list can be</a:t>
            </a:r>
            <a:r>
              <a:rPr lang="en-US" baseline="0" dirty="0" smtClean="0"/>
              <a:t> easily expanded. </a:t>
            </a:r>
            <a:endParaRPr lang="en-US" dirty="0"/>
          </a:p>
        </p:txBody>
      </p:sp>
    </p:spTree>
    <p:extLst>
      <p:ext uri="{BB962C8B-B14F-4D97-AF65-F5344CB8AC3E}">
        <p14:creationId xmlns:p14="http://schemas.microsoft.com/office/powerpoint/2010/main" val="40498048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400"/>
              </a:spcBef>
              <a:spcAft>
                <a:spcPts val="200"/>
              </a:spcAft>
              <a:buClrTx/>
              <a:buSzTx/>
              <a:buFontTx/>
              <a:buNone/>
              <a:tabLst/>
              <a:defRPr/>
            </a:pPr>
            <a:endParaRPr lang="en-US" dirty="0" smtClean="0"/>
          </a:p>
          <a:p>
            <a:endParaRPr lang="en-US" dirty="0"/>
          </a:p>
        </p:txBody>
      </p:sp>
    </p:spTree>
    <p:extLst>
      <p:ext uri="{BB962C8B-B14F-4D97-AF65-F5344CB8AC3E}">
        <p14:creationId xmlns:p14="http://schemas.microsoft.com/office/powerpoint/2010/main" val="38131885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6362502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400"/>
              </a:spcBef>
              <a:spcAft>
                <a:spcPts val="200"/>
              </a:spcAft>
              <a:buClrTx/>
              <a:buSzTx/>
              <a:buFontTx/>
              <a:buNone/>
              <a:tabLst/>
              <a:defRPr/>
            </a:pPr>
            <a:r>
              <a:rPr lang="en-US" baseline="0" dirty="0" smtClean="0"/>
              <a:t>Provisioning Services is a network-based image delivery system.  In order to boot a virtual machine, the PVS server must read blocks of data from the OS disk and then stream those blocks to the hypervisor for the VM to load. Imagine the hypervisor host is booting 100 Windows 10 virtual machines at 8:00AM.  </a:t>
            </a:r>
          </a:p>
          <a:p>
            <a:endParaRPr lang="en-US" baseline="0" dirty="0" smtClean="0"/>
          </a:p>
          <a:p>
            <a:r>
              <a:rPr lang="en-US" baseline="0" dirty="0" smtClean="0"/>
              <a:t>[Click] This process puts strain on the OS Disk as well as on the network link between the Provisioning Services server and the hypervisor. </a:t>
            </a:r>
            <a:endParaRPr lang="en-US" baseline="0" dirty="0"/>
          </a:p>
        </p:txBody>
      </p:sp>
    </p:spTree>
    <p:extLst>
      <p:ext uri="{BB962C8B-B14F-4D97-AF65-F5344CB8AC3E}">
        <p14:creationId xmlns:p14="http://schemas.microsoft.com/office/powerpoint/2010/main" val="6184085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baseline="0" dirty="0" smtClean="0"/>
              <a:t>If sized properly, the Windows Server, hosting Provisioning Services, is able to mitigate the storage Read IO to the OS disk by using system cache memory to store recently read blocks of the OS disk.  </a:t>
            </a:r>
          </a:p>
          <a:p>
            <a:endParaRPr lang="en-US" baseline="0" dirty="0" smtClean="0"/>
          </a:p>
          <a:p>
            <a:r>
              <a:rPr lang="en-US" baseline="0" dirty="0" smtClean="0"/>
              <a:t>Typically, the recommendation is to increase the RAM Allocation for the Provisioning Services server by 2GB for each unique image. But the blocks of data must still traverse the network for each virtual machine. </a:t>
            </a:r>
          </a:p>
        </p:txBody>
      </p:sp>
    </p:spTree>
    <p:extLst>
      <p:ext uri="{BB962C8B-B14F-4D97-AF65-F5344CB8AC3E}">
        <p14:creationId xmlns:p14="http://schemas.microsoft.com/office/powerpoint/2010/main" val="3006276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As you can easily see, as you add more target VMs, the amount of network utilization</a:t>
            </a:r>
            <a:r>
              <a:rPr lang="en-US" baseline="0" dirty="0" smtClean="0"/>
              <a:t> increases linearly. </a:t>
            </a:r>
            <a:endParaRPr lang="en-US" dirty="0"/>
          </a:p>
        </p:txBody>
      </p:sp>
    </p:spTree>
    <p:extLst>
      <p:ext uri="{BB962C8B-B14F-4D97-AF65-F5344CB8AC3E}">
        <p14:creationId xmlns:p14="http://schemas.microsoft.com/office/powerpoint/2010/main" val="18027332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XenServer </a:t>
            </a:r>
            <a:r>
              <a:rPr lang="en-US" baseline="0" dirty="0" smtClean="0"/>
              <a:t>PVS Accelerator </a:t>
            </a:r>
            <a:r>
              <a:rPr lang="en-US" dirty="0" smtClean="0"/>
              <a:t>provides local disk</a:t>
            </a:r>
            <a:r>
              <a:rPr lang="en-US" baseline="0" dirty="0" smtClean="0"/>
              <a:t> and RAM based caching for read IO, originally utilized by Machine Creation Services.  </a:t>
            </a:r>
            <a:r>
              <a:rPr lang="en-US" dirty="0" smtClean="0"/>
              <a:t>Provisioning</a:t>
            </a:r>
            <a:r>
              <a:rPr lang="en-US" baseline="0" dirty="0" smtClean="0"/>
              <a:t> Services can also utilize XenServer PVS Accelerator, which caches portions of the PVS image to the local XenServer Hypervisor.  </a:t>
            </a:r>
          </a:p>
        </p:txBody>
      </p:sp>
    </p:spTree>
    <p:extLst>
      <p:ext uri="{BB962C8B-B14F-4D97-AF65-F5344CB8AC3E}">
        <p14:creationId xmlns:p14="http://schemas.microsoft.com/office/powerpoint/2010/main" val="42727073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baseline="0" dirty="0" smtClean="0"/>
              <a:t>[Click] Let’s look at how the PVS Accelerator functions for a newly booted XenServer Host. </a:t>
            </a:r>
          </a:p>
          <a:p>
            <a:r>
              <a:rPr lang="en-US" baseline="0" dirty="0" smtClean="0"/>
              <a:t>[Click] A VM will boot and try to contact the PVS server. </a:t>
            </a:r>
            <a:r>
              <a:rPr lang="en-US" dirty="0" smtClean="0"/>
              <a:t>Because PVS is network based, the </a:t>
            </a:r>
            <a:r>
              <a:rPr lang="en-US" baseline="0" dirty="0" smtClean="0"/>
              <a:t>virtual switch in Dom0 has a packet filter configured specifically for Provisioning Services. The virtual switch routes read requests through PVS Accelerator . As the request can’t be fulfilled locally (because the cache is empty from the XenServer boot), the PVS request is injected back into the virtual switch and routed to the PVS host. </a:t>
            </a:r>
          </a:p>
          <a:p>
            <a:r>
              <a:rPr lang="en-US" baseline="0" dirty="0" smtClean="0"/>
              <a:t>[Click] As data gets sent to the booting VM, the data is also cached locally with PVS Accelerator . </a:t>
            </a:r>
          </a:p>
          <a:p>
            <a:r>
              <a:rPr lang="en-US" baseline="0" dirty="0" smtClean="0"/>
              <a:t>It takes between 200-500MB of data to boot a VM, all depending on the operating system.  Without PVS Accelerator , each VM will request the same data.  If a XenServer can host 100 VMs, that equals 20,000-50,000GB of data crossing the network during early morning </a:t>
            </a:r>
            <a:r>
              <a:rPr lang="en-US" baseline="0" dirty="0" err="1" smtClean="0"/>
              <a:t>bootup</a:t>
            </a:r>
            <a:r>
              <a:rPr lang="en-US" baseline="0" dirty="0" smtClean="0"/>
              <a:t>. With PVS Accelerator , that number drops by 99% to 200-500MB. And, because of the it takes to traverse the network, have the PVS server request the data blocks and retransmit across the network for the VM to read, the time it takes to </a:t>
            </a:r>
            <a:r>
              <a:rPr lang="en-US" baseline="0" dirty="0" err="1" smtClean="0"/>
              <a:t>bootup</a:t>
            </a:r>
            <a:r>
              <a:rPr lang="en-US" baseline="0" dirty="0" smtClean="0"/>
              <a:t> is drastically reduced as well. </a:t>
            </a:r>
          </a:p>
          <a:p>
            <a:endParaRPr lang="en-US" baseline="0" dirty="0" smtClean="0"/>
          </a:p>
          <a:p>
            <a:endParaRPr lang="en-US" baseline="0" dirty="0" smtClean="0"/>
          </a:p>
          <a:p>
            <a:endParaRPr lang="en-US" baseline="0" dirty="0" smtClean="0"/>
          </a:p>
          <a:p>
            <a:endParaRPr lang="en-US" baseline="0" dirty="0" smtClean="0"/>
          </a:p>
          <a:p>
            <a:endParaRPr lang="en-US" baseline="0" dirty="0"/>
          </a:p>
        </p:txBody>
      </p:sp>
    </p:spTree>
    <p:extLst>
      <p:ext uri="{BB962C8B-B14F-4D97-AF65-F5344CB8AC3E}">
        <p14:creationId xmlns:p14="http://schemas.microsoft.com/office/powerpoint/2010/main" val="2290830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baseline="0" dirty="0" smtClean="0"/>
              <a:t>A second VM boots. The VM requests data from the PVS server.  Just like before, XenServer routes the request through PVS Accelerator .  But this time, the request stays local as the data is available, saving network bandwidth and increasing boot-up speed. </a:t>
            </a:r>
          </a:p>
          <a:p>
            <a:endParaRPr lang="en-US" baseline="0" dirty="0" smtClean="0"/>
          </a:p>
          <a:p>
            <a:endParaRPr lang="en-US" baseline="0" dirty="0" smtClean="0"/>
          </a:p>
          <a:p>
            <a:endParaRPr lang="en-US" baseline="0" dirty="0" smtClean="0"/>
          </a:p>
          <a:p>
            <a:endParaRPr lang="en-US" baseline="0" dirty="0" smtClean="0"/>
          </a:p>
          <a:p>
            <a:endParaRPr lang="en-US" baseline="0" dirty="0"/>
          </a:p>
        </p:txBody>
      </p:sp>
    </p:spTree>
    <p:extLst>
      <p:ext uri="{BB962C8B-B14F-4D97-AF65-F5344CB8AC3E}">
        <p14:creationId xmlns:p14="http://schemas.microsoft.com/office/powerpoint/2010/main" val="5016885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Now, instead of having network requirements increase linearly based on the number of target VMs, it remains</a:t>
            </a:r>
            <a:r>
              <a:rPr lang="en-US" baseline="0" dirty="0" smtClean="0"/>
              <a:t> flat, after the first VM boots as the data is delivered from the local PVS Accelerator cache. </a:t>
            </a:r>
            <a:endParaRPr lang="en-US" dirty="0"/>
          </a:p>
        </p:txBody>
      </p:sp>
    </p:spTree>
    <p:extLst>
      <p:ext uri="{BB962C8B-B14F-4D97-AF65-F5344CB8AC3E}">
        <p14:creationId xmlns:p14="http://schemas.microsoft.com/office/powerpoint/2010/main" val="926650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400"/>
              </a:spcBef>
              <a:spcAft>
                <a:spcPts val="200"/>
              </a:spcAft>
              <a:buClrTx/>
              <a:buSzTx/>
              <a:buFontTx/>
              <a:buNone/>
              <a:tabLst/>
              <a:defRPr/>
            </a:pPr>
            <a:r>
              <a:rPr lang="en-US" dirty="0" smtClean="0"/>
              <a:t>And In the third example, we show how </a:t>
            </a:r>
            <a:r>
              <a:rPr lang="en-US" dirty="0" err="1" smtClean="0"/>
              <a:t>how</a:t>
            </a:r>
            <a:r>
              <a:rPr lang="en-US" dirty="0" smtClean="0"/>
              <a:t> long it takes to copy files across a WAN connection with 250ms latency and 1% packet loss. This example truly demonstrates the impact</a:t>
            </a:r>
            <a:r>
              <a:rPr lang="en-US" baseline="0" dirty="0" smtClean="0"/>
              <a:t> Adaptive Transport has on the user experience. </a:t>
            </a:r>
            <a:endParaRPr lang="en-US" dirty="0" smtClean="0"/>
          </a:p>
          <a:p>
            <a:pPr marL="0" marR="0" indent="0" algn="l" defTabSz="914400" rtl="0" eaLnBrk="1" fontAlgn="auto" latinLnBrk="0" hangingPunct="1">
              <a:lnSpc>
                <a:spcPct val="100000"/>
              </a:lnSpc>
              <a:spcBef>
                <a:spcPts val="400"/>
              </a:spcBef>
              <a:spcAft>
                <a:spcPts val="200"/>
              </a:spcAft>
              <a:buClrTx/>
              <a:buSzTx/>
              <a:buFontTx/>
              <a:buNone/>
              <a:tabLst/>
              <a:defRPr/>
            </a:pPr>
            <a:endParaRPr lang="en-US" dirty="0" smtClean="0"/>
          </a:p>
          <a:p>
            <a:endParaRPr lang="en-US" dirty="0"/>
          </a:p>
        </p:txBody>
      </p:sp>
    </p:spTree>
    <p:extLst>
      <p:ext uri="{BB962C8B-B14F-4D97-AF65-F5344CB8AC3E}">
        <p14:creationId xmlns:p14="http://schemas.microsoft.com/office/powerpoint/2010/main" val="34997076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If we look at a test with 50VMs,</a:t>
            </a:r>
            <a:r>
              <a:rPr lang="en-US" baseline="0" dirty="0" smtClean="0"/>
              <a:t> we saw some interesting results. </a:t>
            </a:r>
          </a:p>
          <a:p>
            <a:r>
              <a:rPr lang="en-US" dirty="0" smtClean="0"/>
              <a:t>[Click] PVS</a:t>
            </a:r>
            <a:r>
              <a:rPr lang="en-US" baseline="0" dirty="0" smtClean="0"/>
              <a:t> server CPU utilization went from 70 to 5%</a:t>
            </a:r>
          </a:p>
          <a:p>
            <a:r>
              <a:rPr lang="en-US" baseline="0" dirty="0" smtClean="0"/>
              <a:t>[Click] PVS Network Throughput went from 60Mbps to 5</a:t>
            </a:r>
          </a:p>
          <a:p>
            <a:pPr marL="0" marR="0" indent="0" algn="l" defTabSz="914400" rtl="0" eaLnBrk="1" fontAlgn="auto" latinLnBrk="0" hangingPunct="1">
              <a:lnSpc>
                <a:spcPct val="100000"/>
              </a:lnSpc>
              <a:spcBef>
                <a:spcPts val="400"/>
              </a:spcBef>
              <a:spcAft>
                <a:spcPts val="200"/>
              </a:spcAft>
              <a:buClrTx/>
              <a:buSzTx/>
              <a:buFontTx/>
              <a:buNone/>
              <a:tabLst/>
              <a:defRPr/>
            </a:pPr>
            <a:r>
              <a:rPr lang="en-US" baseline="0" dirty="0" smtClean="0"/>
              <a:t>[Click] and VM boot time went from 112 seconds to 83</a:t>
            </a:r>
          </a:p>
          <a:p>
            <a:endParaRPr lang="en-US" baseline="0" dirty="0" smtClean="0"/>
          </a:p>
          <a:p>
            <a:r>
              <a:rPr lang="en-US" baseline="0" dirty="0" smtClean="0"/>
              <a:t>Adding PVS Accelerator improves performance</a:t>
            </a:r>
          </a:p>
        </p:txBody>
      </p:sp>
    </p:spTree>
    <p:extLst>
      <p:ext uri="{BB962C8B-B14F-4D97-AF65-F5344CB8AC3E}">
        <p14:creationId xmlns:p14="http://schemas.microsoft.com/office/powerpoint/2010/main" val="23137043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In an x86 CPU architecture, there are multiple rings of protection. </a:t>
            </a:r>
          </a:p>
          <a:p>
            <a:r>
              <a:rPr lang="en-US" baseline="0" dirty="0" smtClean="0"/>
              <a:t>[Click] User applications, like Word, Outlook, Acrobat, etc., execute in ring 3. </a:t>
            </a:r>
          </a:p>
          <a:p>
            <a:r>
              <a:rPr lang="en-US" baseline="0" dirty="0" smtClean="0"/>
              <a:t>[Click] When we move down to ring 0, we find the privileged access components like kernel and device drivers. In case you are wondering where rings 1 and 2 are, they are only used for special use case.</a:t>
            </a:r>
          </a:p>
          <a:p>
            <a:endParaRPr lang="en-US" baseline="0" dirty="0" smtClean="0"/>
          </a:p>
          <a:p>
            <a:r>
              <a:rPr lang="en-US" baseline="0" dirty="0" smtClean="0"/>
              <a:t>The ring-based design protects data and functionality from faults and malicious behavior. If Microsoft Word has an issue and crashes, Word won’t bring down the entire operating system as it only functions at ring 3 while the core OS runs in ring 0. </a:t>
            </a:r>
          </a:p>
          <a:p>
            <a:endParaRPr lang="en-US" baseline="0" dirty="0" smtClean="0"/>
          </a:p>
          <a:p>
            <a:r>
              <a:rPr lang="en-US" baseline="0" dirty="0" smtClean="0"/>
              <a:t>The goal of an attacker is to achieve access to ring 0, from there, they can get root access and escalate privileges by exploited vulnerabilities and misconfigurations. </a:t>
            </a:r>
          </a:p>
          <a:p>
            <a:endParaRPr lang="en-US" baseline="0" dirty="0" smtClean="0"/>
          </a:p>
        </p:txBody>
      </p:sp>
    </p:spTree>
    <p:extLst>
      <p:ext uri="{BB962C8B-B14F-4D97-AF65-F5344CB8AC3E}">
        <p14:creationId xmlns:p14="http://schemas.microsoft.com/office/powerpoint/2010/main" val="1084982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baseline="0" dirty="0" smtClean="0"/>
              <a:t>In order to protect the environment, organizations may rely on virus and malware scanners. In order for these to be effective, they need to sit in ring-0, the privileged ring. </a:t>
            </a:r>
          </a:p>
          <a:p>
            <a:r>
              <a:rPr lang="en-US" baseline="0" dirty="0" smtClean="0"/>
              <a:t>However, scanners work like vaccinations. They only work on known viruses/malware.  The scanner must have the viruses/malware fingerprint and methods for eradicating and cleaning. </a:t>
            </a:r>
          </a:p>
          <a:p>
            <a:r>
              <a:rPr lang="en-US" baseline="0" dirty="0" smtClean="0"/>
              <a:t>Also, once the viruses/malware is on the system, it might try to install a rootkit, which hides from the OS and scanner that the system has become infected. </a:t>
            </a:r>
          </a:p>
        </p:txBody>
      </p:sp>
    </p:spTree>
    <p:extLst>
      <p:ext uri="{BB962C8B-B14F-4D97-AF65-F5344CB8AC3E}">
        <p14:creationId xmlns:p14="http://schemas.microsoft.com/office/powerpoint/2010/main" val="17594977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baseline="0" dirty="0" smtClean="0"/>
              <a:t>We need to move down another layer, to ring minus 1, which is the hypervisor ring. Hypervisor Introspection </a:t>
            </a:r>
            <a:r>
              <a:rPr lang="en-US" sz="1200" kern="1200" dirty="0" smtClean="0">
                <a:solidFill>
                  <a:schemeClr val="tx1"/>
                </a:solidFill>
                <a:effectLst/>
                <a:latin typeface="+mn-lt"/>
                <a:ea typeface="+mn-ea"/>
                <a:cs typeface="+mn-cs"/>
              </a:rPr>
              <a:t>operates at a level of privilege that is underneath the tools installed in-guest. While a </a:t>
            </a:r>
          </a:p>
          <a:p>
            <a:r>
              <a:rPr lang="en-US" sz="1200" kern="1200" dirty="0" smtClean="0">
                <a:solidFill>
                  <a:schemeClr val="tx1"/>
                </a:solidFill>
                <a:effectLst/>
                <a:latin typeface="+mn-lt"/>
                <a:ea typeface="+mn-ea"/>
                <a:cs typeface="+mn-cs"/>
              </a:rPr>
              <a:t>rootkit running in a virtual machine may run with kernel-level (ring-0) privilege, as does in-guest security software, HVI performs at the hypervisor level of privilege. It is completely separate</a:t>
            </a:r>
          </a:p>
          <a:p>
            <a:endParaRPr lang="en-US" sz="1200" kern="1200" dirty="0" smtClean="0">
              <a:solidFill>
                <a:schemeClr val="tx1"/>
              </a:solidFill>
              <a:effectLst/>
              <a:latin typeface="+mn-lt"/>
              <a:ea typeface="+mn-ea"/>
              <a:cs typeface="+mn-cs"/>
            </a:endParaRPr>
          </a:p>
          <a:p>
            <a:endParaRPr lang="en-US" baseline="0" dirty="0" smtClean="0"/>
          </a:p>
        </p:txBody>
      </p:sp>
    </p:spTree>
    <p:extLst>
      <p:ext uri="{BB962C8B-B14F-4D97-AF65-F5344CB8AC3E}">
        <p14:creationId xmlns:p14="http://schemas.microsoft.com/office/powerpoint/2010/main" val="22622276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Bitdefender</a:t>
            </a:r>
            <a:r>
              <a:rPr lang="en-US" baseline="0" dirty="0" smtClean="0"/>
              <a:t> </a:t>
            </a:r>
            <a:r>
              <a:rPr lang="en-US" sz="1200" kern="1200" dirty="0" smtClean="0">
                <a:solidFill>
                  <a:schemeClr val="tx1"/>
                </a:solidFill>
                <a:effectLst/>
                <a:latin typeface="+mn-lt"/>
                <a:ea typeface="+mn-ea"/>
                <a:cs typeface="+mn-cs"/>
              </a:rPr>
              <a:t>HVI leverages the XenServer Direct Inspect APIs. The Introspection Engine applies security rules to virtual machine memory while remaining isolated from the protected virtual machines. </a:t>
            </a:r>
          </a:p>
          <a:p>
            <a:r>
              <a:rPr lang="en-US" sz="1200" kern="1200" dirty="0" smtClean="0">
                <a:solidFill>
                  <a:schemeClr val="tx1"/>
                </a:solidFill>
                <a:effectLst/>
                <a:latin typeface="+mn-lt"/>
                <a:ea typeface="+mn-ea"/>
                <a:cs typeface="+mn-cs"/>
              </a:rPr>
              <a:t>Whether the protected endpoint is Windows or Linux, server or desktop, HVI provides insight at a level that is impossible to achieve within guests. Effectively, it is inspection from below the guest operating systems; ring-minus-one insight and control.</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Just as the hypervisor controls hardware access on behalf of each guest virtual machine, HVI has intimate knowledge of both user-mode and kernel-mode in-guest memory. The result is HVI has complete insight into guest memory, and therefore full context. At the same time, HVI is isolated from the protected guests, just as the hypervisor itself is isolated.</a:t>
            </a:r>
          </a:p>
          <a:p>
            <a:endParaRPr lang="en-US" dirty="0"/>
          </a:p>
        </p:txBody>
      </p:sp>
    </p:spTree>
    <p:extLst>
      <p:ext uri="{BB962C8B-B14F-4D97-AF65-F5344CB8AC3E}">
        <p14:creationId xmlns:p14="http://schemas.microsoft.com/office/powerpoint/2010/main" val="20995329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Using hypervisor introspection,</a:t>
            </a:r>
            <a:r>
              <a:rPr lang="en-US" baseline="0" dirty="0" smtClean="0"/>
              <a:t> a supported security solution is able to watch guest memory in real time, detecting malware as it executes inside the VM.</a:t>
            </a:r>
          </a:p>
          <a:p>
            <a:pPr marL="175965" indent="-175965">
              <a:buFont typeface="Arial" panose="020B0604020202020204" pitchFamily="34" charset="0"/>
              <a:buChar char="•"/>
            </a:pPr>
            <a:r>
              <a:rPr lang="en-US" baseline="0" dirty="0" smtClean="0"/>
              <a:t>By virtue of the isolation the hypervisor provides, the security solution can no longer be attacked by the malware.</a:t>
            </a:r>
          </a:p>
          <a:p>
            <a:pPr marL="175965" indent="-175965">
              <a:buFont typeface="Arial" panose="020B0604020202020204" pitchFamily="34" charset="0"/>
              <a:buChar char="•"/>
            </a:pPr>
            <a:r>
              <a:rPr lang="en-US" baseline="0" dirty="0" smtClean="0"/>
              <a:t>In fact, the system can be and will be assumed to have been infected – rather than relying on an initial clean state.</a:t>
            </a:r>
            <a:endParaRPr lang="en-US" dirty="0" smtClean="0"/>
          </a:p>
          <a:p>
            <a:pPr defTabSz="938479">
              <a:spcBef>
                <a:spcPts val="0"/>
              </a:spcBef>
              <a:spcAft>
                <a:spcPts val="0"/>
              </a:spcAft>
              <a:defRPr/>
            </a:pPr>
            <a:endParaRPr lang="en-GB" dirty="0" smtClean="0"/>
          </a:p>
          <a:p>
            <a:pPr defTabSz="938479">
              <a:spcBef>
                <a:spcPts val="0"/>
              </a:spcBef>
              <a:spcAft>
                <a:spcPts val="0"/>
              </a:spcAft>
              <a:defRPr/>
            </a:pPr>
            <a:r>
              <a:rPr lang="en-GB" dirty="0" smtClean="0"/>
              <a:t>Only on </a:t>
            </a:r>
            <a:r>
              <a:rPr lang="en-GB" dirty="0" err="1" smtClean="0"/>
              <a:t>XenServer</a:t>
            </a:r>
            <a:endParaRPr lang="en-GB" dirty="0" smtClean="0"/>
          </a:p>
          <a:p>
            <a:endParaRPr lang="en-US" dirty="0"/>
          </a:p>
        </p:txBody>
      </p:sp>
    </p:spTree>
    <p:extLst>
      <p:ext uri="{BB962C8B-B14F-4D97-AF65-F5344CB8AC3E}">
        <p14:creationId xmlns:p14="http://schemas.microsoft.com/office/powerpoint/2010/main" val="34708878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If the system gets infected,</a:t>
            </a:r>
            <a:r>
              <a:rPr lang="en-US" baseline="0" dirty="0" smtClean="0"/>
              <a:t> the infection will spread to the memory of the VM.  </a:t>
            </a:r>
          </a:p>
          <a:p>
            <a:r>
              <a:rPr lang="en-US" baseline="0" dirty="0" smtClean="0"/>
              <a:t>[Click] The security appliance will detect the intrusion in memory and block it </a:t>
            </a:r>
          </a:p>
          <a:p>
            <a:r>
              <a:rPr lang="en-US" baseline="0" dirty="0" smtClean="0"/>
              <a:t>[Click] Part of the protection process will also clean the system and remove the threat</a:t>
            </a:r>
            <a:endParaRPr lang="en-US" dirty="0"/>
          </a:p>
        </p:txBody>
      </p:sp>
    </p:spTree>
    <p:extLst>
      <p:ext uri="{BB962C8B-B14F-4D97-AF65-F5344CB8AC3E}">
        <p14:creationId xmlns:p14="http://schemas.microsoft.com/office/powerpoint/2010/main" val="20422447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348545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indent="0">
              <a:buNone/>
            </a:pPr>
            <a:r>
              <a:rPr lang="en-US" dirty="0" smtClean="0"/>
              <a:t>Let’s first start by looking at the TCP/IP model, which is a subset of the OSI model. And more specifically, let’s look at the application layer</a:t>
            </a:r>
          </a:p>
          <a:p>
            <a:pPr marL="0" indent="0">
              <a:buNone/>
            </a:pPr>
            <a:endParaRPr lang="en-US" dirty="0" smtClean="0"/>
          </a:p>
        </p:txBody>
      </p:sp>
    </p:spTree>
    <p:extLst>
      <p:ext uri="{BB962C8B-B14F-4D97-AF65-F5344CB8AC3E}">
        <p14:creationId xmlns:p14="http://schemas.microsoft.com/office/powerpoint/2010/main" val="32046714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Within the Application Layer of the TCP/IP model, we have the ICA protocol, which is comprised of numerous virtual channels,</a:t>
            </a:r>
            <a:r>
              <a:rPr lang="en-US" baseline="0" dirty="0" smtClean="0"/>
              <a:t> which provides us with printing, drive mapping, USB capabilities.  In addition, ICA also provides us with different ways to encode and compress our visual components so they take less bandwidth on the wire. </a:t>
            </a:r>
          </a:p>
          <a:p>
            <a:r>
              <a:rPr lang="en-US" baseline="0" dirty="0" smtClean="0"/>
              <a:t>[Click] Let’s take a look at </a:t>
            </a:r>
            <a:r>
              <a:rPr lang="en-US" baseline="0" dirty="0" err="1" smtClean="0"/>
              <a:t>Thinwire</a:t>
            </a:r>
            <a:endParaRPr lang="en-US" baseline="0" dirty="0" smtClean="0"/>
          </a:p>
          <a:p>
            <a:endParaRPr lang="en-US" baseline="0" dirty="0" smtClean="0"/>
          </a:p>
          <a:p>
            <a:pPr marL="0" marR="0" indent="0" algn="l" defTabSz="914400" rtl="0" eaLnBrk="1" fontAlgn="auto" latinLnBrk="0" hangingPunct="1">
              <a:lnSpc>
                <a:spcPct val="100000"/>
              </a:lnSpc>
              <a:spcBef>
                <a:spcPts val="400"/>
              </a:spcBef>
              <a:spcAft>
                <a:spcPts val="200"/>
              </a:spcAft>
              <a:buClrTx/>
              <a:buSzTx/>
              <a:buFontTx/>
              <a:buNone/>
              <a:tabLst/>
              <a:defRPr/>
            </a:pPr>
            <a:r>
              <a:rPr lang="en-US" dirty="0" err="1" smtClean="0"/>
              <a:t>Thinwire</a:t>
            </a:r>
            <a:r>
              <a:rPr lang="en-US" dirty="0" smtClean="0"/>
              <a:t> is one of the codecs</a:t>
            </a:r>
            <a:r>
              <a:rPr lang="en-US" baseline="0" dirty="0" smtClean="0"/>
              <a:t> used to take the user’s remote display and render/compress it to be sent across the wire to the endpoint.  </a:t>
            </a:r>
            <a:r>
              <a:rPr lang="en-US" baseline="0" dirty="0" err="1" smtClean="0"/>
              <a:t>Thinwire’s</a:t>
            </a:r>
            <a:r>
              <a:rPr lang="en-US" baseline="0" dirty="0" smtClean="0"/>
              <a:t> goal is to provide a good experience with low bandwidth and CPU usage. It does this through different techniques, all constantly being improved upon. </a:t>
            </a:r>
            <a:endParaRPr lang="en-US" dirty="0" smtClean="0"/>
          </a:p>
          <a:p>
            <a:endParaRPr lang="en-US" baseline="0" dirty="0" smtClean="0"/>
          </a:p>
        </p:txBody>
      </p:sp>
    </p:spTree>
    <p:extLst>
      <p:ext uri="{BB962C8B-B14F-4D97-AF65-F5344CB8AC3E}">
        <p14:creationId xmlns:p14="http://schemas.microsoft.com/office/powerpoint/2010/main" val="19418894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indent="0">
              <a:buNone/>
            </a:pPr>
            <a:r>
              <a:rPr lang="en-US" dirty="0" err="1" smtClean="0"/>
              <a:t>Thinwire</a:t>
            </a:r>
            <a:r>
              <a:rPr lang="en-US" dirty="0" smtClean="0"/>
              <a:t> is just one codec that ICA leverages. ICA uses a combination of techniques to reduce the amount of data sent across the network,</a:t>
            </a:r>
            <a:r>
              <a:rPr lang="en-US" baseline="0" dirty="0" smtClean="0"/>
              <a:t> including network compression, command remoting, video streaming, image caching and user intent.  All of these processes happens at the application layer.  This is where Citrix XenApp and XenDesktop has focused on optimizing the ICA Protocol.  </a:t>
            </a:r>
            <a:endParaRPr lang="en-US" dirty="0"/>
          </a:p>
        </p:txBody>
      </p:sp>
    </p:spTree>
    <p:extLst>
      <p:ext uri="{BB962C8B-B14F-4D97-AF65-F5344CB8AC3E}">
        <p14:creationId xmlns:p14="http://schemas.microsoft.com/office/powerpoint/2010/main" val="13691240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We have multiple ways of encoding the display, but which option is the best?</a:t>
            </a:r>
            <a:r>
              <a:rPr lang="en-US" baseline="0" dirty="0" smtClean="0"/>
              <a:t> Let’s </a:t>
            </a:r>
            <a:r>
              <a:rPr lang="en-US" dirty="0" err="1" smtClean="0"/>
              <a:t>ook</a:t>
            </a:r>
            <a:r>
              <a:rPr lang="en-US" dirty="0" smtClean="0"/>
              <a:t> at any typical web page.</a:t>
            </a:r>
            <a:r>
              <a:rPr lang="en-US" baseline="0" dirty="0" smtClean="0"/>
              <a:t> One of the first things we notice i</a:t>
            </a:r>
            <a:r>
              <a:rPr lang="en-US" dirty="0" smtClean="0"/>
              <a:t>s that it is comprised of multiple types of media. </a:t>
            </a:r>
          </a:p>
          <a:p>
            <a:r>
              <a:rPr lang="en-US" dirty="0" smtClean="0"/>
              <a:t>[Click] We first have video or 3D content, highlighted in Green. </a:t>
            </a:r>
          </a:p>
          <a:p>
            <a:r>
              <a:rPr lang="en-US" dirty="0" smtClean="0"/>
              <a:t>[Click] We also have JPEG and images, highlighted in red</a:t>
            </a:r>
          </a:p>
          <a:p>
            <a:r>
              <a:rPr lang="en-US" dirty="0" smtClean="0"/>
              <a:t>[Click] We also have text, highlighted in blue. </a:t>
            </a:r>
          </a:p>
          <a:p>
            <a:endParaRPr lang="en-US" dirty="0" smtClean="0"/>
          </a:p>
          <a:p>
            <a:r>
              <a:rPr lang="en-US" dirty="0" smtClean="0"/>
              <a:t>There are different ways to optimize this content, some approaches are better at video while</a:t>
            </a:r>
            <a:r>
              <a:rPr lang="en-US" baseline="0" dirty="0" smtClean="0"/>
              <a:t> other approaches are better at text and images. Historically, users were stuck with a single approach, regardless of the content within the current session. </a:t>
            </a:r>
          </a:p>
          <a:p>
            <a:r>
              <a:rPr lang="en-US" dirty="0" smtClean="0"/>
              <a:t>Instead of selecting a single encoding scheme, we let the protocol decide how to encode PORTIONS of the screen. With Adaptive Display, we end up with the following:</a:t>
            </a:r>
          </a:p>
          <a:p>
            <a:r>
              <a:rPr lang="en-US" dirty="0" smtClean="0"/>
              <a:t>[Click] for our video or 3D content, highlighted in Green,</a:t>
            </a:r>
            <a:r>
              <a:rPr lang="en-US" baseline="0" dirty="0" smtClean="0"/>
              <a:t> we want to use H.264 as it is the best at optimizing content that is rapidly changing. However, because H.264 has a higher hit on the CPU usage, we want to limit how much of our screen utilizes it. </a:t>
            </a:r>
            <a:endParaRPr lang="en-US" dirty="0" smtClean="0"/>
          </a:p>
          <a:p>
            <a:r>
              <a:rPr lang="en-US" dirty="0" smtClean="0"/>
              <a:t>[Click] So for</a:t>
            </a:r>
            <a:r>
              <a:rPr lang="en-US" baseline="0" dirty="0" smtClean="0"/>
              <a:t> our </a:t>
            </a:r>
            <a:r>
              <a:rPr lang="en-US" dirty="0" smtClean="0"/>
              <a:t>JPEG and images, highlighted in red, we want to go with the traditional </a:t>
            </a:r>
            <a:r>
              <a:rPr lang="en-US" dirty="0" err="1" smtClean="0"/>
              <a:t>Thinwire</a:t>
            </a:r>
            <a:r>
              <a:rPr lang="en-US" dirty="0" smtClean="0"/>
              <a:t> codec, which is optimized for static images. </a:t>
            </a:r>
          </a:p>
          <a:p>
            <a:r>
              <a:rPr lang="en-US" dirty="0" smtClean="0"/>
              <a:t>[Click] And finally, for our text, highlighted in blue,</a:t>
            </a:r>
            <a:r>
              <a:rPr lang="en-US" baseline="0" dirty="0" smtClean="0"/>
              <a:t> we want to avoid blurring around the edges of the letters, which would image readability. Adaptive Display will use overlay lossless technology, to give is crisp letters. </a:t>
            </a:r>
            <a:endParaRPr lang="en-US" dirty="0" smtClean="0"/>
          </a:p>
          <a:p>
            <a:endParaRPr lang="en-US" dirty="0" smtClean="0"/>
          </a:p>
          <a:p>
            <a:endParaRPr lang="en-US" dirty="0" smtClean="0"/>
          </a:p>
          <a:p>
            <a:endParaRPr lang="en-US" dirty="0"/>
          </a:p>
        </p:txBody>
      </p:sp>
    </p:spTree>
    <p:extLst>
      <p:ext uri="{BB962C8B-B14F-4D97-AF65-F5344CB8AC3E}">
        <p14:creationId xmlns:p14="http://schemas.microsoft.com/office/powerpoint/2010/main" val="8236150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Within the Application Layer of the TCP/IP model, we have the ICA </a:t>
            </a:r>
            <a:r>
              <a:rPr lang="en-US" dirty="0" err="1" smtClean="0"/>
              <a:t>protocal</a:t>
            </a:r>
            <a:r>
              <a:rPr lang="en-US" dirty="0" smtClean="0"/>
              <a:t>, which is comprised of numerous virtual channels,</a:t>
            </a:r>
            <a:r>
              <a:rPr lang="en-US" baseline="0" dirty="0" smtClean="0"/>
              <a:t> which provides us with printing, drive mapping, USB </a:t>
            </a:r>
            <a:r>
              <a:rPr lang="en-US" baseline="0" dirty="0" err="1" smtClean="0"/>
              <a:t>cabilities</a:t>
            </a:r>
            <a:r>
              <a:rPr lang="en-US" baseline="0" dirty="0" smtClean="0"/>
              <a:t>.  In addition, ICA also provides us with different ways to encode and compress our visual components so they take less bandwidth on the wire. </a:t>
            </a:r>
          </a:p>
          <a:p>
            <a:endParaRPr lang="en-US" baseline="0" dirty="0" smtClean="0"/>
          </a:p>
        </p:txBody>
      </p:sp>
    </p:spTree>
    <p:extLst>
      <p:ext uri="{BB962C8B-B14F-4D97-AF65-F5344CB8AC3E}">
        <p14:creationId xmlns:p14="http://schemas.microsoft.com/office/powerpoint/2010/main" val="19550657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indent="0">
              <a:buNone/>
            </a:pPr>
            <a:r>
              <a:rPr lang="en-US" dirty="0" smtClean="0"/>
              <a:t>Once ICA</a:t>
            </a:r>
            <a:r>
              <a:rPr lang="en-US" baseline="0" dirty="0" smtClean="0"/>
              <a:t> builds a frame to be sent across the wire, we utilize the transport layer to send that information. </a:t>
            </a:r>
            <a:endParaRPr lang="en-US" dirty="0" smtClean="0"/>
          </a:p>
          <a:p>
            <a:pPr marL="0" indent="0">
              <a:buNone/>
            </a:pPr>
            <a:endParaRPr lang="en-US" dirty="0" smtClean="0"/>
          </a:p>
        </p:txBody>
      </p:sp>
    </p:spTree>
    <p:extLst>
      <p:ext uri="{BB962C8B-B14F-4D97-AF65-F5344CB8AC3E}">
        <p14:creationId xmlns:p14="http://schemas.microsoft.com/office/powerpoint/2010/main" val="6580311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ICA, and</a:t>
            </a:r>
            <a:r>
              <a:rPr lang="en-US" baseline="0" dirty="0" smtClean="0"/>
              <a:t> all implemented virtual channels, is encapsulated within TCP and sent across the network. </a:t>
            </a:r>
            <a:endParaRPr lang="en-US" dirty="0" smtClean="0"/>
          </a:p>
          <a:p>
            <a:endParaRPr lang="en-US" dirty="0" smtClean="0"/>
          </a:p>
        </p:txBody>
      </p:sp>
    </p:spTree>
    <p:extLst>
      <p:ext uri="{BB962C8B-B14F-4D97-AF65-F5344CB8AC3E}">
        <p14:creationId xmlns:p14="http://schemas.microsoft.com/office/powerpoint/2010/main" val="351855656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indent="0">
              <a:buNone/>
            </a:pPr>
            <a:r>
              <a:rPr lang="en-US" dirty="0" smtClean="0"/>
              <a:t>TCP is important for delivery.</a:t>
            </a:r>
            <a:r>
              <a:rPr lang="en-US" baseline="0" dirty="0" smtClean="0"/>
              <a:t>  But w</a:t>
            </a:r>
            <a:r>
              <a:rPr lang="en-US" dirty="0" smtClean="0"/>
              <a:t>ith today’s networks, TCP is acting as</a:t>
            </a:r>
            <a:r>
              <a:rPr lang="en-US" baseline="0" dirty="0" smtClean="0"/>
              <a:t> a barrier for faster speeds and better user experiences.  </a:t>
            </a:r>
          </a:p>
          <a:p>
            <a:r>
              <a:rPr lang="en-US" baseline="0" dirty="0" smtClean="0"/>
              <a:t>TCP manages network congestion with a special algorithm (AIMD – Additive Increments and Multiplicative Decrements).  Basically, this means when TCP increases the sending rate, it does this through small increments.  But when we need to pull back due to congestion/packet loss/timeouts, it does this in large decrements.  </a:t>
            </a:r>
          </a:p>
          <a:p>
            <a:endParaRPr lang="en-US" baseline="0" dirty="0" smtClean="0"/>
          </a:p>
          <a:p>
            <a:r>
              <a:rPr lang="en-US" baseline="0" dirty="0" smtClean="0"/>
              <a:t>On a LAN environment, TCP will be able to reach close to the maximum bandwidth as most of the decreases are due to congestion when operating at full speed. </a:t>
            </a:r>
          </a:p>
          <a:p>
            <a:r>
              <a:rPr lang="en-US" baseline="0" dirty="0" smtClean="0"/>
              <a:t>[Click] But what about on a high-speed, high-latency WAN? Due to the latency on the wire and the delay in the round trip time, TCP’s congestion control will experience more decreases due to timeouts. Resulting in users not consuming all of our available bandwidth. </a:t>
            </a:r>
          </a:p>
          <a:p>
            <a:endParaRPr lang="en-US" baseline="0" dirty="0" smtClean="0"/>
          </a:p>
          <a:p>
            <a:endParaRPr lang="en-US" baseline="0" dirty="0" smtClean="0"/>
          </a:p>
          <a:p>
            <a:endParaRPr lang="en-US" baseline="0" dirty="0" smtClean="0"/>
          </a:p>
          <a:p>
            <a:endParaRPr lang="en-US" dirty="0" smtClean="0"/>
          </a:p>
          <a:p>
            <a:pPr marL="0" indent="0">
              <a:buNone/>
            </a:pPr>
            <a:endParaRPr lang="en-US" dirty="0"/>
          </a:p>
        </p:txBody>
      </p:sp>
    </p:spTree>
    <p:extLst>
      <p:ext uri="{BB962C8B-B14F-4D97-AF65-F5344CB8AC3E}">
        <p14:creationId xmlns:p14="http://schemas.microsoft.com/office/powerpoint/2010/main" val="300239813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What’s important to understand</a:t>
            </a:r>
            <a:r>
              <a:rPr lang="en-US" baseline="0" dirty="0" smtClean="0"/>
              <a:t> about TCP is that as the distance and latency increases between two points, the overall bandwidth utilization decreases based on the TCP algorithms. </a:t>
            </a:r>
          </a:p>
          <a:p>
            <a:endParaRPr lang="en-US" dirty="0"/>
          </a:p>
        </p:txBody>
      </p:sp>
    </p:spTree>
    <p:extLst>
      <p:ext uri="{BB962C8B-B14F-4D97-AF65-F5344CB8AC3E}">
        <p14:creationId xmlns:p14="http://schemas.microsoft.com/office/powerpoint/2010/main" val="21155911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If TCP is so bad, why does ICA utilize it? Remember, TCP is only a challenge with high-bandwidth, high-latency networks, associated</a:t>
            </a:r>
            <a:r>
              <a:rPr lang="en-US" baseline="0" dirty="0" smtClean="0"/>
              <a:t> with many of today’s WAN environments. </a:t>
            </a:r>
            <a:endParaRPr lang="en-US" dirty="0" smtClean="0"/>
          </a:p>
          <a:p>
            <a:endParaRPr lang="en-US" dirty="0" smtClean="0"/>
          </a:p>
          <a:p>
            <a:r>
              <a:rPr lang="en-US" dirty="0" smtClean="0"/>
              <a:t>[Click] XenApp</a:t>
            </a:r>
            <a:r>
              <a:rPr lang="en-US" baseline="0" dirty="0" smtClean="0"/>
              <a:t> and XenDesktop started to overcome the long-distance challenges with TCP by utilizing UDP for specific use cases (</a:t>
            </a:r>
            <a:r>
              <a:rPr lang="en-US" baseline="0" dirty="0" err="1" smtClean="0"/>
              <a:t>framehawk</a:t>
            </a:r>
            <a:r>
              <a:rPr lang="en-US" baseline="0" dirty="0" smtClean="0"/>
              <a:t> and audio).  UDP does not implement congestion control. UDP does not wait for data acknowledgements and it does not fall back if a packet is lost.  This is appropriate for the </a:t>
            </a:r>
            <a:r>
              <a:rPr lang="en-US" baseline="0" dirty="0" err="1" smtClean="0"/>
              <a:t>Framehawk</a:t>
            </a:r>
            <a:r>
              <a:rPr lang="en-US" baseline="0" dirty="0" smtClean="0"/>
              <a:t> and audio use cases. </a:t>
            </a:r>
          </a:p>
          <a:p>
            <a:endParaRPr lang="en-US" baseline="0" dirty="0" smtClean="0"/>
          </a:p>
          <a:p>
            <a:r>
              <a:rPr lang="en-US" baseline="0" dirty="0" smtClean="0"/>
              <a:t>Due to the unreliable nature of UDP, custom flow control is included as part of the </a:t>
            </a:r>
            <a:r>
              <a:rPr lang="en-US" baseline="0" dirty="0" err="1" smtClean="0"/>
              <a:t>Framehawk</a:t>
            </a:r>
            <a:r>
              <a:rPr lang="en-US" baseline="0" dirty="0" smtClean="0"/>
              <a:t> Gearing.  This is why </a:t>
            </a:r>
            <a:r>
              <a:rPr lang="en-US" baseline="0" dirty="0" err="1" smtClean="0"/>
              <a:t>Framehawk</a:t>
            </a:r>
            <a:r>
              <a:rPr lang="en-US" baseline="0" dirty="0" smtClean="0"/>
              <a:t> is able to perform extremely well over high bandwidth/high latency WAN connections. </a:t>
            </a:r>
            <a:endParaRPr lang="en-US" dirty="0"/>
          </a:p>
        </p:txBody>
      </p:sp>
    </p:spTree>
    <p:extLst>
      <p:ext uri="{BB962C8B-B14F-4D97-AF65-F5344CB8AC3E}">
        <p14:creationId xmlns:p14="http://schemas.microsoft.com/office/powerpoint/2010/main" val="377247911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First, we are taking the </a:t>
            </a:r>
            <a:r>
              <a:rPr lang="en-US" dirty="0" err="1" smtClean="0"/>
              <a:t>framehawk</a:t>
            </a:r>
            <a:r>
              <a:rPr lang="en-US" baseline="0" dirty="0" smtClean="0"/>
              <a:t> advancements to develop a new transport layer option called Enlighted Data Transport protocol, which will help more fully utilize High-bandwidth, high-latency WAN links. </a:t>
            </a:r>
          </a:p>
          <a:p>
            <a:r>
              <a:rPr lang="en-US" baseline="0" dirty="0" smtClean="0"/>
              <a:t>Note: In 7.13, </a:t>
            </a:r>
            <a:r>
              <a:rPr lang="en-US" baseline="0" dirty="0" err="1" smtClean="0"/>
              <a:t>Framehawk</a:t>
            </a:r>
            <a:r>
              <a:rPr lang="en-US" baseline="0" dirty="0" smtClean="0"/>
              <a:t> is NOT included in the EDT protocol. It still uses UDP and the </a:t>
            </a:r>
            <a:r>
              <a:rPr lang="en-US" baseline="0" dirty="0" err="1" smtClean="0"/>
              <a:t>Framehawk</a:t>
            </a:r>
            <a:r>
              <a:rPr lang="en-US" baseline="0" dirty="0" smtClean="0"/>
              <a:t> Gearing</a:t>
            </a:r>
            <a:endParaRPr lang="en-US" dirty="0"/>
          </a:p>
        </p:txBody>
      </p:sp>
    </p:spTree>
    <p:extLst>
      <p:ext uri="{BB962C8B-B14F-4D97-AF65-F5344CB8AC3E}">
        <p14:creationId xmlns:p14="http://schemas.microsoft.com/office/powerpoint/2010/main" val="38890208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However, what</a:t>
            </a:r>
            <a:r>
              <a:rPr lang="en-US" baseline="0" dirty="0" smtClean="0"/>
              <a:t> if the enlightened transport is not allowed to pass across the network or through the firewall? The user could be left with no access to their resources.  </a:t>
            </a:r>
          </a:p>
          <a:p>
            <a:r>
              <a:rPr lang="en-US" baseline="0" dirty="0" smtClean="0"/>
              <a:t>[Click] This is why Adaptive Transport is utilized, as it will automatically switch the user’s session between the TCP transport and the enlightened UDP transport.  If a user is on wireless and changes locations, Adaptive Transport will automatically switch based on the changing network conditions. </a:t>
            </a:r>
            <a:endParaRPr lang="en-US" dirty="0"/>
          </a:p>
        </p:txBody>
      </p:sp>
    </p:spTree>
    <p:extLst>
      <p:ext uri="{BB962C8B-B14F-4D97-AF65-F5344CB8AC3E}">
        <p14:creationId xmlns:p14="http://schemas.microsoft.com/office/powerpoint/2010/main" val="28636278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In this first example, we show how an application performs where the endpoint connects</a:t>
            </a:r>
            <a:r>
              <a:rPr lang="en-US" baseline="0" dirty="0" smtClean="0"/>
              <a:t> to a VDI desktop where the connection has 150ms and 1% packet loss.  The PC, on the other hand, is our baseline, where the application and user run locally. </a:t>
            </a:r>
          </a:p>
          <a:p>
            <a:endParaRPr lang="en-US" baseline="0" dirty="0" smtClean="0"/>
          </a:p>
          <a:p>
            <a:r>
              <a:rPr lang="en-US" baseline="0" dirty="0" smtClean="0"/>
              <a:t>Note, there are no WAN optimization technologies or other optimizations in place across the 3 different tests. </a:t>
            </a:r>
            <a:endParaRPr lang="en-US" dirty="0"/>
          </a:p>
        </p:txBody>
      </p:sp>
    </p:spTree>
    <p:extLst>
      <p:ext uri="{BB962C8B-B14F-4D97-AF65-F5344CB8AC3E}">
        <p14:creationId xmlns:p14="http://schemas.microsoft.com/office/powerpoint/2010/main" val="65106776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400"/>
              </a:spcBef>
              <a:spcAft>
                <a:spcPts val="200"/>
              </a:spcAft>
              <a:buClrTx/>
              <a:buSzTx/>
              <a:buFontTx/>
              <a:buNone/>
              <a:tabLst/>
              <a:defRPr/>
            </a:pPr>
            <a:r>
              <a:rPr lang="en-US" dirty="0" smtClean="0"/>
              <a:t>In the second example, we show how a video performs where the endpoint connects</a:t>
            </a:r>
            <a:r>
              <a:rPr lang="en-US" baseline="0" dirty="0" smtClean="0"/>
              <a:t> to a VDI desktop where the connection has 250ms and 1% packet loss. </a:t>
            </a:r>
            <a:endParaRPr lang="en-US" dirty="0" smtClean="0"/>
          </a:p>
          <a:p>
            <a:endParaRPr lang="en-US" dirty="0"/>
          </a:p>
        </p:txBody>
      </p:sp>
    </p:spTree>
    <p:extLst>
      <p:ext uri="{BB962C8B-B14F-4D97-AF65-F5344CB8AC3E}">
        <p14:creationId xmlns:p14="http://schemas.microsoft.com/office/powerpoint/2010/main" val="68439108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400"/>
              </a:spcBef>
              <a:spcAft>
                <a:spcPts val="200"/>
              </a:spcAft>
              <a:buClrTx/>
              <a:buSzTx/>
              <a:buFontTx/>
              <a:buNone/>
              <a:tabLst/>
              <a:defRPr/>
            </a:pPr>
            <a:r>
              <a:rPr lang="en-US" dirty="0" smtClean="0"/>
              <a:t>And In the third example, we show how </a:t>
            </a:r>
            <a:r>
              <a:rPr lang="en-US" dirty="0" err="1" smtClean="0"/>
              <a:t>how</a:t>
            </a:r>
            <a:r>
              <a:rPr lang="en-US" dirty="0" smtClean="0"/>
              <a:t> long it takes to copy files across a WAN connection with 250ms latency and 1% packet loss. This example truly demonstrates the impact</a:t>
            </a:r>
            <a:r>
              <a:rPr lang="en-US" baseline="0" dirty="0" smtClean="0"/>
              <a:t> Adaptive Transport has on the user experience. </a:t>
            </a:r>
            <a:endParaRPr lang="en-US" dirty="0" smtClean="0"/>
          </a:p>
          <a:p>
            <a:pPr marL="0" marR="0" indent="0" algn="l" defTabSz="914400" rtl="0" eaLnBrk="1" fontAlgn="auto" latinLnBrk="0" hangingPunct="1">
              <a:lnSpc>
                <a:spcPct val="100000"/>
              </a:lnSpc>
              <a:spcBef>
                <a:spcPts val="400"/>
              </a:spcBef>
              <a:spcAft>
                <a:spcPts val="200"/>
              </a:spcAft>
              <a:buClrTx/>
              <a:buSzTx/>
              <a:buFontTx/>
              <a:buNone/>
              <a:tabLst/>
              <a:defRPr/>
            </a:pPr>
            <a:endParaRPr lang="en-US" dirty="0" smtClean="0"/>
          </a:p>
          <a:p>
            <a:endParaRPr lang="en-US" dirty="0"/>
          </a:p>
        </p:txBody>
      </p:sp>
    </p:spTree>
    <p:extLst>
      <p:ext uri="{BB962C8B-B14F-4D97-AF65-F5344CB8AC3E}">
        <p14:creationId xmlns:p14="http://schemas.microsoft.com/office/powerpoint/2010/main" val="411600763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One</a:t>
            </a:r>
            <a:r>
              <a:rPr lang="en-US" baseline="0" dirty="0" smtClean="0"/>
              <a:t> way organizations increase security within their environment is to limit the level of access a user receives based on their endpoint device and current location.  </a:t>
            </a:r>
          </a:p>
          <a:p>
            <a:r>
              <a:rPr lang="en-US" baseline="0" dirty="0" smtClean="0"/>
              <a:t>[Click] For example, external users on corporate-managed endpoints might receive full access to their apps, desktops and data based on the </a:t>
            </a:r>
            <a:r>
              <a:rPr lang="en-US" baseline="0" dirty="0" err="1" smtClean="0"/>
              <a:t>SmartAccess</a:t>
            </a:r>
            <a:r>
              <a:rPr lang="en-US" baseline="0" dirty="0" smtClean="0"/>
              <a:t> policies applied by the XenApp/XenDesktop delivery controller</a:t>
            </a:r>
          </a:p>
          <a:p>
            <a:r>
              <a:rPr lang="en-US" baseline="0" dirty="0" smtClean="0"/>
              <a:t>[Click] But the same user, who accesses the environment from an external location on a personal endpoint device might receive full access to Outlook, no access to a financial spreadsheet, and restricted access to the HR app (meaning that they are not allowed to print or copy files). </a:t>
            </a:r>
          </a:p>
          <a:p>
            <a:r>
              <a:rPr lang="en-US" baseline="0" dirty="0" smtClean="0"/>
              <a:t>The analysis to determine what a user has access too can be based on device ownership, user location, registry scans, file system scans, antivirus scans, etc. </a:t>
            </a:r>
          </a:p>
          <a:p>
            <a:r>
              <a:rPr lang="en-US" baseline="0" dirty="0" smtClean="0"/>
              <a:t>[Click] But what happens when external users access the environment on tablets and smartphones? </a:t>
            </a:r>
          </a:p>
          <a:p>
            <a:endParaRPr lang="en-US" dirty="0" smtClean="0"/>
          </a:p>
          <a:p>
            <a:endParaRPr lang="en-US" dirty="0" smtClean="0"/>
          </a:p>
          <a:p>
            <a:endParaRPr lang="en-US" dirty="0"/>
          </a:p>
        </p:txBody>
      </p:sp>
    </p:spTree>
    <p:extLst>
      <p:ext uri="{BB962C8B-B14F-4D97-AF65-F5344CB8AC3E}">
        <p14:creationId xmlns:p14="http://schemas.microsoft.com/office/powerpoint/2010/main" val="32742617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When XenApp and XenDesktop are integrated with </a:t>
            </a:r>
            <a:r>
              <a:rPr lang="en-US" dirty="0" err="1" smtClean="0"/>
              <a:t>XenMobile</a:t>
            </a:r>
            <a:r>
              <a:rPr lang="en-US" dirty="0" smtClean="0"/>
              <a:t>, the </a:t>
            </a:r>
            <a:r>
              <a:rPr lang="en-US" dirty="0" err="1" smtClean="0"/>
              <a:t>SmartAccess</a:t>
            </a:r>
            <a:r>
              <a:rPr lang="en-US" dirty="0" smtClean="0"/>
              <a:t> policies extend to support mobile devices, like tablets and smartphones. </a:t>
            </a:r>
          </a:p>
          <a:p>
            <a:pPr marL="0" marR="0" indent="0" algn="l" defTabSz="914400" rtl="0" eaLnBrk="1" fontAlgn="auto" latinLnBrk="0" hangingPunct="1">
              <a:lnSpc>
                <a:spcPct val="100000"/>
              </a:lnSpc>
              <a:spcBef>
                <a:spcPts val="400"/>
              </a:spcBef>
              <a:spcAft>
                <a:spcPts val="200"/>
              </a:spcAft>
              <a:buClrTx/>
              <a:buSzTx/>
              <a:buFontTx/>
              <a:buNone/>
              <a:tabLst/>
              <a:defRPr/>
            </a:pPr>
            <a:r>
              <a:rPr lang="en-US" baseline="0" dirty="0" smtClean="0"/>
              <a:t>[Click] When a XenApp/XenDesktop resource is launched from Secure Hub, the request is sent to the </a:t>
            </a:r>
            <a:r>
              <a:rPr lang="en-US" baseline="0" dirty="0" err="1" smtClean="0"/>
              <a:t>XenMobile</a:t>
            </a:r>
            <a:r>
              <a:rPr lang="en-US" baseline="0" dirty="0" smtClean="0"/>
              <a:t> Server, which then forwards that request to the XA/XD Delivery controller. The response dictates the level of access the endpoint device receives. </a:t>
            </a:r>
          </a:p>
          <a:p>
            <a:pPr marL="0" marR="0" indent="0" algn="l" defTabSz="914400" rtl="0" eaLnBrk="1" fontAlgn="auto" latinLnBrk="0" hangingPunct="1">
              <a:lnSpc>
                <a:spcPct val="100000"/>
              </a:lnSpc>
              <a:spcBef>
                <a:spcPts val="400"/>
              </a:spcBef>
              <a:spcAft>
                <a:spcPts val="200"/>
              </a:spcAft>
              <a:buClrTx/>
              <a:buSzTx/>
              <a:buFontTx/>
              <a:buNone/>
              <a:tabLst/>
              <a:defRPr/>
            </a:pPr>
            <a:r>
              <a:rPr lang="en-US" baseline="0" dirty="0" smtClean="0"/>
              <a:t>[Click] While the user’s smartphone, which is jailbroken, could be denied all access to the user’s desktops, apps and data. </a:t>
            </a:r>
          </a:p>
          <a:p>
            <a:endParaRPr lang="en-US" dirty="0"/>
          </a:p>
        </p:txBody>
      </p:sp>
    </p:spTree>
    <p:extLst>
      <p:ext uri="{BB962C8B-B14F-4D97-AF65-F5344CB8AC3E}">
        <p14:creationId xmlns:p14="http://schemas.microsoft.com/office/powerpoint/2010/main" val="322903663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It</a:t>
            </a:r>
            <a:r>
              <a:rPr lang="en-US" sz="1200" kern="1200" baseline="0" dirty="0" smtClean="0">
                <a:solidFill>
                  <a:schemeClr val="tx1"/>
                </a:solidFill>
                <a:effectLst/>
                <a:latin typeface="+mn-lt"/>
                <a:ea typeface="+mn-ea"/>
                <a:cs typeface="+mn-cs"/>
              </a:rPr>
              <a:t> we look closer at how this process works, we first start with Secure Hub running on a mobile device. </a:t>
            </a:r>
          </a:p>
          <a:p>
            <a:r>
              <a:rPr lang="en-US" sz="1200" kern="1200" dirty="0" smtClean="0">
                <a:solidFill>
                  <a:schemeClr val="tx1"/>
                </a:solidFill>
                <a:effectLst/>
                <a:latin typeface="+mn-lt"/>
                <a:ea typeface="+mn-ea"/>
                <a:cs typeface="+mn-cs"/>
              </a:rPr>
              <a:t>[Click]</a:t>
            </a:r>
            <a:r>
              <a:rPr lang="en-US" sz="1200" kern="1200" baseline="0" dirty="0" smtClean="0">
                <a:solidFill>
                  <a:schemeClr val="tx1"/>
                </a:solidFill>
                <a:effectLst/>
                <a:latin typeface="+mn-lt"/>
                <a:ea typeface="+mn-ea"/>
                <a:cs typeface="+mn-cs"/>
              </a:rPr>
              <a:t> Secure Hub requests application enumeration from </a:t>
            </a:r>
            <a:r>
              <a:rPr lang="en-US" sz="1200" kern="1200" baseline="0" dirty="0" err="1" smtClean="0">
                <a:solidFill>
                  <a:schemeClr val="tx1"/>
                </a:solidFill>
                <a:effectLst/>
                <a:latin typeface="+mn-lt"/>
                <a:ea typeface="+mn-ea"/>
                <a:cs typeface="+mn-cs"/>
              </a:rPr>
              <a:t>XenMobile</a:t>
            </a:r>
            <a:endParaRPr lang="en-US" sz="1200" kern="1200" baseline="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[Click] When making the enumeration request to StoreFront, </a:t>
            </a:r>
            <a:r>
              <a:rPr lang="en-US" sz="1200" kern="1200" dirty="0" err="1" smtClean="0">
                <a:solidFill>
                  <a:schemeClr val="tx1"/>
                </a:solidFill>
                <a:effectLst/>
                <a:latin typeface="+mn-lt"/>
                <a:ea typeface="+mn-ea"/>
                <a:cs typeface="+mn-cs"/>
              </a:rPr>
              <a:t>XenMobile</a:t>
            </a:r>
            <a:r>
              <a:rPr lang="en-US" sz="1200" kern="1200" dirty="0" smtClean="0">
                <a:solidFill>
                  <a:schemeClr val="tx1"/>
                </a:solidFill>
                <a:effectLst/>
                <a:latin typeface="+mn-lt"/>
                <a:ea typeface="+mn-ea"/>
                <a:cs typeface="+mn-cs"/>
              </a:rPr>
              <a:t> injects the device-compliance tag into the request (as an HTTP header). These tags are signed (and encrypted) using a signing certificate on the </a:t>
            </a:r>
            <a:r>
              <a:rPr lang="en-US" sz="1200" kern="1200" dirty="0" err="1" smtClean="0">
                <a:solidFill>
                  <a:schemeClr val="tx1"/>
                </a:solidFill>
                <a:effectLst/>
                <a:latin typeface="+mn-lt"/>
                <a:ea typeface="+mn-ea"/>
                <a:cs typeface="+mn-cs"/>
              </a:rPr>
              <a:t>XenMobile</a:t>
            </a:r>
            <a:r>
              <a:rPr lang="en-US" sz="1200" kern="1200" dirty="0" smtClean="0">
                <a:solidFill>
                  <a:schemeClr val="tx1"/>
                </a:solidFill>
                <a:effectLst/>
                <a:latin typeface="+mn-lt"/>
                <a:ea typeface="+mn-ea"/>
                <a:cs typeface="+mn-cs"/>
              </a:rPr>
              <a:t> server.</a:t>
            </a:r>
          </a:p>
          <a:p>
            <a:r>
              <a:rPr lang="en-US" sz="1200" kern="1200" dirty="0" smtClean="0">
                <a:solidFill>
                  <a:schemeClr val="tx1"/>
                </a:solidFill>
                <a:effectLst/>
                <a:latin typeface="+mn-lt"/>
                <a:ea typeface="+mn-ea"/>
                <a:cs typeface="+mn-cs"/>
              </a:rPr>
              <a:t>[Click]</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StoreFront validates the signature (and decrypts) these tags and relays the tags to XA/XD</a:t>
            </a:r>
            <a:r>
              <a:rPr lang="en-US" sz="1200" kern="1200" baseline="0" dirty="0" smtClean="0">
                <a:solidFill>
                  <a:schemeClr val="tx1"/>
                </a:solidFill>
                <a:effectLst/>
                <a:latin typeface="+mn-lt"/>
                <a:ea typeface="+mn-ea"/>
                <a:cs typeface="+mn-cs"/>
              </a:rPr>
              <a:t> controller</a:t>
            </a:r>
            <a:r>
              <a:rPr lang="en-US" sz="1200" kern="1200" dirty="0" smtClean="0">
                <a:solidFill>
                  <a:schemeClr val="tx1"/>
                </a:solidFill>
                <a:effectLst/>
                <a:latin typeface="+mn-lt"/>
                <a:ea typeface="+mn-ea"/>
                <a:cs typeface="+mn-cs"/>
              </a:rPr>
              <a:t>.</a:t>
            </a:r>
          </a:p>
          <a:p>
            <a:r>
              <a:rPr lang="en-US" sz="1200" kern="1200" dirty="0" smtClean="0">
                <a:solidFill>
                  <a:schemeClr val="tx1"/>
                </a:solidFill>
                <a:effectLst/>
                <a:latin typeface="+mn-lt"/>
                <a:ea typeface="+mn-ea"/>
                <a:cs typeface="+mn-cs"/>
              </a:rPr>
              <a:t>[Click]</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XA/XD filters out the applications based on the provided user-context and tag and the application details are sent back to WH (via StoreFront and </a:t>
            </a:r>
            <a:r>
              <a:rPr lang="en-US" sz="1200" kern="1200" dirty="0" err="1" smtClean="0">
                <a:solidFill>
                  <a:schemeClr val="tx1"/>
                </a:solidFill>
                <a:effectLst/>
                <a:latin typeface="+mn-lt"/>
                <a:ea typeface="+mn-ea"/>
                <a:cs typeface="+mn-cs"/>
              </a:rPr>
              <a:t>XenMobile</a:t>
            </a:r>
            <a:r>
              <a:rPr lang="en-US" sz="1200" kern="1200" dirty="0" smtClean="0">
                <a:solidFill>
                  <a:schemeClr val="tx1"/>
                </a:solidFill>
                <a:effectLst/>
                <a:latin typeface="+mn-lt"/>
                <a:ea typeface="+mn-ea"/>
                <a:cs typeface="+mn-cs"/>
              </a:rPr>
              <a:t>).</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When a user launches the application, the launch request is sent to XA/XD via the same path (WH --&gt; </a:t>
            </a:r>
            <a:r>
              <a:rPr lang="en-US" sz="1200" kern="1200" dirty="0" err="1" smtClean="0">
                <a:solidFill>
                  <a:schemeClr val="tx1"/>
                </a:solidFill>
                <a:effectLst/>
                <a:latin typeface="+mn-lt"/>
                <a:ea typeface="+mn-ea"/>
                <a:cs typeface="+mn-cs"/>
              </a:rPr>
              <a:t>XenMobile</a:t>
            </a:r>
            <a:r>
              <a:rPr lang="en-US" sz="1200" kern="1200" dirty="0" smtClean="0">
                <a:solidFill>
                  <a:schemeClr val="tx1"/>
                </a:solidFill>
                <a:effectLst/>
                <a:latin typeface="+mn-lt"/>
                <a:ea typeface="+mn-ea"/>
                <a:cs typeface="+mn-cs"/>
              </a:rPr>
              <a:t> --&gt; StoreFront --&gt; XA/XD). The compliance tag is inserted by </a:t>
            </a:r>
            <a:r>
              <a:rPr lang="en-US" sz="1200" kern="1200" dirty="0" err="1" smtClean="0">
                <a:solidFill>
                  <a:schemeClr val="tx1"/>
                </a:solidFill>
                <a:effectLst/>
                <a:latin typeface="+mn-lt"/>
                <a:ea typeface="+mn-ea"/>
                <a:cs typeface="+mn-cs"/>
              </a:rPr>
              <a:t>XenMobile</a:t>
            </a:r>
            <a:r>
              <a:rPr lang="en-US" sz="1200" kern="1200" dirty="0" smtClean="0">
                <a:solidFill>
                  <a:schemeClr val="tx1"/>
                </a:solidFill>
                <a:effectLst/>
                <a:latin typeface="+mn-lt"/>
                <a:ea typeface="+mn-ea"/>
                <a:cs typeface="+mn-cs"/>
              </a:rPr>
              <a:t> before making PNA launch requests to StoreFront. If the launch is permitted, the launch info (an ICA file) is sent to WH.</a:t>
            </a:r>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367124090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400"/>
              </a:spcBef>
              <a:spcAft>
                <a:spcPts val="200"/>
              </a:spcAft>
              <a:buClrTx/>
              <a:buSzTx/>
              <a:buFontTx/>
              <a:buNone/>
              <a:tabLst/>
              <a:defRPr/>
            </a:pPr>
            <a:endParaRPr lang="en-US" dirty="0"/>
          </a:p>
        </p:txBody>
      </p:sp>
    </p:spTree>
    <p:extLst>
      <p:ext uri="{BB962C8B-B14F-4D97-AF65-F5344CB8AC3E}">
        <p14:creationId xmlns:p14="http://schemas.microsoft.com/office/powerpoint/2010/main" val="223231192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In the 7.9 release, XenApp and XenDesktop added user authentication support for 3</a:t>
            </a:r>
            <a:r>
              <a:rPr lang="en-US" baseline="30000" dirty="0" smtClean="0"/>
              <a:t>rd</a:t>
            </a:r>
            <a:r>
              <a:rPr lang="en-US" baseline="0" dirty="0" smtClean="0"/>
              <a:t> party identity providers with the introduction of the Citrix </a:t>
            </a:r>
            <a:r>
              <a:rPr lang="en-US" sz="1200" dirty="0" smtClean="0">
                <a:solidFill>
                  <a:srgbClr val="000000"/>
                </a:solidFill>
              </a:rPr>
              <a:t>Federated</a:t>
            </a:r>
            <a:r>
              <a:rPr lang="en-US" baseline="0" dirty="0" smtClean="0"/>
              <a:t> Authentication Service. </a:t>
            </a:r>
          </a:p>
          <a:p>
            <a:r>
              <a:rPr lang="en-US" baseline="0" dirty="0" smtClean="0"/>
              <a:t>[Click] The user would connect to NetScaler to log on. </a:t>
            </a:r>
          </a:p>
          <a:p>
            <a:r>
              <a:rPr lang="en-US" baseline="0" dirty="0" smtClean="0"/>
              <a:t>[Click] The logon request is sent to the Identity Provider via the SAML trust, which accepts the user’s logon credentials and validates against its Identity Data Store. </a:t>
            </a:r>
          </a:p>
          <a:p>
            <a:r>
              <a:rPr lang="en-US" baseline="0" dirty="0" smtClean="0"/>
              <a:t>[Click] If accepted, NetScaler forwards the request to StoreFront, which tries to authenticate against Active Directory</a:t>
            </a:r>
          </a:p>
          <a:p>
            <a:r>
              <a:rPr lang="en-US" baseline="0" dirty="0" smtClean="0"/>
              <a:t>[Click] As users are unaware of their AD credentials, StoreFront contacts the Citrix </a:t>
            </a:r>
            <a:r>
              <a:rPr lang="en-US" sz="1200" dirty="0" smtClean="0">
                <a:solidFill>
                  <a:srgbClr val="000000"/>
                </a:solidFill>
              </a:rPr>
              <a:t>Federated</a:t>
            </a:r>
            <a:r>
              <a:rPr lang="en-US" baseline="0" dirty="0" smtClean="0"/>
              <a:t> Authentication Service, which creates a virtual smartcard for the user. </a:t>
            </a:r>
          </a:p>
          <a:p>
            <a:r>
              <a:rPr lang="en-US" baseline="0" dirty="0" smtClean="0"/>
              <a:t>[Click] In order to support Smartcard authentication, Active Directory automatically generates a certificate via Microsoft Certificate Services that the user’s virtual smartcard utilizes. </a:t>
            </a:r>
          </a:p>
          <a:p>
            <a:r>
              <a:rPr lang="en-US" baseline="0" dirty="0" smtClean="0"/>
              <a:t>[Click] When the user initiates a session, NetScaler sends the ICA traffic to the VDA. </a:t>
            </a:r>
          </a:p>
          <a:p>
            <a:r>
              <a:rPr lang="en-US" baseline="0" dirty="0" smtClean="0"/>
              <a:t>[Click] The user automatically logs onto Windows, but instead of going directly to Active Directory, the logon is done with the virtual smartcard via the </a:t>
            </a:r>
            <a:r>
              <a:rPr lang="en-US" sz="1200" dirty="0" smtClean="0">
                <a:solidFill>
                  <a:srgbClr val="000000"/>
                </a:solidFill>
              </a:rPr>
              <a:t>Federated</a:t>
            </a:r>
            <a:r>
              <a:rPr lang="en-US" baseline="0" dirty="0" smtClean="0"/>
              <a:t> Authentication Service. </a:t>
            </a:r>
          </a:p>
          <a:p>
            <a:r>
              <a:rPr lang="en-US" baseline="0" dirty="0" smtClean="0"/>
              <a:t>[Click] But what happens when you have an internal user?  As NetScaler is responsible for authenticating to the 3</a:t>
            </a:r>
            <a:r>
              <a:rPr lang="en-US" baseline="30000" dirty="0" smtClean="0"/>
              <a:t>rd</a:t>
            </a:r>
            <a:r>
              <a:rPr lang="en-US" baseline="0" dirty="0" smtClean="0"/>
              <a:t> party identity provider, internal users must traverse </a:t>
            </a:r>
            <a:r>
              <a:rPr lang="en-US" baseline="0" dirty="0" err="1" smtClean="0"/>
              <a:t>NetScaler</a:t>
            </a:r>
            <a:r>
              <a:rPr lang="en-US" baseline="0" dirty="0" smtClean="0"/>
              <a:t>. Also, what happens if </a:t>
            </a:r>
            <a:r>
              <a:rPr lang="en-US" baseline="0" dirty="0" err="1" smtClean="0"/>
              <a:t>NetScaler</a:t>
            </a:r>
            <a:r>
              <a:rPr lang="en-US" baseline="0" dirty="0" smtClean="0"/>
              <a:t> is not part of the environment?</a:t>
            </a:r>
          </a:p>
          <a:p>
            <a:endParaRPr lang="en-US" baseline="0" dirty="0" smtClean="0"/>
          </a:p>
        </p:txBody>
      </p:sp>
    </p:spTree>
    <p:extLst>
      <p:ext uri="{BB962C8B-B14F-4D97-AF65-F5344CB8AC3E}">
        <p14:creationId xmlns:p14="http://schemas.microsoft.com/office/powerpoint/2010/main" val="202668868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baseline="0" dirty="0" smtClean="0"/>
              <a:t>With 7.13, the options are different. </a:t>
            </a:r>
          </a:p>
          <a:p>
            <a:endParaRPr lang="en-US" baseline="0" dirty="0" smtClean="0"/>
          </a:p>
          <a:p>
            <a:r>
              <a:rPr lang="en-US" baseline="0" dirty="0" smtClean="0"/>
              <a:t>[Click] Internal users authenticate directly to StoreFront. </a:t>
            </a:r>
          </a:p>
          <a:p>
            <a:r>
              <a:rPr lang="en-US" baseline="0" dirty="0" smtClean="0"/>
              <a:t>[Click] StoreFront directly authenticates users, via SAML, to other identity providers. </a:t>
            </a:r>
          </a:p>
          <a:p>
            <a:r>
              <a:rPr lang="en-US" baseline="0" dirty="0" smtClean="0"/>
              <a:t>[Click] After this, the rest of the process follows the same flow as external users going through NetScaler. </a:t>
            </a:r>
          </a:p>
        </p:txBody>
      </p:sp>
    </p:spTree>
    <p:extLst>
      <p:ext uri="{BB962C8B-B14F-4D97-AF65-F5344CB8AC3E}">
        <p14:creationId xmlns:p14="http://schemas.microsoft.com/office/powerpoint/2010/main" val="219377684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order to setup SAML authentication for StoreFront, the SAML</a:t>
            </a:r>
            <a:r>
              <a:rPr lang="en-US" baseline="0" dirty="0" smtClean="0"/>
              <a:t> Authentication must first be added to the store. </a:t>
            </a:r>
          </a:p>
          <a:p>
            <a:r>
              <a:rPr lang="en-US" baseline="0" dirty="0" smtClean="0"/>
              <a:t>[Click] The Identity Provider information must be added, which includes the Identity Provider’s SAML logon page as well as the certificate’s common name and certificate thumbprint</a:t>
            </a:r>
          </a:p>
          <a:p>
            <a:r>
              <a:rPr lang="en-US" baseline="0" dirty="0" smtClean="0"/>
              <a:t>[Click] Finally, the Service Provider information is required, which is the StoreFront server.  A Signing and Encryption certificate will get created. </a:t>
            </a:r>
            <a:endParaRPr lang="en-US" dirty="0"/>
          </a:p>
        </p:txBody>
      </p:sp>
    </p:spTree>
    <p:extLst>
      <p:ext uri="{BB962C8B-B14F-4D97-AF65-F5344CB8AC3E}">
        <p14:creationId xmlns:p14="http://schemas.microsoft.com/office/powerpoint/2010/main" val="10269520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67174667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Patching XenServer is an easy process, but it is time consuming as</a:t>
            </a:r>
            <a:r>
              <a:rPr lang="en-US" baseline="0" dirty="0" smtClean="0"/>
              <a:t> patches are installed one-by-one, with many requiring reboots.  </a:t>
            </a:r>
            <a:endParaRPr lang="en-US" dirty="0"/>
          </a:p>
        </p:txBody>
      </p:sp>
    </p:spTree>
    <p:extLst>
      <p:ext uri="{BB962C8B-B14F-4D97-AF65-F5344CB8AC3E}">
        <p14:creationId xmlns:p14="http://schemas.microsoft.com/office/powerpoint/2010/main" val="175675100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GB" dirty="0" smtClean="0"/>
              <a:t>Apply </a:t>
            </a:r>
            <a:r>
              <a:rPr lang="en-GB" dirty="0" smtClean="0">
                <a:solidFill>
                  <a:schemeClr val="accent1"/>
                </a:solidFill>
              </a:rPr>
              <a:t>multiple fixes to a host at one time</a:t>
            </a:r>
            <a:r>
              <a:rPr lang="en-GB" dirty="0" smtClean="0"/>
              <a:t>: no longer have to install one by one</a:t>
            </a:r>
          </a:p>
          <a:p>
            <a:r>
              <a:rPr lang="en-GB" dirty="0" smtClean="0"/>
              <a:t>Reboot hosts the minimum number of times required: </a:t>
            </a:r>
            <a:r>
              <a:rPr lang="en-GB" dirty="0" smtClean="0">
                <a:solidFill>
                  <a:schemeClr val="accent1"/>
                </a:solidFill>
              </a:rPr>
              <a:t>normally only need one reboot</a:t>
            </a:r>
            <a:r>
              <a:rPr lang="en-GB" dirty="0" smtClean="0"/>
              <a:t> after installing many hotfixes</a:t>
            </a:r>
          </a:p>
          <a:p>
            <a:r>
              <a:rPr lang="en-GB" dirty="0" smtClean="0"/>
              <a:t>Install all hotfixes in the correct order: </a:t>
            </a:r>
            <a:r>
              <a:rPr lang="en-GB" dirty="0" smtClean="0">
                <a:solidFill>
                  <a:schemeClr val="accent1"/>
                </a:solidFill>
              </a:rPr>
              <a:t>dependencies now automatically satisfied</a:t>
            </a:r>
            <a:r>
              <a:rPr lang="en-GB" dirty="0" smtClean="0"/>
              <a:t>, and minimum set of hotfixes to get fully up to date is downloaded</a:t>
            </a:r>
          </a:p>
          <a:p>
            <a:r>
              <a:rPr lang="en-GB" dirty="0" smtClean="0"/>
              <a:t>Many </a:t>
            </a:r>
            <a:r>
              <a:rPr lang="en-GB" dirty="0" smtClean="0">
                <a:solidFill>
                  <a:schemeClr val="accent1"/>
                </a:solidFill>
              </a:rPr>
              <a:t>fixes can be binary patched “in place”,</a:t>
            </a:r>
            <a:r>
              <a:rPr lang="en-GB" dirty="0" smtClean="0"/>
              <a:t> i.e. without the need for a reboot</a:t>
            </a:r>
          </a:p>
          <a:p>
            <a:r>
              <a:rPr lang="en-GB" dirty="0" smtClean="0"/>
              <a:t>Hence, going forward, </a:t>
            </a:r>
            <a:r>
              <a:rPr lang="en-GB" dirty="0" smtClean="0">
                <a:solidFill>
                  <a:schemeClr val="accent1"/>
                </a:solidFill>
              </a:rPr>
              <a:t>every hotfix will include </a:t>
            </a:r>
            <a:r>
              <a:rPr lang="en-GB" dirty="0" smtClean="0"/>
              <a:t>the RPM to replace the binaries on disk, and </a:t>
            </a:r>
            <a:r>
              <a:rPr lang="en-GB" dirty="0" smtClean="0">
                <a:solidFill>
                  <a:schemeClr val="accent1"/>
                </a:solidFill>
              </a:rPr>
              <a:t>a live patch</a:t>
            </a:r>
          </a:p>
          <a:p>
            <a:pPr lvl="1"/>
            <a:r>
              <a:rPr lang="en-GB" dirty="0" smtClean="0"/>
              <a:t>Note that there are likely to be rare fixes that cannot be live patched; we will try hard!</a:t>
            </a:r>
          </a:p>
          <a:p>
            <a:endParaRPr lang="en-US" dirty="0"/>
          </a:p>
        </p:txBody>
      </p:sp>
    </p:spTree>
    <p:extLst>
      <p:ext uri="{BB962C8B-B14F-4D97-AF65-F5344CB8AC3E}">
        <p14:creationId xmlns:p14="http://schemas.microsoft.com/office/powerpoint/2010/main" val="3806394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gray">
          <a:xfrm>
            <a:off x="457200" y="1732617"/>
            <a:ext cx="5405437" cy="1627803"/>
          </a:xfrm>
        </p:spPr>
        <p:txBody>
          <a:bodyPr anchor="b"/>
          <a:lstStyle>
            <a:lvl1pPr algn="l">
              <a:defRPr sz="4800">
                <a:solidFill>
                  <a:schemeClr val="accent1"/>
                </a:solidFill>
              </a:defRPr>
            </a:lvl1pPr>
          </a:lstStyle>
          <a:p>
            <a:r>
              <a:rPr lang="en-US" dirty="0" smtClean="0"/>
              <a:t>Click to edit </a:t>
            </a:r>
            <a:br>
              <a:rPr lang="en-US" dirty="0" smtClean="0"/>
            </a:br>
            <a:r>
              <a:rPr lang="en-US" dirty="0" smtClean="0"/>
              <a:t>Master title style</a:t>
            </a:r>
            <a:endParaRPr lang="en-US" dirty="0"/>
          </a:p>
        </p:txBody>
      </p:sp>
      <p:grpSp>
        <p:nvGrpSpPr>
          <p:cNvPr id="19" name="Group 4"/>
          <p:cNvGrpSpPr>
            <a:grpSpLocks noChangeAspect="1"/>
          </p:cNvGrpSpPr>
          <p:nvPr userDrawn="1"/>
        </p:nvGrpSpPr>
        <p:grpSpPr bwMode="gray">
          <a:xfrm>
            <a:off x="457200" y="464005"/>
            <a:ext cx="1081088" cy="450395"/>
            <a:chOff x="1118" y="1746"/>
            <a:chExt cx="1541" cy="642"/>
          </a:xfrm>
          <a:solidFill>
            <a:schemeClr val="tx1"/>
          </a:solidFill>
        </p:grpSpPr>
        <p:sp>
          <p:nvSpPr>
            <p:cNvPr id="20"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Rectangle 8"/>
            <p:cNvSpPr>
              <a:spLocks noChangeArrowheads="1"/>
            </p:cNvSpPr>
            <p:nvPr/>
          </p:nvSpPr>
          <p:spPr bwMode="gray">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Rectangle 14"/>
            <p:cNvSpPr>
              <a:spLocks noChangeArrowheads="1"/>
            </p:cNvSpPr>
            <p:nvPr/>
          </p:nvSpPr>
          <p:spPr bwMode="gray">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Oval 15"/>
            <p:cNvSpPr>
              <a:spLocks noChangeArrowheads="1"/>
            </p:cNvSpPr>
            <p:nvPr/>
          </p:nvSpPr>
          <p:spPr bwMode="gray">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Oval 16"/>
            <p:cNvSpPr>
              <a:spLocks noChangeArrowheads="1"/>
            </p:cNvSpPr>
            <p:nvPr/>
          </p:nvSpPr>
          <p:spPr bwMode="gray">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33" name="Text Placeholder 32"/>
          <p:cNvSpPr>
            <a:spLocks noGrp="1"/>
          </p:cNvSpPr>
          <p:nvPr>
            <p:ph type="body" sz="quarter" idx="10"/>
          </p:nvPr>
        </p:nvSpPr>
        <p:spPr bwMode="gray">
          <a:xfrm>
            <a:off x="457200" y="3420274"/>
            <a:ext cx="5410200" cy="2821308"/>
          </a:xfrm>
        </p:spPr>
        <p:txBody>
          <a:bodyPr/>
          <a:lstStyle>
            <a:lvl1pPr marL="0" indent="0">
              <a:lnSpc>
                <a:spcPct val="95000"/>
              </a:lnSpc>
              <a:spcBef>
                <a:spcPts val="2000"/>
              </a:spcBef>
              <a:spcAft>
                <a:spcPts val="0"/>
              </a:spcAft>
              <a:buFont typeface="Tahoma" panose="020B0604030504040204" pitchFamily="34" charset="0"/>
              <a:buChar char="​"/>
              <a:defRPr sz="2400" spc="-30" baseline="0">
                <a:solidFill>
                  <a:schemeClr val="tx1">
                    <a:lumMod val="50000"/>
                    <a:lumOff val="50000"/>
                  </a:schemeClr>
                </a:solidFill>
                <a:latin typeface="+mn-lt"/>
              </a:defRPr>
            </a:lvl1pPr>
            <a:lvl2pPr marL="0" indent="0">
              <a:lnSpc>
                <a:spcPct val="76000"/>
              </a:lnSpc>
              <a:spcBef>
                <a:spcPts val="3000"/>
              </a:spcBef>
              <a:spcAft>
                <a:spcPts val="0"/>
              </a:spcAft>
              <a:buFont typeface="Tahoma" panose="020B0604030504040204" pitchFamily="34" charset="0"/>
              <a:buChar char="​"/>
              <a:defRPr sz="1800" b="1" spc="50" baseline="0">
                <a:solidFill>
                  <a:schemeClr val="accent2"/>
                </a:solidFill>
                <a:latin typeface="+mn-lt"/>
              </a:defRPr>
            </a:lvl2pPr>
            <a:lvl3pPr marL="0" indent="0">
              <a:lnSpc>
                <a:spcPct val="76000"/>
              </a:lnSpc>
              <a:spcBef>
                <a:spcPts val="600"/>
              </a:spcBef>
              <a:spcAft>
                <a:spcPts val="0"/>
              </a:spcAft>
              <a:buFont typeface="Tahoma" panose="020B0604030504040204" pitchFamily="34" charset="0"/>
              <a:buChar char="​"/>
              <a:defRPr sz="1600" b="0">
                <a:solidFill>
                  <a:schemeClr val="tx1">
                    <a:lumMod val="50000"/>
                    <a:lumOff val="50000"/>
                  </a:schemeClr>
                </a:solidFill>
                <a:latin typeface="+mj-lt"/>
              </a:defRPr>
            </a:lvl3pPr>
            <a:lvl4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4pPr>
            <a:lvl5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5pPr>
            <a:lvl6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6pPr>
            <a:lvl7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7pPr>
            <a:lvl8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8pPr>
            <a:lvl9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6</a:t>
            </a:r>
          </a:p>
          <a:p>
            <a:pPr lvl="6"/>
            <a:r>
              <a:rPr lang="en-US" dirty="0" smtClean="0"/>
              <a:t>7</a:t>
            </a:r>
          </a:p>
          <a:p>
            <a:pPr lvl="7"/>
            <a:r>
              <a:rPr lang="en-US" dirty="0" smtClean="0"/>
              <a:t>8</a:t>
            </a:r>
          </a:p>
          <a:p>
            <a:pPr lvl="8"/>
            <a:r>
              <a:rPr lang="en-US" dirty="0" smtClean="0"/>
              <a:t>9</a:t>
            </a:r>
          </a:p>
        </p:txBody>
      </p:sp>
      <p:sp>
        <p:nvSpPr>
          <p:cNvPr id="40" name="Text Placeholder 2"/>
          <p:cNvSpPr>
            <a:spLocks noGrp="1"/>
          </p:cNvSpPr>
          <p:nvPr>
            <p:ph type="body" idx="1" hasCustomPrompt="1"/>
          </p:nvPr>
        </p:nvSpPr>
        <p:spPr bwMode="gray">
          <a:xfrm>
            <a:off x="458789" y="1398040"/>
            <a:ext cx="1497011" cy="121572"/>
          </a:xfrm>
        </p:spPr>
        <p:txBody>
          <a:bodyPr wrap="square" anchor="ctr">
            <a:spAutoFit/>
          </a:bodyPr>
          <a:lstStyle>
            <a:lvl1pPr marL="0" indent="0">
              <a:lnSpc>
                <a:spcPct val="76000"/>
              </a:lnSpc>
              <a:spcBef>
                <a:spcPts val="0"/>
              </a:spcBef>
              <a:buNone/>
              <a:defRPr sz="10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DATE text</a:t>
            </a:r>
          </a:p>
        </p:txBody>
      </p:sp>
      <p:sp>
        <p:nvSpPr>
          <p:cNvPr id="34" name="Picture Placeholder 33"/>
          <p:cNvSpPr>
            <a:spLocks noGrp="1"/>
          </p:cNvSpPr>
          <p:nvPr>
            <p:ph type="pic" sz="quarter" idx="11"/>
          </p:nvPr>
        </p:nvSpPr>
        <p:spPr>
          <a:xfrm>
            <a:off x="7048942" y="0"/>
            <a:ext cx="5143059" cy="6858000"/>
          </a:xfrm>
          <a:custGeom>
            <a:avLst/>
            <a:gdLst>
              <a:gd name="connsiteX0" fmla="*/ 0 w 5143059"/>
              <a:gd name="connsiteY0" fmla="*/ 0 h 6858000"/>
              <a:gd name="connsiteX1" fmla="*/ 5143059 w 5143059"/>
              <a:gd name="connsiteY1" fmla="*/ 0 h 6858000"/>
              <a:gd name="connsiteX2" fmla="*/ 5143059 w 5143059"/>
              <a:gd name="connsiteY2" fmla="*/ 6858000 h 6858000"/>
              <a:gd name="connsiteX3" fmla="*/ 0 w 5143059"/>
              <a:gd name="connsiteY3" fmla="*/ 6858000 h 6858000"/>
              <a:gd name="connsiteX4" fmla="*/ 15890 w 5143059"/>
              <a:gd name="connsiteY4" fmla="*/ 6826974 h 6858000"/>
              <a:gd name="connsiteX5" fmla="*/ 788774 w 5143059"/>
              <a:gd name="connsiteY5" fmla="*/ 3429000 h 6858000"/>
              <a:gd name="connsiteX6" fmla="*/ 15890 w 5143059"/>
              <a:gd name="connsiteY6" fmla="*/ 3102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43059" h="6858000">
                <a:moveTo>
                  <a:pt x="0" y="0"/>
                </a:moveTo>
                <a:lnTo>
                  <a:pt x="5143059" y="0"/>
                </a:lnTo>
                <a:lnTo>
                  <a:pt x="5143059" y="6858000"/>
                </a:lnTo>
                <a:lnTo>
                  <a:pt x="0" y="6858000"/>
                </a:lnTo>
                <a:lnTo>
                  <a:pt x="15890" y="6826974"/>
                </a:lnTo>
                <a:cubicBezTo>
                  <a:pt x="511202" y="5799035"/>
                  <a:pt x="788774" y="4646433"/>
                  <a:pt x="788774" y="3429000"/>
                </a:cubicBezTo>
                <a:cubicBezTo>
                  <a:pt x="788774" y="2211567"/>
                  <a:pt x="511202" y="1058965"/>
                  <a:pt x="15890" y="31027"/>
                </a:cubicBezTo>
                <a:close/>
              </a:path>
            </a:pathLst>
          </a:custGeom>
          <a:solidFill>
            <a:schemeClr val="tx2"/>
          </a:solidFill>
        </p:spPr>
        <p:txBody>
          <a:bodyPr wrap="square">
            <a:noAutofit/>
          </a:bodyPr>
          <a:lstStyle>
            <a:lvl1pPr marL="0" indent="0" algn="ctr">
              <a:buNone/>
              <a:defRPr/>
            </a:lvl1pPr>
          </a:lstStyle>
          <a:p>
            <a:endParaRPr lang="en-US" dirty="0"/>
          </a:p>
        </p:txBody>
      </p:sp>
    </p:spTree>
    <p:extLst>
      <p:ext uri="{BB962C8B-B14F-4D97-AF65-F5344CB8AC3E}">
        <p14:creationId xmlns:p14="http://schemas.microsoft.com/office/powerpoint/2010/main" val="263755723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gu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3444127"/>
            <a:ext cx="7356046" cy="332399"/>
          </a:xfrm>
        </p:spPr>
        <p:txBody>
          <a:bodyPr>
            <a:noAutofit/>
          </a:bodyPr>
          <a:lstStyle>
            <a:lvl1pPr marL="0" indent="0">
              <a:buNone/>
              <a:defRPr sz="24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
        <p:nvSpPr>
          <p:cNvPr id="22" name="Title 1"/>
          <p:cNvSpPr>
            <a:spLocks noGrp="1"/>
          </p:cNvSpPr>
          <p:nvPr>
            <p:ph type="ctrTitle" hasCustomPrompt="1"/>
          </p:nvPr>
        </p:nvSpPr>
        <p:spPr bwMode="gray">
          <a:xfrm>
            <a:off x="457200" y="1732617"/>
            <a:ext cx="7356046" cy="1627803"/>
          </a:xfrm>
        </p:spPr>
        <p:txBody>
          <a:bodyPr anchor="b"/>
          <a:lstStyle>
            <a:lvl1pPr algn="l">
              <a:defRPr sz="4800"/>
            </a:lvl1pPr>
          </a:lstStyle>
          <a:p>
            <a:r>
              <a:rPr lang="en-US" dirty="0" smtClean="0"/>
              <a:t>Click to edit </a:t>
            </a:r>
            <a:br>
              <a:rPr lang="en-US" dirty="0" smtClean="0"/>
            </a:br>
            <a:r>
              <a:rPr lang="en-US" dirty="0" smtClean="0"/>
              <a:t>Master title style</a:t>
            </a:r>
            <a:endParaRPr lang="en-US" dirty="0"/>
          </a:p>
        </p:txBody>
      </p:sp>
      <p:grpSp>
        <p:nvGrpSpPr>
          <p:cNvPr id="20" name="Group 4"/>
          <p:cNvGrpSpPr>
            <a:grpSpLocks noChangeAspect="1"/>
          </p:cNvGrpSpPr>
          <p:nvPr userDrawn="1"/>
        </p:nvGrpSpPr>
        <p:grpSpPr bwMode="gray">
          <a:xfrm>
            <a:off x="457200" y="464005"/>
            <a:ext cx="1081088" cy="450395"/>
            <a:chOff x="1118" y="1746"/>
            <a:chExt cx="1541" cy="642"/>
          </a:xfrm>
          <a:solidFill>
            <a:schemeClr val="tx1"/>
          </a:solidFill>
        </p:grpSpPr>
        <p:sp>
          <p:nvSpPr>
            <p:cNvPr id="21"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Rectangle 8"/>
            <p:cNvSpPr>
              <a:spLocks noChangeArrowheads="1"/>
            </p:cNvSpPr>
            <p:nvPr/>
          </p:nvSpPr>
          <p:spPr bwMode="gray">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Rectangle 14"/>
            <p:cNvSpPr>
              <a:spLocks noChangeArrowheads="1"/>
            </p:cNvSpPr>
            <p:nvPr/>
          </p:nvSpPr>
          <p:spPr bwMode="gray">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Oval 15"/>
            <p:cNvSpPr>
              <a:spLocks noChangeArrowheads="1"/>
            </p:cNvSpPr>
            <p:nvPr/>
          </p:nvSpPr>
          <p:spPr bwMode="gray">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Oval 16"/>
            <p:cNvSpPr>
              <a:spLocks noChangeArrowheads="1"/>
            </p:cNvSpPr>
            <p:nvPr/>
          </p:nvSpPr>
          <p:spPr bwMode="gray">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 name="Rectangle 1"/>
          <p:cNvSpPr/>
          <p:nvPr userDrawn="1"/>
        </p:nvSpPr>
        <p:spPr bwMode="white">
          <a:xfrm>
            <a:off x="10818688" y="6277510"/>
            <a:ext cx="1181528" cy="5804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Tree>
    <p:extLst>
      <p:ext uri="{BB962C8B-B14F-4D97-AF65-F5344CB8AC3E}">
        <p14:creationId xmlns:p14="http://schemas.microsoft.com/office/powerpoint/2010/main" val="151382139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chemeClr val="accent1"/>
                </a:solidFill>
              </a:defRPr>
            </a:lvl1pPr>
          </a:lstStyle>
          <a:p>
            <a:r>
              <a:rPr lang="en-US" smtClean="0"/>
              <a:t>Click to edit Master title style</a:t>
            </a:r>
            <a:endParaRPr lang="en-US"/>
          </a:p>
        </p:txBody>
      </p:sp>
      <p:sp>
        <p:nvSpPr>
          <p:cNvPr id="7"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22107144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and Subtitle">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3"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268062246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2367173"/>
            <a:ext cx="5410200"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3" name="Content Placeholder 2"/>
          <p:cNvSpPr>
            <a:spLocks noGrp="1"/>
          </p:cNvSpPr>
          <p:nvPr>
            <p:ph idx="11"/>
          </p:nvPr>
        </p:nvSpPr>
        <p:spPr>
          <a:xfrm>
            <a:off x="6324599" y="2367173"/>
            <a:ext cx="5410200"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128013207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ulti-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4" name="Content Placeholder 2"/>
          <p:cNvSpPr>
            <a:spLocks noGrp="1"/>
          </p:cNvSpPr>
          <p:nvPr>
            <p:ph idx="11"/>
          </p:nvPr>
        </p:nvSpPr>
        <p:spPr>
          <a:xfrm>
            <a:off x="4363824" y="2367173"/>
            <a:ext cx="7370974"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1564304994"/>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ulti-Content 2">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1" y="2367173"/>
            <a:ext cx="7361022"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a:xfrm>
            <a:off x="457200" y="592709"/>
            <a:ext cx="11277599" cy="842025"/>
          </a:xfrm>
        </p:spPr>
        <p:txBody>
          <a:bodyPr/>
          <a:lstStyle/>
          <a:p>
            <a:r>
              <a:rPr lang="en-US" smtClean="0"/>
              <a:t>Click to edit Master title style</a:t>
            </a:r>
            <a:endParaRPr lang="en-US"/>
          </a:p>
        </p:txBody>
      </p:sp>
      <p:sp>
        <p:nvSpPr>
          <p:cNvPr id="29" name="Content Placeholder 2"/>
          <p:cNvSpPr>
            <a:spLocks noGrp="1"/>
          </p:cNvSpPr>
          <p:nvPr>
            <p:ph idx="12"/>
          </p:nvPr>
        </p:nvSpPr>
        <p:spPr>
          <a:xfrm>
            <a:off x="8270448"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128531416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4" name="Content Placeholder 2"/>
          <p:cNvSpPr>
            <a:spLocks noGrp="1"/>
          </p:cNvSpPr>
          <p:nvPr>
            <p:ph idx="11"/>
          </p:nvPr>
        </p:nvSpPr>
        <p:spPr>
          <a:xfrm>
            <a:off x="4363824"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5" name="Content Placeholder 2"/>
          <p:cNvSpPr>
            <a:spLocks noGrp="1"/>
          </p:cNvSpPr>
          <p:nvPr>
            <p:ph idx="12"/>
          </p:nvPr>
        </p:nvSpPr>
        <p:spPr>
          <a:xfrm>
            <a:off x="8270448"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309308492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Four 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2367173"/>
            <a:ext cx="2476498"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3" name="Content Placeholder 2"/>
          <p:cNvSpPr>
            <a:spLocks noGrp="1"/>
          </p:cNvSpPr>
          <p:nvPr>
            <p:ph idx="11"/>
          </p:nvPr>
        </p:nvSpPr>
        <p:spPr>
          <a:xfrm>
            <a:off x="3390900" y="2367173"/>
            <a:ext cx="24764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4" name="Content Placeholder 2"/>
          <p:cNvSpPr>
            <a:spLocks noGrp="1"/>
          </p:cNvSpPr>
          <p:nvPr>
            <p:ph idx="12"/>
          </p:nvPr>
        </p:nvSpPr>
        <p:spPr>
          <a:xfrm>
            <a:off x="6324598" y="2367173"/>
            <a:ext cx="24764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 name="Content Placeholder 2"/>
          <p:cNvSpPr>
            <a:spLocks noGrp="1"/>
          </p:cNvSpPr>
          <p:nvPr>
            <p:ph idx="13"/>
          </p:nvPr>
        </p:nvSpPr>
        <p:spPr>
          <a:xfrm>
            <a:off x="9258296" y="2367173"/>
            <a:ext cx="24764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227352518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3" name="Title 21"/>
          <p:cNvSpPr>
            <a:spLocks noGrp="1"/>
          </p:cNvSpPr>
          <p:nvPr>
            <p:ph type="title"/>
          </p:nvPr>
        </p:nvSpPr>
        <p:spPr>
          <a:xfrm>
            <a:off x="4363824" y="592709"/>
            <a:ext cx="7370975" cy="842025"/>
          </a:xfrm>
        </p:spPr>
        <p:txBody>
          <a:bodyPr/>
          <a:lstStyle/>
          <a:p>
            <a:r>
              <a:rPr lang="en-US" smtClean="0"/>
              <a:t>Click to edit Master title style</a:t>
            </a:r>
            <a:endParaRPr lang="en-US"/>
          </a:p>
        </p:txBody>
      </p:sp>
      <p:sp>
        <p:nvSpPr>
          <p:cNvPr id="24" name="Content Placeholder 2"/>
          <p:cNvSpPr>
            <a:spLocks noGrp="1"/>
          </p:cNvSpPr>
          <p:nvPr>
            <p:ph idx="11"/>
          </p:nvPr>
        </p:nvSpPr>
        <p:spPr>
          <a:xfrm>
            <a:off x="4363824" y="2367173"/>
            <a:ext cx="7370974" cy="4033627"/>
          </a:xfrm>
        </p:spPr>
        <p:txBody>
          <a:bodyPr/>
          <a:lstStyle>
            <a:lvl1pPr marL="288925" indent="-288925">
              <a:lnSpc>
                <a:spcPct val="85000"/>
              </a:lnSpc>
              <a:spcBef>
                <a:spcPts val="1800"/>
              </a:spcBef>
              <a:buFont typeface="+mj-lt"/>
              <a:buAutoNum type="arabicPeriod"/>
              <a:defRPr sz="2200" b="0">
                <a:solidFill>
                  <a:schemeClr val="accent1"/>
                </a:solidFill>
                <a:latin typeface="+mn-lt"/>
              </a:defRPr>
            </a:lvl1pPr>
            <a:lvl2pPr marL="288925" indent="0">
              <a:spcBef>
                <a:spcPts val="0"/>
              </a:spcBef>
              <a:spcAft>
                <a:spcPts val="800"/>
              </a:spcAft>
              <a:buFont typeface="Tahoma" panose="020B0604030504040204" pitchFamily="34" charset="0"/>
              <a:buChar char="​"/>
              <a:defRPr sz="1400" b="1" spc="50" baseline="0">
                <a:solidFill>
                  <a:schemeClr val="bg2"/>
                </a:solidFill>
                <a:latin typeface="+mj-lt"/>
              </a:defRPr>
            </a:lvl2pPr>
            <a:lvl3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3pPr>
            <a:lvl4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4pPr>
            <a:lvl5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5pPr>
            <a:lvl6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6pPr>
            <a:lvl7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7pPr>
            <a:lvl8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8pPr>
            <a:lvl9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6</a:t>
            </a:r>
          </a:p>
          <a:p>
            <a:pPr lvl="6"/>
            <a:r>
              <a:rPr lang="en-US" dirty="0" smtClean="0"/>
              <a:t>7</a:t>
            </a:r>
          </a:p>
          <a:p>
            <a:pPr lvl="7"/>
            <a:r>
              <a:rPr lang="en-US" dirty="0" smtClean="0"/>
              <a:t>8</a:t>
            </a:r>
          </a:p>
          <a:p>
            <a:pPr lvl="8"/>
            <a:r>
              <a:rPr lang="en-US" dirty="0" smtClean="0"/>
              <a:t>9</a:t>
            </a:r>
            <a:endParaRPr lang="en-US" dirty="0"/>
          </a:p>
        </p:txBody>
      </p:sp>
      <p:sp>
        <p:nvSpPr>
          <p:cNvPr id="5" name="Text Placeholder 2"/>
          <p:cNvSpPr>
            <a:spLocks noGrp="1"/>
          </p:cNvSpPr>
          <p:nvPr>
            <p:ph type="body" idx="10" hasCustomPrompt="1"/>
          </p:nvPr>
        </p:nvSpPr>
        <p:spPr>
          <a:xfrm>
            <a:off x="4363824" y="1451727"/>
            <a:ext cx="7370974"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50579576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0082293"/>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and Photo">
    <p:spTree>
      <p:nvGrpSpPr>
        <p:cNvPr id="1" name=""/>
        <p:cNvGrpSpPr/>
        <p:nvPr/>
      </p:nvGrpSpPr>
      <p:grpSpPr>
        <a:xfrm>
          <a:off x="0" y="0"/>
          <a:ext cx="0" cy="0"/>
          <a:chOff x="0" y="0"/>
          <a:chExt cx="0" cy="0"/>
        </a:xfrm>
      </p:grpSpPr>
      <p:sp>
        <p:nvSpPr>
          <p:cNvPr id="7" name="Picture Placeholder 6"/>
          <p:cNvSpPr>
            <a:spLocks noGrp="1"/>
          </p:cNvSpPr>
          <p:nvPr>
            <p:ph type="pic" sz="quarter" idx="11"/>
          </p:nvPr>
        </p:nvSpPr>
        <p:spPr>
          <a:xfrm flipH="1">
            <a:off x="0" y="0"/>
            <a:ext cx="5143059" cy="6858000"/>
          </a:xfrm>
          <a:custGeom>
            <a:avLst/>
            <a:gdLst>
              <a:gd name="connsiteX0" fmla="*/ 0 w 5143059"/>
              <a:gd name="connsiteY0" fmla="*/ 0 h 6858000"/>
              <a:gd name="connsiteX1" fmla="*/ 5143059 w 5143059"/>
              <a:gd name="connsiteY1" fmla="*/ 0 h 6858000"/>
              <a:gd name="connsiteX2" fmla="*/ 5143059 w 5143059"/>
              <a:gd name="connsiteY2" fmla="*/ 6858000 h 6858000"/>
              <a:gd name="connsiteX3" fmla="*/ 0 w 5143059"/>
              <a:gd name="connsiteY3" fmla="*/ 6858000 h 6858000"/>
              <a:gd name="connsiteX4" fmla="*/ 15890 w 5143059"/>
              <a:gd name="connsiteY4" fmla="*/ 6826974 h 6858000"/>
              <a:gd name="connsiteX5" fmla="*/ 788774 w 5143059"/>
              <a:gd name="connsiteY5" fmla="*/ 3429000 h 6858000"/>
              <a:gd name="connsiteX6" fmla="*/ 15890 w 5143059"/>
              <a:gd name="connsiteY6" fmla="*/ 3102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43059" h="6858000">
                <a:moveTo>
                  <a:pt x="0" y="0"/>
                </a:moveTo>
                <a:lnTo>
                  <a:pt x="5143059" y="0"/>
                </a:lnTo>
                <a:lnTo>
                  <a:pt x="5143059" y="6858000"/>
                </a:lnTo>
                <a:lnTo>
                  <a:pt x="0" y="6858000"/>
                </a:lnTo>
                <a:lnTo>
                  <a:pt x="15890" y="6826974"/>
                </a:lnTo>
                <a:cubicBezTo>
                  <a:pt x="511202" y="5799035"/>
                  <a:pt x="788774" y="4646433"/>
                  <a:pt x="788774" y="3429000"/>
                </a:cubicBezTo>
                <a:cubicBezTo>
                  <a:pt x="788774" y="2211567"/>
                  <a:pt x="511202" y="1058965"/>
                  <a:pt x="15890" y="31027"/>
                </a:cubicBezTo>
                <a:close/>
              </a:path>
            </a:pathLst>
          </a:custGeom>
          <a:solidFill>
            <a:schemeClr val="tx2"/>
          </a:solidFill>
        </p:spPr>
        <p:txBody>
          <a:bodyPr wrap="square">
            <a:noAutofit/>
          </a:bodyPr>
          <a:lstStyle>
            <a:lvl1pPr marL="0" indent="0" algn="ctr">
              <a:buNone/>
              <a:defRPr/>
            </a:lvl1pPr>
          </a:lstStyle>
          <a:p>
            <a:endParaRPr lang="en-US" dirty="0"/>
          </a:p>
        </p:txBody>
      </p:sp>
      <p:sp>
        <p:nvSpPr>
          <p:cNvPr id="19" name="Content Placeholder 2"/>
          <p:cNvSpPr>
            <a:spLocks noGrp="1"/>
          </p:cNvSpPr>
          <p:nvPr>
            <p:ph idx="1"/>
          </p:nvPr>
        </p:nvSpPr>
        <p:spPr>
          <a:xfrm>
            <a:off x="5143058" y="2367173"/>
            <a:ext cx="6591744"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0" name="Title 21"/>
          <p:cNvSpPr>
            <a:spLocks noGrp="1"/>
          </p:cNvSpPr>
          <p:nvPr>
            <p:ph type="title"/>
          </p:nvPr>
        </p:nvSpPr>
        <p:spPr>
          <a:xfrm>
            <a:off x="5143059" y="592709"/>
            <a:ext cx="6584648" cy="842025"/>
          </a:xfrm>
        </p:spPr>
        <p:txBody>
          <a:bodyPr/>
          <a:lstStyle/>
          <a:p>
            <a:r>
              <a:rPr lang="en-US" smtClean="0"/>
              <a:t>Click to edit Master title style</a:t>
            </a:r>
            <a:endParaRPr lang="en-US"/>
          </a:p>
        </p:txBody>
      </p:sp>
      <p:sp>
        <p:nvSpPr>
          <p:cNvPr id="22" name="Text Placeholder 2"/>
          <p:cNvSpPr>
            <a:spLocks noGrp="1"/>
          </p:cNvSpPr>
          <p:nvPr>
            <p:ph type="body" idx="10" hasCustomPrompt="1"/>
          </p:nvPr>
        </p:nvSpPr>
        <p:spPr>
          <a:xfrm>
            <a:off x="5143057" y="1451727"/>
            <a:ext cx="6591745"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300370279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arge Text Photo">
    <p:spTree>
      <p:nvGrpSpPr>
        <p:cNvPr id="1" name=""/>
        <p:cNvGrpSpPr/>
        <p:nvPr/>
      </p:nvGrpSpPr>
      <p:grpSpPr>
        <a:xfrm>
          <a:off x="0" y="0"/>
          <a:ext cx="0" cy="0"/>
          <a:chOff x="0" y="0"/>
          <a:chExt cx="0" cy="0"/>
        </a:xfrm>
      </p:grpSpPr>
      <p:sp>
        <p:nvSpPr>
          <p:cNvPr id="11" name="Picture Placeholder 10"/>
          <p:cNvSpPr>
            <a:spLocks noGrp="1"/>
          </p:cNvSpPr>
          <p:nvPr>
            <p:ph type="pic" sz="quarter" idx="12"/>
          </p:nvPr>
        </p:nvSpPr>
        <p:spPr>
          <a:xfrm>
            <a:off x="6248400" y="0"/>
            <a:ext cx="5943600" cy="6400800"/>
          </a:xfrm>
          <a:custGeom>
            <a:avLst/>
            <a:gdLst>
              <a:gd name="connsiteX0" fmla="*/ 1260683 w 5943600"/>
              <a:gd name="connsiteY0" fmla="*/ 0 h 6400800"/>
              <a:gd name="connsiteX1" fmla="*/ 5943600 w 5943600"/>
              <a:gd name="connsiteY1" fmla="*/ 0 h 6400800"/>
              <a:gd name="connsiteX2" fmla="*/ 5943600 w 5943600"/>
              <a:gd name="connsiteY2" fmla="*/ 5583883 h 6400800"/>
              <a:gd name="connsiteX3" fmla="*/ 5719639 w 5943600"/>
              <a:gd name="connsiteY3" fmla="*/ 5753462 h 6400800"/>
              <a:gd name="connsiteX4" fmla="*/ 3645307 w 5943600"/>
              <a:gd name="connsiteY4" fmla="*/ 6400800 h 6400800"/>
              <a:gd name="connsiteX5" fmla="*/ 0 w 5943600"/>
              <a:gd name="connsiteY5" fmla="*/ 2755493 h 6400800"/>
              <a:gd name="connsiteX6" fmla="*/ 1178146 w 5943600"/>
              <a:gd name="connsiteY6" fmla="*/ 71927 h 64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43600" h="6400800">
                <a:moveTo>
                  <a:pt x="1260683" y="0"/>
                </a:moveTo>
                <a:lnTo>
                  <a:pt x="5943600" y="0"/>
                </a:lnTo>
                <a:lnTo>
                  <a:pt x="5943600" y="5583883"/>
                </a:lnTo>
                <a:lnTo>
                  <a:pt x="5719639" y="5753462"/>
                </a:lnTo>
                <a:cubicBezTo>
                  <a:pt x="5130839" y="6161630"/>
                  <a:pt x="4416004" y="6400800"/>
                  <a:pt x="3645307" y="6400800"/>
                </a:cubicBezTo>
                <a:cubicBezTo>
                  <a:pt x="1632059" y="6400800"/>
                  <a:pt x="0" y="4768741"/>
                  <a:pt x="0" y="2755493"/>
                </a:cubicBezTo>
                <a:cubicBezTo>
                  <a:pt x="0" y="1693820"/>
                  <a:pt x="453863" y="738151"/>
                  <a:pt x="1178146" y="71927"/>
                </a:cubicBezTo>
                <a:close/>
              </a:path>
            </a:pathLst>
          </a:custGeom>
          <a:solidFill>
            <a:schemeClr val="tx2"/>
          </a:solidFill>
        </p:spPr>
        <p:txBody>
          <a:bodyPr wrap="square">
            <a:noAutofit/>
          </a:bodyPr>
          <a:lstStyle>
            <a:lvl1pPr marL="0" indent="0" algn="ctr">
              <a:buNone/>
              <a:defRPr/>
            </a:lvl1pPr>
          </a:lstStyle>
          <a:p>
            <a:endParaRPr lang="en-US" dirty="0"/>
          </a:p>
        </p:txBody>
      </p:sp>
      <p:sp>
        <p:nvSpPr>
          <p:cNvPr id="12" name="Title 21"/>
          <p:cNvSpPr>
            <a:spLocks noGrp="1"/>
          </p:cNvSpPr>
          <p:nvPr>
            <p:ph type="title" hasCustomPrompt="1"/>
          </p:nvPr>
        </p:nvSpPr>
        <p:spPr>
          <a:xfrm>
            <a:off x="457201" y="2823838"/>
            <a:ext cx="5407024" cy="842025"/>
          </a:xfrm>
        </p:spPr>
        <p:txBody>
          <a:bodyPr anchor="ctr">
            <a:spAutoFit/>
          </a:bodyPr>
          <a:lstStyle>
            <a:lvl1pPr>
              <a:defRPr/>
            </a:lvl1pPr>
          </a:lstStyle>
          <a:p>
            <a:r>
              <a:rPr lang="en-US" dirty="0" smtClean="0"/>
              <a:t>Click to edit </a:t>
            </a:r>
            <a:br>
              <a:rPr lang="en-US" dirty="0" smtClean="0"/>
            </a:br>
            <a:r>
              <a:rPr lang="en-US" dirty="0" smtClean="0"/>
              <a:t>Master title style</a:t>
            </a:r>
            <a:endParaRPr lang="en-US" dirty="0"/>
          </a:p>
        </p:txBody>
      </p:sp>
    </p:spTree>
    <p:extLst>
      <p:ext uri="{BB962C8B-B14F-4D97-AF65-F5344CB8AC3E}">
        <p14:creationId xmlns:p14="http://schemas.microsoft.com/office/powerpoint/2010/main" val="1504524588"/>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ig Statem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457200" y="914400"/>
            <a:ext cx="11277600" cy="5029200"/>
          </a:xfrm>
        </p:spPr>
        <p:txBody>
          <a:bodyPr anchor="ctr"/>
          <a:lstStyle>
            <a:lvl1pPr marL="0" indent="0" algn="ctr">
              <a:lnSpc>
                <a:spcPct val="100000"/>
              </a:lnSpc>
              <a:spcAft>
                <a:spcPts val="200"/>
              </a:spcAft>
              <a:buFont typeface="Tahoma" panose="020B0604030504040204" pitchFamily="34" charset="0"/>
              <a:buChar char="​"/>
              <a:defRPr sz="4400">
                <a:solidFill>
                  <a:schemeClr val="accent2"/>
                </a:solidFill>
                <a:latin typeface="+mn-lt"/>
              </a:defRPr>
            </a:lvl1pPr>
            <a:lvl2pPr marL="0" indent="0" algn="ctr">
              <a:lnSpc>
                <a:spcPct val="85000"/>
              </a:lnSpc>
              <a:spcBef>
                <a:spcPts val="200"/>
              </a:spcBef>
              <a:spcAft>
                <a:spcPts val="800"/>
              </a:spcAft>
              <a:buFont typeface="Tahoma" panose="020B0604030504040204" pitchFamily="34" charset="0"/>
              <a:buChar char="​"/>
              <a:defRPr sz="2200" b="0" spc="50" baseline="0">
                <a:solidFill>
                  <a:schemeClr val="bg2"/>
                </a:solidFill>
                <a:latin typeface="+mn-lt"/>
              </a:defRPr>
            </a:lvl2pPr>
            <a:lvl3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3pPr>
            <a:lvl4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4pPr>
            <a:lvl5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5pPr>
            <a:lvl6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6pPr>
            <a:lvl7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7pPr>
            <a:lvl8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8pPr>
            <a:lvl9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9pPr>
          </a:lstStyle>
          <a:p>
            <a:pPr lvl="0"/>
            <a:r>
              <a:rPr lang="en-US" dirty="0" smtClean="0"/>
              <a:t>Click to edit Master text styles</a:t>
            </a:r>
          </a:p>
          <a:p>
            <a:pPr lvl="1"/>
            <a:r>
              <a:rPr lang="en-US" dirty="0" smtClean="0"/>
              <a:t>Second level</a:t>
            </a:r>
          </a:p>
        </p:txBody>
      </p:sp>
    </p:spTree>
    <p:extLst>
      <p:ext uri="{BB962C8B-B14F-4D97-AF65-F5344CB8AC3E}">
        <p14:creationId xmlns:p14="http://schemas.microsoft.com/office/powerpoint/2010/main" val="4280519198"/>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324600" y="2247848"/>
            <a:ext cx="5405437" cy="1286506"/>
          </a:xfrm>
        </p:spPr>
        <p:txBody>
          <a:bodyPr anchor="ctr">
            <a:spAutoFit/>
          </a:bodyPr>
          <a:lstStyle>
            <a:lvl1pPr marL="0" indent="0">
              <a:lnSpc>
                <a:spcPct val="95000"/>
              </a:lnSpc>
              <a:defRPr sz="4400" b="0" spc="-30" baseline="0">
                <a:solidFill>
                  <a:schemeClr val="accent2"/>
                </a:solidFill>
                <a:latin typeface="+mj-lt"/>
              </a:defRPr>
            </a:lvl1pPr>
          </a:lstStyle>
          <a:p>
            <a:r>
              <a:rPr lang="en-US" dirty="0" smtClean="0"/>
              <a:t>Click to edit </a:t>
            </a:r>
            <a:br>
              <a:rPr lang="en-US" dirty="0" smtClean="0"/>
            </a:br>
            <a:r>
              <a:rPr lang="en-US" dirty="0" smtClean="0"/>
              <a:t>Master title style.</a:t>
            </a:r>
            <a:endParaRPr lang="en-US" dirty="0"/>
          </a:p>
        </p:txBody>
      </p:sp>
      <p:sp>
        <p:nvSpPr>
          <p:cNvPr id="3" name="Text Placeholder 2"/>
          <p:cNvSpPr>
            <a:spLocks noGrp="1"/>
          </p:cNvSpPr>
          <p:nvPr>
            <p:ph type="body" idx="1"/>
          </p:nvPr>
        </p:nvSpPr>
        <p:spPr>
          <a:xfrm>
            <a:off x="6324601" y="5289339"/>
            <a:ext cx="5405436" cy="332399"/>
          </a:xfrm>
        </p:spPr>
        <p:txBody>
          <a:bodyPr>
            <a:noAutofit/>
          </a:bodyPr>
          <a:lstStyle>
            <a:lvl1pPr marL="0" indent="0">
              <a:buNone/>
              <a:defRPr sz="2800" spc="-30" baseline="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grpSp>
        <p:nvGrpSpPr>
          <p:cNvPr id="4" name="Group 3"/>
          <p:cNvGrpSpPr/>
          <p:nvPr userDrawn="1"/>
        </p:nvGrpSpPr>
        <p:grpSpPr>
          <a:xfrm>
            <a:off x="6324600" y="901732"/>
            <a:ext cx="5410200" cy="3978738"/>
            <a:chOff x="6178946" y="901732"/>
            <a:chExt cx="5555854" cy="3978738"/>
          </a:xfrm>
        </p:grpSpPr>
        <p:cxnSp>
          <p:nvCxnSpPr>
            <p:cNvPr id="32" name="Straight Connector 31"/>
            <p:cNvCxnSpPr/>
            <p:nvPr userDrawn="1"/>
          </p:nvCxnSpPr>
          <p:spPr>
            <a:xfrm>
              <a:off x="6178946" y="901732"/>
              <a:ext cx="5555854"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6178946" y="4880470"/>
              <a:ext cx="5555854"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42" name="Picture Placeholder 41"/>
          <p:cNvSpPr>
            <a:spLocks noGrp="1"/>
          </p:cNvSpPr>
          <p:nvPr>
            <p:ph type="pic" sz="quarter" idx="11"/>
          </p:nvPr>
        </p:nvSpPr>
        <p:spPr>
          <a:xfrm>
            <a:off x="452895" y="901732"/>
            <a:ext cx="4979531" cy="5499068"/>
          </a:xfrm>
          <a:custGeom>
            <a:avLst/>
            <a:gdLst>
              <a:gd name="connsiteX0" fmla="*/ 749071 w 4979531"/>
              <a:gd name="connsiteY0" fmla="*/ 4000926 h 5499068"/>
              <a:gd name="connsiteX1" fmla="*/ 1498142 w 4979531"/>
              <a:gd name="connsiteY1" fmla="*/ 4749997 h 5499068"/>
              <a:gd name="connsiteX2" fmla="*/ 749071 w 4979531"/>
              <a:gd name="connsiteY2" fmla="*/ 5499068 h 5499068"/>
              <a:gd name="connsiteX3" fmla="*/ 0 w 4979531"/>
              <a:gd name="connsiteY3" fmla="*/ 4749997 h 5499068"/>
              <a:gd name="connsiteX4" fmla="*/ 749071 w 4979531"/>
              <a:gd name="connsiteY4" fmla="*/ 4000926 h 5499068"/>
              <a:gd name="connsiteX5" fmla="*/ 2720518 w 4979531"/>
              <a:gd name="connsiteY5" fmla="*/ 0 h 5499068"/>
              <a:gd name="connsiteX6" fmla="*/ 4979531 w 4979531"/>
              <a:gd name="connsiteY6" fmla="*/ 2259013 h 5499068"/>
              <a:gd name="connsiteX7" fmla="*/ 2720518 w 4979531"/>
              <a:gd name="connsiteY7" fmla="*/ 4518026 h 5499068"/>
              <a:gd name="connsiteX8" fmla="*/ 461505 w 4979531"/>
              <a:gd name="connsiteY8" fmla="*/ 2259013 h 5499068"/>
              <a:gd name="connsiteX9" fmla="*/ 2720518 w 4979531"/>
              <a:gd name="connsiteY9" fmla="*/ 0 h 5499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979531" h="5499068">
                <a:moveTo>
                  <a:pt x="749071" y="4000926"/>
                </a:moveTo>
                <a:cubicBezTo>
                  <a:pt x="1162771" y="4000926"/>
                  <a:pt x="1498142" y="4336297"/>
                  <a:pt x="1498142" y="4749997"/>
                </a:cubicBezTo>
                <a:cubicBezTo>
                  <a:pt x="1498142" y="5163697"/>
                  <a:pt x="1162771" y="5499068"/>
                  <a:pt x="749071" y="5499068"/>
                </a:cubicBezTo>
                <a:cubicBezTo>
                  <a:pt x="335371" y="5499068"/>
                  <a:pt x="0" y="5163697"/>
                  <a:pt x="0" y="4749997"/>
                </a:cubicBezTo>
                <a:cubicBezTo>
                  <a:pt x="0" y="4336297"/>
                  <a:pt x="335371" y="4000926"/>
                  <a:pt x="749071" y="4000926"/>
                </a:cubicBezTo>
                <a:close/>
                <a:moveTo>
                  <a:pt x="2720518" y="0"/>
                </a:moveTo>
                <a:cubicBezTo>
                  <a:pt x="3968136" y="0"/>
                  <a:pt x="4979531" y="1011395"/>
                  <a:pt x="4979531" y="2259013"/>
                </a:cubicBezTo>
                <a:cubicBezTo>
                  <a:pt x="4979531" y="3506631"/>
                  <a:pt x="3968136" y="4518026"/>
                  <a:pt x="2720518" y="4518026"/>
                </a:cubicBezTo>
                <a:cubicBezTo>
                  <a:pt x="1472900" y="4518026"/>
                  <a:pt x="461505" y="3506631"/>
                  <a:pt x="461505" y="2259013"/>
                </a:cubicBezTo>
                <a:cubicBezTo>
                  <a:pt x="461505" y="1011395"/>
                  <a:pt x="1472900" y="0"/>
                  <a:pt x="2720518" y="0"/>
                </a:cubicBezTo>
                <a:close/>
              </a:path>
            </a:pathLst>
          </a:custGeom>
          <a:solidFill>
            <a:schemeClr val="tx2"/>
          </a:solidFill>
        </p:spPr>
        <p:txBody>
          <a:bodyPr wrap="square" lIns="274320" tIns="365760">
            <a:noAutofit/>
          </a:bodyPr>
          <a:lstStyle>
            <a:lvl1pPr marL="0" indent="0" algn="ctr">
              <a:buNone/>
              <a:defRPr/>
            </a:lvl1pPr>
          </a:lstStyle>
          <a:p>
            <a:endParaRPr lang="en-US" dirty="0"/>
          </a:p>
        </p:txBody>
      </p:sp>
    </p:spTree>
    <p:extLst>
      <p:ext uri="{BB962C8B-B14F-4D97-AF65-F5344CB8AC3E}">
        <p14:creationId xmlns:p14="http://schemas.microsoft.com/office/powerpoint/2010/main" val="31729002"/>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6:9 Video">
    <p:spTree>
      <p:nvGrpSpPr>
        <p:cNvPr id="1" name=""/>
        <p:cNvGrpSpPr/>
        <p:nvPr/>
      </p:nvGrpSpPr>
      <p:grpSpPr>
        <a:xfrm>
          <a:off x="0" y="0"/>
          <a:ext cx="0" cy="0"/>
          <a:chOff x="0" y="0"/>
          <a:chExt cx="0" cy="0"/>
        </a:xfrm>
      </p:grpSpPr>
      <p:sp>
        <p:nvSpPr>
          <p:cNvPr id="3" name="Media Placeholder 2"/>
          <p:cNvSpPr>
            <a:spLocks noGrp="1"/>
          </p:cNvSpPr>
          <p:nvPr>
            <p:ph type="media" sz="quarter" idx="10"/>
          </p:nvPr>
        </p:nvSpPr>
        <p:spPr>
          <a:xfrm>
            <a:off x="0" y="0"/>
            <a:ext cx="12192000" cy="6858000"/>
          </a:xfrm>
        </p:spPr>
        <p:txBody>
          <a:bodyPr/>
          <a:lstStyle>
            <a:lvl1pPr marL="0" indent="0" algn="ctr">
              <a:buFontTx/>
              <a:buNone/>
              <a:defRPr/>
            </a:lvl1pPr>
          </a:lstStyle>
          <a:p>
            <a:endParaRPr lang="en-US"/>
          </a:p>
        </p:txBody>
      </p:sp>
    </p:spTree>
    <p:extLst>
      <p:ext uri="{BB962C8B-B14F-4D97-AF65-F5344CB8AC3E}">
        <p14:creationId xmlns:p14="http://schemas.microsoft.com/office/powerpoint/2010/main" val="800732947"/>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3 Video">
    <p:spTree>
      <p:nvGrpSpPr>
        <p:cNvPr id="1" name=""/>
        <p:cNvGrpSpPr/>
        <p:nvPr/>
      </p:nvGrpSpPr>
      <p:grpSpPr>
        <a:xfrm>
          <a:off x="0" y="0"/>
          <a:ext cx="0" cy="0"/>
          <a:chOff x="0" y="0"/>
          <a:chExt cx="0" cy="0"/>
        </a:xfrm>
      </p:grpSpPr>
      <p:sp>
        <p:nvSpPr>
          <p:cNvPr id="3" name="Media Placeholder 2"/>
          <p:cNvSpPr>
            <a:spLocks noGrp="1"/>
          </p:cNvSpPr>
          <p:nvPr>
            <p:ph type="media" sz="quarter" idx="10"/>
          </p:nvPr>
        </p:nvSpPr>
        <p:spPr>
          <a:xfrm>
            <a:off x="2085975" y="421481"/>
            <a:ext cx="8020050" cy="6015038"/>
          </a:xfrm>
        </p:spPr>
        <p:txBody>
          <a:bodyPr/>
          <a:lstStyle>
            <a:lvl1pPr marL="0" indent="0" algn="ctr">
              <a:buFontTx/>
              <a:buNone/>
              <a:defRPr/>
            </a:lvl1pPr>
          </a:lstStyle>
          <a:p>
            <a:endParaRPr lang="en-US"/>
          </a:p>
        </p:txBody>
      </p:sp>
    </p:spTree>
    <p:extLst>
      <p:ext uri="{BB962C8B-B14F-4D97-AF65-F5344CB8AC3E}">
        <p14:creationId xmlns:p14="http://schemas.microsoft.com/office/powerpoint/2010/main" val="4191126036"/>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Closing">
    <p:spTree>
      <p:nvGrpSpPr>
        <p:cNvPr id="1" name=""/>
        <p:cNvGrpSpPr/>
        <p:nvPr/>
      </p:nvGrpSpPr>
      <p:grpSpPr>
        <a:xfrm>
          <a:off x="0" y="0"/>
          <a:ext cx="0" cy="0"/>
          <a:chOff x="0" y="0"/>
          <a:chExt cx="0" cy="0"/>
        </a:xfrm>
      </p:grpSpPr>
      <p:sp>
        <p:nvSpPr>
          <p:cNvPr id="38" name="TextBox 37"/>
          <p:cNvSpPr txBox="1"/>
          <p:nvPr userDrawn="1"/>
        </p:nvSpPr>
        <p:spPr bwMode="gray">
          <a:xfrm>
            <a:off x="121852" y="6506290"/>
            <a:ext cx="335348" cy="246221"/>
          </a:xfrm>
          <a:prstGeom prst="rect">
            <a:avLst/>
          </a:prstGeom>
          <a:noFill/>
        </p:spPr>
        <p:txBody>
          <a:bodyPr wrap="none" rtlCol="0">
            <a:spAutoFit/>
          </a:bodyPr>
          <a:lstStyle/>
          <a:p>
            <a:pPr algn="r"/>
            <a:fld id="{CB352511-2795-4994-B11A-B9E1533DB083}" type="slidenum">
              <a:rPr lang="en-US" sz="1000" smtClean="0">
                <a:solidFill>
                  <a:schemeClr val="bg2"/>
                </a:solidFill>
              </a:rPr>
              <a:pPr algn="r"/>
              <a:t>‹#›</a:t>
            </a:fld>
            <a:endParaRPr lang="en-US" sz="1000" dirty="0">
              <a:solidFill>
                <a:schemeClr val="bg2"/>
              </a:solidFill>
            </a:endParaRPr>
          </a:p>
        </p:txBody>
      </p:sp>
      <p:sp>
        <p:nvSpPr>
          <p:cNvPr id="39" name="TextBox 38"/>
          <p:cNvSpPr txBox="1"/>
          <p:nvPr userDrawn="1"/>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smtClean="0">
                <a:solidFill>
                  <a:schemeClr val="bg2"/>
                </a:solidFill>
                <a:latin typeface="Arial" pitchFamily="34" charset="0"/>
                <a:ea typeface="Arial"/>
                <a:cs typeface="Arial"/>
              </a:rPr>
              <a:t>© 2016 Citrix | Confidential </a:t>
            </a:r>
          </a:p>
        </p:txBody>
      </p:sp>
      <p:grpSp>
        <p:nvGrpSpPr>
          <p:cNvPr id="6" name="Group 4"/>
          <p:cNvGrpSpPr>
            <a:grpSpLocks noChangeAspect="1"/>
          </p:cNvGrpSpPr>
          <p:nvPr userDrawn="1"/>
        </p:nvGrpSpPr>
        <p:grpSpPr bwMode="gray">
          <a:xfrm>
            <a:off x="5446482" y="3158403"/>
            <a:ext cx="1299036" cy="541194"/>
            <a:chOff x="1118" y="1746"/>
            <a:chExt cx="1541" cy="642"/>
          </a:xfrm>
          <a:solidFill>
            <a:schemeClr val="tx1"/>
          </a:solidFill>
        </p:grpSpPr>
        <p:sp>
          <p:nvSpPr>
            <p:cNvPr id="7"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8"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9"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0" name="Rectangle 8"/>
            <p:cNvSpPr>
              <a:spLocks noChangeArrowheads="1"/>
            </p:cNvSpPr>
            <p:nvPr/>
          </p:nvSpPr>
          <p:spPr bwMode="gray">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1"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2"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3"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4"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5"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6" name="Rectangle 14"/>
            <p:cNvSpPr>
              <a:spLocks noChangeArrowheads="1"/>
            </p:cNvSpPr>
            <p:nvPr/>
          </p:nvSpPr>
          <p:spPr bwMode="gray">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7" name="Oval 15"/>
            <p:cNvSpPr>
              <a:spLocks noChangeArrowheads="1"/>
            </p:cNvSpPr>
            <p:nvPr/>
          </p:nvSpPr>
          <p:spPr bwMode="gray">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8" name="Oval 16"/>
            <p:cNvSpPr>
              <a:spLocks noChangeArrowheads="1"/>
            </p:cNvSpPr>
            <p:nvPr/>
          </p:nvSpPr>
          <p:spPr bwMode="gray">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spTree>
    <p:extLst>
      <p:ext uri="{BB962C8B-B14F-4D97-AF65-F5344CB8AC3E}">
        <p14:creationId xmlns:p14="http://schemas.microsoft.com/office/powerpoint/2010/main" val="3039922415"/>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_Multi-Content">
    <p:spTree>
      <p:nvGrpSpPr>
        <p:cNvPr id="1" name=""/>
        <p:cNvGrpSpPr/>
        <p:nvPr/>
      </p:nvGrpSpPr>
      <p:grpSpPr>
        <a:xfrm>
          <a:off x="0" y="0"/>
          <a:ext cx="0" cy="0"/>
          <a:chOff x="0" y="0"/>
          <a:chExt cx="0" cy="0"/>
        </a:xfrm>
      </p:grpSpPr>
      <p:sp>
        <p:nvSpPr>
          <p:cNvPr id="7" name="Title 1"/>
          <p:cNvSpPr>
            <a:spLocks noGrp="1"/>
          </p:cNvSpPr>
          <p:nvPr>
            <p:ph type="title"/>
          </p:nvPr>
        </p:nvSpPr>
        <p:spPr>
          <a:xfrm>
            <a:off x="411588" y="78828"/>
            <a:ext cx="11362792" cy="985840"/>
          </a:xfrm>
        </p:spPr>
        <p:txBody>
          <a:bodyPr/>
          <a:lstStyle/>
          <a:p>
            <a:r>
              <a:rPr lang="en-US" smtClean="0"/>
              <a:t>Click to edit Master title style</a:t>
            </a:r>
            <a:endParaRPr lang="en-US"/>
          </a:p>
        </p:txBody>
      </p:sp>
      <p:sp>
        <p:nvSpPr>
          <p:cNvPr id="10" name="Text Placeholder 6"/>
          <p:cNvSpPr>
            <a:spLocks noGrp="1"/>
          </p:cNvSpPr>
          <p:nvPr>
            <p:ph type="body" sz="quarter" idx="16" hasCustomPrompt="1"/>
          </p:nvPr>
        </p:nvSpPr>
        <p:spPr>
          <a:xfrm>
            <a:off x="411588" y="1033137"/>
            <a:ext cx="11362792"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chemeClr val="tx1">
                    <a:lumMod val="65000"/>
                  </a:schemeClr>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12" name="Content Placeholder 2"/>
          <p:cNvSpPr>
            <a:spLocks noGrp="1"/>
          </p:cNvSpPr>
          <p:nvPr>
            <p:ph sz="quarter" idx="20"/>
          </p:nvPr>
        </p:nvSpPr>
        <p:spPr>
          <a:xfrm>
            <a:off x="409683" y="1881189"/>
            <a:ext cx="3660141" cy="4251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2"/>
          <p:cNvSpPr>
            <a:spLocks noGrp="1"/>
          </p:cNvSpPr>
          <p:nvPr>
            <p:ph sz="quarter" idx="21"/>
          </p:nvPr>
        </p:nvSpPr>
        <p:spPr>
          <a:xfrm>
            <a:off x="4256992" y="1881189"/>
            <a:ext cx="7517387" cy="4251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51300565"/>
      </p:ext>
    </p:extLst>
  </p:cSld>
  <p:clrMapOvr>
    <a:masterClrMapping/>
  </p:clrMapOvr>
  <p:transition spd="med">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6_Multi-Content">
    <p:spTree>
      <p:nvGrpSpPr>
        <p:cNvPr id="1" name=""/>
        <p:cNvGrpSpPr/>
        <p:nvPr/>
      </p:nvGrpSpPr>
      <p:grpSpPr>
        <a:xfrm>
          <a:off x="0" y="0"/>
          <a:ext cx="0" cy="0"/>
          <a:chOff x="0" y="0"/>
          <a:chExt cx="0" cy="0"/>
        </a:xfrm>
      </p:grpSpPr>
      <p:sp>
        <p:nvSpPr>
          <p:cNvPr id="7" name="Title 1"/>
          <p:cNvSpPr>
            <a:spLocks noGrp="1"/>
          </p:cNvSpPr>
          <p:nvPr>
            <p:ph type="title"/>
          </p:nvPr>
        </p:nvSpPr>
        <p:spPr>
          <a:xfrm>
            <a:off x="411588" y="78828"/>
            <a:ext cx="11362792" cy="985840"/>
          </a:xfrm>
        </p:spPr>
        <p:txBody>
          <a:bodyPr/>
          <a:lstStyle/>
          <a:p>
            <a:r>
              <a:rPr lang="en-US" smtClean="0"/>
              <a:t>Click to edit Master title style</a:t>
            </a:r>
            <a:endParaRPr lang="en-US"/>
          </a:p>
        </p:txBody>
      </p:sp>
      <p:sp>
        <p:nvSpPr>
          <p:cNvPr id="10" name="Text Placeholder 6"/>
          <p:cNvSpPr>
            <a:spLocks noGrp="1"/>
          </p:cNvSpPr>
          <p:nvPr>
            <p:ph type="body" sz="quarter" idx="16" hasCustomPrompt="1"/>
          </p:nvPr>
        </p:nvSpPr>
        <p:spPr>
          <a:xfrm>
            <a:off x="411588" y="1033137"/>
            <a:ext cx="11362792"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chemeClr val="tx1">
                    <a:lumMod val="65000"/>
                  </a:schemeClr>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12" name="Content Placeholder 2"/>
          <p:cNvSpPr>
            <a:spLocks noGrp="1"/>
          </p:cNvSpPr>
          <p:nvPr>
            <p:ph sz="quarter" idx="20"/>
          </p:nvPr>
        </p:nvSpPr>
        <p:spPr>
          <a:xfrm>
            <a:off x="409683" y="1881189"/>
            <a:ext cx="3660141" cy="4251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2"/>
          <p:cNvSpPr>
            <a:spLocks noGrp="1"/>
          </p:cNvSpPr>
          <p:nvPr>
            <p:ph sz="quarter" idx="21"/>
          </p:nvPr>
        </p:nvSpPr>
        <p:spPr>
          <a:xfrm>
            <a:off x="4256992" y="1881189"/>
            <a:ext cx="7517387" cy="4251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836346183"/>
      </p:ext>
    </p:extLst>
  </p:cSld>
  <p:clrMapOvr>
    <a:masterClrMapping/>
  </p:clrMapOvr>
  <p:transition spd="med">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7_Multi-Content">
    <p:spTree>
      <p:nvGrpSpPr>
        <p:cNvPr id="1" name=""/>
        <p:cNvGrpSpPr/>
        <p:nvPr/>
      </p:nvGrpSpPr>
      <p:grpSpPr>
        <a:xfrm>
          <a:off x="0" y="0"/>
          <a:ext cx="0" cy="0"/>
          <a:chOff x="0" y="0"/>
          <a:chExt cx="0" cy="0"/>
        </a:xfrm>
      </p:grpSpPr>
      <p:sp>
        <p:nvSpPr>
          <p:cNvPr id="7" name="Title 1"/>
          <p:cNvSpPr>
            <a:spLocks noGrp="1"/>
          </p:cNvSpPr>
          <p:nvPr>
            <p:ph type="title"/>
          </p:nvPr>
        </p:nvSpPr>
        <p:spPr>
          <a:xfrm>
            <a:off x="411588" y="78828"/>
            <a:ext cx="11362792" cy="985840"/>
          </a:xfrm>
        </p:spPr>
        <p:txBody>
          <a:bodyPr/>
          <a:lstStyle/>
          <a:p>
            <a:r>
              <a:rPr lang="en-US" smtClean="0"/>
              <a:t>Click to edit Master title style</a:t>
            </a:r>
            <a:endParaRPr lang="en-US"/>
          </a:p>
        </p:txBody>
      </p:sp>
      <p:sp>
        <p:nvSpPr>
          <p:cNvPr id="10" name="Text Placeholder 6"/>
          <p:cNvSpPr>
            <a:spLocks noGrp="1"/>
          </p:cNvSpPr>
          <p:nvPr>
            <p:ph type="body" sz="quarter" idx="16" hasCustomPrompt="1"/>
          </p:nvPr>
        </p:nvSpPr>
        <p:spPr>
          <a:xfrm>
            <a:off x="411588" y="1033137"/>
            <a:ext cx="11362792"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chemeClr val="tx1">
                    <a:lumMod val="65000"/>
                  </a:schemeClr>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12" name="Content Placeholder 2"/>
          <p:cNvSpPr>
            <a:spLocks noGrp="1"/>
          </p:cNvSpPr>
          <p:nvPr>
            <p:ph sz="quarter" idx="20"/>
          </p:nvPr>
        </p:nvSpPr>
        <p:spPr>
          <a:xfrm>
            <a:off x="409683" y="1881189"/>
            <a:ext cx="3660141" cy="4251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2"/>
          <p:cNvSpPr>
            <a:spLocks noGrp="1"/>
          </p:cNvSpPr>
          <p:nvPr>
            <p:ph sz="quarter" idx="21"/>
          </p:nvPr>
        </p:nvSpPr>
        <p:spPr>
          <a:xfrm>
            <a:off x="4256992" y="1881189"/>
            <a:ext cx="7517387" cy="4251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325077684"/>
      </p:ext>
    </p:extLst>
  </p:cSld>
  <p:clrMapOvr>
    <a:masterClrMapping/>
  </p:clrMapOvr>
  <p:transition spd="med">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3_Multi-Content">
    <p:spTree>
      <p:nvGrpSpPr>
        <p:cNvPr id="1" name=""/>
        <p:cNvGrpSpPr/>
        <p:nvPr/>
      </p:nvGrpSpPr>
      <p:grpSpPr>
        <a:xfrm>
          <a:off x="0" y="0"/>
          <a:ext cx="0" cy="0"/>
          <a:chOff x="0" y="0"/>
          <a:chExt cx="0" cy="0"/>
        </a:xfrm>
      </p:grpSpPr>
      <p:sp>
        <p:nvSpPr>
          <p:cNvPr id="7" name="Title 1"/>
          <p:cNvSpPr>
            <a:spLocks noGrp="1"/>
          </p:cNvSpPr>
          <p:nvPr>
            <p:ph type="title"/>
          </p:nvPr>
        </p:nvSpPr>
        <p:spPr>
          <a:xfrm>
            <a:off x="411588" y="78828"/>
            <a:ext cx="11362792" cy="985840"/>
          </a:xfrm>
        </p:spPr>
        <p:txBody>
          <a:bodyPr/>
          <a:lstStyle/>
          <a:p>
            <a:r>
              <a:rPr lang="en-US" smtClean="0"/>
              <a:t>Click to edit Master title style</a:t>
            </a:r>
            <a:endParaRPr lang="en-US"/>
          </a:p>
        </p:txBody>
      </p:sp>
      <p:sp>
        <p:nvSpPr>
          <p:cNvPr id="10" name="Text Placeholder 6"/>
          <p:cNvSpPr>
            <a:spLocks noGrp="1"/>
          </p:cNvSpPr>
          <p:nvPr>
            <p:ph type="body" sz="quarter" idx="16" hasCustomPrompt="1"/>
          </p:nvPr>
        </p:nvSpPr>
        <p:spPr>
          <a:xfrm>
            <a:off x="411588" y="1033137"/>
            <a:ext cx="11362792"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chemeClr val="tx1">
                    <a:lumMod val="65000"/>
                  </a:schemeClr>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12" name="Content Placeholder 2"/>
          <p:cNvSpPr>
            <a:spLocks noGrp="1"/>
          </p:cNvSpPr>
          <p:nvPr>
            <p:ph sz="quarter" idx="20"/>
          </p:nvPr>
        </p:nvSpPr>
        <p:spPr>
          <a:xfrm>
            <a:off x="409683" y="1881189"/>
            <a:ext cx="3660141" cy="4251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2"/>
          <p:cNvSpPr>
            <a:spLocks noGrp="1"/>
          </p:cNvSpPr>
          <p:nvPr>
            <p:ph sz="quarter" idx="21"/>
          </p:nvPr>
        </p:nvSpPr>
        <p:spPr>
          <a:xfrm>
            <a:off x="4256992" y="1881189"/>
            <a:ext cx="7517387" cy="4251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874201956"/>
      </p:ext>
    </p:extLst>
  </p:cSld>
  <p:clrMapOvr>
    <a:masterClrMapping/>
  </p:clrMapOvr>
  <p:transition spd="med">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4_Multi-Content">
    <p:spTree>
      <p:nvGrpSpPr>
        <p:cNvPr id="1" name=""/>
        <p:cNvGrpSpPr/>
        <p:nvPr/>
      </p:nvGrpSpPr>
      <p:grpSpPr>
        <a:xfrm>
          <a:off x="0" y="0"/>
          <a:ext cx="0" cy="0"/>
          <a:chOff x="0" y="0"/>
          <a:chExt cx="0" cy="0"/>
        </a:xfrm>
      </p:grpSpPr>
      <p:sp>
        <p:nvSpPr>
          <p:cNvPr id="7" name="Title 1"/>
          <p:cNvSpPr>
            <a:spLocks noGrp="1"/>
          </p:cNvSpPr>
          <p:nvPr>
            <p:ph type="title"/>
          </p:nvPr>
        </p:nvSpPr>
        <p:spPr>
          <a:xfrm>
            <a:off x="411588" y="78828"/>
            <a:ext cx="11362792" cy="985840"/>
          </a:xfrm>
        </p:spPr>
        <p:txBody>
          <a:bodyPr/>
          <a:lstStyle/>
          <a:p>
            <a:r>
              <a:rPr lang="en-US" smtClean="0"/>
              <a:t>Click to edit Master title style</a:t>
            </a:r>
            <a:endParaRPr lang="en-US"/>
          </a:p>
        </p:txBody>
      </p:sp>
      <p:sp>
        <p:nvSpPr>
          <p:cNvPr id="10" name="Text Placeholder 6"/>
          <p:cNvSpPr>
            <a:spLocks noGrp="1"/>
          </p:cNvSpPr>
          <p:nvPr>
            <p:ph type="body" sz="quarter" idx="16" hasCustomPrompt="1"/>
          </p:nvPr>
        </p:nvSpPr>
        <p:spPr>
          <a:xfrm>
            <a:off x="411588" y="1033137"/>
            <a:ext cx="11362792"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chemeClr val="tx1">
                    <a:lumMod val="65000"/>
                  </a:schemeClr>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12" name="Content Placeholder 2"/>
          <p:cNvSpPr>
            <a:spLocks noGrp="1"/>
          </p:cNvSpPr>
          <p:nvPr>
            <p:ph sz="quarter" idx="20"/>
          </p:nvPr>
        </p:nvSpPr>
        <p:spPr>
          <a:xfrm>
            <a:off x="409683" y="1881189"/>
            <a:ext cx="3660141" cy="4251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2"/>
          <p:cNvSpPr>
            <a:spLocks noGrp="1"/>
          </p:cNvSpPr>
          <p:nvPr>
            <p:ph sz="quarter" idx="21"/>
          </p:nvPr>
        </p:nvSpPr>
        <p:spPr>
          <a:xfrm>
            <a:off x="4256992" y="1881189"/>
            <a:ext cx="7517387" cy="4251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583951345"/>
      </p:ext>
    </p:extLst>
  </p:cSld>
  <p:clrMapOvr>
    <a:masterClrMapping/>
  </p:clrMapOvr>
  <p:transition spd="med">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_Two Column">
    <p:spTree>
      <p:nvGrpSpPr>
        <p:cNvPr id="1" name=""/>
        <p:cNvGrpSpPr/>
        <p:nvPr/>
      </p:nvGrpSpPr>
      <p:grpSpPr>
        <a:xfrm>
          <a:off x="0" y="0"/>
          <a:ext cx="0" cy="0"/>
          <a:chOff x="0" y="0"/>
          <a:chExt cx="0" cy="0"/>
        </a:xfrm>
      </p:grpSpPr>
      <p:sp>
        <p:nvSpPr>
          <p:cNvPr id="6" name="Title 1"/>
          <p:cNvSpPr>
            <a:spLocks noGrp="1"/>
          </p:cNvSpPr>
          <p:nvPr>
            <p:ph type="title"/>
          </p:nvPr>
        </p:nvSpPr>
        <p:spPr>
          <a:xfrm>
            <a:off x="411588" y="78828"/>
            <a:ext cx="11362792" cy="985840"/>
          </a:xfrm>
        </p:spPr>
        <p:txBody>
          <a:bodyPr/>
          <a:lstStyle/>
          <a:p>
            <a:r>
              <a:rPr lang="en-US" smtClean="0"/>
              <a:t>Click to edit Master title style</a:t>
            </a:r>
            <a:endParaRPr lang="en-US"/>
          </a:p>
        </p:txBody>
      </p:sp>
      <p:sp>
        <p:nvSpPr>
          <p:cNvPr id="10" name="Text Placeholder 6"/>
          <p:cNvSpPr>
            <a:spLocks noGrp="1"/>
          </p:cNvSpPr>
          <p:nvPr>
            <p:ph type="body" sz="quarter" idx="16" hasCustomPrompt="1"/>
          </p:nvPr>
        </p:nvSpPr>
        <p:spPr>
          <a:xfrm>
            <a:off x="411588" y="1033137"/>
            <a:ext cx="11362792"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chemeClr val="tx1">
                    <a:lumMod val="65000"/>
                  </a:schemeClr>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3" name="Content Placeholder 2"/>
          <p:cNvSpPr>
            <a:spLocks noGrp="1"/>
          </p:cNvSpPr>
          <p:nvPr>
            <p:ph sz="quarter" idx="20"/>
          </p:nvPr>
        </p:nvSpPr>
        <p:spPr>
          <a:xfrm>
            <a:off x="409682" y="1881189"/>
            <a:ext cx="5575165" cy="4251325"/>
          </a:xfrm>
        </p:spPr>
        <p:txBody>
          <a:bodyPr/>
          <a:lstStyle>
            <a:lvl1pPr marL="119063" indent="-119063">
              <a:defRPr/>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Content Placeholder 2"/>
          <p:cNvSpPr>
            <a:spLocks noGrp="1"/>
          </p:cNvSpPr>
          <p:nvPr>
            <p:ph sz="quarter" idx="21"/>
          </p:nvPr>
        </p:nvSpPr>
        <p:spPr>
          <a:xfrm>
            <a:off x="6220873" y="1881189"/>
            <a:ext cx="5553507" cy="4251325"/>
          </a:xfrm>
        </p:spPr>
        <p:txBody>
          <a:bodyPr/>
          <a:lstStyle>
            <a:lvl1pPr marL="122238" indent="-122238">
              <a:defRPr/>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734581974"/>
      </p:ext>
    </p:extLst>
  </p:cSld>
  <p:clrMapOvr>
    <a:masterClrMapping/>
  </p:clrMapOvr>
  <p:transition spd="med">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Segue and Subtitle">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3246494" y="2638250"/>
            <a:ext cx="8527887" cy="985840"/>
          </a:xfrm>
        </p:spPr>
        <p:txBody>
          <a:bodyPr vert="horz" lIns="91440" tIns="45720" rIns="91440" bIns="45720" rtlCol="0" anchor="b" anchorCtr="0">
            <a:noAutofit/>
          </a:bodyPr>
          <a:lstStyle>
            <a:lvl1pPr>
              <a:defRPr lang="en-US" sz="4000" dirty="0">
                <a:solidFill>
                  <a:schemeClr val="accent1"/>
                </a:solidFill>
              </a:defRPr>
            </a:lvl1pPr>
          </a:lstStyle>
          <a:p>
            <a:pPr lvl="0"/>
            <a:r>
              <a:rPr lang="en-US" dirty="0" smtClean="0"/>
              <a:t>Segue Placeholder, 40pt</a:t>
            </a:r>
            <a:endParaRPr lang="en-US" dirty="0"/>
          </a:p>
        </p:txBody>
      </p:sp>
      <p:sp>
        <p:nvSpPr>
          <p:cNvPr id="4" name="Text Placeholder 6"/>
          <p:cNvSpPr>
            <a:spLocks noGrp="1"/>
          </p:cNvSpPr>
          <p:nvPr>
            <p:ph type="body" sz="quarter" idx="16" hasCustomPrompt="1"/>
          </p:nvPr>
        </p:nvSpPr>
        <p:spPr>
          <a:xfrm>
            <a:off x="3246494" y="3599710"/>
            <a:ext cx="8527887" cy="606477"/>
          </a:xfrm>
          <a:prstGeom prst="rect">
            <a:avLst/>
          </a:prstGeo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6" name="TextBox 5"/>
          <p:cNvSpPr txBox="1"/>
          <p:nvPr userDrawn="1"/>
        </p:nvSpPr>
        <p:spPr>
          <a:xfrm>
            <a:off x="3274875" y="6586590"/>
            <a:ext cx="3574475" cy="215444"/>
          </a:xfrm>
          <a:prstGeom prst="rect">
            <a:avLst/>
          </a:prstGeom>
          <a:noFill/>
        </p:spPr>
        <p:txBody>
          <a:bodyPr wrap="square" rtlCol="0">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smtClean="0">
                <a:solidFill>
                  <a:srgbClr val="FFFFFF"/>
                </a:solidFill>
                <a:latin typeface="Arial" pitchFamily="34" charset="0"/>
                <a:ea typeface="Arial"/>
                <a:cs typeface="Arial"/>
              </a:rPr>
              <a:t>© 2015 Citrix | Confidential</a:t>
            </a:r>
          </a:p>
        </p:txBody>
      </p:sp>
      <p:pic>
        <p:nvPicPr>
          <p:cNvPr id="7" name="Picture Placeholder 4" descr="CITRIX_05312014_architect_01528_1400x2100_300_RGB.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a:xfrm>
            <a:off x="0" y="0"/>
            <a:ext cx="2432684" cy="6858000"/>
          </a:xfrm>
          <a:prstGeom prst="rect">
            <a:avLst/>
          </a:prstGeom>
        </p:spPr>
      </p:pic>
    </p:spTree>
    <p:extLst>
      <p:ext uri="{BB962C8B-B14F-4D97-AF65-F5344CB8AC3E}">
        <p14:creationId xmlns:p14="http://schemas.microsoft.com/office/powerpoint/2010/main" val="3890149326"/>
      </p:ext>
    </p:extLst>
  </p:cSld>
  <p:clrMapOvr>
    <a:masterClrMapping/>
  </p:clrMapOvr>
  <p:transition spd="med">
    <p:fade/>
  </p:transition>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6_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12729" cy="985840"/>
          </a:xfrm>
        </p:spPr>
        <p:txBody>
          <a:bodyPr/>
          <a:lstStyle/>
          <a:p>
            <a:r>
              <a:rPr lang="en-US" dirty="0" smtClean="0"/>
              <a:t>Click to Edit Title</a:t>
            </a:r>
            <a:endParaRPr lang="en-US" dirty="0"/>
          </a:p>
        </p:txBody>
      </p:sp>
      <p:sp>
        <p:nvSpPr>
          <p:cNvPr id="7" name="Content Placeholder 2"/>
          <p:cNvSpPr>
            <a:spLocks noGrp="1"/>
          </p:cNvSpPr>
          <p:nvPr>
            <p:ph sz="quarter" idx="20" hasCustomPrompt="1"/>
          </p:nvPr>
        </p:nvSpPr>
        <p:spPr>
          <a:xfrm>
            <a:off x="448173" y="1600200"/>
            <a:ext cx="11312729" cy="4526280"/>
          </a:xfrm>
          <a:prstGeom prst="rect">
            <a:avLst/>
          </a:prstGeom>
        </p:spPr>
        <p:txBody>
          <a:bodyPr/>
          <a:lstStyle>
            <a:lvl2pPr marL="461963" indent="-231775">
              <a:buFont typeface="Lucida Grande"/>
              <a:buChar char="–"/>
              <a:defRPr sz="2000"/>
            </a:lvl2pPr>
            <a:lvl3pPr>
              <a:defRPr sz="1800"/>
            </a:lvl3pPr>
            <a:lvl4pPr marL="911225" indent="-231775">
              <a:buFont typeface="Lucida Grande"/>
              <a:buChar char="–"/>
              <a:defRPr sz="1600"/>
            </a:lvl4pPr>
            <a:lvl5pPr>
              <a:defRPr sz="1600"/>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smtClean="0"/>
              <a:pPr/>
              <a:t>‹#›</a:t>
            </a:fld>
            <a:endParaRPr lang="en-US" dirty="0"/>
          </a:p>
        </p:txBody>
      </p:sp>
    </p:spTree>
    <p:extLst>
      <p:ext uri="{BB962C8B-B14F-4D97-AF65-F5344CB8AC3E}">
        <p14:creationId xmlns:p14="http://schemas.microsoft.com/office/powerpoint/2010/main" val="3620863915"/>
      </p:ext>
    </p:extLst>
  </p:cSld>
  <p:clrMapOvr>
    <a:masterClrMapping/>
  </p:clrMapOvr>
  <p:transition spd="med">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7" y="78828"/>
            <a:ext cx="11312729" cy="985840"/>
          </a:xfrm>
        </p:spPr>
        <p:txBody>
          <a:bodyPr/>
          <a:lstStyle/>
          <a:p>
            <a:r>
              <a:rPr lang="en-US" dirty="0" smtClean="0"/>
              <a:t>Click to Edit Title</a:t>
            </a:r>
            <a:endParaRPr lang="en-US" dirty="0"/>
          </a:p>
        </p:txBody>
      </p:sp>
      <p:sp>
        <p:nvSpPr>
          <p:cNvPr id="7" name="Content Placeholder 2"/>
          <p:cNvSpPr>
            <a:spLocks noGrp="1"/>
          </p:cNvSpPr>
          <p:nvPr>
            <p:ph sz="quarter" idx="20" hasCustomPrompt="1"/>
          </p:nvPr>
        </p:nvSpPr>
        <p:spPr>
          <a:xfrm>
            <a:off x="448177" y="1600200"/>
            <a:ext cx="11312729" cy="4526280"/>
          </a:xfrm>
          <a:prstGeom prst="rect">
            <a:avLst/>
          </a:prstGeom>
        </p:spPr>
        <p:txBody>
          <a:bodyPr/>
          <a:lstStyle>
            <a:lvl2pPr marL="461674" indent="-231629">
              <a:buFont typeface="Lucida Grande"/>
              <a:buChar char="–"/>
              <a:defRPr sz="1999"/>
            </a:lvl2pPr>
            <a:lvl3pPr>
              <a:defRPr sz="1799"/>
            </a:lvl3pPr>
            <a:lvl4pPr marL="910656" indent="-231629">
              <a:buFont typeface="Lucida Grande"/>
              <a:buChar char="–"/>
              <a:defRPr sz="1600"/>
            </a:lvl4pPr>
            <a:lvl5pPr>
              <a:defRPr sz="1600"/>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4"/>
          <p:cNvSpPr>
            <a:spLocks noGrp="1"/>
          </p:cNvSpPr>
          <p:nvPr>
            <p:ph type="sldNum" sz="quarter" idx="4"/>
          </p:nvPr>
        </p:nvSpPr>
        <p:spPr>
          <a:xfrm>
            <a:off x="158389" y="6586591"/>
            <a:ext cx="410608" cy="215444"/>
          </a:xfrm>
          <a:prstGeom prst="rect">
            <a:avLst/>
          </a:prstGeom>
          <a:noFill/>
        </p:spPr>
        <p:txBody>
          <a:bodyPr wrap="square" rtlCol="0">
            <a:spAutoFit/>
          </a:bodyPr>
          <a:lstStyle>
            <a:lvl1pPr>
              <a:defRPr lang="en-US" sz="800" smtClean="0">
                <a:solidFill>
                  <a:schemeClr val="bg2"/>
                </a:solidFill>
              </a:defRPr>
            </a:lvl1pPr>
          </a:lstStyle>
          <a:p>
            <a:pPr defTabSz="913806"/>
            <a:fld id="{113BA7D1-EE9A-0241-B0CB-67F65CFD4A8F}" type="slidenum">
              <a:rPr lang="en-US" smtClean="0">
                <a:solidFill>
                  <a:srgbClr val="414141"/>
                </a:solidFill>
              </a:rPr>
              <a:pPr defTabSz="913806"/>
              <a:t>‹#›</a:t>
            </a:fld>
            <a:endParaRPr lang="en-US" dirty="0">
              <a:solidFill>
                <a:srgbClr val="414141"/>
              </a:solidFill>
            </a:endParaRPr>
          </a:p>
        </p:txBody>
      </p:sp>
    </p:spTree>
    <p:extLst>
      <p:ext uri="{BB962C8B-B14F-4D97-AF65-F5344CB8AC3E}">
        <p14:creationId xmlns:p14="http://schemas.microsoft.com/office/powerpoint/2010/main" val="1294300913"/>
      </p:ext>
    </p:extLst>
  </p:cSld>
  <p:clrMapOvr>
    <a:masterClrMapping/>
  </p:clrMapOvr>
  <p:transition spd="med">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6" name="Title 5"/>
          <p:cNvSpPr>
            <a:spLocks noGrp="1"/>
          </p:cNvSpPr>
          <p:nvPr>
            <p:ph type="title"/>
          </p:nvPr>
        </p:nvSpPr>
        <p:spPr>
          <a:xfrm>
            <a:off x="457202" y="407356"/>
            <a:ext cx="11277599" cy="842025"/>
          </a:xfrm>
        </p:spPr>
        <p:txBody>
          <a:bodyPr/>
          <a:lstStyle>
            <a:lvl1pPr>
              <a:defRPr>
                <a:solidFill>
                  <a:schemeClr val="accent1"/>
                </a:solidFill>
              </a:defRPr>
            </a:lvl1pPr>
          </a:lstStyle>
          <a:p>
            <a:r>
              <a:rPr lang="en-US"/>
              <a:t>Click to edit Master title style</a:t>
            </a:r>
          </a:p>
        </p:txBody>
      </p:sp>
    </p:spTree>
    <p:extLst>
      <p:ext uri="{BB962C8B-B14F-4D97-AF65-F5344CB8AC3E}">
        <p14:creationId xmlns:p14="http://schemas.microsoft.com/office/powerpoint/2010/main" val="720063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gray">
          <a:xfrm>
            <a:off x="457200" y="592709"/>
            <a:ext cx="11277599" cy="842025"/>
          </a:xfrm>
          <a:prstGeom prst="rect">
            <a:avLst/>
          </a:prstGeom>
        </p:spPr>
        <p:txBody>
          <a:bodyPr vert="horz" lIns="0" tIns="0" rIns="0" bIns="0" rtlCol="0" anchor="b">
            <a:noAutofit/>
          </a:bodyPr>
          <a:lstStyle/>
          <a:p>
            <a:r>
              <a:rPr lang="en-US" dirty="0" smtClean="0"/>
              <a:t>Click to edit Master title style</a:t>
            </a:r>
            <a:endParaRPr lang="en-US" dirty="0"/>
          </a:p>
        </p:txBody>
      </p:sp>
      <p:sp>
        <p:nvSpPr>
          <p:cNvPr id="3" name="Text Placeholder 2"/>
          <p:cNvSpPr>
            <a:spLocks noGrp="1"/>
          </p:cNvSpPr>
          <p:nvPr>
            <p:ph type="body" idx="1"/>
          </p:nvPr>
        </p:nvSpPr>
        <p:spPr bwMode="gray">
          <a:xfrm>
            <a:off x="457200" y="2367173"/>
            <a:ext cx="11277600" cy="4033627"/>
          </a:xfrm>
          <a:prstGeom prst="rect">
            <a:avLst/>
          </a:prstGeom>
        </p:spPr>
        <p:txBody>
          <a:bodyPr vert="horz" lIns="0" tIns="0" rIns="0" bIns="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36" name="TextBox 35"/>
          <p:cNvSpPr txBox="1"/>
          <p:nvPr userDrawn="1"/>
        </p:nvSpPr>
        <p:spPr bwMode="gray">
          <a:xfrm>
            <a:off x="121852" y="6506290"/>
            <a:ext cx="335348" cy="246221"/>
          </a:xfrm>
          <a:prstGeom prst="rect">
            <a:avLst/>
          </a:prstGeom>
          <a:noFill/>
        </p:spPr>
        <p:txBody>
          <a:bodyPr wrap="none" rtlCol="0">
            <a:spAutoFit/>
          </a:bodyPr>
          <a:lstStyle/>
          <a:p>
            <a:pPr algn="r"/>
            <a:fld id="{CB352511-2795-4994-B11A-B9E1533DB083}" type="slidenum">
              <a:rPr lang="en-US" sz="1000" smtClean="0">
                <a:solidFill>
                  <a:schemeClr val="bg2"/>
                </a:solidFill>
              </a:rPr>
              <a:pPr algn="r"/>
              <a:t>‹#›</a:t>
            </a:fld>
            <a:endParaRPr lang="en-US" sz="1000" dirty="0">
              <a:solidFill>
                <a:schemeClr val="bg2"/>
              </a:solidFill>
            </a:endParaRPr>
          </a:p>
        </p:txBody>
      </p:sp>
      <p:grpSp>
        <p:nvGrpSpPr>
          <p:cNvPr id="53" name="Group 4"/>
          <p:cNvGrpSpPr>
            <a:grpSpLocks noChangeAspect="1"/>
          </p:cNvGrpSpPr>
          <p:nvPr userDrawn="1"/>
        </p:nvGrpSpPr>
        <p:grpSpPr bwMode="gray">
          <a:xfrm>
            <a:off x="11124875" y="6502349"/>
            <a:ext cx="609925" cy="254102"/>
            <a:chOff x="1118" y="1746"/>
            <a:chExt cx="1541" cy="642"/>
          </a:xfrm>
          <a:solidFill>
            <a:schemeClr val="tx1"/>
          </a:solidFill>
        </p:grpSpPr>
        <p:sp>
          <p:nvSpPr>
            <p:cNvPr id="54"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5"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6"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7" name="Rectangle 8"/>
            <p:cNvSpPr>
              <a:spLocks noChangeArrowheads="1"/>
            </p:cNvSpPr>
            <p:nvPr/>
          </p:nvSpPr>
          <p:spPr bwMode="gray">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8"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9"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0"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1"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2"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3" name="Rectangle 14"/>
            <p:cNvSpPr>
              <a:spLocks noChangeArrowheads="1"/>
            </p:cNvSpPr>
            <p:nvPr/>
          </p:nvSpPr>
          <p:spPr bwMode="gray">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4" name="Oval 15"/>
            <p:cNvSpPr>
              <a:spLocks noChangeArrowheads="1"/>
            </p:cNvSpPr>
            <p:nvPr/>
          </p:nvSpPr>
          <p:spPr bwMode="gray">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5" name="Oval 16"/>
            <p:cNvSpPr>
              <a:spLocks noChangeArrowheads="1"/>
            </p:cNvSpPr>
            <p:nvPr/>
          </p:nvSpPr>
          <p:spPr bwMode="gray">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79" name="TextBox 78"/>
          <p:cNvSpPr txBox="1"/>
          <p:nvPr userDrawn="1"/>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smtClean="0">
                <a:solidFill>
                  <a:schemeClr val="bg2"/>
                </a:solidFill>
                <a:latin typeface="Arial" pitchFamily="34" charset="0"/>
                <a:ea typeface="Arial"/>
                <a:cs typeface="Arial"/>
              </a:rPr>
              <a:t>© 2016 Citrix | Confidential </a:t>
            </a:r>
          </a:p>
        </p:txBody>
      </p:sp>
    </p:spTree>
    <p:extLst>
      <p:ext uri="{BB962C8B-B14F-4D97-AF65-F5344CB8AC3E}">
        <p14:creationId xmlns:p14="http://schemas.microsoft.com/office/powerpoint/2010/main" val="1629609056"/>
      </p:ext>
    </p:extLst>
  </p:cSld>
  <p:clrMap bg1="lt1" tx1="dk1" bg2="lt2" tx2="dk2" accent1="accent1" accent2="accent2" accent3="accent3" accent4="accent4" accent5="accent5" accent6="accent6" hlink="hlink" folHlink="folHlink"/>
  <p:sldLayoutIdLst>
    <p:sldLayoutId id="2147483679" r:id="rId1"/>
    <p:sldLayoutId id="2147483651" r:id="rId2"/>
    <p:sldLayoutId id="2147483654" r:id="rId3"/>
    <p:sldLayoutId id="2147483650" r:id="rId4"/>
    <p:sldLayoutId id="2147483652" r:id="rId5"/>
    <p:sldLayoutId id="2147483662" r:id="rId6"/>
    <p:sldLayoutId id="2147483660" r:id="rId7"/>
    <p:sldLayoutId id="2147483663" r:id="rId8"/>
    <p:sldLayoutId id="2147483661" r:id="rId9"/>
    <p:sldLayoutId id="2147483669" r:id="rId10"/>
    <p:sldLayoutId id="2147483655" r:id="rId11"/>
    <p:sldLayoutId id="2147483673" r:id="rId12"/>
    <p:sldLayoutId id="2147483675" r:id="rId13"/>
    <p:sldLayoutId id="2147483670" r:id="rId14"/>
    <p:sldLayoutId id="2147483667" r:id="rId15"/>
    <p:sldLayoutId id="2147483664" r:id="rId16"/>
    <p:sldLayoutId id="2147483665" r:id="rId17"/>
    <p:sldLayoutId id="2147483666" r:id="rId18"/>
    <p:sldLayoutId id="2147483764" r:id="rId19"/>
    <p:sldLayoutId id="2147483765" r:id="rId20"/>
    <p:sldLayoutId id="2147483766" r:id="rId21"/>
    <p:sldLayoutId id="2147483767" r:id="rId22"/>
    <p:sldLayoutId id="2147483769" r:id="rId23"/>
    <p:sldLayoutId id="2147483770" r:id="rId24"/>
    <p:sldLayoutId id="2147483780" r:id="rId25"/>
    <p:sldLayoutId id="2147483783" r:id="rId26"/>
    <p:sldLayoutId id="2147483785" r:id="rId27"/>
    <p:sldLayoutId id="2147483786" r:id="rId28"/>
  </p:sldLayoutIdLst>
  <p:timing>
    <p:tnLst>
      <p:par>
        <p:cTn id="1" dur="indefinite" restart="never" nodeType="tmRoot"/>
      </p:par>
    </p:tnLst>
  </p:timing>
  <p:txStyles>
    <p:titleStyle>
      <a:lvl1pPr algn="l" defTabSz="914400" rtl="0" eaLnBrk="1" latinLnBrk="0" hangingPunct="1">
        <a:lnSpc>
          <a:spcPct val="76000"/>
        </a:lnSpc>
        <a:spcBef>
          <a:spcPct val="0"/>
        </a:spcBef>
        <a:buNone/>
        <a:defRPr sz="3600" b="1" kern="1200" spc="30" baseline="0">
          <a:solidFill>
            <a:schemeClr val="accent1"/>
          </a:solidFill>
          <a:latin typeface="+mj-lt"/>
          <a:ea typeface="+mj-ea"/>
          <a:cs typeface="+mj-cs"/>
        </a:defRPr>
      </a:lvl1pPr>
    </p:titleStyle>
    <p:body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accent6"/>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400" kern="100" spc="-30" baseline="0">
          <a:solidFill>
            <a:schemeClr val="accent6"/>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j-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4032" userDrawn="1">
          <p15:clr>
            <a:srgbClr val="F26B43"/>
          </p15:clr>
        </p15:guide>
        <p15:guide id="2" pos="3840" userDrawn="1">
          <p15:clr>
            <a:srgbClr val="F26B43"/>
          </p15:clr>
        </p15:guide>
        <p15:guide id="3" pos="288" userDrawn="1">
          <p15:clr>
            <a:srgbClr val="F26B43"/>
          </p15:clr>
        </p15:guide>
        <p15:guide id="4" pos="7397" userDrawn="1">
          <p15:clr>
            <a:srgbClr val="F26B43"/>
          </p15:clr>
        </p15:guide>
        <p15:guide id="5" orient="horz" pos="912" userDrawn="1">
          <p15:clr>
            <a:srgbClr val="F26B43"/>
          </p15:clr>
        </p15:guide>
        <p15:guide id="6" orient="horz" pos="360" userDrawn="1">
          <p15:clr>
            <a:srgbClr val="F26B43"/>
          </p15:clr>
        </p15:guide>
        <p15:guide id="7" orient="horz" pos="1488" userDrawn="1">
          <p15:clr>
            <a:srgbClr val="F26B43"/>
          </p15:clr>
        </p15:guide>
        <p15:guide id="8" orient="horz" pos="10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hyperlink" Target="http://twitter.com/djfeller"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hyperlink" Target="https://pvsguy.com/tag/cdf-trace/"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RUTL1X_nBSg"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hyperlink" Target="https://smart.cloud.com/" TargetMode="External"/><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image" Target="../media/image12.emf"/><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11.emf"/><Relationship Id="rId5" Type="http://schemas.openxmlformats.org/officeDocument/2006/relationships/image" Target="../media/image9.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3.emf"/><Relationship Id="rId7" Type="http://schemas.openxmlformats.org/officeDocument/2006/relationships/image" Target="../media/image11.emf"/><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10.emf"/><Relationship Id="rId5" Type="http://schemas.openxmlformats.org/officeDocument/2006/relationships/image" Target="../media/image14.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3.emf"/><Relationship Id="rId7" Type="http://schemas.openxmlformats.org/officeDocument/2006/relationships/image" Target="../media/image11.emf"/><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0.emf"/><Relationship Id="rId5" Type="http://schemas.openxmlformats.org/officeDocument/2006/relationships/image" Target="../media/image14.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l_vhMf3SFks" TargetMode="External"/><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6.xml"/><Relationship Id="rId1" Type="http://schemas.openxmlformats.org/officeDocument/2006/relationships/slideLayout" Target="../slideLayouts/slideLayout8.xml"/><Relationship Id="rId5" Type="http://schemas.openxmlformats.org/officeDocument/2006/relationships/chart" Target="../charts/chart5.xml"/><Relationship Id="rId4" Type="http://schemas.openxmlformats.org/officeDocument/2006/relationships/chart" Target="../charts/chart4.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18.emf"/></Relationships>
</file>

<file path=ppt/slides/_rels/slide25.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18.emf"/></Relationships>
</file>

<file path=ppt/slides/_rels/slide26.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20.emf"/><Relationship Id="rId4" Type="http://schemas.openxmlformats.org/officeDocument/2006/relationships/image" Target="../media/image12.emf"/></Relationships>
</file>

<file path=ppt/slides/_rels/slide27.xml.rels><?xml version="1.0" encoding="UTF-8" standalone="yes"?>
<Relationships xmlns="http://schemas.openxmlformats.org/package/2006/relationships"><Relationship Id="rId3" Type="http://schemas.openxmlformats.org/officeDocument/2006/relationships/image" Target="../media/image19.emf"/><Relationship Id="rId7" Type="http://schemas.openxmlformats.org/officeDocument/2006/relationships/image" Target="../media/image12.emf"/><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17.emf"/><Relationship Id="rId5" Type="http://schemas.openxmlformats.org/officeDocument/2006/relationships/image" Target="../media/image21.emf"/><Relationship Id="rId4" Type="http://schemas.openxmlformats.org/officeDocument/2006/relationships/image" Target="../media/image20.emf"/></Relationships>
</file>

<file path=ppt/slides/_rels/slide28.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image" Target="../media/image20.emf"/><Relationship Id="rId7" Type="http://schemas.openxmlformats.org/officeDocument/2006/relationships/image" Target="../media/image19.emf"/><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12.emf"/><Relationship Id="rId5" Type="http://schemas.openxmlformats.org/officeDocument/2006/relationships/image" Target="../media/image17.emf"/><Relationship Id="rId4" Type="http://schemas.openxmlformats.org/officeDocument/2006/relationships/image" Target="../media/image21.emf"/></Relationships>
</file>

<file path=ppt/slides/_rels/slide29.xml.rels><?xml version="1.0" encoding="UTF-8" standalone="yes"?>
<Relationships xmlns="http://schemas.openxmlformats.org/package/2006/relationships"><Relationship Id="rId3" Type="http://schemas.openxmlformats.org/officeDocument/2006/relationships/image" Target="../media/image12.emf"/><Relationship Id="rId7" Type="http://schemas.openxmlformats.org/officeDocument/2006/relationships/image" Target="../media/image23.emf"/><Relationship Id="rId2" Type="http://schemas.openxmlformats.org/officeDocument/2006/relationships/image" Target="../media/image18.emf"/><Relationship Id="rId1" Type="http://schemas.openxmlformats.org/officeDocument/2006/relationships/slideLayout" Target="../slideLayouts/slideLayout3.xml"/><Relationship Id="rId6" Type="http://schemas.openxmlformats.org/officeDocument/2006/relationships/image" Target="../media/image17.emf"/><Relationship Id="rId5" Type="http://schemas.openxmlformats.org/officeDocument/2006/relationships/image" Target="../media/image22.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hyperlink" Target="https://www.citrix.com/content/dam/citrix/en_us/documents/white-paper/secure-remote-browser.pdf" TargetMode="External"/><Relationship Id="rId2" Type="http://schemas.openxmlformats.org/officeDocument/2006/relationships/hyperlink" Target="https://www.citrix.com/blogs/2017/01/11/secure-browsing-with-citrix-bitdefender/" TargetMode="Externa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notesSlide" Target="../notesSlides/notesSlide26.xml"/><Relationship Id="rId1" Type="http://schemas.openxmlformats.org/officeDocument/2006/relationships/slideLayout" Target="../slideLayouts/slideLayout11.xml"/><Relationship Id="rId5" Type="http://schemas.openxmlformats.org/officeDocument/2006/relationships/image" Target="../media/image26.emf"/><Relationship Id="rId4" Type="http://schemas.openxmlformats.org/officeDocument/2006/relationships/image" Target="../media/image25.emf"/></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31.xml"/><Relationship Id="rId1" Type="http://schemas.openxmlformats.org/officeDocument/2006/relationships/slideLayout" Target="../slideLayouts/slideLayout11.xml"/><Relationship Id="rId4" Type="http://schemas.openxmlformats.org/officeDocument/2006/relationships/chart" Target="../charts/chart8.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cid:image017.png@01D21257.D86247E0" TargetMode="External"/><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6.xml"/><Relationship Id="rId1" Type="http://schemas.openxmlformats.org/officeDocument/2006/relationships/slideLayout" Target="../slideLayouts/slideLayout4.xml"/><Relationship Id="rId4" Type="http://schemas.openxmlformats.org/officeDocument/2006/relationships/hyperlink" Target="https://www.youtube.com/watch?v=OzYhyXPzMAI"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s://www.youtube.com/watch?v=6dDOLomIjXc" TargetMode="External"/><Relationship Id="rId2" Type="http://schemas.openxmlformats.org/officeDocument/2006/relationships/notesSlide" Target="../notesSlides/notesSlide37.xml"/><Relationship Id="rId1" Type="http://schemas.openxmlformats.org/officeDocument/2006/relationships/slideLayout" Target="../slideLayouts/slideLayout4.xml"/><Relationship Id="rId4" Type="http://schemas.openxmlformats.org/officeDocument/2006/relationships/image" Target="../media/image30.png"/></Relationships>
</file>

<file path=ppt/slides/_rels/slide48.xml.rels><?xml version="1.0" encoding="UTF-8" standalone="yes"?>
<Relationships xmlns="http://schemas.openxmlformats.org/package/2006/relationships"><Relationship Id="rId3" Type="http://schemas.openxmlformats.org/officeDocument/2006/relationships/hyperlink" Target="https://www.youtube.com/watch?v=QfD-TMDDt54" TargetMode="External"/><Relationship Id="rId2" Type="http://schemas.openxmlformats.org/officeDocument/2006/relationships/notesSlide" Target="../notesSlides/notesSlide38.xml"/><Relationship Id="rId1" Type="http://schemas.openxmlformats.org/officeDocument/2006/relationships/slideLayout" Target="../slideLayouts/slideLayout4.xml"/><Relationship Id="rId4" Type="http://schemas.openxmlformats.org/officeDocument/2006/relationships/image" Target="../media/image31.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image" Target="../media/image33.emf"/><Relationship Id="rId3" Type="http://schemas.openxmlformats.org/officeDocument/2006/relationships/image" Target="../media/image23.emf"/><Relationship Id="rId7" Type="http://schemas.openxmlformats.org/officeDocument/2006/relationships/image" Target="../media/image9.emf"/><Relationship Id="rId2" Type="http://schemas.openxmlformats.org/officeDocument/2006/relationships/notesSlide" Target="../notesSlides/notesSlide39.xml"/><Relationship Id="rId1" Type="http://schemas.openxmlformats.org/officeDocument/2006/relationships/slideLayout" Target="../slideLayouts/slideLayout3.xml"/><Relationship Id="rId6" Type="http://schemas.openxmlformats.org/officeDocument/2006/relationships/image" Target="../media/image26.emf"/><Relationship Id="rId5" Type="http://schemas.openxmlformats.org/officeDocument/2006/relationships/image" Target="../media/image25.emf"/><Relationship Id="rId10" Type="http://schemas.openxmlformats.org/officeDocument/2006/relationships/image" Target="../media/image35.emf"/><Relationship Id="rId4" Type="http://schemas.openxmlformats.org/officeDocument/2006/relationships/image" Target="../media/image32.emf"/><Relationship Id="rId9" Type="http://schemas.openxmlformats.org/officeDocument/2006/relationships/image" Target="../media/image34.emf"/></Relationships>
</file>

<file path=ppt/slides/_rels/slide52.xml.rels><?xml version="1.0" encoding="UTF-8" standalone="yes"?>
<Relationships xmlns="http://schemas.openxmlformats.org/package/2006/relationships"><Relationship Id="rId8" Type="http://schemas.openxmlformats.org/officeDocument/2006/relationships/image" Target="../media/image26.emf"/><Relationship Id="rId3" Type="http://schemas.openxmlformats.org/officeDocument/2006/relationships/image" Target="../media/image33.emf"/><Relationship Id="rId7" Type="http://schemas.openxmlformats.org/officeDocument/2006/relationships/image" Target="../media/image25.emf"/><Relationship Id="rId2" Type="http://schemas.openxmlformats.org/officeDocument/2006/relationships/notesSlide" Target="../notesSlides/notesSlide40.xml"/><Relationship Id="rId1" Type="http://schemas.openxmlformats.org/officeDocument/2006/relationships/slideLayout" Target="../slideLayouts/slideLayout3.xml"/><Relationship Id="rId6" Type="http://schemas.openxmlformats.org/officeDocument/2006/relationships/image" Target="../media/image34.emf"/><Relationship Id="rId5" Type="http://schemas.openxmlformats.org/officeDocument/2006/relationships/image" Target="../media/image32.emf"/><Relationship Id="rId10" Type="http://schemas.openxmlformats.org/officeDocument/2006/relationships/image" Target="../media/image9.emf"/><Relationship Id="rId4" Type="http://schemas.openxmlformats.org/officeDocument/2006/relationships/image" Target="../media/image23.emf"/><Relationship Id="rId9" Type="http://schemas.openxmlformats.org/officeDocument/2006/relationships/image" Target="../media/image35.emf"/></Relationships>
</file>

<file path=ppt/slides/_rels/slide53.xml.rels><?xml version="1.0" encoding="UTF-8" standalone="yes"?>
<Relationships xmlns="http://schemas.openxmlformats.org/package/2006/relationships"><Relationship Id="rId3" Type="http://schemas.openxmlformats.org/officeDocument/2006/relationships/image" Target="../media/image32.emf"/><Relationship Id="rId7" Type="http://schemas.openxmlformats.org/officeDocument/2006/relationships/image" Target="../media/image23.emf"/><Relationship Id="rId2" Type="http://schemas.openxmlformats.org/officeDocument/2006/relationships/notesSlide" Target="../notesSlides/notesSlide41.xml"/><Relationship Id="rId1" Type="http://schemas.openxmlformats.org/officeDocument/2006/relationships/slideLayout" Target="../slideLayouts/slideLayout3.xml"/><Relationship Id="rId6" Type="http://schemas.openxmlformats.org/officeDocument/2006/relationships/image" Target="../media/image26.emf"/><Relationship Id="rId5" Type="http://schemas.openxmlformats.org/officeDocument/2006/relationships/image" Target="../media/image36.emf"/><Relationship Id="rId4" Type="http://schemas.openxmlformats.org/officeDocument/2006/relationships/image" Target="../media/image35.emf"/></Relationships>
</file>

<file path=ppt/slides/_rels/slide5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3.xml"/><Relationship Id="rId4" Type="http://schemas.openxmlformats.org/officeDocument/2006/relationships/image" Target="../media/image43.png"/></Relationships>
</file>

<file path=ppt/slides/_rels/slide5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8" Type="http://schemas.openxmlformats.org/officeDocument/2006/relationships/image" Target="../media/image23.emf"/><Relationship Id="rId3" Type="http://schemas.openxmlformats.org/officeDocument/2006/relationships/image" Target="../media/image25.emf"/><Relationship Id="rId7" Type="http://schemas.openxmlformats.org/officeDocument/2006/relationships/image" Target="../media/image9.emf"/><Relationship Id="rId2" Type="http://schemas.openxmlformats.org/officeDocument/2006/relationships/notesSlide" Target="../notesSlides/notesSlide43.xml"/><Relationship Id="rId1" Type="http://schemas.openxmlformats.org/officeDocument/2006/relationships/slideLayout" Target="../slideLayouts/slideLayout3.xml"/><Relationship Id="rId6" Type="http://schemas.openxmlformats.org/officeDocument/2006/relationships/image" Target="../media/image36.emf"/><Relationship Id="rId11" Type="http://schemas.openxmlformats.org/officeDocument/2006/relationships/image" Target="../media/image47.emf"/><Relationship Id="rId5" Type="http://schemas.openxmlformats.org/officeDocument/2006/relationships/image" Target="../media/image33.emf"/><Relationship Id="rId10" Type="http://schemas.openxmlformats.org/officeDocument/2006/relationships/image" Target="../media/image46.emf"/><Relationship Id="rId4" Type="http://schemas.openxmlformats.org/officeDocument/2006/relationships/image" Target="../media/image26.emf"/><Relationship Id="rId9" Type="http://schemas.openxmlformats.org/officeDocument/2006/relationships/image" Target="../media/image45.emf"/></Relationships>
</file>

<file path=ppt/slides/_rels/slide61.xml.rels><?xml version="1.0" encoding="UTF-8" standalone="yes"?>
<Relationships xmlns="http://schemas.openxmlformats.org/package/2006/relationships"><Relationship Id="rId8" Type="http://schemas.openxmlformats.org/officeDocument/2006/relationships/image" Target="../media/image25.emf"/><Relationship Id="rId3" Type="http://schemas.openxmlformats.org/officeDocument/2006/relationships/image" Target="../media/image36.emf"/><Relationship Id="rId7" Type="http://schemas.openxmlformats.org/officeDocument/2006/relationships/image" Target="../media/image46.emf"/><Relationship Id="rId2" Type="http://schemas.openxmlformats.org/officeDocument/2006/relationships/notesSlide" Target="../notesSlides/notesSlide44.xml"/><Relationship Id="rId1" Type="http://schemas.openxmlformats.org/officeDocument/2006/relationships/slideLayout" Target="../slideLayouts/slideLayout3.xml"/><Relationship Id="rId6" Type="http://schemas.openxmlformats.org/officeDocument/2006/relationships/image" Target="../media/image45.emf"/><Relationship Id="rId5" Type="http://schemas.openxmlformats.org/officeDocument/2006/relationships/image" Target="../media/image23.emf"/><Relationship Id="rId10" Type="http://schemas.openxmlformats.org/officeDocument/2006/relationships/image" Target="../media/image47.emf"/><Relationship Id="rId4" Type="http://schemas.openxmlformats.org/officeDocument/2006/relationships/image" Target="../media/image9.emf"/><Relationship Id="rId9" Type="http://schemas.openxmlformats.org/officeDocument/2006/relationships/image" Target="../media/image26.emf"/></Relationships>
</file>

<file path=ppt/slides/_rels/slide6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5.xml"/><Relationship Id="rId1" Type="http://schemas.openxmlformats.org/officeDocument/2006/relationships/slideLayout" Target="../slideLayouts/slideLayout5.xml"/><Relationship Id="rId5" Type="http://schemas.openxmlformats.org/officeDocument/2006/relationships/image" Target="../media/image50.png"/><Relationship Id="rId4" Type="http://schemas.openxmlformats.org/officeDocument/2006/relationships/image" Target="../media/image49.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457200" y="1732617"/>
            <a:ext cx="6900333" cy="1627803"/>
          </a:xfrm>
        </p:spPr>
        <p:txBody>
          <a:bodyPr/>
          <a:lstStyle/>
          <a:p>
            <a:r>
              <a:rPr lang="en-US" dirty="0" smtClean="0"/>
              <a:t>What’s New – Technical </a:t>
            </a:r>
            <a:endParaRPr lang="en-US" dirty="0"/>
          </a:p>
        </p:txBody>
      </p:sp>
      <p:sp>
        <p:nvSpPr>
          <p:cNvPr id="14" name="Text Placeholder 13"/>
          <p:cNvSpPr>
            <a:spLocks noGrp="1"/>
          </p:cNvSpPr>
          <p:nvPr>
            <p:ph type="body" sz="quarter" idx="10"/>
          </p:nvPr>
        </p:nvSpPr>
        <p:spPr/>
        <p:txBody>
          <a:bodyPr/>
          <a:lstStyle/>
          <a:p>
            <a:r>
              <a:rPr lang="en-US" dirty="0" smtClean="0"/>
              <a:t>XenApp &amp; XenDesktop </a:t>
            </a:r>
            <a:r>
              <a:rPr lang="en-US" dirty="0" smtClean="0"/>
              <a:t>7.13</a:t>
            </a:r>
          </a:p>
          <a:p>
            <a:r>
              <a:rPr lang="en-US" dirty="0" smtClean="0">
                <a:solidFill>
                  <a:schemeClr val="accent1"/>
                </a:solidFill>
              </a:rPr>
              <a:t>Daniel </a:t>
            </a:r>
            <a:r>
              <a:rPr lang="en-US" dirty="0" smtClean="0">
                <a:solidFill>
                  <a:schemeClr val="accent1"/>
                </a:solidFill>
              </a:rPr>
              <a:t>Feller </a:t>
            </a:r>
          </a:p>
          <a:p>
            <a:pPr lvl="2"/>
            <a:r>
              <a:rPr lang="en-US" dirty="0" smtClean="0">
                <a:solidFill>
                  <a:prstClr val="black">
                    <a:lumMod val="50000"/>
                    <a:lumOff val="50000"/>
                  </a:prstClr>
                </a:solidFill>
              </a:rPr>
              <a:t>Lead Architect</a:t>
            </a:r>
            <a:br>
              <a:rPr lang="en-US" dirty="0" smtClean="0">
                <a:solidFill>
                  <a:prstClr val="black">
                    <a:lumMod val="50000"/>
                    <a:lumOff val="50000"/>
                  </a:prstClr>
                </a:solidFill>
              </a:rPr>
            </a:br>
            <a:r>
              <a:rPr lang="en-US" dirty="0" smtClean="0">
                <a:solidFill>
                  <a:prstClr val="black">
                    <a:lumMod val="50000"/>
                    <a:lumOff val="50000"/>
                  </a:prstClr>
                </a:solidFill>
              </a:rPr>
              <a:t>(Twitter: </a:t>
            </a:r>
            <a:r>
              <a:rPr lang="en-US" dirty="0" smtClean="0">
                <a:solidFill>
                  <a:prstClr val="black">
                    <a:lumMod val="50000"/>
                    <a:lumOff val="50000"/>
                  </a:prstClr>
                </a:solidFill>
                <a:hlinkClick r:id="rId2"/>
              </a:rPr>
              <a:t>@</a:t>
            </a:r>
            <a:r>
              <a:rPr lang="en-US" dirty="0" err="1" smtClean="0">
                <a:solidFill>
                  <a:prstClr val="black">
                    <a:lumMod val="50000"/>
                    <a:lumOff val="50000"/>
                  </a:prstClr>
                </a:solidFill>
                <a:hlinkClick r:id="rId2"/>
              </a:rPr>
              <a:t>djfeller</a:t>
            </a:r>
            <a:r>
              <a:rPr lang="en-US" dirty="0" smtClean="0">
                <a:solidFill>
                  <a:prstClr val="black">
                    <a:lumMod val="50000"/>
                    <a:lumOff val="50000"/>
                  </a:prstClr>
                </a:solidFill>
              </a:rPr>
              <a:t>)</a:t>
            </a:r>
          </a:p>
        </p:txBody>
      </p:sp>
      <p:sp>
        <p:nvSpPr>
          <p:cNvPr id="32" name="Text Placeholder 31"/>
          <p:cNvSpPr>
            <a:spLocks noGrp="1"/>
          </p:cNvSpPr>
          <p:nvPr>
            <p:ph type="body" idx="1"/>
          </p:nvPr>
        </p:nvSpPr>
        <p:spPr/>
        <p:txBody>
          <a:bodyPr/>
          <a:lstStyle/>
          <a:p>
            <a:r>
              <a:rPr lang="en-US" dirty="0" smtClean="0"/>
              <a:t>November 2016</a:t>
            </a:r>
            <a:endParaRPr lang="en-US" dirty="0"/>
          </a:p>
        </p:txBody>
      </p:sp>
      <p:pic>
        <p:nvPicPr>
          <p:cNvPr id="26" name="Picture Placeholder 25"/>
          <p:cNvPicPr>
            <a:picLocks noGrp="1" noChangeAspect="1"/>
          </p:cNvPicPr>
          <p:nvPr>
            <p:ph type="pic" sz="quarter" idx="11"/>
          </p:nvPr>
        </p:nvPicPr>
        <p:blipFill>
          <a:blip r:embed="rId3">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774140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What’s New</a:t>
            </a:r>
          </a:p>
          <a:p>
            <a:pPr lvl="1"/>
            <a:r>
              <a:rPr lang="en-US" dirty="0" smtClean="0">
                <a:solidFill>
                  <a:schemeClr val="tx1"/>
                </a:solidFill>
              </a:rPr>
              <a:t>Provisioning </a:t>
            </a:r>
            <a:r>
              <a:rPr lang="en-US" dirty="0">
                <a:solidFill>
                  <a:schemeClr val="tx1"/>
                </a:solidFill>
              </a:rPr>
              <a:t>Services Accelerator </a:t>
            </a:r>
            <a:endParaRPr lang="en-US" dirty="0" smtClean="0">
              <a:solidFill>
                <a:schemeClr val="tx1"/>
              </a:solidFill>
            </a:endParaRPr>
          </a:p>
          <a:p>
            <a:pPr lvl="1"/>
            <a:r>
              <a:rPr lang="en-US" dirty="0" smtClean="0">
                <a:solidFill>
                  <a:schemeClr val="tx1"/>
                </a:solidFill>
              </a:rPr>
              <a:t>Hypervisor Introspection</a:t>
            </a:r>
          </a:p>
          <a:p>
            <a:pPr lvl="1"/>
            <a:r>
              <a:rPr lang="en-US" dirty="0" smtClean="0">
                <a:solidFill>
                  <a:schemeClr val="tx1"/>
                </a:solidFill>
              </a:rPr>
              <a:t>Smart Check</a:t>
            </a:r>
            <a:endParaRPr lang="en-US" dirty="0">
              <a:solidFill>
                <a:schemeClr val="accent5"/>
              </a:solidFill>
            </a:endParaRPr>
          </a:p>
          <a:p>
            <a:pPr lvl="1"/>
            <a:endParaRPr lang="en-US" dirty="0" smtClean="0">
              <a:solidFill>
                <a:schemeClr val="accent2"/>
              </a:solidFill>
            </a:endParaRPr>
          </a:p>
          <a:p>
            <a:pPr lvl="1"/>
            <a:endParaRPr lang="en-US" dirty="0" smtClean="0">
              <a:solidFill>
                <a:schemeClr val="accent3"/>
              </a:solidFill>
            </a:endParaRPr>
          </a:p>
          <a:p>
            <a:pPr lvl="1"/>
            <a:endParaRPr lang="en-US" dirty="0" smtClean="0"/>
          </a:p>
          <a:p>
            <a:pPr lvl="1"/>
            <a:endParaRPr lang="en-US" dirty="0" smtClean="0"/>
          </a:p>
          <a:p>
            <a:pPr lvl="1"/>
            <a:endParaRPr lang="en-US" dirty="0" smtClean="0"/>
          </a:p>
          <a:p>
            <a:pPr lvl="1"/>
            <a:endParaRPr lang="en-US" dirty="0" smtClean="0"/>
          </a:p>
          <a:p>
            <a:pPr lvl="1"/>
            <a:endParaRPr lang="en-US" dirty="0" smtClean="0"/>
          </a:p>
          <a:p>
            <a:pPr lvl="1"/>
            <a:endParaRPr lang="en-US" dirty="0" smtClean="0"/>
          </a:p>
          <a:p>
            <a:pPr lvl="1"/>
            <a:endParaRPr lang="en-US" dirty="0"/>
          </a:p>
        </p:txBody>
      </p:sp>
      <p:sp>
        <p:nvSpPr>
          <p:cNvPr id="5" name="Title 4"/>
          <p:cNvSpPr>
            <a:spLocks noGrp="1"/>
          </p:cNvSpPr>
          <p:nvPr>
            <p:ph type="title"/>
          </p:nvPr>
        </p:nvSpPr>
        <p:spPr/>
        <p:txBody>
          <a:bodyPr/>
          <a:lstStyle/>
          <a:p>
            <a:r>
              <a:rPr lang="en-US" dirty="0" smtClean="0"/>
              <a:t>XenApp and XenDesktop 7.13</a:t>
            </a:r>
            <a:endParaRPr lang="en-US" dirty="0"/>
          </a:p>
        </p:txBody>
      </p:sp>
      <p:sp>
        <p:nvSpPr>
          <p:cNvPr id="3" name="Content Placeholder 2"/>
          <p:cNvSpPr>
            <a:spLocks noGrp="1"/>
          </p:cNvSpPr>
          <p:nvPr>
            <p:ph idx="11"/>
          </p:nvPr>
        </p:nvSpPr>
        <p:spPr/>
        <p:txBody>
          <a:bodyPr/>
          <a:lstStyle/>
          <a:p>
            <a:r>
              <a:rPr lang="en-US" dirty="0" smtClean="0"/>
              <a:t>What’s Improved</a:t>
            </a:r>
          </a:p>
          <a:p>
            <a:pPr lvl="1"/>
            <a:r>
              <a:rPr lang="en-US" dirty="0" smtClean="0">
                <a:solidFill>
                  <a:schemeClr val="tx1"/>
                </a:solidFill>
              </a:rPr>
              <a:t>HDX</a:t>
            </a:r>
          </a:p>
          <a:p>
            <a:pPr lvl="1"/>
            <a:r>
              <a:rPr lang="en-US" dirty="0" err="1">
                <a:solidFill>
                  <a:schemeClr val="tx1"/>
                </a:solidFill>
              </a:rPr>
              <a:t>SmartAccess</a:t>
            </a:r>
            <a:r>
              <a:rPr lang="en-US" dirty="0">
                <a:solidFill>
                  <a:schemeClr val="tx1"/>
                </a:solidFill>
              </a:rPr>
              <a:t> for mobile</a:t>
            </a:r>
          </a:p>
          <a:p>
            <a:pPr lvl="1"/>
            <a:r>
              <a:rPr lang="en-US" dirty="0" smtClean="0">
                <a:solidFill>
                  <a:schemeClr val="tx1"/>
                </a:solidFill>
              </a:rPr>
              <a:t>StoreFront </a:t>
            </a:r>
            <a:r>
              <a:rPr lang="en-US" dirty="0">
                <a:solidFill>
                  <a:schemeClr val="tx1"/>
                </a:solidFill>
              </a:rPr>
              <a:t>SAML Authentication</a:t>
            </a:r>
          </a:p>
          <a:p>
            <a:pPr lvl="1"/>
            <a:r>
              <a:rPr lang="en-US" dirty="0" smtClean="0">
                <a:solidFill>
                  <a:schemeClr val="tx1"/>
                </a:solidFill>
              </a:rPr>
              <a:t>XenServer Patching </a:t>
            </a:r>
          </a:p>
          <a:p>
            <a:pPr lvl="1"/>
            <a:endParaRPr lang="en-US" dirty="0" smtClean="0">
              <a:solidFill>
                <a:schemeClr val="accent3"/>
              </a:solidFill>
            </a:endParaRPr>
          </a:p>
          <a:p>
            <a:pPr marL="171450" lvl="1" indent="0">
              <a:buNone/>
            </a:pPr>
            <a:endParaRPr lang="en-US" dirty="0" smtClean="0">
              <a:solidFill>
                <a:schemeClr val="accent2"/>
              </a:solidFill>
            </a:endParaRPr>
          </a:p>
          <a:p>
            <a:pPr lvl="1"/>
            <a:endParaRPr lang="en-US" dirty="0">
              <a:solidFill>
                <a:schemeClr val="accent3"/>
              </a:solidFill>
            </a:endParaRPr>
          </a:p>
          <a:p>
            <a:pPr lvl="2"/>
            <a:endParaRPr lang="en-US" dirty="0" smtClean="0">
              <a:solidFill>
                <a:schemeClr val="accent5"/>
              </a:solidFill>
            </a:endParaRPr>
          </a:p>
          <a:p>
            <a:pPr lvl="1"/>
            <a:endParaRPr lang="en-US" dirty="0" smtClean="0">
              <a:solidFill>
                <a:schemeClr val="accent5"/>
              </a:solidFill>
            </a:endParaRPr>
          </a:p>
          <a:p>
            <a:endParaRPr lang="en-US" dirty="0">
              <a:solidFill>
                <a:schemeClr val="accent5"/>
              </a:solidFill>
            </a:endParaRPr>
          </a:p>
        </p:txBody>
      </p:sp>
      <p:sp>
        <p:nvSpPr>
          <p:cNvPr id="4" name="Content Placeholder 3"/>
          <p:cNvSpPr>
            <a:spLocks noGrp="1"/>
          </p:cNvSpPr>
          <p:nvPr>
            <p:ph idx="12"/>
          </p:nvPr>
        </p:nvSpPr>
        <p:spPr/>
        <p:txBody>
          <a:bodyPr/>
          <a:lstStyle/>
          <a:p>
            <a:r>
              <a:rPr lang="en-US" dirty="0" smtClean="0"/>
              <a:t>What’s Worth Noting</a:t>
            </a:r>
          </a:p>
          <a:p>
            <a:pPr lvl="1"/>
            <a:r>
              <a:rPr lang="en-US" dirty="0" smtClean="0">
                <a:solidFill>
                  <a:schemeClr val="tx1"/>
                </a:solidFill>
              </a:rPr>
              <a:t>Provisioning Services for Linux</a:t>
            </a:r>
          </a:p>
          <a:p>
            <a:pPr lvl="1"/>
            <a:r>
              <a:rPr lang="en-US" dirty="0" smtClean="0">
                <a:solidFill>
                  <a:schemeClr val="tx1"/>
                </a:solidFill>
              </a:rPr>
              <a:t>HDX 3D Pro for AMD </a:t>
            </a:r>
          </a:p>
          <a:p>
            <a:pPr lvl="1"/>
            <a:r>
              <a:rPr lang="en-US" dirty="0" smtClean="0">
                <a:solidFill>
                  <a:schemeClr val="tx1"/>
                </a:solidFill>
              </a:rPr>
              <a:t>H.264 encoding </a:t>
            </a:r>
            <a:r>
              <a:rPr lang="en-US" dirty="0">
                <a:solidFill>
                  <a:schemeClr val="tx1"/>
                </a:solidFill>
              </a:rPr>
              <a:t>with Intel Iris Pro </a:t>
            </a:r>
          </a:p>
          <a:p>
            <a:pPr lvl="1"/>
            <a:r>
              <a:rPr lang="en-US" dirty="0" smtClean="0">
                <a:solidFill>
                  <a:schemeClr val="tx1"/>
                </a:solidFill>
              </a:rPr>
              <a:t>Expanded USB Device Support</a:t>
            </a:r>
          </a:p>
          <a:p>
            <a:pPr lvl="1"/>
            <a:r>
              <a:rPr lang="en-US" dirty="0" smtClean="0">
                <a:solidFill>
                  <a:schemeClr val="tx1"/>
                </a:solidFill>
              </a:rPr>
              <a:t>Linux Seamless Published Apps</a:t>
            </a:r>
          </a:p>
          <a:p>
            <a:pPr lvl="1"/>
            <a:r>
              <a:rPr lang="en-US" dirty="0" smtClean="0">
                <a:solidFill>
                  <a:schemeClr val="tx1"/>
                </a:solidFill>
              </a:rPr>
              <a:t>Gateway/Storefront setup</a:t>
            </a:r>
          </a:p>
          <a:p>
            <a:pPr lvl="1"/>
            <a:r>
              <a:rPr lang="en-US" dirty="0" smtClean="0">
                <a:solidFill>
                  <a:schemeClr val="tx1"/>
                </a:solidFill>
              </a:rPr>
              <a:t>VDA Registration optimizations</a:t>
            </a:r>
          </a:p>
          <a:p>
            <a:pPr lvl="1"/>
            <a:r>
              <a:rPr lang="en-US" dirty="0" smtClean="0">
                <a:solidFill>
                  <a:schemeClr val="tx1"/>
                </a:solidFill>
              </a:rPr>
              <a:t>New Director filters</a:t>
            </a:r>
          </a:p>
          <a:p>
            <a:pPr lvl="1"/>
            <a:r>
              <a:rPr lang="en-US" dirty="0" smtClean="0">
                <a:solidFill>
                  <a:schemeClr val="tx1"/>
                </a:solidFill>
              </a:rPr>
              <a:t>Generic client IME</a:t>
            </a:r>
          </a:p>
          <a:p>
            <a:pPr lvl="1"/>
            <a:r>
              <a:rPr lang="en-US" dirty="0" smtClean="0">
                <a:solidFill>
                  <a:schemeClr val="tx1"/>
                </a:solidFill>
              </a:rPr>
              <a:t>64bit </a:t>
            </a:r>
            <a:r>
              <a:rPr lang="en-US" dirty="0" err="1" smtClean="0">
                <a:solidFill>
                  <a:schemeClr val="tx1"/>
                </a:solidFill>
              </a:rPr>
              <a:t>AppDNA</a:t>
            </a:r>
            <a:endParaRPr lang="en-US" dirty="0"/>
          </a:p>
        </p:txBody>
      </p:sp>
      <p:sp>
        <p:nvSpPr>
          <p:cNvPr id="11" name="Text Placeholder 10"/>
          <p:cNvSpPr>
            <a:spLocks noGrp="1"/>
          </p:cNvSpPr>
          <p:nvPr>
            <p:ph type="body" idx="10"/>
          </p:nvPr>
        </p:nvSpPr>
        <p:spPr/>
        <p:txBody>
          <a:bodyPr/>
          <a:lstStyle/>
          <a:p>
            <a:endParaRPr lang="en-US"/>
          </a:p>
        </p:txBody>
      </p:sp>
    </p:spTree>
    <p:extLst>
      <p:ext uri="{BB962C8B-B14F-4D97-AF65-F5344CB8AC3E}">
        <p14:creationId xmlns:p14="http://schemas.microsoft.com/office/powerpoint/2010/main" val="2473103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wipe(up)">
                                      <p:cBhvr>
                                        <p:cTn id="16" dur="500"/>
                                        <p:tgtEl>
                                          <p:spTgt spid="2">
                                            <p:txEl>
                                              <p:pRg st="3" end="3"/>
                                            </p:txEl>
                                          </p:spTgt>
                                        </p:tgtEl>
                                      </p:cBhvr>
                                    </p:animEffect>
                                  </p:childTnLst>
                                </p:cTn>
                              </p:par>
                            </p:childTnLst>
                          </p:cTn>
                        </p:par>
                        <p:par>
                          <p:cTn id="17" fill="hold">
                            <p:stCondLst>
                              <p:cond delay="500"/>
                            </p:stCondLst>
                            <p:childTnLst>
                              <p:par>
                                <p:cTn id="18" presetID="22" presetClass="entr" presetSubtype="1" fill="hold" grpId="0" nodeType="after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wipe(up)">
                                      <p:cBhvr>
                                        <p:cTn id="20" dur="500"/>
                                        <p:tgtEl>
                                          <p:spTgt spid="3">
                                            <p:txEl>
                                              <p:pRg st="0" end="0"/>
                                            </p:tx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up)">
                                      <p:cBhvr>
                                        <p:cTn id="23" dur="500"/>
                                        <p:tgtEl>
                                          <p:spTgt spid="3">
                                            <p:txEl>
                                              <p:pRg st="1" end="1"/>
                                            </p:txEl>
                                          </p:spTgt>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wipe(up)">
                                      <p:cBhvr>
                                        <p:cTn id="26" dur="500"/>
                                        <p:tgtEl>
                                          <p:spTgt spid="3">
                                            <p:txEl>
                                              <p:pRg st="2" end="2"/>
                                            </p:txEl>
                                          </p:spTgt>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wipe(up)">
                                      <p:cBhvr>
                                        <p:cTn id="29" dur="500"/>
                                        <p:tgtEl>
                                          <p:spTgt spid="3">
                                            <p:txEl>
                                              <p:pRg st="3" end="3"/>
                                            </p:txEl>
                                          </p:spTgt>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up)">
                                      <p:cBhvr>
                                        <p:cTn id="32" dur="500"/>
                                        <p:tgtEl>
                                          <p:spTgt spid="3">
                                            <p:txEl>
                                              <p:pRg st="4" end="4"/>
                                            </p:txEl>
                                          </p:spTgt>
                                        </p:tgtEl>
                                      </p:cBhvr>
                                    </p:animEffect>
                                  </p:childTnLst>
                                </p:cTn>
                              </p:par>
                            </p:childTnLst>
                          </p:cTn>
                        </p:par>
                        <p:par>
                          <p:cTn id="33" fill="hold">
                            <p:stCondLst>
                              <p:cond delay="1000"/>
                            </p:stCondLst>
                            <p:childTnLst>
                              <p:par>
                                <p:cTn id="34" presetID="22" presetClass="entr" presetSubtype="1" fill="hold" grpId="0" nodeType="afterEffect">
                                  <p:stCondLst>
                                    <p:cond delay="0"/>
                                  </p:stCondLst>
                                  <p:childTnLst>
                                    <p:set>
                                      <p:cBhvr>
                                        <p:cTn id="35" dur="1" fill="hold">
                                          <p:stCondLst>
                                            <p:cond delay="0"/>
                                          </p:stCondLst>
                                        </p:cTn>
                                        <p:tgtEl>
                                          <p:spTgt spid="4">
                                            <p:txEl>
                                              <p:pRg st="0" end="0"/>
                                            </p:txEl>
                                          </p:spTgt>
                                        </p:tgtEl>
                                        <p:attrNameLst>
                                          <p:attrName>style.visibility</p:attrName>
                                        </p:attrNameLst>
                                      </p:cBhvr>
                                      <p:to>
                                        <p:strVal val="visible"/>
                                      </p:to>
                                    </p:set>
                                    <p:animEffect transition="in" filter="wipe(up)">
                                      <p:cBhvr>
                                        <p:cTn id="36" dur="500"/>
                                        <p:tgtEl>
                                          <p:spTgt spid="4">
                                            <p:txEl>
                                              <p:pRg st="0" end="0"/>
                                            </p:txEl>
                                          </p:spTgt>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4">
                                            <p:txEl>
                                              <p:pRg st="1" end="1"/>
                                            </p:txEl>
                                          </p:spTgt>
                                        </p:tgtEl>
                                        <p:attrNameLst>
                                          <p:attrName>style.visibility</p:attrName>
                                        </p:attrNameLst>
                                      </p:cBhvr>
                                      <p:to>
                                        <p:strVal val="visible"/>
                                      </p:to>
                                    </p:set>
                                    <p:animEffect transition="in" filter="wipe(up)">
                                      <p:cBhvr>
                                        <p:cTn id="39" dur="500"/>
                                        <p:tgtEl>
                                          <p:spTgt spid="4">
                                            <p:txEl>
                                              <p:pRg st="1" end="1"/>
                                            </p:txEl>
                                          </p:spTgt>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wipe(up)">
                                      <p:cBhvr>
                                        <p:cTn id="42" dur="500"/>
                                        <p:tgtEl>
                                          <p:spTgt spid="4">
                                            <p:txEl>
                                              <p:pRg st="2" end="2"/>
                                            </p:txEl>
                                          </p:spTgt>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4">
                                            <p:txEl>
                                              <p:pRg st="3" end="3"/>
                                            </p:txEl>
                                          </p:spTgt>
                                        </p:tgtEl>
                                        <p:attrNameLst>
                                          <p:attrName>style.visibility</p:attrName>
                                        </p:attrNameLst>
                                      </p:cBhvr>
                                      <p:to>
                                        <p:strVal val="visible"/>
                                      </p:to>
                                    </p:set>
                                    <p:animEffect transition="in" filter="wipe(up)">
                                      <p:cBhvr>
                                        <p:cTn id="45" dur="500"/>
                                        <p:tgtEl>
                                          <p:spTgt spid="4">
                                            <p:txEl>
                                              <p:pRg st="3" end="3"/>
                                            </p:txEl>
                                          </p:spTgt>
                                        </p:tgtEl>
                                      </p:cBhvr>
                                    </p:animEffect>
                                  </p:childTnLst>
                                </p:cTn>
                              </p:par>
                              <p:par>
                                <p:cTn id="46" presetID="22" presetClass="entr" presetSubtype="1" fill="hold" grpId="0" nodeType="withEffect">
                                  <p:stCondLst>
                                    <p:cond delay="0"/>
                                  </p:stCondLst>
                                  <p:childTnLst>
                                    <p:set>
                                      <p:cBhvr>
                                        <p:cTn id="47" dur="1" fill="hold">
                                          <p:stCondLst>
                                            <p:cond delay="0"/>
                                          </p:stCondLst>
                                        </p:cTn>
                                        <p:tgtEl>
                                          <p:spTgt spid="4">
                                            <p:txEl>
                                              <p:pRg st="4" end="4"/>
                                            </p:txEl>
                                          </p:spTgt>
                                        </p:tgtEl>
                                        <p:attrNameLst>
                                          <p:attrName>style.visibility</p:attrName>
                                        </p:attrNameLst>
                                      </p:cBhvr>
                                      <p:to>
                                        <p:strVal val="visible"/>
                                      </p:to>
                                    </p:set>
                                    <p:animEffect transition="in" filter="wipe(up)">
                                      <p:cBhvr>
                                        <p:cTn id="48" dur="500"/>
                                        <p:tgtEl>
                                          <p:spTgt spid="4">
                                            <p:txEl>
                                              <p:pRg st="4" end="4"/>
                                            </p:txEl>
                                          </p:spTgt>
                                        </p:tgtEl>
                                      </p:cBhvr>
                                    </p:animEffect>
                                  </p:childTnLst>
                                </p:cTn>
                              </p:par>
                              <p:par>
                                <p:cTn id="49" presetID="22" presetClass="entr" presetSubtype="1" fill="hold" grpId="0" nodeType="withEffect">
                                  <p:stCondLst>
                                    <p:cond delay="0"/>
                                  </p:stCondLst>
                                  <p:childTnLst>
                                    <p:set>
                                      <p:cBhvr>
                                        <p:cTn id="50" dur="1" fill="hold">
                                          <p:stCondLst>
                                            <p:cond delay="0"/>
                                          </p:stCondLst>
                                        </p:cTn>
                                        <p:tgtEl>
                                          <p:spTgt spid="4">
                                            <p:txEl>
                                              <p:pRg st="5" end="5"/>
                                            </p:txEl>
                                          </p:spTgt>
                                        </p:tgtEl>
                                        <p:attrNameLst>
                                          <p:attrName>style.visibility</p:attrName>
                                        </p:attrNameLst>
                                      </p:cBhvr>
                                      <p:to>
                                        <p:strVal val="visible"/>
                                      </p:to>
                                    </p:set>
                                    <p:animEffect transition="in" filter="wipe(up)">
                                      <p:cBhvr>
                                        <p:cTn id="51" dur="500"/>
                                        <p:tgtEl>
                                          <p:spTgt spid="4">
                                            <p:txEl>
                                              <p:pRg st="5" end="5"/>
                                            </p:txEl>
                                          </p:spTgt>
                                        </p:tgtEl>
                                      </p:cBhvr>
                                    </p:animEffect>
                                  </p:childTnLst>
                                </p:cTn>
                              </p:par>
                              <p:par>
                                <p:cTn id="52" presetID="22" presetClass="entr" presetSubtype="1" fill="hold" grpId="0" nodeType="withEffect">
                                  <p:stCondLst>
                                    <p:cond delay="0"/>
                                  </p:stCondLst>
                                  <p:childTnLst>
                                    <p:set>
                                      <p:cBhvr>
                                        <p:cTn id="53" dur="1" fill="hold">
                                          <p:stCondLst>
                                            <p:cond delay="0"/>
                                          </p:stCondLst>
                                        </p:cTn>
                                        <p:tgtEl>
                                          <p:spTgt spid="4">
                                            <p:txEl>
                                              <p:pRg st="6" end="6"/>
                                            </p:txEl>
                                          </p:spTgt>
                                        </p:tgtEl>
                                        <p:attrNameLst>
                                          <p:attrName>style.visibility</p:attrName>
                                        </p:attrNameLst>
                                      </p:cBhvr>
                                      <p:to>
                                        <p:strVal val="visible"/>
                                      </p:to>
                                    </p:set>
                                    <p:animEffect transition="in" filter="wipe(up)">
                                      <p:cBhvr>
                                        <p:cTn id="54" dur="500"/>
                                        <p:tgtEl>
                                          <p:spTgt spid="4">
                                            <p:txEl>
                                              <p:pRg st="6" end="6"/>
                                            </p:txEl>
                                          </p:spTgt>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4">
                                            <p:txEl>
                                              <p:pRg st="7" end="7"/>
                                            </p:txEl>
                                          </p:spTgt>
                                        </p:tgtEl>
                                        <p:attrNameLst>
                                          <p:attrName>style.visibility</p:attrName>
                                        </p:attrNameLst>
                                      </p:cBhvr>
                                      <p:to>
                                        <p:strVal val="visible"/>
                                      </p:to>
                                    </p:set>
                                    <p:animEffect transition="in" filter="wipe(up)">
                                      <p:cBhvr>
                                        <p:cTn id="57" dur="500"/>
                                        <p:tgtEl>
                                          <p:spTgt spid="4">
                                            <p:txEl>
                                              <p:pRg st="7" end="7"/>
                                            </p:txEl>
                                          </p:spTgt>
                                        </p:tgtEl>
                                      </p:cBhvr>
                                    </p:animEffect>
                                  </p:childTnLst>
                                </p:cTn>
                              </p:par>
                              <p:par>
                                <p:cTn id="58" presetID="22" presetClass="entr" presetSubtype="1" fill="hold" grpId="0" nodeType="withEffect">
                                  <p:stCondLst>
                                    <p:cond delay="0"/>
                                  </p:stCondLst>
                                  <p:childTnLst>
                                    <p:set>
                                      <p:cBhvr>
                                        <p:cTn id="59" dur="1" fill="hold">
                                          <p:stCondLst>
                                            <p:cond delay="0"/>
                                          </p:stCondLst>
                                        </p:cTn>
                                        <p:tgtEl>
                                          <p:spTgt spid="4">
                                            <p:txEl>
                                              <p:pRg st="8" end="8"/>
                                            </p:txEl>
                                          </p:spTgt>
                                        </p:tgtEl>
                                        <p:attrNameLst>
                                          <p:attrName>style.visibility</p:attrName>
                                        </p:attrNameLst>
                                      </p:cBhvr>
                                      <p:to>
                                        <p:strVal val="visible"/>
                                      </p:to>
                                    </p:set>
                                    <p:animEffect transition="in" filter="wipe(up)">
                                      <p:cBhvr>
                                        <p:cTn id="60" dur="500"/>
                                        <p:tgtEl>
                                          <p:spTgt spid="4">
                                            <p:txEl>
                                              <p:pRg st="8" end="8"/>
                                            </p:txEl>
                                          </p:spTgt>
                                        </p:tgtEl>
                                      </p:cBhvr>
                                    </p:animEffect>
                                  </p:childTnLst>
                                </p:cTn>
                              </p:par>
                              <p:par>
                                <p:cTn id="61" presetID="22" presetClass="entr" presetSubtype="1" fill="hold" grpId="0" nodeType="withEffect">
                                  <p:stCondLst>
                                    <p:cond delay="0"/>
                                  </p:stCondLst>
                                  <p:childTnLst>
                                    <p:set>
                                      <p:cBhvr>
                                        <p:cTn id="62" dur="1" fill="hold">
                                          <p:stCondLst>
                                            <p:cond delay="0"/>
                                          </p:stCondLst>
                                        </p:cTn>
                                        <p:tgtEl>
                                          <p:spTgt spid="4">
                                            <p:txEl>
                                              <p:pRg st="9" end="9"/>
                                            </p:txEl>
                                          </p:spTgt>
                                        </p:tgtEl>
                                        <p:attrNameLst>
                                          <p:attrName>style.visibility</p:attrName>
                                        </p:attrNameLst>
                                      </p:cBhvr>
                                      <p:to>
                                        <p:strVal val="visible"/>
                                      </p:to>
                                    </p:set>
                                    <p:animEffect transition="in" filter="wipe(up)">
                                      <p:cBhvr>
                                        <p:cTn id="63" dur="500"/>
                                        <p:tgtEl>
                                          <p:spTgt spid="4">
                                            <p:txEl>
                                              <p:pRg st="9" end="9"/>
                                            </p:txEl>
                                          </p:spTgt>
                                        </p:tgtEl>
                                      </p:cBhvr>
                                    </p:animEffect>
                                  </p:childTnLst>
                                </p:cTn>
                              </p:par>
                              <p:par>
                                <p:cTn id="64" presetID="22" presetClass="entr" presetSubtype="1" fill="hold" grpId="0" nodeType="withEffect">
                                  <p:stCondLst>
                                    <p:cond delay="0"/>
                                  </p:stCondLst>
                                  <p:childTnLst>
                                    <p:set>
                                      <p:cBhvr>
                                        <p:cTn id="65" dur="1" fill="hold">
                                          <p:stCondLst>
                                            <p:cond delay="0"/>
                                          </p:stCondLst>
                                        </p:cTn>
                                        <p:tgtEl>
                                          <p:spTgt spid="4">
                                            <p:txEl>
                                              <p:pRg st="10" end="10"/>
                                            </p:txEl>
                                          </p:spTgt>
                                        </p:tgtEl>
                                        <p:attrNameLst>
                                          <p:attrName>style.visibility</p:attrName>
                                        </p:attrNameLst>
                                      </p:cBhvr>
                                      <p:to>
                                        <p:strVal val="visible"/>
                                      </p:to>
                                    </p:set>
                                    <p:animEffect transition="in" filter="wipe(up)">
                                      <p:cBhvr>
                                        <p:cTn id="66" dur="500"/>
                                        <p:tgtEl>
                                          <p:spTgt spid="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3" grpId="0" uiExpand="1" build="p"/>
      <p:bldP spid="4"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dirty="0" smtClean="0"/>
              <a:t>Smart Check</a:t>
            </a:r>
            <a:endParaRPr lang="en-US" dirty="0"/>
          </a:p>
        </p:txBody>
      </p:sp>
      <p:sp>
        <p:nvSpPr>
          <p:cNvPr id="3" name="Title 2"/>
          <p:cNvSpPr>
            <a:spLocks noGrp="1"/>
          </p:cNvSpPr>
          <p:nvPr>
            <p:ph type="ctrTitle"/>
          </p:nvPr>
        </p:nvSpPr>
        <p:spPr>
          <a:xfrm>
            <a:off x="457200" y="1732617"/>
            <a:ext cx="8983133" cy="1627803"/>
          </a:xfrm>
        </p:spPr>
        <p:txBody>
          <a:bodyPr/>
          <a:lstStyle/>
          <a:p>
            <a:r>
              <a:rPr lang="en-US" dirty="0" smtClean="0"/>
              <a:t>Simple and Scalable Management</a:t>
            </a:r>
            <a:endParaRPr lang="en-US" dirty="0"/>
          </a:p>
        </p:txBody>
      </p:sp>
    </p:spTree>
    <p:extLst>
      <p:ext uri="{BB962C8B-B14F-4D97-AF65-F5344CB8AC3E}">
        <p14:creationId xmlns:p14="http://schemas.microsoft.com/office/powerpoint/2010/main" val="38322506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4767632" y="2453586"/>
            <a:ext cx="6563358" cy="3860799"/>
          </a:xfrm>
          <a:prstGeom prst="rect">
            <a:avLst/>
          </a:prstGeom>
          <a:ln w="190500">
            <a:solidFill>
              <a:schemeClr val="bg2">
                <a:lumMod val="60000"/>
                <a:lumOff val="40000"/>
              </a:schemeClr>
            </a:solidFill>
            <a:miter lim="800000"/>
          </a:ln>
        </p:spPr>
      </p:pic>
      <p:sp>
        <p:nvSpPr>
          <p:cNvPr id="10" name="Content Placeholder 9"/>
          <p:cNvSpPr>
            <a:spLocks noGrp="1"/>
          </p:cNvSpPr>
          <p:nvPr>
            <p:ph idx="1"/>
          </p:nvPr>
        </p:nvSpPr>
        <p:spPr/>
        <p:txBody>
          <a:bodyPr anchor="ctr"/>
          <a:lstStyle/>
          <a:p>
            <a:r>
              <a:rPr lang="en-US" dirty="0" smtClean="0"/>
              <a:t>Admins unaware </a:t>
            </a:r>
            <a:r>
              <a:rPr lang="en-US" dirty="0"/>
              <a:t>of problems in Citrix environments until after end-users are disrupted</a:t>
            </a:r>
          </a:p>
          <a:p>
            <a:r>
              <a:rPr lang="en-US" dirty="0"/>
              <a:t>Long time to debug</a:t>
            </a:r>
          </a:p>
          <a:p>
            <a:r>
              <a:rPr lang="en-US" dirty="0"/>
              <a:t>Unclear on how to </a:t>
            </a:r>
            <a:r>
              <a:rPr lang="en-US" dirty="0" smtClean="0"/>
              <a:t>fix</a:t>
            </a:r>
            <a:endParaRPr lang="en-US" dirty="0"/>
          </a:p>
        </p:txBody>
      </p:sp>
      <p:sp>
        <p:nvSpPr>
          <p:cNvPr id="2" name="Title 1"/>
          <p:cNvSpPr>
            <a:spLocks noGrp="1"/>
          </p:cNvSpPr>
          <p:nvPr>
            <p:ph type="title"/>
          </p:nvPr>
        </p:nvSpPr>
        <p:spPr/>
        <p:txBody>
          <a:bodyPr/>
          <a:lstStyle/>
          <a:p>
            <a:r>
              <a:rPr lang="en-US" dirty="0" smtClean="0"/>
              <a:t>Smart Check</a:t>
            </a:r>
            <a:endParaRPr lang="en-US" dirty="0"/>
          </a:p>
        </p:txBody>
      </p:sp>
      <p:sp>
        <p:nvSpPr>
          <p:cNvPr id="3" name="Text Placeholder 2"/>
          <p:cNvSpPr>
            <a:spLocks noGrp="1"/>
          </p:cNvSpPr>
          <p:nvPr>
            <p:ph type="body" idx="10"/>
          </p:nvPr>
        </p:nvSpPr>
        <p:spPr/>
        <p:txBody>
          <a:bodyPr/>
          <a:lstStyle/>
          <a:p>
            <a:r>
              <a:rPr lang="en-US" dirty="0" smtClean="0"/>
              <a:t>Why</a:t>
            </a:r>
            <a:endParaRPr lang="en-US" dirty="0"/>
          </a:p>
        </p:txBody>
      </p:sp>
    </p:spTree>
    <p:extLst>
      <p:ext uri="{BB962C8B-B14F-4D97-AF65-F5344CB8AC3E}">
        <p14:creationId xmlns:p14="http://schemas.microsoft.com/office/powerpoint/2010/main" val="11068017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chor="ctr"/>
          <a:lstStyle/>
          <a:p>
            <a:r>
              <a:rPr lang="en-US" dirty="0" smtClean="0"/>
              <a:t>Check VDA capacity / health</a:t>
            </a:r>
          </a:p>
          <a:p>
            <a:r>
              <a:rPr lang="en-US" dirty="0" smtClean="0"/>
              <a:t>Check site health </a:t>
            </a:r>
          </a:p>
          <a:p>
            <a:r>
              <a:rPr lang="en-US" dirty="0" smtClean="0"/>
              <a:t>Identify missing updates</a:t>
            </a:r>
            <a:endParaRPr lang="en-US" dirty="0"/>
          </a:p>
        </p:txBody>
      </p:sp>
      <p:sp>
        <p:nvSpPr>
          <p:cNvPr id="3" name="Title 2"/>
          <p:cNvSpPr>
            <a:spLocks noGrp="1"/>
          </p:cNvSpPr>
          <p:nvPr>
            <p:ph type="title"/>
          </p:nvPr>
        </p:nvSpPr>
        <p:spPr/>
        <p:txBody>
          <a:bodyPr/>
          <a:lstStyle/>
          <a:p>
            <a:r>
              <a:rPr lang="en-US" dirty="0" smtClean="0"/>
              <a:t>Smart Check</a:t>
            </a:r>
            <a:endParaRPr lang="en-US" dirty="0"/>
          </a:p>
        </p:txBody>
      </p:sp>
      <p:sp>
        <p:nvSpPr>
          <p:cNvPr id="5" name="Text Placeholder 4"/>
          <p:cNvSpPr>
            <a:spLocks noGrp="1"/>
          </p:cNvSpPr>
          <p:nvPr>
            <p:ph type="body" idx="10"/>
          </p:nvPr>
        </p:nvSpPr>
        <p:spPr/>
        <p:txBody>
          <a:bodyPr/>
          <a:lstStyle/>
          <a:p>
            <a:r>
              <a:rPr lang="en-US" dirty="0" smtClean="0"/>
              <a:t>Overview</a:t>
            </a:r>
            <a:endParaRPr lang="en-US" dirty="0"/>
          </a:p>
        </p:txBody>
      </p:sp>
      <p:pic>
        <p:nvPicPr>
          <p:cNvPr id="6" name="Content Placeholder 5"/>
          <p:cNvPicPr>
            <a:picLocks noGrp="1" noChangeAspect="1"/>
          </p:cNvPicPr>
          <p:nvPr>
            <p:ph idx="11"/>
          </p:nvPr>
        </p:nvPicPr>
        <p:blipFill>
          <a:blip r:embed="rId3"/>
          <a:stretch>
            <a:fillRect/>
          </a:stretch>
        </p:blipFill>
        <p:spPr>
          <a:xfrm>
            <a:off x="4364038" y="2904498"/>
            <a:ext cx="7370762" cy="2958767"/>
          </a:xfrm>
          <a:prstGeom prst="rect">
            <a:avLst/>
          </a:prstGeom>
          <a:ln w="190500">
            <a:solidFill>
              <a:schemeClr val="bg2">
                <a:lumMod val="60000"/>
                <a:lumOff val="40000"/>
              </a:schemeClr>
            </a:solidFill>
            <a:miter lim="800000"/>
          </a:ln>
        </p:spPr>
      </p:pic>
    </p:spTree>
    <p:extLst>
      <p:ext uri="{BB962C8B-B14F-4D97-AF65-F5344CB8AC3E}">
        <p14:creationId xmlns:p14="http://schemas.microsoft.com/office/powerpoint/2010/main" val="9285797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chor="ctr"/>
          <a:lstStyle/>
          <a:p>
            <a:r>
              <a:rPr lang="en-US" dirty="0" smtClean="0"/>
              <a:t>Dashboard per site</a:t>
            </a:r>
          </a:p>
          <a:p>
            <a:r>
              <a:rPr lang="en-US" dirty="0" smtClean="0"/>
              <a:t>Site summary</a:t>
            </a:r>
          </a:p>
          <a:p>
            <a:r>
              <a:rPr lang="en-US" dirty="0" smtClean="0"/>
              <a:t>Detailed analysis</a:t>
            </a:r>
            <a:endParaRPr lang="en-US" dirty="0"/>
          </a:p>
        </p:txBody>
      </p:sp>
      <p:sp>
        <p:nvSpPr>
          <p:cNvPr id="3" name="Title 2"/>
          <p:cNvSpPr>
            <a:spLocks noGrp="1"/>
          </p:cNvSpPr>
          <p:nvPr>
            <p:ph type="title"/>
          </p:nvPr>
        </p:nvSpPr>
        <p:spPr/>
        <p:txBody>
          <a:bodyPr/>
          <a:lstStyle/>
          <a:p>
            <a:r>
              <a:rPr lang="en-US" dirty="0" smtClean="0"/>
              <a:t>Smart Check</a:t>
            </a:r>
            <a:endParaRPr lang="en-US" dirty="0"/>
          </a:p>
        </p:txBody>
      </p:sp>
      <p:sp>
        <p:nvSpPr>
          <p:cNvPr id="5" name="Text Placeholder 4"/>
          <p:cNvSpPr>
            <a:spLocks noGrp="1"/>
          </p:cNvSpPr>
          <p:nvPr>
            <p:ph type="body" idx="10"/>
          </p:nvPr>
        </p:nvSpPr>
        <p:spPr/>
        <p:txBody>
          <a:bodyPr/>
          <a:lstStyle/>
          <a:p>
            <a:r>
              <a:rPr lang="en-US" dirty="0" smtClean="0"/>
              <a:t>Overview</a:t>
            </a:r>
            <a:endParaRPr lang="en-US" dirty="0"/>
          </a:p>
        </p:txBody>
      </p:sp>
      <p:pic>
        <p:nvPicPr>
          <p:cNvPr id="7" name="Picture 6"/>
          <p:cNvPicPr>
            <a:picLocks noChangeAspect="1"/>
          </p:cNvPicPr>
          <p:nvPr/>
        </p:nvPicPr>
        <p:blipFill>
          <a:blip r:embed="rId3"/>
          <a:stretch>
            <a:fillRect/>
          </a:stretch>
        </p:blipFill>
        <p:spPr>
          <a:xfrm>
            <a:off x="4364036" y="2645657"/>
            <a:ext cx="7370760" cy="3476445"/>
          </a:xfrm>
          <a:prstGeom prst="rect">
            <a:avLst/>
          </a:prstGeom>
          <a:ln w="190500">
            <a:solidFill>
              <a:schemeClr val="bg2">
                <a:lumMod val="60000"/>
                <a:lumOff val="40000"/>
              </a:schemeClr>
            </a:solidFill>
            <a:miter lim="800000"/>
          </a:ln>
        </p:spPr>
        <p:style>
          <a:lnRef idx="2">
            <a:schemeClr val="accent1"/>
          </a:lnRef>
          <a:fillRef idx="1">
            <a:schemeClr val="lt1"/>
          </a:fillRef>
          <a:effectRef idx="0">
            <a:schemeClr val="accent1"/>
          </a:effectRef>
          <a:fontRef idx="minor">
            <a:schemeClr val="dk1"/>
          </a:fontRef>
        </p:style>
      </p:pic>
      <p:pic>
        <p:nvPicPr>
          <p:cNvPr id="8" name="Picture 7"/>
          <p:cNvPicPr>
            <a:picLocks noChangeAspect="1"/>
          </p:cNvPicPr>
          <p:nvPr/>
        </p:nvPicPr>
        <p:blipFill>
          <a:blip r:embed="rId4"/>
          <a:stretch>
            <a:fillRect/>
          </a:stretch>
        </p:blipFill>
        <p:spPr>
          <a:xfrm>
            <a:off x="4364038" y="2701298"/>
            <a:ext cx="7370760" cy="3365165"/>
          </a:xfrm>
          <a:prstGeom prst="rect">
            <a:avLst/>
          </a:prstGeom>
          <a:ln w="190500">
            <a:solidFill>
              <a:schemeClr val="bg2">
                <a:lumMod val="60000"/>
                <a:lumOff val="40000"/>
              </a:schemeClr>
            </a:solidFill>
            <a:miter lim="800000"/>
          </a:ln>
        </p:spPr>
      </p:pic>
      <p:pic>
        <p:nvPicPr>
          <p:cNvPr id="9" name="Content Placeholder 8"/>
          <p:cNvPicPr>
            <a:picLocks noGrp="1" noChangeAspect="1"/>
          </p:cNvPicPr>
          <p:nvPr>
            <p:ph idx="11"/>
          </p:nvPr>
        </p:nvPicPr>
        <p:blipFill>
          <a:blip r:embed="rId5"/>
          <a:stretch>
            <a:fillRect/>
          </a:stretch>
        </p:blipFill>
        <p:spPr>
          <a:xfrm>
            <a:off x="4364038" y="3014943"/>
            <a:ext cx="7370762" cy="2737877"/>
          </a:xfrm>
          <a:prstGeom prst="rect">
            <a:avLst/>
          </a:prstGeom>
          <a:ln w="190500">
            <a:solidFill>
              <a:schemeClr val="bg2">
                <a:lumMod val="60000"/>
                <a:lumOff val="40000"/>
              </a:schemeClr>
            </a:solidFill>
            <a:miter lim="800000"/>
          </a:ln>
        </p:spPr>
      </p:pic>
    </p:spTree>
    <p:extLst>
      <p:ext uri="{BB962C8B-B14F-4D97-AF65-F5344CB8AC3E}">
        <p14:creationId xmlns:p14="http://schemas.microsoft.com/office/powerpoint/2010/main" val="3453668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xit" presetSubtype="0" fill="hold" nodeType="withEffect">
                                  <p:stCondLst>
                                    <p:cond delay="0"/>
                                  </p:stCondLst>
                                  <p:childTnLst>
                                    <p:animEffect transition="out" filter="fade">
                                      <p:cBhvr>
                                        <p:cTn id="12" dur="500"/>
                                        <p:tgtEl>
                                          <p:spTgt spid="9"/>
                                        </p:tgtEl>
                                      </p:cBhvr>
                                    </p:animEffect>
                                    <p:set>
                                      <p:cBhvr>
                                        <p:cTn id="13" dur="1" fill="hold">
                                          <p:stCondLst>
                                            <p:cond delay="499"/>
                                          </p:stCondLst>
                                        </p:cTn>
                                        <p:tgtEl>
                                          <p:spTgt spid="9"/>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Effect transition="in" filter="fade">
                                      <p:cBhvr>
                                        <p:cTn id="18" dur="500"/>
                                        <p:tgtEl>
                                          <p:spTgt spid="2">
                                            <p:txEl>
                                              <p:pRg st="2" end="2"/>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10" presetClass="exit" presetSubtype="0" fill="hold" nodeType="withEffect">
                                  <p:stCondLst>
                                    <p:cond delay="0"/>
                                  </p:stCondLst>
                                  <p:childTnLst>
                                    <p:animEffect transition="out" filter="fade">
                                      <p:cBhvr>
                                        <p:cTn id="23" dur="500"/>
                                        <p:tgtEl>
                                          <p:spTgt spid="7"/>
                                        </p:tgtEl>
                                      </p:cBhvr>
                                    </p:animEffect>
                                    <p:set>
                                      <p:cBhvr>
                                        <p:cTn id="24"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p:txBody>
          <a:bodyPr numCol="3"/>
          <a:lstStyle/>
          <a:p>
            <a:r>
              <a:rPr lang="en-US" sz="700" dirty="0">
                <a:hlinkClick r:id="rId3"/>
              </a:rPr>
              <a:t>CDF tracing</a:t>
            </a:r>
            <a:r>
              <a:rPr lang="en-US" sz="700" dirty="0"/>
              <a:t> is enabled.</a:t>
            </a:r>
          </a:p>
          <a:p>
            <a:r>
              <a:rPr lang="en-US" sz="700" dirty="0"/>
              <a:t>Database updates (XDUs) have been applied.</a:t>
            </a:r>
          </a:p>
          <a:p>
            <a:r>
              <a:rPr lang="en-US" sz="700" dirty="0"/>
              <a:t>Database version matches the expected version.</a:t>
            </a:r>
          </a:p>
          <a:p>
            <a:r>
              <a:rPr lang="en-US" sz="700" dirty="0"/>
              <a:t>Feature names are valid.</a:t>
            </a:r>
          </a:p>
          <a:p>
            <a:r>
              <a:rPr lang="en-US" sz="700" dirty="0"/>
              <a:t>Windows Firewall rules are enabled.</a:t>
            </a:r>
          </a:p>
          <a:p>
            <a:r>
              <a:rPr lang="en-US" sz="700" dirty="0"/>
              <a:t>Host connection is not in maintenance mode.</a:t>
            </a:r>
          </a:p>
          <a:p>
            <a:r>
              <a:rPr lang="en-US" sz="700" dirty="0"/>
              <a:t>HTTP/HTTPS namespace reservation exists.</a:t>
            </a:r>
          </a:p>
          <a:p>
            <a:r>
              <a:rPr lang="en-US" sz="700" dirty="0"/>
              <a:t>Read Committed Snapshot is enabled.</a:t>
            </a:r>
          </a:p>
          <a:p>
            <a:r>
              <a:rPr lang="en-US" sz="700" dirty="0"/>
              <a:t>Service registration is in completed state.</a:t>
            </a:r>
          </a:p>
          <a:p>
            <a:r>
              <a:rPr lang="en-US" sz="700" dirty="0"/>
              <a:t>SQL Server version and service-pack level checked.</a:t>
            </a:r>
          </a:p>
          <a:p>
            <a:r>
              <a:rPr lang="en-US" sz="700" dirty="0"/>
              <a:t>Stored Configuration service instances are valid and up-to-date.</a:t>
            </a:r>
          </a:p>
          <a:p>
            <a:r>
              <a:rPr lang="en-US" sz="700" dirty="0"/>
              <a:t>Citrix administrators have rights assigned.</a:t>
            </a:r>
          </a:p>
          <a:p>
            <a:r>
              <a:rPr lang="en-US" sz="700" dirty="0"/>
              <a:t>Citrix administrators are included in Domain Users group.</a:t>
            </a:r>
          </a:p>
          <a:p>
            <a:r>
              <a:rPr lang="en-US" sz="700" dirty="0"/>
              <a:t>The license server information matches the information in the Configuration Service.</a:t>
            </a:r>
          </a:p>
          <a:p>
            <a:r>
              <a:rPr lang="en-US" sz="700" dirty="0"/>
              <a:t>The selected account for machine creation is valid.</a:t>
            </a:r>
          </a:p>
          <a:p>
            <a:r>
              <a:rPr lang="en-US" sz="700" dirty="0"/>
              <a:t>Citrix Monitor service can access the Monitoring database.</a:t>
            </a:r>
          </a:p>
          <a:p>
            <a:r>
              <a:rPr lang="en-US" sz="700" dirty="0"/>
              <a:t>Citrix Monitor service data processing has started and is running smoothly.</a:t>
            </a:r>
          </a:p>
          <a:p>
            <a:r>
              <a:rPr lang="en-US" sz="700" dirty="0"/>
              <a:t>Citrix Monitor service data querying module has started.</a:t>
            </a:r>
          </a:p>
          <a:p>
            <a:r>
              <a:rPr lang="en-US" sz="700" dirty="0"/>
              <a:t>Citrix Monitor service is using the correct settings for analyzing and removing unnecessary data.</a:t>
            </a:r>
          </a:p>
          <a:p>
            <a:r>
              <a:rPr lang="en-US" sz="700" dirty="0"/>
              <a:t>Citrix Monitor service is using the correct settings for grooming the data.</a:t>
            </a:r>
          </a:p>
          <a:p>
            <a:r>
              <a:rPr lang="en-US" sz="700" dirty="0"/>
              <a:t>Citrix Monitor service is using the correct settings for the consolidating data.</a:t>
            </a:r>
          </a:p>
          <a:p>
            <a:r>
              <a:rPr lang="en-US" sz="700" dirty="0"/>
              <a:t>Monitoring data collection has started.</a:t>
            </a:r>
          </a:p>
          <a:p>
            <a:r>
              <a:rPr lang="en-US" sz="700" dirty="0"/>
              <a:t>Database schema matches the expected schema.</a:t>
            </a:r>
          </a:p>
          <a:p>
            <a:r>
              <a:rPr lang="en-US" sz="700" dirty="0"/>
              <a:t>A hypervisor connection can be established.</a:t>
            </a:r>
          </a:p>
          <a:p>
            <a:r>
              <a:rPr lang="en-US" sz="700" dirty="0"/>
              <a:t>Hypervisor infrastructure has been verified.</a:t>
            </a:r>
          </a:p>
          <a:p>
            <a:r>
              <a:rPr lang="en-US" sz="700" dirty="0"/>
              <a:t>Hypervisor networks have been verified.</a:t>
            </a:r>
          </a:p>
          <a:p>
            <a:r>
              <a:rPr lang="en-US" sz="700" dirty="0"/>
              <a:t>Hypervisor storage locations have been verified.</a:t>
            </a:r>
          </a:p>
          <a:p>
            <a:r>
              <a:rPr lang="en-US" sz="700" dirty="0"/>
              <a:t>An Organization Unit in the AD identity pool exists.</a:t>
            </a:r>
          </a:p>
          <a:p>
            <a:r>
              <a:rPr lang="en-US" sz="700" dirty="0"/>
              <a:t>The AD identity pool, as configured, is suitable for provisioning accounts.</a:t>
            </a:r>
          </a:p>
          <a:p>
            <a:r>
              <a:rPr lang="en-US" sz="700" dirty="0"/>
              <a:t>The AD identity pool is unlocked.</a:t>
            </a:r>
          </a:p>
          <a:p>
            <a:r>
              <a:rPr lang="en-US" sz="700" dirty="0"/>
              <a:t>A recent database backup exists.</a:t>
            </a:r>
          </a:p>
          <a:p>
            <a:r>
              <a:rPr lang="en-US" sz="700" dirty="0"/>
              <a:t>The licensed product edition supports Configuration Logging.</a:t>
            </a:r>
          </a:p>
          <a:p>
            <a:r>
              <a:rPr lang="en-US" sz="700" dirty="0"/>
              <a:t>The Configuration Logging database is connected. </a:t>
            </a:r>
          </a:p>
          <a:p>
            <a:r>
              <a:rPr lang="en-US" sz="700" dirty="0"/>
              <a:t>Configuration Logging machine SID resolution is successful.</a:t>
            </a:r>
          </a:p>
          <a:p>
            <a:r>
              <a:rPr lang="en-US" sz="700" dirty="0"/>
              <a:t>The virtual machine has disks attached.</a:t>
            </a:r>
          </a:p>
          <a:p>
            <a:r>
              <a:rPr lang="en-US" sz="700" dirty="0"/>
              <a:t>Connectivity to core </a:t>
            </a:r>
            <a:r>
              <a:rPr lang="en-US" sz="700" dirty="0" err="1"/>
              <a:t>XenDesktop</a:t>
            </a:r>
            <a:r>
              <a:rPr lang="en-US" sz="700" dirty="0"/>
              <a:t> services is established.</a:t>
            </a:r>
          </a:p>
          <a:p>
            <a:r>
              <a:rPr lang="en-US" sz="700" dirty="0"/>
              <a:t>Connectivity to peer database instances is established.</a:t>
            </a:r>
          </a:p>
          <a:p>
            <a:r>
              <a:rPr lang="en-US" sz="700" dirty="0"/>
              <a:t>File-based logging permissions are enabled and sufficient disk space is available.</a:t>
            </a:r>
          </a:p>
          <a:p>
            <a:r>
              <a:rPr lang="en-US" sz="700" dirty="0"/>
              <a:t>A </a:t>
            </a:r>
            <a:r>
              <a:rPr lang="en-US" sz="700" dirty="0" err="1"/>
              <a:t>XenDesktop</a:t>
            </a:r>
            <a:r>
              <a:rPr lang="en-US" sz="700" dirty="0"/>
              <a:t> service account exists.</a:t>
            </a:r>
          </a:p>
          <a:p>
            <a:r>
              <a:rPr lang="en-US" sz="700" dirty="0"/>
              <a:t>A </a:t>
            </a:r>
            <a:r>
              <a:rPr lang="en-US" sz="700" dirty="0" err="1"/>
              <a:t>XenDesktop</a:t>
            </a:r>
            <a:r>
              <a:rPr lang="en-US" sz="700" dirty="0"/>
              <a:t> service account is available in the AD Identity Service.</a:t>
            </a:r>
          </a:p>
          <a:p>
            <a:r>
              <a:rPr lang="en-US" sz="700" dirty="0"/>
              <a:t>The Site database can be reached.</a:t>
            </a:r>
          </a:p>
          <a:p>
            <a:r>
              <a:rPr lang="en-US" sz="700" dirty="0"/>
              <a:t>The next account generated by the AD identity pool does not exist already.</a:t>
            </a:r>
          </a:p>
          <a:p>
            <a:r>
              <a:rPr lang="en-US" sz="700" dirty="0"/>
              <a:t>The service instance is registered with the Configuration Service</a:t>
            </a:r>
            <a:r>
              <a:rPr lang="en-US" sz="700" dirty="0" smtClean="0"/>
              <a:t>.</a:t>
            </a:r>
          </a:p>
          <a:p>
            <a:r>
              <a:rPr lang="en-US" sz="700" dirty="0" smtClean="0"/>
              <a:t>Delivery group check</a:t>
            </a:r>
          </a:p>
          <a:p>
            <a:r>
              <a:rPr lang="en-US" sz="700" dirty="0" smtClean="0"/>
              <a:t>Delivery controller patch level</a:t>
            </a:r>
          </a:p>
          <a:p>
            <a:r>
              <a:rPr lang="en-US" sz="700" dirty="0" smtClean="0"/>
              <a:t>VDA patch level</a:t>
            </a:r>
            <a:endParaRPr lang="en-US" sz="700" dirty="0"/>
          </a:p>
        </p:txBody>
      </p:sp>
      <p:sp>
        <p:nvSpPr>
          <p:cNvPr id="6" name="Title 5"/>
          <p:cNvSpPr>
            <a:spLocks noGrp="1"/>
          </p:cNvSpPr>
          <p:nvPr>
            <p:ph type="title"/>
          </p:nvPr>
        </p:nvSpPr>
        <p:spPr/>
        <p:txBody>
          <a:bodyPr/>
          <a:lstStyle/>
          <a:p>
            <a:r>
              <a:rPr lang="en-US" dirty="0" smtClean="0"/>
              <a:t>Smart Check</a:t>
            </a:r>
            <a:endParaRPr lang="en-US" dirty="0"/>
          </a:p>
        </p:txBody>
      </p:sp>
      <p:sp>
        <p:nvSpPr>
          <p:cNvPr id="8" name="Text Placeholder 7"/>
          <p:cNvSpPr>
            <a:spLocks noGrp="1"/>
          </p:cNvSpPr>
          <p:nvPr>
            <p:ph type="body" idx="10"/>
          </p:nvPr>
        </p:nvSpPr>
        <p:spPr/>
        <p:txBody>
          <a:bodyPr/>
          <a:lstStyle/>
          <a:p>
            <a:r>
              <a:rPr lang="en-US" dirty="0" smtClean="0"/>
              <a:t>Current checks as of February 7, 2017</a:t>
            </a:r>
            <a:endParaRPr lang="en-US" dirty="0"/>
          </a:p>
        </p:txBody>
      </p:sp>
    </p:spTree>
    <p:extLst>
      <p:ext uri="{BB962C8B-B14F-4D97-AF65-F5344CB8AC3E}">
        <p14:creationId xmlns:p14="http://schemas.microsoft.com/office/powerpoint/2010/main" val="778995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Smart Check</a:t>
            </a:r>
            <a:endParaRPr lang="en-US" dirty="0"/>
          </a:p>
        </p:txBody>
      </p:sp>
      <p:sp>
        <p:nvSpPr>
          <p:cNvPr id="5" name="Text Placeholder 4"/>
          <p:cNvSpPr>
            <a:spLocks noGrp="1"/>
          </p:cNvSpPr>
          <p:nvPr>
            <p:ph type="body" idx="10"/>
          </p:nvPr>
        </p:nvSpPr>
        <p:spPr/>
        <p:txBody>
          <a:bodyPr/>
          <a:lstStyle/>
          <a:p>
            <a:r>
              <a:rPr lang="en-US" dirty="0" smtClean="0"/>
              <a:t>Demo</a:t>
            </a:r>
            <a:endParaRPr lang="en-US" dirty="0"/>
          </a:p>
        </p:txBody>
      </p:sp>
      <p:sp>
        <p:nvSpPr>
          <p:cNvPr id="11" name="Rectangle 10"/>
          <p:cNvSpPr/>
          <p:nvPr/>
        </p:nvSpPr>
        <p:spPr>
          <a:xfrm>
            <a:off x="457199" y="1747431"/>
            <a:ext cx="11277599" cy="430887"/>
          </a:xfrm>
          <a:prstGeom prst="rect">
            <a:avLst/>
          </a:prstGeom>
        </p:spPr>
        <p:txBody>
          <a:bodyPr wrap="square">
            <a:spAutoFit/>
          </a:bodyPr>
          <a:lstStyle/>
          <a:p>
            <a:pPr algn="ctr"/>
            <a:r>
              <a:rPr lang="en-US" sz="2200" kern="100" spc="50" dirty="0" smtClean="0">
                <a:solidFill>
                  <a:prstClr val="black"/>
                </a:solidFill>
              </a:rPr>
              <a:t>Demo </a:t>
            </a:r>
            <a:r>
              <a:rPr lang="en-US" sz="2200" kern="100" spc="50" dirty="0">
                <a:solidFill>
                  <a:prstClr val="black"/>
                </a:solidFill>
              </a:rPr>
              <a:t>Video</a:t>
            </a:r>
            <a:r>
              <a:rPr lang="en-US" sz="2200" kern="100" spc="50" dirty="0" smtClean="0">
                <a:solidFill>
                  <a:prstClr val="black"/>
                </a:solidFill>
              </a:rPr>
              <a:t>: </a:t>
            </a:r>
            <a:r>
              <a:rPr lang="en-US" sz="2200" kern="100" spc="50" dirty="0" smtClean="0">
                <a:solidFill>
                  <a:prstClr val="black"/>
                </a:solidFill>
                <a:hlinkClick r:id="rId3"/>
              </a:rPr>
              <a:t>https</a:t>
            </a:r>
            <a:r>
              <a:rPr lang="en-US" sz="2200" kern="100" spc="50" dirty="0">
                <a:solidFill>
                  <a:prstClr val="black"/>
                </a:solidFill>
                <a:hlinkClick r:id="rId3"/>
              </a:rPr>
              <a:t>://</a:t>
            </a:r>
            <a:r>
              <a:rPr lang="en-US" sz="2200" kern="100" spc="50" dirty="0" smtClean="0">
                <a:solidFill>
                  <a:prstClr val="black"/>
                </a:solidFill>
                <a:hlinkClick r:id="rId3"/>
              </a:rPr>
              <a:t>www.youtube.com/watch?v=RUTL1X_nBSg</a:t>
            </a:r>
            <a:r>
              <a:rPr lang="en-US" sz="2200" kern="100" spc="50" dirty="0" smtClean="0">
                <a:solidFill>
                  <a:prstClr val="black"/>
                </a:solidFill>
              </a:rPr>
              <a:t> </a:t>
            </a:r>
            <a:endParaRPr lang="en-US" dirty="0"/>
          </a:p>
        </p:txBody>
      </p:sp>
      <p:pic>
        <p:nvPicPr>
          <p:cNvPr id="9" name="Content Placeholder 8"/>
          <p:cNvPicPr>
            <a:picLocks noGrp="1" noChangeAspect="1"/>
          </p:cNvPicPr>
          <p:nvPr>
            <p:ph idx="1"/>
          </p:nvPr>
        </p:nvPicPr>
        <p:blipFill>
          <a:blip r:embed="rId4"/>
          <a:stretch>
            <a:fillRect/>
          </a:stretch>
        </p:blipFill>
        <p:spPr>
          <a:xfrm>
            <a:off x="2875184" y="2366963"/>
            <a:ext cx="6441631" cy="4033837"/>
          </a:xfrm>
          <a:prstGeom prst="rect">
            <a:avLst/>
          </a:prstGeom>
          <a:ln w="190500">
            <a:solidFill>
              <a:schemeClr val="bg2">
                <a:lumMod val="60000"/>
                <a:lumOff val="40000"/>
              </a:schemeClr>
            </a:solidFill>
            <a:miter lim="800000"/>
          </a:ln>
        </p:spPr>
      </p:pic>
    </p:spTree>
    <p:extLst>
      <p:ext uri="{BB962C8B-B14F-4D97-AF65-F5344CB8AC3E}">
        <p14:creationId xmlns:p14="http://schemas.microsoft.com/office/powerpoint/2010/main" val="8048482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Delivered as a Citrix Cloud offering (</a:t>
            </a:r>
            <a:r>
              <a:rPr lang="en-US" dirty="0" smtClean="0">
                <a:hlinkClick r:id="rId3"/>
              </a:rPr>
              <a:t>https://Smart.cloud.com</a:t>
            </a:r>
            <a:r>
              <a:rPr lang="en-US" dirty="0" smtClean="0"/>
              <a:t>) </a:t>
            </a:r>
          </a:p>
          <a:p>
            <a:r>
              <a:rPr lang="en-US" dirty="0" smtClean="0"/>
              <a:t>Additional checks </a:t>
            </a:r>
            <a:r>
              <a:rPr lang="en-US" dirty="0"/>
              <a:t>continuously </a:t>
            </a:r>
            <a:r>
              <a:rPr lang="en-US" dirty="0" smtClean="0"/>
              <a:t>added</a:t>
            </a:r>
          </a:p>
          <a:p>
            <a:r>
              <a:rPr lang="en-US" dirty="0" smtClean="0"/>
              <a:t>Available for anyone with active </a:t>
            </a:r>
            <a:r>
              <a:rPr lang="en-US" b="1" dirty="0" smtClean="0"/>
              <a:t>Customer Success Services: Select</a:t>
            </a:r>
          </a:p>
          <a:p>
            <a:endParaRPr lang="en-US" b="1" dirty="0"/>
          </a:p>
        </p:txBody>
      </p:sp>
      <p:sp>
        <p:nvSpPr>
          <p:cNvPr id="3" name="Title 2"/>
          <p:cNvSpPr>
            <a:spLocks noGrp="1"/>
          </p:cNvSpPr>
          <p:nvPr>
            <p:ph type="title"/>
          </p:nvPr>
        </p:nvSpPr>
        <p:spPr/>
        <p:txBody>
          <a:bodyPr/>
          <a:lstStyle/>
          <a:p>
            <a:r>
              <a:rPr lang="en-US" dirty="0" smtClean="0"/>
              <a:t>Smart Check</a:t>
            </a:r>
            <a:endParaRPr lang="en-US" dirty="0"/>
          </a:p>
        </p:txBody>
      </p:sp>
      <p:sp>
        <p:nvSpPr>
          <p:cNvPr id="4" name="Text Placeholder 3"/>
          <p:cNvSpPr>
            <a:spLocks noGrp="1"/>
          </p:cNvSpPr>
          <p:nvPr>
            <p:ph type="body" idx="10"/>
          </p:nvPr>
        </p:nvSpPr>
        <p:spPr/>
        <p:txBody>
          <a:bodyPr/>
          <a:lstStyle/>
          <a:p>
            <a:r>
              <a:rPr lang="en-US" dirty="0" smtClean="0"/>
              <a:t>Design Considerations</a:t>
            </a:r>
            <a:endParaRPr lang="en-US" dirty="0"/>
          </a:p>
        </p:txBody>
      </p:sp>
    </p:spTree>
    <p:extLst>
      <p:ext uri="{BB962C8B-B14F-4D97-AF65-F5344CB8AC3E}">
        <p14:creationId xmlns:p14="http://schemas.microsoft.com/office/powerpoint/2010/main" val="10661218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dirty="0"/>
              <a:t>Provisioning Services Accelerator</a:t>
            </a:r>
          </a:p>
        </p:txBody>
      </p:sp>
      <p:sp>
        <p:nvSpPr>
          <p:cNvPr id="3" name="Title 2"/>
          <p:cNvSpPr>
            <a:spLocks noGrp="1"/>
          </p:cNvSpPr>
          <p:nvPr>
            <p:ph type="ctrTitle"/>
          </p:nvPr>
        </p:nvSpPr>
        <p:spPr>
          <a:xfrm>
            <a:off x="457200" y="1732617"/>
            <a:ext cx="8983133" cy="1627803"/>
          </a:xfrm>
        </p:spPr>
        <p:txBody>
          <a:bodyPr/>
          <a:lstStyle/>
          <a:p>
            <a:r>
              <a:rPr lang="en-US" dirty="0" smtClean="0"/>
              <a:t>Simple and Scalable Management</a:t>
            </a:r>
            <a:endParaRPr lang="en-US" dirty="0"/>
          </a:p>
        </p:txBody>
      </p:sp>
    </p:spTree>
    <p:extLst>
      <p:ext uri="{BB962C8B-B14F-4D97-AF65-F5344CB8AC3E}">
        <p14:creationId xmlns:p14="http://schemas.microsoft.com/office/powerpoint/2010/main" val="38112435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bwMode="auto">
          <a:xfrm>
            <a:off x="6437245" y="1828800"/>
            <a:ext cx="5304823" cy="4656222"/>
          </a:xfrm>
          <a:prstGeom prst="rect">
            <a:avLst/>
          </a:prstGeom>
          <a:noFill/>
          <a:ln w="25400" cap="flat" cmpd="sng" algn="ctr">
            <a:solidFill>
              <a:schemeClr val="accent1"/>
            </a:solidFill>
            <a:prstDash val="solid"/>
            <a:headEnd type="none" w="med" len="med"/>
            <a:tailEnd type="none" w="med" len="med"/>
          </a:ln>
          <a:effectLst/>
        </p:spPr>
        <p:txBody>
          <a:bodyPr rot="0" spcFirstLastPara="0" vertOverflow="overflow" horzOverflow="overflow" vert="vert" wrap="square" lIns="138203" tIns="69101" rIns="138203" bIns="69101" numCol="1" spcCol="0" rtlCol="0" fromWordArt="0" anchor="t" anchorCtr="0" forceAA="0" compatLnSpc="1">
            <a:prstTxWarp prst="textNoShape">
              <a:avLst/>
            </a:prstTxWarp>
            <a:normAutofit/>
          </a:bodyPr>
          <a:lstStyle/>
          <a:p>
            <a:pPr marL="0" marR="0" lvl="0" indent="0" algn="ctr" defTabSz="1461225"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ea typeface="+mn-ea"/>
              <a:cs typeface="Arial" charset="0"/>
            </a:endParaRPr>
          </a:p>
        </p:txBody>
      </p:sp>
      <p:sp>
        <p:nvSpPr>
          <p:cNvPr id="2" name="Title 1"/>
          <p:cNvSpPr>
            <a:spLocks noGrp="1"/>
          </p:cNvSpPr>
          <p:nvPr>
            <p:ph type="title"/>
          </p:nvPr>
        </p:nvSpPr>
        <p:spPr/>
        <p:txBody>
          <a:bodyPr/>
          <a:lstStyle/>
          <a:p>
            <a:r>
              <a:rPr lang="en-US" dirty="0" smtClean="0"/>
              <a:t>Provisioning Services Accelerator</a:t>
            </a:r>
            <a:endParaRPr lang="en-US" dirty="0"/>
          </a:p>
        </p:txBody>
      </p:sp>
      <p:sp>
        <p:nvSpPr>
          <p:cNvPr id="3" name="Text Placeholder 2"/>
          <p:cNvSpPr>
            <a:spLocks noGrp="1"/>
          </p:cNvSpPr>
          <p:nvPr>
            <p:ph type="body" idx="10"/>
          </p:nvPr>
        </p:nvSpPr>
        <p:spPr/>
        <p:txBody>
          <a:bodyPr/>
          <a:lstStyle/>
          <a:p>
            <a:r>
              <a:rPr lang="en-US" dirty="0" smtClean="0"/>
              <a:t>Why</a:t>
            </a:r>
            <a:endParaRPr lang="en-US" dirty="0"/>
          </a:p>
        </p:txBody>
      </p:sp>
      <p:cxnSp>
        <p:nvCxnSpPr>
          <p:cNvPr id="47" name="Straight Arrow Connector 60"/>
          <p:cNvCxnSpPr>
            <a:stCxn id="28" idx="3"/>
            <a:endCxn id="85" idx="0"/>
          </p:cNvCxnSpPr>
          <p:nvPr/>
        </p:nvCxnSpPr>
        <p:spPr bwMode="auto">
          <a:xfrm>
            <a:off x="5435172" y="4091189"/>
            <a:ext cx="4939066" cy="805779"/>
          </a:xfrm>
          <a:prstGeom prst="bentConnector2">
            <a:avLst/>
          </a:prstGeom>
          <a:noFill/>
          <a:ln w="38100" cap="flat" cmpd="sng" algn="ctr">
            <a:solidFill>
              <a:schemeClr val="tx1"/>
            </a:solidFill>
            <a:prstDash val="solid"/>
            <a:round/>
            <a:headEnd type="triangle" w="lg" len="lg"/>
            <a:tailEnd type="triangle" w="lg" len="lg"/>
          </a:ln>
          <a:effectLst/>
        </p:spPr>
      </p:cxnSp>
      <p:cxnSp>
        <p:nvCxnSpPr>
          <p:cNvPr id="66" name="Straight Arrow Connector 60"/>
          <p:cNvCxnSpPr>
            <a:stCxn id="28" idx="3"/>
            <a:endCxn id="77" idx="2"/>
          </p:cNvCxnSpPr>
          <p:nvPr/>
        </p:nvCxnSpPr>
        <p:spPr bwMode="auto">
          <a:xfrm flipV="1">
            <a:off x="5435172" y="3279702"/>
            <a:ext cx="4939063" cy="811487"/>
          </a:xfrm>
          <a:prstGeom prst="bentConnector2">
            <a:avLst/>
          </a:prstGeom>
          <a:noFill/>
          <a:ln w="38100" cap="flat" cmpd="sng" algn="ctr">
            <a:solidFill>
              <a:schemeClr val="tx1"/>
            </a:solidFill>
            <a:prstDash val="solid"/>
            <a:round/>
            <a:headEnd type="triangle" w="lg" len="lg"/>
            <a:tailEnd type="triangle" w="lg" len="lg"/>
          </a:ln>
          <a:effectLst/>
        </p:spPr>
      </p:cxnSp>
      <p:pic>
        <p:nvPicPr>
          <p:cNvPr id="77" name="Picture 76"/>
          <p:cNvPicPr>
            <a:picLocks noChangeAspect="1"/>
          </p:cNvPicPr>
          <p:nvPr/>
        </p:nvPicPr>
        <p:blipFill>
          <a:blip r:embed="rId3">
            <a:duotone>
              <a:schemeClr val="accent2">
                <a:shade val="45000"/>
                <a:satMod val="135000"/>
              </a:schemeClr>
              <a:prstClr val="white"/>
            </a:duotone>
          </a:blip>
          <a:stretch>
            <a:fillRect/>
          </a:stretch>
        </p:blipFill>
        <p:spPr>
          <a:xfrm>
            <a:off x="9502061" y="1940773"/>
            <a:ext cx="1744347" cy="1338929"/>
          </a:xfrm>
          <a:prstGeom prst="rect">
            <a:avLst/>
          </a:prstGeom>
        </p:spPr>
      </p:pic>
      <p:pic>
        <p:nvPicPr>
          <p:cNvPr id="85" name="Picture 84"/>
          <p:cNvPicPr>
            <a:picLocks noChangeAspect="1"/>
          </p:cNvPicPr>
          <p:nvPr/>
        </p:nvPicPr>
        <p:blipFill>
          <a:blip r:embed="rId3">
            <a:duotone>
              <a:schemeClr val="accent3">
                <a:shade val="45000"/>
                <a:satMod val="135000"/>
              </a:schemeClr>
              <a:prstClr val="white"/>
            </a:duotone>
          </a:blip>
          <a:stretch>
            <a:fillRect/>
          </a:stretch>
        </p:blipFill>
        <p:spPr>
          <a:xfrm>
            <a:off x="9502064" y="4896968"/>
            <a:ext cx="1744347" cy="1338929"/>
          </a:xfrm>
          <a:prstGeom prst="rect">
            <a:avLst/>
          </a:prstGeom>
        </p:spPr>
      </p:pic>
      <p:sp>
        <p:nvSpPr>
          <p:cNvPr id="54" name="Rectangle 53"/>
          <p:cNvSpPr/>
          <p:nvPr/>
        </p:nvSpPr>
        <p:spPr>
          <a:xfrm>
            <a:off x="6437244" y="6447868"/>
            <a:ext cx="5304824" cy="369332"/>
          </a:xfrm>
          <a:prstGeom prst="rect">
            <a:avLst/>
          </a:prstGeom>
        </p:spPr>
        <p:txBody>
          <a:bodyPr wrap="square">
            <a:spAutoFit/>
          </a:bodyPr>
          <a:lstStyle/>
          <a:p>
            <a:pPr lvl="0" algn="ctr" defTabSz="1461225" fontAlgn="base">
              <a:spcBef>
                <a:spcPct val="0"/>
              </a:spcBef>
              <a:spcAft>
                <a:spcPct val="0"/>
              </a:spcAft>
              <a:defRPr/>
            </a:pPr>
            <a:r>
              <a:rPr lang="en-US" kern="0" dirty="0">
                <a:solidFill>
                  <a:srgbClr val="000000"/>
                </a:solidFill>
                <a:cs typeface="Arial" charset="0"/>
              </a:rPr>
              <a:t>Hypervisor (</a:t>
            </a:r>
            <a:r>
              <a:rPr lang="en-US" kern="0" dirty="0" smtClean="0">
                <a:solidFill>
                  <a:srgbClr val="000000"/>
                </a:solidFill>
                <a:cs typeface="Arial" charset="0"/>
              </a:rPr>
              <a:t>XenServer)</a:t>
            </a:r>
            <a:endParaRPr lang="en-US" kern="0" dirty="0">
              <a:solidFill>
                <a:srgbClr val="000000"/>
              </a:solidFill>
              <a:cs typeface="Arial" charset="0"/>
            </a:endParaRPr>
          </a:p>
        </p:txBody>
      </p:sp>
      <p:sp>
        <p:nvSpPr>
          <p:cNvPr id="39" name="Rectangle 38"/>
          <p:cNvSpPr/>
          <p:nvPr/>
        </p:nvSpPr>
        <p:spPr bwMode="auto">
          <a:xfrm>
            <a:off x="2592043" y="1828799"/>
            <a:ext cx="3665159" cy="4656223"/>
          </a:xfrm>
          <a:prstGeom prst="rect">
            <a:avLst/>
          </a:prstGeom>
          <a:noFill/>
          <a:ln w="25400" cap="flat" cmpd="sng" algn="ctr">
            <a:solidFill>
              <a:schemeClr val="accent6"/>
            </a:solidFill>
            <a:prstDash val="solid"/>
            <a:headEnd type="none" w="med" len="med"/>
            <a:tailEnd type="none" w="med" len="med"/>
          </a:ln>
          <a:effectLst/>
        </p:spPr>
        <p:txBody>
          <a:bodyPr rot="0" spcFirstLastPara="0" vertOverflow="overflow" horzOverflow="overflow" vert="vert270" wrap="square" lIns="138203" tIns="69101" rIns="138203" bIns="69101" numCol="1" spcCol="0" rtlCol="0" fromWordArt="0" anchor="t" anchorCtr="0" forceAA="0" compatLnSpc="1">
            <a:prstTxWarp prst="textNoShape">
              <a:avLst/>
            </a:prstTxWarp>
            <a:normAutofit/>
          </a:bodyPr>
          <a:lstStyle/>
          <a:p>
            <a:pPr marL="0" marR="0" lvl="0" indent="0" algn="ctr" defTabSz="1461225"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ea typeface="+mn-ea"/>
              <a:cs typeface="Arial" charset="0"/>
            </a:endParaRPr>
          </a:p>
        </p:txBody>
      </p:sp>
      <p:sp>
        <p:nvSpPr>
          <p:cNvPr id="40" name="Rectangle 39"/>
          <p:cNvSpPr/>
          <p:nvPr/>
        </p:nvSpPr>
        <p:spPr>
          <a:xfrm>
            <a:off x="64168" y="6481352"/>
            <a:ext cx="1884610" cy="3766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
        <p:nvSpPr>
          <p:cNvPr id="41" name="Rectangle 40"/>
          <p:cNvSpPr/>
          <p:nvPr/>
        </p:nvSpPr>
        <p:spPr bwMode="auto">
          <a:xfrm>
            <a:off x="506297" y="1828799"/>
            <a:ext cx="1905704" cy="4656223"/>
          </a:xfrm>
          <a:prstGeom prst="rect">
            <a:avLst/>
          </a:prstGeom>
          <a:noFill/>
          <a:ln w="25400" cap="flat" cmpd="sng" algn="ctr">
            <a:solidFill>
              <a:schemeClr val="accent4"/>
            </a:solidFill>
            <a:prstDash val="solid"/>
            <a:headEnd type="none" w="med" len="med"/>
            <a:tailEnd type="none" w="med" len="med"/>
          </a:ln>
          <a:effectLst/>
        </p:spPr>
        <p:txBody>
          <a:bodyPr rot="0" spcFirstLastPara="0" vertOverflow="overflow" horzOverflow="overflow" vert="vert270" wrap="square" lIns="138203" tIns="69101" rIns="138203" bIns="69101" numCol="1" spcCol="0" rtlCol="0" fromWordArt="0" anchor="t" anchorCtr="0" forceAA="0" compatLnSpc="1">
            <a:prstTxWarp prst="textNoShape">
              <a:avLst/>
            </a:prstTxWarp>
            <a:normAutofit/>
          </a:bodyPr>
          <a:lstStyle/>
          <a:p>
            <a:pPr marL="0" marR="0" lvl="0" indent="0" algn="ctr" defTabSz="1461225"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ea typeface="+mn-ea"/>
              <a:cs typeface="Arial" charset="0"/>
            </a:endParaRPr>
          </a:p>
        </p:txBody>
      </p:sp>
      <p:grpSp>
        <p:nvGrpSpPr>
          <p:cNvPr id="42" name="Group 41"/>
          <p:cNvGrpSpPr/>
          <p:nvPr/>
        </p:nvGrpSpPr>
        <p:grpSpPr>
          <a:xfrm>
            <a:off x="1085347" y="3692714"/>
            <a:ext cx="873958" cy="1124514"/>
            <a:chOff x="10199336" y="5157085"/>
            <a:chExt cx="873958" cy="1124514"/>
          </a:xfrm>
        </p:grpSpPr>
        <p:sp>
          <p:nvSpPr>
            <p:cNvPr id="43" name="TextBox 42"/>
            <p:cNvSpPr txBox="1"/>
            <p:nvPr/>
          </p:nvSpPr>
          <p:spPr>
            <a:xfrm>
              <a:off x="10199336" y="5912267"/>
              <a:ext cx="873958" cy="369332"/>
            </a:xfrm>
            <a:prstGeom prst="rect">
              <a:avLst/>
            </a:prstGeom>
            <a:noFill/>
          </p:spPr>
          <p:txBody>
            <a:bodyPr wrap="none" rtlCol="0">
              <a:spAutoFit/>
            </a:bodyPr>
            <a:lstStyle/>
            <a:p>
              <a:pPr algn="ctr" defTabSz="1088291"/>
              <a:r>
                <a:rPr lang="en-US" dirty="0">
                  <a:solidFill>
                    <a:srgbClr val="000000"/>
                  </a:solidFill>
                </a:rPr>
                <a:t>OS Disk</a:t>
              </a:r>
            </a:p>
          </p:txBody>
        </p:sp>
        <p:pic>
          <p:nvPicPr>
            <p:cNvPr id="44" name="Picture 43"/>
            <p:cNvPicPr>
              <a:picLocks noChangeAspect="1"/>
            </p:cNvPicPr>
            <p:nvPr/>
          </p:nvPicPr>
          <p:blipFill>
            <a:blip r:embed="rId4"/>
            <a:stretch>
              <a:fillRect/>
            </a:stretch>
          </p:blipFill>
          <p:spPr>
            <a:xfrm>
              <a:off x="10390049" y="5157085"/>
              <a:ext cx="571070" cy="786575"/>
            </a:xfrm>
            <a:prstGeom prst="rect">
              <a:avLst/>
            </a:prstGeom>
          </p:spPr>
        </p:pic>
      </p:grpSp>
      <p:sp>
        <p:nvSpPr>
          <p:cNvPr id="46" name="Rectangle 45"/>
          <p:cNvSpPr/>
          <p:nvPr/>
        </p:nvSpPr>
        <p:spPr>
          <a:xfrm>
            <a:off x="2592042" y="6447868"/>
            <a:ext cx="3665160" cy="369332"/>
          </a:xfrm>
          <a:prstGeom prst="rect">
            <a:avLst/>
          </a:prstGeom>
        </p:spPr>
        <p:txBody>
          <a:bodyPr wrap="square">
            <a:spAutoFit/>
          </a:bodyPr>
          <a:lstStyle/>
          <a:p>
            <a:pPr lvl="0" algn="ctr" defTabSz="1461225" fontAlgn="base">
              <a:spcBef>
                <a:spcPct val="0"/>
              </a:spcBef>
              <a:spcAft>
                <a:spcPct val="0"/>
              </a:spcAft>
              <a:defRPr/>
            </a:pPr>
            <a:r>
              <a:rPr lang="en-US" kern="0" dirty="0">
                <a:solidFill>
                  <a:srgbClr val="000000"/>
                </a:solidFill>
                <a:cs typeface="Arial" charset="0"/>
              </a:rPr>
              <a:t>Provisioning Services Server</a:t>
            </a:r>
          </a:p>
        </p:txBody>
      </p:sp>
      <p:sp>
        <p:nvSpPr>
          <p:cNvPr id="49" name="Rectangle 48"/>
          <p:cNvSpPr/>
          <p:nvPr/>
        </p:nvSpPr>
        <p:spPr>
          <a:xfrm>
            <a:off x="506295" y="6447868"/>
            <a:ext cx="1905705" cy="369332"/>
          </a:xfrm>
          <a:prstGeom prst="rect">
            <a:avLst/>
          </a:prstGeom>
        </p:spPr>
        <p:txBody>
          <a:bodyPr wrap="square">
            <a:spAutoFit/>
          </a:bodyPr>
          <a:lstStyle/>
          <a:p>
            <a:pPr lvl="0" algn="ctr" defTabSz="1461225" fontAlgn="base">
              <a:spcBef>
                <a:spcPct val="0"/>
              </a:spcBef>
              <a:spcAft>
                <a:spcPct val="0"/>
              </a:spcAft>
              <a:defRPr/>
            </a:pPr>
            <a:r>
              <a:rPr lang="en-US" kern="0" dirty="0">
                <a:solidFill>
                  <a:srgbClr val="000000"/>
                </a:solidFill>
                <a:cs typeface="Arial" charset="0"/>
              </a:rPr>
              <a:t>Shared Storage</a:t>
            </a:r>
          </a:p>
        </p:txBody>
      </p:sp>
      <p:cxnSp>
        <p:nvCxnSpPr>
          <p:cNvPr id="57" name="Straight Arrow Connector 60"/>
          <p:cNvCxnSpPr>
            <a:stCxn id="28" idx="1"/>
            <a:endCxn id="44" idx="3"/>
          </p:cNvCxnSpPr>
          <p:nvPr/>
        </p:nvCxnSpPr>
        <p:spPr bwMode="auto">
          <a:xfrm flipH="1" flipV="1">
            <a:off x="1847130" y="4086002"/>
            <a:ext cx="2856522" cy="5187"/>
          </a:xfrm>
          <a:prstGeom prst="straightConnector1">
            <a:avLst/>
          </a:prstGeom>
          <a:noFill/>
          <a:ln w="38100" cap="flat" cmpd="sng" algn="ctr">
            <a:solidFill>
              <a:schemeClr val="tx1"/>
            </a:solidFill>
            <a:prstDash val="solid"/>
            <a:round/>
            <a:headEnd type="triangle" w="lg" len="lg"/>
            <a:tailEnd type="none" w="lg" len="lg"/>
          </a:ln>
          <a:effectLst/>
        </p:spPr>
      </p:cxnSp>
      <p:pic>
        <p:nvPicPr>
          <p:cNvPr id="28" name="Picture 27"/>
          <p:cNvPicPr>
            <a:picLocks noChangeAspect="1"/>
          </p:cNvPicPr>
          <p:nvPr/>
        </p:nvPicPr>
        <p:blipFill>
          <a:blip r:embed="rId5"/>
          <a:stretch>
            <a:fillRect/>
          </a:stretch>
        </p:blipFill>
        <p:spPr>
          <a:xfrm>
            <a:off x="4703652" y="3542549"/>
            <a:ext cx="731520" cy="1097280"/>
          </a:xfrm>
          <a:prstGeom prst="rect">
            <a:avLst/>
          </a:prstGeom>
        </p:spPr>
      </p:pic>
      <p:sp>
        <p:nvSpPr>
          <p:cNvPr id="32" name="TextBox 31"/>
          <p:cNvSpPr txBox="1"/>
          <p:nvPr/>
        </p:nvSpPr>
        <p:spPr>
          <a:xfrm>
            <a:off x="4714186" y="4635559"/>
            <a:ext cx="710451"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Server</a:t>
            </a:r>
            <a:endParaRPr lang="en-US" sz="1600" dirty="0">
              <a:solidFill>
                <a:srgbClr val="000000"/>
              </a:solidFill>
            </a:endParaRPr>
          </a:p>
        </p:txBody>
      </p:sp>
    </p:spTree>
    <p:extLst>
      <p:ext uri="{BB962C8B-B14F-4D97-AF65-F5344CB8AC3E}">
        <p14:creationId xmlns:p14="http://schemas.microsoft.com/office/powerpoint/2010/main" val="1105837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mph" presetSubtype="2" fill="hold" nodeType="clickEffect">
                                  <p:stCondLst>
                                    <p:cond delay="0"/>
                                  </p:stCondLst>
                                  <p:childTnLst>
                                    <p:animClr clrSpc="rgb" dir="cw">
                                      <p:cBhvr>
                                        <p:cTn id="6" dur="2000" fill="hold"/>
                                        <p:tgtEl>
                                          <p:spTgt spid="57"/>
                                        </p:tgtEl>
                                        <p:attrNameLst>
                                          <p:attrName>stroke.color</p:attrName>
                                        </p:attrNameLst>
                                      </p:cBhvr>
                                      <p:to>
                                        <a:srgbClr val="FD5520"/>
                                      </p:to>
                                    </p:animClr>
                                    <p:set>
                                      <p:cBhvr>
                                        <p:cTn id="7" dur="2000" fill="hold"/>
                                        <p:tgtEl>
                                          <p:spTgt spid="57"/>
                                        </p:tgtEl>
                                        <p:attrNameLst>
                                          <p:attrName>stroke.on</p:attrName>
                                        </p:attrNameLst>
                                      </p:cBhvr>
                                      <p:to>
                                        <p:strVal val="true"/>
                                      </p:to>
                                    </p:set>
                                  </p:childTnLst>
                                </p:cTn>
                              </p:par>
                              <p:par>
                                <p:cTn id="8" presetID="7" presetClass="emph" presetSubtype="2" fill="hold" nodeType="withEffect">
                                  <p:stCondLst>
                                    <p:cond delay="0"/>
                                  </p:stCondLst>
                                  <p:childTnLst>
                                    <p:animClr clrSpc="rgb" dir="cw">
                                      <p:cBhvr>
                                        <p:cTn id="9" dur="2000" fill="hold"/>
                                        <p:tgtEl>
                                          <p:spTgt spid="66"/>
                                        </p:tgtEl>
                                        <p:attrNameLst>
                                          <p:attrName>stroke.color</p:attrName>
                                        </p:attrNameLst>
                                      </p:cBhvr>
                                      <p:to>
                                        <a:srgbClr val="FD5520"/>
                                      </p:to>
                                    </p:animClr>
                                    <p:set>
                                      <p:cBhvr>
                                        <p:cTn id="10" dur="2000" fill="hold"/>
                                        <p:tgtEl>
                                          <p:spTgt spid="66"/>
                                        </p:tgtEl>
                                        <p:attrNameLst>
                                          <p:attrName>stroke.on</p:attrName>
                                        </p:attrNameLst>
                                      </p:cBhvr>
                                      <p:to>
                                        <p:strVal val="true"/>
                                      </p:to>
                                    </p:set>
                                  </p:childTnLst>
                                </p:cTn>
                              </p:par>
                              <p:par>
                                <p:cTn id="11" presetID="7" presetClass="emph" presetSubtype="2" fill="hold" nodeType="withEffect">
                                  <p:stCondLst>
                                    <p:cond delay="0"/>
                                  </p:stCondLst>
                                  <p:childTnLst>
                                    <p:animClr clrSpc="rgb" dir="cw">
                                      <p:cBhvr>
                                        <p:cTn id="12" dur="2000" fill="hold"/>
                                        <p:tgtEl>
                                          <p:spTgt spid="47"/>
                                        </p:tgtEl>
                                        <p:attrNameLst>
                                          <p:attrName>stroke.color</p:attrName>
                                        </p:attrNameLst>
                                      </p:cBhvr>
                                      <p:to>
                                        <a:srgbClr val="FD5520"/>
                                      </p:to>
                                    </p:animClr>
                                    <p:set>
                                      <p:cBhvr>
                                        <p:cTn id="13" dur="2000" fill="hold"/>
                                        <p:tgtEl>
                                          <p:spTgt spid="47"/>
                                        </p:tgtEl>
                                        <p:attrNameLst>
                                          <p:attrName>stroke.on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Provisioning Services Accelerator</a:t>
            </a:r>
          </a:p>
        </p:txBody>
      </p:sp>
      <p:sp>
        <p:nvSpPr>
          <p:cNvPr id="5" name="Text Placeholder 4"/>
          <p:cNvSpPr>
            <a:spLocks noGrp="1"/>
          </p:cNvSpPr>
          <p:nvPr>
            <p:ph type="body" idx="10"/>
          </p:nvPr>
        </p:nvSpPr>
        <p:spPr/>
        <p:txBody>
          <a:bodyPr/>
          <a:lstStyle/>
          <a:p>
            <a:r>
              <a:rPr lang="en-US" dirty="0" smtClean="0"/>
              <a:t>Why</a:t>
            </a:r>
            <a:endParaRPr lang="en-US" dirty="0"/>
          </a:p>
        </p:txBody>
      </p:sp>
      <p:sp>
        <p:nvSpPr>
          <p:cNvPr id="13" name="Rectangle 12"/>
          <p:cNvSpPr/>
          <p:nvPr/>
        </p:nvSpPr>
        <p:spPr bwMode="auto">
          <a:xfrm>
            <a:off x="2592043" y="1828799"/>
            <a:ext cx="3665159" cy="4656223"/>
          </a:xfrm>
          <a:prstGeom prst="rect">
            <a:avLst/>
          </a:prstGeom>
          <a:noFill/>
          <a:ln w="25400" cap="flat" cmpd="sng" algn="ctr">
            <a:solidFill>
              <a:schemeClr val="accent6"/>
            </a:solidFill>
            <a:prstDash val="solid"/>
            <a:headEnd type="none" w="med" len="med"/>
            <a:tailEnd type="none" w="med" len="med"/>
          </a:ln>
          <a:effectLst/>
        </p:spPr>
        <p:txBody>
          <a:bodyPr rot="0" spcFirstLastPara="0" vertOverflow="overflow" horzOverflow="overflow" vert="vert270" wrap="square" lIns="138203" tIns="69101" rIns="138203" bIns="69101" numCol="1" spcCol="0" rtlCol="0" fromWordArt="0" anchor="t" anchorCtr="0" forceAA="0" compatLnSpc="1">
            <a:prstTxWarp prst="textNoShape">
              <a:avLst/>
            </a:prstTxWarp>
            <a:normAutofit/>
          </a:bodyPr>
          <a:lstStyle/>
          <a:p>
            <a:pPr marL="0" marR="0" lvl="0" indent="0" algn="ctr" defTabSz="1461225"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ea typeface="+mn-ea"/>
              <a:cs typeface="Arial" charset="0"/>
            </a:endParaRPr>
          </a:p>
        </p:txBody>
      </p:sp>
      <p:sp>
        <p:nvSpPr>
          <p:cNvPr id="14" name="Rectangle 13"/>
          <p:cNvSpPr/>
          <p:nvPr/>
        </p:nvSpPr>
        <p:spPr>
          <a:xfrm>
            <a:off x="64168" y="6481352"/>
            <a:ext cx="1884610" cy="3766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
        <p:nvSpPr>
          <p:cNvPr id="15" name="Rectangle 14"/>
          <p:cNvSpPr/>
          <p:nvPr/>
        </p:nvSpPr>
        <p:spPr bwMode="auto">
          <a:xfrm>
            <a:off x="6437245" y="1828800"/>
            <a:ext cx="5304823" cy="4656222"/>
          </a:xfrm>
          <a:prstGeom prst="rect">
            <a:avLst/>
          </a:prstGeom>
          <a:noFill/>
          <a:ln w="25400" cap="flat" cmpd="sng" algn="ctr">
            <a:solidFill>
              <a:schemeClr val="accent1"/>
            </a:solidFill>
            <a:prstDash val="solid"/>
            <a:headEnd type="none" w="med" len="med"/>
            <a:tailEnd type="none" w="med" len="med"/>
          </a:ln>
          <a:effectLst/>
        </p:spPr>
        <p:txBody>
          <a:bodyPr rot="0" spcFirstLastPara="0" vertOverflow="overflow" horzOverflow="overflow" vert="vert" wrap="square" lIns="138203" tIns="69101" rIns="138203" bIns="69101" numCol="1" spcCol="0" rtlCol="0" fromWordArt="0" anchor="t" anchorCtr="0" forceAA="0" compatLnSpc="1">
            <a:prstTxWarp prst="textNoShape">
              <a:avLst/>
            </a:prstTxWarp>
            <a:normAutofit/>
          </a:bodyPr>
          <a:lstStyle/>
          <a:p>
            <a:pPr marL="0" marR="0" lvl="0" indent="0" algn="ctr" defTabSz="1461225"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ea typeface="+mn-ea"/>
              <a:cs typeface="Arial" charset="0"/>
            </a:endParaRPr>
          </a:p>
        </p:txBody>
      </p:sp>
      <p:sp>
        <p:nvSpPr>
          <p:cNvPr id="16" name="Rectangle 15"/>
          <p:cNvSpPr/>
          <p:nvPr/>
        </p:nvSpPr>
        <p:spPr bwMode="auto">
          <a:xfrm>
            <a:off x="506297" y="1828799"/>
            <a:ext cx="1905704" cy="4656223"/>
          </a:xfrm>
          <a:prstGeom prst="rect">
            <a:avLst/>
          </a:prstGeom>
          <a:noFill/>
          <a:ln w="25400" cap="flat" cmpd="sng" algn="ctr">
            <a:solidFill>
              <a:schemeClr val="accent4"/>
            </a:solidFill>
            <a:prstDash val="solid"/>
            <a:headEnd type="none" w="med" len="med"/>
            <a:tailEnd type="none" w="med" len="med"/>
          </a:ln>
          <a:effectLst/>
        </p:spPr>
        <p:txBody>
          <a:bodyPr rot="0" spcFirstLastPara="0" vertOverflow="overflow" horzOverflow="overflow" vert="vert270" wrap="square" lIns="138203" tIns="69101" rIns="138203" bIns="69101" numCol="1" spcCol="0" rtlCol="0" fromWordArt="0" anchor="t" anchorCtr="0" forceAA="0" compatLnSpc="1">
            <a:prstTxWarp prst="textNoShape">
              <a:avLst/>
            </a:prstTxWarp>
            <a:normAutofit/>
          </a:bodyPr>
          <a:lstStyle/>
          <a:p>
            <a:pPr marL="0" marR="0" lvl="0" indent="0" algn="ctr" defTabSz="1461225"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ea typeface="+mn-ea"/>
              <a:cs typeface="Arial" charset="0"/>
            </a:endParaRPr>
          </a:p>
        </p:txBody>
      </p:sp>
      <p:cxnSp>
        <p:nvCxnSpPr>
          <p:cNvPr id="17" name="Straight Arrow Connector 60"/>
          <p:cNvCxnSpPr>
            <a:endCxn id="31" idx="0"/>
          </p:cNvCxnSpPr>
          <p:nvPr/>
        </p:nvCxnSpPr>
        <p:spPr bwMode="auto">
          <a:xfrm>
            <a:off x="5424637" y="4288481"/>
            <a:ext cx="4949601" cy="608487"/>
          </a:xfrm>
          <a:prstGeom prst="bentConnector2">
            <a:avLst/>
          </a:prstGeom>
          <a:noFill/>
          <a:ln w="38100" cap="flat" cmpd="sng" algn="ctr">
            <a:solidFill>
              <a:schemeClr val="accent4"/>
            </a:solidFill>
            <a:prstDash val="solid"/>
            <a:round/>
            <a:headEnd type="triangle" w="lg" len="lg"/>
            <a:tailEnd type="triangle" w="lg" len="lg"/>
          </a:ln>
          <a:effectLst/>
        </p:spPr>
      </p:cxnSp>
      <p:cxnSp>
        <p:nvCxnSpPr>
          <p:cNvPr id="18" name="Straight Arrow Connector 60"/>
          <p:cNvCxnSpPr>
            <a:endCxn id="30" idx="2"/>
          </p:cNvCxnSpPr>
          <p:nvPr/>
        </p:nvCxnSpPr>
        <p:spPr bwMode="auto">
          <a:xfrm flipV="1">
            <a:off x="5435172" y="3279702"/>
            <a:ext cx="4939063" cy="512279"/>
          </a:xfrm>
          <a:prstGeom prst="bentConnector2">
            <a:avLst/>
          </a:prstGeom>
          <a:noFill/>
          <a:ln w="38100" cap="flat" cmpd="sng" algn="ctr">
            <a:solidFill>
              <a:schemeClr val="accent4"/>
            </a:solidFill>
            <a:prstDash val="solid"/>
            <a:round/>
            <a:headEnd type="triangle" w="lg" len="lg"/>
            <a:tailEnd type="triangle" w="lg" len="lg"/>
          </a:ln>
          <a:effectLst/>
        </p:spPr>
      </p:cxnSp>
      <p:grpSp>
        <p:nvGrpSpPr>
          <p:cNvPr id="19" name="Group 18"/>
          <p:cNvGrpSpPr/>
          <p:nvPr/>
        </p:nvGrpSpPr>
        <p:grpSpPr>
          <a:xfrm>
            <a:off x="1085347" y="3692714"/>
            <a:ext cx="873958" cy="1124514"/>
            <a:chOff x="10199336" y="5157085"/>
            <a:chExt cx="873958" cy="1124514"/>
          </a:xfrm>
        </p:grpSpPr>
        <p:sp>
          <p:nvSpPr>
            <p:cNvPr id="20" name="TextBox 19"/>
            <p:cNvSpPr txBox="1"/>
            <p:nvPr/>
          </p:nvSpPr>
          <p:spPr>
            <a:xfrm>
              <a:off x="10199336" y="5912267"/>
              <a:ext cx="873958" cy="369332"/>
            </a:xfrm>
            <a:prstGeom prst="rect">
              <a:avLst/>
            </a:prstGeom>
            <a:noFill/>
          </p:spPr>
          <p:txBody>
            <a:bodyPr wrap="none" rtlCol="0">
              <a:spAutoFit/>
            </a:bodyPr>
            <a:lstStyle/>
            <a:p>
              <a:pPr algn="ctr" defTabSz="1088291"/>
              <a:r>
                <a:rPr lang="en-US" dirty="0">
                  <a:solidFill>
                    <a:srgbClr val="000000"/>
                  </a:solidFill>
                </a:rPr>
                <a:t>OS Disk</a:t>
              </a:r>
            </a:p>
          </p:txBody>
        </p:sp>
        <p:pic>
          <p:nvPicPr>
            <p:cNvPr id="21" name="Picture 20"/>
            <p:cNvPicPr>
              <a:picLocks noChangeAspect="1"/>
            </p:cNvPicPr>
            <p:nvPr/>
          </p:nvPicPr>
          <p:blipFill>
            <a:blip r:embed="rId3"/>
            <a:stretch>
              <a:fillRect/>
            </a:stretch>
          </p:blipFill>
          <p:spPr>
            <a:xfrm>
              <a:off x="10390049" y="5157085"/>
              <a:ext cx="571070" cy="786575"/>
            </a:xfrm>
            <a:prstGeom prst="rect">
              <a:avLst/>
            </a:prstGeom>
          </p:spPr>
        </p:pic>
      </p:grpSp>
      <p:pic>
        <p:nvPicPr>
          <p:cNvPr id="30" name="Picture 29"/>
          <p:cNvPicPr>
            <a:picLocks noChangeAspect="1"/>
          </p:cNvPicPr>
          <p:nvPr/>
        </p:nvPicPr>
        <p:blipFill>
          <a:blip r:embed="rId4">
            <a:duotone>
              <a:schemeClr val="accent2">
                <a:shade val="45000"/>
                <a:satMod val="135000"/>
              </a:schemeClr>
              <a:prstClr val="white"/>
            </a:duotone>
          </a:blip>
          <a:stretch>
            <a:fillRect/>
          </a:stretch>
        </p:blipFill>
        <p:spPr>
          <a:xfrm>
            <a:off x="9502061" y="1940773"/>
            <a:ext cx="1744347" cy="1338929"/>
          </a:xfrm>
          <a:prstGeom prst="rect">
            <a:avLst/>
          </a:prstGeom>
        </p:spPr>
      </p:pic>
      <p:pic>
        <p:nvPicPr>
          <p:cNvPr id="31" name="Picture 30"/>
          <p:cNvPicPr>
            <a:picLocks noChangeAspect="1"/>
          </p:cNvPicPr>
          <p:nvPr/>
        </p:nvPicPr>
        <p:blipFill>
          <a:blip r:embed="rId4">
            <a:duotone>
              <a:schemeClr val="accent3">
                <a:shade val="45000"/>
                <a:satMod val="135000"/>
              </a:schemeClr>
              <a:prstClr val="white"/>
            </a:duotone>
          </a:blip>
          <a:stretch>
            <a:fillRect/>
          </a:stretch>
        </p:blipFill>
        <p:spPr>
          <a:xfrm>
            <a:off x="9502064" y="4896968"/>
            <a:ext cx="1744347" cy="1338929"/>
          </a:xfrm>
          <a:prstGeom prst="rect">
            <a:avLst/>
          </a:prstGeom>
        </p:spPr>
      </p:pic>
      <p:sp>
        <p:nvSpPr>
          <p:cNvPr id="32" name="Rectangle 31"/>
          <p:cNvSpPr/>
          <p:nvPr/>
        </p:nvSpPr>
        <p:spPr>
          <a:xfrm>
            <a:off x="2592042" y="6447868"/>
            <a:ext cx="3665160" cy="369332"/>
          </a:xfrm>
          <a:prstGeom prst="rect">
            <a:avLst/>
          </a:prstGeom>
        </p:spPr>
        <p:txBody>
          <a:bodyPr wrap="square">
            <a:spAutoFit/>
          </a:bodyPr>
          <a:lstStyle/>
          <a:p>
            <a:pPr lvl="0" algn="ctr" defTabSz="1461225" fontAlgn="base">
              <a:spcBef>
                <a:spcPct val="0"/>
              </a:spcBef>
              <a:spcAft>
                <a:spcPct val="0"/>
              </a:spcAft>
              <a:defRPr/>
            </a:pPr>
            <a:r>
              <a:rPr lang="en-US" kern="0" dirty="0">
                <a:solidFill>
                  <a:srgbClr val="000000"/>
                </a:solidFill>
                <a:cs typeface="Arial" charset="0"/>
              </a:rPr>
              <a:t>Provisioning Services Server</a:t>
            </a:r>
          </a:p>
        </p:txBody>
      </p:sp>
      <p:sp>
        <p:nvSpPr>
          <p:cNvPr id="33" name="Rectangle 32"/>
          <p:cNvSpPr/>
          <p:nvPr/>
        </p:nvSpPr>
        <p:spPr>
          <a:xfrm>
            <a:off x="506295" y="6447868"/>
            <a:ext cx="1905705" cy="369332"/>
          </a:xfrm>
          <a:prstGeom prst="rect">
            <a:avLst/>
          </a:prstGeom>
        </p:spPr>
        <p:txBody>
          <a:bodyPr wrap="square">
            <a:spAutoFit/>
          </a:bodyPr>
          <a:lstStyle/>
          <a:p>
            <a:pPr lvl="0" algn="ctr" defTabSz="1461225" fontAlgn="base">
              <a:spcBef>
                <a:spcPct val="0"/>
              </a:spcBef>
              <a:spcAft>
                <a:spcPct val="0"/>
              </a:spcAft>
              <a:defRPr/>
            </a:pPr>
            <a:r>
              <a:rPr lang="en-US" kern="0" dirty="0">
                <a:solidFill>
                  <a:srgbClr val="000000"/>
                </a:solidFill>
                <a:cs typeface="Arial" charset="0"/>
              </a:rPr>
              <a:t>Shared Storage</a:t>
            </a:r>
          </a:p>
        </p:txBody>
      </p:sp>
      <p:sp>
        <p:nvSpPr>
          <p:cNvPr id="34" name="Rectangle 33"/>
          <p:cNvSpPr/>
          <p:nvPr/>
        </p:nvSpPr>
        <p:spPr>
          <a:xfrm>
            <a:off x="6437244" y="6447868"/>
            <a:ext cx="5304824" cy="369332"/>
          </a:xfrm>
          <a:prstGeom prst="rect">
            <a:avLst/>
          </a:prstGeom>
        </p:spPr>
        <p:txBody>
          <a:bodyPr wrap="square">
            <a:spAutoFit/>
          </a:bodyPr>
          <a:lstStyle/>
          <a:p>
            <a:pPr lvl="0" algn="ctr" defTabSz="1461225" fontAlgn="base">
              <a:spcBef>
                <a:spcPct val="0"/>
              </a:spcBef>
              <a:spcAft>
                <a:spcPct val="0"/>
              </a:spcAft>
              <a:defRPr/>
            </a:pPr>
            <a:r>
              <a:rPr lang="en-US" kern="0" dirty="0">
                <a:solidFill>
                  <a:srgbClr val="000000"/>
                </a:solidFill>
                <a:cs typeface="Arial" charset="0"/>
              </a:rPr>
              <a:t>Hypervisor (</a:t>
            </a:r>
            <a:r>
              <a:rPr lang="en-US" kern="0" dirty="0" smtClean="0">
                <a:solidFill>
                  <a:srgbClr val="000000"/>
                </a:solidFill>
                <a:cs typeface="Arial" charset="0"/>
              </a:rPr>
              <a:t>XenServer)</a:t>
            </a:r>
            <a:endParaRPr lang="en-US" kern="0" dirty="0">
              <a:solidFill>
                <a:srgbClr val="000000"/>
              </a:solidFill>
              <a:cs typeface="Arial" charset="0"/>
            </a:endParaRPr>
          </a:p>
        </p:txBody>
      </p:sp>
      <p:pic>
        <p:nvPicPr>
          <p:cNvPr id="35" name="Picture 34"/>
          <p:cNvPicPr>
            <a:picLocks noChangeAspect="1"/>
          </p:cNvPicPr>
          <p:nvPr/>
        </p:nvPicPr>
        <p:blipFill>
          <a:blip r:embed="rId5"/>
          <a:stretch>
            <a:fillRect/>
          </a:stretch>
        </p:blipFill>
        <p:spPr>
          <a:xfrm>
            <a:off x="4703652" y="3542549"/>
            <a:ext cx="731520" cy="1097280"/>
          </a:xfrm>
          <a:prstGeom prst="rect">
            <a:avLst/>
          </a:prstGeom>
        </p:spPr>
      </p:pic>
      <p:cxnSp>
        <p:nvCxnSpPr>
          <p:cNvPr id="36" name="Straight Arrow Connector 60"/>
          <p:cNvCxnSpPr>
            <a:stCxn id="35" idx="1"/>
            <a:endCxn id="21" idx="3"/>
          </p:cNvCxnSpPr>
          <p:nvPr/>
        </p:nvCxnSpPr>
        <p:spPr bwMode="auto">
          <a:xfrm flipH="1" flipV="1">
            <a:off x="1847130" y="4086002"/>
            <a:ext cx="2856522" cy="5187"/>
          </a:xfrm>
          <a:prstGeom prst="straightConnector1">
            <a:avLst/>
          </a:prstGeom>
          <a:noFill/>
          <a:ln w="38100" cap="flat" cmpd="sng" algn="ctr">
            <a:solidFill>
              <a:schemeClr val="accent4"/>
            </a:solidFill>
            <a:prstDash val="solid"/>
            <a:round/>
            <a:headEnd type="triangle" w="lg" len="lg"/>
            <a:tailEnd type="none" w="lg" len="lg"/>
          </a:ln>
          <a:effectLst/>
        </p:spPr>
      </p:cxnSp>
      <p:grpSp>
        <p:nvGrpSpPr>
          <p:cNvPr id="37" name="Group 36"/>
          <p:cNvGrpSpPr/>
          <p:nvPr/>
        </p:nvGrpSpPr>
        <p:grpSpPr>
          <a:xfrm>
            <a:off x="2647723" y="3791981"/>
            <a:ext cx="1708288" cy="835054"/>
            <a:chOff x="3450217" y="4202627"/>
            <a:chExt cx="1708288" cy="835054"/>
          </a:xfrm>
          <a:solidFill>
            <a:schemeClr val="bg1"/>
          </a:solidFill>
        </p:grpSpPr>
        <p:pic>
          <p:nvPicPr>
            <p:cNvPr id="38" name="Picture 285"/>
            <p:cNvPicPr>
              <a:picLocks noChangeAspect="1" noChangeArrowheads="1"/>
            </p:cNvPicPr>
            <p:nvPr/>
          </p:nvPicPr>
          <p:blipFill>
            <a:blip r:embed="rId6">
              <a:duotone>
                <a:prstClr val="black"/>
                <a:schemeClr val="accent2">
                  <a:tint val="45000"/>
                  <a:satMod val="400000"/>
                </a:schemeClr>
              </a:duotone>
            </a:blip>
            <a:srcRect/>
            <a:stretch>
              <a:fillRect/>
            </a:stretch>
          </p:blipFill>
          <p:spPr bwMode="auto">
            <a:xfrm>
              <a:off x="3765756" y="4202627"/>
              <a:ext cx="1195944" cy="500190"/>
            </a:xfrm>
            <a:prstGeom prst="rect">
              <a:avLst/>
            </a:prstGeom>
            <a:grpFill/>
            <a:ln w="38100">
              <a:noFill/>
              <a:miter lim="800000"/>
              <a:headEnd/>
              <a:tailEnd type="none" w="sm" len="sm"/>
            </a:ln>
          </p:spPr>
        </p:pic>
        <p:sp>
          <p:nvSpPr>
            <p:cNvPr id="39" name="TextBox 38"/>
            <p:cNvSpPr txBox="1"/>
            <p:nvPr/>
          </p:nvSpPr>
          <p:spPr>
            <a:xfrm>
              <a:off x="3450217" y="4699127"/>
              <a:ext cx="1708288" cy="338554"/>
            </a:xfrm>
            <a:prstGeom prst="rect">
              <a:avLst/>
            </a:prstGeom>
            <a:grpFill/>
          </p:spPr>
          <p:txBody>
            <a:bodyPr wrap="none" rtlCol="0">
              <a:spAutoFit/>
            </a:bodyPr>
            <a:lstStyle/>
            <a:p>
              <a:pPr algn="ctr" defTabSz="1088291"/>
              <a:r>
                <a:rPr lang="en-US" sz="1600" dirty="0">
                  <a:solidFill>
                    <a:srgbClr val="000000"/>
                  </a:solidFill>
                </a:rPr>
                <a:t>Read Cache (RAM)</a:t>
              </a:r>
            </a:p>
          </p:txBody>
        </p:sp>
      </p:grpSp>
      <p:sp>
        <p:nvSpPr>
          <p:cNvPr id="43" name="TextBox 42"/>
          <p:cNvSpPr txBox="1"/>
          <p:nvPr/>
        </p:nvSpPr>
        <p:spPr>
          <a:xfrm>
            <a:off x="4714186" y="4635559"/>
            <a:ext cx="710451"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Server</a:t>
            </a:r>
            <a:endParaRPr lang="en-US" sz="1600" dirty="0">
              <a:solidFill>
                <a:srgbClr val="000000"/>
              </a:solidFill>
            </a:endParaRPr>
          </a:p>
        </p:txBody>
      </p:sp>
    </p:spTree>
    <p:extLst>
      <p:ext uri="{BB962C8B-B14F-4D97-AF65-F5344CB8AC3E}">
        <p14:creationId xmlns:p14="http://schemas.microsoft.com/office/powerpoint/2010/main" val="2022132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par>
                          <p:cTn id="8" fill="hold">
                            <p:stCondLst>
                              <p:cond delay="500"/>
                            </p:stCondLst>
                            <p:childTnLst>
                              <p:par>
                                <p:cTn id="9" presetID="7" presetClass="emph" presetSubtype="2" fill="hold" nodeType="afterEffect">
                                  <p:stCondLst>
                                    <p:cond delay="0"/>
                                  </p:stCondLst>
                                  <p:childTnLst>
                                    <p:animClr clrSpc="rgb" dir="cw">
                                      <p:cBhvr>
                                        <p:cTn id="10" dur="2000" fill="hold"/>
                                        <p:tgtEl>
                                          <p:spTgt spid="36"/>
                                        </p:tgtEl>
                                        <p:attrNameLst>
                                          <p:attrName>stroke.color</p:attrName>
                                        </p:attrNameLst>
                                      </p:cBhvr>
                                      <p:to>
                                        <a:srgbClr val="ABCD01"/>
                                      </p:to>
                                    </p:animClr>
                                    <p:set>
                                      <p:cBhvr>
                                        <p:cTn id="11" dur="2000" fill="hold"/>
                                        <p:tgtEl>
                                          <p:spTgt spid="36"/>
                                        </p:tgtEl>
                                        <p:attrNameLst>
                                          <p:attrName>stroke.on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955068674"/>
              </p:ext>
            </p:extLst>
          </p:nvPr>
        </p:nvGraphicFramePr>
        <p:xfrm>
          <a:off x="2032000" y="719666"/>
          <a:ext cx="8128000" cy="54186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80211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graphicEl>
                                              <a:chart seriesIdx="-3" categoryIdx="-3" bldStep="gridLegend"/>
                                            </p:graphicEl>
                                          </p:spTgt>
                                        </p:tgtEl>
                                        <p:attrNameLst>
                                          <p:attrName>style.visibility</p:attrName>
                                        </p:attrNameLst>
                                      </p:cBhvr>
                                      <p:to>
                                        <p:strVal val="visible"/>
                                      </p:to>
                                    </p:set>
                                    <p:animEffect transition="in" filter="wipe(left)">
                                      <p:cBhvr>
                                        <p:cTn id="7" dur="500"/>
                                        <p:tgtEl>
                                          <p:spTgt spid="4">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graphicEl>
                                              <a:chart seriesIdx="0" categoryIdx="-4" bldStep="series"/>
                                            </p:graphicEl>
                                          </p:spTgt>
                                        </p:tgtEl>
                                        <p:attrNameLst>
                                          <p:attrName>style.visibility</p:attrName>
                                        </p:attrNameLst>
                                      </p:cBhvr>
                                      <p:to>
                                        <p:strVal val="visible"/>
                                      </p:to>
                                    </p:set>
                                    <p:animEffect transition="in" filter="wipe(left)">
                                      <p:cBhvr>
                                        <p:cTn id="12" dur="1500"/>
                                        <p:tgtEl>
                                          <p:spTgt spid="4">
                                            <p:graphicEl>
                                              <a:chart seriesIdx="0"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Chart bld="series"/>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6935336" y="3576286"/>
            <a:ext cx="1656223" cy="1310066"/>
            <a:chOff x="6935336" y="3576286"/>
            <a:chExt cx="1656223" cy="1310066"/>
          </a:xfrm>
        </p:grpSpPr>
        <p:pic>
          <p:nvPicPr>
            <p:cNvPr id="8" name="Picture 7"/>
            <p:cNvPicPr>
              <a:picLocks noChangeAspect="1"/>
            </p:cNvPicPr>
            <p:nvPr/>
          </p:nvPicPr>
          <p:blipFill>
            <a:blip r:embed="rId3">
              <a:duotone>
                <a:schemeClr val="accent1">
                  <a:shade val="45000"/>
                  <a:satMod val="135000"/>
                </a:schemeClr>
                <a:prstClr val="white"/>
              </a:duotone>
            </a:blip>
            <a:stretch>
              <a:fillRect/>
            </a:stretch>
          </p:blipFill>
          <p:spPr>
            <a:xfrm>
              <a:off x="7050209" y="3576286"/>
              <a:ext cx="1426464" cy="996696"/>
            </a:xfrm>
            <a:prstGeom prst="rect">
              <a:avLst/>
            </a:prstGeom>
          </p:spPr>
        </p:pic>
        <p:sp>
          <p:nvSpPr>
            <p:cNvPr id="148" name="Rectangle 147"/>
            <p:cNvSpPr/>
            <p:nvPr/>
          </p:nvSpPr>
          <p:spPr>
            <a:xfrm>
              <a:off x="6935336" y="4517020"/>
              <a:ext cx="1656223" cy="369332"/>
            </a:xfrm>
            <a:prstGeom prst="rect">
              <a:avLst/>
            </a:prstGeom>
          </p:spPr>
          <p:txBody>
            <a:bodyPr wrap="none">
              <a:spAutoFit/>
            </a:bodyPr>
            <a:lstStyle/>
            <a:p>
              <a:pPr algn="ctr"/>
              <a:r>
                <a:rPr lang="en-US" kern="0" dirty="0" smtClean="0">
                  <a:solidFill>
                    <a:srgbClr val="000000"/>
                  </a:solidFill>
                  <a:cs typeface="Arial" charset="0"/>
                </a:rPr>
                <a:t>PVS Accelerator</a:t>
              </a:r>
            </a:p>
          </p:txBody>
        </p:sp>
      </p:grpSp>
      <p:sp>
        <p:nvSpPr>
          <p:cNvPr id="2" name="Title 1"/>
          <p:cNvSpPr>
            <a:spLocks noGrp="1"/>
          </p:cNvSpPr>
          <p:nvPr>
            <p:ph type="title"/>
          </p:nvPr>
        </p:nvSpPr>
        <p:spPr/>
        <p:txBody>
          <a:bodyPr/>
          <a:lstStyle/>
          <a:p>
            <a:r>
              <a:rPr lang="en-US" dirty="0"/>
              <a:t>Provisioning Services Accelerator</a:t>
            </a:r>
          </a:p>
        </p:txBody>
      </p:sp>
      <p:sp>
        <p:nvSpPr>
          <p:cNvPr id="3" name="Text Placeholder 2"/>
          <p:cNvSpPr>
            <a:spLocks noGrp="1"/>
          </p:cNvSpPr>
          <p:nvPr>
            <p:ph type="body" idx="10"/>
          </p:nvPr>
        </p:nvSpPr>
        <p:spPr/>
        <p:txBody>
          <a:bodyPr/>
          <a:lstStyle/>
          <a:p>
            <a:r>
              <a:rPr lang="en-US" dirty="0" smtClean="0"/>
              <a:t>Overview</a:t>
            </a:r>
            <a:endParaRPr lang="en-US" dirty="0"/>
          </a:p>
        </p:txBody>
      </p:sp>
      <p:sp>
        <p:nvSpPr>
          <p:cNvPr id="4" name="Rectangle 3"/>
          <p:cNvSpPr/>
          <p:nvPr/>
        </p:nvSpPr>
        <p:spPr bwMode="auto">
          <a:xfrm>
            <a:off x="2592043" y="1828799"/>
            <a:ext cx="3665159" cy="4656223"/>
          </a:xfrm>
          <a:prstGeom prst="rect">
            <a:avLst/>
          </a:prstGeom>
          <a:noFill/>
          <a:ln w="25400" cap="flat" cmpd="sng" algn="ctr">
            <a:solidFill>
              <a:schemeClr val="accent6"/>
            </a:solidFill>
            <a:prstDash val="solid"/>
            <a:headEnd type="none" w="med" len="med"/>
            <a:tailEnd type="none" w="med" len="med"/>
          </a:ln>
          <a:effectLst/>
        </p:spPr>
        <p:txBody>
          <a:bodyPr rot="0" spcFirstLastPara="0" vertOverflow="overflow" horzOverflow="overflow" vert="vert270" wrap="square" lIns="138203" tIns="69101" rIns="138203" bIns="69101" numCol="1" spcCol="0" rtlCol="0" fromWordArt="0" anchor="t" anchorCtr="0" forceAA="0" compatLnSpc="1">
            <a:prstTxWarp prst="textNoShape">
              <a:avLst/>
            </a:prstTxWarp>
            <a:normAutofit/>
          </a:bodyPr>
          <a:lstStyle/>
          <a:p>
            <a:pPr marL="0" marR="0" lvl="0" indent="0" algn="ctr" defTabSz="1461225"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ea typeface="+mn-ea"/>
              <a:cs typeface="Arial" charset="0"/>
            </a:endParaRPr>
          </a:p>
        </p:txBody>
      </p:sp>
      <p:sp>
        <p:nvSpPr>
          <p:cNvPr id="5" name="Rectangle 4"/>
          <p:cNvSpPr/>
          <p:nvPr/>
        </p:nvSpPr>
        <p:spPr>
          <a:xfrm>
            <a:off x="64168" y="6481352"/>
            <a:ext cx="1884610" cy="3766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
        <p:nvSpPr>
          <p:cNvPr id="6" name="Rectangle 5"/>
          <p:cNvSpPr/>
          <p:nvPr/>
        </p:nvSpPr>
        <p:spPr bwMode="auto">
          <a:xfrm>
            <a:off x="6437245" y="1828800"/>
            <a:ext cx="5304823" cy="4656222"/>
          </a:xfrm>
          <a:prstGeom prst="rect">
            <a:avLst/>
          </a:prstGeom>
          <a:noFill/>
          <a:ln w="25400" cap="flat" cmpd="sng" algn="ctr">
            <a:solidFill>
              <a:schemeClr val="accent1"/>
            </a:solidFill>
            <a:prstDash val="solid"/>
            <a:headEnd type="none" w="med" len="med"/>
            <a:tailEnd type="none" w="med" len="med"/>
          </a:ln>
          <a:effectLst/>
        </p:spPr>
        <p:txBody>
          <a:bodyPr rot="0" spcFirstLastPara="0" vertOverflow="overflow" horzOverflow="overflow" vert="vert" wrap="square" lIns="138203" tIns="69101" rIns="138203" bIns="69101" numCol="1" spcCol="0" rtlCol="0" fromWordArt="0" anchor="t" anchorCtr="0" forceAA="0" compatLnSpc="1">
            <a:prstTxWarp prst="textNoShape">
              <a:avLst/>
            </a:prstTxWarp>
            <a:normAutofit/>
          </a:bodyPr>
          <a:lstStyle/>
          <a:p>
            <a:pPr marL="0" marR="0" lvl="0" indent="0" algn="ctr" defTabSz="1461225"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ea typeface="+mn-ea"/>
              <a:cs typeface="Arial" charset="0"/>
            </a:endParaRPr>
          </a:p>
        </p:txBody>
      </p:sp>
      <p:sp>
        <p:nvSpPr>
          <p:cNvPr id="7" name="Rectangle 6"/>
          <p:cNvSpPr/>
          <p:nvPr/>
        </p:nvSpPr>
        <p:spPr bwMode="auto">
          <a:xfrm>
            <a:off x="506297" y="1828799"/>
            <a:ext cx="1905704" cy="4656223"/>
          </a:xfrm>
          <a:prstGeom prst="rect">
            <a:avLst/>
          </a:prstGeom>
          <a:noFill/>
          <a:ln w="25400" cap="flat" cmpd="sng" algn="ctr">
            <a:solidFill>
              <a:schemeClr val="accent4"/>
            </a:solidFill>
            <a:prstDash val="solid"/>
            <a:headEnd type="none" w="med" len="med"/>
            <a:tailEnd type="none" w="med" len="med"/>
          </a:ln>
          <a:effectLst/>
        </p:spPr>
        <p:txBody>
          <a:bodyPr rot="0" spcFirstLastPara="0" vertOverflow="overflow" horzOverflow="overflow" vert="vert270" wrap="square" lIns="138203" tIns="69101" rIns="138203" bIns="69101" numCol="1" spcCol="0" rtlCol="0" fromWordArt="0" anchor="t" anchorCtr="0" forceAA="0" compatLnSpc="1">
            <a:prstTxWarp prst="textNoShape">
              <a:avLst/>
            </a:prstTxWarp>
            <a:normAutofit/>
          </a:bodyPr>
          <a:lstStyle/>
          <a:p>
            <a:pPr marL="0" marR="0" lvl="0" indent="0" algn="ctr" defTabSz="1461225"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ea typeface="+mn-ea"/>
              <a:cs typeface="Arial" charset="0"/>
            </a:endParaRPr>
          </a:p>
        </p:txBody>
      </p:sp>
      <p:grpSp>
        <p:nvGrpSpPr>
          <p:cNvPr id="10" name="Group 9"/>
          <p:cNvGrpSpPr/>
          <p:nvPr/>
        </p:nvGrpSpPr>
        <p:grpSpPr>
          <a:xfrm>
            <a:off x="1085347" y="3692714"/>
            <a:ext cx="873958" cy="1124514"/>
            <a:chOff x="10199336" y="5157085"/>
            <a:chExt cx="873958" cy="1124514"/>
          </a:xfrm>
        </p:grpSpPr>
        <p:sp>
          <p:nvSpPr>
            <p:cNvPr id="11" name="TextBox 10"/>
            <p:cNvSpPr txBox="1"/>
            <p:nvPr/>
          </p:nvSpPr>
          <p:spPr>
            <a:xfrm>
              <a:off x="10199336" y="5912267"/>
              <a:ext cx="873958" cy="369332"/>
            </a:xfrm>
            <a:prstGeom prst="rect">
              <a:avLst/>
            </a:prstGeom>
            <a:noFill/>
          </p:spPr>
          <p:txBody>
            <a:bodyPr wrap="none" rtlCol="0">
              <a:spAutoFit/>
            </a:bodyPr>
            <a:lstStyle/>
            <a:p>
              <a:pPr algn="ctr" defTabSz="1088291"/>
              <a:r>
                <a:rPr lang="en-US" dirty="0">
                  <a:solidFill>
                    <a:srgbClr val="000000"/>
                  </a:solidFill>
                </a:rPr>
                <a:t>OS Disk</a:t>
              </a:r>
            </a:p>
          </p:txBody>
        </p:sp>
        <p:pic>
          <p:nvPicPr>
            <p:cNvPr id="12" name="Picture 11"/>
            <p:cNvPicPr>
              <a:picLocks noChangeAspect="1"/>
            </p:cNvPicPr>
            <p:nvPr/>
          </p:nvPicPr>
          <p:blipFill>
            <a:blip r:embed="rId4"/>
            <a:stretch>
              <a:fillRect/>
            </a:stretch>
          </p:blipFill>
          <p:spPr>
            <a:xfrm>
              <a:off x="10390049" y="5157085"/>
              <a:ext cx="571070" cy="786575"/>
            </a:xfrm>
            <a:prstGeom prst="rect">
              <a:avLst/>
            </a:prstGeom>
          </p:spPr>
        </p:pic>
      </p:grpSp>
      <p:pic>
        <p:nvPicPr>
          <p:cNvPr id="13" name="Picture 12"/>
          <p:cNvPicPr>
            <a:picLocks noChangeAspect="1"/>
          </p:cNvPicPr>
          <p:nvPr/>
        </p:nvPicPr>
        <p:blipFill>
          <a:blip r:embed="rId5">
            <a:duotone>
              <a:schemeClr val="accent2">
                <a:shade val="45000"/>
                <a:satMod val="135000"/>
              </a:schemeClr>
              <a:prstClr val="white"/>
            </a:duotone>
          </a:blip>
          <a:stretch>
            <a:fillRect/>
          </a:stretch>
        </p:blipFill>
        <p:spPr>
          <a:xfrm>
            <a:off x="9502061" y="1940773"/>
            <a:ext cx="1744347" cy="1338929"/>
          </a:xfrm>
          <a:prstGeom prst="rect">
            <a:avLst/>
          </a:prstGeom>
        </p:spPr>
      </p:pic>
      <p:pic>
        <p:nvPicPr>
          <p:cNvPr id="14" name="Picture 13"/>
          <p:cNvPicPr>
            <a:picLocks noChangeAspect="1"/>
          </p:cNvPicPr>
          <p:nvPr/>
        </p:nvPicPr>
        <p:blipFill>
          <a:blip r:embed="rId5">
            <a:duotone>
              <a:schemeClr val="accent3">
                <a:shade val="45000"/>
                <a:satMod val="135000"/>
              </a:schemeClr>
              <a:prstClr val="white"/>
            </a:duotone>
          </a:blip>
          <a:stretch>
            <a:fillRect/>
          </a:stretch>
        </p:blipFill>
        <p:spPr>
          <a:xfrm>
            <a:off x="9502064" y="4896968"/>
            <a:ext cx="1744347" cy="1338929"/>
          </a:xfrm>
          <a:prstGeom prst="rect">
            <a:avLst/>
          </a:prstGeom>
        </p:spPr>
      </p:pic>
      <p:sp>
        <p:nvSpPr>
          <p:cNvPr id="15" name="Rectangle 14"/>
          <p:cNvSpPr/>
          <p:nvPr/>
        </p:nvSpPr>
        <p:spPr>
          <a:xfrm>
            <a:off x="2592042" y="6447868"/>
            <a:ext cx="3665160" cy="369332"/>
          </a:xfrm>
          <a:prstGeom prst="rect">
            <a:avLst/>
          </a:prstGeom>
        </p:spPr>
        <p:txBody>
          <a:bodyPr wrap="square">
            <a:spAutoFit/>
          </a:bodyPr>
          <a:lstStyle/>
          <a:p>
            <a:pPr lvl="0" algn="ctr" defTabSz="1461225" fontAlgn="base">
              <a:spcBef>
                <a:spcPct val="0"/>
              </a:spcBef>
              <a:spcAft>
                <a:spcPct val="0"/>
              </a:spcAft>
              <a:defRPr/>
            </a:pPr>
            <a:r>
              <a:rPr lang="en-US" kern="0" dirty="0">
                <a:solidFill>
                  <a:srgbClr val="000000"/>
                </a:solidFill>
                <a:cs typeface="Arial" charset="0"/>
              </a:rPr>
              <a:t>Provisioning Services Server</a:t>
            </a:r>
          </a:p>
        </p:txBody>
      </p:sp>
      <p:sp>
        <p:nvSpPr>
          <p:cNvPr id="16" name="Rectangle 15"/>
          <p:cNvSpPr/>
          <p:nvPr/>
        </p:nvSpPr>
        <p:spPr>
          <a:xfrm>
            <a:off x="506295" y="6447868"/>
            <a:ext cx="1905705" cy="369332"/>
          </a:xfrm>
          <a:prstGeom prst="rect">
            <a:avLst/>
          </a:prstGeom>
        </p:spPr>
        <p:txBody>
          <a:bodyPr wrap="square">
            <a:spAutoFit/>
          </a:bodyPr>
          <a:lstStyle/>
          <a:p>
            <a:pPr lvl="0" algn="ctr" defTabSz="1461225" fontAlgn="base">
              <a:spcBef>
                <a:spcPct val="0"/>
              </a:spcBef>
              <a:spcAft>
                <a:spcPct val="0"/>
              </a:spcAft>
              <a:defRPr/>
            </a:pPr>
            <a:r>
              <a:rPr lang="en-US" kern="0" dirty="0">
                <a:solidFill>
                  <a:srgbClr val="000000"/>
                </a:solidFill>
                <a:cs typeface="Arial" charset="0"/>
              </a:rPr>
              <a:t>Shared Storage</a:t>
            </a:r>
          </a:p>
        </p:txBody>
      </p:sp>
      <p:sp>
        <p:nvSpPr>
          <p:cNvPr id="17" name="Rectangle 16"/>
          <p:cNvSpPr/>
          <p:nvPr/>
        </p:nvSpPr>
        <p:spPr>
          <a:xfrm>
            <a:off x="6437244" y="6447868"/>
            <a:ext cx="5304824" cy="369332"/>
          </a:xfrm>
          <a:prstGeom prst="rect">
            <a:avLst/>
          </a:prstGeom>
        </p:spPr>
        <p:txBody>
          <a:bodyPr wrap="square">
            <a:spAutoFit/>
          </a:bodyPr>
          <a:lstStyle/>
          <a:p>
            <a:pPr lvl="0" algn="ctr" defTabSz="1461225" fontAlgn="base">
              <a:spcBef>
                <a:spcPct val="0"/>
              </a:spcBef>
              <a:spcAft>
                <a:spcPct val="0"/>
              </a:spcAft>
              <a:defRPr/>
            </a:pPr>
            <a:r>
              <a:rPr lang="en-US" kern="0" dirty="0">
                <a:solidFill>
                  <a:srgbClr val="000000"/>
                </a:solidFill>
                <a:cs typeface="Arial" charset="0"/>
              </a:rPr>
              <a:t>Hypervisor (</a:t>
            </a:r>
            <a:r>
              <a:rPr lang="en-US" kern="0" dirty="0" smtClean="0">
                <a:solidFill>
                  <a:srgbClr val="000000"/>
                </a:solidFill>
                <a:cs typeface="Arial" charset="0"/>
              </a:rPr>
              <a:t>XenServer)</a:t>
            </a:r>
            <a:endParaRPr lang="en-US" kern="0" dirty="0">
              <a:solidFill>
                <a:srgbClr val="000000"/>
              </a:solidFill>
              <a:cs typeface="Arial" charset="0"/>
            </a:endParaRPr>
          </a:p>
        </p:txBody>
      </p:sp>
      <p:pic>
        <p:nvPicPr>
          <p:cNvPr id="18" name="Picture 17"/>
          <p:cNvPicPr>
            <a:picLocks noChangeAspect="1"/>
          </p:cNvPicPr>
          <p:nvPr/>
        </p:nvPicPr>
        <p:blipFill>
          <a:blip r:embed="rId6"/>
          <a:stretch>
            <a:fillRect/>
          </a:stretch>
        </p:blipFill>
        <p:spPr>
          <a:xfrm>
            <a:off x="4703652" y="3542549"/>
            <a:ext cx="731520" cy="1097280"/>
          </a:xfrm>
          <a:prstGeom prst="rect">
            <a:avLst/>
          </a:prstGeom>
        </p:spPr>
      </p:pic>
      <p:cxnSp>
        <p:nvCxnSpPr>
          <p:cNvPr id="19" name="Straight Arrow Connector 60"/>
          <p:cNvCxnSpPr>
            <a:stCxn id="18" idx="1"/>
            <a:endCxn id="12" idx="3"/>
          </p:cNvCxnSpPr>
          <p:nvPr/>
        </p:nvCxnSpPr>
        <p:spPr bwMode="auto">
          <a:xfrm flipH="1" flipV="1">
            <a:off x="1847130" y="4086002"/>
            <a:ext cx="2856522" cy="5187"/>
          </a:xfrm>
          <a:prstGeom prst="straightConnector1">
            <a:avLst/>
          </a:prstGeom>
          <a:noFill/>
          <a:ln w="38100" cap="flat" cmpd="sng" algn="ctr">
            <a:solidFill>
              <a:schemeClr val="accent2"/>
            </a:solidFill>
            <a:prstDash val="solid"/>
            <a:round/>
            <a:headEnd type="triangle" w="lg" len="lg"/>
            <a:tailEnd type="none" w="lg" len="lg"/>
          </a:ln>
          <a:effectLst/>
        </p:spPr>
      </p:cxnSp>
      <p:grpSp>
        <p:nvGrpSpPr>
          <p:cNvPr id="20" name="Group 19"/>
          <p:cNvGrpSpPr/>
          <p:nvPr/>
        </p:nvGrpSpPr>
        <p:grpSpPr>
          <a:xfrm>
            <a:off x="2647723" y="3791981"/>
            <a:ext cx="1708288" cy="835054"/>
            <a:chOff x="3450217" y="4202627"/>
            <a:chExt cx="1708288" cy="835054"/>
          </a:xfrm>
          <a:solidFill>
            <a:schemeClr val="bg1"/>
          </a:solidFill>
        </p:grpSpPr>
        <p:pic>
          <p:nvPicPr>
            <p:cNvPr id="21" name="Picture 285"/>
            <p:cNvPicPr>
              <a:picLocks noChangeAspect="1" noChangeArrowheads="1"/>
            </p:cNvPicPr>
            <p:nvPr/>
          </p:nvPicPr>
          <p:blipFill>
            <a:blip r:embed="rId7">
              <a:duotone>
                <a:prstClr val="black"/>
                <a:schemeClr val="accent2">
                  <a:tint val="45000"/>
                  <a:satMod val="400000"/>
                </a:schemeClr>
              </a:duotone>
            </a:blip>
            <a:srcRect/>
            <a:stretch>
              <a:fillRect/>
            </a:stretch>
          </p:blipFill>
          <p:spPr bwMode="auto">
            <a:xfrm>
              <a:off x="3765756" y="4202627"/>
              <a:ext cx="1195944" cy="500190"/>
            </a:xfrm>
            <a:prstGeom prst="rect">
              <a:avLst/>
            </a:prstGeom>
            <a:grpFill/>
            <a:ln w="38100">
              <a:noFill/>
              <a:miter lim="800000"/>
              <a:headEnd/>
              <a:tailEnd type="none" w="sm" len="sm"/>
            </a:ln>
          </p:spPr>
        </p:pic>
        <p:sp>
          <p:nvSpPr>
            <p:cNvPr id="22" name="TextBox 21"/>
            <p:cNvSpPr txBox="1"/>
            <p:nvPr/>
          </p:nvSpPr>
          <p:spPr>
            <a:xfrm>
              <a:off x="3450217" y="4699127"/>
              <a:ext cx="1708288" cy="338554"/>
            </a:xfrm>
            <a:prstGeom prst="rect">
              <a:avLst/>
            </a:prstGeom>
            <a:grpFill/>
          </p:spPr>
          <p:txBody>
            <a:bodyPr wrap="none" rtlCol="0">
              <a:spAutoFit/>
            </a:bodyPr>
            <a:lstStyle/>
            <a:p>
              <a:pPr algn="ctr" defTabSz="1088291"/>
              <a:r>
                <a:rPr lang="en-US" sz="1600" dirty="0">
                  <a:solidFill>
                    <a:srgbClr val="000000"/>
                  </a:solidFill>
                </a:rPr>
                <a:t>Read Cache (RAM)</a:t>
              </a:r>
            </a:p>
          </p:txBody>
        </p:sp>
      </p:grpSp>
      <p:sp>
        <p:nvSpPr>
          <p:cNvPr id="23" name="TextBox 22"/>
          <p:cNvSpPr txBox="1"/>
          <p:nvPr/>
        </p:nvSpPr>
        <p:spPr>
          <a:xfrm>
            <a:off x="4714186" y="4635559"/>
            <a:ext cx="710451"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Server</a:t>
            </a:r>
            <a:endParaRPr lang="en-US" sz="1600" dirty="0">
              <a:solidFill>
                <a:srgbClr val="000000"/>
              </a:solidFill>
            </a:endParaRPr>
          </a:p>
        </p:txBody>
      </p:sp>
      <p:cxnSp>
        <p:nvCxnSpPr>
          <p:cNvPr id="24" name="Straight Connector 23"/>
          <p:cNvCxnSpPr>
            <a:stCxn id="6" idx="0"/>
            <a:endCxn id="17" idx="0"/>
          </p:cNvCxnSpPr>
          <p:nvPr/>
        </p:nvCxnSpPr>
        <p:spPr>
          <a:xfrm flipH="1">
            <a:off x="9089656" y="1828800"/>
            <a:ext cx="1" cy="4619068"/>
          </a:xfrm>
          <a:prstGeom prst="line">
            <a:avLst/>
          </a:prstGeom>
          <a:noFill/>
          <a:ln w="25400" cap="flat" cmpd="sng" algn="ctr">
            <a:solidFill>
              <a:schemeClr val="accent1"/>
            </a:solidFill>
            <a:prstDash val="dash"/>
            <a:headEnd type="none" w="med" len="med"/>
            <a:tailEnd type="none" w="med" len="med"/>
          </a:ln>
          <a:effectLst/>
        </p:spPr>
      </p:cxnSp>
      <p:sp>
        <p:nvSpPr>
          <p:cNvPr id="25" name="TextBox 24"/>
          <p:cNvSpPr txBox="1"/>
          <p:nvPr/>
        </p:nvSpPr>
        <p:spPr>
          <a:xfrm>
            <a:off x="6437244" y="1840272"/>
            <a:ext cx="2652411" cy="400055"/>
          </a:xfrm>
          <a:prstGeom prst="rect">
            <a:avLst/>
          </a:prstGeom>
          <a:noFill/>
        </p:spPr>
        <p:txBody>
          <a:bodyPr wrap="square" lIns="121867" tIns="60933" rIns="121867" bIns="60933" rtlCol="0">
            <a:spAutoFit/>
          </a:bodyPr>
          <a:lstStyle/>
          <a:p>
            <a:pPr algn="ctr" defTabSz="1218895"/>
            <a:r>
              <a:rPr lang="en-US" dirty="0" smtClean="0">
                <a:cs typeface="Arial"/>
                <a:sym typeface="Gill Sans"/>
              </a:rPr>
              <a:t>Dom0</a:t>
            </a:r>
            <a:endParaRPr lang="en-US" dirty="0">
              <a:effectLst>
                <a:outerShdw blurRad="38100" dist="38100" dir="2700000" algn="tl">
                  <a:srgbClr val="000000">
                    <a:alpha val="43137"/>
                  </a:srgbClr>
                </a:outerShdw>
              </a:effectLst>
              <a:cs typeface="Arial"/>
              <a:sym typeface="Gill Sans"/>
            </a:endParaRPr>
          </a:p>
        </p:txBody>
      </p:sp>
      <p:cxnSp>
        <p:nvCxnSpPr>
          <p:cNvPr id="31" name="Straight Arrow Connector 60"/>
          <p:cNvCxnSpPr>
            <a:stCxn id="149" idx="3"/>
            <a:endCxn id="14" idx="0"/>
          </p:cNvCxnSpPr>
          <p:nvPr/>
        </p:nvCxnSpPr>
        <p:spPr bwMode="auto">
          <a:xfrm>
            <a:off x="8476676" y="4079586"/>
            <a:ext cx="1897562" cy="817382"/>
          </a:xfrm>
          <a:prstGeom prst="bentConnector2">
            <a:avLst/>
          </a:prstGeom>
          <a:noFill/>
          <a:ln w="38100" cap="flat" cmpd="sng" algn="ctr">
            <a:solidFill>
              <a:schemeClr val="accent4"/>
            </a:solidFill>
            <a:prstDash val="solid"/>
            <a:round/>
            <a:headEnd type="triangle" w="lg" len="lg"/>
            <a:tailEnd type="none" w="lg" len="lg"/>
          </a:ln>
          <a:effectLst/>
        </p:spPr>
      </p:cxnSp>
      <p:cxnSp>
        <p:nvCxnSpPr>
          <p:cNvPr id="32" name="Straight Arrow Connector 60"/>
          <p:cNvCxnSpPr>
            <a:stCxn id="149" idx="3"/>
            <a:endCxn id="13" idx="2"/>
          </p:cNvCxnSpPr>
          <p:nvPr/>
        </p:nvCxnSpPr>
        <p:spPr bwMode="auto">
          <a:xfrm flipV="1">
            <a:off x="8476676" y="3279702"/>
            <a:ext cx="1897559" cy="799884"/>
          </a:xfrm>
          <a:prstGeom prst="bentConnector2">
            <a:avLst/>
          </a:prstGeom>
          <a:noFill/>
          <a:ln w="38100" cap="flat" cmpd="sng" algn="ctr">
            <a:solidFill>
              <a:schemeClr val="accent4"/>
            </a:solidFill>
            <a:prstDash val="solid"/>
            <a:round/>
            <a:headEnd type="triangle" w="lg" len="lg"/>
            <a:tailEnd type="none" w="lg" len="lg"/>
          </a:ln>
          <a:effectLst/>
        </p:spPr>
      </p:cxnSp>
      <p:cxnSp>
        <p:nvCxnSpPr>
          <p:cNvPr id="129" name="Straight Arrow Connector 60"/>
          <p:cNvCxnSpPr>
            <a:stCxn id="18" idx="3"/>
            <a:endCxn id="149" idx="1"/>
          </p:cNvCxnSpPr>
          <p:nvPr/>
        </p:nvCxnSpPr>
        <p:spPr bwMode="auto">
          <a:xfrm flipV="1">
            <a:off x="5435172" y="4079586"/>
            <a:ext cx="1615040" cy="11603"/>
          </a:xfrm>
          <a:prstGeom prst="straightConnector1">
            <a:avLst/>
          </a:prstGeom>
          <a:noFill/>
          <a:ln w="38100" cap="flat" cmpd="sng" algn="ctr">
            <a:solidFill>
              <a:schemeClr val="accent4"/>
            </a:solidFill>
            <a:prstDash val="solid"/>
            <a:round/>
            <a:headEnd type="triangle" w="lg" len="lg"/>
            <a:tailEnd type="triangle" w="lg" len="lg"/>
          </a:ln>
          <a:effectLst/>
        </p:spPr>
      </p:cxnSp>
    </p:spTree>
    <p:extLst>
      <p:ext uri="{BB962C8B-B14F-4D97-AF65-F5344CB8AC3E}">
        <p14:creationId xmlns:p14="http://schemas.microsoft.com/office/powerpoint/2010/main" val="1255066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36"/>
          <p:cNvGrpSpPr/>
          <p:nvPr/>
        </p:nvGrpSpPr>
        <p:grpSpPr>
          <a:xfrm>
            <a:off x="6935332" y="5083102"/>
            <a:ext cx="1656224" cy="1310066"/>
            <a:chOff x="6935333" y="3576286"/>
            <a:chExt cx="1656224" cy="1310066"/>
          </a:xfrm>
        </p:grpSpPr>
        <p:pic>
          <p:nvPicPr>
            <p:cNvPr id="38" name="Picture 37"/>
            <p:cNvPicPr>
              <a:picLocks noChangeAspect="1"/>
            </p:cNvPicPr>
            <p:nvPr/>
          </p:nvPicPr>
          <p:blipFill>
            <a:blip r:embed="rId3">
              <a:lum bright="70000" contrast="-70000"/>
            </a:blip>
            <a:stretch>
              <a:fillRect/>
            </a:stretch>
          </p:blipFill>
          <p:spPr>
            <a:xfrm>
              <a:off x="7050209" y="3576286"/>
              <a:ext cx="1426464" cy="996696"/>
            </a:xfrm>
            <a:prstGeom prst="rect">
              <a:avLst/>
            </a:prstGeom>
          </p:spPr>
        </p:pic>
        <p:sp>
          <p:nvSpPr>
            <p:cNvPr id="41" name="Rectangle 40"/>
            <p:cNvSpPr/>
            <p:nvPr/>
          </p:nvSpPr>
          <p:spPr>
            <a:xfrm>
              <a:off x="6935333" y="4517020"/>
              <a:ext cx="1656224" cy="369332"/>
            </a:xfrm>
            <a:prstGeom prst="rect">
              <a:avLst/>
            </a:prstGeom>
          </p:spPr>
          <p:txBody>
            <a:bodyPr wrap="none">
              <a:spAutoFit/>
            </a:bodyPr>
            <a:lstStyle/>
            <a:p>
              <a:pPr algn="ctr"/>
              <a:r>
                <a:rPr lang="en-US" kern="0" dirty="0">
                  <a:solidFill>
                    <a:srgbClr val="000000"/>
                  </a:solidFill>
                  <a:cs typeface="Arial" charset="0"/>
                </a:rPr>
                <a:t>PVS Accelerator</a:t>
              </a:r>
            </a:p>
          </p:txBody>
        </p:sp>
      </p:grpSp>
      <p:pic>
        <p:nvPicPr>
          <p:cNvPr id="77" name="Picture 76"/>
          <p:cNvPicPr>
            <a:picLocks noChangeAspect="1"/>
          </p:cNvPicPr>
          <p:nvPr/>
        </p:nvPicPr>
        <p:blipFill>
          <a:blip r:embed="rId4">
            <a:lum bright="70000" contrast="-70000"/>
          </a:blip>
          <a:stretch>
            <a:fillRect/>
          </a:stretch>
        </p:blipFill>
        <p:spPr>
          <a:xfrm>
            <a:off x="9502061" y="1940773"/>
            <a:ext cx="1744347" cy="1338929"/>
          </a:xfrm>
          <a:prstGeom prst="rect">
            <a:avLst/>
          </a:prstGeom>
        </p:spPr>
      </p:pic>
      <p:pic>
        <p:nvPicPr>
          <p:cNvPr id="35" name="Picture 34"/>
          <p:cNvPicPr>
            <a:picLocks noChangeAspect="1"/>
          </p:cNvPicPr>
          <p:nvPr/>
        </p:nvPicPr>
        <p:blipFill>
          <a:blip r:embed="rId4">
            <a:duotone>
              <a:schemeClr val="accent2">
                <a:shade val="45000"/>
                <a:satMod val="135000"/>
              </a:schemeClr>
              <a:prstClr val="white"/>
            </a:duotone>
          </a:blip>
          <a:stretch>
            <a:fillRect/>
          </a:stretch>
        </p:blipFill>
        <p:spPr>
          <a:xfrm>
            <a:off x="9502061" y="1940772"/>
            <a:ext cx="1744347" cy="1338929"/>
          </a:xfrm>
          <a:prstGeom prst="rect">
            <a:avLst/>
          </a:prstGeom>
        </p:spPr>
      </p:pic>
      <p:grpSp>
        <p:nvGrpSpPr>
          <p:cNvPr id="46" name="Group 45"/>
          <p:cNvGrpSpPr/>
          <p:nvPr/>
        </p:nvGrpSpPr>
        <p:grpSpPr>
          <a:xfrm>
            <a:off x="7050219" y="3635116"/>
            <a:ext cx="1426464" cy="1226825"/>
            <a:chOff x="7050219" y="3635116"/>
            <a:chExt cx="1426464" cy="1226825"/>
          </a:xfrm>
        </p:grpSpPr>
        <p:pic>
          <p:nvPicPr>
            <p:cNvPr id="55" name="Picture 54"/>
            <p:cNvPicPr>
              <a:picLocks noChangeAspect="1"/>
            </p:cNvPicPr>
            <p:nvPr/>
          </p:nvPicPr>
          <p:blipFill>
            <a:blip r:embed="rId5">
              <a:duotone>
                <a:schemeClr val="accent1">
                  <a:shade val="45000"/>
                  <a:satMod val="135000"/>
                </a:schemeClr>
                <a:prstClr val="white"/>
              </a:duotone>
            </a:blip>
            <a:stretch>
              <a:fillRect/>
            </a:stretch>
          </p:blipFill>
          <p:spPr>
            <a:xfrm>
              <a:off x="7050219" y="3635116"/>
              <a:ext cx="1426464" cy="914400"/>
            </a:xfrm>
            <a:prstGeom prst="rect">
              <a:avLst/>
            </a:prstGeom>
          </p:spPr>
        </p:pic>
        <p:sp>
          <p:nvSpPr>
            <p:cNvPr id="57" name="Rectangle 56"/>
            <p:cNvSpPr/>
            <p:nvPr/>
          </p:nvSpPr>
          <p:spPr>
            <a:xfrm>
              <a:off x="7315247" y="4492609"/>
              <a:ext cx="896399" cy="369332"/>
            </a:xfrm>
            <a:prstGeom prst="rect">
              <a:avLst/>
            </a:prstGeom>
          </p:spPr>
          <p:txBody>
            <a:bodyPr wrap="none">
              <a:spAutoFit/>
            </a:bodyPr>
            <a:lstStyle/>
            <a:p>
              <a:pPr algn="ctr"/>
              <a:r>
                <a:rPr lang="en-US" kern="0" dirty="0" err="1" smtClean="0">
                  <a:solidFill>
                    <a:srgbClr val="000000"/>
                  </a:solidFill>
                  <a:cs typeface="Arial" charset="0"/>
                </a:rPr>
                <a:t>vSwitch</a:t>
              </a:r>
              <a:endParaRPr lang="en-US" kern="0" dirty="0" smtClean="0">
                <a:solidFill>
                  <a:srgbClr val="000000"/>
                </a:solidFill>
                <a:cs typeface="Arial" charset="0"/>
              </a:endParaRPr>
            </a:p>
          </p:txBody>
        </p:sp>
      </p:grpSp>
      <p:sp>
        <p:nvSpPr>
          <p:cNvPr id="48" name="Rectangle 47"/>
          <p:cNvSpPr/>
          <p:nvPr/>
        </p:nvSpPr>
        <p:spPr bwMode="auto">
          <a:xfrm>
            <a:off x="2592043" y="1828799"/>
            <a:ext cx="3665159" cy="4656223"/>
          </a:xfrm>
          <a:prstGeom prst="rect">
            <a:avLst/>
          </a:prstGeom>
          <a:noFill/>
          <a:ln w="25400" cap="flat" cmpd="sng" algn="ctr">
            <a:solidFill>
              <a:schemeClr val="accent6"/>
            </a:solidFill>
            <a:prstDash val="solid"/>
            <a:headEnd type="none" w="med" len="med"/>
            <a:tailEnd type="none" w="med" len="med"/>
          </a:ln>
          <a:effectLst/>
        </p:spPr>
        <p:txBody>
          <a:bodyPr rot="0" spcFirstLastPara="0" vertOverflow="overflow" horzOverflow="overflow" vert="vert270" wrap="square" lIns="138203" tIns="69101" rIns="138203" bIns="69101" numCol="1" spcCol="0" rtlCol="0" fromWordArt="0" anchor="t" anchorCtr="0" forceAA="0" compatLnSpc="1">
            <a:prstTxWarp prst="textNoShape">
              <a:avLst/>
            </a:prstTxWarp>
            <a:normAutofit/>
          </a:bodyPr>
          <a:lstStyle/>
          <a:p>
            <a:pPr marL="0" marR="0" lvl="0" indent="0" algn="ctr" defTabSz="1461225"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ea typeface="+mn-ea"/>
              <a:cs typeface="Arial" charset="0"/>
            </a:endParaRPr>
          </a:p>
        </p:txBody>
      </p:sp>
      <p:sp>
        <p:nvSpPr>
          <p:cNvPr id="8" name="Rectangle 7"/>
          <p:cNvSpPr/>
          <p:nvPr/>
        </p:nvSpPr>
        <p:spPr>
          <a:xfrm>
            <a:off x="64168" y="6481352"/>
            <a:ext cx="1884610" cy="3766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
        <p:nvSpPr>
          <p:cNvPr id="5" name="Rectangle 4"/>
          <p:cNvSpPr/>
          <p:nvPr/>
        </p:nvSpPr>
        <p:spPr bwMode="auto">
          <a:xfrm>
            <a:off x="6437245" y="1828800"/>
            <a:ext cx="5304823" cy="4656222"/>
          </a:xfrm>
          <a:prstGeom prst="rect">
            <a:avLst/>
          </a:prstGeom>
          <a:noFill/>
          <a:ln w="25400" cap="flat" cmpd="sng" algn="ctr">
            <a:solidFill>
              <a:schemeClr val="accent1"/>
            </a:solidFill>
            <a:prstDash val="solid"/>
            <a:headEnd type="none" w="med" len="med"/>
            <a:tailEnd type="none" w="med" len="med"/>
          </a:ln>
          <a:effectLst/>
        </p:spPr>
        <p:txBody>
          <a:bodyPr rot="0" spcFirstLastPara="0" vertOverflow="overflow" horzOverflow="overflow" vert="vert" wrap="square" lIns="138203" tIns="69101" rIns="138203" bIns="69101" numCol="1" spcCol="0" rtlCol="0" fromWordArt="0" anchor="t" anchorCtr="0" forceAA="0" compatLnSpc="1">
            <a:prstTxWarp prst="textNoShape">
              <a:avLst/>
            </a:prstTxWarp>
            <a:normAutofit/>
          </a:bodyPr>
          <a:lstStyle/>
          <a:p>
            <a:pPr marL="0" marR="0" lvl="0" indent="0" algn="ctr" defTabSz="1461225"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ea typeface="+mn-ea"/>
              <a:cs typeface="Arial" charset="0"/>
            </a:endParaRPr>
          </a:p>
        </p:txBody>
      </p:sp>
      <p:sp>
        <p:nvSpPr>
          <p:cNvPr id="6" name="Rectangle 5"/>
          <p:cNvSpPr/>
          <p:nvPr/>
        </p:nvSpPr>
        <p:spPr bwMode="auto">
          <a:xfrm>
            <a:off x="506297" y="1828799"/>
            <a:ext cx="1905704" cy="4656223"/>
          </a:xfrm>
          <a:prstGeom prst="rect">
            <a:avLst/>
          </a:prstGeom>
          <a:noFill/>
          <a:ln w="25400" cap="flat" cmpd="sng" algn="ctr">
            <a:solidFill>
              <a:schemeClr val="accent4"/>
            </a:solidFill>
            <a:prstDash val="solid"/>
            <a:headEnd type="none" w="med" len="med"/>
            <a:tailEnd type="none" w="med" len="med"/>
          </a:ln>
          <a:effectLst/>
        </p:spPr>
        <p:txBody>
          <a:bodyPr rot="0" spcFirstLastPara="0" vertOverflow="overflow" horzOverflow="overflow" vert="vert270" wrap="square" lIns="138203" tIns="69101" rIns="138203" bIns="69101" numCol="1" spcCol="0" rtlCol="0" fromWordArt="0" anchor="t" anchorCtr="0" forceAA="0" compatLnSpc="1">
            <a:prstTxWarp prst="textNoShape">
              <a:avLst/>
            </a:prstTxWarp>
            <a:normAutofit/>
          </a:bodyPr>
          <a:lstStyle/>
          <a:p>
            <a:pPr marL="0" marR="0" lvl="0" indent="0" algn="ctr" defTabSz="1461225"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ea typeface="+mn-ea"/>
              <a:cs typeface="Arial" charset="0"/>
            </a:endParaRPr>
          </a:p>
        </p:txBody>
      </p:sp>
      <p:sp>
        <p:nvSpPr>
          <p:cNvPr id="2" name="Title 1"/>
          <p:cNvSpPr>
            <a:spLocks noGrp="1"/>
          </p:cNvSpPr>
          <p:nvPr>
            <p:ph type="title"/>
          </p:nvPr>
        </p:nvSpPr>
        <p:spPr/>
        <p:txBody>
          <a:bodyPr/>
          <a:lstStyle/>
          <a:p>
            <a:r>
              <a:rPr lang="en-US" dirty="0"/>
              <a:t>Provisioning Services Accelerator</a:t>
            </a:r>
          </a:p>
        </p:txBody>
      </p:sp>
      <p:sp>
        <p:nvSpPr>
          <p:cNvPr id="3" name="Text Placeholder 2"/>
          <p:cNvSpPr>
            <a:spLocks noGrp="1"/>
          </p:cNvSpPr>
          <p:nvPr>
            <p:ph type="body" idx="10"/>
          </p:nvPr>
        </p:nvSpPr>
        <p:spPr/>
        <p:txBody>
          <a:bodyPr/>
          <a:lstStyle/>
          <a:p>
            <a:r>
              <a:rPr lang="en-US" dirty="0" smtClean="0"/>
              <a:t>Overview</a:t>
            </a:r>
            <a:endParaRPr lang="en-US" dirty="0"/>
          </a:p>
        </p:txBody>
      </p:sp>
      <p:cxnSp>
        <p:nvCxnSpPr>
          <p:cNvPr id="66" name="Straight Arrow Connector 60"/>
          <p:cNvCxnSpPr>
            <a:stCxn id="55" idx="3"/>
            <a:endCxn id="77" idx="2"/>
          </p:cNvCxnSpPr>
          <p:nvPr/>
        </p:nvCxnSpPr>
        <p:spPr bwMode="auto">
          <a:xfrm flipV="1">
            <a:off x="8476683" y="3279702"/>
            <a:ext cx="1897552" cy="812614"/>
          </a:xfrm>
          <a:prstGeom prst="bentConnector2">
            <a:avLst/>
          </a:prstGeom>
          <a:noFill/>
          <a:ln w="38100" cap="flat" cmpd="sng" algn="ctr">
            <a:solidFill>
              <a:schemeClr val="accent2"/>
            </a:solidFill>
            <a:prstDash val="solid"/>
            <a:round/>
            <a:headEnd type="triangle" w="lg" len="lg"/>
            <a:tailEnd type="triangle" w="lg" len="lg"/>
          </a:ln>
          <a:effectLst/>
        </p:spPr>
      </p:cxnSp>
      <p:grpSp>
        <p:nvGrpSpPr>
          <p:cNvPr id="51" name="Group 50"/>
          <p:cNvGrpSpPr/>
          <p:nvPr/>
        </p:nvGrpSpPr>
        <p:grpSpPr>
          <a:xfrm>
            <a:off x="1085347" y="3692714"/>
            <a:ext cx="873958" cy="1124514"/>
            <a:chOff x="10199336" y="5157085"/>
            <a:chExt cx="873958" cy="1124514"/>
          </a:xfrm>
        </p:grpSpPr>
        <p:sp>
          <p:nvSpPr>
            <p:cNvPr id="52" name="TextBox 51"/>
            <p:cNvSpPr txBox="1"/>
            <p:nvPr/>
          </p:nvSpPr>
          <p:spPr>
            <a:xfrm>
              <a:off x="10199336" y="5912267"/>
              <a:ext cx="873958" cy="369332"/>
            </a:xfrm>
            <a:prstGeom prst="rect">
              <a:avLst/>
            </a:prstGeom>
            <a:noFill/>
          </p:spPr>
          <p:txBody>
            <a:bodyPr wrap="none" rtlCol="0">
              <a:spAutoFit/>
            </a:bodyPr>
            <a:lstStyle/>
            <a:p>
              <a:pPr algn="ctr" defTabSz="1088291"/>
              <a:r>
                <a:rPr lang="en-US" dirty="0">
                  <a:solidFill>
                    <a:srgbClr val="000000"/>
                  </a:solidFill>
                </a:rPr>
                <a:t>OS Disk</a:t>
              </a:r>
            </a:p>
          </p:txBody>
        </p:sp>
        <p:pic>
          <p:nvPicPr>
            <p:cNvPr id="53" name="Picture 52"/>
            <p:cNvPicPr>
              <a:picLocks noChangeAspect="1"/>
            </p:cNvPicPr>
            <p:nvPr/>
          </p:nvPicPr>
          <p:blipFill>
            <a:blip r:embed="rId6"/>
            <a:stretch>
              <a:fillRect/>
            </a:stretch>
          </p:blipFill>
          <p:spPr>
            <a:xfrm>
              <a:off x="10390049" y="5157085"/>
              <a:ext cx="571070" cy="786575"/>
            </a:xfrm>
            <a:prstGeom prst="rect">
              <a:avLst/>
            </a:prstGeom>
          </p:spPr>
        </p:pic>
      </p:grpSp>
      <p:sp>
        <p:nvSpPr>
          <p:cNvPr id="7" name="Rectangle 6"/>
          <p:cNvSpPr/>
          <p:nvPr/>
        </p:nvSpPr>
        <p:spPr>
          <a:xfrm>
            <a:off x="2592042" y="6447868"/>
            <a:ext cx="3665160" cy="369332"/>
          </a:xfrm>
          <a:prstGeom prst="rect">
            <a:avLst/>
          </a:prstGeom>
        </p:spPr>
        <p:txBody>
          <a:bodyPr wrap="square">
            <a:spAutoFit/>
          </a:bodyPr>
          <a:lstStyle/>
          <a:p>
            <a:pPr lvl="0" algn="ctr" defTabSz="1461225" fontAlgn="base">
              <a:spcBef>
                <a:spcPct val="0"/>
              </a:spcBef>
              <a:spcAft>
                <a:spcPct val="0"/>
              </a:spcAft>
              <a:defRPr/>
            </a:pPr>
            <a:r>
              <a:rPr lang="en-US" kern="0" dirty="0">
                <a:solidFill>
                  <a:srgbClr val="000000"/>
                </a:solidFill>
                <a:cs typeface="Arial" charset="0"/>
              </a:rPr>
              <a:t>Provisioning Services Server</a:t>
            </a:r>
          </a:p>
        </p:txBody>
      </p:sp>
      <p:sp>
        <p:nvSpPr>
          <p:cNvPr id="50" name="Rectangle 49"/>
          <p:cNvSpPr/>
          <p:nvPr/>
        </p:nvSpPr>
        <p:spPr>
          <a:xfrm>
            <a:off x="506295" y="6447868"/>
            <a:ext cx="1905705" cy="369332"/>
          </a:xfrm>
          <a:prstGeom prst="rect">
            <a:avLst/>
          </a:prstGeom>
        </p:spPr>
        <p:txBody>
          <a:bodyPr wrap="square">
            <a:spAutoFit/>
          </a:bodyPr>
          <a:lstStyle/>
          <a:p>
            <a:pPr lvl="0" algn="ctr" defTabSz="1461225" fontAlgn="base">
              <a:spcBef>
                <a:spcPct val="0"/>
              </a:spcBef>
              <a:spcAft>
                <a:spcPct val="0"/>
              </a:spcAft>
              <a:defRPr/>
            </a:pPr>
            <a:r>
              <a:rPr lang="en-US" kern="0" dirty="0">
                <a:solidFill>
                  <a:srgbClr val="000000"/>
                </a:solidFill>
                <a:cs typeface="Arial" charset="0"/>
              </a:rPr>
              <a:t>Shared Storage</a:t>
            </a:r>
          </a:p>
        </p:txBody>
      </p:sp>
      <p:sp>
        <p:nvSpPr>
          <p:cNvPr id="54" name="Rectangle 53"/>
          <p:cNvSpPr/>
          <p:nvPr/>
        </p:nvSpPr>
        <p:spPr>
          <a:xfrm>
            <a:off x="6437244" y="6447868"/>
            <a:ext cx="5304824" cy="369332"/>
          </a:xfrm>
          <a:prstGeom prst="rect">
            <a:avLst/>
          </a:prstGeom>
        </p:spPr>
        <p:txBody>
          <a:bodyPr wrap="square">
            <a:spAutoFit/>
          </a:bodyPr>
          <a:lstStyle/>
          <a:p>
            <a:pPr lvl="0" algn="ctr" defTabSz="1461225" fontAlgn="base">
              <a:spcBef>
                <a:spcPct val="0"/>
              </a:spcBef>
              <a:spcAft>
                <a:spcPct val="0"/>
              </a:spcAft>
              <a:defRPr/>
            </a:pPr>
            <a:r>
              <a:rPr lang="en-US" kern="0" dirty="0">
                <a:solidFill>
                  <a:srgbClr val="000000"/>
                </a:solidFill>
                <a:cs typeface="Arial" charset="0"/>
              </a:rPr>
              <a:t>Hypervisor (</a:t>
            </a:r>
            <a:r>
              <a:rPr lang="en-US" kern="0" dirty="0" smtClean="0">
                <a:solidFill>
                  <a:srgbClr val="000000"/>
                </a:solidFill>
                <a:cs typeface="Arial" charset="0"/>
              </a:rPr>
              <a:t>XenServer)</a:t>
            </a:r>
            <a:endParaRPr lang="en-US" kern="0" dirty="0">
              <a:solidFill>
                <a:srgbClr val="000000"/>
              </a:solidFill>
              <a:cs typeface="Arial" charset="0"/>
            </a:endParaRPr>
          </a:p>
        </p:txBody>
      </p:sp>
      <p:cxnSp>
        <p:nvCxnSpPr>
          <p:cNvPr id="60" name="Straight Arrow Connector 60"/>
          <p:cNvCxnSpPr>
            <a:stCxn id="31" idx="1"/>
            <a:endCxn id="53" idx="3"/>
          </p:cNvCxnSpPr>
          <p:nvPr/>
        </p:nvCxnSpPr>
        <p:spPr bwMode="auto">
          <a:xfrm flipH="1" flipV="1">
            <a:off x="1847130" y="4086002"/>
            <a:ext cx="2856522" cy="5187"/>
          </a:xfrm>
          <a:prstGeom prst="straightConnector1">
            <a:avLst/>
          </a:prstGeom>
          <a:noFill/>
          <a:ln w="38100" cap="flat" cmpd="sng" algn="ctr">
            <a:solidFill>
              <a:schemeClr val="accent2"/>
            </a:solidFill>
            <a:prstDash val="solid"/>
            <a:round/>
            <a:headEnd type="triangle" w="lg" len="lg"/>
            <a:tailEnd type="none" w="lg" len="lg"/>
          </a:ln>
          <a:effectLst/>
        </p:spPr>
      </p:cxnSp>
      <p:pic>
        <p:nvPicPr>
          <p:cNvPr id="31" name="Picture 30"/>
          <p:cNvPicPr>
            <a:picLocks noChangeAspect="1"/>
          </p:cNvPicPr>
          <p:nvPr/>
        </p:nvPicPr>
        <p:blipFill>
          <a:blip r:embed="rId7"/>
          <a:stretch>
            <a:fillRect/>
          </a:stretch>
        </p:blipFill>
        <p:spPr>
          <a:xfrm>
            <a:off x="4703652" y="3542549"/>
            <a:ext cx="731520" cy="1097280"/>
          </a:xfrm>
          <a:prstGeom prst="rect">
            <a:avLst/>
          </a:prstGeom>
        </p:spPr>
      </p:pic>
      <p:grpSp>
        <p:nvGrpSpPr>
          <p:cNvPr id="32" name="Group 31"/>
          <p:cNvGrpSpPr/>
          <p:nvPr/>
        </p:nvGrpSpPr>
        <p:grpSpPr>
          <a:xfrm>
            <a:off x="2647723" y="3791981"/>
            <a:ext cx="1708288" cy="835054"/>
            <a:chOff x="3450217" y="4202627"/>
            <a:chExt cx="1708288" cy="835054"/>
          </a:xfrm>
          <a:solidFill>
            <a:schemeClr val="bg1"/>
          </a:solidFill>
        </p:grpSpPr>
        <p:pic>
          <p:nvPicPr>
            <p:cNvPr id="33" name="Picture 285"/>
            <p:cNvPicPr>
              <a:picLocks noChangeAspect="1" noChangeArrowheads="1"/>
            </p:cNvPicPr>
            <p:nvPr/>
          </p:nvPicPr>
          <p:blipFill>
            <a:blip r:embed="rId8">
              <a:duotone>
                <a:prstClr val="black"/>
                <a:schemeClr val="accent2">
                  <a:tint val="45000"/>
                  <a:satMod val="400000"/>
                </a:schemeClr>
              </a:duotone>
            </a:blip>
            <a:srcRect/>
            <a:stretch>
              <a:fillRect/>
            </a:stretch>
          </p:blipFill>
          <p:spPr bwMode="auto">
            <a:xfrm>
              <a:off x="3765756" y="4202627"/>
              <a:ext cx="1195944" cy="500190"/>
            </a:xfrm>
            <a:prstGeom prst="rect">
              <a:avLst/>
            </a:prstGeom>
            <a:grpFill/>
            <a:ln w="38100">
              <a:noFill/>
              <a:miter lim="800000"/>
              <a:headEnd/>
              <a:tailEnd type="none" w="sm" len="sm"/>
            </a:ln>
          </p:spPr>
        </p:pic>
        <p:sp>
          <p:nvSpPr>
            <p:cNvPr id="34" name="TextBox 33"/>
            <p:cNvSpPr txBox="1"/>
            <p:nvPr/>
          </p:nvSpPr>
          <p:spPr>
            <a:xfrm>
              <a:off x="3450217" y="4699127"/>
              <a:ext cx="1708288" cy="338554"/>
            </a:xfrm>
            <a:prstGeom prst="rect">
              <a:avLst/>
            </a:prstGeom>
            <a:grpFill/>
          </p:spPr>
          <p:txBody>
            <a:bodyPr wrap="none" rtlCol="0">
              <a:spAutoFit/>
            </a:bodyPr>
            <a:lstStyle/>
            <a:p>
              <a:pPr algn="ctr" defTabSz="1088291"/>
              <a:r>
                <a:rPr lang="en-US" sz="1600" dirty="0">
                  <a:solidFill>
                    <a:srgbClr val="000000"/>
                  </a:solidFill>
                </a:rPr>
                <a:t>Read Cache (RAM)</a:t>
              </a:r>
            </a:p>
          </p:txBody>
        </p:sp>
      </p:grpSp>
      <p:sp>
        <p:nvSpPr>
          <p:cNvPr id="49" name="TextBox 48"/>
          <p:cNvSpPr txBox="1"/>
          <p:nvPr/>
        </p:nvSpPr>
        <p:spPr>
          <a:xfrm>
            <a:off x="4714186" y="4635559"/>
            <a:ext cx="710451"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Server</a:t>
            </a:r>
            <a:endParaRPr lang="en-US" sz="1600" dirty="0">
              <a:solidFill>
                <a:srgbClr val="000000"/>
              </a:solidFill>
            </a:endParaRPr>
          </a:p>
        </p:txBody>
      </p:sp>
      <p:cxnSp>
        <p:nvCxnSpPr>
          <p:cNvPr id="56" name="Straight Arrow Connector 60"/>
          <p:cNvCxnSpPr>
            <a:stCxn id="31" idx="3"/>
            <a:endCxn id="55" idx="1"/>
          </p:cNvCxnSpPr>
          <p:nvPr/>
        </p:nvCxnSpPr>
        <p:spPr bwMode="auto">
          <a:xfrm>
            <a:off x="5435172" y="4091189"/>
            <a:ext cx="1615047" cy="1127"/>
          </a:xfrm>
          <a:prstGeom prst="straightConnector1">
            <a:avLst/>
          </a:prstGeom>
          <a:noFill/>
          <a:ln w="38100" cap="flat" cmpd="sng" algn="ctr">
            <a:solidFill>
              <a:schemeClr val="accent2"/>
            </a:solidFill>
            <a:prstDash val="solid"/>
            <a:round/>
            <a:headEnd type="triangle" w="lg" len="lg"/>
            <a:tailEnd type="triangle" w="lg" len="lg"/>
          </a:ln>
          <a:effectLst/>
        </p:spPr>
      </p:cxnSp>
      <p:cxnSp>
        <p:nvCxnSpPr>
          <p:cNvPr id="58" name="Straight Arrow Connector 60"/>
          <p:cNvCxnSpPr>
            <a:stCxn id="57" idx="3"/>
          </p:cNvCxnSpPr>
          <p:nvPr/>
        </p:nvCxnSpPr>
        <p:spPr bwMode="auto">
          <a:xfrm>
            <a:off x="8211646" y="4677275"/>
            <a:ext cx="265030" cy="909127"/>
          </a:xfrm>
          <a:prstGeom prst="bentConnector3">
            <a:avLst>
              <a:gd name="adj1" fmla="val 262082"/>
            </a:avLst>
          </a:prstGeom>
          <a:noFill/>
          <a:ln w="38100" cap="flat" cmpd="sng" algn="ctr">
            <a:solidFill>
              <a:schemeClr val="accent2"/>
            </a:solidFill>
            <a:prstDash val="solid"/>
            <a:round/>
            <a:headEnd type="triangle" w="lg" len="lg"/>
            <a:tailEnd type="none" w="lg" len="lg"/>
          </a:ln>
          <a:effectLst/>
        </p:spPr>
      </p:cxnSp>
      <p:cxnSp>
        <p:nvCxnSpPr>
          <p:cNvPr id="59" name="Straight Arrow Connector 60"/>
          <p:cNvCxnSpPr>
            <a:endCxn id="57" idx="1"/>
          </p:cNvCxnSpPr>
          <p:nvPr/>
        </p:nvCxnSpPr>
        <p:spPr bwMode="auto">
          <a:xfrm rot="10800000" flipH="1">
            <a:off x="7050211" y="4677276"/>
            <a:ext cx="265035" cy="909127"/>
          </a:xfrm>
          <a:prstGeom prst="bentConnector3">
            <a:avLst>
              <a:gd name="adj1" fmla="val -169662"/>
            </a:avLst>
          </a:prstGeom>
          <a:noFill/>
          <a:ln w="38100" cap="flat" cmpd="sng" algn="ctr">
            <a:solidFill>
              <a:schemeClr val="accent2"/>
            </a:solidFill>
            <a:prstDash val="solid"/>
            <a:round/>
            <a:headEnd type="triangle" w="lg" len="lg"/>
            <a:tailEnd type="none" w="lg" len="lg"/>
          </a:ln>
          <a:effectLst/>
        </p:spPr>
      </p:cxnSp>
      <p:pic>
        <p:nvPicPr>
          <p:cNvPr id="62" name="Picture 61"/>
          <p:cNvPicPr>
            <a:picLocks noChangeAspect="1"/>
          </p:cNvPicPr>
          <p:nvPr/>
        </p:nvPicPr>
        <p:blipFill rotWithShape="1">
          <a:blip r:embed="rId3">
            <a:duotone>
              <a:schemeClr val="accent1">
                <a:shade val="45000"/>
                <a:satMod val="135000"/>
              </a:schemeClr>
              <a:prstClr val="white"/>
            </a:duotone>
          </a:blip>
          <a:srcRect t="72613"/>
          <a:stretch/>
        </p:blipFill>
        <p:spPr>
          <a:xfrm>
            <a:off x="7050208" y="5806828"/>
            <a:ext cx="1426464" cy="272970"/>
          </a:xfrm>
          <a:prstGeom prst="rect">
            <a:avLst/>
          </a:prstGeom>
        </p:spPr>
      </p:pic>
    </p:spTree>
    <p:extLst>
      <p:ext uri="{BB962C8B-B14F-4D97-AF65-F5344CB8AC3E}">
        <p14:creationId xmlns:p14="http://schemas.microsoft.com/office/powerpoint/2010/main" val="2596268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500"/>
                                        <p:tgtEl>
                                          <p:spTgt spid="5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7"/>
                                        </p:tgtEl>
                                        <p:attrNameLst>
                                          <p:attrName>style.visibility</p:attrName>
                                        </p:attrNameLst>
                                      </p:cBhvr>
                                      <p:to>
                                        <p:strVal val="visible"/>
                                      </p:to>
                                    </p:set>
                                    <p:animEffect transition="in" filter="fade">
                                      <p:cBhvr>
                                        <p:cTn id="15" dur="500"/>
                                        <p:tgtEl>
                                          <p:spTgt spid="77"/>
                                        </p:tgtEl>
                                      </p:cBhvr>
                                    </p:animEffect>
                                  </p:childTnLst>
                                </p:cTn>
                              </p:par>
                            </p:childTnLst>
                          </p:cTn>
                        </p:par>
                        <p:par>
                          <p:cTn id="16" fill="hold">
                            <p:stCondLst>
                              <p:cond delay="500"/>
                            </p:stCondLst>
                            <p:childTnLst>
                              <p:par>
                                <p:cTn id="17" presetID="22" presetClass="entr" presetSubtype="2" fill="hold" nodeType="afterEffect">
                                  <p:stCondLst>
                                    <p:cond delay="0"/>
                                  </p:stCondLst>
                                  <p:childTnLst>
                                    <p:set>
                                      <p:cBhvr>
                                        <p:cTn id="18" dur="1" fill="hold">
                                          <p:stCondLst>
                                            <p:cond delay="0"/>
                                          </p:stCondLst>
                                        </p:cTn>
                                        <p:tgtEl>
                                          <p:spTgt spid="66"/>
                                        </p:tgtEl>
                                        <p:attrNameLst>
                                          <p:attrName>style.visibility</p:attrName>
                                        </p:attrNameLst>
                                      </p:cBhvr>
                                      <p:to>
                                        <p:strVal val="visible"/>
                                      </p:to>
                                    </p:set>
                                    <p:animEffect transition="in" filter="wipe(right)">
                                      <p:cBhvr>
                                        <p:cTn id="19" dur="500"/>
                                        <p:tgtEl>
                                          <p:spTgt spid="66"/>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fade">
                                      <p:cBhvr>
                                        <p:cTn id="23" dur="500"/>
                                        <p:tgtEl>
                                          <p:spTgt spid="46"/>
                                        </p:tgtEl>
                                      </p:cBhvr>
                                    </p:animEffect>
                                  </p:childTnLst>
                                </p:cTn>
                              </p:par>
                            </p:childTnLst>
                          </p:cTn>
                        </p:par>
                        <p:par>
                          <p:cTn id="24" fill="hold">
                            <p:stCondLst>
                              <p:cond delay="1500"/>
                            </p:stCondLst>
                            <p:childTnLst>
                              <p:par>
                                <p:cTn id="25" presetID="22" presetClass="entr" presetSubtype="1" fill="hold" nodeType="after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wipe(up)">
                                      <p:cBhvr>
                                        <p:cTn id="27" dur="500"/>
                                        <p:tgtEl>
                                          <p:spTgt spid="59"/>
                                        </p:tgtEl>
                                      </p:cBhvr>
                                    </p:animEffect>
                                  </p:childTnLst>
                                </p:cTn>
                              </p:par>
                            </p:childTnLst>
                          </p:cTn>
                        </p:par>
                        <p:par>
                          <p:cTn id="28" fill="hold">
                            <p:stCondLst>
                              <p:cond delay="2000"/>
                            </p:stCondLst>
                            <p:childTnLst>
                              <p:par>
                                <p:cTn id="29" presetID="10" presetClass="entr" presetSubtype="0" fill="hold"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500"/>
                                        <p:tgtEl>
                                          <p:spTgt spid="37"/>
                                        </p:tgtEl>
                                      </p:cBhvr>
                                    </p:animEffect>
                                  </p:childTnLst>
                                </p:cTn>
                              </p:par>
                            </p:childTnLst>
                          </p:cTn>
                        </p:par>
                        <p:par>
                          <p:cTn id="32" fill="hold">
                            <p:stCondLst>
                              <p:cond delay="2500"/>
                            </p:stCondLst>
                            <p:childTnLst>
                              <p:par>
                                <p:cTn id="33" presetID="22" presetClass="entr" presetSubtype="4" fill="hold" nodeType="afterEffect">
                                  <p:stCondLst>
                                    <p:cond delay="0"/>
                                  </p:stCondLst>
                                  <p:childTnLst>
                                    <p:set>
                                      <p:cBhvr>
                                        <p:cTn id="34" dur="1" fill="hold">
                                          <p:stCondLst>
                                            <p:cond delay="0"/>
                                          </p:stCondLst>
                                        </p:cTn>
                                        <p:tgtEl>
                                          <p:spTgt spid="58"/>
                                        </p:tgtEl>
                                        <p:attrNameLst>
                                          <p:attrName>style.visibility</p:attrName>
                                        </p:attrNameLst>
                                      </p:cBhvr>
                                      <p:to>
                                        <p:strVal val="visible"/>
                                      </p:to>
                                    </p:set>
                                    <p:animEffect transition="in" filter="wipe(down)">
                                      <p:cBhvr>
                                        <p:cTn id="35" dur="500"/>
                                        <p:tgtEl>
                                          <p:spTgt spid="58"/>
                                        </p:tgtEl>
                                      </p:cBhvr>
                                    </p:animEffect>
                                  </p:childTnLst>
                                </p:cTn>
                              </p:par>
                            </p:childTnLst>
                          </p:cTn>
                        </p:par>
                        <p:par>
                          <p:cTn id="36" fill="hold">
                            <p:stCondLst>
                              <p:cond delay="3000"/>
                            </p:stCondLst>
                            <p:childTnLst>
                              <p:par>
                                <p:cTn id="37" presetID="22" presetClass="entr" presetSubtype="2" fill="hold" nodeType="afterEffect">
                                  <p:stCondLst>
                                    <p:cond delay="0"/>
                                  </p:stCondLst>
                                  <p:childTnLst>
                                    <p:set>
                                      <p:cBhvr>
                                        <p:cTn id="38" dur="1" fill="hold">
                                          <p:stCondLst>
                                            <p:cond delay="0"/>
                                          </p:stCondLst>
                                        </p:cTn>
                                        <p:tgtEl>
                                          <p:spTgt spid="56"/>
                                        </p:tgtEl>
                                        <p:attrNameLst>
                                          <p:attrName>style.visibility</p:attrName>
                                        </p:attrNameLst>
                                      </p:cBhvr>
                                      <p:to>
                                        <p:strVal val="visible"/>
                                      </p:to>
                                    </p:set>
                                    <p:animEffect transition="in" filter="wipe(right)">
                                      <p:cBhvr>
                                        <p:cTn id="39" dur="500"/>
                                        <p:tgtEl>
                                          <p:spTgt spid="56"/>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35"/>
                                        </p:tgtEl>
                                        <p:attrNameLst>
                                          <p:attrName>style.visibility</p:attrName>
                                        </p:attrNameLst>
                                      </p:cBhvr>
                                      <p:to>
                                        <p:strVal val="visible"/>
                                      </p:to>
                                    </p:set>
                                    <p:animEffect transition="in" filter="wipe(down)">
                                      <p:cBhvr>
                                        <p:cTn id="44" dur="2000"/>
                                        <p:tgtEl>
                                          <p:spTgt spid="35"/>
                                        </p:tgtEl>
                                      </p:cBhvr>
                                    </p:animEffect>
                                  </p:childTnLst>
                                </p:cTn>
                              </p:par>
                              <p:par>
                                <p:cTn id="45" presetID="22" presetClass="entr" presetSubtype="4" fill="hold" nodeType="with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wipe(down)">
                                      <p:cBhvr>
                                        <p:cTn id="47" dur="20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36"/>
          <p:cNvGrpSpPr/>
          <p:nvPr/>
        </p:nvGrpSpPr>
        <p:grpSpPr>
          <a:xfrm>
            <a:off x="6935332" y="5083102"/>
            <a:ext cx="1656224" cy="1310066"/>
            <a:chOff x="6935333" y="3576286"/>
            <a:chExt cx="1656224" cy="1310066"/>
          </a:xfrm>
        </p:grpSpPr>
        <p:pic>
          <p:nvPicPr>
            <p:cNvPr id="38" name="Picture 37"/>
            <p:cNvPicPr>
              <a:picLocks noChangeAspect="1"/>
            </p:cNvPicPr>
            <p:nvPr/>
          </p:nvPicPr>
          <p:blipFill>
            <a:blip r:embed="rId3">
              <a:lum bright="70000" contrast="-70000"/>
            </a:blip>
            <a:stretch>
              <a:fillRect/>
            </a:stretch>
          </p:blipFill>
          <p:spPr>
            <a:xfrm>
              <a:off x="7050209" y="3576286"/>
              <a:ext cx="1426464" cy="996696"/>
            </a:xfrm>
            <a:prstGeom prst="rect">
              <a:avLst/>
            </a:prstGeom>
          </p:spPr>
        </p:pic>
        <p:sp>
          <p:nvSpPr>
            <p:cNvPr id="41" name="Rectangle 40"/>
            <p:cNvSpPr/>
            <p:nvPr/>
          </p:nvSpPr>
          <p:spPr>
            <a:xfrm>
              <a:off x="6935333" y="4517020"/>
              <a:ext cx="1656224" cy="369332"/>
            </a:xfrm>
            <a:prstGeom prst="rect">
              <a:avLst/>
            </a:prstGeom>
          </p:spPr>
          <p:txBody>
            <a:bodyPr wrap="none">
              <a:spAutoFit/>
            </a:bodyPr>
            <a:lstStyle/>
            <a:p>
              <a:pPr algn="ctr"/>
              <a:r>
                <a:rPr lang="en-US" kern="0" dirty="0">
                  <a:solidFill>
                    <a:srgbClr val="000000"/>
                  </a:solidFill>
                  <a:cs typeface="Arial" charset="0"/>
                </a:rPr>
                <a:t>PVS Accelerator</a:t>
              </a:r>
            </a:p>
          </p:txBody>
        </p:sp>
      </p:grpSp>
      <p:pic>
        <p:nvPicPr>
          <p:cNvPr id="77" name="Picture 76"/>
          <p:cNvPicPr>
            <a:picLocks noChangeAspect="1"/>
          </p:cNvPicPr>
          <p:nvPr/>
        </p:nvPicPr>
        <p:blipFill>
          <a:blip r:embed="rId4">
            <a:lum bright="70000" contrast="-70000"/>
          </a:blip>
          <a:stretch>
            <a:fillRect/>
          </a:stretch>
        </p:blipFill>
        <p:spPr>
          <a:xfrm>
            <a:off x="9502061" y="1940773"/>
            <a:ext cx="1744347" cy="1338929"/>
          </a:xfrm>
          <a:prstGeom prst="rect">
            <a:avLst/>
          </a:prstGeom>
        </p:spPr>
      </p:pic>
      <p:pic>
        <p:nvPicPr>
          <p:cNvPr id="85" name="Picture 84"/>
          <p:cNvPicPr>
            <a:picLocks noChangeAspect="1"/>
          </p:cNvPicPr>
          <p:nvPr/>
        </p:nvPicPr>
        <p:blipFill>
          <a:blip r:embed="rId4">
            <a:lum bright="70000" contrast="-70000"/>
          </a:blip>
          <a:stretch>
            <a:fillRect/>
          </a:stretch>
        </p:blipFill>
        <p:spPr>
          <a:xfrm>
            <a:off x="9502064" y="4896968"/>
            <a:ext cx="1744347" cy="1338929"/>
          </a:xfrm>
          <a:prstGeom prst="rect">
            <a:avLst/>
          </a:prstGeom>
        </p:spPr>
      </p:pic>
      <p:pic>
        <p:nvPicPr>
          <p:cNvPr id="39" name="Picture 38"/>
          <p:cNvPicPr>
            <a:picLocks noChangeAspect="1"/>
          </p:cNvPicPr>
          <p:nvPr/>
        </p:nvPicPr>
        <p:blipFill>
          <a:blip r:embed="rId4">
            <a:duotone>
              <a:schemeClr val="accent3">
                <a:shade val="45000"/>
                <a:satMod val="135000"/>
              </a:schemeClr>
              <a:prstClr val="white"/>
            </a:duotone>
          </a:blip>
          <a:stretch>
            <a:fillRect/>
          </a:stretch>
        </p:blipFill>
        <p:spPr>
          <a:xfrm>
            <a:off x="9502060" y="4892829"/>
            <a:ext cx="1744347" cy="1338929"/>
          </a:xfrm>
          <a:prstGeom prst="rect">
            <a:avLst/>
          </a:prstGeom>
        </p:spPr>
      </p:pic>
      <p:pic>
        <p:nvPicPr>
          <p:cNvPr id="35" name="Picture 34"/>
          <p:cNvPicPr>
            <a:picLocks noChangeAspect="1"/>
          </p:cNvPicPr>
          <p:nvPr/>
        </p:nvPicPr>
        <p:blipFill>
          <a:blip r:embed="rId4">
            <a:duotone>
              <a:schemeClr val="accent2">
                <a:shade val="45000"/>
                <a:satMod val="135000"/>
              </a:schemeClr>
              <a:prstClr val="white"/>
            </a:duotone>
          </a:blip>
          <a:stretch>
            <a:fillRect/>
          </a:stretch>
        </p:blipFill>
        <p:spPr>
          <a:xfrm>
            <a:off x="9502061" y="1940772"/>
            <a:ext cx="1744347" cy="1338929"/>
          </a:xfrm>
          <a:prstGeom prst="rect">
            <a:avLst/>
          </a:prstGeom>
        </p:spPr>
      </p:pic>
      <p:grpSp>
        <p:nvGrpSpPr>
          <p:cNvPr id="46" name="Group 45"/>
          <p:cNvGrpSpPr/>
          <p:nvPr/>
        </p:nvGrpSpPr>
        <p:grpSpPr>
          <a:xfrm>
            <a:off x="7050219" y="3635116"/>
            <a:ext cx="1426464" cy="1226825"/>
            <a:chOff x="7050219" y="3635116"/>
            <a:chExt cx="1426464" cy="1226825"/>
          </a:xfrm>
        </p:grpSpPr>
        <p:pic>
          <p:nvPicPr>
            <p:cNvPr id="55" name="Picture 54"/>
            <p:cNvPicPr>
              <a:picLocks noChangeAspect="1"/>
            </p:cNvPicPr>
            <p:nvPr/>
          </p:nvPicPr>
          <p:blipFill>
            <a:blip r:embed="rId5">
              <a:duotone>
                <a:schemeClr val="accent1">
                  <a:shade val="45000"/>
                  <a:satMod val="135000"/>
                </a:schemeClr>
                <a:prstClr val="white"/>
              </a:duotone>
            </a:blip>
            <a:stretch>
              <a:fillRect/>
            </a:stretch>
          </p:blipFill>
          <p:spPr>
            <a:xfrm>
              <a:off x="7050219" y="3635116"/>
              <a:ext cx="1426464" cy="914400"/>
            </a:xfrm>
            <a:prstGeom prst="rect">
              <a:avLst/>
            </a:prstGeom>
          </p:spPr>
        </p:pic>
        <p:sp>
          <p:nvSpPr>
            <p:cNvPr id="57" name="Rectangle 56"/>
            <p:cNvSpPr/>
            <p:nvPr/>
          </p:nvSpPr>
          <p:spPr>
            <a:xfrm>
              <a:off x="7315247" y="4492609"/>
              <a:ext cx="896399" cy="369332"/>
            </a:xfrm>
            <a:prstGeom prst="rect">
              <a:avLst/>
            </a:prstGeom>
          </p:spPr>
          <p:txBody>
            <a:bodyPr wrap="none">
              <a:spAutoFit/>
            </a:bodyPr>
            <a:lstStyle/>
            <a:p>
              <a:pPr algn="ctr"/>
              <a:r>
                <a:rPr lang="en-US" kern="0" dirty="0" err="1" smtClean="0">
                  <a:solidFill>
                    <a:srgbClr val="000000"/>
                  </a:solidFill>
                  <a:cs typeface="Arial" charset="0"/>
                </a:rPr>
                <a:t>vSwitch</a:t>
              </a:r>
              <a:endParaRPr lang="en-US" kern="0" dirty="0" smtClean="0">
                <a:solidFill>
                  <a:srgbClr val="000000"/>
                </a:solidFill>
                <a:cs typeface="Arial" charset="0"/>
              </a:endParaRPr>
            </a:p>
          </p:txBody>
        </p:sp>
      </p:grpSp>
      <p:sp>
        <p:nvSpPr>
          <p:cNvPr id="48" name="Rectangle 47"/>
          <p:cNvSpPr/>
          <p:nvPr/>
        </p:nvSpPr>
        <p:spPr bwMode="auto">
          <a:xfrm>
            <a:off x="2592043" y="1828799"/>
            <a:ext cx="3665159" cy="4656223"/>
          </a:xfrm>
          <a:prstGeom prst="rect">
            <a:avLst/>
          </a:prstGeom>
          <a:noFill/>
          <a:ln w="25400" cap="flat" cmpd="sng" algn="ctr">
            <a:solidFill>
              <a:schemeClr val="accent6"/>
            </a:solidFill>
            <a:prstDash val="solid"/>
            <a:headEnd type="none" w="med" len="med"/>
            <a:tailEnd type="none" w="med" len="med"/>
          </a:ln>
          <a:effectLst/>
        </p:spPr>
        <p:txBody>
          <a:bodyPr rot="0" spcFirstLastPara="0" vertOverflow="overflow" horzOverflow="overflow" vert="vert270" wrap="square" lIns="138203" tIns="69101" rIns="138203" bIns="69101" numCol="1" spcCol="0" rtlCol="0" fromWordArt="0" anchor="t" anchorCtr="0" forceAA="0" compatLnSpc="1">
            <a:prstTxWarp prst="textNoShape">
              <a:avLst/>
            </a:prstTxWarp>
            <a:normAutofit/>
          </a:bodyPr>
          <a:lstStyle/>
          <a:p>
            <a:pPr marL="0" marR="0" lvl="0" indent="0" algn="ctr" defTabSz="1461225"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ea typeface="+mn-ea"/>
              <a:cs typeface="Arial" charset="0"/>
            </a:endParaRPr>
          </a:p>
        </p:txBody>
      </p:sp>
      <p:sp>
        <p:nvSpPr>
          <p:cNvPr id="8" name="Rectangle 7"/>
          <p:cNvSpPr/>
          <p:nvPr/>
        </p:nvSpPr>
        <p:spPr>
          <a:xfrm>
            <a:off x="64168" y="6481352"/>
            <a:ext cx="1884610" cy="3766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
        <p:nvSpPr>
          <p:cNvPr id="5" name="Rectangle 4"/>
          <p:cNvSpPr/>
          <p:nvPr/>
        </p:nvSpPr>
        <p:spPr bwMode="auto">
          <a:xfrm>
            <a:off x="6437245" y="1828800"/>
            <a:ext cx="5304823" cy="4656222"/>
          </a:xfrm>
          <a:prstGeom prst="rect">
            <a:avLst/>
          </a:prstGeom>
          <a:noFill/>
          <a:ln w="25400" cap="flat" cmpd="sng" algn="ctr">
            <a:solidFill>
              <a:schemeClr val="accent1"/>
            </a:solidFill>
            <a:prstDash val="solid"/>
            <a:headEnd type="none" w="med" len="med"/>
            <a:tailEnd type="none" w="med" len="med"/>
          </a:ln>
          <a:effectLst/>
        </p:spPr>
        <p:txBody>
          <a:bodyPr rot="0" spcFirstLastPara="0" vertOverflow="overflow" horzOverflow="overflow" vert="vert" wrap="square" lIns="138203" tIns="69101" rIns="138203" bIns="69101" numCol="1" spcCol="0" rtlCol="0" fromWordArt="0" anchor="t" anchorCtr="0" forceAA="0" compatLnSpc="1">
            <a:prstTxWarp prst="textNoShape">
              <a:avLst/>
            </a:prstTxWarp>
            <a:normAutofit/>
          </a:bodyPr>
          <a:lstStyle/>
          <a:p>
            <a:pPr marL="0" marR="0" lvl="0" indent="0" algn="ctr" defTabSz="1461225"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ea typeface="+mn-ea"/>
              <a:cs typeface="Arial" charset="0"/>
            </a:endParaRPr>
          </a:p>
        </p:txBody>
      </p:sp>
      <p:sp>
        <p:nvSpPr>
          <p:cNvPr id="6" name="Rectangle 5"/>
          <p:cNvSpPr/>
          <p:nvPr/>
        </p:nvSpPr>
        <p:spPr bwMode="auto">
          <a:xfrm>
            <a:off x="506297" y="1828799"/>
            <a:ext cx="1905704" cy="4656223"/>
          </a:xfrm>
          <a:prstGeom prst="rect">
            <a:avLst/>
          </a:prstGeom>
          <a:noFill/>
          <a:ln w="25400" cap="flat" cmpd="sng" algn="ctr">
            <a:solidFill>
              <a:schemeClr val="accent4"/>
            </a:solidFill>
            <a:prstDash val="solid"/>
            <a:headEnd type="none" w="med" len="med"/>
            <a:tailEnd type="none" w="med" len="med"/>
          </a:ln>
          <a:effectLst/>
        </p:spPr>
        <p:txBody>
          <a:bodyPr rot="0" spcFirstLastPara="0" vertOverflow="overflow" horzOverflow="overflow" vert="vert270" wrap="square" lIns="138203" tIns="69101" rIns="138203" bIns="69101" numCol="1" spcCol="0" rtlCol="0" fromWordArt="0" anchor="t" anchorCtr="0" forceAA="0" compatLnSpc="1">
            <a:prstTxWarp prst="textNoShape">
              <a:avLst/>
            </a:prstTxWarp>
            <a:normAutofit/>
          </a:bodyPr>
          <a:lstStyle/>
          <a:p>
            <a:pPr marL="0" marR="0" lvl="0" indent="0" algn="ctr" defTabSz="1461225"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ea typeface="+mn-ea"/>
              <a:cs typeface="Arial" charset="0"/>
            </a:endParaRPr>
          </a:p>
        </p:txBody>
      </p:sp>
      <p:sp>
        <p:nvSpPr>
          <p:cNvPr id="2" name="Title 1"/>
          <p:cNvSpPr>
            <a:spLocks noGrp="1"/>
          </p:cNvSpPr>
          <p:nvPr>
            <p:ph type="title"/>
          </p:nvPr>
        </p:nvSpPr>
        <p:spPr/>
        <p:txBody>
          <a:bodyPr/>
          <a:lstStyle/>
          <a:p>
            <a:r>
              <a:rPr lang="en-US" dirty="0"/>
              <a:t>Provisioning Services Accelerator</a:t>
            </a:r>
          </a:p>
        </p:txBody>
      </p:sp>
      <p:sp>
        <p:nvSpPr>
          <p:cNvPr id="3" name="Text Placeholder 2"/>
          <p:cNvSpPr>
            <a:spLocks noGrp="1"/>
          </p:cNvSpPr>
          <p:nvPr>
            <p:ph type="body" idx="10"/>
          </p:nvPr>
        </p:nvSpPr>
        <p:spPr/>
        <p:txBody>
          <a:bodyPr/>
          <a:lstStyle/>
          <a:p>
            <a:r>
              <a:rPr lang="en-US" dirty="0" smtClean="0"/>
              <a:t>Overview</a:t>
            </a:r>
            <a:endParaRPr lang="en-US" dirty="0"/>
          </a:p>
        </p:txBody>
      </p:sp>
      <p:cxnSp>
        <p:nvCxnSpPr>
          <p:cNvPr id="47" name="Straight Arrow Connector 60"/>
          <p:cNvCxnSpPr>
            <a:stCxn id="55" idx="3"/>
            <a:endCxn id="85" idx="0"/>
          </p:cNvCxnSpPr>
          <p:nvPr/>
        </p:nvCxnSpPr>
        <p:spPr bwMode="auto">
          <a:xfrm>
            <a:off x="8476683" y="4092316"/>
            <a:ext cx="1897555" cy="804652"/>
          </a:xfrm>
          <a:prstGeom prst="bentConnector2">
            <a:avLst/>
          </a:prstGeom>
          <a:noFill/>
          <a:ln w="38100" cap="flat" cmpd="sng" algn="ctr">
            <a:solidFill>
              <a:schemeClr val="accent3"/>
            </a:solidFill>
            <a:prstDash val="solid"/>
            <a:round/>
            <a:headEnd type="triangle" w="lg" len="lg"/>
            <a:tailEnd type="triangle" w="lg" len="lg"/>
          </a:ln>
          <a:effectLst/>
        </p:spPr>
      </p:cxnSp>
      <p:grpSp>
        <p:nvGrpSpPr>
          <p:cNvPr id="51" name="Group 50"/>
          <p:cNvGrpSpPr/>
          <p:nvPr/>
        </p:nvGrpSpPr>
        <p:grpSpPr>
          <a:xfrm>
            <a:off x="1085347" y="3692714"/>
            <a:ext cx="873958" cy="1124514"/>
            <a:chOff x="10199336" y="5157085"/>
            <a:chExt cx="873958" cy="1124514"/>
          </a:xfrm>
        </p:grpSpPr>
        <p:sp>
          <p:nvSpPr>
            <p:cNvPr id="52" name="TextBox 51"/>
            <p:cNvSpPr txBox="1"/>
            <p:nvPr/>
          </p:nvSpPr>
          <p:spPr>
            <a:xfrm>
              <a:off x="10199336" y="5912267"/>
              <a:ext cx="873958" cy="369332"/>
            </a:xfrm>
            <a:prstGeom prst="rect">
              <a:avLst/>
            </a:prstGeom>
            <a:noFill/>
          </p:spPr>
          <p:txBody>
            <a:bodyPr wrap="none" rtlCol="0">
              <a:spAutoFit/>
            </a:bodyPr>
            <a:lstStyle/>
            <a:p>
              <a:pPr algn="ctr" defTabSz="1088291"/>
              <a:r>
                <a:rPr lang="en-US" dirty="0">
                  <a:solidFill>
                    <a:srgbClr val="000000"/>
                  </a:solidFill>
                </a:rPr>
                <a:t>OS Disk</a:t>
              </a:r>
            </a:p>
          </p:txBody>
        </p:sp>
        <p:pic>
          <p:nvPicPr>
            <p:cNvPr id="53" name="Picture 52"/>
            <p:cNvPicPr>
              <a:picLocks noChangeAspect="1"/>
            </p:cNvPicPr>
            <p:nvPr/>
          </p:nvPicPr>
          <p:blipFill>
            <a:blip r:embed="rId6"/>
            <a:stretch>
              <a:fillRect/>
            </a:stretch>
          </p:blipFill>
          <p:spPr>
            <a:xfrm>
              <a:off x="10390049" y="5157085"/>
              <a:ext cx="571070" cy="786575"/>
            </a:xfrm>
            <a:prstGeom prst="rect">
              <a:avLst/>
            </a:prstGeom>
          </p:spPr>
        </p:pic>
      </p:grpSp>
      <p:sp>
        <p:nvSpPr>
          <p:cNvPr id="7" name="Rectangle 6"/>
          <p:cNvSpPr/>
          <p:nvPr/>
        </p:nvSpPr>
        <p:spPr>
          <a:xfrm>
            <a:off x="2592042" y="6447868"/>
            <a:ext cx="3665160" cy="369332"/>
          </a:xfrm>
          <a:prstGeom prst="rect">
            <a:avLst/>
          </a:prstGeom>
        </p:spPr>
        <p:txBody>
          <a:bodyPr wrap="square">
            <a:spAutoFit/>
          </a:bodyPr>
          <a:lstStyle/>
          <a:p>
            <a:pPr lvl="0" algn="ctr" defTabSz="1461225" fontAlgn="base">
              <a:spcBef>
                <a:spcPct val="0"/>
              </a:spcBef>
              <a:spcAft>
                <a:spcPct val="0"/>
              </a:spcAft>
              <a:defRPr/>
            </a:pPr>
            <a:r>
              <a:rPr lang="en-US" kern="0" dirty="0">
                <a:solidFill>
                  <a:srgbClr val="000000"/>
                </a:solidFill>
                <a:cs typeface="Arial" charset="0"/>
              </a:rPr>
              <a:t>Provisioning Services Server</a:t>
            </a:r>
          </a:p>
        </p:txBody>
      </p:sp>
      <p:sp>
        <p:nvSpPr>
          <p:cNvPr id="50" name="Rectangle 49"/>
          <p:cNvSpPr/>
          <p:nvPr/>
        </p:nvSpPr>
        <p:spPr>
          <a:xfrm>
            <a:off x="506295" y="6447868"/>
            <a:ext cx="1905705" cy="369332"/>
          </a:xfrm>
          <a:prstGeom prst="rect">
            <a:avLst/>
          </a:prstGeom>
        </p:spPr>
        <p:txBody>
          <a:bodyPr wrap="square">
            <a:spAutoFit/>
          </a:bodyPr>
          <a:lstStyle/>
          <a:p>
            <a:pPr lvl="0" algn="ctr" defTabSz="1461225" fontAlgn="base">
              <a:spcBef>
                <a:spcPct val="0"/>
              </a:spcBef>
              <a:spcAft>
                <a:spcPct val="0"/>
              </a:spcAft>
              <a:defRPr/>
            </a:pPr>
            <a:r>
              <a:rPr lang="en-US" kern="0" dirty="0">
                <a:solidFill>
                  <a:srgbClr val="000000"/>
                </a:solidFill>
                <a:cs typeface="Arial" charset="0"/>
              </a:rPr>
              <a:t>Shared Storage</a:t>
            </a:r>
          </a:p>
        </p:txBody>
      </p:sp>
      <p:sp>
        <p:nvSpPr>
          <p:cNvPr id="54" name="Rectangle 53"/>
          <p:cNvSpPr/>
          <p:nvPr/>
        </p:nvSpPr>
        <p:spPr>
          <a:xfrm>
            <a:off x="6437244" y="6447868"/>
            <a:ext cx="5304824" cy="369332"/>
          </a:xfrm>
          <a:prstGeom prst="rect">
            <a:avLst/>
          </a:prstGeom>
        </p:spPr>
        <p:txBody>
          <a:bodyPr wrap="square">
            <a:spAutoFit/>
          </a:bodyPr>
          <a:lstStyle/>
          <a:p>
            <a:pPr lvl="0" algn="ctr" defTabSz="1461225" fontAlgn="base">
              <a:spcBef>
                <a:spcPct val="0"/>
              </a:spcBef>
              <a:spcAft>
                <a:spcPct val="0"/>
              </a:spcAft>
              <a:defRPr/>
            </a:pPr>
            <a:r>
              <a:rPr lang="en-US" kern="0" dirty="0">
                <a:solidFill>
                  <a:srgbClr val="000000"/>
                </a:solidFill>
                <a:cs typeface="Arial" charset="0"/>
              </a:rPr>
              <a:t>Hypervisor (</a:t>
            </a:r>
            <a:r>
              <a:rPr lang="en-US" kern="0" dirty="0" smtClean="0">
                <a:solidFill>
                  <a:srgbClr val="000000"/>
                </a:solidFill>
                <a:cs typeface="Arial" charset="0"/>
              </a:rPr>
              <a:t>XenServer)</a:t>
            </a:r>
            <a:endParaRPr lang="en-US" kern="0" dirty="0">
              <a:solidFill>
                <a:srgbClr val="000000"/>
              </a:solidFill>
              <a:cs typeface="Arial" charset="0"/>
            </a:endParaRPr>
          </a:p>
        </p:txBody>
      </p:sp>
      <p:pic>
        <p:nvPicPr>
          <p:cNvPr id="31" name="Picture 30"/>
          <p:cNvPicPr>
            <a:picLocks noChangeAspect="1"/>
          </p:cNvPicPr>
          <p:nvPr/>
        </p:nvPicPr>
        <p:blipFill>
          <a:blip r:embed="rId7"/>
          <a:stretch>
            <a:fillRect/>
          </a:stretch>
        </p:blipFill>
        <p:spPr>
          <a:xfrm>
            <a:off x="4703652" y="3542549"/>
            <a:ext cx="731520" cy="1097280"/>
          </a:xfrm>
          <a:prstGeom prst="rect">
            <a:avLst/>
          </a:prstGeom>
        </p:spPr>
      </p:pic>
      <p:grpSp>
        <p:nvGrpSpPr>
          <p:cNvPr id="32" name="Group 31"/>
          <p:cNvGrpSpPr/>
          <p:nvPr/>
        </p:nvGrpSpPr>
        <p:grpSpPr>
          <a:xfrm>
            <a:off x="2647723" y="3791981"/>
            <a:ext cx="1708288" cy="835054"/>
            <a:chOff x="3450217" y="4202627"/>
            <a:chExt cx="1708288" cy="835054"/>
          </a:xfrm>
          <a:solidFill>
            <a:schemeClr val="bg1"/>
          </a:solidFill>
        </p:grpSpPr>
        <p:pic>
          <p:nvPicPr>
            <p:cNvPr id="33" name="Picture 285"/>
            <p:cNvPicPr>
              <a:picLocks noChangeAspect="1" noChangeArrowheads="1"/>
            </p:cNvPicPr>
            <p:nvPr/>
          </p:nvPicPr>
          <p:blipFill>
            <a:blip r:embed="rId8">
              <a:duotone>
                <a:prstClr val="black"/>
                <a:schemeClr val="accent2">
                  <a:tint val="45000"/>
                  <a:satMod val="400000"/>
                </a:schemeClr>
              </a:duotone>
            </a:blip>
            <a:srcRect/>
            <a:stretch>
              <a:fillRect/>
            </a:stretch>
          </p:blipFill>
          <p:spPr bwMode="auto">
            <a:xfrm>
              <a:off x="3765756" y="4202627"/>
              <a:ext cx="1195944" cy="500190"/>
            </a:xfrm>
            <a:prstGeom prst="rect">
              <a:avLst/>
            </a:prstGeom>
            <a:grpFill/>
            <a:ln w="38100">
              <a:noFill/>
              <a:miter lim="800000"/>
              <a:headEnd/>
              <a:tailEnd type="none" w="sm" len="sm"/>
            </a:ln>
          </p:spPr>
        </p:pic>
        <p:sp>
          <p:nvSpPr>
            <p:cNvPr id="34" name="TextBox 33"/>
            <p:cNvSpPr txBox="1"/>
            <p:nvPr/>
          </p:nvSpPr>
          <p:spPr>
            <a:xfrm>
              <a:off x="3450217" y="4699127"/>
              <a:ext cx="1708288" cy="338554"/>
            </a:xfrm>
            <a:prstGeom prst="rect">
              <a:avLst/>
            </a:prstGeom>
            <a:grpFill/>
          </p:spPr>
          <p:txBody>
            <a:bodyPr wrap="none" rtlCol="0">
              <a:spAutoFit/>
            </a:bodyPr>
            <a:lstStyle/>
            <a:p>
              <a:pPr algn="ctr" defTabSz="1088291"/>
              <a:r>
                <a:rPr lang="en-US" sz="1600" dirty="0">
                  <a:solidFill>
                    <a:srgbClr val="000000"/>
                  </a:solidFill>
                </a:rPr>
                <a:t>Read Cache (RAM)</a:t>
              </a:r>
            </a:p>
          </p:txBody>
        </p:sp>
      </p:grpSp>
      <p:sp>
        <p:nvSpPr>
          <p:cNvPr id="49" name="TextBox 48"/>
          <p:cNvSpPr txBox="1"/>
          <p:nvPr/>
        </p:nvSpPr>
        <p:spPr>
          <a:xfrm>
            <a:off x="4714186" y="4635559"/>
            <a:ext cx="710451"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Server</a:t>
            </a:r>
            <a:endParaRPr lang="en-US" sz="1600" dirty="0">
              <a:solidFill>
                <a:srgbClr val="000000"/>
              </a:solidFill>
            </a:endParaRPr>
          </a:p>
        </p:txBody>
      </p:sp>
      <p:cxnSp>
        <p:nvCxnSpPr>
          <p:cNvPr id="58" name="Straight Arrow Connector 60"/>
          <p:cNvCxnSpPr>
            <a:stCxn id="57" idx="3"/>
          </p:cNvCxnSpPr>
          <p:nvPr/>
        </p:nvCxnSpPr>
        <p:spPr bwMode="auto">
          <a:xfrm>
            <a:off x="8211646" y="4677275"/>
            <a:ext cx="265030" cy="909127"/>
          </a:xfrm>
          <a:prstGeom prst="bentConnector3">
            <a:avLst>
              <a:gd name="adj1" fmla="val 262082"/>
            </a:avLst>
          </a:prstGeom>
          <a:noFill/>
          <a:ln w="38100" cap="flat" cmpd="sng" algn="ctr">
            <a:solidFill>
              <a:schemeClr val="accent3"/>
            </a:solidFill>
            <a:prstDash val="solid"/>
            <a:round/>
            <a:headEnd type="triangle" w="lg" len="lg"/>
            <a:tailEnd type="none" w="lg" len="lg"/>
          </a:ln>
          <a:effectLst/>
        </p:spPr>
      </p:cxnSp>
      <p:cxnSp>
        <p:nvCxnSpPr>
          <p:cNvPr id="59" name="Straight Arrow Connector 60"/>
          <p:cNvCxnSpPr>
            <a:endCxn id="57" idx="1"/>
          </p:cNvCxnSpPr>
          <p:nvPr/>
        </p:nvCxnSpPr>
        <p:spPr bwMode="auto">
          <a:xfrm rot="10800000" flipH="1">
            <a:off x="7050211" y="4677276"/>
            <a:ext cx="265035" cy="909127"/>
          </a:xfrm>
          <a:prstGeom prst="bentConnector3">
            <a:avLst>
              <a:gd name="adj1" fmla="val -169662"/>
            </a:avLst>
          </a:prstGeom>
          <a:noFill/>
          <a:ln w="38100" cap="flat" cmpd="sng" algn="ctr">
            <a:solidFill>
              <a:schemeClr val="accent3"/>
            </a:solidFill>
            <a:prstDash val="solid"/>
            <a:round/>
            <a:headEnd type="triangle" w="lg" len="lg"/>
            <a:tailEnd type="none" w="lg" len="lg"/>
          </a:ln>
          <a:effectLst/>
        </p:spPr>
      </p:cxnSp>
      <p:pic>
        <p:nvPicPr>
          <p:cNvPr id="62" name="Picture 61"/>
          <p:cNvPicPr>
            <a:picLocks noChangeAspect="1"/>
          </p:cNvPicPr>
          <p:nvPr/>
        </p:nvPicPr>
        <p:blipFill rotWithShape="1">
          <a:blip r:embed="rId3">
            <a:duotone>
              <a:schemeClr val="accent1">
                <a:shade val="45000"/>
                <a:satMod val="135000"/>
              </a:schemeClr>
              <a:prstClr val="white"/>
            </a:duotone>
          </a:blip>
          <a:srcRect t="72613"/>
          <a:stretch/>
        </p:blipFill>
        <p:spPr>
          <a:xfrm>
            <a:off x="7050208" y="5806828"/>
            <a:ext cx="1426464" cy="272970"/>
          </a:xfrm>
          <a:prstGeom prst="rect">
            <a:avLst/>
          </a:prstGeom>
        </p:spPr>
      </p:pic>
    </p:spTree>
    <p:extLst>
      <p:ext uri="{BB962C8B-B14F-4D97-AF65-F5344CB8AC3E}">
        <p14:creationId xmlns:p14="http://schemas.microsoft.com/office/powerpoint/2010/main" val="2609987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500"/>
                                        <p:tgtEl>
                                          <p:spTgt spid="85"/>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wipe(right)">
                                      <p:cBhvr>
                                        <p:cTn id="11" dur="500"/>
                                        <p:tgtEl>
                                          <p:spTgt spid="47"/>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59"/>
                                        </p:tgtEl>
                                        <p:attrNameLst>
                                          <p:attrName>style.visibility</p:attrName>
                                        </p:attrNameLst>
                                      </p:cBhvr>
                                      <p:to>
                                        <p:strVal val="visible"/>
                                      </p:to>
                                    </p:set>
                                    <p:animEffect transition="in" filter="wipe(up)">
                                      <p:cBhvr>
                                        <p:cTn id="15" dur="500"/>
                                        <p:tgtEl>
                                          <p:spTgt spid="5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58"/>
                                        </p:tgtEl>
                                        <p:attrNameLst>
                                          <p:attrName>style.visibility</p:attrName>
                                        </p:attrNameLst>
                                      </p:cBhvr>
                                      <p:to>
                                        <p:strVal val="visible"/>
                                      </p:to>
                                    </p:set>
                                    <p:animEffect transition="in" filter="wipe(down)">
                                      <p:cBhvr>
                                        <p:cTn id="19" dur="500"/>
                                        <p:tgtEl>
                                          <p:spTgt spid="58"/>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wipe(down)">
                                      <p:cBhvr>
                                        <p:cTn id="23" dur="1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2669641345"/>
              </p:ext>
            </p:extLst>
          </p:nvPr>
        </p:nvGraphicFramePr>
        <p:xfrm>
          <a:off x="2032000" y="719666"/>
          <a:ext cx="8128000" cy="54186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505252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graphicEl>
                                              <a:chart seriesIdx="-3" categoryIdx="-3" bldStep="gridLegend"/>
                                            </p:graphicEl>
                                          </p:spTgt>
                                        </p:tgtEl>
                                        <p:attrNameLst>
                                          <p:attrName>style.visibility</p:attrName>
                                        </p:attrNameLst>
                                      </p:cBhvr>
                                      <p:to>
                                        <p:strVal val="visible"/>
                                      </p:to>
                                    </p:set>
                                    <p:animEffect transition="in" filter="wipe(left)">
                                      <p:cBhvr>
                                        <p:cTn id="7" dur="500"/>
                                        <p:tgtEl>
                                          <p:spTgt spid="4">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graphicEl>
                                              <a:chart seriesIdx="0" categoryIdx="-4" bldStep="series"/>
                                            </p:graphicEl>
                                          </p:spTgt>
                                        </p:tgtEl>
                                        <p:attrNameLst>
                                          <p:attrName>style.visibility</p:attrName>
                                        </p:attrNameLst>
                                      </p:cBhvr>
                                      <p:to>
                                        <p:strVal val="visible"/>
                                      </p:to>
                                    </p:set>
                                    <p:animEffect transition="in" filter="wipe(left)">
                                      <p:cBhvr>
                                        <p:cTn id="12" dur="1500"/>
                                        <p:tgtEl>
                                          <p:spTgt spid="4">
                                            <p:graphicEl>
                                              <a:chart seriesIdx="0" categoryIdx="-4" bldStep="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graphicEl>
                                              <a:chart seriesIdx="1" categoryIdx="-4" bldStep="series"/>
                                            </p:graphicEl>
                                          </p:spTgt>
                                        </p:tgtEl>
                                        <p:attrNameLst>
                                          <p:attrName>style.visibility</p:attrName>
                                        </p:attrNameLst>
                                      </p:cBhvr>
                                      <p:to>
                                        <p:strVal val="visible"/>
                                      </p:to>
                                    </p:set>
                                    <p:animEffect transition="in" filter="wipe(left)">
                                      <p:cBhvr>
                                        <p:cTn id="17" dur="1500"/>
                                        <p:tgtEl>
                                          <p:spTgt spid="4">
                                            <p:graphicEl>
                                              <a:chart seriesIdx="1"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Chart bld="series"/>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Provisioning Services Accelerator</a:t>
            </a:r>
            <a:endParaRPr lang="en-US" dirty="0"/>
          </a:p>
        </p:txBody>
      </p:sp>
      <p:sp>
        <p:nvSpPr>
          <p:cNvPr id="5" name="Text Placeholder 4"/>
          <p:cNvSpPr>
            <a:spLocks noGrp="1"/>
          </p:cNvSpPr>
          <p:nvPr>
            <p:ph type="body" idx="10"/>
          </p:nvPr>
        </p:nvSpPr>
        <p:spPr/>
        <p:txBody>
          <a:bodyPr/>
          <a:lstStyle/>
          <a:p>
            <a:r>
              <a:rPr lang="en-US" dirty="0" smtClean="0"/>
              <a:t>Demo: Network and CPU Utilization</a:t>
            </a:r>
            <a:endParaRPr lang="en-US" dirty="0"/>
          </a:p>
        </p:txBody>
      </p:sp>
      <p:sp>
        <p:nvSpPr>
          <p:cNvPr id="11" name="Rectangle 10"/>
          <p:cNvSpPr/>
          <p:nvPr/>
        </p:nvSpPr>
        <p:spPr>
          <a:xfrm>
            <a:off x="2500857" y="1818551"/>
            <a:ext cx="7190285" cy="430887"/>
          </a:xfrm>
          <a:prstGeom prst="rect">
            <a:avLst/>
          </a:prstGeom>
        </p:spPr>
        <p:txBody>
          <a:bodyPr wrap="square">
            <a:spAutoFit/>
          </a:bodyPr>
          <a:lstStyle/>
          <a:p>
            <a:pPr algn="ctr"/>
            <a:r>
              <a:rPr lang="en-US" sz="2200" kern="100" spc="50" dirty="0" smtClean="0">
                <a:solidFill>
                  <a:prstClr val="black"/>
                </a:solidFill>
              </a:rPr>
              <a:t>Demo Video: </a:t>
            </a:r>
            <a:r>
              <a:rPr lang="en-US" u="sng" dirty="0">
                <a:hlinkClick r:id="rId3"/>
              </a:rPr>
              <a:t>https://www.youtube.com/watch?v=l_vhMf3SFks</a:t>
            </a:r>
            <a:endParaRPr lang="en-US" dirty="0"/>
          </a:p>
        </p:txBody>
      </p:sp>
      <p:pic>
        <p:nvPicPr>
          <p:cNvPr id="8" name="Content Placeholder 7"/>
          <p:cNvPicPr>
            <a:picLocks noGrp="1" noChangeAspect="1"/>
          </p:cNvPicPr>
          <p:nvPr>
            <p:ph idx="1"/>
          </p:nvPr>
        </p:nvPicPr>
        <p:blipFill rotWithShape="1">
          <a:blip r:embed="rId4"/>
          <a:srcRect r="654"/>
          <a:stretch/>
        </p:blipFill>
        <p:spPr>
          <a:xfrm>
            <a:off x="2500857" y="2366963"/>
            <a:ext cx="7190285" cy="4033837"/>
          </a:xfrm>
          <a:prstGeom prst="rect">
            <a:avLst/>
          </a:prstGeom>
          <a:ln w="190500">
            <a:solidFill>
              <a:schemeClr val="bg2">
                <a:lumMod val="60000"/>
                <a:lumOff val="40000"/>
              </a:schemeClr>
            </a:solidFill>
            <a:miter lim="800000"/>
          </a:ln>
        </p:spPr>
      </p:pic>
    </p:spTree>
    <p:extLst>
      <p:ext uri="{BB962C8B-B14F-4D97-AF65-F5344CB8AC3E}">
        <p14:creationId xmlns:p14="http://schemas.microsoft.com/office/powerpoint/2010/main" val="293844677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ontent Placeholder 10"/>
          <p:cNvGraphicFramePr>
            <a:graphicFrameLocks noGrp="1"/>
          </p:cNvGraphicFramePr>
          <p:nvPr>
            <p:ph idx="1"/>
            <p:extLst>
              <p:ext uri="{D42A27DB-BD31-4B8C-83A1-F6EECF244321}">
                <p14:modId xmlns:p14="http://schemas.microsoft.com/office/powerpoint/2010/main" val="3941542084"/>
              </p:ext>
            </p:extLst>
          </p:nvPr>
        </p:nvGraphicFramePr>
        <p:xfrm>
          <a:off x="457200" y="2366963"/>
          <a:ext cx="3454400" cy="4033837"/>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
          <p:cNvSpPr>
            <a:spLocks noGrp="1"/>
          </p:cNvSpPr>
          <p:nvPr>
            <p:ph type="title"/>
          </p:nvPr>
        </p:nvSpPr>
        <p:spPr/>
        <p:txBody>
          <a:bodyPr/>
          <a:lstStyle/>
          <a:p>
            <a:r>
              <a:rPr lang="en-US" dirty="0" smtClean="0"/>
              <a:t>Provisioning Services Accelerator</a:t>
            </a:r>
            <a:endParaRPr lang="en-US" dirty="0"/>
          </a:p>
        </p:txBody>
      </p:sp>
      <p:graphicFrame>
        <p:nvGraphicFramePr>
          <p:cNvPr id="14" name="Content Placeholder 13"/>
          <p:cNvGraphicFramePr>
            <a:graphicFrameLocks noGrp="1"/>
          </p:cNvGraphicFramePr>
          <p:nvPr>
            <p:ph idx="11"/>
            <p:extLst>
              <p:ext uri="{D42A27DB-BD31-4B8C-83A1-F6EECF244321}">
                <p14:modId xmlns:p14="http://schemas.microsoft.com/office/powerpoint/2010/main" val="2248749651"/>
              </p:ext>
            </p:extLst>
          </p:nvPr>
        </p:nvGraphicFramePr>
        <p:xfrm>
          <a:off x="4364038" y="2366963"/>
          <a:ext cx="3454400" cy="403383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7" name="Content Placeholder 16"/>
          <p:cNvGraphicFramePr>
            <a:graphicFrameLocks noGrp="1"/>
          </p:cNvGraphicFramePr>
          <p:nvPr>
            <p:ph idx="12"/>
            <p:extLst>
              <p:ext uri="{D42A27DB-BD31-4B8C-83A1-F6EECF244321}">
                <p14:modId xmlns:p14="http://schemas.microsoft.com/office/powerpoint/2010/main" val="68590647"/>
              </p:ext>
            </p:extLst>
          </p:nvPr>
        </p:nvGraphicFramePr>
        <p:xfrm>
          <a:off x="8270875" y="2366963"/>
          <a:ext cx="3454400" cy="4033837"/>
        </p:xfrm>
        <a:graphic>
          <a:graphicData uri="http://schemas.openxmlformats.org/drawingml/2006/chart">
            <c:chart xmlns:c="http://schemas.openxmlformats.org/drawingml/2006/chart" xmlns:r="http://schemas.openxmlformats.org/officeDocument/2006/relationships" r:id="rId5"/>
          </a:graphicData>
        </a:graphic>
      </p:graphicFrame>
      <p:sp>
        <p:nvSpPr>
          <p:cNvPr id="6" name="Text Placeholder 5"/>
          <p:cNvSpPr>
            <a:spLocks noGrp="1"/>
          </p:cNvSpPr>
          <p:nvPr>
            <p:ph type="body" idx="10"/>
          </p:nvPr>
        </p:nvSpPr>
        <p:spPr/>
        <p:txBody>
          <a:bodyPr/>
          <a:lstStyle/>
          <a:p>
            <a:r>
              <a:rPr lang="en-US" dirty="0" smtClean="0"/>
              <a:t>Results</a:t>
            </a:r>
            <a:endParaRPr lang="en-US" dirty="0"/>
          </a:p>
        </p:txBody>
      </p:sp>
    </p:spTree>
    <p:extLst>
      <p:ext uri="{BB962C8B-B14F-4D97-AF65-F5344CB8AC3E}">
        <p14:creationId xmlns:p14="http://schemas.microsoft.com/office/powerpoint/2010/main" val="4012719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graphicEl>
                                              <a:chart seriesIdx="-3" categoryIdx="-3" bldStep="gridLegend"/>
                                            </p:graphicEl>
                                          </p:spTgt>
                                        </p:tgtEl>
                                        <p:attrNameLst>
                                          <p:attrName>style.visibility</p:attrName>
                                        </p:attrNameLst>
                                      </p:cBhvr>
                                      <p:to>
                                        <p:strVal val="visible"/>
                                      </p:to>
                                    </p:set>
                                    <p:animEffect transition="in" filter="wipe(down)">
                                      <p:cBhvr>
                                        <p:cTn id="7" dur="500"/>
                                        <p:tgtEl>
                                          <p:spTgt spid="11">
                                            <p:graphicEl>
                                              <a:chart seriesIdx="-3" categoryIdx="-3" bldStep="gridLegend"/>
                                            </p:graphic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1">
                                            <p:graphicEl>
                                              <a:chart seriesIdx="0" categoryIdx="-4" bldStep="series"/>
                                            </p:graphicEl>
                                          </p:spTgt>
                                        </p:tgtEl>
                                        <p:attrNameLst>
                                          <p:attrName>style.visibility</p:attrName>
                                        </p:attrNameLst>
                                      </p:cBhvr>
                                      <p:to>
                                        <p:strVal val="visible"/>
                                      </p:to>
                                    </p:set>
                                    <p:animEffect transition="in" filter="wipe(down)">
                                      <p:cBhvr>
                                        <p:cTn id="11" dur="500"/>
                                        <p:tgtEl>
                                          <p:spTgt spid="11">
                                            <p:graphicEl>
                                              <a:chart seriesIdx="0" categoryIdx="-4" bldStep="series"/>
                                            </p:graphicEl>
                                          </p:spTgt>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1">
                                            <p:graphicEl>
                                              <a:chart seriesIdx="1" categoryIdx="-4" bldStep="series"/>
                                            </p:graphicEl>
                                          </p:spTgt>
                                        </p:tgtEl>
                                        <p:attrNameLst>
                                          <p:attrName>style.visibility</p:attrName>
                                        </p:attrNameLst>
                                      </p:cBhvr>
                                      <p:to>
                                        <p:strVal val="visible"/>
                                      </p:to>
                                    </p:set>
                                    <p:animEffect transition="in" filter="wipe(down)">
                                      <p:cBhvr>
                                        <p:cTn id="15" dur="500"/>
                                        <p:tgtEl>
                                          <p:spTgt spid="11">
                                            <p:graphicEl>
                                              <a:chart seriesIdx="1" categoryIdx="-4" bldStep="series"/>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4">
                                            <p:graphicEl>
                                              <a:chart seriesIdx="-3" categoryIdx="-3" bldStep="gridLegend"/>
                                            </p:graphicEl>
                                          </p:spTgt>
                                        </p:tgtEl>
                                        <p:attrNameLst>
                                          <p:attrName>style.visibility</p:attrName>
                                        </p:attrNameLst>
                                      </p:cBhvr>
                                      <p:to>
                                        <p:strVal val="visible"/>
                                      </p:to>
                                    </p:set>
                                    <p:animEffect transition="in" filter="wipe(down)">
                                      <p:cBhvr>
                                        <p:cTn id="20" dur="500"/>
                                        <p:tgtEl>
                                          <p:spTgt spid="14">
                                            <p:graphicEl>
                                              <a:chart seriesIdx="-3" categoryIdx="-3" bldStep="gridLegend"/>
                                            </p:graphicEl>
                                          </p:spTgt>
                                        </p:tgtEl>
                                      </p:cBhvr>
                                    </p:animEffect>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14">
                                            <p:graphicEl>
                                              <a:chart seriesIdx="0" categoryIdx="-4" bldStep="series"/>
                                            </p:graphicEl>
                                          </p:spTgt>
                                        </p:tgtEl>
                                        <p:attrNameLst>
                                          <p:attrName>style.visibility</p:attrName>
                                        </p:attrNameLst>
                                      </p:cBhvr>
                                      <p:to>
                                        <p:strVal val="visible"/>
                                      </p:to>
                                    </p:set>
                                    <p:animEffect transition="in" filter="wipe(down)">
                                      <p:cBhvr>
                                        <p:cTn id="24" dur="500"/>
                                        <p:tgtEl>
                                          <p:spTgt spid="14">
                                            <p:graphicEl>
                                              <a:chart seriesIdx="0" categoryIdx="-4" bldStep="series"/>
                                            </p:graphicEl>
                                          </p:spTgt>
                                        </p:tgtEl>
                                      </p:cBhvr>
                                    </p:animEffect>
                                  </p:childTnLst>
                                </p:cTn>
                              </p:par>
                            </p:childTnLst>
                          </p:cTn>
                        </p:par>
                        <p:par>
                          <p:cTn id="25" fill="hold">
                            <p:stCondLst>
                              <p:cond delay="1000"/>
                            </p:stCondLst>
                            <p:childTnLst>
                              <p:par>
                                <p:cTn id="26" presetID="22" presetClass="entr" presetSubtype="4" fill="hold" grpId="0" nodeType="afterEffect">
                                  <p:stCondLst>
                                    <p:cond delay="0"/>
                                  </p:stCondLst>
                                  <p:childTnLst>
                                    <p:set>
                                      <p:cBhvr>
                                        <p:cTn id="27" dur="1" fill="hold">
                                          <p:stCondLst>
                                            <p:cond delay="0"/>
                                          </p:stCondLst>
                                        </p:cTn>
                                        <p:tgtEl>
                                          <p:spTgt spid="14">
                                            <p:graphicEl>
                                              <a:chart seriesIdx="1" categoryIdx="-4" bldStep="series"/>
                                            </p:graphicEl>
                                          </p:spTgt>
                                        </p:tgtEl>
                                        <p:attrNameLst>
                                          <p:attrName>style.visibility</p:attrName>
                                        </p:attrNameLst>
                                      </p:cBhvr>
                                      <p:to>
                                        <p:strVal val="visible"/>
                                      </p:to>
                                    </p:set>
                                    <p:animEffect transition="in" filter="wipe(down)">
                                      <p:cBhvr>
                                        <p:cTn id="28" dur="500"/>
                                        <p:tgtEl>
                                          <p:spTgt spid="14">
                                            <p:graphicEl>
                                              <a:chart seriesIdx="1" categoryIdx="-4" bldStep="series"/>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17">
                                            <p:graphicEl>
                                              <a:chart seriesIdx="-3" categoryIdx="-3" bldStep="gridLegend"/>
                                            </p:graphicEl>
                                          </p:spTgt>
                                        </p:tgtEl>
                                        <p:attrNameLst>
                                          <p:attrName>style.visibility</p:attrName>
                                        </p:attrNameLst>
                                      </p:cBhvr>
                                      <p:to>
                                        <p:strVal val="visible"/>
                                      </p:to>
                                    </p:set>
                                    <p:animEffect transition="in" filter="wipe(down)">
                                      <p:cBhvr>
                                        <p:cTn id="33" dur="500"/>
                                        <p:tgtEl>
                                          <p:spTgt spid="17">
                                            <p:graphicEl>
                                              <a:chart seriesIdx="-3" categoryIdx="-3" bldStep="gridLegend"/>
                                            </p:graphicEl>
                                          </p:spTgt>
                                        </p:tgtEl>
                                      </p:cBhvr>
                                    </p:animEffect>
                                  </p:childTnLst>
                                </p:cTn>
                              </p:par>
                            </p:childTnLst>
                          </p:cTn>
                        </p:par>
                        <p:par>
                          <p:cTn id="34" fill="hold">
                            <p:stCondLst>
                              <p:cond delay="500"/>
                            </p:stCondLst>
                            <p:childTnLst>
                              <p:par>
                                <p:cTn id="35" presetID="22" presetClass="entr" presetSubtype="4" fill="hold" grpId="0" nodeType="afterEffect">
                                  <p:stCondLst>
                                    <p:cond delay="0"/>
                                  </p:stCondLst>
                                  <p:childTnLst>
                                    <p:set>
                                      <p:cBhvr>
                                        <p:cTn id="36" dur="1" fill="hold">
                                          <p:stCondLst>
                                            <p:cond delay="0"/>
                                          </p:stCondLst>
                                        </p:cTn>
                                        <p:tgtEl>
                                          <p:spTgt spid="17">
                                            <p:graphicEl>
                                              <a:chart seriesIdx="0" categoryIdx="-4" bldStep="series"/>
                                            </p:graphicEl>
                                          </p:spTgt>
                                        </p:tgtEl>
                                        <p:attrNameLst>
                                          <p:attrName>style.visibility</p:attrName>
                                        </p:attrNameLst>
                                      </p:cBhvr>
                                      <p:to>
                                        <p:strVal val="visible"/>
                                      </p:to>
                                    </p:set>
                                    <p:animEffect transition="in" filter="wipe(down)">
                                      <p:cBhvr>
                                        <p:cTn id="37" dur="500"/>
                                        <p:tgtEl>
                                          <p:spTgt spid="17">
                                            <p:graphicEl>
                                              <a:chart seriesIdx="0" categoryIdx="-4" bldStep="series"/>
                                            </p:graphicEl>
                                          </p:spTgt>
                                        </p:tgtEl>
                                      </p:cBhvr>
                                    </p:animEffect>
                                  </p:childTnLst>
                                </p:cTn>
                              </p:par>
                            </p:childTnLst>
                          </p:cTn>
                        </p:par>
                        <p:par>
                          <p:cTn id="38" fill="hold">
                            <p:stCondLst>
                              <p:cond delay="1000"/>
                            </p:stCondLst>
                            <p:childTnLst>
                              <p:par>
                                <p:cTn id="39" presetID="22" presetClass="entr" presetSubtype="4" fill="hold" grpId="0" nodeType="afterEffect">
                                  <p:stCondLst>
                                    <p:cond delay="0"/>
                                  </p:stCondLst>
                                  <p:childTnLst>
                                    <p:set>
                                      <p:cBhvr>
                                        <p:cTn id="40" dur="1" fill="hold">
                                          <p:stCondLst>
                                            <p:cond delay="0"/>
                                          </p:stCondLst>
                                        </p:cTn>
                                        <p:tgtEl>
                                          <p:spTgt spid="17">
                                            <p:graphicEl>
                                              <a:chart seriesIdx="1" categoryIdx="-4" bldStep="series"/>
                                            </p:graphicEl>
                                          </p:spTgt>
                                        </p:tgtEl>
                                        <p:attrNameLst>
                                          <p:attrName>style.visibility</p:attrName>
                                        </p:attrNameLst>
                                      </p:cBhvr>
                                      <p:to>
                                        <p:strVal val="visible"/>
                                      </p:to>
                                    </p:set>
                                    <p:animEffect transition="in" filter="wipe(down)">
                                      <p:cBhvr>
                                        <p:cTn id="41" dur="500"/>
                                        <p:tgtEl>
                                          <p:spTgt spid="17">
                                            <p:graphicEl>
                                              <a:chart seriesIdx="1"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uiExpand="1">
        <p:bldSub>
          <a:bldChart bld="series"/>
        </p:bldSub>
      </p:bldGraphic>
      <p:bldGraphic spid="14" grpId="0" uiExpand="1">
        <p:bldSub>
          <a:bldChart bld="series"/>
        </p:bldSub>
      </p:bldGraphic>
      <p:bldGraphic spid="17" grpId="0" uiExpand="1">
        <p:bldSub>
          <a:bldChart bld="series"/>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en-US" dirty="0" smtClean="0"/>
              <a:t>XenServer</a:t>
            </a:r>
          </a:p>
          <a:p>
            <a:pPr lvl="1"/>
            <a:r>
              <a:rPr lang="en-US" dirty="0" smtClean="0"/>
              <a:t>XenServer 7.0 requires </a:t>
            </a:r>
            <a:r>
              <a:rPr lang="en-US" dirty="0" err="1" smtClean="0"/>
              <a:t>addon</a:t>
            </a:r>
            <a:r>
              <a:rPr lang="en-US" dirty="0" smtClean="0"/>
              <a:t> install</a:t>
            </a:r>
          </a:p>
          <a:p>
            <a:pPr lvl="1"/>
            <a:r>
              <a:rPr lang="en-US" dirty="0" smtClean="0"/>
              <a:t>XenServer 7.1 integrated</a:t>
            </a:r>
          </a:p>
          <a:p>
            <a:pPr lvl="1"/>
            <a:r>
              <a:rPr lang="en-US" dirty="0" smtClean="0"/>
              <a:t>Define new Provisioning Services site</a:t>
            </a:r>
          </a:p>
          <a:p>
            <a:pPr lvl="1"/>
            <a:endParaRPr lang="en-US" dirty="0"/>
          </a:p>
          <a:p>
            <a:r>
              <a:rPr lang="en-US" dirty="0" smtClean="0"/>
              <a:t>Provisioning Services</a:t>
            </a:r>
          </a:p>
          <a:p>
            <a:pPr lvl="1"/>
            <a:r>
              <a:rPr lang="en-US" dirty="0" smtClean="0"/>
              <a:t>New XenServer </a:t>
            </a:r>
            <a:r>
              <a:rPr lang="en-US" dirty="0" err="1" smtClean="0"/>
              <a:t>vDisk</a:t>
            </a:r>
            <a:r>
              <a:rPr lang="en-US" dirty="0" smtClean="0"/>
              <a:t> Caching option</a:t>
            </a:r>
          </a:p>
          <a:p>
            <a:pPr lvl="1"/>
            <a:r>
              <a:rPr lang="en-US" dirty="0" smtClean="0"/>
              <a:t>Only visible for XenServer connections</a:t>
            </a:r>
          </a:p>
          <a:p>
            <a:pPr lvl="1"/>
            <a:r>
              <a:rPr lang="en-US" dirty="0" smtClean="0"/>
              <a:t>First time setup requires selection of XenServer Site</a:t>
            </a:r>
          </a:p>
          <a:p>
            <a:pPr lvl="1"/>
            <a:endParaRPr lang="en-US" dirty="0"/>
          </a:p>
        </p:txBody>
      </p:sp>
      <p:sp>
        <p:nvSpPr>
          <p:cNvPr id="2" name="Title 1"/>
          <p:cNvSpPr>
            <a:spLocks noGrp="1"/>
          </p:cNvSpPr>
          <p:nvPr>
            <p:ph type="title"/>
          </p:nvPr>
        </p:nvSpPr>
        <p:spPr/>
        <p:txBody>
          <a:bodyPr/>
          <a:lstStyle/>
          <a:p>
            <a:r>
              <a:rPr lang="en-US" dirty="0"/>
              <a:t>Provisioning Services Accelerator</a:t>
            </a:r>
          </a:p>
        </p:txBody>
      </p:sp>
      <p:sp>
        <p:nvSpPr>
          <p:cNvPr id="3" name="Text Placeholder 2"/>
          <p:cNvSpPr>
            <a:spLocks noGrp="1"/>
          </p:cNvSpPr>
          <p:nvPr>
            <p:ph type="body" idx="10"/>
          </p:nvPr>
        </p:nvSpPr>
        <p:spPr/>
        <p:txBody>
          <a:bodyPr/>
          <a:lstStyle/>
          <a:p>
            <a:r>
              <a:rPr lang="en-US" dirty="0" smtClean="0"/>
              <a:t>Configuration</a:t>
            </a:r>
            <a:endParaRPr lang="en-US" dirty="0"/>
          </a:p>
        </p:txBody>
      </p:sp>
      <p:grpSp>
        <p:nvGrpSpPr>
          <p:cNvPr id="28" name="Group 27"/>
          <p:cNvGrpSpPr/>
          <p:nvPr/>
        </p:nvGrpSpPr>
        <p:grpSpPr>
          <a:xfrm>
            <a:off x="6724848" y="2500102"/>
            <a:ext cx="4609702" cy="3767768"/>
            <a:chOff x="5766062" y="1451727"/>
            <a:chExt cx="5842026" cy="4775016"/>
          </a:xfrm>
        </p:grpSpPr>
        <p:pic>
          <p:nvPicPr>
            <p:cNvPr id="29" name="Picture 28" descr="Checkbox.png"/>
            <p:cNvPicPr>
              <a:picLocks noChangeAspect="1"/>
            </p:cNvPicPr>
            <p:nvPr/>
          </p:nvPicPr>
          <p:blipFill rotWithShape="1">
            <a:blip r:embed="rId2">
              <a:extLst>
                <a:ext uri="{28A0092B-C50C-407E-A947-70E740481C1C}">
                  <a14:useLocalDpi xmlns:a14="http://schemas.microsoft.com/office/drawing/2010/main" val="0"/>
                </a:ext>
              </a:extLst>
            </a:blip>
            <a:srcRect l="20165" t="1066"/>
            <a:stretch/>
          </p:blipFill>
          <p:spPr>
            <a:xfrm>
              <a:off x="5766062" y="1451727"/>
              <a:ext cx="5842026" cy="4775016"/>
            </a:xfrm>
            <a:prstGeom prst="rect">
              <a:avLst/>
            </a:prstGeom>
            <a:ln w="190500">
              <a:solidFill>
                <a:schemeClr val="bg2">
                  <a:lumMod val="60000"/>
                  <a:lumOff val="40000"/>
                </a:schemeClr>
              </a:solidFill>
              <a:miter lim="800000"/>
            </a:ln>
          </p:spPr>
        </p:pic>
        <p:sp>
          <p:nvSpPr>
            <p:cNvPr id="30" name="Rectangle 29"/>
            <p:cNvSpPr/>
            <p:nvPr/>
          </p:nvSpPr>
          <p:spPr>
            <a:xfrm>
              <a:off x="5841476" y="4378363"/>
              <a:ext cx="553040" cy="914400"/>
            </a:xfrm>
            <a:prstGeom prst="rect">
              <a:avLst/>
            </a:prstGeom>
            <a:solidFill>
              <a:srgbClr val="F0F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31" name="Rectangle 30"/>
            <p:cNvSpPr/>
            <p:nvPr/>
          </p:nvSpPr>
          <p:spPr>
            <a:xfrm>
              <a:off x="5766062" y="4378363"/>
              <a:ext cx="75414" cy="914400"/>
            </a:xfrm>
            <a:prstGeom prst="rect">
              <a:avLst/>
            </a:prstGeom>
            <a:solidFill>
              <a:srgbClr val="69CC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grpSp>
    </p:spTree>
    <p:extLst>
      <p:ext uri="{BB962C8B-B14F-4D97-AF65-F5344CB8AC3E}">
        <p14:creationId xmlns:p14="http://schemas.microsoft.com/office/powerpoint/2010/main" val="366907167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r>
              <a:rPr lang="en-US" dirty="0" smtClean="0"/>
              <a:t>XenServer ONLY</a:t>
            </a:r>
          </a:p>
          <a:p>
            <a:r>
              <a:rPr lang="en-US" dirty="0"/>
              <a:t>License Requirements</a:t>
            </a:r>
          </a:p>
          <a:p>
            <a:pPr lvl="1"/>
            <a:r>
              <a:rPr lang="en-US" dirty="0"/>
              <a:t>XenApp/</a:t>
            </a:r>
            <a:r>
              <a:rPr lang="en-US" dirty="0" err="1"/>
              <a:t>XenDesktop</a:t>
            </a:r>
            <a:r>
              <a:rPr lang="en-US" dirty="0"/>
              <a:t> (All Editions)</a:t>
            </a:r>
          </a:p>
          <a:p>
            <a:pPr lvl="1"/>
            <a:r>
              <a:rPr lang="en-US" dirty="0"/>
              <a:t>XenServer Enterprise</a:t>
            </a:r>
          </a:p>
          <a:p>
            <a:r>
              <a:rPr lang="en-US" dirty="0" smtClean="0"/>
              <a:t>Consumes additional XenServer Dom0 resources</a:t>
            </a:r>
          </a:p>
          <a:p>
            <a:r>
              <a:rPr lang="en-US" dirty="0" smtClean="0"/>
              <a:t>Configure on every XenServer host receiving </a:t>
            </a:r>
            <a:r>
              <a:rPr lang="en-US" dirty="0" err="1" smtClean="0"/>
              <a:t>vDisk</a:t>
            </a:r>
            <a:r>
              <a:rPr lang="en-US" dirty="0" smtClean="0"/>
              <a:t> image streams</a:t>
            </a:r>
          </a:p>
          <a:p>
            <a:r>
              <a:rPr lang="en-US" dirty="0" smtClean="0"/>
              <a:t>Select to use RAM, disk or combination</a:t>
            </a:r>
            <a:endParaRPr lang="en-US" dirty="0"/>
          </a:p>
        </p:txBody>
      </p:sp>
      <p:sp>
        <p:nvSpPr>
          <p:cNvPr id="2" name="Title 1"/>
          <p:cNvSpPr>
            <a:spLocks noGrp="1"/>
          </p:cNvSpPr>
          <p:nvPr>
            <p:ph type="title"/>
          </p:nvPr>
        </p:nvSpPr>
        <p:spPr/>
        <p:txBody>
          <a:bodyPr/>
          <a:lstStyle/>
          <a:p>
            <a:r>
              <a:rPr lang="en-US" dirty="0"/>
              <a:t>Provisioning Services Accelerator</a:t>
            </a:r>
          </a:p>
        </p:txBody>
      </p:sp>
      <p:sp>
        <p:nvSpPr>
          <p:cNvPr id="3" name="Text Placeholder 2"/>
          <p:cNvSpPr>
            <a:spLocks noGrp="1"/>
          </p:cNvSpPr>
          <p:nvPr>
            <p:ph type="body" idx="10"/>
          </p:nvPr>
        </p:nvSpPr>
        <p:spPr/>
        <p:txBody>
          <a:bodyPr/>
          <a:lstStyle/>
          <a:p>
            <a:r>
              <a:rPr lang="en-US" dirty="0" smtClean="0"/>
              <a:t>Design Considerations</a:t>
            </a:r>
            <a:endParaRPr lang="en-US" dirty="0"/>
          </a:p>
        </p:txBody>
      </p:sp>
    </p:spTree>
    <p:extLst>
      <p:ext uri="{BB962C8B-B14F-4D97-AF65-F5344CB8AC3E}">
        <p14:creationId xmlns:p14="http://schemas.microsoft.com/office/powerpoint/2010/main" val="269391297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dirty="0" smtClean="0"/>
              <a:t>Hypervisor Introspection (HVI)</a:t>
            </a:r>
          </a:p>
        </p:txBody>
      </p:sp>
      <p:sp>
        <p:nvSpPr>
          <p:cNvPr id="3" name="Title 2"/>
          <p:cNvSpPr>
            <a:spLocks noGrp="1"/>
          </p:cNvSpPr>
          <p:nvPr>
            <p:ph type="ctrTitle"/>
          </p:nvPr>
        </p:nvSpPr>
        <p:spPr>
          <a:xfrm>
            <a:off x="457199" y="1732617"/>
            <a:ext cx="9267714" cy="1627803"/>
          </a:xfrm>
        </p:spPr>
        <p:txBody>
          <a:bodyPr/>
          <a:lstStyle/>
          <a:p>
            <a:r>
              <a:rPr lang="en-US" dirty="0" smtClean="0"/>
              <a:t>Contextual and Embedded Security</a:t>
            </a:r>
            <a:endParaRPr lang="en-US" dirty="0"/>
          </a:p>
        </p:txBody>
      </p:sp>
    </p:spTree>
    <p:extLst>
      <p:ext uri="{BB962C8B-B14F-4D97-AF65-F5344CB8AC3E}">
        <p14:creationId xmlns:p14="http://schemas.microsoft.com/office/powerpoint/2010/main" val="261203892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51"/>
          <p:cNvGrpSpPr/>
          <p:nvPr/>
        </p:nvGrpSpPr>
        <p:grpSpPr>
          <a:xfrm>
            <a:off x="3581398" y="1718019"/>
            <a:ext cx="5029200" cy="5029200"/>
            <a:chOff x="3581398" y="1718019"/>
            <a:chExt cx="5029200" cy="5029200"/>
          </a:xfrm>
        </p:grpSpPr>
        <p:sp>
          <p:nvSpPr>
            <p:cNvPr id="6" name="Oval 5"/>
            <p:cNvSpPr>
              <a:spLocks noChangeAspect="1"/>
            </p:cNvSpPr>
            <p:nvPr/>
          </p:nvSpPr>
          <p:spPr>
            <a:xfrm>
              <a:off x="3581398" y="1718019"/>
              <a:ext cx="5029200" cy="5029200"/>
            </a:xfrm>
            <a:prstGeom prst="ellipse">
              <a:avLst/>
            </a:prstGeom>
            <a:solidFill>
              <a:schemeClr val="bg1">
                <a:lumMod val="95000"/>
              </a:schemeClr>
            </a:solidFill>
            <a:ln w="38100">
              <a:noFill/>
            </a:ln>
          </p:spPr>
          <p:style>
            <a:lnRef idx="0">
              <a:scrgbClr r="0" g="0" b="0"/>
            </a:lnRef>
            <a:fillRef idx="0">
              <a:scrgbClr r="0" g="0" b="0"/>
            </a:fillRef>
            <a:effectRef idx="0">
              <a:scrgbClr r="0" g="0" b="0"/>
            </a:effectRef>
            <a:fontRef idx="minor">
              <a:schemeClr val="lt1"/>
            </a:fontRef>
          </p:style>
          <p:txBody>
            <a:bodyPr rtlCol="0" anchor="t"/>
            <a:lstStyle/>
            <a:p>
              <a:pPr algn="ctr"/>
              <a:endParaRPr lang="en-US" dirty="0" smtClean="0"/>
            </a:p>
          </p:txBody>
        </p:sp>
        <p:sp>
          <p:nvSpPr>
            <p:cNvPr id="10" name="Rectangle 9"/>
            <p:cNvSpPr/>
            <p:nvPr/>
          </p:nvSpPr>
          <p:spPr>
            <a:xfrm>
              <a:off x="5177251" y="1979972"/>
              <a:ext cx="1837491" cy="584775"/>
            </a:xfrm>
            <a:prstGeom prst="rect">
              <a:avLst/>
            </a:prstGeom>
          </p:spPr>
          <p:txBody>
            <a:bodyPr wrap="none">
              <a:spAutoFit/>
            </a:bodyPr>
            <a:lstStyle/>
            <a:p>
              <a:pPr algn="ctr"/>
              <a:r>
                <a:rPr lang="en-US" sz="1600" dirty="0" smtClean="0"/>
                <a:t>Ring 3: Unprivileged</a:t>
              </a:r>
              <a:br>
                <a:rPr lang="en-US" sz="1600" dirty="0" smtClean="0"/>
              </a:br>
              <a:r>
                <a:rPr lang="en-US" sz="1600" dirty="0" smtClean="0"/>
                <a:t>Applications</a:t>
              </a:r>
              <a:endParaRPr lang="en-US" sz="1600" dirty="0"/>
            </a:p>
          </p:txBody>
        </p:sp>
      </p:grpSp>
      <p:sp>
        <p:nvSpPr>
          <p:cNvPr id="50" name="Title 49"/>
          <p:cNvSpPr>
            <a:spLocks noGrp="1"/>
          </p:cNvSpPr>
          <p:nvPr>
            <p:ph type="title"/>
          </p:nvPr>
        </p:nvSpPr>
        <p:spPr/>
        <p:txBody>
          <a:bodyPr/>
          <a:lstStyle/>
          <a:p>
            <a:r>
              <a:rPr lang="en-US" dirty="0" smtClean="0"/>
              <a:t>XenServer Hypervisor </a:t>
            </a:r>
            <a:r>
              <a:rPr lang="en-US" dirty="0"/>
              <a:t>Introspection (HVI</a:t>
            </a:r>
            <a:r>
              <a:rPr lang="en-US" dirty="0" smtClean="0"/>
              <a:t>)</a:t>
            </a:r>
            <a:endParaRPr lang="en-US" dirty="0"/>
          </a:p>
        </p:txBody>
      </p:sp>
      <p:sp>
        <p:nvSpPr>
          <p:cNvPr id="51" name="Text Placeholder 50"/>
          <p:cNvSpPr>
            <a:spLocks noGrp="1"/>
          </p:cNvSpPr>
          <p:nvPr>
            <p:ph type="body" idx="10"/>
          </p:nvPr>
        </p:nvSpPr>
        <p:spPr/>
        <p:txBody>
          <a:bodyPr/>
          <a:lstStyle/>
          <a:p>
            <a:r>
              <a:rPr lang="en-US" dirty="0" smtClean="0"/>
              <a:t>Why</a:t>
            </a:r>
            <a:endParaRPr lang="en-US" dirty="0"/>
          </a:p>
        </p:txBody>
      </p:sp>
      <p:grpSp>
        <p:nvGrpSpPr>
          <p:cNvPr id="53" name="Group 52"/>
          <p:cNvGrpSpPr/>
          <p:nvPr/>
        </p:nvGrpSpPr>
        <p:grpSpPr>
          <a:xfrm>
            <a:off x="4495798" y="2632419"/>
            <a:ext cx="3200400" cy="3200400"/>
            <a:chOff x="4495798" y="2632419"/>
            <a:chExt cx="3200400" cy="3200400"/>
          </a:xfrm>
        </p:grpSpPr>
        <p:sp>
          <p:nvSpPr>
            <p:cNvPr id="5" name="Oval 4"/>
            <p:cNvSpPr>
              <a:spLocks noChangeAspect="1"/>
            </p:cNvSpPr>
            <p:nvPr/>
          </p:nvSpPr>
          <p:spPr>
            <a:xfrm>
              <a:off x="4495798" y="2632419"/>
              <a:ext cx="3200400" cy="3200400"/>
            </a:xfrm>
            <a:prstGeom prst="ellipse">
              <a:avLst/>
            </a:prstGeom>
            <a:solidFill>
              <a:schemeClr val="bg1">
                <a:lumMod val="75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solidFill>
                  <a:schemeClr val="bg1"/>
                </a:solidFill>
              </a:endParaRPr>
            </a:p>
          </p:txBody>
        </p:sp>
        <p:sp>
          <p:nvSpPr>
            <p:cNvPr id="11" name="Rectangle 10"/>
            <p:cNvSpPr/>
            <p:nvPr/>
          </p:nvSpPr>
          <p:spPr>
            <a:xfrm>
              <a:off x="5073055" y="2948769"/>
              <a:ext cx="2045881" cy="584775"/>
            </a:xfrm>
            <a:prstGeom prst="rect">
              <a:avLst/>
            </a:prstGeom>
          </p:spPr>
          <p:txBody>
            <a:bodyPr wrap="none">
              <a:spAutoFit/>
            </a:bodyPr>
            <a:lstStyle/>
            <a:p>
              <a:pPr algn="ctr"/>
              <a:r>
                <a:rPr lang="en-US" sz="1600" dirty="0" smtClean="0"/>
                <a:t>Ring 0: Privileged</a:t>
              </a:r>
            </a:p>
            <a:p>
              <a:pPr algn="ctr"/>
              <a:r>
                <a:rPr lang="en-US" sz="1600" dirty="0" smtClean="0"/>
                <a:t>Kernel / Device Drivers</a:t>
              </a:r>
              <a:endParaRPr lang="en-US" sz="1600" dirty="0"/>
            </a:p>
          </p:txBody>
        </p:sp>
      </p:grpSp>
      <p:pic>
        <p:nvPicPr>
          <p:cNvPr id="14" name="Picture 13"/>
          <p:cNvPicPr>
            <a:picLocks/>
          </p:cNvPicPr>
          <p:nvPr/>
        </p:nvPicPr>
        <p:blipFill>
          <a:blip r:embed="rId3">
            <a:duotone>
              <a:schemeClr val="accent3">
                <a:shade val="45000"/>
                <a:satMod val="135000"/>
              </a:schemeClr>
              <a:prstClr val="white"/>
            </a:duotone>
          </a:blip>
          <a:stretch>
            <a:fillRect/>
          </a:stretch>
        </p:blipFill>
        <p:spPr>
          <a:xfrm>
            <a:off x="4720051" y="4002145"/>
            <a:ext cx="457200" cy="457200"/>
          </a:xfrm>
          <a:prstGeom prst="rect">
            <a:avLst/>
          </a:prstGeom>
        </p:spPr>
      </p:pic>
      <p:pic>
        <p:nvPicPr>
          <p:cNvPr id="15" name="Picture 14"/>
          <p:cNvPicPr>
            <a:picLocks/>
          </p:cNvPicPr>
          <p:nvPr/>
        </p:nvPicPr>
        <p:blipFill>
          <a:blip r:embed="rId3">
            <a:duotone>
              <a:schemeClr val="accent3">
                <a:shade val="45000"/>
                <a:satMod val="135000"/>
              </a:schemeClr>
              <a:prstClr val="white"/>
            </a:duotone>
          </a:blip>
          <a:stretch>
            <a:fillRect/>
          </a:stretch>
        </p:blipFill>
        <p:spPr>
          <a:xfrm>
            <a:off x="7010398" y="4002145"/>
            <a:ext cx="457200" cy="457200"/>
          </a:xfrm>
          <a:prstGeom prst="rect">
            <a:avLst/>
          </a:prstGeom>
        </p:spPr>
      </p:pic>
      <p:grpSp>
        <p:nvGrpSpPr>
          <p:cNvPr id="16" name="Group 4"/>
          <p:cNvGrpSpPr>
            <a:grpSpLocks noChangeAspect="1"/>
          </p:cNvGrpSpPr>
          <p:nvPr/>
        </p:nvGrpSpPr>
        <p:grpSpPr bwMode="auto">
          <a:xfrm>
            <a:off x="4192783" y="2783956"/>
            <a:ext cx="510441" cy="457200"/>
            <a:chOff x="1734" y="712"/>
            <a:chExt cx="604" cy="541"/>
          </a:xfrm>
          <a:solidFill>
            <a:schemeClr val="accent1"/>
          </a:solidFill>
        </p:grpSpPr>
        <p:sp>
          <p:nvSpPr>
            <p:cNvPr id="17" name="Rectangle 5"/>
            <p:cNvSpPr>
              <a:spLocks noChangeArrowheads="1"/>
            </p:cNvSpPr>
            <p:nvPr/>
          </p:nvSpPr>
          <p:spPr bwMode="auto">
            <a:xfrm>
              <a:off x="2092" y="990"/>
              <a:ext cx="17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18" name="Rectangle 6"/>
            <p:cNvSpPr>
              <a:spLocks noChangeArrowheads="1"/>
            </p:cNvSpPr>
            <p:nvPr/>
          </p:nvSpPr>
          <p:spPr bwMode="auto">
            <a:xfrm>
              <a:off x="2092" y="1072"/>
              <a:ext cx="17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19" name="Rectangle 7"/>
            <p:cNvSpPr>
              <a:spLocks noChangeArrowheads="1"/>
            </p:cNvSpPr>
            <p:nvPr/>
          </p:nvSpPr>
          <p:spPr bwMode="auto">
            <a:xfrm>
              <a:off x="2092" y="826"/>
              <a:ext cx="17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0" name="Rectangle 8"/>
            <p:cNvSpPr>
              <a:spLocks noChangeArrowheads="1"/>
            </p:cNvSpPr>
            <p:nvPr/>
          </p:nvSpPr>
          <p:spPr bwMode="auto">
            <a:xfrm>
              <a:off x="2092" y="908"/>
              <a:ext cx="17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1" name="Freeform 9"/>
            <p:cNvSpPr>
              <a:spLocks/>
            </p:cNvSpPr>
            <p:nvPr/>
          </p:nvSpPr>
          <p:spPr bwMode="auto">
            <a:xfrm>
              <a:off x="2092" y="759"/>
              <a:ext cx="246" cy="425"/>
            </a:xfrm>
            <a:custGeom>
              <a:avLst/>
              <a:gdLst>
                <a:gd name="T0" fmla="*/ 1342 w 1475"/>
                <a:gd name="T1" fmla="*/ 0 h 2551"/>
                <a:gd name="T2" fmla="*/ 0 w 1475"/>
                <a:gd name="T3" fmla="*/ 0 h 2551"/>
                <a:gd name="T4" fmla="*/ 0 w 1475"/>
                <a:gd name="T5" fmla="*/ 135 h 2551"/>
                <a:gd name="T6" fmla="*/ 1342 w 1475"/>
                <a:gd name="T7" fmla="*/ 135 h 2551"/>
                <a:gd name="T8" fmla="*/ 1342 w 1475"/>
                <a:gd name="T9" fmla="*/ 2417 h 2551"/>
                <a:gd name="T10" fmla="*/ 0 w 1475"/>
                <a:gd name="T11" fmla="*/ 2417 h 2551"/>
                <a:gd name="T12" fmla="*/ 0 w 1475"/>
                <a:gd name="T13" fmla="*/ 2551 h 2551"/>
                <a:gd name="T14" fmla="*/ 1342 w 1475"/>
                <a:gd name="T15" fmla="*/ 2551 h 2551"/>
                <a:gd name="T16" fmla="*/ 1342 w 1475"/>
                <a:gd name="T17" fmla="*/ 2551 h 2551"/>
                <a:gd name="T18" fmla="*/ 1356 w 1475"/>
                <a:gd name="T19" fmla="*/ 2550 h 2551"/>
                <a:gd name="T20" fmla="*/ 1369 w 1475"/>
                <a:gd name="T21" fmla="*/ 2548 h 2551"/>
                <a:gd name="T22" fmla="*/ 1382 w 1475"/>
                <a:gd name="T23" fmla="*/ 2544 h 2551"/>
                <a:gd name="T24" fmla="*/ 1393 w 1475"/>
                <a:gd name="T25" fmla="*/ 2541 h 2551"/>
                <a:gd name="T26" fmla="*/ 1405 w 1475"/>
                <a:gd name="T27" fmla="*/ 2535 h 2551"/>
                <a:gd name="T28" fmla="*/ 1417 w 1475"/>
                <a:gd name="T29" fmla="*/ 2528 h 2551"/>
                <a:gd name="T30" fmla="*/ 1427 w 1475"/>
                <a:gd name="T31" fmla="*/ 2520 h 2551"/>
                <a:gd name="T32" fmla="*/ 1437 w 1475"/>
                <a:gd name="T33" fmla="*/ 2511 h 2551"/>
                <a:gd name="T34" fmla="*/ 1445 w 1475"/>
                <a:gd name="T35" fmla="*/ 2502 h 2551"/>
                <a:gd name="T36" fmla="*/ 1453 w 1475"/>
                <a:gd name="T37" fmla="*/ 2492 h 2551"/>
                <a:gd name="T38" fmla="*/ 1459 w 1475"/>
                <a:gd name="T39" fmla="*/ 2481 h 2551"/>
                <a:gd name="T40" fmla="*/ 1465 w 1475"/>
                <a:gd name="T41" fmla="*/ 2469 h 2551"/>
                <a:gd name="T42" fmla="*/ 1469 w 1475"/>
                <a:gd name="T43" fmla="*/ 2457 h 2551"/>
                <a:gd name="T44" fmla="*/ 1473 w 1475"/>
                <a:gd name="T45" fmla="*/ 2444 h 2551"/>
                <a:gd name="T46" fmla="*/ 1475 w 1475"/>
                <a:gd name="T47" fmla="*/ 2431 h 2551"/>
                <a:gd name="T48" fmla="*/ 1475 w 1475"/>
                <a:gd name="T49" fmla="*/ 2417 h 2551"/>
                <a:gd name="T50" fmla="*/ 1475 w 1475"/>
                <a:gd name="T51" fmla="*/ 134 h 2551"/>
                <a:gd name="T52" fmla="*/ 1475 w 1475"/>
                <a:gd name="T53" fmla="*/ 134 h 2551"/>
                <a:gd name="T54" fmla="*/ 1475 w 1475"/>
                <a:gd name="T55" fmla="*/ 120 h 2551"/>
                <a:gd name="T56" fmla="*/ 1473 w 1475"/>
                <a:gd name="T57" fmla="*/ 107 h 2551"/>
                <a:gd name="T58" fmla="*/ 1469 w 1475"/>
                <a:gd name="T59" fmla="*/ 94 h 2551"/>
                <a:gd name="T60" fmla="*/ 1465 w 1475"/>
                <a:gd name="T61" fmla="*/ 81 h 2551"/>
                <a:gd name="T62" fmla="*/ 1459 w 1475"/>
                <a:gd name="T63" fmla="*/ 70 h 2551"/>
                <a:gd name="T64" fmla="*/ 1453 w 1475"/>
                <a:gd name="T65" fmla="*/ 59 h 2551"/>
                <a:gd name="T66" fmla="*/ 1445 w 1475"/>
                <a:gd name="T67" fmla="*/ 49 h 2551"/>
                <a:gd name="T68" fmla="*/ 1437 w 1475"/>
                <a:gd name="T69" fmla="*/ 39 h 2551"/>
                <a:gd name="T70" fmla="*/ 1427 w 1475"/>
                <a:gd name="T71" fmla="*/ 31 h 2551"/>
                <a:gd name="T72" fmla="*/ 1417 w 1475"/>
                <a:gd name="T73" fmla="*/ 23 h 2551"/>
                <a:gd name="T74" fmla="*/ 1405 w 1475"/>
                <a:gd name="T75" fmla="*/ 16 h 2551"/>
                <a:gd name="T76" fmla="*/ 1393 w 1475"/>
                <a:gd name="T77" fmla="*/ 10 h 2551"/>
                <a:gd name="T78" fmla="*/ 1382 w 1475"/>
                <a:gd name="T79" fmla="*/ 7 h 2551"/>
                <a:gd name="T80" fmla="*/ 1369 w 1475"/>
                <a:gd name="T81" fmla="*/ 3 h 2551"/>
                <a:gd name="T82" fmla="*/ 1356 w 1475"/>
                <a:gd name="T83" fmla="*/ 1 h 2551"/>
                <a:gd name="T84" fmla="*/ 1342 w 1475"/>
                <a:gd name="T85" fmla="*/ 0 h 2551"/>
                <a:gd name="T86" fmla="*/ 1342 w 1475"/>
                <a:gd name="T87" fmla="*/ 0 h 2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5" h="2551">
                  <a:moveTo>
                    <a:pt x="1342" y="0"/>
                  </a:moveTo>
                  <a:lnTo>
                    <a:pt x="0" y="0"/>
                  </a:lnTo>
                  <a:lnTo>
                    <a:pt x="0" y="135"/>
                  </a:lnTo>
                  <a:lnTo>
                    <a:pt x="1342" y="135"/>
                  </a:lnTo>
                  <a:lnTo>
                    <a:pt x="1342" y="2417"/>
                  </a:lnTo>
                  <a:lnTo>
                    <a:pt x="0" y="2417"/>
                  </a:lnTo>
                  <a:lnTo>
                    <a:pt x="0" y="2551"/>
                  </a:lnTo>
                  <a:lnTo>
                    <a:pt x="1342" y="2551"/>
                  </a:lnTo>
                  <a:lnTo>
                    <a:pt x="1342" y="2551"/>
                  </a:lnTo>
                  <a:lnTo>
                    <a:pt x="1356" y="2550"/>
                  </a:lnTo>
                  <a:lnTo>
                    <a:pt x="1369" y="2548"/>
                  </a:lnTo>
                  <a:lnTo>
                    <a:pt x="1382" y="2544"/>
                  </a:lnTo>
                  <a:lnTo>
                    <a:pt x="1393" y="2541"/>
                  </a:lnTo>
                  <a:lnTo>
                    <a:pt x="1405" y="2535"/>
                  </a:lnTo>
                  <a:lnTo>
                    <a:pt x="1417" y="2528"/>
                  </a:lnTo>
                  <a:lnTo>
                    <a:pt x="1427" y="2520"/>
                  </a:lnTo>
                  <a:lnTo>
                    <a:pt x="1437" y="2511"/>
                  </a:lnTo>
                  <a:lnTo>
                    <a:pt x="1445" y="2502"/>
                  </a:lnTo>
                  <a:lnTo>
                    <a:pt x="1453" y="2492"/>
                  </a:lnTo>
                  <a:lnTo>
                    <a:pt x="1459" y="2481"/>
                  </a:lnTo>
                  <a:lnTo>
                    <a:pt x="1465" y="2469"/>
                  </a:lnTo>
                  <a:lnTo>
                    <a:pt x="1469" y="2457"/>
                  </a:lnTo>
                  <a:lnTo>
                    <a:pt x="1473" y="2444"/>
                  </a:lnTo>
                  <a:lnTo>
                    <a:pt x="1475" y="2431"/>
                  </a:lnTo>
                  <a:lnTo>
                    <a:pt x="1475" y="2417"/>
                  </a:lnTo>
                  <a:lnTo>
                    <a:pt x="1475" y="134"/>
                  </a:lnTo>
                  <a:lnTo>
                    <a:pt x="1475" y="134"/>
                  </a:lnTo>
                  <a:lnTo>
                    <a:pt x="1475" y="120"/>
                  </a:lnTo>
                  <a:lnTo>
                    <a:pt x="1473" y="107"/>
                  </a:lnTo>
                  <a:lnTo>
                    <a:pt x="1469" y="94"/>
                  </a:lnTo>
                  <a:lnTo>
                    <a:pt x="1465" y="81"/>
                  </a:lnTo>
                  <a:lnTo>
                    <a:pt x="1459" y="70"/>
                  </a:lnTo>
                  <a:lnTo>
                    <a:pt x="1453" y="59"/>
                  </a:lnTo>
                  <a:lnTo>
                    <a:pt x="1445" y="49"/>
                  </a:lnTo>
                  <a:lnTo>
                    <a:pt x="1437" y="39"/>
                  </a:lnTo>
                  <a:lnTo>
                    <a:pt x="1427" y="31"/>
                  </a:lnTo>
                  <a:lnTo>
                    <a:pt x="1417" y="23"/>
                  </a:lnTo>
                  <a:lnTo>
                    <a:pt x="1405" y="16"/>
                  </a:lnTo>
                  <a:lnTo>
                    <a:pt x="1393" y="10"/>
                  </a:lnTo>
                  <a:lnTo>
                    <a:pt x="1382" y="7"/>
                  </a:lnTo>
                  <a:lnTo>
                    <a:pt x="1369" y="3"/>
                  </a:lnTo>
                  <a:lnTo>
                    <a:pt x="1356" y="1"/>
                  </a:lnTo>
                  <a:lnTo>
                    <a:pt x="1342" y="0"/>
                  </a:lnTo>
                  <a:lnTo>
                    <a:pt x="134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2" name="Freeform 10"/>
            <p:cNvSpPr>
              <a:spLocks noEditPoints="1"/>
            </p:cNvSpPr>
            <p:nvPr/>
          </p:nvSpPr>
          <p:spPr bwMode="auto">
            <a:xfrm>
              <a:off x="1734" y="712"/>
              <a:ext cx="336" cy="541"/>
            </a:xfrm>
            <a:custGeom>
              <a:avLst/>
              <a:gdLst>
                <a:gd name="T0" fmla="*/ 2015 w 2015"/>
                <a:gd name="T1" fmla="*/ 3246 h 3246"/>
                <a:gd name="T2" fmla="*/ 0 w 2015"/>
                <a:gd name="T3" fmla="*/ 350 h 3246"/>
                <a:gd name="T4" fmla="*/ 453 w 2015"/>
                <a:gd name="T5" fmla="*/ 1011 h 3246"/>
                <a:gd name="T6" fmla="*/ 501 w 2015"/>
                <a:gd name="T7" fmla="*/ 1011 h 3246"/>
                <a:gd name="T8" fmla="*/ 548 w 2015"/>
                <a:gd name="T9" fmla="*/ 1009 h 3246"/>
                <a:gd name="T10" fmla="*/ 559 w 2015"/>
                <a:gd name="T11" fmla="*/ 1011 h 3246"/>
                <a:gd name="T12" fmla="*/ 566 w 2015"/>
                <a:gd name="T13" fmla="*/ 1015 h 3246"/>
                <a:gd name="T14" fmla="*/ 572 w 2015"/>
                <a:gd name="T15" fmla="*/ 1022 h 3246"/>
                <a:gd name="T16" fmla="*/ 576 w 2015"/>
                <a:gd name="T17" fmla="*/ 1034 h 3246"/>
                <a:gd name="T18" fmla="*/ 614 w 2015"/>
                <a:gd name="T19" fmla="*/ 1275 h 3246"/>
                <a:gd name="T20" fmla="*/ 654 w 2015"/>
                <a:gd name="T21" fmla="*/ 1516 h 3246"/>
                <a:gd name="T22" fmla="*/ 713 w 2015"/>
                <a:gd name="T23" fmla="*/ 1892 h 3246"/>
                <a:gd name="T24" fmla="*/ 715 w 2015"/>
                <a:gd name="T25" fmla="*/ 1909 h 3246"/>
                <a:gd name="T26" fmla="*/ 718 w 2015"/>
                <a:gd name="T27" fmla="*/ 1952 h 3246"/>
                <a:gd name="T28" fmla="*/ 916 w 2015"/>
                <a:gd name="T29" fmla="*/ 1011 h 3246"/>
                <a:gd name="T30" fmla="*/ 1028 w 2015"/>
                <a:gd name="T31" fmla="*/ 1011 h 3246"/>
                <a:gd name="T32" fmla="*/ 1155 w 2015"/>
                <a:gd name="T33" fmla="*/ 1034 h 3246"/>
                <a:gd name="T34" fmla="*/ 1187 w 2015"/>
                <a:gd name="T35" fmla="*/ 1205 h 3246"/>
                <a:gd name="T36" fmla="*/ 1220 w 2015"/>
                <a:gd name="T37" fmla="*/ 1376 h 3246"/>
                <a:gd name="T38" fmla="*/ 1312 w 2015"/>
                <a:gd name="T39" fmla="*/ 1870 h 3246"/>
                <a:gd name="T40" fmla="*/ 1316 w 2015"/>
                <a:gd name="T41" fmla="*/ 1893 h 3246"/>
                <a:gd name="T42" fmla="*/ 1323 w 2015"/>
                <a:gd name="T43" fmla="*/ 1951 h 3246"/>
                <a:gd name="T44" fmla="*/ 1462 w 2015"/>
                <a:gd name="T45" fmla="*/ 1078 h 3246"/>
                <a:gd name="T46" fmla="*/ 1466 w 2015"/>
                <a:gd name="T47" fmla="*/ 1056 h 3246"/>
                <a:gd name="T48" fmla="*/ 1472 w 2015"/>
                <a:gd name="T49" fmla="*/ 1033 h 3246"/>
                <a:gd name="T50" fmla="*/ 1478 w 2015"/>
                <a:gd name="T51" fmla="*/ 1022 h 3246"/>
                <a:gd name="T52" fmla="*/ 1485 w 2015"/>
                <a:gd name="T53" fmla="*/ 1016 h 3246"/>
                <a:gd name="T54" fmla="*/ 1495 w 2015"/>
                <a:gd name="T55" fmla="*/ 1012 h 3246"/>
                <a:gd name="T56" fmla="*/ 1520 w 2015"/>
                <a:gd name="T57" fmla="*/ 1011 h 3246"/>
                <a:gd name="T58" fmla="*/ 1542 w 2015"/>
                <a:gd name="T59" fmla="*/ 1011 h 3246"/>
                <a:gd name="T60" fmla="*/ 1693 w 2015"/>
                <a:gd name="T61" fmla="*/ 1011 h 3246"/>
                <a:gd name="T62" fmla="*/ 1662 w 2015"/>
                <a:gd name="T63" fmla="*/ 1166 h 3246"/>
                <a:gd name="T64" fmla="*/ 1447 w 2015"/>
                <a:gd name="T65" fmla="*/ 2218 h 3246"/>
                <a:gd name="T66" fmla="*/ 1445 w 2015"/>
                <a:gd name="T67" fmla="*/ 2228 h 3246"/>
                <a:gd name="T68" fmla="*/ 1438 w 2015"/>
                <a:gd name="T69" fmla="*/ 2244 h 3246"/>
                <a:gd name="T70" fmla="*/ 1426 w 2015"/>
                <a:gd name="T71" fmla="*/ 2253 h 3246"/>
                <a:gd name="T72" fmla="*/ 1410 w 2015"/>
                <a:gd name="T73" fmla="*/ 2258 h 3246"/>
                <a:gd name="T74" fmla="*/ 1399 w 2015"/>
                <a:gd name="T75" fmla="*/ 2258 h 3246"/>
                <a:gd name="T76" fmla="*/ 1310 w 2015"/>
                <a:gd name="T77" fmla="*/ 2255 h 3246"/>
                <a:gd name="T78" fmla="*/ 1221 w 2015"/>
                <a:gd name="T79" fmla="*/ 2256 h 3246"/>
                <a:gd name="T80" fmla="*/ 1208 w 2015"/>
                <a:gd name="T81" fmla="*/ 2255 h 3246"/>
                <a:gd name="T82" fmla="*/ 1200 w 2015"/>
                <a:gd name="T83" fmla="*/ 2251 h 3246"/>
                <a:gd name="T84" fmla="*/ 1194 w 2015"/>
                <a:gd name="T85" fmla="*/ 2242 h 3246"/>
                <a:gd name="T86" fmla="*/ 1191 w 2015"/>
                <a:gd name="T87" fmla="*/ 2232 h 3246"/>
                <a:gd name="T88" fmla="*/ 1030 w 2015"/>
                <a:gd name="T89" fmla="*/ 1420 h 3246"/>
                <a:gd name="T90" fmla="*/ 1027 w 2015"/>
                <a:gd name="T91" fmla="*/ 1400 h 3246"/>
                <a:gd name="T92" fmla="*/ 1024 w 2015"/>
                <a:gd name="T93" fmla="*/ 1360 h 3246"/>
                <a:gd name="T94" fmla="*/ 1025 w 2015"/>
                <a:gd name="T95" fmla="*/ 1340 h 3246"/>
                <a:gd name="T96" fmla="*/ 882 w 2015"/>
                <a:gd name="T97" fmla="*/ 2041 h 3246"/>
                <a:gd name="T98" fmla="*/ 841 w 2015"/>
                <a:gd name="T99" fmla="*/ 2233 h 3246"/>
                <a:gd name="T100" fmla="*/ 820 w 2015"/>
                <a:gd name="T101" fmla="*/ 2255 h 3246"/>
                <a:gd name="T102" fmla="*/ 586 w 2015"/>
                <a:gd name="T103" fmla="*/ 2256 h 3246"/>
                <a:gd name="T104" fmla="*/ 332 w 2015"/>
                <a:gd name="T105" fmla="*/ 1011 h 3246"/>
                <a:gd name="T106" fmla="*/ 453 w 2015"/>
                <a:gd name="T107" fmla="*/ 1011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015" h="3246">
                  <a:moveTo>
                    <a:pt x="0" y="2915"/>
                  </a:moveTo>
                  <a:lnTo>
                    <a:pt x="2015" y="3246"/>
                  </a:lnTo>
                  <a:lnTo>
                    <a:pt x="2015" y="0"/>
                  </a:lnTo>
                  <a:lnTo>
                    <a:pt x="0" y="350"/>
                  </a:lnTo>
                  <a:lnTo>
                    <a:pt x="0" y="2915"/>
                  </a:lnTo>
                  <a:close/>
                  <a:moveTo>
                    <a:pt x="453" y="1011"/>
                  </a:moveTo>
                  <a:lnTo>
                    <a:pt x="453" y="1011"/>
                  </a:lnTo>
                  <a:lnTo>
                    <a:pt x="501" y="1011"/>
                  </a:lnTo>
                  <a:lnTo>
                    <a:pt x="548" y="1009"/>
                  </a:lnTo>
                  <a:lnTo>
                    <a:pt x="548" y="1009"/>
                  </a:lnTo>
                  <a:lnTo>
                    <a:pt x="554" y="1011"/>
                  </a:lnTo>
                  <a:lnTo>
                    <a:pt x="559" y="1011"/>
                  </a:lnTo>
                  <a:lnTo>
                    <a:pt x="563" y="1013"/>
                  </a:lnTo>
                  <a:lnTo>
                    <a:pt x="566" y="1015"/>
                  </a:lnTo>
                  <a:lnTo>
                    <a:pt x="570" y="1018"/>
                  </a:lnTo>
                  <a:lnTo>
                    <a:pt x="572" y="1022"/>
                  </a:lnTo>
                  <a:lnTo>
                    <a:pt x="573" y="1028"/>
                  </a:lnTo>
                  <a:lnTo>
                    <a:pt x="576" y="1034"/>
                  </a:lnTo>
                  <a:lnTo>
                    <a:pt x="576" y="1034"/>
                  </a:lnTo>
                  <a:lnTo>
                    <a:pt x="614" y="1275"/>
                  </a:lnTo>
                  <a:lnTo>
                    <a:pt x="654" y="1516"/>
                  </a:lnTo>
                  <a:lnTo>
                    <a:pt x="654" y="1516"/>
                  </a:lnTo>
                  <a:lnTo>
                    <a:pt x="684" y="1704"/>
                  </a:lnTo>
                  <a:lnTo>
                    <a:pt x="713" y="1892"/>
                  </a:lnTo>
                  <a:lnTo>
                    <a:pt x="713" y="1892"/>
                  </a:lnTo>
                  <a:lnTo>
                    <a:pt x="715" y="1909"/>
                  </a:lnTo>
                  <a:lnTo>
                    <a:pt x="717" y="1925"/>
                  </a:lnTo>
                  <a:lnTo>
                    <a:pt x="718" y="1952"/>
                  </a:lnTo>
                  <a:lnTo>
                    <a:pt x="718" y="1952"/>
                  </a:lnTo>
                  <a:lnTo>
                    <a:pt x="916" y="1011"/>
                  </a:lnTo>
                  <a:lnTo>
                    <a:pt x="916" y="1011"/>
                  </a:lnTo>
                  <a:lnTo>
                    <a:pt x="1028" y="1011"/>
                  </a:lnTo>
                  <a:lnTo>
                    <a:pt x="1136" y="1012"/>
                  </a:lnTo>
                  <a:lnTo>
                    <a:pt x="1155" y="1034"/>
                  </a:lnTo>
                  <a:lnTo>
                    <a:pt x="1155" y="1034"/>
                  </a:lnTo>
                  <a:lnTo>
                    <a:pt x="1187" y="1205"/>
                  </a:lnTo>
                  <a:lnTo>
                    <a:pt x="1220" y="1376"/>
                  </a:lnTo>
                  <a:lnTo>
                    <a:pt x="1220" y="1376"/>
                  </a:lnTo>
                  <a:lnTo>
                    <a:pt x="1267" y="1622"/>
                  </a:lnTo>
                  <a:lnTo>
                    <a:pt x="1312" y="1870"/>
                  </a:lnTo>
                  <a:lnTo>
                    <a:pt x="1312" y="1870"/>
                  </a:lnTo>
                  <a:lnTo>
                    <a:pt x="1316" y="1893"/>
                  </a:lnTo>
                  <a:lnTo>
                    <a:pt x="1318" y="1915"/>
                  </a:lnTo>
                  <a:lnTo>
                    <a:pt x="1323" y="1951"/>
                  </a:lnTo>
                  <a:lnTo>
                    <a:pt x="1323" y="1951"/>
                  </a:lnTo>
                  <a:lnTo>
                    <a:pt x="1462" y="1078"/>
                  </a:lnTo>
                  <a:lnTo>
                    <a:pt x="1462" y="1078"/>
                  </a:lnTo>
                  <a:lnTo>
                    <a:pt x="1466" y="1056"/>
                  </a:lnTo>
                  <a:lnTo>
                    <a:pt x="1469" y="1038"/>
                  </a:lnTo>
                  <a:lnTo>
                    <a:pt x="1472" y="1033"/>
                  </a:lnTo>
                  <a:lnTo>
                    <a:pt x="1474" y="1027"/>
                  </a:lnTo>
                  <a:lnTo>
                    <a:pt x="1478" y="1022"/>
                  </a:lnTo>
                  <a:lnTo>
                    <a:pt x="1481" y="1019"/>
                  </a:lnTo>
                  <a:lnTo>
                    <a:pt x="1485" y="1016"/>
                  </a:lnTo>
                  <a:lnTo>
                    <a:pt x="1489" y="1014"/>
                  </a:lnTo>
                  <a:lnTo>
                    <a:pt x="1495" y="1012"/>
                  </a:lnTo>
                  <a:lnTo>
                    <a:pt x="1502" y="1012"/>
                  </a:lnTo>
                  <a:lnTo>
                    <a:pt x="1520" y="1011"/>
                  </a:lnTo>
                  <a:lnTo>
                    <a:pt x="1542" y="1011"/>
                  </a:lnTo>
                  <a:lnTo>
                    <a:pt x="1542" y="1011"/>
                  </a:lnTo>
                  <a:lnTo>
                    <a:pt x="1693" y="1011"/>
                  </a:lnTo>
                  <a:lnTo>
                    <a:pt x="1693" y="1011"/>
                  </a:lnTo>
                  <a:lnTo>
                    <a:pt x="1662" y="1166"/>
                  </a:lnTo>
                  <a:lnTo>
                    <a:pt x="1662" y="1166"/>
                  </a:lnTo>
                  <a:lnTo>
                    <a:pt x="1554" y="1692"/>
                  </a:lnTo>
                  <a:lnTo>
                    <a:pt x="1447" y="2218"/>
                  </a:lnTo>
                  <a:lnTo>
                    <a:pt x="1447" y="2218"/>
                  </a:lnTo>
                  <a:lnTo>
                    <a:pt x="1445" y="2228"/>
                  </a:lnTo>
                  <a:lnTo>
                    <a:pt x="1441" y="2237"/>
                  </a:lnTo>
                  <a:lnTo>
                    <a:pt x="1438" y="2244"/>
                  </a:lnTo>
                  <a:lnTo>
                    <a:pt x="1432" y="2249"/>
                  </a:lnTo>
                  <a:lnTo>
                    <a:pt x="1426" y="2253"/>
                  </a:lnTo>
                  <a:lnTo>
                    <a:pt x="1419" y="2256"/>
                  </a:lnTo>
                  <a:lnTo>
                    <a:pt x="1410" y="2258"/>
                  </a:lnTo>
                  <a:lnTo>
                    <a:pt x="1399" y="2258"/>
                  </a:lnTo>
                  <a:lnTo>
                    <a:pt x="1399" y="2258"/>
                  </a:lnTo>
                  <a:lnTo>
                    <a:pt x="1354" y="2255"/>
                  </a:lnTo>
                  <a:lnTo>
                    <a:pt x="1310" y="2255"/>
                  </a:lnTo>
                  <a:lnTo>
                    <a:pt x="1221" y="2256"/>
                  </a:lnTo>
                  <a:lnTo>
                    <a:pt x="1221" y="2256"/>
                  </a:lnTo>
                  <a:lnTo>
                    <a:pt x="1214" y="2256"/>
                  </a:lnTo>
                  <a:lnTo>
                    <a:pt x="1208" y="2255"/>
                  </a:lnTo>
                  <a:lnTo>
                    <a:pt x="1204" y="2254"/>
                  </a:lnTo>
                  <a:lnTo>
                    <a:pt x="1200" y="2251"/>
                  </a:lnTo>
                  <a:lnTo>
                    <a:pt x="1197" y="2247"/>
                  </a:lnTo>
                  <a:lnTo>
                    <a:pt x="1194" y="2242"/>
                  </a:lnTo>
                  <a:lnTo>
                    <a:pt x="1192" y="2238"/>
                  </a:lnTo>
                  <a:lnTo>
                    <a:pt x="1191" y="2232"/>
                  </a:lnTo>
                  <a:lnTo>
                    <a:pt x="1191" y="2232"/>
                  </a:lnTo>
                  <a:lnTo>
                    <a:pt x="1030" y="1420"/>
                  </a:lnTo>
                  <a:lnTo>
                    <a:pt x="1030" y="1420"/>
                  </a:lnTo>
                  <a:lnTo>
                    <a:pt x="1027" y="1400"/>
                  </a:lnTo>
                  <a:lnTo>
                    <a:pt x="1025" y="1380"/>
                  </a:lnTo>
                  <a:lnTo>
                    <a:pt x="1024" y="1360"/>
                  </a:lnTo>
                  <a:lnTo>
                    <a:pt x="1025" y="1340"/>
                  </a:lnTo>
                  <a:lnTo>
                    <a:pt x="1025" y="1340"/>
                  </a:lnTo>
                  <a:lnTo>
                    <a:pt x="882" y="2041"/>
                  </a:lnTo>
                  <a:lnTo>
                    <a:pt x="882" y="2041"/>
                  </a:lnTo>
                  <a:lnTo>
                    <a:pt x="862" y="2138"/>
                  </a:lnTo>
                  <a:lnTo>
                    <a:pt x="841" y="2233"/>
                  </a:lnTo>
                  <a:lnTo>
                    <a:pt x="820" y="2255"/>
                  </a:lnTo>
                  <a:lnTo>
                    <a:pt x="820" y="2255"/>
                  </a:lnTo>
                  <a:lnTo>
                    <a:pt x="705" y="2256"/>
                  </a:lnTo>
                  <a:lnTo>
                    <a:pt x="586" y="2256"/>
                  </a:lnTo>
                  <a:lnTo>
                    <a:pt x="586" y="2256"/>
                  </a:lnTo>
                  <a:lnTo>
                    <a:pt x="332" y="1011"/>
                  </a:lnTo>
                  <a:lnTo>
                    <a:pt x="332" y="1011"/>
                  </a:lnTo>
                  <a:lnTo>
                    <a:pt x="453" y="1011"/>
                  </a:lnTo>
                  <a:lnTo>
                    <a:pt x="453" y="10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grpSp>
        <p:nvGrpSpPr>
          <p:cNvPr id="23" name="Group 13"/>
          <p:cNvGrpSpPr>
            <a:grpSpLocks noChangeAspect="1"/>
          </p:cNvGrpSpPr>
          <p:nvPr/>
        </p:nvGrpSpPr>
        <p:grpSpPr bwMode="auto">
          <a:xfrm>
            <a:off x="4193628" y="5373167"/>
            <a:ext cx="509596" cy="457200"/>
            <a:chOff x="2664" y="712"/>
            <a:chExt cx="603" cy="541"/>
          </a:xfrm>
          <a:solidFill>
            <a:schemeClr val="accent1"/>
          </a:solidFill>
        </p:grpSpPr>
        <p:sp>
          <p:nvSpPr>
            <p:cNvPr id="24" name="Rectangle 14"/>
            <p:cNvSpPr>
              <a:spLocks noChangeArrowheads="1"/>
            </p:cNvSpPr>
            <p:nvPr/>
          </p:nvSpPr>
          <p:spPr bwMode="auto">
            <a:xfrm>
              <a:off x="3022" y="990"/>
              <a:ext cx="8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5" name="Rectangle 15"/>
            <p:cNvSpPr>
              <a:spLocks noChangeArrowheads="1"/>
            </p:cNvSpPr>
            <p:nvPr/>
          </p:nvSpPr>
          <p:spPr bwMode="auto">
            <a:xfrm>
              <a:off x="3022" y="1072"/>
              <a:ext cx="8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6" name="Rectangle 16"/>
            <p:cNvSpPr>
              <a:spLocks noChangeArrowheads="1"/>
            </p:cNvSpPr>
            <p:nvPr/>
          </p:nvSpPr>
          <p:spPr bwMode="auto">
            <a:xfrm>
              <a:off x="3022" y="826"/>
              <a:ext cx="8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7" name="Rectangle 17"/>
            <p:cNvSpPr>
              <a:spLocks noChangeArrowheads="1"/>
            </p:cNvSpPr>
            <p:nvPr/>
          </p:nvSpPr>
          <p:spPr bwMode="auto">
            <a:xfrm>
              <a:off x="3022" y="908"/>
              <a:ext cx="8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8" name="Rectangle 18"/>
            <p:cNvSpPr>
              <a:spLocks noChangeArrowheads="1"/>
            </p:cNvSpPr>
            <p:nvPr/>
          </p:nvSpPr>
          <p:spPr bwMode="auto">
            <a:xfrm>
              <a:off x="3133" y="990"/>
              <a:ext cx="90"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9" name="Rectangle 19"/>
            <p:cNvSpPr>
              <a:spLocks noChangeArrowheads="1"/>
            </p:cNvSpPr>
            <p:nvPr/>
          </p:nvSpPr>
          <p:spPr bwMode="auto">
            <a:xfrm>
              <a:off x="3133" y="1072"/>
              <a:ext cx="90"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30" name="Rectangle 20"/>
            <p:cNvSpPr>
              <a:spLocks noChangeArrowheads="1"/>
            </p:cNvSpPr>
            <p:nvPr/>
          </p:nvSpPr>
          <p:spPr bwMode="auto">
            <a:xfrm>
              <a:off x="3133" y="826"/>
              <a:ext cx="90"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31" name="Rectangle 21"/>
            <p:cNvSpPr>
              <a:spLocks noChangeArrowheads="1"/>
            </p:cNvSpPr>
            <p:nvPr/>
          </p:nvSpPr>
          <p:spPr bwMode="auto">
            <a:xfrm>
              <a:off x="3133" y="908"/>
              <a:ext cx="90"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32" name="Freeform 22"/>
            <p:cNvSpPr>
              <a:spLocks/>
            </p:cNvSpPr>
            <p:nvPr/>
          </p:nvSpPr>
          <p:spPr bwMode="auto">
            <a:xfrm>
              <a:off x="3022" y="759"/>
              <a:ext cx="245" cy="425"/>
            </a:xfrm>
            <a:custGeom>
              <a:avLst/>
              <a:gdLst>
                <a:gd name="T0" fmla="*/ 1340 w 1473"/>
                <a:gd name="T1" fmla="*/ 0 h 2551"/>
                <a:gd name="T2" fmla="*/ 0 w 1473"/>
                <a:gd name="T3" fmla="*/ 0 h 2551"/>
                <a:gd name="T4" fmla="*/ 0 w 1473"/>
                <a:gd name="T5" fmla="*/ 134 h 2551"/>
                <a:gd name="T6" fmla="*/ 1340 w 1473"/>
                <a:gd name="T7" fmla="*/ 134 h 2551"/>
                <a:gd name="T8" fmla="*/ 1340 w 1473"/>
                <a:gd name="T9" fmla="*/ 2418 h 2551"/>
                <a:gd name="T10" fmla="*/ 0 w 1473"/>
                <a:gd name="T11" fmla="*/ 2418 h 2551"/>
                <a:gd name="T12" fmla="*/ 0 w 1473"/>
                <a:gd name="T13" fmla="*/ 2551 h 2551"/>
                <a:gd name="T14" fmla="*/ 1340 w 1473"/>
                <a:gd name="T15" fmla="*/ 2551 h 2551"/>
                <a:gd name="T16" fmla="*/ 1340 w 1473"/>
                <a:gd name="T17" fmla="*/ 2551 h 2551"/>
                <a:gd name="T18" fmla="*/ 1353 w 1473"/>
                <a:gd name="T19" fmla="*/ 2551 h 2551"/>
                <a:gd name="T20" fmla="*/ 1367 w 1473"/>
                <a:gd name="T21" fmla="*/ 2549 h 2551"/>
                <a:gd name="T22" fmla="*/ 1380 w 1473"/>
                <a:gd name="T23" fmla="*/ 2545 h 2551"/>
                <a:gd name="T24" fmla="*/ 1392 w 1473"/>
                <a:gd name="T25" fmla="*/ 2540 h 2551"/>
                <a:gd name="T26" fmla="*/ 1403 w 1473"/>
                <a:gd name="T27" fmla="*/ 2535 h 2551"/>
                <a:gd name="T28" fmla="*/ 1415 w 1473"/>
                <a:gd name="T29" fmla="*/ 2529 h 2551"/>
                <a:gd name="T30" fmla="*/ 1424 w 1473"/>
                <a:gd name="T31" fmla="*/ 2521 h 2551"/>
                <a:gd name="T32" fmla="*/ 1433 w 1473"/>
                <a:gd name="T33" fmla="*/ 2512 h 2551"/>
                <a:gd name="T34" fmla="*/ 1443 w 1473"/>
                <a:gd name="T35" fmla="*/ 2503 h 2551"/>
                <a:gd name="T36" fmla="*/ 1450 w 1473"/>
                <a:gd name="T37" fmla="*/ 2493 h 2551"/>
                <a:gd name="T38" fmla="*/ 1457 w 1473"/>
                <a:gd name="T39" fmla="*/ 2481 h 2551"/>
                <a:gd name="T40" fmla="*/ 1463 w 1473"/>
                <a:gd name="T41" fmla="*/ 2469 h 2551"/>
                <a:gd name="T42" fmla="*/ 1467 w 1473"/>
                <a:gd name="T43" fmla="*/ 2458 h 2551"/>
                <a:gd name="T44" fmla="*/ 1471 w 1473"/>
                <a:gd name="T45" fmla="*/ 2445 h 2551"/>
                <a:gd name="T46" fmla="*/ 1472 w 1473"/>
                <a:gd name="T47" fmla="*/ 2432 h 2551"/>
                <a:gd name="T48" fmla="*/ 1473 w 1473"/>
                <a:gd name="T49" fmla="*/ 2418 h 2551"/>
                <a:gd name="T50" fmla="*/ 1473 w 1473"/>
                <a:gd name="T51" fmla="*/ 133 h 2551"/>
                <a:gd name="T52" fmla="*/ 1473 w 1473"/>
                <a:gd name="T53" fmla="*/ 133 h 2551"/>
                <a:gd name="T54" fmla="*/ 1472 w 1473"/>
                <a:gd name="T55" fmla="*/ 120 h 2551"/>
                <a:gd name="T56" fmla="*/ 1471 w 1473"/>
                <a:gd name="T57" fmla="*/ 106 h 2551"/>
                <a:gd name="T58" fmla="*/ 1467 w 1473"/>
                <a:gd name="T59" fmla="*/ 93 h 2551"/>
                <a:gd name="T60" fmla="*/ 1463 w 1473"/>
                <a:gd name="T61" fmla="*/ 81 h 2551"/>
                <a:gd name="T62" fmla="*/ 1457 w 1473"/>
                <a:gd name="T63" fmla="*/ 70 h 2551"/>
                <a:gd name="T64" fmla="*/ 1450 w 1473"/>
                <a:gd name="T65" fmla="*/ 59 h 2551"/>
                <a:gd name="T66" fmla="*/ 1443 w 1473"/>
                <a:gd name="T67" fmla="*/ 49 h 2551"/>
                <a:gd name="T68" fmla="*/ 1433 w 1473"/>
                <a:gd name="T69" fmla="*/ 39 h 2551"/>
                <a:gd name="T70" fmla="*/ 1424 w 1473"/>
                <a:gd name="T71" fmla="*/ 30 h 2551"/>
                <a:gd name="T72" fmla="*/ 1415 w 1473"/>
                <a:gd name="T73" fmla="*/ 23 h 2551"/>
                <a:gd name="T74" fmla="*/ 1403 w 1473"/>
                <a:gd name="T75" fmla="*/ 16 h 2551"/>
                <a:gd name="T76" fmla="*/ 1392 w 1473"/>
                <a:gd name="T77" fmla="*/ 10 h 2551"/>
                <a:gd name="T78" fmla="*/ 1380 w 1473"/>
                <a:gd name="T79" fmla="*/ 6 h 2551"/>
                <a:gd name="T80" fmla="*/ 1367 w 1473"/>
                <a:gd name="T81" fmla="*/ 2 h 2551"/>
                <a:gd name="T82" fmla="*/ 1353 w 1473"/>
                <a:gd name="T83" fmla="*/ 1 h 2551"/>
                <a:gd name="T84" fmla="*/ 1340 w 1473"/>
                <a:gd name="T85" fmla="*/ 0 h 2551"/>
                <a:gd name="T86" fmla="*/ 1340 w 1473"/>
                <a:gd name="T87" fmla="*/ 0 h 2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3" h="2551">
                  <a:moveTo>
                    <a:pt x="1340" y="0"/>
                  </a:moveTo>
                  <a:lnTo>
                    <a:pt x="0" y="0"/>
                  </a:lnTo>
                  <a:lnTo>
                    <a:pt x="0" y="134"/>
                  </a:lnTo>
                  <a:lnTo>
                    <a:pt x="1340" y="134"/>
                  </a:lnTo>
                  <a:lnTo>
                    <a:pt x="1340" y="2418"/>
                  </a:lnTo>
                  <a:lnTo>
                    <a:pt x="0" y="2418"/>
                  </a:lnTo>
                  <a:lnTo>
                    <a:pt x="0" y="2551"/>
                  </a:lnTo>
                  <a:lnTo>
                    <a:pt x="1340" y="2551"/>
                  </a:lnTo>
                  <a:lnTo>
                    <a:pt x="1340" y="2551"/>
                  </a:lnTo>
                  <a:lnTo>
                    <a:pt x="1353" y="2551"/>
                  </a:lnTo>
                  <a:lnTo>
                    <a:pt x="1367" y="2549"/>
                  </a:lnTo>
                  <a:lnTo>
                    <a:pt x="1380" y="2545"/>
                  </a:lnTo>
                  <a:lnTo>
                    <a:pt x="1392" y="2540"/>
                  </a:lnTo>
                  <a:lnTo>
                    <a:pt x="1403" y="2535"/>
                  </a:lnTo>
                  <a:lnTo>
                    <a:pt x="1415" y="2529"/>
                  </a:lnTo>
                  <a:lnTo>
                    <a:pt x="1424" y="2521"/>
                  </a:lnTo>
                  <a:lnTo>
                    <a:pt x="1433" y="2512"/>
                  </a:lnTo>
                  <a:lnTo>
                    <a:pt x="1443" y="2503"/>
                  </a:lnTo>
                  <a:lnTo>
                    <a:pt x="1450" y="2493"/>
                  </a:lnTo>
                  <a:lnTo>
                    <a:pt x="1457" y="2481"/>
                  </a:lnTo>
                  <a:lnTo>
                    <a:pt x="1463" y="2469"/>
                  </a:lnTo>
                  <a:lnTo>
                    <a:pt x="1467" y="2458"/>
                  </a:lnTo>
                  <a:lnTo>
                    <a:pt x="1471" y="2445"/>
                  </a:lnTo>
                  <a:lnTo>
                    <a:pt x="1472" y="2432"/>
                  </a:lnTo>
                  <a:lnTo>
                    <a:pt x="1473" y="2418"/>
                  </a:lnTo>
                  <a:lnTo>
                    <a:pt x="1473" y="133"/>
                  </a:lnTo>
                  <a:lnTo>
                    <a:pt x="1473" y="133"/>
                  </a:lnTo>
                  <a:lnTo>
                    <a:pt x="1472" y="120"/>
                  </a:lnTo>
                  <a:lnTo>
                    <a:pt x="1471" y="106"/>
                  </a:lnTo>
                  <a:lnTo>
                    <a:pt x="1467" y="93"/>
                  </a:lnTo>
                  <a:lnTo>
                    <a:pt x="1463" y="81"/>
                  </a:lnTo>
                  <a:lnTo>
                    <a:pt x="1457" y="70"/>
                  </a:lnTo>
                  <a:lnTo>
                    <a:pt x="1450" y="59"/>
                  </a:lnTo>
                  <a:lnTo>
                    <a:pt x="1443" y="49"/>
                  </a:lnTo>
                  <a:lnTo>
                    <a:pt x="1433" y="39"/>
                  </a:lnTo>
                  <a:lnTo>
                    <a:pt x="1424" y="30"/>
                  </a:lnTo>
                  <a:lnTo>
                    <a:pt x="1415" y="23"/>
                  </a:lnTo>
                  <a:lnTo>
                    <a:pt x="1403" y="16"/>
                  </a:lnTo>
                  <a:lnTo>
                    <a:pt x="1392" y="10"/>
                  </a:lnTo>
                  <a:lnTo>
                    <a:pt x="1380" y="6"/>
                  </a:lnTo>
                  <a:lnTo>
                    <a:pt x="1367" y="2"/>
                  </a:lnTo>
                  <a:lnTo>
                    <a:pt x="1353" y="1"/>
                  </a:lnTo>
                  <a:lnTo>
                    <a:pt x="1340" y="0"/>
                  </a:lnTo>
                  <a:lnTo>
                    <a:pt x="134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33" name="Freeform 23"/>
            <p:cNvSpPr>
              <a:spLocks noEditPoints="1"/>
            </p:cNvSpPr>
            <p:nvPr/>
          </p:nvSpPr>
          <p:spPr bwMode="auto">
            <a:xfrm>
              <a:off x="2664" y="712"/>
              <a:ext cx="335" cy="541"/>
            </a:xfrm>
            <a:custGeom>
              <a:avLst/>
              <a:gdLst>
                <a:gd name="T0" fmla="*/ 2010 w 2010"/>
                <a:gd name="T1" fmla="*/ 3246 h 3246"/>
                <a:gd name="T2" fmla="*/ 0 w 2010"/>
                <a:gd name="T3" fmla="*/ 349 h 3246"/>
                <a:gd name="T4" fmla="*/ 382 w 2010"/>
                <a:gd name="T5" fmla="*/ 2243 h 3246"/>
                <a:gd name="T6" fmla="*/ 570 w 2010"/>
                <a:gd name="T7" fmla="*/ 1947 h 3246"/>
                <a:gd name="T8" fmla="*/ 759 w 2010"/>
                <a:gd name="T9" fmla="*/ 1651 h 3246"/>
                <a:gd name="T10" fmla="*/ 765 w 2010"/>
                <a:gd name="T11" fmla="*/ 1637 h 3246"/>
                <a:gd name="T12" fmla="*/ 768 w 2010"/>
                <a:gd name="T13" fmla="*/ 1625 h 3246"/>
                <a:gd name="T14" fmla="*/ 767 w 2010"/>
                <a:gd name="T15" fmla="*/ 1613 h 3246"/>
                <a:gd name="T16" fmla="*/ 760 w 2010"/>
                <a:gd name="T17" fmla="*/ 1599 h 3246"/>
                <a:gd name="T18" fmla="*/ 587 w 2010"/>
                <a:gd name="T19" fmla="*/ 1304 h 3246"/>
                <a:gd name="T20" fmla="*/ 416 w 2010"/>
                <a:gd name="T21" fmla="*/ 1009 h 3246"/>
                <a:gd name="T22" fmla="*/ 397 w 2010"/>
                <a:gd name="T23" fmla="*/ 975 h 3246"/>
                <a:gd name="T24" fmla="*/ 428 w 2010"/>
                <a:gd name="T25" fmla="*/ 971 h 3246"/>
                <a:gd name="T26" fmla="*/ 576 w 2010"/>
                <a:gd name="T27" fmla="*/ 971 h 3246"/>
                <a:gd name="T28" fmla="*/ 725 w 2010"/>
                <a:gd name="T29" fmla="*/ 972 h 3246"/>
                <a:gd name="T30" fmla="*/ 746 w 2010"/>
                <a:gd name="T31" fmla="*/ 977 h 3246"/>
                <a:gd name="T32" fmla="*/ 759 w 2010"/>
                <a:gd name="T33" fmla="*/ 986 h 3246"/>
                <a:gd name="T34" fmla="*/ 761 w 2010"/>
                <a:gd name="T35" fmla="*/ 990 h 3246"/>
                <a:gd name="T36" fmla="*/ 957 w 2010"/>
                <a:gd name="T37" fmla="*/ 1406 h 3246"/>
                <a:gd name="T38" fmla="*/ 963 w 2010"/>
                <a:gd name="T39" fmla="*/ 1420 h 3246"/>
                <a:gd name="T40" fmla="*/ 981 w 2010"/>
                <a:gd name="T41" fmla="*/ 1473 h 3246"/>
                <a:gd name="T42" fmla="*/ 991 w 2010"/>
                <a:gd name="T43" fmla="*/ 1441 h 3246"/>
                <a:gd name="T44" fmla="*/ 1017 w 2010"/>
                <a:gd name="T45" fmla="*/ 1379 h 3246"/>
                <a:gd name="T46" fmla="*/ 1060 w 2010"/>
                <a:gd name="T47" fmla="*/ 1290 h 3246"/>
                <a:gd name="T48" fmla="*/ 1152 w 2010"/>
                <a:gd name="T49" fmla="*/ 1117 h 3246"/>
                <a:gd name="T50" fmla="*/ 1212 w 2010"/>
                <a:gd name="T51" fmla="*/ 1003 h 3246"/>
                <a:gd name="T52" fmla="*/ 1217 w 2010"/>
                <a:gd name="T53" fmla="*/ 995 h 3246"/>
                <a:gd name="T54" fmla="*/ 1227 w 2010"/>
                <a:gd name="T55" fmla="*/ 982 h 3246"/>
                <a:gd name="T56" fmla="*/ 1239 w 2010"/>
                <a:gd name="T57" fmla="*/ 975 h 3246"/>
                <a:gd name="T58" fmla="*/ 1255 w 2010"/>
                <a:gd name="T59" fmla="*/ 971 h 3246"/>
                <a:gd name="T60" fmla="*/ 1265 w 2010"/>
                <a:gd name="T61" fmla="*/ 971 h 3246"/>
                <a:gd name="T62" fmla="*/ 1391 w 2010"/>
                <a:gd name="T63" fmla="*/ 971 h 3246"/>
                <a:gd name="T64" fmla="*/ 1519 w 2010"/>
                <a:gd name="T65" fmla="*/ 971 h 3246"/>
                <a:gd name="T66" fmla="*/ 1557 w 2010"/>
                <a:gd name="T67" fmla="*/ 974 h 3246"/>
                <a:gd name="T68" fmla="*/ 1537 w 2010"/>
                <a:gd name="T69" fmla="*/ 1007 h 3246"/>
                <a:gd name="T70" fmla="*/ 1361 w 2010"/>
                <a:gd name="T71" fmla="*/ 1299 h 3246"/>
                <a:gd name="T72" fmla="*/ 1184 w 2010"/>
                <a:gd name="T73" fmla="*/ 1590 h 3246"/>
                <a:gd name="T74" fmla="*/ 1176 w 2010"/>
                <a:gd name="T75" fmla="*/ 1606 h 3246"/>
                <a:gd name="T76" fmla="*/ 1174 w 2010"/>
                <a:gd name="T77" fmla="*/ 1620 h 3246"/>
                <a:gd name="T78" fmla="*/ 1177 w 2010"/>
                <a:gd name="T79" fmla="*/ 1633 h 3246"/>
                <a:gd name="T80" fmla="*/ 1184 w 2010"/>
                <a:gd name="T81" fmla="*/ 1649 h 3246"/>
                <a:gd name="T82" fmla="*/ 1366 w 2010"/>
                <a:gd name="T83" fmla="*/ 1944 h 3246"/>
                <a:gd name="T84" fmla="*/ 1545 w 2010"/>
                <a:gd name="T85" fmla="*/ 2240 h 3246"/>
                <a:gd name="T86" fmla="*/ 1568 w 2010"/>
                <a:gd name="T87" fmla="*/ 2278 h 3246"/>
                <a:gd name="T88" fmla="*/ 1235 w 2010"/>
                <a:gd name="T89" fmla="*/ 2277 h 3246"/>
                <a:gd name="T90" fmla="*/ 1211 w 2010"/>
                <a:gd name="T91" fmla="*/ 2262 h 3246"/>
                <a:gd name="T92" fmla="*/ 995 w 2010"/>
                <a:gd name="T93" fmla="*/ 1852 h 3246"/>
                <a:gd name="T94" fmla="*/ 987 w 2010"/>
                <a:gd name="T95" fmla="*/ 1833 h 3246"/>
                <a:gd name="T96" fmla="*/ 968 w 2010"/>
                <a:gd name="T97" fmla="*/ 1776 h 3246"/>
                <a:gd name="T98" fmla="*/ 956 w 2010"/>
                <a:gd name="T99" fmla="*/ 1806 h 3246"/>
                <a:gd name="T100" fmla="*/ 913 w 2010"/>
                <a:gd name="T101" fmla="*/ 1898 h 3246"/>
                <a:gd name="T102" fmla="*/ 853 w 2010"/>
                <a:gd name="T103" fmla="*/ 2016 h 3246"/>
                <a:gd name="T104" fmla="*/ 756 w 2010"/>
                <a:gd name="T105" fmla="*/ 2192 h 3246"/>
                <a:gd name="T106" fmla="*/ 726 w 2010"/>
                <a:gd name="T107" fmla="*/ 2251 h 3246"/>
                <a:gd name="T108" fmla="*/ 718 w 2010"/>
                <a:gd name="T109" fmla="*/ 2264 h 3246"/>
                <a:gd name="T110" fmla="*/ 708 w 2010"/>
                <a:gd name="T111" fmla="*/ 2274 h 3246"/>
                <a:gd name="T112" fmla="*/ 696 w 2010"/>
                <a:gd name="T113" fmla="*/ 2277 h 3246"/>
                <a:gd name="T114" fmla="*/ 681 w 2010"/>
                <a:gd name="T115" fmla="*/ 2279 h 3246"/>
                <a:gd name="T116" fmla="*/ 537 w 2010"/>
                <a:gd name="T117" fmla="*/ 2278 h 3246"/>
                <a:gd name="T118" fmla="*/ 394 w 2010"/>
                <a:gd name="T119" fmla="*/ 2278 h 3246"/>
                <a:gd name="T120" fmla="*/ 362 w 2010"/>
                <a:gd name="T121" fmla="*/ 2277 h 3246"/>
                <a:gd name="T122" fmla="*/ 382 w 2010"/>
                <a:gd name="T123" fmla="*/ 2243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10" h="3246">
                  <a:moveTo>
                    <a:pt x="0" y="2916"/>
                  </a:moveTo>
                  <a:lnTo>
                    <a:pt x="2010" y="3246"/>
                  </a:lnTo>
                  <a:lnTo>
                    <a:pt x="2010" y="0"/>
                  </a:lnTo>
                  <a:lnTo>
                    <a:pt x="0" y="349"/>
                  </a:lnTo>
                  <a:lnTo>
                    <a:pt x="0" y="2916"/>
                  </a:lnTo>
                  <a:close/>
                  <a:moveTo>
                    <a:pt x="382" y="2243"/>
                  </a:moveTo>
                  <a:lnTo>
                    <a:pt x="382" y="2243"/>
                  </a:lnTo>
                  <a:lnTo>
                    <a:pt x="570" y="1947"/>
                  </a:lnTo>
                  <a:lnTo>
                    <a:pt x="759" y="1651"/>
                  </a:lnTo>
                  <a:lnTo>
                    <a:pt x="759" y="1651"/>
                  </a:lnTo>
                  <a:lnTo>
                    <a:pt x="763" y="1644"/>
                  </a:lnTo>
                  <a:lnTo>
                    <a:pt x="765" y="1637"/>
                  </a:lnTo>
                  <a:lnTo>
                    <a:pt x="768" y="1631"/>
                  </a:lnTo>
                  <a:lnTo>
                    <a:pt x="768" y="1625"/>
                  </a:lnTo>
                  <a:lnTo>
                    <a:pt x="768" y="1618"/>
                  </a:lnTo>
                  <a:lnTo>
                    <a:pt x="767" y="1613"/>
                  </a:lnTo>
                  <a:lnTo>
                    <a:pt x="763" y="1606"/>
                  </a:lnTo>
                  <a:lnTo>
                    <a:pt x="760" y="1599"/>
                  </a:lnTo>
                  <a:lnTo>
                    <a:pt x="760" y="1599"/>
                  </a:lnTo>
                  <a:lnTo>
                    <a:pt x="587" y="1304"/>
                  </a:lnTo>
                  <a:lnTo>
                    <a:pt x="416" y="1009"/>
                  </a:lnTo>
                  <a:lnTo>
                    <a:pt x="416" y="1009"/>
                  </a:lnTo>
                  <a:lnTo>
                    <a:pt x="397" y="975"/>
                  </a:lnTo>
                  <a:lnTo>
                    <a:pt x="397" y="975"/>
                  </a:lnTo>
                  <a:lnTo>
                    <a:pt x="414" y="972"/>
                  </a:lnTo>
                  <a:lnTo>
                    <a:pt x="428" y="971"/>
                  </a:lnTo>
                  <a:lnTo>
                    <a:pt x="428" y="971"/>
                  </a:lnTo>
                  <a:lnTo>
                    <a:pt x="576" y="971"/>
                  </a:lnTo>
                  <a:lnTo>
                    <a:pt x="725" y="972"/>
                  </a:lnTo>
                  <a:lnTo>
                    <a:pt x="725" y="972"/>
                  </a:lnTo>
                  <a:lnTo>
                    <a:pt x="735" y="974"/>
                  </a:lnTo>
                  <a:lnTo>
                    <a:pt x="746" y="977"/>
                  </a:lnTo>
                  <a:lnTo>
                    <a:pt x="755" y="983"/>
                  </a:lnTo>
                  <a:lnTo>
                    <a:pt x="759" y="986"/>
                  </a:lnTo>
                  <a:lnTo>
                    <a:pt x="761" y="990"/>
                  </a:lnTo>
                  <a:lnTo>
                    <a:pt x="761" y="990"/>
                  </a:lnTo>
                  <a:lnTo>
                    <a:pt x="860" y="1197"/>
                  </a:lnTo>
                  <a:lnTo>
                    <a:pt x="957" y="1406"/>
                  </a:lnTo>
                  <a:lnTo>
                    <a:pt x="957" y="1406"/>
                  </a:lnTo>
                  <a:lnTo>
                    <a:pt x="963" y="1420"/>
                  </a:lnTo>
                  <a:lnTo>
                    <a:pt x="969" y="1436"/>
                  </a:lnTo>
                  <a:lnTo>
                    <a:pt x="981" y="1473"/>
                  </a:lnTo>
                  <a:lnTo>
                    <a:pt x="981" y="1473"/>
                  </a:lnTo>
                  <a:lnTo>
                    <a:pt x="991" y="1441"/>
                  </a:lnTo>
                  <a:lnTo>
                    <a:pt x="1004" y="1410"/>
                  </a:lnTo>
                  <a:lnTo>
                    <a:pt x="1017" y="1379"/>
                  </a:lnTo>
                  <a:lnTo>
                    <a:pt x="1031" y="1349"/>
                  </a:lnTo>
                  <a:lnTo>
                    <a:pt x="1060" y="1290"/>
                  </a:lnTo>
                  <a:lnTo>
                    <a:pt x="1090" y="1231"/>
                  </a:lnTo>
                  <a:lnTo>
                    <a:pt x="1152" y="1117"/>
                  </a:lnTo>
                  <a:lnTo>
                    <a:pt x="1183" y="1060"/>
                  </a:lnTo>
                  <a:lnTo>
                    <a:pt x="1212" y="1003"/>
                  </a:lnTo>
                  <a:lnTo>
                    <a:pt x="1212" y="1003"/>
                  </a:lnTo>
                  <a:lnTo>
                    <a:pt x="1217" y="995"/>
                  </a:lnTo>
                  <a:lnTo>
                    <a:pt x="1222" y="988"/>
                  </a:lnTo>
                  <a:lnTo>
                    <a:pt x="1227" y="982"/>
                  </a:lnTo>
                  <a:lnTo>
                    <a:pt x="1233" y="977"/>
                  </a:lnTo>
                  <a:lnTo>
                    <a:pt x="1239" y="975"/>
                  </a:lnTo>
                  <a:lnTo>
                    <a:pt x="1247" y="972"/>
                  </a:lnTo>
                  <a:lnTo>
                    <a:pt x="1255" y="971"/>
                  </a:lnTo>
                  <a:lnTo>
                    <a:pt x="1265" y="971"/>
                  </a:lnTo>
                  <a:lnTo>
                    <a:pt x="1265" y="971"/>
                  </a:lnTo>
                  <a:lnTo>
                    <a:pt x="1329" y="971"/>
                  </a:lnTo>
                  <a:lnTo>
                    <a:pt x="1391" y="971"/>
                  </a:lnTo>
                  <a:lnTo>
                    <a:pt x="1519" y="971"/>
                  </a:lnTo>
                  <a:lnTo>
                    <a:pt x="1519" y="971"/>
                  </a:lnTo>
                  <a:lnTo>
                    <a:pt x="1536" y="972"/>
                  </a:lnTo>
                  <a:lnTo>
                    <a:pt x="1557" y="974"/>
                  </a:lnTo>
                  <a:lnTo>
                    <a:pt x="1557" y="974"/>
                  </a:lnTo>
                  <a:lnTo>
                    <a:pt x="1537" y="1007"/>
                  </a:lnTo>
                  <a:lnTo>
                    <a:pt x="1537" y="1007"/>
                  </a:lnTo>
                  <a:lnTo>
                    <a:pt x="1361" y="1299"/>
                  </a:lnTo>
                  <a:lnTo>
                    <a:pt x="1184" y="1590"/>
                  </a:lnTo>
                  <a:lnTo>
                    <a:pt x="1184" y="1590"/>
                  </a:lnTo>
                  <a:lnTo>
                    <a:pt x="1180" y="1599"/>
                  </a:lnTo>
                  <a:lnTo>
                    <a:pt x="1176" y="1606"/>
                  </a:lnTo>
                  <a:lnTo>
                    <a:pt x="1175" y="1614"/>
                  </a:lnTo>
                  <a:lnTo>
                    <a:pt x="1174" y="1620"/>
                  </a:lnTo>
                  <a:lnTo>
                    <a:pt x="1175" y="1626"/>
                  </a:lnTo>
                  <a:lnTo>
                    <a:pt x="1177" y="1633"/>
                  </a:lnTo>
                  <a:lnTo>
                    <a:pt x="1180" y="1642"/>
                  </a:lnTo>
                  <a:lnTo>
                    <a:pt x="1184" y="1649"/>
                  </a:lnTo>
                  <a:lnTo>
                    <a:pt x="1184" y="1649"/>
                  </a:lnTo>
                  <a:lnTo>
                    <a:pt x="1366" y="1944"/>
                  </a:lnTo>
                  <a:lnTo>
                    <a:pt x="1545" y="2240"/>
                  </a:lnTo>
                  <a:lnTo>
                    <a:pt x="1545" y="2240"/>
                  </a:lnTo>
                  <a:lnTo>
                    <a:pt x="1568" y="2278"/>
                  </a:lnTo>
                  <a:lnTo>
                    <a:pt x="1568" y="2278"/>
                  </a:lnTo>
                  <a:lnTo>
                    <a:pt x="1398" y="2278"/>
                  </a:lnTo>
                  <a:lnTo>
                    <a:pt x="1235" y="2277"/>
                  </a:lnTo>
                  <a:lnTo>
                    <a:pt x="1211" y="2262"/>
                  </a:lnTo>
                  <a:lnTo>
                    <a:pt x="1211" y="2262"/>
                  </a:lnTo>
                  <a:lnTo>
                    <a:pt x="1102" y="2057"/>
                  </a:lnTo>
                  <a:lnTo>
                    <a:pt x="995" y="1852"/>
                  </a:lnTo>
                  <a:lnTo>
                    <a:pt x="995" y="1852"/>
                  </a:lnTo>
                  <a:lnTo>
                    <a:pt x="987" y="1833"/>
                  </a:lnTo>
                  <a:lnTo>
                    <a:pt x="981" y="1814"/>
                  </a:lnTo>
                  <a:lnTo>
                    <a:pt x="968" y="1776"/>
                  </a:lnTo>
                  <a:lnTo>
                    <a:pt x="968" y="1776"/>
                  </a:lnTo>
                  <a:lnTo>
                    <a:pt x="956" y="1806"/>
                  </a:lnTo>
                  <a:lnTo>
                    <a:pt x="942" y="1838"/>
                  </a:lnTo>
                  <a:lnTo>
                    <a:pt x="913" y="1898"/>
                  </a:lnTo>
                  <a:lnTo>
                    <a:pt x="883" y="1958"/>
                  </a:lnTo>
                  <a:lnTo>
                    <a:pt x="853" y="2016"/>
                  </a:lnTo>
                  <a:lnTo>
                    <a:pt x="788" y="2134"/>
                  </a:lnTo>
                  <a:lnTo>
                    <a:pt x="756" y="2192"/>
                  </a:lnTo>
                  <a:lnTo>
                    <a:pt x="726" y="2251"/>
                  </a:lnTo>
                  <a:lnTo>
                    <a:pt x="726" y="2251"/>
                  </a:lnTo>
                  <a:lnTo>
                    <a:pt x="722" y="2258"/>
                  </a:lnTo>
                  <a:lnTo>
                    <a:pt x="718" y="2264"/>
                  </a:lnTo>
                  <a:lnTo>
                    <a:pt x="713" y="2269"/>
                  </a:lnTo>
                  <a:lnTo>
                    <a:pt x="708" y="2274"/>
                  </a:lnTo>
                  <a:lnTo>
                    <a:pt x="703" y="2276"/>
                  </a:lnTo>
                  <a:lnTo>
                    <a:pt x="696" y="2277"/>
                  </a:lnTo>
                  <a:lnTo>
                    <a:pt x="689" y="2278"/>
                  </a:lnTo>
                  <a:lnTo>
                    <a:pt x="681" y="2279"/>
                  </a:lnTo>
                  <a:lnTo>
                    <a:pt x="681" y="2279"/>
                  </a:lnTo>
                  <a:lnTo>
                    <a:pt x="537" y="2278"/>
                  </a:lnTo>
                  <a:lnTo>
                    <a:pt x="394" y="2278"/>
                  </a:lnTo>
                  <a:lnTo>
                    <a:pt x="394" y="2278"/>
                  </a:lnTo>
                  <a:lnTo>
                    <a:pt x="379" y="2278"/>
                  </a:lnTo>
                  <a:lnTo>
                    <a:pt x="362" y="2277"/>
                  </a:lnTo>
                  <a:lnTo>
                    <a:pt x="362" y="2277"/>
                  </a:lnTo>
                  <a:lnTo>
                    <a:pt x="382" y="2243"/>
                  </a:lnTo>
                  <a:lnTo>
                    <a:pt x="382" y="22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grpSp>
        <p:nvGrpSpPr>
          <p:cNvPr id="34" name="Group 26"/>
          <p:cNvGrpSpPr>
            <a:grpSpLocks noChangeAspect="1"/>
          </p:cNvGrpSpPr>
          <p:nvPr/>
        </p:nvGrpSpPr>
        <p:grpSpPr bwMode="auto">
          <a:xfrm>
            <a:off x="7495784" y="2783956"/>
            <a:ext cx="510441" cy="457200"/>
            <a:chOff x="3593" y="712"/>
            <a:chExt cx="604" cy="541"/>
          </a:xfrm>
          <a:solidFill>
            <a:schemeClr val="accent1"/>
          </a:solidFill>
        </p:grpSpPr>
        <p:sp>
          <p:nvSpPr>
            <p:cNvPr id="35" name="Freeform 27"/>
            <p:cNvSpPr>
              <a:spLocks/>
            </p:cNvSpPr>
            <p:nvPr/>
          </p:nvSpPr>
          <p:spPr bwMode="auto">
            <a:xfrm>
              <a:off x="3698" y="897"/>
              <a:ext cx="107" cy="170"/>
            </a:xfrm>
            <a:custGeom>
              <a:avLst/>
              <a:gdLst>
                <a:gd name="T0" fmla="*/ 130 w 642"/>
                <a:gd name="T1" fmla="*/ 941 h 1025"/>
                <a:gd name="T2" fmla="*/ 170 w 642"/>
                <a:gd name="T3" fmla="*/ 977 h 1025"/>
                <a:gd name="T4" fmla="*/ 215 w 642"/>
                <a:gd name="T5" fmla="*/ 1002 h 1025"/>
                <a:gd name="T6" fmla="*/ 262 w 642"/>
                <a:gd name="T7" fmla="*/ 1018 h 1025"/>
                <a:gd name="T8" fmla="*/ 314 w 642"/>
                <a:gd name="T9" fmla="*/ 1025 h 1025"/>
                <a:gd name="T10" fmla="*/ 368 w 642"/>
                <a:gd name="T11" fmla="*/ 1020 h 1025"/>
                <a:gd name="T12" fmla="*/ 395 w 642"/>
                <a:gd name="T13" fmla="*/ 1015 h 1025"/>
                <a:gd name="T14" fmla="*/ 444 w 642"/>
                <a:gd name="T15" fmla="*/ 997 h 1025"/>
                <a:gd name="T16" fmla="*/ 506 w 642"/>
                <a:gd name="T17" fmla="*/ 951 h 1025"/>
                <a:gd name="T18" fmla="*/ 541 w 642"/>
                <a:gd name="T19" fmla="*/ 911 h 1025"/>
                <a:gd name="T20" fmla="*/ 577 w 642"/>
                <a:gd name="T21" fmla="*/ 854 h 1025"/>
                <a:gd name="T22" fmla="*/ 602 w 642"/>
                <a:gd name="T23" fmla="*/ 791 h 1025"/>
                <a:gd name="T24" fmla="*/ 615 w 642"/>
                <a:gd name="T25" fmla="*/ 748 h 1025"/>
                <a:gd name="T26" fmla="*/ 634 w 642"/>
                <a:gd name="T27" fmla="*/ 656 h 1025"/>
                <a:gd name="T28" fmla="*/ 641 w 642"/>
                <a:gd name="T29" fmla="*/ 562 h 1025"/>
                <a:gd name="T30" fmla="*/ 642 w 642"/>
                <a:gd name="T31" fmla="*/ 499 h 1025"/>
                <a:gd name="T32" fmla="*/ 637 w 642"/>
                <a:gd name="T33" fmla="*/ 408 h 1025"/>
                <a:gd name="T34" fmla="*/ 625 w 642"/>
                <a:gd name="T35" fmla="*/ 320 h 1025"/>
                <a:gd name="T36" fmla="*/ 612 w 642"/>
                <a:gd name="T37" fmla="*/ 268 h 1025"/>
                <a:gd name="T38" fmla="*/ 588 w 642"/>
                <a:gd name="T39" fmla="*/ 199 h 1025"/>
                <a:gd name="T40" fmla="*/ 556 w 642"/>
                <a:gd name="T41" fmla="*/ 135 h 1025"/>
                <a:gd name="T42" fmla="*/ 528 w 642"/>
                <a:gd name="T43" fmla="*/ 95 h 1025"/>
                <a:gd name="T44" fmla="*/ 498 w 642"/>
                <a:gd name="T45" fmla="*/ 63 h 1025"/>
                <a:gd name="T46" fmla="*/ 463 w 642"/>
                <a:gd name="T47" fmla="*/ 37 h 1025"/>
                <a:gd name="T48" fmla="*/ 425 w 642"/>
                <a:gd name="T49" fmla="*/ 18 h 1025"/>
                <a:gd name="T50" fmla="*/ 387 w 642"/>
                <a:gd name="T51" fmla="*/ 7 h 1025"/>
                <a:gd name="T52" fmla="*/ 333 w 642"/>
                <a:gd name="T53" fmla="*/ 0 h 1025"/>
                <a:gd name="T54" fmla="*/ 254 w 642"/>
                <a:gd name="T55" fmla="*/ 9 h 1025"/>
                <a:gd name="T56" fmla="*/ 182 w 642"/>
                <a:gd name="T57" fmla="*/ 42 h 1025"/>
                <a:gd name="T58" fmla="*/ 150 w 642"/>
                <a:gd name="T59" fmla="*/ 65 h 1025"/>
                <a:gd name="T60" fmla="*/ 127 w 642"/>
                <a:gd name="T61" fmla="*/ 91 h 1025"/>
                <a:gd name="T62" fmla="*/ 89 w 642"/>
                <a:gd name="T63" fmla="*/ 142 h 1025"/>
                <a:gd name="T64" fmla="*/ 58 w 642"/>
                <a:gd name="T65" fmla="*/ 199 h 1025"/>
                <a:gd name="T66" fmla="*/ 40 w 642"/>
                <a:gd name="T67" fmla="*/ 246 h 1025"/>
                <a:gd name="T68" fmla="*/ 18 w 642"/>
                <a:gd name="T69" fmla="*/ 326 h 1025"/>
                <a:gd name="T70" fmla="*/ 6 w 642"/>
                <a:gd name="T71" fmla="*/ 408 h 1025"/>
                <a:gd name="T72" fmla="*/ 1 w 642"/>
                <a:gd name="T73" fmla="*/ 473 h 1025"/>
                <a:gd name="T74" fmla="*/ 3 w 642"/>
                <a:gd name="T75" fmla="*/ 584 h 1025"/>
                <a:gd name="T76" fmla="*/ 17 w 642"/>
                <a:gd name="T77" fmla="*/ 695 h 1025"/>
                <a:gd name="T78" fmla="*/ 30 w 642"/>
                <a:gd name="T79" fmla="*/ 758 h 1025"/>
                <a:gd name="T80" fmla="*/ 60 w 642"/>
                <a:gd name="T81" fmla="*/ 833 h 1025"/>
                <a:gd name="T82" fmla="*/ 100 w 642"/>
                <a:gd name="T83" fmla="*/ 904 h 1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42" h="1025">
                  <a:moveTo>
                    <a:pt x="118" y="927"/>
                  </a:moveTo>
                  <a:lnTo>
                    <a:pt x="118" y="927"/>
                  </a:lnTo>
                  <a:lnTo>
                    <a:pt x="130" y="941"/>
                  </a:lnTo>
                  <a:lnTo>
                    <a:pt x="143" y="953"/>
                  </a:lnTo>
                  <a:lnTo>
                    <a:pt x="156" y="965"/>
                  </a:lnTo>
                  <a:lnTo>
                    <a:pt x="170" y="977"/>
                  </a:lnTo>
                  <a:lnTo>
                    <a:pt x="184" y="986"/>
                  </a:lnTo>
                  <a:lnTo>
                    <a:pt x="199" y="994"/>
                  </a:lnTo>
                  <a:lnTo>
                    <a:pt x="215" y="1002"/>
                  </a:lnTo>
                  <a:lnTo>
                    <a:pt x="230" y="1008"/>
                  </a:lnTo>
                  <a:lnTo>
                    <a:pt x="246" y="1014"/>
                  </a:lnTo>
                  <a:lnTo>
                    <a:pt x="262" y="1018"/>
                  </a:lnTo>
                  <a:lnTo>
                    <a:pt x="279" y="1021"/>
                  </a:lnTo>
                  <a:lnTo>
                    <a:pt x="296" y="1023"/>
                  </a:lnTo>
                  <a:lnTo>
                    <a:pt x="314" y="1025"/>
                  </a:lnTo>
                  <a:lnTo>
                    <a:pt x="331" y="1023"/>
                  </a:lnTo>
                  <a:lnTo>
                    <a:pt x="350" y="1022"/>
                  </a:lnTo>
                  <a:lnTo>
                    <a:pt x="368" y="1020"/>
                  </a:lnTo>
                  <a:lnTo>
                    <a:pt x="368" y="1020"/>
                  </a:lnTo>
                  <a:lnTo>
                    <a:pt x="382" y="1018"/>
                  </a:lnTo>
                  <a:lnTo>
                    <a:pt x="395" y="1015"/>
                  </a:lnTo>
                  <a:lnTo>
                    <a:pt x="408" y="1011"/>
                  </a:lnTo>
                  <a:lnTo>
                    <a:pt x="420" y="1007"/>
                  </a:lnTo>
                  <a:lnTo>
                    <a:pt x="444" y="997"/>
                  </a:lnTo>
                  <a:lnTo>
                    <a:pt x="466" y="984"/>
                  </a:lnTo>
                  <a:lnTo>
                    <a:pt x="486" y="969"/>
                  </a:lnTo>
                  <a:lnTo>
                    <a:pt x="506" y="951"/>
                  </a:lnTo>
                  <a:lnTo>
                    <a:pt x="524" y="932"/>
                  </a:lnTo>
                  <a:lnTo>
                    <a:pt x="541" y="911"/>
                  </a:lnTo>
                  <a:lnTo>
                    <a:pt x="541" y="911"/>
                  </a:lnTo>
                  <a:lnTo>
                    <a:pt x="554" y="893"/>
                  </a:lnTo>
                  <a:lnTo>
                    <a:pt x="565" y="873"/>
                  </a:lnTo>
                  <a:lnTo>
                    <a:pt x="577" y="854"/>
                  </a:lnTo>
                  <a:lnTo>
                    <a:pt x="586" y="833"/>
                  </a:lnTo>
                  <a:lnTo>
                    <a:pt x="595" y="813"/>
                  </a:lnTo>
                  <a:lnTo>
                    <a:pt x="602" y="791"/>
                  </a:lnTo>
                  <a:lnTo>
                    <a:pt x="609" y="770"/>
                  </a:lnTo>
                  <a:lnTo>
                    <a:pt x="615" y="748"/>
                  </a:lnTo>
                  <a:lnTo>
                    <a:pt x="615" y="748"/>
                  </a:lnTo>
                  <a:lnTo>
                    <a:pt x="623" y="718"/>
                  </a:lnTo>
                  <a:lnTo>
                    <a:pt x="629" y="686"/>
                  </a:lnTo>
                  <a:lnTo>
                    <a:pt x="634" y="656"/>
                  </a:lnTo>
                  <a:lnTo>
                    <a:pt x="637" y="625"/>
                  </a:lnTo>
                  <a:lnTo>
                    <a:pt x="640" y="593"/>
                  </a:lnTo>
                  <a:lnTo>
                    <a:pt x="641" y="562"/>
                  </a:lnTo>
                  <a:lnTo>
                    <a:pt x="642" y="530"/>
                  </a:lnTo>
                  <a:lnTo>
                    <a:pt x="642" y="499"/>
                  </a:lnTo>
                  <a:lnTo>
                    <a:pt x="642" y="499"/>
                  </a:lnTo>
                  <a:lnTo>
                    <a:pt x="641" y="468"/>
                  </a:lnTo>
                  <a:lnTo>
                    <a:pt x="640" y="437"/>
                  </a:lnTo>
                  <a:lnTo>
                    <a:pt x="637" y="408"/>
                  </a:lnTo>
                  <a:lnTo>
                    <a:pt x="634" y="377"/>
                  </a:lnTo>
                  <a:lnTo>
                    <a:pt x="629" y="348"/>
                  </a:lnTo>
                  <a:lnTo>
                    <a:pt x="625" y="320"/>
                  </a:lnTo>
                  <a:lnTo>
                    <a:pt x="619" y="293"/>
                  </a:lnTo>
                  <a:lnTo>
                    <a:pt x="612" y="268"/>
                  </a:lnTo>
                  <a:lnTo>
                    <a:pt x="612" y="268"/>
                  </a:lnTo>
                  <a:lnTo>
                    <a:pt x="606" y="245"/>
                  </a:lnTo>
                  <a:lnTo>
                    <a:pt x="598" y="221"/>
                  </a:lnTo>
                  <a:lnTo>
                    <a:pt x="588" y="199"/>
                  </a:lnTo>
                  <a:lnTo>
                    <a:pt x="579" y="177"/>
                  </a:lnTo>
                  <a:lnTo>
                    <a:pt x="569" y="156"/>
                  </a:lnTo>
                  <a:lnTo>
                    <a:pt x="556" y="135"/>
                  </a:lnTo>
                  <a:lnTo>
                    <a:pt x="543" y="115"/>
                  </a:lnTo>
                  <a:lnTo>
                    <a:pt x="528" y="95"/>
                  </a:lnTo>
                  <a:lnTo>
                    <a:pt x="528" y="95"/>
                  </a:lnTo>
                  <a:lnTo>
                    <a:pt x="519" y="84"/>
                  </a:lnTo>
                  <a:lnTo>
                    <a:pt x="508" y="73"/>
                  </a:lnTo>
                  <a:lnTo>
                    <a:pt x="498" y="63"/>
                  </a:lnTo>
                  <a:lnTo>
                    <a:pt x="486" y="53"/>
                  </a:lnTo>
                  <a:lnTo>
                    <a:pt x="474" y="45"/>
                  </a:lnTo>
                  <a:lnTo>
                    <a:pt x="463" y="37"/>
                  </a:lnTo>
                  <a:lnTo>
                    <a:pt x="451" y="30"/>
                  </a:lnTo>
                  <a:lnTo>
                    <a:pt x="438" y="24"/>
                  </a:lnTo>
                  <a:lnTo>
                    <a:pt x="425" y="18"/>
                  </a:lnTo>
                  <a:lnTo>
                    <a:pt x="413" y="14"/>
                  </a:lnTo>
                  <a:lnTo>
                    <a:pt x="400" y="9"/>
                  </a:lnTo>
                  <a:lnTo>
                    <a:pt x="387" y="7"/>
                  </a:lnTo>
                  <a:lnTo>
                    <a:pt x="373" y="3"/>
                  </a:lnTo>
                  <a:lnTo>
                    <a:pt x="360" y="2"/>
                  </a:lnTo>
                  <a:lnTo>
                    <a:pt x="333" y="0"/>
                  </a:lnTo>
                  <a:lnTo>
                    <a:pt x="307" y="1"/>
                  </a:lnTo>
                  <a:lnTo>
                    <a:pt x="280" y="3"/>
                  </a:lnTo>
                  <a:lnTo>
                    <a:pt x="254" y="9"/>
                  </a:lnTo>
                  <a:lnTo>
                    <a:pt x="229" y="18"/>
                  </a:lnTo>
                  <a:lnTo>
                    <a:pt x="205" y="29"/>
                  </a:lnTo>
                  <a:lnTo>
                    <a:pt x="182" y="42"/>
                  </a:lnTo>
                  <a:lnTo>
                    <a:pt x="171" y="49"/>
                  </a:lnTo>
                  <a:lnTo>
                    <a:pt x="161" y="57"/>
                  </a:lnTo>
                  <a:lnTo>
                    <a:pt x="150" y="65"/>
                  </a:lnTo>
                  <a:lnTo>
                    <a:pt x="141" y="74"/>
                  </a:lnTo>
                  <a:lnTo>
                    <a:pt x="141" y="74"/>
                  </a:lnTo>
                  <a:lnTo>
                    <a:pt x="127" y="91"/>
                  </a:lnTo>
                  <a:lnTo>
                    <a:pt x="113" y="107"/>
                  </a:lnTo>
                  <a:lnTo>
                    <a:pt x="100" y="124"/>
                  </a:lnTo>
                  <a:lnTo>
                    <a:pt x="89" y="142"/>
                  </a:lnTo>
                  <a:lnTo>
                    <a:pt x="77" y="161"/>
                  </a:lnTo>
                  <a:lnTo>
                    <a:pt x="67" y="179"/>
                  </a:lnTo>
                  <a:lnTo>
                    <a:pt x="58" y="199"/>
                  </a:lnTo>
                  <a:lnTo>
                    <a:pt x="49" y="219"/>
                  </a:lnTo>
                  <a:lnTo>
                    <a:pt x="49" y="219"/>
                  </a:lnTo>
                  <a:lnTo>
                    <a:pt x="40" y="246"/>
                  </a:lnTo>
                  <a:lnTo>
                    <a:pt x="32" y="272"/>
                  </a:lnTo>
                  <a:lnTo>
                    <a:pt x="24" y="299"/>
                  </a:lnTo>
                  <a:lnTo>
                    <a:pt x="18" y="326"/>
                  </a:lnTo>
                  <a:lnTo>
                    <a:pt x="13" y="353"/>
                  </a:lnTo>
                  <a:lnTo>
                    <a:pt x="8" y="381"/>
                  </a:lnTo>
                  <a:lnTo>
                    <a:pt x="6" y="408"/>
                  </a:lnTo>
                  <a:lnTo>
                    <a:pt x="4" y="436"/>
                  </a:lnTo>
                  <a:lnTo>
                    <a:pt x="4" y="436"/>
                  </a:lnTo>
                  <a:lnTo>
                    <a:pt x="1" y="473"/>
                  </a:lnTo>
                  <a:lnTo>
                    <a:pt x="0" y="510"/>
                  </a:lnTo>
                  <a:lnTo>
                    <a:pt x="1" y="548"/>
                  </a:lnTo>
                  <a:lnTo>
                    <a:pt x="3" y="584"/>
                  </a:lnTo>
                  <a:lnTo>
                    <a:pt x="5" y="621"/>
                  </a:lnTo>
                  <a:lnTo>
                    <a:pt x="10" y="657"/>
                  </a:lnTo>
                  <a:lnTo>
                    <a:pt x="17" y="695"/>
                  </a:lnTo>
                  <a:lnTo>
                    <a:pt x="24" y="731"/>
                  </a:lnTo>
                  <a:lnTo>
                    <a:pt x="24" y="731"/>
                  </a:lnTo>
                  <a:lnTo>
                    <a:pt x="30" y="758"/>
                  </a:lnTo>
                  <a:lnTo>
                    <a:pt x="39" y="783"/>
                  </a:lnTo>
                  <a:lnTo>
                    <a:pt x="49" y="809"/>
                  </a:lnTo>
                  <a:lnTo>
                    <a:pt x="60" y="833"/>
                  </a:lnTo>
                  <a:lnTo>
                    <a:pt x="71" y="858"/>
                  </a:lnTo>
                  <a:lnTo>
                    <a:pt x="85" y="881"/>
                  </a:lnTo>
                  <a:lnTo>
                    <a:pt x="100" y="904"/>
                  </a:lnTo>
                  <a:lnTo>
                    <a:pt x="118" y="927"/>
                  </a:lnTo>
                  <a:lnTo>
                    <a:pt x="118" y="9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36" name="Freeform 28"/>
            <p:cNvSpPr>
              <a:spLocks noEditPoints="1"/>
            </p:cNvSpPr>
            <p:nvPr/>
          </p:nvSpPr>
          <p:spPr bwMode="auto">
            <a:xfrm>
              <a:off x="3593" y="712"/>
              <a:ext cx="335" cy="541"/>
            </a:xfrm>
            <a:custGeom>
              <a:avLst/>
              <a:gdLst>
                <a:gd name="T0" fmla="*/ 2013 w 2013"/>
                <a:gd name="T1" fmla="*/ 0 h 3246"/>
                <a:gd name="T2" fmla="*/ 354 w 2013"/>
                <a:gd name="T3" fmla="*/ 1592 h 3246"/>
                <a:gd name="T4" fmla="*/ 361 w 2013"/>
                <a:gd name="T5" fmla="*/ 1488 h 3246"/>
                <a:gd name="T6" fmla="*/ 389 w 2013"/>
                <a:gd name="T7" fmla="*/ 1335 h 3246"/>
                <a:gd name="T8" fmla="*/ 412 w 2013"/>
                <a:gd name="T9" fmla="*/ 1260 h 3246"/>
                <a:gd name="T10" fmla="*/ 441 w 2013"/>
                <a:gd name="T11" fmla="*/ 1188 h 3246"/>
                <a:gd name="T12" fmla="*/ 478 w 2013"/>
                <a:gd name="T13" fmla="*/ 1119 h 3246"/>
                <a:gd name="T14" fmla="*/ 543 w 2013"/>
                <a:gd name="T15" fmla="*/ 1026 h 3246"/>
                <a:gd name="T16" fmla="*/ 624 w 2013"/>
                <a:gd name="T17" fmla="*/ 946 h 3246"/>
                <a:gd name="T18" fmla="*/ 685 w 2013"/>
                <a:gd name="T19" fmla="*/ 905 h 3246"/>
                <a:gd name="T20" fmla="*/ 782 w 2013"/>
                <a:gd name="T21" fmla="*/ 859 h 3246"/>
                <a:gd name="T22" fmla="*/ 886 w 2013"/>
                <a:gd name="T23" fmla="*/ 836 h 3246"/>
                <a:gd name="T24" fmla="*/ 942 w 2013"/>
                <a:gd name="T25" fmla="*/ 831 h 3246"/>
                <a:gd name="T26" fmla="*/ 1025 w 2013"/>
                <a:gd name="T27" fmla="*/ 834 h 3246"/>
                <a:gd name="T28" fmla="*/ 1107 w 2013"/>
                <a:gd name="T29" fmla="*/ 849 h 3246"/>
                <a:gd name="T30" fmla="*/ 1143 w 2013"/>
                <a:gd name="T31" fmla="*/ 859 h 3246"/>
                <a:gd name="T32" fmla="*/ 1194 w 2013"/>
                <a:gd name="T33" fmla="*/ 881 h 3246"/>
                <a:gd name="T34" fmla="*/ 1243 w 2013"/>
                <a:gd name="T35" fmla="*/ 908 h 3246"/>
                <a:gd name="T36" fmla="*/ 1329 w 2013"/>
                <a:gd name="T37" fmla="*/ 978 h 3246"/>
                <a:gd name="T38" fmla="*/ 1370 w 2013"/>
                <a:gd name="T39" fmla="*/ 1023 h 3246"/>
                <a:gd name="T40" fmla="*/ 1410 w 2013"/>
                <a:gd name="T41" fmla="*/ 1076 h 3246"/>
                <a:gd name="T42" fmla="*/ 1471 w 2013"/>
                <a:gd name="T43" fmla="*/ 1190 h 3246"/>
                <a:gd name="T44" fmla="*/ 1514 w 2013"/>
                <a:gd name="T45" fmla="*/ 1316 h 3246"/>
                <a:gd name="T46" fmla="*/ 1531 w 2013"/>
                <a:gd name="T47" fmla="*/ 1389 h 3246"/>
                <a:gd name="T48" fmla="*/ 1545 w 2013"/>
                <a:gd name="T49" fmla="*/ 1499 h 3246"/>
                <a:gd name="T50" fmla="*/ 1548 w 2013"/>
                <a:gd name="T51" fmla="*/ 1610 h 3246"/>
                <a:gd name="T52" fmla="*/ 1546 w 2013"/>
                <a:gd name="T53" fmla="*/ 1698 h 3246"/>
                <a:gd name="T54" fmla="*/ 1531 w 2013"/>
                <a:gd name="T55" fmla="*/ 1828 h 3246"/>
                <a:gd name="T56" fmla="*/ 1500 w 2013"/>
                <a:gd name="T57" fmla="*/ 1956 h 3246"/>
                <a:gd name="T58" fmla="*/ 1470 w 2013"/>
                <a:gd name="T59" fmla="*/ 2037 h 3246"/>
                <a:gd name="T60" fmla="*/ 1411 w 2013"/>
                <a:gd name="T61" fmla="*/ 2149 h 3246"/>
                <a:gd name="T62" fmla="*/ 1330 w 2013"/>
                <a:gd name="T63" fmla="*/ 2249 h 3246"/>
                <a:gd name="T64" fmla="*/ 1301 w 2013"/>
                <a:gd name="T65" fmla="*/ 2277 h 3246"/>
                <a:gd name="T66" fmla="*/ 1253 w 2013"/>
                <a:gd name="T67" fmla="*/ 2316 h 3246"/>
                <a:gd name="T68" fmla="*/ 1203 w 2013"/>
                <a:gd name="T69" fmla="*/ 2347 h 3246"/>
                <a:gd name="T70" fmla="*/ 1149 w 2013"/>
                <a:gd name="T71" fmla="*/ 2373 h 3246"/>
                <a:gd name="T72" fmla="*/ 1092 w 2013"/>
                <a:gd name="T73" fmla="*/ 2391 h 3246"/>
                <a:gd name="T74" fmla="*/ 1051 w 2013"/>
                <a:gd name="T75" fmla="*/ 2400 h 3246"/>
                <a:gd name="T76" fmla="*/ 962 w 2013"/>
                <a:gd name="T77" fmla="*/ 2409 h 3246"/>
                <a:gd name="T78" fmla="*/ 876 w 2013"/>
                <a:gd name="T79" fmla="*/ 2407 h 3246"/>
                <a:gd name="T80" fmla="*/ 793 w 2013"/>
                <a:gd name="T81" fmla="*/ 2390 h 3246"/>
                <a:gd name="T82" fmla="*/ 713 w 2013"/>
                <a:gd name="T83" fmla="*/ 2359 h 3246"/>
                <a:gd name="T84" fmla="*/ 637 w 2013"/>
                <a:gd name="T85" fmla="*/ 2313 h 3246"/>
                <a:gd name="T86" fmla="*/ 586 w 2013"/>
                <a:gd name="T87" fmla="*/ 2271 h 3246"/>
                <a:gd name="T88" fmla="*/ 515 w 2013"/>
                <a:gd name="T89" fmla="*/ 2193 h 3246"/>
                <a:gd name="T90" fmla="*/ 458 w 2013"/>
                <a:gd name="T91" fmla="*/ 2103 h 3246"/>
                <a:gd name="T92" fmla="*/ 425 w 2013"/>
                <a:gd name="T93" fmla="*/ 2037 h 3246"/>
                <a:gd name="T94" fmla="*/ 388 w 2013"/>
                <a:gd name="T95" fmla="*/ 1928 h 3246"/>
                <a:gd name="T96" fmla="*/ 366 w 2013"/>
                <a:gd name="T97" fmla="*/ 1815 h 3246"/>
                <a:gd name="T98" fmla="*/ 356 w 2013"/>
                <a:gd name="T99" fmla="*/ 1730 h 3246"/>
                <a:gd name="T100" fmla="*/ 354 w 2013"/>
                <a:gd name="T101" fmla="*/ 1592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13" h="3246">
                  <a:moveTo>
                    <a:pt x="0" y="2916"/>
                  </a:moveTo>
                  <a:lnTo>
                    <a:pt x="2013" y="3246"/>
                  </a:lnTo>
                  <a:lnTo>
                    <a:pt x="2013" y="0"/>
                  </a:lnTo>
                  <a:lnTo>
                    <a:pt x="0" y="349"/>
                  </a:lnTo>
                  <a:lnTo>
                    <a:pt x="0" y="2916"/>
                  </a:lnTo>
                  <a:close/>
                  <a:moveTo>
                    <a:pt x="354" y="1592"/>
                  </a:moveTo>
                  <a:lnTo>
                    <a:pt x="354" y="1592"/>
                  </a:lnTo>
                  <a:lnTo>
                    <a:pt x="356" y="1539"/>
                  </a:lnTo>
                  <a:lnTo>
                    <a:pt x="361" y="1488"/>
                  </a:lnTo>
                  <a:lnTo>
                    <a:pt x="368" y="1436"/>
                  </a:lnTo>
                  <a:lnTo>
                    <a:pt x="377" y="1385"/>
                  </a:lnTo>
                  <a:lnTo>
                    <a:pt x="389" y="1335"/>
                  </a:lnTo>
                  <a:lnTo>
                    <a:pt x="396" y="1309"/>
                  </a:lnTo>
                  <a:lnTo>
                    <a:pt x="403" y="1285"/>
                  </a:lnTo>
                  <a:lnTo>
                    <a:pt x="412" y="1260"/>
                  </a:lnTo>
                  <a:lnTo>
                    <a:pt x="421" y="1236"/>
                  </a:lnTo>
                  <a:lnTo>
                    <a:pt x="431" y="1211"/>
                  </a:lnTo>
                  <a:lnTo>
                    <a:pt x="441" y="1188"/>
                  </a:lnTo>
                  <a:lnTo>
                    <a:pt x="441" y="1188"/>
                  </a:lnTo>
                  <a:lnTo>
                    <a:pt x="459" y="1153"/>
                  </a:lnTo>
                  <a:lnTo>
                    <a:pt x="478" y="1119"/>
                  </a:lnTo>
                  <a:lnTo>
                    <a:pt x="497" y="1088"/>
                  </a:lnTo>
                  <a:lnTo>
                    <a:pt x="520" y="1056"/>
                  </a:lnTo>
                  <a:lnTo>
                    <a:pt x="543" y="1026"/>
                  </a:lnTo>
                  <a:lnTo>
                    <a:pt x="568" y="998"/>
                  </a:lnTo>
                  <a:lnTo>
                    <a:pt x="595" y="971"/>
                  </a:lnTo>
                  <a:lnTo>
                    <a:pt x="624" y="946"/>
                  </a:lnTo>
                  <a:lnTo>
                    <a:pt x="624" y="946"/>
                  </a:lnTo>
                  <a:lnTo>
                    <a:pt x="655" y="923"/>
                  </a:lnTo>
                  <a:lnTo>
                    <a:pt x="685" y="905"/>
                  </a:lnTo>
                  <a:lnTo>
                    <a:pt x="715" y="887"/>
                  </a:lnTo>
                  <a:lnTo>
                    <a:pt x="748" y="872"/>
                  </a:lnTo>
                  <a:lnTo>
                    <a:pt x="782" y="859"/>
                  </a:lnTo>
                  <a:lnTo>
                    <a:pt x="815" y="850"/>
                  </a:lnTo>
                  <a:lnTo>
                    <a:pt x="850" y="842"/>
                  </a:lnTo>
                  <a:lnTo>
                    <a:pt x="886" y="836"/>
                  </a:lnTo>
                  <a:lnTo>
                    <a:pt x="886" y="836"/>
                  </a:lnTo>
                  <a:lnTo>
                    <a:pt x="914" y="834"/>
                  </a:lnTo>
                  <a:lnTo>
                    <a:pt x="942" y="831"/>
                  </a:lnTo>
                  <a:lnTo>
                    <a:pt x="970" y="831"/>
                  </a:lnTo>
                  <a:lnTo>
                    <a:pt x="997" y="831"/>
                  </a:lnTo>
                  <a:lnTo>
                    <a:pt x="1025" y="834"/>
                  </a:lnTo>
                  <a:lnTo>
                    <a:pt x="1052" y="837"/>
                  </a:lnTo>
                  <a:lnTo>
                    <a:pt x="1079" y="842"/>
                  </a:lnTo>
                  <a:lnTo>
                    <a:pt x="1107" y="849"/>
                  </a:lnTo>
                  <a:lnTo>
                    <a:pt x="1107" y="849"/>
                  </a:lnTo>
                  <a:lnTo>
                    <a:pt x="1125" y="853"/>
                  </a:lnTo>
                  <a:lnTo>
                    <a:pt x="1143" y="859"/>
                  </a:lnTo>
                  <a:lnTo>
                    <a:pt x="1160" y="866"/>
                  </a:lnTo>
                  <a:lnTo>
                    <a:pt x="1178" y="873"/>
                  </a:lnTo>
                  <a:lnTo>
                    <a:pt x="1194" y="881"/>
                  </a:lnTo>
                  <a:lnTo>
                    <a:pt x="1211" y="890"/>
                  </a:lnTo>
                  <a:lnTo>
                    <a:pt x="1227" y="899"/>
                  </a:lnTo>
                  <a:lnTo>
                    <a:pt x="1243" y="908"/>
                  </a:lnTo>
                  <a:lnTo>
                    <a:pt x="1273" y="929"/>
                  </a:lnTo>
                  <a:lnTo>
                    <a:pt x="1302" y="953"/>
                  </a:lnTo>
                  <a:lnTo>
                    <a:pt x="1329" y="978"/>
                  </a:lnTo>
                  <a:lnTo>
                    <a:pt x="1355" y="1006"/>
                  </a:lnTo>
                  <a:lnTo>
                    <a:pt x="1355" y="1006"/>
                  </a:lnTo>
                  <a:lnTo>
                    <a:pt x="1370" y="1023"/>
                  </a:lnTo>
                  <a:lnTo>
                    <a:pt x="1384" y="1040"/>
                  </a:lnTo>
                  <a:lnTo>
                    <a:pt x="1397" y="1058"/>
                  </a:lnTo>
                  <a:lnTo>
                    <a:pt x="1410" y="1076"/>
                  </a:lnTo>
                  <a:lnTo>
                    <a:pt x="1433" y="1113"/>
                  </a:lnTo>
                  <a:lnTo>
                    <a:pt x="1454" y="1151"/>
                  </a:lnTo>
                  <a:lnTo>
                    <a:pt x="1471" y="1190"/>
                  </a:lnTo>
                  <a:lnTo>
                    <a:pt x="1488" y="1231"/>
                  </a:lnTo>
                  <a:lnTo>
                    <a:pt x="1503" y="1273"/>
                  </a:lnTo>
                  <a:lnTo>
                    <a:pt x="1514" y="1316"/>
                  </a:lnTo>
                  <a:lnTo>
                    <a:pt x="1514" y="1316"/>
                  </a:lnTo>
                  <a:lnTo>
                    <a:pt x="1523" y="1353"/>
                  </a:lnTo>
                  <a:lnTo>
                    <a:pt x="1531" y="1389"/>
                  </a:lnTo>
                  <a:lnTo>
                    <a:pt x="1537" y="1426"/>
                  </a:lnTo>
                  <a:lnTo>
                    <a:pt x="1541" y="1462"/>
                  </a:lnTo>
                  <a:lnTo>
                    <a:pt x="1545" y="1499"/>
                  </a:lnTo>
                  <a:lnTo>
                    <a:pt x="1547" y="1536"/>
                  </a:lnTo>
                  <a:lnTo>
                    <a:pt x="1548" y="1573"/>
                  </a:lnTo>
                  <a:lnTo>
                    <a:pt x="1548" y="1610"/>
                  </a:lnTo>
                  <a:lnTo>
                    <a:pt x="1548" y="1610"/>
                  </a:lnTo>
                  <a:lnTo>
                    <a:pt x="1548" y="1654"/>
                  </a:lnTo>
                  <a:lnTo>
                    <a:pt x="1546" y="1698"/>
                  </a:lnTo>
                  <a:lnTo>
                    <a:pt x="1542" y="1742"/>
                  </a:lnTo>
                  <a:lnTo>
                    <a:pt x="1538" y="1785"/>
                  </a:lnTo>
                  <a:lnTo>
                    <a:pt x="1531" y="1828"/>
                  </a:lnTo>
                  <a:lnTo>
                    <a:pt x="1523" y="1871"/>
                  </a:lnTo>
                  <a:lnTo>
                    <a:pt x="1512" y="1913"/>
                  </a:lnTo>
                  <a:lnTo>
                    <a:pt x="1500" y="1956"/>
                  </a:lnTo>
                  <a:lnTo>
                    <a:pt x="1500" y="1956"/>
                  </a:lnTo>
                  <a:lnTo>
                    <a:pt x="1486" y="1997"/>
                  </a:lnTo>
                  <a:lnTo>
                    <a:pt x="1470" y="2037"/>
                  </a:lnTo>
                  <a:lnTo>
                    <a:pt x="1453" y="2075"/>
                  </a:lnTo>
                  <a:lnTo>
                    <a:pt x="1433" y="2113"/>
                  </a:lnTo>
                  <a:lnTo>
                    <a:pt x="1411" y="2149"/>
                  </a:lnTo>
                  <a:lnTo>
                    <a:pt x="1386" y="2183"/>
                  </a:lnTo>
                  <a:lnTo>
                    <a:pt x="1359" y="2216"/>
                  </a:lnTo>
                  <a:lnTo>
                    <a:pt x="1330" y="2249"/>
                  </a:lnTo>
                  <a:lnTo>
                    <a:pt x="1330" y="2249"/>
                  </a:lnTo>
                  <a:lnTo>
                    <a:pt x="1316" y="2263"/>
                  </a:lnTo>
                  <a:lnTo>
                    <a:pt x="1301" y="2277"/>
                  </a:lnTo>
                  <a:lnTo>
                    <a:pt x="1285" y="2291"/>
                  </a:lnTo>
                  <a:lnTo>
                    <a:pt x="1270" y="2304"/>
                  </a:lnTo>
                  <a:lnTo>
                    <a:pt x="1253" y="2316"/>
                  </a:lnTo>
                  <a:lnTo>
                    <a:pt x="1237" y="2327"/>
                  </a:lnTo>
                  <a:lnTo>
                    <a:pt x="1221" y="2338"/>
                  </a:lnTo>
                  <a:lnTo>
                    <a:pt x="1203" y="2347"/>
                  </a:lnTo>
                  <a:lnTo>
                    <a:pt x="1186" y="2356"/>
                  </a:lnTo>
                  <a:lnTo>
                    <a:pt x="1167" y="2366"/>
                  </a:lnTo>
                  <a:lnTo>
                    <a:pt x="1149" y="2373"/>
                  </a:lnTo>
                  <a:lnTo>
                    <a:pt x="1130" y="2380"/>
                  </a:lnTo>
                  <a:lnTo>
                    <a:pt x="1111" y="2386"/>
                  </a:lnTo>
                  <a:lnTo>
                    <a:pt x="1092" y="2391"/>
                  </a:lnTo>
                  <a:lnTo>
                    <a:pt x="1072" y="2396"/>
                  </a:lnTo>
                  <a:lnTo>
                    <a:pt x="1051" y="2400"/>
                  </a:lnTo>
                  <a:lnTo>
                    <a:pt x="1051" y="2400"/>
                  </a:lnTo>
                  <a:lnTo>
                    <a:pt x="1020" y="2404"/>
                  </a:lnTo>
                  <a:lnTo>
                    <a:pt x="991" y="2408"/>
                  </a:lnTo>
                  <a:lnTo>
                    <a:pt x="962" y="2409"/>
                  </a:lnTo>
                  <a:lnTo>
                    <a:pt x="933" y="2410"/>
                  </a:lnTo>
                  <a:lnTo>
                    <a:pt x="904" y="2409"/>
                  </a:lnTo>
                  <a:lnTo>
                    <a:pt x="876" y="2407"/>
                  </a:lnTo>
                  <a:lnTo>
                    <a:pt x="848" y="2402"/>
                  </a:lnTo>
                  <a:lnTo>
                    <a:pt x="820" y="2397"/>
                  </a:lnTo>
                  <a:lnTo>
                    <a:pt x="793" y="2390"/>
                  </a:lnTo>
                  <a:lnTo>
                    <a:pt x="767" y="2381"/>
                  </a:lnTo>
                  <a:lnTo>
                    <a:pt x="740" y="2370"/>
                  </a:lnTo>
                  <a:lnTo>
                    <a:pt x="713" y="2359"/>
                  </a:lnTo>
                  <a:lnTo>
                    <a:pt x="687" y="2346"/>
                  </a:lnTo>
                  <a:lnTo>
                    <a:pt x="663" y="2331"/>
                  </a:lnTo>
                  <a:lnTo>
                    <a:pt x="637" y="2313"/>
                  </a:lnTo>
                  <a:lnTo>
                    <a:pt x="613" y="2295"/>
                  </a:lnTo>
                  <a:lnTo>
                    <a:pt x="613" y="2295"/>
                  </a:lnTo>
                  <a:lnTo>
                    <a:pt x="586" y="2271"/>
                  </a:lnTo>
                  <a:lnTo>
                    <a:pt x="561" y="2247"/>
                  </a:lnTo>
                  <a:lnTo>
                    <a:pt x="537" y="2220"/>
                  </a:lnTo>
                  <a:lnTo>
                    <a:pt x="515" y="2193"/>
                  </a:lnTo>
                  <a:lnTo>
                    <a:pt x="495" y="2164"/>
                  </a:lnTo>
                  <a:lnTo>
                    <a:pt x="475" y="2135"/>
                  </a:lnTo>
                  <a:lnTo>
                    <a:pt x="458" y="2103"/>
                  </a:lnTo>
                  <a:lnTo>
                    <a:pt x="441" y="2072"/>
                  </a:lnTo>
                  <a:lnTo>
                    <a:pt x="441" y="2072"/>
                  </a:lnTo>
                  <a:lnTo>
                    <a:pt x="425" y="2037"/>
                  </a:lnTo>
                  <a:lnTo>
                    <a:pt x="411" y="2001"/>
                  </a:lnTo>
                  <a:lnTo>
                    <a:pt x="400" y="1965"/>
                  </a:lnTo>
                  <a:lnTo>
                    <a:pt x="388" y="1928"/>
                  </a:lnTo>
                  <a:lnTo>
                    <a:pt x="380" y="1891"/>
                  </a:lnTo>
                  <a:lnTo>
                    <a:pt x="372" y="1853"/>
                  </a:lnTo>
                  <a:lnTo>
                    <a:pt x="366" y="1815"/>
                  </a:lnTo>
                  <a:lnTo>
                    <a:pt x="361" y="1777"/>
                  </a:lnTo>
                  <a:lnTo>
                    <a:pt x="361" y="1777"/>
                  </a:lnTo>
                  <a:lnTo>
                    <a:pt x="356" y="1730"/>
                  </a:lnTo>
                  <a:lnTo>
                    <a:pt x="354" y="1684"/>
                  </a:lnTo>
                  <a:lnTo>
                    <a:pt x="353" y="1638"/>
                  </a:lnTo>
                  <a:lnTo>
                    <a:pt x="354" y="1592"/>
                  </a:lnTo>
                  <a:lnTo>
                    <a:pt x="354" y="15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37" name="Freeform 29"/>
            <p:cNvSpPr>
              <a:spLocks/>
            </p:cNvSpPr>
            <p:nvPr/>
          </p:nvSpPr>
          <p:spPr bwMode="auto">
            <a:xfrm>
              <a:off x="3951" y="803"/>
              <a:ext cx="246" cy="359"/>
            </a:xfrm>
            <a:custGeom>
              <a:avLst/>
              <a:gdLst>
                <a:gd name="T0" fmla="*/ 0 w 1476"/>
                <a:gd name="T1" fmla="*/ 139 h 2150"/>
                <a:gd name="T2" fmla="*/ 1224 w 1476"/>
                <a:gd name="T3" fmla="*/ 139 h 2150"/>
                <a:gd name="T4" fmla="*/ 1265 w 1476"/>
                <a:gd name="T5" fmla="*/ 148 h 2150"/>
                <a:gd name="T6" fmla="*/ 1291 w 1476"/>
                <a:gd name="T7" fmla="*/ 164 h 2150"/>
                <a:gd name="T8" fmla="*/ 1321 w 1476"/>
                <a:gd name="T9" fmla="*/ 196 h 2150"/>
                <a:gd name="T10" fmla="*/ 1337 w 1476"/>
                <a:gd name="T11" fmla="*/ 236 h 2150"/>
                <a:gd name="T12" fmla="*/ 428 w 1476"/>
                <a:gd name="T13" fmla="*/ 844 h 2150"/>
                <a:gd name="T14" fmla="*/ 0 w 1476"/>
                <a:gd name="T15" fmla="*/ 539 h 2150"/>
                <a:gd name="T16" fmla="*/ 368 w 1476"/>
                <a:gd name="T17" fmla="*/ 1092 h 2150"/>
                <a:gd name="T18" fmla="*/ 396 w 1476"/>
                <a:gd name="T19" fmla="*/ 1104 h 2150"/>
                <a:gd name="T20" fmla="*/ 440 w 1476"/>
                <a:gd name="T21" fmla="*/ 1094 h 2150"/>
                <a:gd name="T22" fmla="*/ 657 w 1476"/>
                <a:gd name="T23" fmla="*/ 955 h 2150"/>
                <a:gd name="T24" fmla="*/ 963 w 1476"/>
                <a:gd name="T25" fmla="*/ 772 h 2150"/>
                <a:gd name="T26" fmla="*/ 1228 w 1476"/>
                <a:gd name="T27" fmla="*/ 609 h 2150"/>
                <a:gd name="T28" fmla="*/ 1329 w 1476"/>
                <a:gd name="T29" fmla="*/ 541 h 2150"/>
                <a:gd name="T30" fmla="*/ 1341 w 1476"/>
                <a:gd name="T31" fmla="*/ 549 h 2150"/>
                <a:gd name="T32" fmla="*/ 1341 w 1476"/>
                <a:gd name="T33" fmla="*/ 1842 h 2150"/>
                <a:gd name="T34" fmla="*/ 1328 w 1476"/>
                <a:gd name="T35" fmla="*/ 1904 h 2150"/>
                <a:gd name="T36" fmla="*/ 1307 w 1476"/>
                <a:gd name="T37" fmla="*/ 1946 h 2150"/>
                <a:gd name="T38" fmla="*/ 1287 w 1476"/>
                <a:gd name="T39" fmla="*/ 1972 h 2150"/>
                <a:gd name="T40" fmla="*/ 1262 w 1476"/>
                <a:gd name="T41" fmla="*/ 1991 h 2150"/>
                <a:gd name="T42" fmla="*/ 1234 w 1476"/>
                <a:gd name="T43" fmla="*/ 2005 h 2150"/>
                <a:gd name="T44" fmla="*/ 1200 w 1476"/>
                <a:gd name="T45" fmla="*/ 2014 h 2150"/>
                <a:gd name="T46" fmla="*/ 1159 w 1476"/>
                <a:gd name="T47" fmla="*/ 2016 h 2150"/>
                <a:gd name="T48" fmla="*/ 1159 w 1476"/>
                <a:gd name="T49" fmla="*/ 2150 h 2150"/>
                <a:gd name="T50" fmla="*/ 1201 w 1476"/>
                <a:gd name="T51" fmla="*/ 2148 h 2150"/>
                <a:gd name="T52" fmla="*/ 1240 w 1476"/>
                <a:gd name="T53" fmla="*/ 2143 h 2150"/>
                <a:gd name="T54" fmla="*/ 1299 w 1476"/>
                <a:gd name="T55" fmla="*/ 2124 h 2150"/>
                <a:gd name="T56" fmla="*/ 1351 w 1476"/>
                <a:gd name="T57" fmla="*/ 2096 h 2150"/>
                <a:gd name="T58" fmla="*/ 1396 w 1476"/>
                <a:gd name="T59" fmla="*/ 2059 h 2150"/>
                <a:gd name="T60" fmla="*/ 1432 w 1476"/>
                <a:gd name="T61" fmla="*/ 2014 h 2150"/>
                <a:gd name="T62" fmla="*/ 1460 w 1476"/>
                <a:gd name="T63" fmla="*/ 1958 h 2150"/>
                <a:gd name="T64" fmla="*/ 1468 w 1476"/>
                <a:gd name="T65" fmla="*/ 1928 h 2150"/>
                <a:gd name="T66" fmla="*/ 1476 w 1476"/>
                <a:gd name="T67" fmla="*/ 1863 h 2150"/>
                <a:gd name="T68" fmla="*/ 1476 w 1476"/>
                <a:gd name="T69" fmla="*/ 556 h 2150"/>
                <a:gd name="T70" fmla="*/ 1476 w 1476"/>
                <a:gd name="T71" fmla="*/ 303 h 2150"/>
                <a:gd name="T72" fmla="*/ 1475 w 1476"/>
                <a:gd name="T73" fmla="*/ 245 h 2150"/>
                <a:gd name="T74" fmla="*/ 1466 w 1476"/>
                <a:gd name="T75" fmla="*/ 181 h 2150"/>
                <a:gd name="T76" fmla="*/ 1445 w 1476"/>
                <a:gd name="T77" fmla="*/ 128 h 2150"/>
                <a:gd name="T78" fmla="*/ 1418 w 1476"/>
                <a:gd name="T79" fmla="*/ 87 h 2150"/>
                <a:gd name="T80" fmla="*/ 1385 w 1476"/>
                <a:gd name="T81" fmla="*/ 57 h 2150"/>
                <a:gd name="T82" fmla="*/ 1350 w 1476"/>
                <a:gd name="T83" fmla="*/ 34 h 2150"/>
                <a:gd name="T84" fmla="*/ 1283 w 1476"/>
                <a:gd name="T85" fmla="*/ 9 h 2150"/>
                <a:gd name="T86" fmla="*/ 1235 w 1476"/>
                <a:gd name="T87" fmla="*/ 1 h 2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6" h="2150">
                  <a:moveTo>
                    <a:pt x="1224" y="0"/>
                  </a:moveTo>
                  <a:lnTo>
                    <a:pt x="0" y="0"/>
                  </a:lnTo>
                  <a:lnTo>
                    <a:pt x="0" y="139"/>
                  </a:lnTo>
                  <a:lnTo>
                    <a:pt x="1224" y="139"/>
                  </a:lnTo>
                  <a:lnTo>
                    <a:pt x="1224" y="139"/>
                  </a:lnTo>
                  <a:lnTo>
                    <a:pt x="1224" y="139"/>
                  </a:lnTo>
                  <a:lnTo>
                    <a:pt x="1238" y="140"/>
                  </a:lnTo>
                  <a:lnTo>
                    <a:pt x="1252" y="142"/>
                  </a:lnTo>
                  <a:lnTo>
                    <a:pt x="1265" y="148"/>
                  </a:lnTo>
                  <a:lnTo>
                    <a:pt x="1278" y="155"/>
                  </a:lnTo>
                  <a:lnTo>
                    <a:pt x="1278" y="155"/>
                  </a:lnTo>
                  <a:lnTo>
                    <a:pt x="1291" y="164"/>
                  </a:lnTo>
                  <a:lnTo>
                    <a:pt x="1302" y="174"/>
                  </a:lnTo>
                  <a:lnTo>
                    <a:pt x="1313" y="184"/>
                  </a:lnTo>
                  <a:lnTo>
                    <a:pt x="1321" y="196"/>
                  </a:lnTo>
                  <a:lnTo>
                    <a:pt x="1327" y="208"/>
                  </a:lnTo>
                  <a:lnTo>
                    <a:pt x="1333" y="222"/>
                  </a:lnTo>
                  <a:lnTo>
                    <a:pt x="1337" y="236"/>
                  </a:lnTo>
                  <a:lnTo>
                    <a:pt x="1341" y="252"/>
                  </a:lnTo>
                  <a:lnTo>
                    <a:pt x="1330" y="275"/>
                  </a:lnTo>
                  <a:lnTo>
                    <a:pt x="428" y="844"/>
                  </a:lnTo>
                  <a:lnTo>
                    <a:pt x="405" y="852"/>
                  </a:lnTo>
                  <a:lnTo>
                    <a:pt x="383" y="845"/>
                  </a:lnTo>
                  <a:lnTo>
                    <a:pt x="0" y="539"/>
                  </a:lnTo>
                  <a:lnTo>
                    <a:pt x="0" y="809"/>
                  </a:lnTo>
                  <a:lnTo>
                    <a:pt x="368" y="1092"/>
                  </a:lnTo>
                  <a:lnTo>
                    <a:pt x="368" y="1092"/>
                  </a:lnTo>
                  <a:lnTo>
                    <a:pt x="378" y="1098"/>
                  </a:lnTo>
                  <a:lnTo>
                    <a:pt x="387" y="1102"/>
                  </a:lnTo>
                  <a:lnTo>
                    <a:pt x="396" y="1104"/>
                  </a:lnTo>
                  <a:lnTo>
                    <a:pt x="404" y="1105"/>
                  </a:lnTo>
                  <a:lnTo>
                    <a:pt x="440" y="1094"/>
                  </a:lnTo>
                  <a:lnTo>
                    <a:pt x="440" y="1094"/>
                  </a:lnTo>
                  <a:lnTo>
                    <a:pt x="496" y="1056"/>
                  </a:lnTo>
                  <a:lnTo>
                    <a:pt x="551" y="1021"/>
                  </a:lnTo>
                  <a:lnTo>
                    <a:pt x="657" y="955"/>
                  </a:lnTo>
                  <a:lnTo>
                    <a:pt x="761" y="893"/>
                  </a:lnTo>
                  <a:lnTo>
                    <a:pt x="862" y="832"/>
                  </a:lnTo>
                  <a:lnTo>
                    <a:pt x="963" y="772"/>
                  </a:lnTo>
                  <a:lnTo>
                    <a:pt x="1067" y="710"/>
                  </a:lnTo>
                  <a:lnTo>
                    <a:pt x="1173" y="644"/>
                  </a:lnTo>
                  <a:lnTo>
                    <a:pt x="1228" y="609"/>
                  </a:lnTo>
                  <a:lnTo>
                    <a:pt x="1284" y="571"/>
                  </a:lnTo>
                  <a:lnTo>
                    <a:pt x="1284" y="571"/>
                  </a:lnTo>
                  <a:lnTo>
                    <a:pt x="1329" y="541"/>
                  </a:lnTo>
                  <a:lnTo>
                    <a:pt x="1341" y="534"/>
                  </a:lnTo>
                  <a:lnTo>
                    <a:pt x="1341" y="549"/>
                  </a:lnTo>
                  <a:lnTo>
                    <a:pt x="1341" y="549"/>
                  </a:lnTo>
                  <a:lnTo>
                    <a:pt x="1341" y="1821"/>
                  </a:lnTo>
                  <a:lnTo>
                    <a:pt x="1341" y="1821"/>
                  </a:lnTo>
                  <a:lnTo>
                    <a:pt x="1341" y="1842"/>
                  </a:lnTo>
                  <a:lnTo>
                    <a:pt x="1339" y="1863"/>
                  </a:lnTo>
                  <a:lnTo>
                    <a:pt x="1334" y="1884"/>
                  </a:lnTo>
                  <a:lnTo>
                    <a:pt x="1328" y="1904"/>
                  </a:lnTo>
                  <a:lnTo>
                    <a:pt x="1328" y="1904"/>
                  </a:lnTo>
                  <a:lnTo>
                    <a:pt x="1319" y="1926"/>
                  </a:lnTo>
                  <a:lnTo>
                    <a:pt x="1307" y="1946"/>
                  </a:lnTo>
                  <a:lnTo>
                    <a:pt x="1301" y="1955"/>
                  </a:lnTo>
                  <a:lnTo>
                    <a:pt x="1294" y="1963"/>
                  </a:lnTo>
                  <a:lnTo>
                    <a:pt x="1287" y="1972"/>
                  </a:lnTo>
                  <a:lnTo>
                    <a:pt x="1279" y="1979"/>
                  </a:lnTo>
                  <a:lnTo>
                    <a:pt x="1271" y="1986"/>
                  </a:lnTo>
                  <a:lnTo>
                    <a:pt x="1262" y="1991"/>
                  </a:lnTo>
                  <a:lnTo>
                    <a:pt x="1254" y="1997"/>
                  </a:lnTo>
                  <a:lnTo>
                    <a:pt x="1243" y="2002"/>
                  </a:lnTo>
                  <a:lnTo>
                    <a:pt x="1234" y="2005"/>
                  </a:lnTo>
                  <a:lnTo>
                    <a:pt x="1222" y="2009"/>
                  </a:lnTo>
                  <a:lnTo>
                    <a:pt x="1212" y="2012"/>
                  </a:lnTo>
                  <a:lnTo>
                    <a:pt x="1200" y="2014"/>
                  </a:lnTo>
                  <a:lnTo>
                    <a:pt x="1200" y="2014"/>
                  </a:lnTo>
                  <a:lnTo>
                    <a:pt x="1179" y="2016"/>
                  </a:lnTo>
                  <a:lnTo>
                    <a:pt x="1159" y="2016"/>
                  </a:lnTo>
                  <a:lnTo>
                    <a:pt x="0" y="2016"/>
                  </a:lnTo>
                  <a:lnTo>
                    <a:pt x="0" y="2150"/>
                  </a:lnTo>
                  <a:lnTo>
                    <a:pt x="1159" y="2150"/>
                  </a:lnTo>
                  <a:lnTo>
                    <a:pt x="1159" y="2150"/>
                  </a:lnTo>
                  <a:lnTo>
                    <a:pt x="1186" y="2149"/>
                  </a:lnTo>
                  <a:lnTo>
                    <a:pt x="1201" y="2148"/>
                  </a:lnTo>
                  <a:lnTo>
                    <a:pt x="1219" y="2147"/>
                  </a:lnTo>
                  <a:lnTo>
                    <a:pt x="1219" y="2147"/>
                  </a:lnTo>
                  <a:lnTo>
                    <a:pt x="1240" y="2143"/>
                  </a:lnTo>
                  <a:lnTo>
                    <a:pt x="1260" y="2138"/>
                  </a:lnTo>
                  <a:lnTo>
                    <a:pt x="1280" y="2131"/>
                  </a:lnTo>
                  <a:lnTo>
                    <a:pt x="1299" y="2124"/>
                  </a:lnTo>
                  <a:lnTo>
                    <a:pt x="1318" y="2116"/>
                  </a:lnTo>
                  <a:lnTo>
                    <a:pt x="1335" y="2107"/>
                  </a:lnTo>
                  <a:lnTo>
                    <a:pt x="1351" y="2096"/>
                  </a:lnTo>
                  <a:lnTo>
                    <a:pt x="1366" y="2086"/>
                  </a:lnTo>
                  <a:lnTo>
                    <a:pt x="1382" y="2073"/>
                  </a:lnTo>
                  <a:lnTo>
                    <a:pt x="1396" y="2059"/>
                  </a:lnTo>
                  <a:lnTo>
                    <a:pt x="1408" y="2045"/>
                  </a:lnTo>
                  <a:lnTo>
                    <a:pt x="1421" y="2030"/>
                  </a:lnTo>
                  <a:lnTo>
                    <a:pt x="1432" y="2014"/>
                  </a:lnTo>
                  <a:lnTo>
                    <a:pt x="1442" y="1996"/>
                  </a:lnTo>
                  <a:lnTo>
                    <a:pt x="1452" y="1977"/>
                  </a:lnTo>
                  <a:lnTo>
                    <a:pt x="1460" y="1958"/>
                  </a:lnTo>
                  <a:lnTo>
                    <a:pt x="1460" y="1958"/>
                  </a:lnTo>
                  <a:lnTo>
                    <a:pt x="1464" y="1944"/>
                  </a:lnTo>
                  <a:lnTo>
                    <a:pt x="1468" y="1928"/>
                  </a:lnTo>
                  <a:lnTo>
                    <a:pt x="1471" y="1912"/>
                  </a:lnTo>
                  <a:lnTo>
                    <a:pt x="1474" y="1897"/>
                  </a:lnTo>
                  <a:lnTo>
                    <a:pt x="1476" y="1863"/>
                  </a:lnTo>
                  <a:lnTo>
                    <a:pt x="1476" y="1828"/>
                  </a:lnTo>
                  <a:lnTo>
                    <a:pt x="1476" y="794"/>
                  </a:lnTo>
                  <a:lnTo>
                    <a:pt x="1476" y="556"/>
                  </a:lnTo>
                  <a:lnTo>
                    <a:pt x="1476" y="540"/>
                  </a:lnTo>
                  <a:lnTo>
                    <a:pt x="1476" y="303"/>
                  </a:lnTo>
                  <a:lnTo>
                    <a:pt x="1476" y="303"/>
                  </a:lnTo>
                  <a:lnTo>
                    <a:pt x="1476" y="269"/>
                  </a:lnTo>
                  <a:lnTo>
                    <a:pt x="1476" y="269"/>
                  </a:lnTo>
                  <a:lnTo>
                    <a:pt x="1475" y="245"/>
                  </a:lnTo>
                  <a:lnTo>
                    <a:pt x="1474" y="222"/>
                  </a:lnTo>
                  <a:lnTo>
                    <a:pt x="1470" y="201"/>
                  </a:lnTo>
                  <a:lnTo>
                    <a:pt x="1466" y="181"/>
                  </a:lnTo>
                  <a:lnTo>
                    <a:pt x="1460" y="162"/>
                  </a:lnTo>
                  <a:lnTo>
                    <a:pt x="1453" y="145"/>
                  </a:lnTo>
                  <a:lnTo>
                    <a:pt x="1445" y="128"/>
                  </a:lnTo>
                  <a:lnTo>
                    <a:pt x="1436" y="114"/>
                  </a:lnTo>
                  <a:lnTo>
                    <a:pt x="1427" y="100"/>
                  </a:lnTo>
                  <a:lnTo>
                    <a:pt x="1418" y="87"/>
                  </a:lnTo>
                  <a:lnTo>
                    <a:pt x="1407" y="77"/>
                  </a:lnTo>
                  <a:lnTo>
                    <a:pt x="1397" y="66"/>
                  </a:lnTo>
                  <a:lnTo>
                    <a:pt x="1385" y="57"/>
                  </a:lnTo>
                  <a:lnTo>
                    <a:pt x="1373" y="48"/>
                  </a:lnTo>
                  <a:lnTo>
                    <a:pt x="1362" y="41"/>
                  </a:lnTo>
                  <a:lnTo>
                    <a:pt x="1350" y="34"/>
                  </a:lnTo>
                  <a:lnTo>
                    <a:pt x="1327" y="23"/>
                  </a:lnTo>
                  <a:lnTo>
                    <a:pt x="1304" y="15"/>
                  </a:lnTo>
                  <a:lnTo>
                    <a:pt x="1283" y="9"/>
                  </a:lnTo>
                  <a:lnTo>
                    <a:pt x="1263" y="5"/>
                  </a:lnTo>
                  <a:lnTo>
                    <a:pt x="1248" y="2"/>
                  </a:lnTo>
                  <a:lnTo>
                    <a:pt x="1235" y="1"/>
                  </a:lnTo>
                  <a:lnTo>
                    <a:pt x="1224" y="0"/>
                  </a:lnTo>
                  <a:lnTo>
                    <a:pt x="12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grpSp>
        <p:nvGrpSpPr>
          <p:cNvPr id="38" name="Group 37"/>
          <p:cNvGrpSpPr>
            <a:grpSpLocks noChangeAspect="1"/>
          </p:cNvGrpSpPr>
          <p:nvPr/>
        </p:nvGrpSpPr>
        <p:grpSpPr bwMode="auto">
          <a:xfrm>
            <a:off x="7383057" y="5392612"/>
            <a:ext cx="510441" cy="457200"/>
            <a:chOff x="5475" y="712"/>
            <a:chExt cx="604" cy="541"/>
          </a:xfrm>
          <a:solidFill>
            <a:schemeClr val="accent1"/>
          </a:solidFill>
        </p:grpSpPr>
        <p:sp>
          <p:nvSpPr>
            <p:cNvPr id="39" name="Freeform 38"/>
            <p:cNvSpPr>
              <a:spLocks noEditPoints="1"/>
            </p:cNvSpPr>
            <p:nvPr/>
          </p:nvSpPr>
          <p:spPr bwMode="auto">
            <a:xfrm>
              <a:off x="5475" y="712"/>
              <a:ext cx="336" cy="541"/>
            </a:xfrm>
            <a:custGeom>
              <a:avLst/>
              <a:gdLst>
                <a:gd name="T0" fmla="*/ 2014 w 2014"/>
                <a:gd name="T1" fmla="*/ 3246 h 3246"/>
                <a:gd name="T2" fmla="*/ 0 w 2014"/>
                <a:gd name="T3" fmla="*/ 349 h 3246"/>
                <a:gd name="T4" fmla="*/ 554 w 2014"/>
                <a:gd name="T5" fmla="*/ 845 h 3246"/>
                <a:gd name="T6" fmla="*/ 1196 w 2014"/>
                <a:gd name="T7" fmla="*/ 845 h 3246"/>
                <a:gd name="T8" fmla="*/ 1220 w 2014"/>
                <a:gd name="T9" fmla="*/ 857 h 3246"/>
                <a:gd name="T10" fmla="*/ 1256 w 2014"/>
                <a:gd name="T11" fmla="*/ 881 h 3246"/>
                <a:gd name="T12" fmla="*/ 1300 w 2014"/>
                <a:gd name="T13" fmla="*/ 920 h 3246"/>
                <a:gd name="T14" fmla="*/ 1325 w 2014"/>
                <a:gd name="T15" fmla="*/ 946 h 3246"/>
                <a:gd name="T16" fmla="*/ 1348 w 2014"/>
                <a:gd name="T17" fmla="*/ 976 h 3246"/>
                <a:gd name="T18" fmla="*/ 1372 w 2014"/>
                <a:gd name="T19" fmla="*/ 1011 h 3246"/>
                <a:gd name="T20" fmla="*/ 1394 w 2014"/>
                <a:gd name="T21" fmla="*/ 1052 h 3246"/>
                <a:gd name="T22" fmla="*/ 1413 w 2014"/>
                <a:gd name="T23" fmla="*/ 1097 h 3246"/>
                <a:gd name="T24" fmla="*/ 1430 w 2014"/>
                <a:gd name="T25" fmla="*/ 1147 h 3246"/>
                <a:gd name="T26" fmla="*/ 1443 w 2014"/>
                <a:gd name="T27" fmla="*/ 1204 h 3246"/>
                <a:gd name="T28" fmla="*/ 1451 w 2014"/>
                <a:gd name="T29" fmla="*/ 1267 h 3246"/>
                <a:gd name="T30" fmla="*/ 1453 w 2014"/>
                <a:gd name="T31" fmla="*/ 1336 h 3246"/>
                <a:gd name="T32" fmla="*/ 1453 w 2014"/>
                <a:gd name="T33" fmla="*/ 1372 h 3246"/>
                <a:gd name="T34" fmla="*/ 1448 w 2014"/>
                <a:gd name="T35" fmla="*/ 1439 h 3246"/>
                <a:gd name="T36" fmla="*/ 1440 w 2014"/>
                <a:gd name="T37" fmla="*/ 1499 h 3246"/>
                <a:gd name="T38" fmla="*/ 1429 w 2014"/>
                <a:gd name="T39" fmla="*/ 1555 h 3246"/>
                <a:gd name="T40" fmla="*/ 1412 w 2014"/>
                <a:gd name="T41" fmla="*/ 1607 h 3246"/>
                <a:gd name="T42" fmla="*/ 1394 w 2014"/>
                <a:gd name="T43" fmla="*/ 1652 h 3246"/>
                <a:gd name="T44" fmla="*/ 1372 w 2014"/>
                <a:gd name="T45" fmla="*/ 1693 h 3246"/>
                <a:gd name="T46" fmla="*/ 1347 w 2014"/>
                <a:gd name="T47" fmla="*/ 1730 h 3246"/>
                <a:gd name="T48" fmla="*/ 1320 w 2014"/>
                <a:gd name="T49" fmla="*/ 1762 h 3246"/>
                <a:gd name="T50" fmla="*/ 1291 w 2014"/>
                <a:gd name="T51" fmla="*/ 1789 h 3246"/>
                <a:gd name="T52" fmla="*/ 1260 w 2014"/>
                <a:gd name="T53" fmla="*/ 1812 h 3246"/>
                <a:gd name="T54" fmla="*/ 1227 w 2014"/>
                <a:gd name="T55" fmla="*/ 1831 h 3246"/>
                <a:gd name="T56" fmla="*/ 1193 w 2014"/>
                <a:gd name="T57" fmla="*/ 1845 h 3246"/>
                <a:gd name="T58" fmla="*/ 1157 w 2014"/>
                <a:gd name="T59" fmla="*/ 1855 h 3246"/>
                <a:gd name="T60" fmla="*/ 1121 w 2014"/>
                <a:gd name="T61" fmla="*/ 1862 h 3246"/>
                <a:gd name="T62" fmla="*/ 1084 w 2014"/>
                <a:gd name="T63" fmla="*/ 1866 h 3246"/>
                <a:gd name="T64" fmla="*/ 824 w 2014"/>
                <a:gd name="T65" fmla="*/ 1867 h 3246"/>
                <a:gd name="T66" fmla="*/ 554 w 2014"/>
                <a:gd name="T67" fmla="*/ 2386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14" h="3246">
                  <a:moveTo>
                    <a:pt x="0" y="2916"/>
                  </a:moveTo>
                  <a:lnTo>
                    <a:pt x="2014" y="3246"/>
                  </a:lnTo>
                  <a:lnTo>
                    <a:pt x="2014" y="0"/>
                  </a:lnTo>
                  <a:lnTo>
                    <a:pt x="0" y="349"/>
                  </a:lnTo>
                  <a:lnTo>
                    <a:pt x="0" y="2916"/>
                  </a:lnTo>
                  <a:close/>
                  <a:moveTo>
                    <a:pt x="554" y="845"/>
                  </a:moveTo>
                  <a:lnTo>
                    <a:pt x="1196" y="845"/>
                  </a:lnTo>
                  <a:lnTo>
                    <a:pt x="1196" y="845"/>
                  </a:lnTo>
                  <a:lnTo>
                    <a:pt x="1207" y="850"/>
                  </a:lnTo>
                  <a:lnTo>
                    <a:pt x="1220" y="857"/>
                  </a:lnTo>
                  <a:lnTo>
                    <a:pt x="1236" y="867"/>
                  </a:lnTo>
                  <a:lnTo>
                    <a:pt x="1256" y="881"/>
                  </a:lnTo>
                  <a:lnTo>
                    <a:pt x="1277" y="899"/>
                  </a:lnTo>
                  <a:lnTo>
                    <a:pt x="1300" y="920"/>
                  </a:lnTo>
                  <a:lnTo>
                    <a:pt x="1312" y="933"/>
                  </a:lnTo>
                  <a:lnTo>
                    <a:pt x="1325" y="946"/>
                  </a:lnTo>
                  <a:lnTo>
                    <a:pt x="1337" y="961"/>
                  </a:lnTo>
                  <a:lnTo>
                    <a:pt x="1348" y="976"/>
                  </a:lnTo>
                  <a:lnTo>
                    <a:pt x="1360" y="993"/>
                  </a:lnTo>
                  <a:lnTo>
                    <a:pt x="1372" y="1011"/>
                  </a:lnTo>
                  <a:lnTo>
                    <a:pt x="1383" y="1031"/>
                  </a:lnTo>
                  <a:lnTo>
                    <a:pt x="1394" y="1052"/>
                  </a:lnTo>
                  <a:lnTo>
                    <a:pt x="1404" y="1074"/>
                  </a:lnTo>
                  <a:lnTo>
                    <a:pt x="1413" y="1097"/>
                  </a:lnTo>
                  <a:lnTo>
                    <a:pt x="1422" y="1122"/>
                  </a:lnTo>
                  <a:lnTo>
                    <a:pt x="1430" y="1147"/>
                  </a:lnTo>
                  <a:lnTo>
                    <a:pt x="1437" y="1175"/>
                  </a:lnTo>
                  <a:lnTo>
                    <a:pt x="1443" y="1204"/>
                  </a:lnTo>
                  <a:lnTo>
                    <a:pt x="1447" y="1235"/>
                  </a:lnTo>
                  <a:lnTo>
                    <a:pt x="1451" y="1267"/>
                  </a:lnTo>
                  <a:lnTo>
                    <a:pt x="1452" y="1301"/>
                  </a:lnTo>
                  <a:lnTo>
                    <a:pt x="1453" y="1336"/>
                  </a:lnTo>
                  <a:lnTo>
                    <a:pt x="1453" y="1336"/>
                  </a:lnTo>
                  <a:lnTo>
                    <a:pt x="1453" y="1372"/>
                  </a:lnTo>
                  <a:lnTo>
                    <a:pt x="1451" y="1406"/>
                  </a:lnTo>
                  <a:lnTo>
                    <a:pt x="1448" y="1439"/>
                  </a:lnTo>
                  <a:lnTo>
                    <a:pt x="1445" y="1470"/>
                  </a:lnTo>
                  <a:lnTo>
                    <a:pt x="1440" y="1499"/>
                  </a:lnTo>
                  <a:lnTo>
                    <a:pt x="1434" y="1529"/>
                  </a:lnTo>
                  <a:lnTo>
                    <a:pt x="1429" y="1555"/>
                  </a:lnTo>
                  <a:lnTo>
                    <a:pt x="1420" y="1582"/>
                  </a:lnTo>
                  <a:lnTo>
                    <a:pt x="1412" y="1607"/>
                  </a:lnTo>
                  <a:lnTo>
                    <a:pt x="1403" y="1630"/>
                  </a:lnTo>
                  <a:lnTo>
                    <a:pt x="1394" y="1652"/>
                  </a:lnTo>
                  <a:lnTo>
                    <a:pt x="1383" y="1673"/>
                  </a:lnTo>
                  <a:lnTo>
                    <a:pt x="1372" y="1693"/>
                  </a:lnTo>
                  <a:lnTo>
                    <a:pt x="1360" y="1712"/>
                  </a:lnTo>
                  <a:lnTo>
                    <a:pt x="1347" y="1730"/>
                  </a:lnTo>
                  <a:lnTo>
                    <a:pt x="1334" y="1747"/>
                  </a:lnTo>
                  <a:lnTo>
                    <a:pt x="1320" y="1762"/>
                  </a:lnTo>
                  <a:lnTo>
                    <a:pt x="1306" y="1776"/>
                  </a:lnTo>
                  <a:lnTo>
                    <a:pt x="1291" y="1789"/>
                  </a:lnTo>
                  <a:lnTo>
                    <a:pt x="1276" y="1800"/>
                  </a:lnTo>
                  <a:lnTo>
                    <a:pt x="1260" y="1812"/>
                  </a:lnTo>
                  <a:lnTo>
                    <a:pt x="1243" y="1821"/>
                  </a:lnTo>
                  <a:lnTo>
                    <a:pt x="1227" y="1831"/>
                  </a:lnTo>
                  <a:lnTo>
                    <a:pt x="1210" y="1838"/>
                  </a:lnTo>
                  <a:lnTo>
                    <a:pt x="1193" y="1845"/>
                  </a:lnTo>
                  <a:lnTo>
                    <a:pt x="1176" y="1850"/>
                  </a:lnTo>
                  <a:lnTo>
                    <a:pt x="1157" y="1855"/>
                  </a:lnTo>
                  <a:lnTo>
                    <a:pt x="1140" y="1860"/>
                  </a:lnTo>
                  <a:lnTo>
                    <a:pt x="1121" y="1862"/>
                  </a:lnTo>
                  <a:lnTo>
                    <a:pt x="1102" y="1864"/>
                  </a:lnTo>
                  <a:lnTo>
                    <a:pt x="1084" y="1866"/>
                  </a:lnTo>
                  <a:lnTo>
                    <a:pt x="1065" y="1867"/>
                  </a:lnTo>
                  <a:lnTo>
                    <a:pt x="824" y="1867"/>
                  </a:lnTo>
                  <a:lnTo>
                    <a:pt x="824" y="2386"/>
                  </a:lnTo>
                  <a:lnTo>
                    <a:pt x="554" y="2386"/>
                  </a:lnTo>
                  <a:lnTo>
                    <a:pt x="554" y="8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40" name="Freeform 39"/>
            <p:cNvSpPr>
              <a:spLocks/>
            </p:cNvSpPr>
            <p:nvPr/>
          </p:nvSpPr>
          <p:spPr bwMode="auto">
            <a:xfrm>
              <a:off x="5612" y="900"/>
              <a:ext cx="56" cy="78"/>
            </a:xfrm>
            <a:custGeom>
              <a:avLst/>
              <a:gdLst>
                <a:gd name="T0" fmla="*/ 334 w 334"/>
                <a:gd name="T1" fmla="*/ 223 h 472"/>
                <a:gd name="T2" fmla="*/ 334 w 334"/>
                <a:gd name="T3" fmla="*/ 223 h 472"/>
                <a:gd name="T4" fmla="*/ 334 w 334"/>
                <a:gd name="T5" fmla="*/ 213 h 472"/>
                <a:gd name="T6" fmla="*/ 331 w 334"/>
                <a:gd name="T7" fmla="*/ 188 h 472"/>
                <a:gd name="T8" fmla="*/ 328 w 334"/>
                <a:gd name="T9" fmla="*/ 171 h 472"/>
                <a:gd name="T10" fmla="*/ 324 w 334"/>
                <a:gd name="T11" fmla="*/ 152 h 472"/>
                <a:gd name="T12" fmla="*/ 319 w 334"/>
                <a:gd name="T13" fmla="*/ 132 h 472"/>
                <a:gd name="T14" fmla="*/ 311 w 334"/>
                <a:gd name="T15" fmla="*/ 111 h 472"/>
                <a:gd name="T16" fmla="*/ 303 w 334"/>
                <a:gd name="T17" fmla="*/ 91 h 472"/>
                <a:gd name="T18" fmla="*/ 291 w 334"/>
                <a:gd name="T19" fmla="*/ 72 h 472"/>
                <a:gd name="T20" fmla="*/ 285 w 334"/>
                <a:gd name="T21" fmla="*/ 61 h 472"/>
                <a:gd name="T22" fmla="*/ 278 w 334"/>
                <a:gd name="T23" fmla="*/ 52 h 472"/>
                <a:gd name="T24" fmla="*/ 270 w 334"/>
                <a:gd name="T25" fmla="*/ 44 h 472"/>
                <a:gd name="T26" fmla="*/ 262 w 334"/>
                <a:gd name="T27" fmla="*/ 35 h 472"/>
                <a:gd name="T28" fmla="*/ 254 w 334"/>
                <a:gd name="T29" fmla="*/ 28 h 472"/>
                <a:gd name="T30" fmla="*/ 245 w 334"/>
                <a:gd name="T31" fmla="*/ 21 h 472"/>
                <a:gd name="T32" fmla="*/ 234 w 334"/>
                <a:gd name="T33" fmla="*/ 16 h 472"/>
                <a:gd name="T34" fmla="*/ 222 w 334"/>
                <a:gd name="T35" fmla="*/ 11 h 472"/>
                <a:gd name="T36" fmla="*/ 211 w 334"/>
                <a:gd name="T37" fmla="*/ 6 h 472"/>
                <a:gd name="T38" fmla="*/ 198 w 334"/>
                <a:gd name="T39" fmla="*/ 3 h 472"/>
                <a:gd name="T40" fmla="*/ 185 w 334"/>
                <a:gd name="T41" fmla="*/ 2 h 472"/>
                <a:gd name="T42" fmla="*/ 170 w 334"/>
                <a:gd name="T43" fmla="*/ 0 h 472"/>
                <a:gd name="T44" fmla="*/ 0 w 334"/>
                <a:gd name="T45" fmla="*/ 0 h 472"/>
                <a:gd name="T46" fmla="*/ 0 w 334"/>
                <a:gd name="T47" fmla="*/ 472 h 472"/>
                <a:gd name="T48" fmla="*/ 170 w 334"/>
                <a:gd name="T49" fmla="*/ 472 h 472"/>
                <a:gd name="T50" fmla="*/ 170 w 334"/>
                <a:gd name="T51" fmla="*/ 472 h 472"/>
                <a:gd name="T52" fmla="*/ 177 w 334"/>
                <a:gd name="T53" fmla="*/ 469 h 472"/>
                <a:gd name="T54" fmla="*/ 196 w 334"/>
                <a:gd name="T55" fmla="*/ 463 h 472"/>
                <a:gd name="T56" fmla="*/ 208 w 334"/>
                <a:gd name="T57" fmla="*/ 458 h 472"/>
                <a:gd name="T58" fmla="*/ 222 w 334"/>
                <a:gd name="T59" fmla="*/ 451 h 472"/>
                <a:gd name="T60" fmla="*/ 238 w 334"/>
                <a:gd name="T61" fmla="*/ 441 h 472"/>
                <a:gd name="T62" fmla="*/ 253 w 334"/>
                <a:gd name="T63" fmla="*/ 430 h 472"/>
                <a:gd name="T64" fmla="*/ 268 w 334"/>
                <a:gd name="T65" fmla="*/ 414 h 472"/>
                <a:gd name="T66" fmla="*/ 283 w 334"/>
                <a:gd name="T67" fmla="*/ 398 h 472"/>
                <a:gd name="T68" fmla="*/ 290 w 334"/>
                <a:gd name="T69" fmla="*/ 388 h 472"/>
                <a:gd name="T70" fmla="*/ 297 w 334"/>
                <a:gd name="T71" fmla="*/ 377 h 472"/>
                <a:gd name="T72" fmla="*/ 303 w 334"/>
                <a:gd name="T73" fmla="*/ 367 h 472"/>
                <a:gd name="T74" fmla="*/ 309 w 334"/>
                <a:gd name="T75" fmla="*/ 354 h 472"/>
                <a:gd name="T76" fmla="*/ 314 w 334"/>
                <a:gd name="T77" fmla="*/ 341 h 472"/>
                <a:gd name="T78" fmla="*/ 319 w 334"/>
                <a:gd name="T79" fmla="*/ 327 h 472"/>
                <a:gd name="T80" fmla="*/ 324 w 334"/>
                <a:gd name="T81" fmla="*/ 312 h 472"/>
                <a:gd name="T82" fmla="*/ 327 w 334"/>
                <a:gd name="T83" fmla="*/ 297 h 472"/>
                <a:gd name="T84" fmla="*/ 331 w 334"/>
                <a:gd name="T85" fmla="*/ 279 h 472"/>
                <a:gd name="T86" fmla="*/ 333 w 334"/>
                <a:gd name="T87" fmla="*/ 262 h 472"/>
                <a:gd name="T88" fmla="*/ 334 w 334"/>
                <a:gd name="T89" fmla="*/ 243 h 472"/>
                <a:gd name="T90" fmla="*/ 334 w 334"/>
                <a:gd name="T91" fmla="*/ 223 h 472"/>
                <a:gd name="T92" fmla="*/ 334 w 334"/>
                <a:gd name="T93" fmla="*/ 223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34" h="472">
                  <a:moveTo>
                    <a:pt x="334" y="223"/>
                  </a:moveTo>
                  <a:lnTo>
                    <a:pt x="334" y="223"/>
                  </a:lnTo>
                  <a:lnTo>
                    <a:pt x="334" y="213"/>
                  </a:lnTo>
                  <a:lnTo>
                    <a:pt x="331" y="188"/>
                  </a:lnTo>
                  <a:lnTo>
                    <a:pt x="328" y="171"/>
                  </a:lnTo>
                  <a:lnTo>
                    <a:pt x="324" y="152"/>
                  </a:lnTo>
                  <a:lnTo>
                    <a:pt x="319" y="132"/>
                  </a:lnTo>
                  <a:lnTo>
                    <a:pt x="311" y="111"/>
                  </a:lnTo>
                  <a:lnTo>
                    <a:pt x="303" y="91"/>
                  </a:lnTo>
                  <a:lnTo>
                    <a:pt x="291" y="72"/>
                  </a:lnTo>
                  <a:lnTo>
                    <a:pt x="285" y="61"/>
                  </a:lnTo>
                  <a:lnTo>
                    <a:pt x="278" y="52"/>
                  </a:lnTo>
                  <a:lnTo>
                    <a:pt x="270" y="44"/>
                  </a:lnTo>
                  <a:lnTo>
                    <a:pt x="262" y="35"/>
                  </a:lnTo>
                  <a:lnTo>
                    <a:pt x="254" y="28"/>
                  </a:lnTo>
                  <a:lnTo>
                    <a:pt x="245" y="21"/>
                  </a:lnTo>
                  <a:lnTo>
                    <a:pt x="234" y="16"/>
                  </a:lnTo>
                  <a:lnTo>
                    <a:pt x="222" y="11"/>
                  </a:lnTo>
                  <a:lnTo>
                    <a:pt x="211" y="6"/>
                  </a:lnTo>
                  <a:lnTo>
                    <a:pt x="198" y="3"/>
                  </a:lnTo>
                  <a:lnTo>
                    <a:pt x="185" y="2"/>
                  </a:lnTo>
                  <a:lnTo>
                    <a:pt x="170" y="0"/>
                  </a:lnTo>
                  <a:lnTo>
                    <a:pt x="0" y="0"/>
                  </a:lnTo>
                  <a:lnTo>
                    <a:pt x="0" y="472"/>
                  </a:lnTo>
                  <a:lnTo>
                    <a:pt x="170" y="472"/>
                  </a:lnTo>
                  <a:lnTo>
                    <a:pt x="170" y="472"/>
                  </a:lnTo>
                  <a:lnTo>
                    <a:pt x="177" y="469"/>
                  </a:lnTo>
                  <a:lnTo>
                    <a:pt x="196" y="463"/>
                  </a:lnTo>
                  <a:lnTo>
                    <a:pt x="208" y="458"/>
                  </a:lnTo>
                  <a:lnTo>
                    <a:pt x="222" y="451"/>
                  </a:lnTo>
                  <a:lnTo>
                    <a:pt x="238" y="441"/>
                  </a:lnTo>
                  <a:lnTo>
                    <a:pt x="253" y="430"/>
                  </a:lnTo>
                  <a:lnTo>
                    <a:pt x="268" y="414"/>
                  </a:lnTo>
                  <a:lnTo>
                    <a:pt x="283" y="398"/>
                  </a:lnTo>
                  <a:lnTo>
                    <a:pt x="290" y="388"/>
                  </a:lnTo>
                  <a:lnTo>
                    <a:pt x="297" y="377"/>
                  </a:lnTo>
                  <a:lnTo>
                    <a:pt x="303" y="367"/>
                  </a:lnTo>
                  <a:lnTo>
                    <a:pt x="309" y="354"/>
                  </a:lnTo>
                  <a:lnTo>
                    <a:pt x="314" y="341"/>
                  </a:lnTo>
                  <a:lnTo>
                    <a:pt x="319" y="327"/>
                  </a:lnTo>
                  <a:lnTo>
                    <a:pt x="324" y="312"/>
                  </a:lnTo>
                  <a:lnTo>
                    <a:pt x="327" y="297"/>
                  </a:lnTo>
                  <a:lnTo>
                    <a:pt x="331" y="279"/>
                  </a:lnTo>
                  <a:lnTo>
                    <a:pt x="333" y="262"/>
                  </a:lnTo>
                  <a:lnTo>
                    <a:pt x="334" y="243"/>
                  </a:lnTo>
                  <a:lnTo>
                    <a:pt x="334" y="223"/>
                  </a:lnTo>
                  <a:lnTo>
                    <a:pt x="334"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41" name="Freeform 40"/>
            <p:cNvSpPr>
              <a:spLocks/>
            </p:cNvSpPr>
            <p:nvPr/>
          </p:nvSpPr>
          <p:spPr bwMode="auto">
            <a:xfrm>
              <a:off x="5896" y="835"/>
              <a:ext cx="78" cy="80"/>
            </a:xfrm>
            <a:custGeom>
              <a:avLst/>
              <a:gdLst>
                <a:gd name="T0" fmla="*/ 471 w 471"/>
                <a:gd name="T1" fmla="*/ 471 h 482"/>
                <a:gd name="T2" fmla="*/ 471 w 471"/>
                <a:gd name="T3" fmla="*/ 471 h 482"/>
                <a:gd name="T4" fmla="*/ 470 w 471"/>
                <a:gd name="T5" fmla="*/ 446 h 482"/>
                <a:gd name="T6" fmla="*/ 467 w 471"/>
                <a:gd name="T7" fmla="*/ 423 h 482"/>
                <a:gd name="T8" fmla="*/ 465 w 471"/>
                <a:gd name="T9" fmla="*/ 398 h 482"/>
                <a:gd name="T10" fmla="*/ 460 w 471"/>
                <a:gd name="T11" fmla="*/ 376 h 482"/>
                <a:gd name="T12" fmla="*/ 456 w 471"/>
                <a:gd name="T13" fmla="*/ 353 h 482"/>
                <a:gd name="T14" fmla="*/ 449 w 471"/>
                <a:gd name="T15" fmla="*/ 331 h 482"/>
                <a:gd name="T16" fmla="*/ 442 w 471"/>
                <a:gd name="T17" fmla="*/ 309 h 482"/>
                <a:gd name="T18" fmla="*/ 433 w 471"/>
                <a:gd name="T19" fmla="*/ 288 h 482"/>
                <a:gd name="T20" fmla="*/ 424 w 471"/>
                <a:gd name="T21" fmla="*/ 267 h 482"/>
                <a:gd name="T22" fmla="*/ 414 w 471"/>
                <a:gd name="T23" fmla="*/ 246 h 482"/>
                <a:gd name="T24" fmla="*/ 402 w 471"/>
                <a:gd name="T25" fmla="*/ 226 h 482"/>
                <a:gd name="T26" fmla="*/ 390 w 471"/>
                <a:gd name="T27" fmla="*/ 207 h 482"/>
                <a:gd name="T28" fmla="*/ 376 w 471"/>
                <a:gd name="T29" fmla="*/ 189 h 482"/>
                <a:gd name="T30" fmla="*/ 362 w 471"/>
                <a:gd name="T31" fmla="*/ 171 h 482"/>
                <a:gd name="T32" fmla="*/ 348 w 471"/>
                <a:gd name="T33" fmla="*/ 154 h 482"/>
                <a:gd name="T34" fmla="*/ 332 w 471"/>
                <a:gd name="T35" fmla="*/ 137 h 482"/>
                <a:gd name="T36" fmla="*/ 316 w 471"/>
                <a:gd name="T37" fmla="*/ 122 h 482"/>
                <a:gd name="T38" fmla="*/ 299 w 471"/>
                <a:gd name="T39" fmla="*/ 107 h 482"/>
                <a:gd name="T40" fmla="*/ 281 w 471"/>
                <a:gd name="T41" fmla="*/ 93 h 482"/>
                <a:gd name="T42" fmla="*/ 262 w 471"/>
                <a:gd name="T43" fmla="*/ 80 h 482"/>
                <a:gd name="T44" fmla="*/ 244 w 471"/>
                <a:gd name="T45" fmla="*/ 67 h 482"/>
                <a:gd name="T46" fmla="*/ 224 w 471"/>
                <a:gd name="T47" fmla="*/ 57 h 482"/>
                <a:gd name="T48" fmla="*/ 204 w 471"/>
                <a:gd name="T49" fmla="*/ 46 h 482"/>
                <a:gd name="T50" fmla="*/ 183 w 471"/>
                <a:gd name="T51" fmla="*/ 37 h 482"/>
                <a:gd name="T52" fmla="*/ 161 w 471"/>
                <a:gd name="T53" fmla="*/ 28 h 482"/>
                <a:gd name="T54" fmla="*/ 140 w 471"/>
                <a:gd name="T55" fmla="*/ 21 h 482"/>
                <a:gd name="T56" fmla="*/ 117 w 471"/>
                <a:gd name="T57" fmla="*/ 15 h 482"/>
                <a:gd name="T58" fmla="*/ 94 w 471"/>
                <a:gd name="T59" fmla="*/ 9 h 482"/>
                <a:gd name="T60" fmla="*/ 71 w 471"/>
                <a:gd name="T61" fmla="*/ 6 h 482"/>
                <a:gd name="T62" fmla="*/ 48 w 471"/>
                <a:gd name="T63" fmla="*/ 2 h 482"/>
                <a:gd name="T64" fmla="*/ 23 w 471"/>
                <a:gd name="T65" fmla="*/ 0 h 482"/>
                <a:gd name="T66" fmla="*/ 0 w 471"/>
                <a:gd name="T67" fmla="*/ 0 h 482"/>
                <a:gd name="T68" fmla="*/ 0 w 471"/>
                <a:gd name="T69" fmla="*/ 482 h 482"/>
                <a:gd name="T70" fmla="*/ 470 w 471"/>
                <a:gd name="T71" fmla="*/ 482 h 482"/>
                <a:gd name="T72" fmla="*/ 471 w 471"/>
                <a:gd name="T73" fmla="*/ 471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1" h="482">
                  <a:moveTo>
                    <a:pt x="471" y="471"/>
                  </a:moveTo>
                  <a:lnTo>
                    <a:pt x="471" y="471"/>
                  </a:lnTo>
                  <a:lnTo>
                    <a:pt x="470" y="446"/>
                  </a:lnTo>
                  <a:lnTo>
                    <a:pt x="467" y="423"/>
                  </a:lnTo>
                  <a:lnTo>
                    <a:pt x="465" y="398"/>
                  </a:lnTo>
                  <a:lnTo>
                    <a:pt x="460" y="376"/>
                  </a:lnTo>
                  <a:lnTo>
                    <a:pt x="456" y="353"/>
                  </a:lnTo>
                  <a:lnTo>
                    <a:pt x="449" y="331"/>
                  </a:lnTo>
                  <a:lnTo>
                    <a:pt x="442" y="309"/>
                  </a:lnTo>
                  <a:lnTo>
                    <a:pt x="433" y="288"/>
                  </a:lnTo>
                  <a:lnTo>
                    <a:pt x="424" y="267"/>
                  </a:lnTo>
                  <a:lnTo>
                    <a:pt x="414" y="246"/>
                  </a:lnTo>
                  <a:lnTo>
                    <a:pt x="402" y="226"/>
                  </a:lnTo>
                  <a:lnTo>
                    <a:pt x="390" y="207"/>
                  </a:lnTo>
                  <a:lnTo>
                    <a:pt x="376" y="189"/>
                  </a:lnTo>
                  <a:lnTo>
                    <a:pt x="362" y="171"/>
                  </a:lnTo>
                  <a:lnTo>
                    <a:pt x="348" y="154"/>
                  </a:lnTo>
                  <a:lnTo>
                    <a:pt x="332" y="137"/>
                  </a:lnTo>
                  <a:lnTo>
                    <a:pt x="316" y="122"/>
                  </a:lnTo>
                  <a:lnTo>
                    <a:pt x="299" y="107"/>
                  </a:lnTo>
                  <a:lnTo>
                    <a:pt x="281" y="93"/>
                  </a:lnTo>
                  <a:lnTo>
                    <a:pt x="262" y="80"/>
                  </a:lnTo>
                  <a:lnTo>
                    <a:pt x="244" y="67"/>
                  </a:lnTo>
                  <a:lnTo>
                    <a:pt x="224" y="57"/>
                  </a:lnTo>
                  <a:lnTo>
                    <a:pt x="204" y="46"/>
                  </a:lnTo>
                  <a:lnTo>
                    <a:pt x="183" y="37"/>
                  </a:lnTo>
                  <a:lnTo>
                    <a:pt x="161" y="28"/>
                  </a:lnTo>
                  <a:lnTo>
                    <a:pt x="140" y="21"/>
                  </a:lnTo>
                  <a:lnTo>
                    <a:pt x="117" y="15"/>
                  </a:lnTo>
                  <a:lnTo>
                    <a:pt x="94" y="9"/>
                  </a:lnTo>
                  <a:lnTo>
                    <a:pt x="71" y="6"/>
                  </a:lnTo>
                  <a:lnTo>
                    <a:pt x="48" y="2"/>
                  </a:lnTo>
                  <a:lnTo>
                    <a:pt x="23" y="0"/>
                  </a:lnTo>
                  <a:lnTo>
                    <a:pt x="0" y="0"/>
                  </a:lnTo>
                  <a:lnTo>
                    <a:pt x="0" y="482"/>
                  </a:lnTo>
                  <a:lnTo>
                    <a:pt x="470" y="482"/>
                  </a:lnTo>
                  <a:lnTo>
                    <a:pt x="471" y="4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42" name="Freeform 41"/>
            <p:cNvSpPr>
              <a:spLocks/>
            </p:cNvSpPr>
            <p:nvPr/>
          </p:nvSpPr>
          <p:spPr bwMode="auto">
            <a:xfrm>
              <a:off x="5833" y="847"/>
              <a:ext cx="129" cy="157"/>
            </a:xfrm>
            <a:custGeom>
              <a:avLst/>
              <a:gdLst>
                <a:gd name="T0" fmla="*/ 299 w 770"/>
                <a:gd name="T1" fmla="*/ 484 h 942"/>
                <a:gd name="T2" fmla="*/ 299 w 770"/>
                <a:gd name="T3" fmla="*/ 0 h 942"/>
                <a:gd name="T4" fmla="*/ 257 w 770"/>
                <a:gd name="T5" fmla="*/ 3 h 942"/>
                <a:gd name="T6" fmla="*/ 215 w 770"/>
                <a:gd name="T7" fmla="*/ 8 h 942"/>
                <a:gd name="T8" fmla="*/ 176 w 770"/>
                <a:gd name="T9" fmla="*/ 17 h 942"/>
                <a:gd name="T10" fmla="*/ 137 w 770"/>
                <a:gd name="T11" fmla="*/ 29 h 942"/>
                <a:gd name="T12" fmla="*/ 100 w 770"/>
                <a:gd name="T13" fmla="*/ 45 h 942"/>
                <a:gd name="T14" fmla="*/ 65 w 770"/>
                <a:gd name="T15" fmla="*/ 63 h 942"/>
                <a:gd name="T16" fmla="*/ 31 w 770"/>
                <a:gd name="T17" fmla="*/ 84 h 942"/>
                <a:gd name="T18" fmla="*/ 0 w 770"/>
                <a:gd name="T19" fmla="*/ 109 h 942"/>
                <a:gd name="T20" fmla="*/ 0 w 770"/>
                <a:gd name="T21" fmla="*/ 835 h 942"/>
                <a:gd name="T22" fmla="*/ 31 w 770"/>
                <a:gd name="T23" fmla="*/ 858 h 942"/>
                <a:gd name="T24" fmla="*/ 65 w 770"/>
                <a:gd name="T25" fmla="*/ 879 h 942"/>
                <a:gd name="T26" fmla="*/ 100 w 770"/>
                <a:gd name="T27" fmla="*/ 898 h 942"/>
                <a:gd name="T28" fmla="*/ 137 w 770"/>
                <a:gd name="T29" fmla="*/ 914 h 942"/>
                <a:gd name="T30" fmla="*/ 176 w 770"/>
                <a:gd name="T31" fmla="*/ 926 h 942"/>
                <a:gd name="T32" fmla="*/ 215 w 770"/>
                <a:gd name="T33" fmla="*/ 935 h 942"/>
                <a:gd name="T34" fmla="*/ 257 w 770"/>
                <a:gd name="T35" fmla="*/ 941 h 942"/>
                <a:gd name="T36" fmla="*/ 299 w 770"/>
                <a:gd name="T37" fmla="*/ 942 h 942"/>
                <a:gd name="T38" fmla="*/ 324 w 770"/>
                <a:gd name="T39" fmla="*/ 942 h 942"/>
                <a:gd name="T40" fmla="*/ 370 w 770"/>
                <a:gd name="T41" fmla="*/ 938 h 942"/>
                <a:gd name="T42" fmla="*/ 416 w 770"/>
                <a:gd name="T43" fmla="*/ 928 h 942"/>
                <a:gd name="T44" fmla="*/ 459 w 770"/>
                <a:gd name="T45" fmla="*/ 916 h 942"/>
                <a:gd name="T46" fmla="*/ 501 w 770"/>
                <a:gd name="T47" fmla="*/ 898 h 942"/>
                <a:gd name="T48" fmla="*/ 540 w 770"/>
                <a:gd name="T49" fmla="*/ 877 h 942"/>
                <a:gd name="T50" fmla="*/ 578 w 770"/>
                <a:gd name="T51" fmla="*/ 851 h 942"/>
                <a:gd name="T52" fmla="*/ 612 w 770"/>
                <a:gd name="T53" fmla="*/ 823 h 942"/>
                <a:gd name="T54" fmla="*/ 644 w 770"/>
                <a:gd name="T55" fmla="*/ 793 h 942"/>
                <a:gd name="T56" fmla="*/ 672 w 770"/>
                <a:gd name="T57" fmla="*/ 759 h 942"/>
                <a:gd name="T58" fmla="*/ 698 w 770"/>
                <a:gd name="T59" fmla="*/ 722 h 942"/>
                <a:gd name="T60" fmla="*/ 720 w 770"/>
                <a:gd name="T61" fmla="*/ 684 h 942"/>
                <a:gd name="T62" fmla="*/ 739 w 770"/>
                <a:gd name="T63" fmla="*/ 643 h 942"/>
                <a:gd name="T64" fmla="*/ 753 w 770"/>
                <a:gd name="T65" fmla="*/ 598 h 942"/>
                <a:gd name="T66" fmla="*/ 763 w 770"/>
                <a:gd name="T67" fmla="*/ 554 h 942"/>
                <a:gd name="T68" fmla="*/ 769 w 770"/>
                <a:gd name="T69" fmla="*/ 508 h 942"/>
                <a:gd name="T70" fmla="*/ 770 w 770"/>
                <a:gd name="T71" fmla="*/ 484 h 9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0" h="942">
                  <a:moveTo>
                    <a:pt x="770" y="484"/>
                  </a:moveTo>
                  <a:lnTo>
                    <a:pt x="299" y="484"/>
                  </a:lnTo>
                  <a:lnTo>
                    <a:pt x="299" y="0"/>
                  </a:lnTo>
                  <a:lnTo>
                    <a:pt x="299" y="0"/>
                  </a:lnTo>
                  <a:lnTo>
                    <a:pt x="278" y="2"/>
                  </a:lnTo>
                  <a:lnTo>
                    <a:pt x="257" y="3"/>
                  </a:lnTo>
                  <a:lnTo>
                    <a:pt x="236" y="5"/>
                  </a:lnTo>
                  <a:lnTo>
                    <a:pt x="215" y="8"/>
                  </a:lnTo>
                  <a:lnTo>
                    <a:pt x="196" y="12"/>
                  </a:lnTo>
                  <a:lnTo>
                    <a:pt x="176" y="17"/>
                  </a:lnTo>
                  <a:lnTo>
                    <a:pt x="156" y="22"/>
                  </a:lnTo>
                  <a:lnTo>
                    <a:pt x="137" y="29"/>
                  </a:lnTo>
                  <a:lnTo>
                    <a:pt x="119" y="36"/>
                  </a:lnTo>
                  <a:lnTo>
                    <a:pt x="100" y="45"/>
                  </a:lnTo>
                  <a:lnTo>
                    <a:pt x="82" y="54"/>
                  </a:lnTo>
                  <a:lnTo>
                    <a:pt x="65" y="63"/>
                  </a:lnTo>
                  <a:lnTo>
                    <a:pt x="48" y="74"/>
                  </a:lnTo>
                  <a:lnTo>
                    <a:pt x="31" y="84"/>
                  </a:lnTo>
                  <a:lnTo>
                    <a:pt x="15" y="96"/>
                  </a:lnTo>
                  <a:lnTo>
                    <a:pt x="0" y="109"/>
                  </a:lnTo>
                  <a:lnTo>
                    <a:pt x="0" y="835"/>
                  </a:lnTo>
                  <a:lnTo>
                    <a:pt x="0" y="835"/>
                  </a:lnTo>
                  <a:lnTo>
                    <a:pt x="15" y="847"/>
                  </a:lnTo>
                  <a:lnTo>
                    <a:pt x="31" y="858"/>
                  </a:lnTo>
                  <a:lnTo>
                    <a:pt x="48" y="870"/>
                  </a:lnTo>
                  <a:lnTo>
                    <a:pt x="65" y="879"/>
                  </a:lnTo>
                  <a:lnTo>
                    <a:pt x="82" y="890"/>
                  </a:lnTo>
                  <a:lnTo>
                    <a:pt x="100" y="898"/>
                  </a:lnTo>
                  <a:lnTo>
                    <a:pt x="119" y="906"/>
                  </a:lnTo>
                  <a:lnTo>
                    <a:pt x="137" y="914"/>
                  </a:lnTo>
                  <a:lnTo>
                    <a:pt x="156" y="920"/>
                  </a:lnTo>
                  <a:lnTo>
                    <a:pt x="176" y="926"/>
                  </a:lnTo>
                  <a:lnTo>
                    <a:pt x="196" y="931"/>
                  </a:lnTo>
                  <a:lnTo>
                    <a:pt x="215" y="935"/>
                  </a:lnTo>
                  <a:lnTo>
                    <a:pt x="236" y="939"/>
                  </a:lnTo>
                  <a:lnTo>
                    <a:pt x="257" y="941"/>
                  </a:lnTo>
                  <a:lnTo>
                    <a:pt x="278" y="942"/>
                  </a:lnTo>
                  <a:lnTo>
                    <a:pt x="299" y="942"/>
                  </a:lnTo>
                  <a:lnTo>
                    <a:pt x="299" y="942"/>
                  </a:lnTo>
                  <a:lnTo>
                    <a:pt x="324" y="942"/>
                  </a:lnTo>
                  <a:lnTo>
                    <a:pt x="347" y="940"/>
                  </a:lnTo>
                  <a:lnTo>
                    <a:pt x="370" y="938"/>
                  </a:lnTo>
                  <a:lnTo>
                    <a:pt x="392" y="933"/>
                  </a:lnTo>
                  <a:lnTo>
                    <a:pt x="416" y="928"/>
                  </a:lnTo>
                  <a:lnTo>
                    <a:pt x="437" y="923"/>
                  </a:lnTo>
                  <a:lnTo>
                    <a:pt x="459" y="916"/>
                  </a:lnTo>
                  <a:lnTo>
                    <a:pt x="480" y="907"/>
                  </a:lnTo>
                  <a:lnTo>
                    <a:pt x="501" y="898"/>
                  </a:lnTo>
                  <a:lnTo>
                    <a:pt x="521" y="888"/>
                  </a:lnTo>
                  <a:lnTo>
                    <a:pt x="540" y="877"/>
                  </a:lnTo>
                  <a:lnTo>
                    <a:pt x="559" y="864"/>
                  </a:lnTo>
                  <a:lnTo>
                    <a:pt x="578" y="851"/>
                  </a:lnTo>
                  <a:lnTo>
                    <a:pt x="595" y="839"/>
                  </a:lnTo>
                  <a:lnTo>
                    <a:pt x="612" y="823"/>
                  </a:lnTo>
                  <a:lnTo>
                    <a:pt x="628" y="808"/>
                  </a:lnTo>
                  <a:lnTo>
                    <a:pt x="644" y="793"/>
                  </a:lnTo>
                  <a:lnTo>
                    <a:pt x="658" y="777"/>
                  </a:lnTo>
                  <a:lnTo>
                    <a:pt x="672" y="759"/>
                  </a:lnTo>
                  <a:lnTo>
                    <a:pt x="686" y="741"/>
                  </a:lnTo>
                  <a:lnTo>
                    <a:pt x="698" y="722"/>
                  </a:lnTo>
                  <a:lnTo>
                    <a:pt x="709" y="703"/>
                  </a:lnTo>
                  <a:lnTo>
                    <a:pt x="720" y="684"/>
                  </a:lnTo>
                  <a:lnTo>
                    <a:pt x="729" y="663"/>
                  </a:lnTo>
                  <a:lnTo>
                    <a:pt x="739" y="643"/>
                  </a:lnTo>
                  <a:lnTo>
                    <a:pt x="746" y="621"/>
                  </a:lnTo>
                  <a:lnTo>
                    <a:pt x="753" y="598"/>
                  </a:lnTo>
                  <a:lnTo>
                    <a:pt x="758" y="576"/>
                  </a:lnTo>
                  <a:lnTo>
                    <a:pt x="763" y="554"/>
                  </a:lnTo>
                  <a:lnTo>
                    <a:pt x="767" y="531"/>
                  </a:lnTo>
                  <a:lnTo>
                    <a:pt x="769" y="508"/>
                  </a:lnTo>
                  <a:lnTo>
                    <a:pt x="770" y="484"/>
                  </a:lnTo>
                  <a:lnTo>
                    <a:pt x="770" y="4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43" name="Rectangle 42"/>
            <p:cNvSpPr>
              <a:spLocks noChangeArrowheads="1"/>
            </p:cNvSpPr>
            <p:nvPr/>
          </p:nvSpPr>
          <p:spPr bwMode="auto">
            <a:xfrm>
              <a:off x="5833" y="1048"/>
              <a:ext cx="182" cy="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44" name="Rectangle 43"/>
            <p:cNvSpPr>
              <a:spLocks noChangeArrowheads="1"/>
            </p:cNvSpPr>
            <p:nvPr/>
          </p:nvSpPr>
          <p:spPr bwMode="auto">
            <a:xfrm>
              <a:off x="5833" y="1094"/>
              <a:ext cx="182" cy="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45" name="Freeform 44"/>
            <p:cNvSpPr>
              <a:spLocks/>
            </p:cNvSpPr>
            <p:nvPr/>
          </p:nvSpPr>
          <p:spPr bwMode="auto">
            <a:xfrm>
              <a:off x="5833" y="759"/>
              <a:ext cx="246" cy="425"/>
            </a:xfrm>
            <a:custGeom>
              <a:avLst/>
              <a:gdLst>
                <a:gd name="T0" fmla="*/ 1342 w 1475"/>
                <a:gd name="T1" fmla="*/ 0 h 2551"/>
                <a:gd name="T2" fmla="*/ 0 w 1475"/>
                <a:gd name="T3" fmla="*/ 0 h 2551"/>
                <a:gd name="T4" fmla="*/ 0 w 1475"/>
                <a:gd name="T5" fmla="*/ 134 h 2551"/>
                <a:gd name="T6" fmla="*/ 1342 w 1475"/>
                <a:gd name="T7" fmla="*/ 134 h 2551"/>
                <a:gd name="T8" fmla="*/ 1342 w 1475"/>
                <a:gd name="T9" fmla="*/ 2418 h 2551"/>
                <a:gd name="T10" fmla="*/ 0 w 1475"/>
                <a:gd name="T11" fmla="*/ 2418 h 2551"/>
                <a:gd name="T12" fmla="*/ 0 w 1475"/>
                <a:gd name="T13" fmla="*/ 2551 h 2551"/>
                <a:gd name="T14" fmla="*/ 1342 w 1475"/>
                <a:gd name="T15" fmla="*/ 2551 h 2551"/>
                <a:gd name="T16" fmla="*/ 1342 w 1475"/>
                <a:gd name="T17" fmla="*/ 2551 h 2551"/>
                <a:gd name="T18" fmla="*/ 1355 w 1475"/>
                <a:gd name="T19" fmla="*/ 2551 h 2551"/>
                <a:gd name="T20" fmla="*/ 1369 w 1475"/>
                <a:gd name="T21" fmla="*/ 2549 h 2551"/>
                <a:gd name="T22" fmla="*/ 1382 w 1475"/>
                <a:gd name="T23" fmla="*/ 2545 h 2551"/>
                <a:gd name="T24" fmla="*/ 1393 w 1475"/>
                <a:gd name="T25" fmla="*/ 2540 h 2551"/>
                <a:gd name="T26" fmla="*/ 1405 w 1475"/>
                <a:gd name="T27" fmla="*/ 2535 h 2551"/>
                <a:gd name="T28" fmla="*/ 1417 w 1475"/>
                <a:gd name="T29" fmla="*/ 2529 h 2551"/>
                <a:gd name="T30" fmla="*/ 1426 w 1475"/>
                <a:gd name="T31" fmla="*/ 2521 h 2551"/>
                <a:gd name="T32" fmla="*/ 1435 w 1475"/>
                <a:gd name="T33" fmla="*/ 2512 h 2551"/>
                <a:gd name="T34" fmla="*/ 1445 w 1475"/>
                <a:gd name="T35" fmla="*/ 2502 h 2551"/>
                <a:gd name="T36" fmla="*/ 1452 w 1475"/>
                <a:gd name="T37" fmla="*/ 2493 h 2551"/>
                <a:gd name="T38" fmla="*/ 1459 w 1475"/>
                <a:gd name="T39" fmla="*/ 2481 h 2551"/>
                <a:gd name="T40" fmla="*/ 1465 w 1475"/>
                <a:gd name="T41" fmla="*/ 2469 h 2551"/>
                <a:gd name="T42" fmla="*/ 1469 w 1475"/>
                <a:gd name="T43" fmla="*/ 2458 h 2551"/>
                <a:gd name="T44" fmla="*/ 1473 w 1475"/>
                <a:gd name="T45" fmla="*/ 2445 h 2551"/>
                <a:gd name="T46" fmla="*/ 1474 w 1475"/>
                <a:gd name="T47" fmla="*/ 2432 h 2551"/>
                <a:gd name="T48" fmla="*/ 1475 w 1475"/>
                <a:gd name="T49" fmla="*/ 2418 h 2551"/>
                <a:gd name="T50" fmla="*/ 1475 w 1475"/>
                <a:gd name="T51" fmla="*/ 133 h 2551"/>
                <a:gd name="T52" fmla="*/ 1475 w 1475"/>
                <a:gd name="T53" fmla="*/ 133 h 2551"/>
                <a:gd name="T54" fmla="*/ 1474 w 1475"/>
                <a:gd name="T55" fmla="*/ 120 h 2551"/>
                <a:gd name="T56" fmla="*/ 1473 w 1475"/>
                <a:gd name="T57" fmla="*/ 106 h 2551"/>
                <a:gd name="T58" fmla="*/ 1469 w 1475"/>
                <a:gd name="T59" fmla="*/ 93 h 2551"/>
                <a:gd name="T60" fmla="*/ 1465 w 1475"/>
                <a:gd name="T61" fmla="*/ 81 h 2551"/>
                <a:gd name="T62" fmla="*/ 1459 w 1475"/>
                <a:gd name="T63" fmla="*/ 70 h 2551"/>
                <a:gd name="T64" fmla="*/ 1452 w 1475"/>
                <a:gd name="T65" fmla="*/ 59 h 2551"/>
                <a:gd name="T66" fmla="*/ 1445 w 1475"/>
                <a:gd name="T67" fmla="*/ 49 h 2551"/>
                <a:gd name="T68" fmla="*/ 1435 w 1475"/>
                <a:gd name="T69" fmla="*/ 39 h 2551"/>
                <a:gd name="T70" fmla="*/ 1426 w 1475"/>
                <a:gd name="T71" fmla="*/ 30 h 2551"/>
                <a:gd name="T72" fmla="*/ 1417 w 1475"/>
                <a:gd name="T73" fmla="*/ 23 h 2551"/>
                <a:gd name="T74" fmla="*/ 1405 w 1475"/>
                <a:gd name="T75" fmla="*/ 16 h 2551"/>
                <a:gd name="T76" fmla="*/ 1393 w 1475"/>
                <a:gd name="T77" fmla="*/ 10 h 2551"/>
                <a:gd name="T78" fmla="*/ 1382 w 1475"/>
                <a:gd name="T79" fmla="*/ 6 h 2551"/>
                <a:gd name="T80" fmla="*/ 1369 w 1475"/>
                <a:gd name="T81" fmla="*/ 2 h 2551"/>
                <a:gd name="T82" fmla="*/ 1355 w 1475"/>
                <a:gd name="T83" fmla="*/ 1 h 2551"/>
                <a:gd name="T84" fmla="*/ 1342 w 1475"/>
                <a:gd name="T85" fmla="*/ 0 h 2551"/>
                <a:gd name="T86" fmla="*/ 1342 w 1475"/>
                <a:gd name="T87" fmla="*/ 0 h 2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5" h="2551">
                  <a:moveTo>
                    <a:pt x="1342" y="0"/>
                  </a:moveTo>
                  <a:lnTo>
                    <a:pt x="0" y="0"/>
                  </a:lnTo>
                  <a:lnTo>
                    <a:pt x="0" y="134"/>
                  </a:lnTo>
                  <a:lnTo>
                    <a:pt x="1342" y="134"/>
                  </a:lnTo>
                  <a:lnTo>
                    <a:pt x="1342" y="2418"/>
                  </a:lnTo>
                  <a:lnTo>
                    <a:pt x="0" y="2418"/>
                  </a:lnTo>
                  <a:lnTo>
                    <a:pt x="0" y="2551"/>
                  </a:lnTo>
                  <a:lnTo>
                    <a:pt x="1342" y="2551"/>
                  </a:lnTo>
                  <a:lnTo>
                    <a:pt x="1342" y="2551"/>
                  </a:lnTo>
                  <a:lnTo>
                    <a:pt x="1355" y="2551"/>
                  </a:lnTo>
                  <a:lnTo>
                    <a:pt x="1369" y="2549"/>
                  </a:lnTo>
                  <a:lnTo>
                    <a:pt x="1382" y="2545"/>
                  </a:lnTo>
                  <a:lnTo>
                    <a:pt x="1393" y="2540"/>
                  </a:lnTo>
                  <a:lnTo>
                    <a:pt x="1405" y="2535"/>
                  </a:lnTo>
                  <a:lnTo>
                    <a:pt x="1417" y="2529"/>
                  </a:lnTo>
                  <a:lnTo>
                    <a:pt x="1426" y="2521"/>
                  </a:lnTo>
                  <a:lnTo>
                    <a:pt x="1435" y="2512"/>
                  </a:lnTo>
                  <a:lnTo>
                    <a:pt x="1445" y="2502"/>
                  </a:lnTo>
                  <a:lnTo>
                    <a:pt x="1452" y="2493"/>
                  </a:lnTo>
                  <a:lnTo>
                    <a:pt x="1459" y="2481"/>
                  </a:lnTo>
                  <a:lnTo>
                    <a:pt x="1465" y="2469"/>
                  </a:lnTo>
                  <a:lnTo>
                    <a:pt x="1469" y="2458"/>
                  </a:lnTo>
                  <a:lnTo>
                    <a:pt x="1473" y="2445"/>
                  </a:lnTo>
                  <a:lnTo>
                    <a:pt x="1474" y="2432"/>
                  </a:lnTo>
                  <a:lnTo>
                    <a:pt x="1475" y="2418"/>
                  </a:lnTo>
                  <a:lnTo>
                    <a:pt x="1475" y="133"/>
                  </a:lnTo>
                  <a:lnTo>
                    <a:pt x="1475" y="133"/>
                  </a:lnTo>
                  <a:lnTo>
                    <a:pt x="1474" y="120"/>
                  </a:lnTo>
                  <a:lnTo>
                    <a:pt x="1473" y="106"/>
                  </a:lnTo>
                  <a:lnTo>
                    <a:pt x="1469" y="93"/>
                  </a:lnTo>
                  <a:lnTo>
                    <a:pt x="1465" y="81"/>
                  </a:lnTo>
                  <a:lnTo>
                    <a:pt x="1459" y="70"/>
                  </a:lnTo>
                  <a:lnTo>
                    <a:pt x="1452" y="59"/>
                  </a:lnTo>
                  <a:lnTo>
                    <a:pt x="1445" y="49"/>
                  </a:lnTo>
                  <a:lnTo>
                    <a:pt x="1435" y="39"/>
                  </a:lnTo>
                  <a:lnTo>
                    <a:pt x="1426" y="30"/>
                  </a:lnTo>
                  <a:lnTo>
                    <a:pt x="1417" y="23"/>
                  </a:lnTo>
                  <a:lnTo>
                    <a:pt x="1405" y="16"/>
                  </a:lnTo>
                  <a:lnTo>
                    <a:pt x="1393" y="10"/>
                  </a:lnTo>
                  <a:lnTo>
                    <a:pt x="1382" y="6"/>
                  </a:lnTo>
                  <a:lnTo>
                    <a:pt x="1369" y="2"/>
                  </a:lnTo>
                  <a:lnTo>
                    <a:pt x="1355" y="1"/>
                  </a:lnTo>
                  <a:lnTo>
                    <a:pt x="1342" y="0"/>
                  </a:lnTo>
                  <a:lnTo>
                    <a:pt x="134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spTree>
    <p:extLst>
      <p:ext uri="{BB962C8B-B14F-4D97-AF65-F5344CB8AC3E}">
        <p14:creationId xmlns:p14="http://schemas.microsoft.com/office/powerpoint/2010/main" val="2028138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ppt_w</p:attrName>
                                        </p:attrNameLst>
                                      </p:cBhvr>
                                      <p:tavLst>
                                        <p:tav tm="0">
                                          <p:val>
                                            <p:fltVal val="0"/>
                                          </p:val>
                                        </p:tav>
                                        <p:tav tm="100000">
                                          <p:val>
                                            <p:strVal val="#ppt_w"/>
                                          </p:val>
                                        </p:tav>
                                      </p:tavLst>
                                    </p:anim>
                                    <p:anim calcmode="lin" valueType="num">
                                      <p:cBhvr>
                                        <p:cTn id="8" dur="500" fill="hold"/>
                                        <p:tgtEl>
                                          <p:spTgt spid="52"/>
                                        </p:tgtEl>
                                        <p:attrNameLst>
                                          <p:attrName>ppt_h</p:attrName>
                                        </p:attrNameLst>
                                      </p:cBhvr>
                                      <p:tavLst>
                                        <p:tav tm="0">
                                          <p:val>
                                            <p:fltVal val="0"/>
                                          </p:val>
                                        </p:tav>
                                        <p:tav tm="100000">
                                          <p:val>
                                            <p:strVal val="#ppt_h"/>
                                          </p:val>
                                        </p:tav>
                                      </p:tavLst>
                                    </p:anim>
                                    <p:animEffect transition="in" filter="fade">
                                      <p:cBhvr>
                                        <p:cTn id="9" dur="500"/>
                                        <p:tgtEl>
                                          <p:spTgt spid="52"/>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500"/>
                                        <p:tgtEl>
                                          <p:spTgt spid="3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53"/>
                                        </p:tgtEl>
                                        <p:attrNameLst>
                                          <p:attrName>style.visibility</p:attrName>
                                        </p:attrNameLst>
                                      </p:cBhvr>
                                      <p:to>
                                        <p:strVal val="visible"/>
                                      </p:to>
                                    </p:set>
                                    <p:anim calcmode="lin" valueType="num">
                                      <p:cBhvr>
                                        <p:cTn id="30" dur="500" fill="hold"/>
                                        <p:tgtEl>
                                          <p:spTgt spid="53"/>
                                        </p:tgtEl>
                                        <p:attrNameLst>
                                          <p:attrName>ppt_w</p:attrName>
                                        </p:attrNameLst>
                                      </p:cBhvr>
                                      <p:tavLst>
                                        <p:tav tm="0">
                                          <p:val>
                                            <p:fltVal val="0"/>
                                          </p:val>
                                        </p:tav>
                                        <p:tav tm="100000">
                                          <p:val>
                                            <p:strVal val="#ppt_w"/>
                                          </p:val>
                                        </p:tav>
                                      </p:tavLst>
                                    </p:anim>
                                    <p:anim calcmode="lin" valueType="num">
                                      <p:cBhvr>
                                        <p:cTn id="31" dur="500" fill="hold"/>
                                        <p:tgtEl>
                                          <p:spTgt spid="53"/>
                                        </p:tgtEl>
                                        <p:attrNameLst>
                                          <p:attrName>ppt_h</p:attrName>
                                        </p:attrNameLst>
                                      </p:cBhvr>
                                      <p:tavLst>
                                        <p:tav tm="0">
                                          <p:val>
                                            <p:fltVal val="0"/>
                                          </p:val>
                                        </p:tav>
                                        <p:tav tm="100000">
                                          <p:val>
                                            <p:strVal val="#ppt_h"/>
                                          </p:val>
                                        </p:tav>
                                      </p:tavLst>
                                    </p:anim>
                                    <p:animEffect transition="in" filter="fade">
                                      <p:cBhvr>
                                        <p:cTn id="32" dur="500"/>
                                        <p:tgtEl>
                                          <p:spTgt spid="53"/>
                                        </p:tgtEl>
                                      </p:cBhvr>
                                    </p:animEffect>
                                  </p:childTnLst>
                                </p:cTn>
                              </p:par>
                            </p:childTnLst>
                          </p:cTn>
                        </p:par>
                        <p:par>
                          <p:cTn id="33" fill="hold">
                            <p:stCondLst>
                              <p:cond delay="500"/>
                            </p:stCondLst>
                            <p:childTnLst>
                              <p:par>
                                <p:cTn id="34" presetID="10" presetClass="entr" presetSubtype="0"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childTnLst>
                          </p:cTn>
                        </p:par>
                        <p:par>
                          <p:cTn id="37" fill="hold">
                            <p:stCondLst>
                              <p:cond delay="1000"/>
                            </p:stCondLst>
                            <p:childTnLst>
                              <p:par>
                                <p:cTn id="38" presetID="10" presetClass="entr" presetSubtype="0"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a:spLocks noChangeAspect="1"/>
          </p:cNvSpPr>
          <p:nvPr/>
        </p:nvSpPr>
        <p:spPr>
          <a:xfrm>
            <a:off x="3581398" y="1718019"/>
            <a:ext cx="5029200" cy="5029200"/>
          </a:xfrm>
          <a:prstGeom prst="ellipse">
            <a:avLst/>
          </a:prstGeom>
          <a:solidFill>
            <a:schemeClr val="bg1">
              <a:lumMod val="95000"/>
            </a:schemeClr>
          </a:solidFill>
          <a:ln w="38100">
            <a:noFill/>
          </a:ln>
        </p:spPr>
        <p:style>
          <a:lnRef idx="0">
            <a:scrgbClr r="0" g="0" b="0"/>
          </a:lnRef>
          <a:fillRef idx="0">
            <a:scrgbClr r="0" g="0" b="0"/>
          </a:fillRef>
          <a:effectRef idx="0">
            <a:scrgbClr r="0" g="0" b="0"/>
          </a:effectRef>
          <a:fontRef idx="minor">
            <a:schemeClr val="lt1"/>
          </a:fontRef>
        </p:style>
        <p:txBody>
          <a:bodyPr rtlCol="0" anchor="t"/>
          <a:lstStyle/>
          <a:p>
            <a:pPr algn="ctr"/>
            <a:endParaRPr lang="en-US" dirty="0" smtClean="0"/>
          </a:p>
        </p:txBody>
      </p:sp>
      <p:sp>
        <p:nvSpPr>
          <p:cNvPr id="5" name="Oval 4"/>
          <p:cNvSpPr>
            <a:spLocks noChangeAspect="1"/>
          </p:cNvSpPr>
          <p:nvPr/>
        </p:nvSpPr>
        <p:spPr>
          <a:xfrm>
            <a:off x="4495798" y="2632419"/>
            <a:ext cx="3200400" cy="3200400"/>
          </a:xfrm>
          <a:prstGeom prst="ellipse">
            <a:avLst/>
          </a:prstGeom>
          <a:solidFill>
            <a:schemeClr val="bg1">
              <a:lumMod val="75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solidFill>
                <a:schemeClr val="bg1"/>
              </a:solidFill>
            </a:endParaRPr>
          </a:p>
        </p:txBody>
      </p:sp>
      <p:sp>
        <p:nvSpPr>
          <p:cNvPr id="50" name="Title 49"/>
          <p:cNvSpPr>
            <a:spLocks noGrp="1"/>
          </p:cNvSpPr>
          <p:nvPr>
            <p:ph type="title"/>
          </p:nvPr>
        </p:nvSpPr>
        <p:spPr/>
        <p:txBody>
          <a:bodyPr/>
          <a:lstStyle/>
          <a:p>
            <a:r>
              <a:rPr lang="en-US" dirty="0"/>
              <a:t>XenServer Hypervisor Introspection (HVI</a:t>
            </a:r>
            <a:r>
              <a:rPr lang="en-US" dirty="0" smtClean="0"/>
              <a:t>)</a:t>
            </a:r>
            <a:endParaRPr lang="en-US" dirty="0"/>
          </a:p>
        </p:txBody>
      </p:sp>
      <p:sp>
        <p:nvSpPr>
          <p:cNvPr id="51" name="Text Placeholder 50"/>
          <p:cNvSpPr>
            <a:spLocks noGrp="1"/>
          </p:cNvSpPr>
          <p:nvPr>
            <p:ph type="body" idx="10"/>
          </p:nvPr>
        </p:nvSpPr>
        <p:spPr/>
        <p:txBody>
          <a:bodyPr/>
          <a:lstStyle/>
          <a:p>
            <a:r>
              <a:rPr lang="en-US" dirty="0" smtClean="0"/>
              <a:t>Why</a:t>
            </a:r>
            <a:endParaRPr lang="en-US" dirty="0"/>
          </a:p>
        </p:txBody>
      </p:sp>
      <p:sp>
        <p:nvSpPr>
          <p:cNvPr id="10" name="Rectangle 9"/>
          <p:cNvSpPr/>
          <p:nvPr/>
        </p:nvSpPr>
        <p:spPr>
          <a:xfrm>
            <a:off x="5177251" y="1979972"/>
            <a:ext cx="1837491" cy="584775"/>
          </a:xfrm>
          <a:prstGeom prst="rect">
            <a:avLst/>
          </a:prstGeom>
        </p:spPr>
        <p:txBody>
          <a:bodyPr wrap="none">
            <a:spAutoFit/>
          </a:bodyPr>
          <a:lstStyle/>
          <a:p>
            <a:pPr algn="ctr"/>
            <a:r>
              <a:rPr lang="en-US" sz="1600" dirty="0" smtClean="0"/>
              <a:t>Ring 3: Unprivileged</a:t>
            </a:r>
            <a:br>
              <a:rPr lang="en-US" sz="1600" dirty="0" smtClean="0"/>
            </a:br>
            <a:r>
              <a:rPr lang="en-US" sz="1600" dirty="0" smtClean="0"/>
              <a:t>Applications</a:t>
            </a:r>
            <a:endParaRPr lang="en-US" sz="1600" dirty="0"/>
          </a:p>
        </p:txBody>
      </p:sp>
      <p:sp>
        <p:nvSpPr>
          <p:cNvPr id="11" name="Rectangle 10"/>
          <p:cNvSpPr/>
          <p:nvPr/>
        </p:nvSpPr>
        <p:spPr>
          <a:xfrm>
            <a:off x="5073055" y="2948769"/>
            <a:ext cx="2045881" cy="584775"/>
          </a:xfrm>
          <a:prstGeom prst="rect">
            <a:avLst/>
          </a:prstGeom>
        </p:spPr>
        <p:txBody>
          <a:bodyPr wrap="none">
            <a:spAutoFit/>
          </a:bodyPr>
          <a:lstStyle/>
          <a:p>
            <a:pPr algn="ctr"/>
            <a:r>
              <a:rPr lang="en-US" sz="1600" dirty="0" smtClean="0"/>
              <a:t>Ring 0: Privileged</a:t>
            </a:r>
          </a:p>
          <a:p>
            <a:pPr algn="ctr"/>
            <a:r>
              <a:rPr lang="en-US" sz="1600" dirty="0" smtClean="0"/>
              <a:t>Kernel / Device Drivers</a:t>
            </a:r>
            <a:endParaRPr lang="en-US" sz="1600" dirty="0"/>
          </a:p>
        </p:txBody>
      </p:sp>
      <p:pic>
        <p:nvPicPr>
          <p:cNvPr id="14" name="Picture 13"/>
          <p:cNvPicPr>
            <a:picLocks/>
          </p:cNvPicPr>
          <p:nvPr/>
        </p:nvPicPr>
        <p:blipFill>
          <a:blip r:embed="rId3">
            <a:duotone>
              <a:schemeClr val="accent3">
                <a:shade val="45000"/>
                <a:satMod val="135000"/>
              </a:schemeClr>
              <a:prstClr val="white"/>
            </a:duotone>
          </a:blip>
          <a:stretch>
            <a:fillRect/>
          </a:stretch>
        </p:blipFill>
        <p:spPr>
          <a:xfrm>
            <a:off x="4720051" y="4002145"/>
            <a:ext cx="457200" cy="457200"/>
          </a:xfrm>
          <a:prstGeom prst="rect">
            <a:avLst/>
          </a:prstGeom>
        </p:spPr>
      </p:pic>
      <p:pic>
        <p:nvPicPr>
          <p:cNvPr id="15" name="Picture 14"/>
          <p:cNvPicPr>
            <a:picLocks/>
          </p:cNvPicPr>
          <p:nvPr/>
        </p:nvPicPr>
        <p:blipFill>
          <a:blip r:embed="rId3">
            <a:duotone>
              <a:schemeClr val="accent3">
                <a:shade val="45000"/>
                <a:satMod val="135000"/>
              </a:schemeClr>
              <a:prstClr val="white"/>
            </a:duotone>
          </a:blip>
          <a:stretch>
            <a:fillRect/>
          </a:stretch>
        </p:blipFill>
        <p:spPr>
          <a:xfrm>
            <a:off x="7010398" y="4002145"/>
            <a:ext cx="457200" cy="457200"/>
          </a:xfrm>
          <a:prstGeom prst="rect">
            <a:avLst/>
          </a:prstGeom>
        </p:spPr>
      </p:pic>
      <p:grpSp>
        <p:nvGrpSpPr>
          <p:cNvPr id="16" name="Group 4"/>
          <p:cNvGrpSpPr>
            <a:grpSpLocks noChangeAspect="1"/>
          </p:cNvGrpSpPr>
          <p:nvPr/>
        </p:nvGrpSpPr>
        <p:grpSpPr bwMode="auto">
          <a:xfrm>
            <a:off x="4192783" y="2783956"/>
            <a:ext cx="510441" cy="457200"/>
            <a:chOff x="1734" y="712"/>
            <a:chExt cx="604" cy="541"/>
          </a:xfrm>
          <a:solidFill>
            <a:schemeClr val="accent1"/>
          </a:solidFill>
        </p:grpSpPr>
        <p:sp>
          <p:nvSpPr>
            <p:cNvPr id="17" name="Rectangle 5"/>
            <p:cNvSpPr>
              <a:spLocks noChangeArrowheads="1"/>
            </p:cNvSpPr>
            <p:nvPr/>
          </p:nvSpPr>
          <p:spPr bwMode="auto">
            <a:xfrm>
              <a:off x="2092" y="990"/>
              <a:ext cx="17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18" name="Rectangle 6"/>
            <p:cNvSpPr>
              <a:spLocks noChangeArrowheads="1"/>
            </p:cNvSpPr>
            <p:nvPr/>
          </p:nvSpPr>
          <p:spPr bwMode="auto">
            <a:xfrm>
              <a:off x="2092" y="1072"/>
              <a:ext cx="17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19" name="Rectangle 7"/>
            <p:cNvSpPr>
              <a:spLocks noChangeArrowheads="1"/>
            </p:cNvSpPr>
            <p:nvPr/>
          </p:nvSpPr>
          <p:spPr bwMode="auto">
            <a:xfrm>
              <a:off x="2092" y="826"/>
              <a:ext cx="17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0" name="Rectangle 8"/>
            <p:cNvSpPr>
              <a:spLocks noChangeArrowheads="1"/>
            </p:cNvSpPr>
            <p:nvPr/>
          </p:nvSpPr>
          <p:spPr bwMode="auto">
            <a:xfrm>
              <a:off x="2092" y="908"/>
              <a:ext cx="17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1" name="Freeform 9"/>
            <p:cNvSpPr>
              <a:spLocks/>
            </p:cNvSpPr>
            <p:nvPr/>
          </p:nvSpPr>
          <p:spPr bwMode="auto">
            <a:xfrm>
              <a:off x="2092" y="759"/>
              <a:ext cx="246" cy="425"/>
            </a:xfrm>
            <a:custGeom>
              <a:avLst/>
              <a:gdLst>
                <a:gd name="T0" fmla="*/ 1342 w 1475"/>
                <a:gd name="T1" fmla="*/ 0 h 2551"/>
                <a:gd name="T2" fmla="*/ 0 w 1475"/>
                <a:gd name="T3" fmla="*/ 0 h 2551"/>
                <a:gd name="T4" fmla="*/ 0 w 1475"/>
                <a:gd name="T5" fmla="*/ 135 h 2551"/>
                <a:gd name="T6" fmla="*/ 1342 w 1475"/>
                <a:gd name="T7" fmla="*/ 135 h 2551"/>
                <a:gd name="T8" fmla="*/ 1342 w 1475"/>
                <a:gd name="T9" fmla="*/ 2417 h 2551"/>
                <a:gd name="T10" fmla="*/ 0 w 1475"/>
                <a:gd name="T11" fmla="*/ 2417 h 2551"/>
                <a:gd name="T12" fmla="*/ 0 w 1475"/>
                <a:gd name="T13" fmla="*/ 2551 h 2551"/>
                <a:gd name="T14" fmla="*/ 1342 w 1475"/>
                <a:gd name="T15" fmla="*/ 2551 h 2551"/>
                <a:gd name="T16" fmla="*/ 1342 w 1475"/>
                <a:gd name="T17" fmla="*/ 2551 h 2551"/>
                <a:gd name="T18" fmla="*/ 1356 w 1475"/>
                <a:gd name="T19" fmla="*/ 2550 h 2551"/>
                <a:gd name="T20" fmla="*/ 1369 w 1475"/>
                <a:gd name="T21" fmla="*/ 2548 h 2551"/>
                <a:gd name="T22" fmla="*/ 1382 w 1475"/>
                <a:gd name="T23" fmla="*/ 2544 h 2551"/>
                <a:gd name="T24" fmla="*/ 1393 w 1475"/>
                <a:gd name="T25" fmla="*/ 2541 h 2551"/>
                <a:gd name="T26" fmla="*/ 1405 w 1475"/>
                <a:gd name="T27" fmla="*/ 2535 h 2551"/>
                <a:gd name="T28" fmla="*/ 1417 w 1475"/>
                <a:gd name="T29" fmla="*/ 2528 h 2551"/>
                <a:gd name="T30" fmla="*/ 1427 w 1475"/>
                <a:gd name="T31" fmla="*/ 2520 h 2551"/>
                <a:gd name="T32" fmla="*/ 1437 w 1475"/>
                <a:gd name="T33" fmla="*/ 2511 h 2551"/>
                <a:gd name="T34" fmla="*/ 1445 w 1475"/>
                <a:gd name="T35" fmla="*/ 2502 h 2551"/>
                <a:gd name="T36" fmla="*/ 1453 w 1475"/>
                <a:gd name="T37" fmla="*/ 2492 h 2551"/>
                <a:gd name="T38" fmla="*/ 1459 w 1475"/>
                <a:gd name="T39" fmla="*/ 2481 h 2551"/>
                <a:gd name="T40" fmla="*/ 1465 w 1475"/>
                <a:gd name="T41" fmla="*/ 2469 h 2551"/>
                <a:gd name="T42" fmla="*/ 1469 w 1475"/>
                <a:gd name="T43" fmla="*/ 2457 h 2551"/>
                <a:gd name="T44" fmla="*/ 1473 w 1475"/>
                <a:gd name="T45" fmla="*/ 2444 h 2551"/>
                <a:gd name="T46" fmla="*/ 1475 w 1475"/>
                <a:gd name="T47" fmla="*/ 2431 h 2551"/>
                <a:gd name="T48" fmla="*/ 1475 w 1475"/>
                <a:gd name="T49" fmla="*/ 2417 h 2551"/>
                <a:gd name="T50" fmla="*/ 1475 w 1475"/>
                <a:gd name="T51" fmla="*/ 134 h 2551"/>
                <a:gd name="T52" fmla="*/ 1475 w 1475"/>
                <a:gd name="T53" fmla="*/ 134 h 2551"/>
                <a:gd name="T54" fmla="*/ 1475 w 1475"/>
                <a:gd name="T55" fmla="*/ 120 h 2551"/>
                <a:gd name="T56" fmla="*/ 1473 w 1475"/>
                <a:gd name="T57" fmla="*/ 107 h 2551"/>
                <a:gd name="T58" fmla="*/ 1469 w 1475"/>
                <a:gd name="T59" fmla="*/ 94 h 2551"/>
                <a:gd name="T60" fmla="*/ 1465 w 1475"/>
                <a:gd name="T61" fmla="*/ 81 h 2551"/>
                <a:gd name="T62" fmla="*/ 1459 w 1475"/>
                <a:gd name="T63" fmla="*/ 70 h 2551"/>
                <a:gd name="T64" fmla="*/ 1453 w 1475"/>
                <a:gd name="T65" fmla="*/ 59 h 2551"/>
                <a:gd name="T66" fmla="*/ 1445 w 1475"/>
                <a:gd name="T67" fmla="*/ 49 h 2551"/>
                <a:gd name="T68" fmla="*/ 1437 w 1475"/>
                <a:gd name="T69" fmla="*/ 39 h 2551"/>
                <a:gd name="T70" fmla="*/ 1427 w 1475"/>
                <a:gd name="T71" fmla="*/ 31 h 2551"/>
                <a:gd name="T72" fmla="*/ 1417 w 1475"/>
                <a:gd name="T73" fmla="*/ 23 h 2551"/>
                <a:gd name="T74" fmla="*/ 1405 w 1475"/>
                <a:gd name="T75" fmla="*/ 16 h 2551"/>
                <a:gd name="T76" fmla="*/ 1393 w 1475"/>
                <a:gd name="T77" fmla="*/ 10 h 2551"/>
                <a:gd name="T78" fmla="*/ 1382 w 1475"/>
                <a:gd name="T79" fmla="*/ 7 h 2551"/>
                <a:gd name="T80" fmla="*/ 1369 w 1475"/>
                <a:gd name="T81" fmla="*/ 3 h 2551"/>
                <a:gd name="T82" fmla="*/ 1356 w 1475"/>
                <a:gd name="T83" fmla="*/ 1 h 2551"/>
                <a:gd name="T84" fmla="*/ 1342 w 1475"/>
                <a:gd name="T85" fmla="*/ 0 h 2551"/>
                <a:gd name="T86" fmla="*/ 1342 w 1475"/>
                <a:gd name="T87" fmla="*/ 0 h 2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5" h="2551">
                  <a:moveTo>
                    <a:pt x="1342" y="0"/>
                  </a:moveTo>
                  <a:lnTo>
                    <a:pt x="0" y="0"/>
                  </a:lnTo>
                  <a:lnTo>
                    <a:pt x="0" y="135"/>
                  </a:lnTo>
                  <a:lnTo>
                    <a:pt x="1342" y="135"/>
                  </a:lnTo>
                  <a:lnTo>
                    <a:pt x="1342" y="2417"/>
                  </a:lnTo>
                  <a:lnTo>
                    <a:pt x="0" y="2417"/>
                  </a:lnTo>
                  <a:lnTo>
                    <a:pt x="0" y="2551"/>
                  </a:lnTo>
                  <a:lnTo>
                    <a:pt x="1342" y="2551"/>
                  </a:lnTo>
                  <a:lnTo>
                    <a:pt x="1342" y="2551"/>
                  </a:lnTo>
                  <a:lnTo>
                    <a:pt x="1356" y="2550"/>
                  </a:lnTo>
                  <a:lnTo>
                    <a:pt x="1369" y="2548"/>
                  </a:lnTo>
                  <a:lnTo>
                    <a:pt x="1382" y="2544"/>
                  </a:lnTo>
                  <a:lnTo>
                    <a:pt x="1393" y="2541"/>
                  </a:lnTo>
                  <a:lnTo>
                    <a:pt x="1405" y="2535"/>
                  </a:lnTo>
                  <a:lnTo>
                    <a:pt x="1417" y="2528"/>
                  </a:lnTo>
                  <a:lnTo>
                    <a:pt x="1427" y="2520"/>
                  </a:lnTo>
                  <a:lnTo>
                    <a:pt x="1437" y="2511"/>
                  </a:lnTo>
                  <a:lnTo>
                    <a:pt x="1445" y="2502"/>
                  </a:lnTo>
                  <a:lnTo>
                    <a:pt x="1453" y="2492"/>
                  </a:lnTo>
                  <a:lnTo>
                    <a:pt x="1459" y="2481"/>
                  </a:lnTo>
                  <a:lnTo>
                    <a:pt x="1465" y="2469"/>
                  </a:lnTo>
                  <a:lnTo>
                    <a:pt x="1469" y="2457"/>
                  </a:lnTo>
                  <a:lnTo>
                    <a:pt x="1473" y="2444"/>
                  </a:lnTo>
                  <a:lnTo>
                    <a:pt x="1475" y="2431"/>
                  </a:lnTo>
                  <a:lnTo>
                    <a:pt x="1475" y="2417"/>
                  </a:lnTo>
                  <a:lnTo>
                    <a:pt x="1475" y="134"/>
                  </a:lnTo>
                  <a:lnTo>
                    <a:pt x="1475" y="134"/>
                  </a:lnTo>
                  <a:lnTo>
                    <a:pt x="1475" y="120"/>
                  </a:lnTo>
                  <a:lnTo>
                    <a:pt x="1473" y="107"/>
                  </a:lnTo>
                  <a:lnTo>
                    <a:pt x="1469" y="94"/>
                  </a:lnTo>
                  <a:lnTo>
                    <a:pt x="1465" y="81"/>
                  </a:lnTo>
                  <a:lnTo>
                    <a:pt x="1459" y="70"/>
                  </a:lnTo>
                  <a:lnTo>
                    <a:pt x="1453" y="59"/>
                  </a:lnTo>
                  <a:lnTo>
                    <a:pt x="1445" y="49"/>
                  </a:lnTo>
                  <a:lnTo>
                    <a:pt x="1437" y="39"/>
                  </a:lnTo>
                  <a:lnTo>
                    <a:pt x="1427" y="31"/>
                  </a:lnTo>
                  <a:lnTo>
                    <a:pt x="1417" y="23"/>
                  </a:lnTo>
                  <a:lnTo>
                    <a:pt x="1405" y="16"/>
                  </a:lnTo>
                  <a:lnTo>
                    <a:pt x="1393" y="10"/>
                  </a:lnTo>
                  <a:lnTo>
                    <a:pt x="1382" y="7"/>
                  </a:lnTo>
                  <a:lnTo>
                    <a:pt x="1369" y="3"/>
                  </a:lnTo>
                  <a:lnTo>
                    <a:pt x="1356" y="1"/>
                  </a:lnTo>
                  <a:lnTo>
                    <a:pt x="1342" y="0"/>
                  </a:lnTo>
                  <a:lnTo>
                    <a:pt x="134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2" name="Freeform 10"/>
            <p:cNvSpPr>
              <a:spLocks noEditPoints="1"/>
            </p:cNvSpPr>
            <p:nvPr/>
          </p:nvSpPr>
          <p:spPr bwMode="auto">
            <a:xfrm>
              <a:off x="1734" y="712"/>
              <a:ext cx="336" cy="541"/>
            </a:xfrm>
            <a:custGeom>
              <a:avLst/>
              <a:gdLst>
                <a:gd name="T0" fmla="*/ 2015 w 2015"/>
                <a:gd name="T1" fmla="*/ 3246 h 3246"/>
                <a:gd name="T2" fmla="*/ 0 w 2015"/>
                <a:gd name="T3" fmla="*/ 350 h 3246"/>
                <a:gd name="T4" fmla="*/ 453 w 2015"/>
                <a:gd name="T5" fmla="*/ 1011 h 3246"/>
                <a:gd name="T6" fmla="*/ 501 w 2015"/>
                <a:gd name="T7" fmla="*/ 1011 h 3246"/>
                <a:gd name="T8" fmla="*/ 548 w 2015"/>
                <a:gd name="T9" fmla="*/ 1009 h 3246"/>
                <a:gd name="T10" fmla="*/ 559 w 2015"/>
                <a:gd name="T11" fmla="*/ 1011 h 3246"/>
                <a:gd name="T12" fmla="*/ 566 w 2015"/>
                <a:gd name="T13" fmla="*/ 1015 h 3246"/>
                <a:gd name="T14" fmla="*/ 572 w 2015"/>
                <a:gd name="T15" fmla="*/ 1022 h 3246"/>
                <a:gd name="T16" fmla="*/ 576 w 2015"/>
                <a:gd name="T17" fmla="*/ 1034 h 3246"/>
                <a:gd name="T18" fmla="*/ 614 w 2015"/>
                <a:gd name="T19" fmla="*/ 1275 h 3246"/>
                <a:gd name="T20" fmla="*/ 654 w 2015"/>
                <a:gd name="T21" fmla="*/ 1516 h 3246"/>
                <a:gd name="T22" fmla="*/ 713 w 2015"/>
                <a:gd name="T23" fmla="*/ 1892 h 3246"/>
                <a:gd name="T24" fmla="*/ 715 w 2015"/>
                <a:gd name="T25" fmla="*/ 1909 h 3246"/>
                <a:gd name="T26" fmla="*/ 718 w 2015"/>
                <a:gd name="T27" fmla="*/ 1952 h 3246"/>
                <a:gd name="T28" fmla="*/ 916 w 2015"/>
                <a:gd name="T29" fmla="*/ 1011 h 3246"/>
                <a:gd name="T30" fmla="*/ 1028 w 2015"/>
                <a:gd name="T31" fmla="*/ 1011 h 3246"/>
                <a:gd name="T32" fmla="*/ 1155 w 2015"/>
                <a:gd name="T33" fmla="*/ 1034 h 3246"/>
                <a:gd name="T34" fmla="*/ 1187 w 2015"/>
                <a:gd name="T35" fmla="*/ 1205 h 3246"/>
                <a:gd name="T36" fmla="*/ 1220 w 2015"/>
                <a:gd name="T37" fmla="*/ 1376 h 3246"/>
                <a:gd name="T38" fmla="*/ 1312 w 2015"/>
                <a:gd name="T39" fmla="*/ 1870 h 3246"/>
                <a:gd name="T40" fmla="*/ 1316 w 2015"/>
                <a:gd name="T41" fmla="*/ 1893 h 3246"/>
                <a:gd name="T42" fmla="*/ 1323 w 2015"/>
                <a:gd name="T43" fmla="*/ 1951 h 3246"/>
                <a:gd name="T44" fmla="*/ 1462 w 2015"/>
                <a:gd name="T45" fmla="*/ 1078 h 3246"/>
                <a:gd name="T46" fmla="*/ 1466 w 2015"/>
                <a:gd name="T47" fmla="*/ 1056 h 3246"/>
                <a:gd name="T48" fmla="*/ 1472 w 2015"/>
                <a:gd name="T49" fmla="*/ 1033 h 3246"/>
                <a:gd name="T50" fmla="*/ 1478 w 2015"/>
                <a:gd name="T51" fmla="*/ 1022 h 3246"/>
                <a:gd name="T52" fmla="*/ 1485 w 2015"/>
                <a:gd name="T53" fmla="*/ 1016 h 3246"/>
                <a:gd name="T54" fmla="*/ 1495 w 2015"/>
                <a:gd name="T55" fmla="*/ 1012 h 3246"/>
                <a:gd name="T56" fmla="*/ 1520 w 2015"/>
                <a:gd name="T57" fmla="*/ 1011 h 3246"/>
                <a:gd name="T58" fmla="*/ 1542 w 2015"/>
                <a:gd name="T59" fmla="*/ 1011 h 3246"/>
                <a:gd name="T60" fmla="*/ 1693 w 2015"/>
                <a:gd name="T61" fmla="*/ 1011 h 3246"/>
                <a:gd name="T62" fmla="*/ 1662 w 2015"/>
                <a:gd name="T63" fmla="*/ 1166 h 3246"/>
                <a:gd name="T64" fmla="*/ 1447 w 2015"/>
                <a:gd name="T65" fmla="*/ 2218 h 3246"/>
                <a:gd name="T66" fmla="*/ 1445 w 2015"/>
                <a:gd name="T67" fmla="*/ 2228 h 3246"/>
                <a:gd name="T68" fmla="*/ 1438 w 2015"/>
                <a:gd name="T69" fmla="*/ 2244 h 3246"/>
                <a:gd name="T70" fmla="*/ 1426 w 2015"/>
                <a:gd name="T71" fmla="*/ 2253 h 3246"/>
                <a:gd name="T72" fmla="*/ 1410 w 2015"/>
                <a:gd name="T73" fmla="*/ 2258 h 3246"/>
                <a:gd name="T74" fmla="*/ 1399 w 2015"/>
                <a:gd name="T75" fmla="*/ 2258 h 3246"/>
                <a:gd name="T76" fmla="*/ 1310 w 2015"/>
                <a:gd name="T77" fmla="*/ 2255 h 3246"/>
                <a:gd name="T78" fmla="*/ 1221 w 2015"/>
                <a:gd name="T79" fmla="*/ 2256 h 3246"/>
                <a:gd name="T80" fmla="*/ 1208 w 2015"/>
                <a:gd name="T81" fmla="*/ 2255 h 3246"/>
                <a:gd name="T82" fmla="*/ 1200 w 2015"/>
                <a:gd name="T83" fmla="*/ 2251 h 3246"/>
                <a:gd name="T84" fmla="*/ 1194 w 2015"/>
                <a:gd name="T85" fmla="*/ 2242 h 3246"/>
                <a:gd name="T86" fmla="*/ 1191 w 2015"/>
                <a:gd name="T87" fmla="*/ 2232 h 3246"/>
                <a:gd name="T88" fmla="*/ 1030 w 2015"/>
                <a:gd name="T89" fmla="*/ 1420 h 3246"/>
                <a:gd name="T90" fmla="*/ 1027 w 2015"/>
                <a:gd name="T91" fmla="*/ 1400 h 3246"/>
                <a:gd name="T92" fmla="*/ 1024 w 2015"/>
                <a:gd name="T93" fmla="*/ 1360 h 3246"/>
                <a:gd name="T94" fmla="*/ 1025 w 2015"/>
                <a:gd name="T95" fmla="*/ 1340 h 3246"/>
                <a:gd name="T96" fmla="*/ 882 w 2015"/>
                <a:gd name="T97" fmla="*/ 2041 h 3246"/>
                <a:gd name="T98" fmla="*/ 841 w 2015"/>
                <a:gd name="T99" fmla="*/ 2233 h 3246"/>
                <a:gd name="T100" fmla="*/ 820 w 2015"/>
                <a:gd name="T101" fmla="*/ 2255 h 3246"/>
                <a:gd name="T102" fmla="*/ 586 w 2015"/>
                <a:gd name="T103" fmla="*/ 2256 h 3246"/>
                <a:gd name="T104" fmla="*/ 332 w 2015"/>
                <a:gd name="T105" fmla="*/ 1011 h 3246"/>
                <a:gd name="T106" fmla="*/ 453 w 2015"/>
                <a:gd name="T107" fmla="*/ 1011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015" h="3246">
                  <a:moveTo>
                    <a:pt x="0" y="2915"/>
                  </a:moveTo>
                  <a:lnTo>
                    <a:pt x="2015" y="3246"/>
                  </a:lnTo>
                  <a:lnTo>
                    <a:pt x="2015" y="0"/>
                  </a:lnTo>
                  <a:lnTo>
                    <a:pt x="0" y="350"/>
                  </a:lnTo>
                  <a:lnTo>
                    <a:pt x="0" y="2915"/>
                  </a:lnTo>
                  <a:close/>
                  <a:moveTo>
                    <a:pt x="453" y="1011"/>
                  </a:moveTo>
                  <a:lnTo>
                    <a:pt x="453" y="1011"/>
                  </a:lnTo>
                  <a:lnTo>
                    <a:pt x="501" y="1011"/>
                  </a:lnTo>
                  <a:lnTo>
                    <a:pt x="548" y="1009"/>
                  </a:lnTo>
                  <a:lnTo>
                    <a:pt x="548" y="1009"/>
                  </a:lnTo>
                  <a:lnTo>
                    <a:pt x="554" y="1011"/>
                  </a:lnTo>
                  <a:lnTo>
                    <a:pt x="559" y="1011"/>
                  </a:lnTo>
                  <a:lnTo>
                    <a:pt x="563" y="1013"/>
                  </a:lnTo>
                  <a:lnTo>
                    <a:pt x="566" y="1015"/>
                  </a:lnTo>
                  <a:lnTo>
                    <a:pt x="570" y="1018"/>
                  </a:lnTo>
                  <a:lnTo>
                    <a:pt x="572" y="1022"/>
                  </a:lnTo>
                  <a:lnTo>
                    <a:pt x="573" y="1028"/>
                  </a:lnTo>
                  <a:lnTo>
                    <a:pt x="576" y="1034"/>
                  </a:lnTo>
                  <a:lnTo>
                    <a:pt x="576" y="1034"/>
                  </a:lnTo>
                  <a:lnTo>
                    <a:pt x="614" y="1275"/>
                  </a:lnTo>
                  <a:lnTo>
                    <a:pt x="654" y="1516"/>
                  </a:lnTo>
                  <a:lnTo>
                    <a:pt x="654" y="1516"/>
                  </a:lnTo>
                  <a:lnTo>
                    <a:pt x="684" y="1704"/>
                  </a:lnTo>
                  <a:lnTo>
                    <a:pt x="713" y="1892"/>
                  </a:lnTo>
                  <a:lnTo>
                    <a:pt x="713" y="1892"/>
                  </a:lnTo>
                  <a:lnTo>
                    <a:pt x="715" y="1909"/>
                  </a:lnTo>
                  <a:lnTo>
                    <a:pt x="717" y="1925"/>
                  </a:lnTo>
                  <a:lnTo>
                    <a:pt x="718" y="1952"/>
                  </a:lnTo>
                  <a:lnTo>
                    <a:pt x="718" y="1952"/>
                  </a:lnTo>
                  <a:lnTo>
                    <a:pt x="916" y="1011"/>
                  </a:lnTo>
                  <a:lnTo>
                    <a:pt x="916" y="1011"/>
                  </a:lnTo>
                  <a:lnTo>
                    <a:pt x="1028" y="1011"/>
                  </a:lnTo>
                  <a:lnTo>
                    <a:pt x="1136" y="1012"/>
                  </a:lnTo>
                  <a:lnTo>
                    <a:pt x="1155" y="1034"/>
                  </a:lnTo>
                  <a:lnTo>
                    <a:pt x="1155" y="1034"/>
                  </a:lnTo>
                  <a:lnTo>
                    <a:pt x="1187" y="1205"/>
                  </a:lnTo>
                  <a:lnTo>
                    <a:pt x="1220" y="1376"/>
                  </a:lnTo>
                  <a:lnTo>
                    <a:pt x="1220" y="1376"/>
                  </a:lnTo>
                  <a:lnTo>
                    <a:pt x="1267" y="1622"/>
                  </a:lnTo>
                  <a:lnTo>
                    <a:pt x="1312" y="1870"/>
                  </a:lnTo>
                  <a:lnTo>
                    <a:pt x="1312" y="1870"/>
                  </a:lnTo>
                  <a:lnTo>
                    <a:pt x="1316" y="1893"/>
                  </a:lnTo>
                  <a:lnTo>
                    <a:pt x="1318" y="1915"/>
                  </a:lnTo>
                  <a:lnTo>
                    <a:pt x="1323" y="1951"/>
                  </a:lnTo>
                  <a:lnTo>
                    <a:pt x="1323" y="1951"/>
                  </a:lnTo>
                  <a:lnTo>
                    <a:pt x="1462" y="1078"/>
                  </a:lnTo>
                  <a:lnTo>
                    <a:pt x="1462" y="1078"/>
                  </a:lnTo>
                  <a:lnTo>
                    <a:pt x="1466" y="1056"/>
                  </a:lnTo>
                  <a:lnTo>
                    <a:pt x="1469" y="1038"/>
                  </a:lnTo>
                  <a:lnTo>
                    <a:pt x="1472" y="1033"/>
                  </a:lnTo>
                  <a:lnTo>
                    <a:pt x="1474" y="1027"/>
                  </a:lnTo>
                  <a:lnTo>
                    <a:pt x="1478" y="1022"/>
                  </a:lnTo>
                  <a:lnTo>
                    <a:pt x="1481" y="1019"/>
                  </a:lnTo>
                  <a:lnTo>
                    <a:pt x="1485" y="1016"/>
                  </a:lnTo>
                  <a:lnTo>
                    <a:pt x="1489" y="1014"/>
                  </a:lnTo>
                  <a:lnTo>
                    <a:pt x="1495" y="1012"/>
                  </a:lnTo>
                  <a:lnTo>
                    <a:pt x="1502" y="1012"/>
                  </a:lnTo>
                  <a:lnTo>
                    <a:pt x="1520" y="1011"/>
                  </a:lnTo>
                  <a:lnTo>
                    <a:pt x="1542" y="1011"/>
                  </a:lnTo>
                  <a:lnTo>
                    <a:pt x="1542" y="1011"/>
                  </a:lnTo>
                  <a:lnTo>
                    <a:pt x="1693" y="1011"/>
                  </a:lnTo>
                  <a:lnTo>
                    <a:pt x="1693" y="1011"/>
                  </a:lnTo>
                  <a:lnTo>
                    <a:pt x="1662" y="1166"/>
                  </a:lnTo>
                  <a:lnTo>
                    <a:pt x="1662" y="1166"/>
                  </a:lnTo>
                  <a:lnTo>
                    <a:pt x="1554" y="1692"/>
                  </a:lnTo>
                  <a:lnTo>
                    <a:pt x="1447" y="2218"/>
                  </a:lnTo>
                  <a:lnTo>
                    <a:pt x="1447" y="2218"/>
                  </a:lnTo>
                  <a:lnTo>
                    <a:pt x="1445" y="2228"/>
                  </a:lnTo>
                  <a:lnTo>
                    <a:pt x="1441" y="2237"/>
                  </a:lnTo>
                  <a:lnTo>
                    <a:pt x="1438" y="2244"/>
                  </a:lnTo>
                  <a:lnTo>
                    <a:pt x="1432" y="2249"/>
                  </a:lnTo>
                  <a:lnTo>
                    <a:pt x="1426" y="2253"/>
                  </a:lnTo>
                  <a:lnTo>
                    <a:pt x="1419" y="2256"/>
                  </a:lnTo>
                  <a:lnTo>
                    <a:pt x="1410" y="2258"/>
                  </a:lnTo>
                  <a:lnTo>
                    <a:pt x="1399" y="2258"/>
                  </a:lnTo>
                  <a:lnTo>
                    <a:pt x="1399" y="2258"/>
                  </a:lnTo>
                  <a:lnTo>
                    <a:pt x="1354" y="2255"/>
                  </a:lnTo>
                  <a:lnTo>
                    <a:pt x="1310" y="2255"/>
                  </a:lnTo>
                  <a:lnTo>
                    <a:pt x="1221" y="2256"/>
                  </a:lnTo>
                  <a:lnTo>
                    <a:pt x="1221" y="2256"/>
                  </a:lnTo>
                  <a:lnTo>
                    <a:pt x="1214" y="2256"/>
                  </a:lnTo>
                  <a:lnTo>
                    <a:pt x="1208" y="2255"/>
                  </a:lnTo>
                  <a:lnTo>
                    <a:pt x="1204" y="2254"/>
                  </a:lnTo>
                  <a:lnTo>
                    <a:pt x="1200" y="2251"/>
                  </a:lnTo>
                  <a:lnTo>
                    <a:pt x="1197" y="2247"/>
                  </a:lnTo>
                  <a:lnTo>
                    <a:pt x="1194" y="2242"/>
                  </a:lnTo>
                  <a:lnTo>
                    <a:pt x="1192" y="2238"/>
                  </a:lnTo>
                  <a:lnTo>
                    <a:pt x="1191" y="2232"/>
                  </a:lnTo>
                  <a:lnTo>
                    <a:pt x="1191" y="2232"/>
                  </a:lnTo>
                  <a:lnTo>
                    <a:pt x="1030" y="1420"/>
                  </a:lnTo>
                  <a:lnTo>
                    <a:pt x="1030" y="1420"/>
                  </a:lnTo>
                  <a:lnTo>
                    <a:pt x="1027" y="1400"/>
                  </a:lnTo>
                  <a:lnTo>
                    <a:pt x="1025" y="1380"/>
                  </a:lnTo>
                  <a:lnTo>
                    <a:pt x="1024" y="1360"/>
                  </a:lnTo>
                  <a:lnTo>
                    <a:pt x="1025" y="1340"/>
                  </a:lnTo>
                  <a:lnTo>
                    <a:pt x="1025" y="1340"/>
                  </a:lnTo>
                  <a:lnTo>
                    <a:pt x="882" y="2041"/>
                  </a:lnTo>
                  <a:lnTo>
                    <a:pt x="882" y="2041"/>
                  </a:lnTo>
                  <a:lnTo>
                    <a:pt x="862" y="2138"/>
                  </a:lnTo>
                  <a:lnTo>
                    <a:pt x="841" y="2233"/>
                  </a:lnTo>
                  <a:lnTo>
                    <a:pt x="820" y="2255"/>
                  </a:lnTo>
                  <a:lnTo>
                    <a:pt x="820" y="2255"/>
                  </a:lnTo>
                  <a:lnTo>
                    <a:pt x="705" y="2256"/>
                  </a:lnTo>
                  <a:lnTo>
                    <a:pt x="586" y="2256"/>
                  </a:lnTo>
                  <a:lnTo>
                    <a:pt x="586" y="2256"/>
                  </a:lnTo>
                  <a:lnTo>
                    <a:pt x="332" y="1011"/>
                  </a:lnTo>
                  <a:lnTo>
                    <a:pt x="332" y="1011"/>
                  </a:lnTo>
                  <a:lnTo>
                    <a:pt x="453" y="1011"/>
                  </a:lnTo>
                  <a:lnTo>
                    <a:pt x="453" y="10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grpSp>
        <p:nvGrpSpPr>
          <p:cNvPr id="23" name="Group 13"/>
          <p:cNvGrpSpPr>
            <a:grpSpLocks noChangeAspect="1"/>
          </p:cNvGrpSpPr>
          <p:nvPr/>
        </p:nvGrpSpPr>
        <p:grpSpPr bwMode="auto">
          <a:xfrm>
            <a:off x="4193628" y="5373167"/>
            <a:ext cx="509596" cy="457200"/>
            <a:chOff x="2664" y="712"/>
            <a:chExt cx="603" cy="541"/>
          </a:xfrm>
          <a:solidFill>
            <a:schemeClr val="accent1"/>
          </a:solidFill>
        </p:grpSpPr>
        <p:sp>
          <p:nvSpPr>
            <p:cNvPr id="24" name="Rectangle 14"/>
            <p:cNvSpPr>
              <a:spLocks noChangeArrowheads="1"/>
            </p:cNvSpPr>
            <p:nvPr/>
          </p:nvSpPr>
          <p:spPr bwMode="auto">
            <a:xfrm>
              <a:off x="3022" y="990"/>
              <a:ext cx="8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5" name="Rectangle 15"/>
            <p:cNvSpPr>
              <a:spLocks noChangeArrowheads="1"/>
            </p:cNvSpPr>
            <p:nvPr/>
          </p:nvSpPr>
          <p:spPr bwMode="auto">
            <a:xfrm>
              <a:off x="3022" y="1072"/>
              <a:ext cx="8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6" name="Rectangle 16"/>
            <p:cNvSpPr>
              <a:spLocks noChangeArrowheads="1"/>
            </p:cNvSpPr>
            <p:nvPr/>
          </p:nvSpPr>
          <p:spPr bwMode="auto">
            <a:xfrm>
              <a:off x="3022" y="826"/>
              <a:ext cx="8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7" name="Rectangle 17"/>
            <p:cNvSpPr>
              <a:spLocks noChangeArrowheads="1"/>
            </p:cNvSpPr>
            <p:nvPr/>
          </p:nvSpPr>
          <p:spPr bwMode="auto">
            <a:xfrm>
              <a:off x="3022" y="908"/>
              <a:ext cx="8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8" name="Rectangle 18"/>
            <p:cNvSpPr>
              <a:spLocks noChangeArrowheads="1"/>
            </p:cNvSpPr>
            <p:nvPr/>
          </p:nvSpPr>
          <p:spPr bwMode="auto">
            <a:xfrm>
              <a:off x="3133" y="990"/>
              <a:ext cx="90"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9" name="Rectangle 19"/>
            <p:cNvSpPr>
              <a:spLocks noChangeArrowheads="1"/>
            </p:cNvSpPr>
            <p:nvPr/>
          </p:nvSpPr>
          <p:spPr bwMode="auto">
            <a:xfrm>
              <a:off x="3133" y="1072"/>
              <a:ext cx="90"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30" name="Rectangle 20"/>
            <p:cNvSpPr>
              <a:spLocks noChangeArrowheads="1"/>
            </p:cNvSpPr>
            <p:nvPr/>
          </p:nvSpPr>
          <p:spPr bwMode="auto">
            <a:xfrm>
              <a:off x="3133" y="826"/>
              <a:ext cx="90"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31" name="Rectangle 21"/>
            <p:cNvSpPr>
              <a:spLocks noChangeArrowheads="1"/>
            </p:cNvSpPr>
            <p:nvPr/>
          </p:nvSpPr>
          <p:spPr bwMode="auto">
            <a:xfrm>
              <a:off x="3133" y="908"/>
              <a:ext cx="90"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32" name="Freeform 22"/>
            <p:cNvSpPr>
              <a:spLocks/>
            </p:cNvSpPr>
            <p:nvPr/>
          </p:nvSpPr>
          <p:spPr bwMode="auto">
            <a:xfrm>
              <a:off x="3022" y="759"/>
              <a:ext cx="245" cy="425"/>
            </a:xfrm>
            <a:custGeom>
              <a:avLst/>
              <a:gdLst>
                <a:gd name="T0" fmla="*/ 1340 w 1473"/>
                <a:gd name="T1" fmla="*/ 0 h 2551"/>
                <a:gd name="T2" fmla="*/ 0 w 1473"/>
                <a:gd name="T3" fmla="*/ 0 h 2551"/>
                <a:gd name="T4" fmla="*/ 0 w 1473"/>
                <a:gd name="T5" fmla="*/ 134 h 2551"/>
                <a:gd name="T6" fmla="*/ 1340 w 1473"/>
                <a:gd name="T7" fmla="*/ 134 h 2551"/>
                <a:gd name="T8" fmla="*/ 1340 w 1473"/>
                <a:gd name="T9" fmla="*/ 2418 h 2551"/>
                <a:gd name="T10" fmla="*/ 0 w 1473"/>
                <a:gd name="T11" fmla="*/ 2418 h 2551"/>
                <a:gd name="T12" fmla="*/ 0 w 1473"/>
                <a:gd name="T13" fmla="*/ 2551 h 2551"/>
                <a:gd name="T14" fmla="*/ 1340 w 1473"/>
                <a:gd name="T15" fmla="*/ 2551 h 2551"/>
                <a:gd name="T16" fmla="*/ 1340 w 1473"/>
                <a:gd name="T17" fmla="*/ 2551 h 2551"/>
                <a:gd name="T18" fmla="*/ 1353 w 1473"/>
                <a:gd name="T19" fmla="*/ 2551 h 2551"/>
                <a:gd name="T20" fmla="*/ 1367 w 1473"/>
                <a:gd name="T21" fmla="*/ 2549 h 2551"/>
                <a:gd name="T22" fmla="*/ 1380 w 1473"/>
                <a:gd name="T23" fmla="*/ 2545 h 2551"/>
                <a:gd name="T24" fmla="*/ 1392 w 1473"/>
                <a:gd name="T25" fmla="*/ 2540 h 2551"/>
                <a:gd name="T26" fmla="*/ 1403 w 1473"/>
                <a:gd name="T27" fmla="*/ 2535 h 2551"/>
                <a:gd name="T28" fmla="*/ 1415 w 1473"/>
                <a:gd name="T29" fmla="*/ 2529 h 2551"/>
                <a:gd name="T30" fmla="*/ 1424 w 1473"/>
                <a:gd name="T31" fmla="*/ 2521 h 2551"/>
                <a:gd name="T32" fmla="*/ 1433 w 1473"/>
                <a:gd name="T33" fmla="*/ 2512 h 2551"/>
                <a:gd name="T34" fmla="*/ 1443 w 1473"/>
                <a:gd name="T35" fmla="*/ 2503 h 2551"/>
                <a:gd name="T36" fmla="*/ 1450 w 1473"/>
                <a:gd name="T37" fmla="*/ 2493 h 2551"/>
                <a:gd name="T38" fmla="*/ 1457 w 1473"/>
                <a:gd name="T39" fmla="*/ 2481 h 2551"/>
                <a:gd name="T40" fmla="*/ 1463 w 1473"/>
                <a:gd name="T41" fmla="*/ 2469 h 2551"/>
                <a:gd name="T42" fmla="*/ 1467 w 1473"/>
                <a:gd name="T43" fmla="*/ 2458 h 2551"/>
                <a:gd name="T44" fmla="*/ 1471 w 1473"/>
                <a:gd name="T45" fmla="*/ 2445 h 2551"/>
                <a:gd name="T46" fmla="*/ 1472 w 1473"/>
                <a:gd name="T47" fmla="*/ 2432 h 2551"/>
                <a:gd name="T48" fmla="*/ 1473 w 1473"/>
                <a:gd name="T49" fmla="*/ 2418 h 2551"/>
                <a:gd name="T50" fmla="*/ 1473 w 1473"/>
                <a:gd name="T51" fmla="*/ 133 h 2551"/>
                <a:gd name="T52" fmla="*/ 1473 w 1473"/>
                <a:gd name="T53" fmla="*/ 133 h 2551"/>
                <a:gd name="T54" fmla="*/ 1472 w 1473"/>
                <a:gd name="T55" fmla="*/ 120 h 2551"/>
                <a:gd name="T56" fmla="*/ 1471 w 1473"/>
                <a:gd name="T57" fmla="*/ 106 h 2551"/>
                <a:gd name="T58" fmla="*/ 1467 w 1473"/>
                <a:gd name="T59" fmla="*/ 93 h 2551"/>
                <a:gd name="T60" fmla="*/ 1463 w 1473"/>
                <a:gd name="T61" fmla="*/ 81 h 2551"/>
                <a:gd name="T62" fmla="*/ 1457 w 1473"/>
                <a:gd name="T63" fmla="*/ 70 h 2551"/>
                <a:gd name="T64" fmla="*/ 1450 w 1473"/>
                <a:gd name="T65" fmla="*/ 59 h 2551"/>
                <a:gd name="T66" fmla="*/ 1443 w 1473"/>
                <a:gd name="T67" fmla="*/ 49 h 2551"/>
                <a:gd name="T68" fmla="*/ 1433 w 1473"/>
                <a:gd name="T69" fmla="*/ 39 h 2551"/>
                <a:gd name="T70" fmla="*/ 1424 w 1473"/>
                <a:gd name="T71" fmla="*/ 30 h 2551"/>
                <a:gd name="T72" fmla="*/ 1415 w 1473"/>
                <a:gd name="T73" fmla="*/ 23 h 2551"/>
                <a:gd name="T74" fmla="*/ 1403 w 1473"/>
                <a:gd name="T75" fmla="*/ 16 h 2551"/>
                <a:gd name="T76" fmla="*/ 1392 w 1473"/>
                <a:gd name="T77" fmla="*/ 10 h 2551"/>
                <a:gd name="T78" fmla="*/ 1380 w 1473"/>
                <a:gd name="T79" fmla="*/ 6 h 2551"/>
                <a:gd name="T80" fmla="*/ 1367 w 1473"/>
                <a:gd name="T81" fmla="*/ 2 h 2551"/>
                <a:gd name="T82" fmla="*/ 1353 w 1473"/>
                <a:gd name="T83" fmla="*/ 1 h 2551"/>
                <a:gd name="T84" fmla="*/ 1340 w 1473"/>
                <a:gd name="T85" fmla="*/ 0 h 2551"/>
                <a:gd name="T86" fmla="*/ 1340 w 1473"/>
                <a:gd name="T87" fmla="*/ 0 h 2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3" h="2551">
                  <a:moveTo>
                    <a:pt x="1340" y="0"/>
                  </a:moveTo>
                  <a:lnTo>
                    <a:pt x="0" y="0"/>
                  </a:lnTo>
                  <a:lnTo>
                    <a:pt x="0" y="134"/>
                  </a:lnTo>
                  <a:lnTo>
                    <a:pt x="1340" y="134"/>
                  </a:lnTo>
                  <a:lnTo>
                    <a:pt x="1340" y="2418"/>
                  </a:lnTo>
                  <a:lnTo>
                    <a:pt x="0" y="2418"/>
                  </a:lnTo>
                  <a:lnTo>
                    <a:pt x="0" y="2551"/>
                  </a:lnTo>
                  <a:lnTo>
                    <a:pt x="1340" y="2551"/>
                  </a:lnTo>
                  <a:lnTo>
                    <a:pt x="1340" y="2551"/>
                  </a:lnTo>
                  <a:lnTo>
                    <a:pt x="1353" y="2551"/>
                  </a:lnTo>
                  <a:lnTo>
                    <a:pt x="1367" y="2549"/>
                  </a:lnTo>
                  <a:lnTo>
                    <a:pt x="1380" y="2545"/>
                  </a:lnTo>
                  <a:lnTo>
                    <a:pt x="1392" y="2540"/>
                  </a:lnTo>
                  <a:lnTo>
                    <a:pt x="1403" y="2535"/>
                  </a:lnTo>
                  <a:lnTo>
                    <a:pt x="1415" y="2529"/>
                  </a:lnTo>
                  <a:lnTo>
                    <a:pt x="1424" y="2521"/>
                  </a:lnTo>
                  <a:lnTo>
                    <a:pt x="1433" y="2512"/>
                  </a:lnTo>
                  <a:lnTo>
                    <a:pt x="1443" y="2503"/>
                  </a:lnTo>
                  <a:lnTo>
                    <a:pt x="1450" y="2493"/>
                  </a:lnTo>
                  <a:lnTo>
                    <a:pt x="1457" y="2481"/>
                  </a:lnTo>
                  <a:lnTo>
                    <a:pt x="1463" y="2469"/>
                  </a:lnTo>
                  <a:lnTo>
                    <a:pt x="1467" y="2458"/>
                  </a:lnTo>
                  <a:lnTo>
                    <a:pt x="1471" y="2445"/>
                  </a:lnTo>
                  <a:lnTo>
                    <a:pt x="1472" y="2432"/>
                  </a:lnTo>
                  <a:lnTo>
                    <a:pt x="1473" y="2418"/>
                  </a:lnTo>
                  <a:lnTo>
                    <a:pt x="1473" y="133"/>
                  </a:lnTo>
                  <a:lnTo>
                    <a:pt x="1473" y="133"/>
                  </a:lnTo>
                  <a:lnTo>
                    <a:pt x="1472" y="120"/>
                  </a:lnTo>
                  <a:lnTo>
                    <a:pt x="1471" y="106"/>
                  </a:lnTo>
                  <a:lnTo>
                    <a:pt x="1467" y="93"/>
                  </a:lnTo>
                  <a:lnTo>
                    <a:pt x="1463" y="81"/>
                  </a:lnTo>
                  <a:lnTo>
                    <a:pt x="1457" y="70"/>
                  </a:lnTo>
                  <a:lnTo>
                    <a:pt x="1450" y="59"/>
                  </a:lnTo>
                  <a:lnTo>
                    <a:pt x="1443" y="49"/>
                  </a:lnTo>
                  <a:lnTo>
                    <a:pt x="1433" y="39"/>
                  </a:lnTo>
                  <a:lnTo>
                    <a:pt x="1424" y="30"/>
                  </a:lnTo>
                  <a:lnTo>
                    <a:pt x="1415" y="23"/>
                  </a:lnTo>
                  <a:lnTo>
                    <a:pt x="1403" y="16"/>
                  </a:lnTo>
                  <a:lnTo>
                    <a:pt x="1392" y="10"/>
                  </a:lnTo>
                  <a:lnTo>
                    <a:pt x="1380" y="6"/>
                  </a:lnTo>
                  <a:lnTo>
                    <a:pt x="1367" y="2"/>
                  </a:lnTo>
                  <a:lnTo>
                    <a:pt x="1353" y="1"/>
                  </a:lnTo>
                  <a:lnTo>
                    <a:pt x="1340" y="0"/>
                  </a:lnTo>
                  <a:lnTo>
                    <a:pt x="134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33" name="Freeform 23"/>
            <p:cNvSpPr>
              <a:spLocks noEditPoints="1"/>
            </p:cNvSpPr>
            <p:nvPr/>
          </p:nvSpPr>
          <p:spPr bwMode="auto">
            <a:xfrm>
              <a:off x="2664" y="712"/>
              <a:ext cx="335" cy="541"/>
            </a:xfrm>
            <a:custGeom>
              <a:avLst/>
              <a:gdLst>
                <a:gd name="T0" fmla="*/ 2010 w 2010"/>
                <a:gd name="T1" fmla="*/ 3246 h 3246"/>
                <a:gd name="T2" fmla="*/ 0 w 2010"/>
                <a:gd name="T3" fmla="*/ 349 h 3246"/>
                <a:gd name="T4" fmla="*/ 382 w 2010"/>
                <a:gd name="T5" fmla="*/ 2243 h 3246"/>
                <a:gd name="T6" fmla="*/ 570 w 2010"/>
                <a:gd name="T7" fmla="*/ 1947 h 3246"/>
                <a:gd name="T8" fmla="*/ 759 w 2010"/>
                <a:gd name="T9" fmla="*/ 1651 h 3246"/>
                <a:gd name="T10" fmla="*/ 765 w 2010"/>
                <a:gd name="T11" fmla="*/ 1637 h 3246"/>
                <a:gd name="T12" fmla="*/ 768 w 2010"/>
                <a:gd name="T13" fmla="*/ 1625 h 3246"/>
                <a:gd name="T14" fmla="*/ 767 w 2010"/>
                <a:gd name="T15" fmla="*/ 1613 h 3246"/>
                <a:gd name="T16" fmla="*/ 760 w 2010"/>
                <a:gd name="T17" fmla="*/ 1599 h 3246"/>
                <a:gd name="T18" fmla="*/ 587 w 2010"/>
                <a:gd name="T19" fmla="*/ 1304 h 3246"/>
                <a:gd name="T20" fmla="*/ 416 w 2010"/>
                <a:gd name="T21" fmla="*/ 1009 h 3246"/>
                <a:gd name="T22" fmla="*/ 397 w 2010"/>
                <a:gd name="T23" fmla="*/ 975 h 3246"/>
                <a:gd name="T24" fmla="*/ 428 w 2010"/>
                <a:gd name="T25" fmla="*/ 971 h 3246"/>
                <a:gd name="T26" fmla="*/ 576 w 2010"/>
                <a:gd name="T27" fmla="*/ 971 h 3246"/>
                <a:gd name="T28" fmla="*/ 725 w 2010"/>
                <a:gd name="T29" fmla="*/ 972 h 3246"/>
                <a:gd name="T30" fmla="*/ 746 w 2010"/>
                <a:gd name="T31" fmla="*/ 977 h 3246"/>
                <a:gd name="T32" fmla="*/ 759 w 2010"/>
                <a:gd name="T33" fmla="*/ 986 h 3246"/>
                <a:gd name="T34" fmla="*/ 761 w 2010"/>
                <a:gd name="T35" fmla="*/ 990 h 3246"/>
                <a:gd name="T36" fmla="*/ 957 w 2010"/>
                <a:gd name="T37" fmla="*/ 1406 h 3246"/>
                <a:gd name="T38" fmla="*/ 963 w 2010"/>
                <a:gd name="T39" fmla="*/ 1420 h 3246"/>
                <a:gd name="T40" fmla="*/ 981 w 2010"/>
                <a:gd name="T41" fmla="*/ 1473 h 3246"/>
                <a:gd name="T42" fmla="*/ 991 w 2010"/>
                <a:gd name="T43" fmla="*/ 1441 h 3246"/>
                <a:gd name="T44" fmla="*/ 1017 w 2010"/>
                <a:gd name="T45" fmla="*/ 1379 h 3246"/>
                <a:gd name="T46" fmla="*/ 1060 w 2010"/>
                <a:gd name="T47" fmla="*/ 1290 h 3246"/>
                <a:gd name="T48" fmla="*/ 1152 w 2010"/>
                <a:gd name="T49" fmla="*/ 1117 h 3246"/>
                <a:gd name="T50" fmla="*/ 1212 w 2010"/>
                <a:gd name="T51" fmla="*/ 1003 h 3246"/>
                <a:gd name="T52" fmla="*/ 1217 w 2010"/>
                <a:gd name="T53" fmla="*/ 995 h 3246"/>
                <a:gd name="T54" fmla="*/ 1227 w 2010"/>
                <a:gd name="T55" fmla="*/ 982 h 3246"/>
                <a:gd name="T56" fmla="*/ 1239 w 2010"/>
                <a:gd name="T57" fmla="*/ 975 h 3246"/>
                <a:gd name="T58" fmla="*/ 1255 w 2010"/>
                <a:gd name="T59" fmla="*/ 971 h 3246"/>
                <a:gd name="T60" fmla="*/ 1265 w 2010"/>
                <a:gd name="T61" fmla="*/ 971 h 3246"/>
                <a:gd name="T62" fmla="*/ 1391 w 2010"/>
                <a:gd name="T63" fmla="*/ 971 h 3246"/>
                <a:gd name="T64" fmla="*/ 1519 w 2010"/>
                <a:gd name="T65" fmla="*/ 971 h 3246"/>
                <a:gd name="T66" fmla="*/ 1557 w 2010"/>
                <a:gd name="T67" fmla="*/ 974 h 3246"/>
                <a:gd name="T68" fmla="*/ 1537 w 2010"/>
                <a:gd name="T69" fmla="*/ 1007 h 3246"/>
                <a:gd name="T70" fmla="*/ 1361 w 2010"/>
                <a:gd name="T71" fmla="*/ 1299 h 3246"/>
                <a:gd name="T72" fmla="*/ 1184 w 2010"/>
                <a:gd name="T73" fmla="*/ 1590 h 3246"/>
                <a:gd name="T74" fmla="*/ 1176 w 2010"/>
                <a:gd name="T75" fmla="*/ 1606 h 3246"/>
                <a:gd name="T76" fmla="*/ 1174 w 2010"/>
                <a:gd name="T77" fmla="*/ 1620 h 3246"/>
                <a:gd name="T78" fmla="*/ 1177 w 2010"/>
                <a:gd name="T79" fmla="*/ 1633 h 3246"/>
                <a:gd name="T80" fmla="*/ 1184 w 2010"/>
                <a:gd name="T81" fmla="*/ 1649 h 3246"/>
                <a:gd name="T82" fmla="*/ 1366 w 2010"/>
                <a:gd name="T83" fmla="*/ 1944 h 3246"/>
                <a:gd name="T84" fmla="*/ 1545 w 2010"/>
                <a:gd name="T85" fmla="*/ 2240 h 3246"/>
                <a:gd name="T86" fmla="*/ 1568 w 2010"/>
                <a:gd name="T87" fmla="*/ 2278 h 3246"/>
                <a:gd name="T88" fmla="*/ 1235 w 2010"/>
                <a:gd name="T89" fmla="*/ 2277 h 3246"/>
                <a:gd name="T90" fmla="*/ 1211 w 2010"/>
                <a:gd name="T91" fmla="*/ 2262 h 3246"/>
                <a:gd name="T92" fmla="*/ 995 w 2010"/>
                <a:gd name="T93" fmla="*/ 1852 h 3246"/>
                <a:gd name="T94" fmla="*/ 987 w 2010"/>
                <a:gd name="T95" fmla="*/ 1833 h 3246"/>
                <a:gd name="T96" fmla="*/ 968 w 2010"/>
                <a:gd name="T97" fmla="*/ 1776 h 3246"/>
                <a:gd name="T98" fmla="*/ 956 w 2010"/>
                <a:gd name="T99" fmla="*/ 1806 h 3246"/>
                <a:gd name="T100" fmla="*/ 913 w 2010"/>
                <a:gd name="T101" fmla="*/ 1898 h 3246"/>
                <a:gd name="T102" fmla="*/ 853 w 2010"/>
                <a:gd name="T103" fmla="*/ 2016 h 3246"/>
                <a:gd name="T104" fmla="*/ 756 w 2010"/>
                <a:gd name="T105" fmla="*/ 2192 h 3246"/>
                <a:gd name="T106" fmla="*/ 726 w 2010"/>
                <a:gd name="T107" fmla="*/ 2251 h 3246"/>
                <a:gd name="T108" fmla="*/ 718 w 2010"/>
                <a:gd name="T109" fmla="*/ 2264 h 3246"/>
                <a:gd name="T110" fmla="*/ 708 w 2010"/>
                <a:gd name="T111" fmla="*/ 2274 h 3246"/>
                <a:gd name="T112" fmla="*/ 696 w 2010"/>
                <a:gd name="T113" fmla="*/ 2277 h 3246"/>
                <a:gd name="T114" fmla="*/ 681 w 2010"/>
                <a:gd name="T115" fmla="*/ 2279 h 3246"/>
                <a:gd name="T116" fmla="*/ 537 w 2010"/>
                <a:gd name="T117" fmla="*/ 2278 h 3246"/>
                <a:gd name="T118" fmla="*/ 394 w 2010"/>
                <a:gd name="T119" fmla="*/ 2278 h 3246"/>
                <a:gd name="T120" fmla="*/ 362 w 2010"/>
                <a:gd name="T121" fmla="*/ 2277 h 3246"/>
                <a:gd name="T122" fmla="*/ 382 w 2010"/>
                <a:gd name="T123" fmla="*/ 2243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10" h="3246">
                  <a:moveTo>
                    <a:pt x="0" y="2916"/>
                  </a:moveTo>
                  <a:lnTo>
                    <a:pt x="2010" y="3246"/>
                  </a:lnTo>
                  <a:lnTo>
                    <a:pt x="2010" y="0"/>
                  </a:lnTo>
                  <a:lnTo>
                    <a:pt x="0" y="349"/>
                  </a:lnTo>
                  <a:lnTo>
                    <a:pt x="0" y="2916"/>
                  </a:lnTo>
                  <a:close/>
                  <a:moveTo>
                    <a:pt x="382" y="2243"/>
                  </a:moveTo>
                  <a:lnTo>
                    <a:pt x="382" y="2243"/>
                  </a:lnTo>
                  <a:lnTo>
                    <a:pt x="570" y="1947"/>
                  </a:lnTo>
                  <a:lnTo>
                    <a:pt x="759" y="1651"/>
                  </a:lnTo>
                  <a:lnTo>
                    <a:pt x="759" y="1651"/>
                  </a:lnTo>
                  <a:lnTo>
                    <a:pt x="763" y="1644"/>
                  </a:lnTo>
                  <a:lnTo>
                    <a:pt x="765" y="1637"/>
                  </a:lnTo>
                  <a:lnTo>
                    <a:pt x="768" y="1631"/>
                  </a:lnTo>
                  <a:lnTo>
                    <a:pt x="768" y="1625"/>
                  </a:lnTo>
                  <a:lnTo>
                    <a:pt x="768" y="1618"/>
                  </a:lnTo>
                  <a:lnTo>
                    <a:pt x="767" y="1613"/>
                  </a:lnTo>
                  <a:lnTo>
                    <a:pt x="763" y="1606"/>
                  </a:lnTo>
                  <a:lnTo>
                    <a:pt x="760" y="1599"/>
                  </a:lnTo>
                  <a:lnTo>
                    <a:pt x="760" y="1599"/>
                  </a:lnTo>
                  <a:lnTo>
                    <a:pt x="587" y="1304"/>
                  </a:lnTo>
                  <a:lnTo>
                    <a:pt x="416" y="1009"/>
                  </a:lnTo>
                  <a:lnTo>
                    <a:pt x="416" y="1009"/>
                  </a:lnTo>
                  <a:lnTo>
                    <a:pt x="397" y="975"/>
                  </a:lnTo>
                  <a:lnTo>
                    <a:pt x="397" y="975"/>
                  </a:lnTo>
                  <a:lnTo>
                    <a:pt x="414" y="972"/>
                  </a:lnTo>
                  <a:lnTo>
                    <a:pt x="428" y="971"/>
                  </a:lnTo>
                  <a:lnTo>
                    <a:pt x="428" y="971"/>
                  </a:lnTo>
                  <a:lnTo>
                    <a:pt x="576" y="971"/>
                  </a:lnTo>
                  <a:lnTo>
                    <a:pt x="725" y="972"/>
                  </a:lnTo>
                  <a:lnTo>
                    <a:pt x="725" y="972"/>
                  </a:lnTo>
                  <a:lnTo>
                    <a:pt x="735" y="974"/>
                  </a:lnTo>
                  <a:lnTo>
                    <a:pt x="746" y="977"/>
                  </a:lnTo>
                  <a:lnTo>
                    <a:pt x="755" y="983"/>
                  </a:lnTo>
                  <a:lnTo>
                    <a:pt x="759" y="986"/>
                  </a:lnTo>
                  <a:lnTo>
                    <a:pt x="761" y="990"/>
                  </a:lnTo>
                  <a:lnTo>
                    <a:pt x="761" y="990"/>
                  </a:lnTo>
                  <a:lnTo>
                    <a:pt x="860" y="1197"/>
                  </a:lnTo>
                  <a:lnTo>
                    <a:pt x="957" y="1406"/>
                  </a:lnTo>
                  <a:lnTo>
                    <a:pt x="957" y="1406"/>
                  </a:lnTo>
                  <a:lnTo>
                    <a:pt x="963" y="1420"/>
                  </a:lnTo>
                  <a:lnTo>
                    <a:pt x="969" y="1436"/>
                  </a:lnTo>
                  <a:lnTo>
                    <a:pt x="981" y="1473"/>
                  </a:lnTo>
                  <a:lnTo>
                    <a:pt x="981" y="1473"/>
                  </a:lnTo>
                  <a:lnTo>
                    <a:pt x="991" y="1441"/>
                  </a:lnTo>
                  <a:lnTo>
                    <a:pt x="1004" y="1410"/>
                  </a:lnTo>
                  <a:lnTo>
                    <a:pt x="1017" y="1379"/>
                  </a:lnTo>
                  <a:lnTo>
                    <a:pt x="1031" y="1349"/>
                  </a:lnTo>
                  <a:lnTo>
                    <a:pt x="1060" y="1290"/>
                  </a:lnTo>
                  <a:lnTo>
                    <a:pt x="1090" y="1231"/>
                  </a:lnTo>
                  <a:lnTo>
                    <a:pt x="1152" y="1117"/>
                  </a:lnTo>
                  <a:lnTo>
                    <a:pt x="1183" y="1060"/>
                  </a:lnTo>
                  <a:lnTo>
                    <a:pt x="1212" y="1003"/>
                  </a:lnTo>
                  <a:lnTo>
                    <a:pt x="1212" y="1003"/>
                  </a:lnTo>
                  <a:lnTo>
                    <a:pt x="1217" y="995"/>
                  </a:lnTo>
                  <a:lnTo>
                    <a:pt x="1222" y="988"/>
                  </a:lnTo>
                  <a:lnTo>
                    <a:pt x="1227" y="982"/>
                  </a:lnTo>
                  <a:lnTo>
                    <a:pt x="1233" y="977"/>
                  </a:lnTo>
                  <a:lnTo>
                    <a:pt x="1239" y="975"/>
                  </a:lnTo>
                  <a:lnTo>
                    <a:pt x="1247" y="972"/>
                  </a:lnTo>
                  <a:lnTo>
                    <a:pt x="1255" y="971"/>
                  </a:lnTo>
                  <a:lnTo>
                    <a:pt x="1265" y="971"/>
                  </a:lnTo>
                  <a:lnTo>
                    <a:pt x="1265" y="971"/>
                  </a:lnTo>
                  <a:lnTo>
                    <a:pt x="1329" y="971"/>
                  </a:lnTo>
                  <a:lnTo>
                    <a:pt x="1391" y="971"/>
                  </a:lnTo>
                  <a:lnTo>
                    <a:pt x="1519" y="971"/>
                  </a:lnTo>
                  <a:lnTo>
                    <a:pt x="1519" y="971"/>
                  </a:lnTo>
                  <a:lnTo>
                    <a:pt x="1536" y="972"/>
                  </a:lnTo>
                  <a:lnTo>
                    <a:pt x="1557" y="974"/>
                  </a:lnTo>
                  <a:lnTo>
                    <a:pt x="1557" y="974"/>
                  </a:lnTo>
                  <a:lnTo>
                    <a:pt x="1537" y="1007"/>
                  </a:lnTo>
                  <a:lnTo>
                    <a:pt x="1537" y="1007"/>
                  </a:lnTo>
                  <a:lnTo>
                    <a:pt x="1361" y="1299"/>
                  </a:lnTo>
                  <a:lnTo>
                    <a:pt x="1184" y="1590"/>
                  </a:lnTo>
                  <a:lnTo>
                    <a:pt x="1184" y="1590"/>
                  </a:lnTo>
                  <a:lnTo>
                    <a:pt x="1180" y="1599"/>
                  </a:lnTo>
                  <a:lnTo>
                    <a:pt x="1176" y="1606"/>
                  </a:lnTo>
                  <a:lnTo>
                    <a:pt x="1175" y="1614"/>
                  </a:lnTo>
                  <a:lnTo>
                    <a:pt x="1174" y="1620"/>
                  </a:lnTo>
                  <a:lnTo>
                    <a:pt x="1175" y="1626"/>
                  </a:lnTo>
                  <a:lnTo>
                    <a:pt x="1177" y="1633"/>
                  </a:lnTo>
                  <a:lnTo>
                    <a:pt x="1180" y="1642"/>
                  </a:lnTo>
                  <a:lnTo>
                    <a:pt x="1184" y="1649"/>
                  </a:lnTo>
                  <a:lnTo>
                    <a:pt x="1184" y="1649"/>
                  </a:lnTo>
                  <a:lnTo>
                    <a:pt x="1366" y="1944"/>
                  </a:lnTo>
                  <a:lnTo>
                    <a:pt x="1545" y="2240"/>
                  </a:lnTo>
                  <a:lnTo>
                    <a:pt x="1545" y="2240"/>
                  </a:lnTo>
                  <a:lnTo>
                    <a:pt x="1568" y="2278"/>
                  </a:lnTo>
                  <a:lnTo>
                    <a:pt x="1568" y="2278"/>
                  </a:lnTo>
                  <a:lnTo>
                    <a:pt x="1398" y="2278"/>
                  </a:lnTo>
                  <a:lnTo>
                    <a:pt x="1235" y="2277"/>
                  </a:lnTo>
                  <a:lnTo>
                    <a:pt x="1211" y="2262"/>
                  </a:lnTo>
                  <a:lnTo>
                    <a:pt x="1211" y="2262"/>
                  </a:lnTo>
                  <a:lnTo>
                    <a:pt x="1102" y="2057"/>
                  </a:lnTo>
                  <a:lnTo>
                    <a:pt x="995" y="1852"/>
                  </a:lnTo>
                  <a:lnTo>
                    <a:pt x="995" y="1852"/>
                  </a:lnTo>
                  <a:lnTo>
                    <a:pt x="987" y="1833"/>
                  </a:lnTo>
                  <a:lnTo>
                    <a:pt x="981" y="1814"/>
                  </a:lnTo>
                  <a:lnTo>
                    <a:pt x="968" y="1776"/>
                  </a:lnTo>
                  <a:lnTo>
                    <a:pt x="968" y="1776"/>
                  </a:lnTo>
                  <a:lnTo>
                    <a:pt x="956" y="1806"/>
                  </a:lnTo>
                  <a:lnTo>
                    <a:pt x="942" y="1838"/>
                  </a:lnTo>
                  <a:lnTo>
                    <a:pt x="913" y="1898"/>
                  </a:lnTo>
                  <a:lnTo>
                    <a:pt x="883" y="1958"/>
                  </a:lnTo>
                  <a:lnTo>
                    <a:pt x="853" y="2016"/>
                  </a:lnTo>
                  <a:lnTo>
                    <a:pt x="788" y="2134"/>
                  </a:lnTo>
                  <a:lnTo>
                    <a:pt x="756" y="2192"/>
                  </a:lnTo>
                  <a:lnTo>
                    <a:pt x="726" y="2251"/>
                  </a:lnTo>
                  <a:lnTo>
                    <a:pt x="726" y="2251"/>
                  </a:lnTo>
                  <a:lnTo>
                    <a:pt x="722" y="2258"/>
                  </a:lnTo>
                  <a:lnTo>
                    <a:pt x="718" y="2264"/>
                  </a:lnTo>
                  <a:lnTo>
                    <a:pt x="713" y="2269"/>
                  </a:lnTo>
                  <a:lnTo>
                    <a:pt x="708" y="2274"/>
                  </a:lnTo>
                  <a:lnTo>
                    <a:pt x="703" y="2276"/>
                  </a:lnTo>
                  <a:lnTo>
                    <a:pt x="696" y="2277"/>
                  </a:lnTo>
                  <a:lnTo>
                    <a:pt x="689" y="2278"/>
                  </a:lnTo>
                  <a:lnTo>
                    <a:pt x="681" y="2279"/>
                  </a:lnTo>
                  <a:lnTo>
                    <a:pt x="681" y="2279"/>
                  </a:lnTo>
                  <a:lnTo>
                    <a:pt x="537" y="2278"/>
                  </a:lnTo>
                  <a:lnTo>
                    <a:pt x="394" y="2278"/>
                  </a:lnTo>
                  <a:lnTo>
                    <a:pt x="394" y="2278"/>
                  </a:lnTo>
                  <a:lnTo>
                    <a:pt x="379" y="2278"/>
                  </a:lnTo>
                  <a:lnTo>
                    <a:pt x="362" y="2277"/>
                  </a:lnTo>
                  <a:lnTo>
                    <a:pt x="362" y="2277"/>
                  </a:lnTo>
                  <a:lnTo>
                    <a:pt x="382" y="2243"/>
                  </a:lnTo>
                  <a:lnTo>
                    <a:pt x="382" y="22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grpSp>
        <p:nvGrpSpPr>
          <p:cNvPr id="34" name="Group 26"/>
          <p:cNvGrpSpPr>
            <a:grpSpLocks noChangeAspect="1"/>
          </p:cNvGrpSpPr>
          <p:nvPr/>
        </p:nvGrpSpPr>
        <p:grpSpPr bwMode="auto">
          <a:xfrm>
            <a:off x="7495784" y="2783956"/>
            <a:ext cx="510441" cy="457200"/>
            <a:chOff x="3593" y="712"/>
            <a:chExt cx="604" cy="541"/>
          </a:xfrm>
          <a:solidFill>
            <a:schemeClr val="accent1"/>
          </a:solidFill>
        </p:grpSpPr>
        <p:sp>
          <p:nvSpPr>
            <p:cNvPr id="35" name="Freeform 27"/>
            <p:cNvSpPr>
              <a:spLocks/>
            </p:cNvSpPr>
            <p:nvPr/>
          </p:nvSpPr>
          <p:spPr bwMode="auto">
            <a:xfrm>
              <a:off x="3698" y="897"/>
              <a:ext cx="107" cy="170"/>
            </a:xfrm>
            <a:custGeom>
              <a:avLst/>
              <a:gdLst>
                <a:gd name="T0" fmla="*/ 130 w 642"/>
                <a:gd name="T1" fmla="*/ 941 h 1025"/>
                <a:gd name="T2" fmla="*/ 170 w 642"/>
                <a:gd name="T3" fmla="*/ 977 h 1025"/>
                <a:gd name="T4" fmla="*/ 215 w 642"/>
                <a:gd name="T5" fmla="*/ 1002 h 1025"/>
                <a:gd name="T6" fmla="*/ 262 w 642"/>
                <a:gd name="T7" fmla="*/ 1018 h 1025"/>
                <a:gd name="T8" fmla="*/ 314 w 642"/>
                <a:gd name="T9" fmla="*/ 1025 h 1025"/>
                <a:gd name="T10" fmla="*/ 368 w 642"/>
                <a:gd name="T11" fmla="*/ 1020 h 1025"/>
                <a:gd name="T12" fmla="*/ 395 w 642"/>
                <a:gd name="T13" fmla="*/ 1015 h 1025"/>
                <a:gd name="T14" fmla="*/ 444 w 642"/>
                <a:gd name="T15" fmla="*/ 997 h 1025"/>
                <a:gd name="T16" fmla="*/ 506 w 642"/>
                <a:gd name="T17" fmla="*/ 951 h 1025"/>
                <a:gd name="T18" fmla="*/ 541 w 642"/>
                <a:gd name="T19" fmla="*/ 911 h 1025"/>
                <a:gd name="T20" fmla="*/ 577 w 642"/>
                <a:gd name="T21" fmla="*/ 854 h 1025"/>
                <a:gd name="T22" fmla="*/ 602 w 642"/>
                <a:gd name="T23" fmla="*/ 791 h 1025"/>
                <a:gd name="T24" fmla="*/ 615 w 642"/>
                <a:gd name="T25" fmla="*/ 748 h 1025"/>
                <a:gd name="T26" fmla="*/ 634 w 642"/>
                <a:gd name="T27" fmla="*/ 656 h 1025"/>
                <a:gd name="T28" fmla="*/ 641 w 642"/>
                <a:gd name="T29" fmla="*/ 562 h 1025"/>
                <a:gd name="T30" fmla="*/ 642 w 642"/>
                <a:gd name="T31" fmla="*/ 499 h 1025"/>
                <a:gd name="T32" fmla="*/ 637 w 642"/>
                <a:gd name="T33" fmla="*/ 408 h 1025"/>
                <a:gd name="T34" fmla="*/ 625 w 642"/>
                <a:gd name="T35" fmla="*/ 320 h 1025"/>
                <a:gd name="T36" fmla="*/ 612 w 642"/>
                <a:gd name="T37" fmla="*/ 268 h 1025"/>
                <a:gd name="T38" fmla="*/ 588 w 642"/>
                <a:gd name="T39" fmla="*/ 199 h 1025"/>
                <a:gd name="T40" fmla="*/ 556 w 642"/>
                <a:gd name="T41" fmla="*/ 135 h 1025"/>
                <a:gd name="T42" fmla="*/ 528 w 642"/>
                <a:gd name="T43" fmla="*/ 95 h 1025"/>
                <a:gd name="T44" fmla="*/ 498 w 642"/>
                <a:gd name="T45" fmla="*/ 63 h 1025"/>
                <a:gd name="T46" fmla="*/ 463 w 642"/>
                <a:gd name="T47" fmla="*/ 37 h 1025"/>
                <a:gd name="T48" fmla="*/ 425 w 642"/>
                <a:gd name="T49" fmla="*/ 18 h 1025"/>
                <a:gd name="T50" fmla="*/ 387 w 642"/>
                <a:gd name="T51" fmla="*/ 7 h 1025"/>
                <a:gd name="T52" fmla="*/ 333 w 642"/>
                <a:gd name="T53" fmla="*/ 0 h 1025"/>
                <a:gd name="T54" fmla="*/ 254 w 642"/>
                <a:gd name="T55" fmla="*/ 9 h 1025"/>
                <a:gd name="T56" fmla="*/ 182 w 642"/>
                <a:gd name="T57" fmla="*/ 42 h 1025"/>
                <a:gd name="T58" fmla="*/ 150 w 642"/>
                <a:gd name="T59" fmla="*/ 65 h 1025"/>
                <a:gd name="T60" fmla="*/ 127 w 642"/>
                <a:gd name="T61" fmla="*/ 91 h 1025"/>
                <a:gd name="T62" fmla="*/ 89 w 642"/>
                <a:gd name="T63" fmla="*/ 142 h 1025"/>
                <a:gd name="T64" fmla="*/ 58 w 642"/>
                <a:gd name="T65" fmla="*/ 199 h 1025"/>
                <a:gd name="T66" fmla="*/ 40 w 642"/>
                <a:gd name="T67" fmla="*/ 246 h 1025"/>
                <a:gd name="T68" fmla="*/ 18 w 642"/>
                <a:gd name="T69" fmla="*/ 326 h 1025"/>
                <a:gd name="T70" fmla="*/ 6 w 642"/>
                <a:gd name="T71" fmla="*/ 408 h 1025"/>
                <a:gd name="T72" fmla="*/ 1 w 642"/>
                <a:gd name="T73" fmla="*/ 473 h 1025"/>
                <a:gd name="T74" fmla="*/ 3 w 642"/>
                <a:gd name="T75" fmla="*/ 584 h 1025"/>
                <a:gd name="T76" fmla="*/ 17 w 642"/>
                <a:gd name="T77" fmla="*/ 695 h 1025"/>
                <a:gd name="T78" fmla="*/ 30 w 642"/>
                <a:gd name="T79" fmla="*/ 758 h 1025"/>
                <a:gd name="T80" fmla="*/ 60 w 642"/>
                <a:gd name="T81" fmla="*/ 833 h 1025"/>
                <a:gd name="T82" fmla="*/ 100 w 642"/>
                <a:gd name="T83" fmla="*/ 904 h 1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42" h="1025">
                  <a:moveTo>
                    <a:pt x="118" y="927"/>
                  </a:moveTo>
                  <a:lnTo>
                    <a:pt x="118" y="927"/>
                  </a:lnTo>
                  <a:lnTo>
                    <a:pt x="130" y="941"/>
                  </a:lnTo>
                  <a:lnTo>
                    <a:pt x="143" y="953"/>
                  </a:lnTo>
                  <a:lnTo>
                    <a:pt x="156" y="965"/>
                  </a:lnTo>
                  <a:lnTo>
                    <a:pt x="170" y="977"/>
                  </a:lnTo>
                  <a:lnTo>
                    <a:pt x="184" y="986"/>
                  </a:lnTo>
                  <a:lnTo>
                    <a:pt x="199" y="994"/>
                  </a:lnTo>
                  <a:lnTo>
                    <a:pt x="215" y="1002"/>
                  </a:lnTo>
                  <a:lnTo>
                    <a:pt x="230" y="1008"/>
                  </a:lnTo>
                  <a:lnTo>
                    <a:pt x="246" y="1014"/>
                  </a:lnTo>
                  <a:lnTo>
                    <a:pt x="262" y="1018"/>
                  </a:lnTo>
                  <a:lnTo>
                    <a:pt x="279" y="1021"/>
                  </a:lnTo>
                  <a:lnTo>
                    <a:pt x="296" y="1023"/>
                  </a:lnTo>
                  <a:lnTo>
                    <a:pt x="314" y="1025"/>
                  </a:lnTo>
                  <a:lnTo>
                    <a:pt x="331" y="1023"/>
                  </a:lnTo>
                  <a:lnTo>
                    <a:pt x="350" y="1022"/>
                  </a:lnTo>
                  <a:lnTo>
                    <a:pt x="368" y="1020"/>
                  </a:lnTo>
                  <a:lnTo>
                    <a:pt x="368" y="1020"/>
                  </a:lnTo>
                  <a:lnTo>
                    <a:pt x="382" y="1018"/>
                  </a:lnTo>
                  <a:lnTo>
                    <a:pt x="395" y="1015"/>
                  </a:lnTo>
                  <a:lnTo>
                    <a:pt x="408" y="1011"/>
                  </a:lnTo>
                  <a:lnTo>
                    <a:pt x="420" y="1007"/>
                  </a:lnTo>
                  <a:lnTo>
                    <a:pt x="444" y="997"/>
                  </a:lnTo>
                  <a:lnTo>
                    <a:pt x="466" y="984"/>
                  </a:lnTo>
                  <a:lnTo>
                    <a:pt x="486" y="969"/>
                  </a:lnTo>
                  <a:lnTo>
                    <a:pt x="506" y="951"/>
                  </a:lnTo>
                  <a:lnTo>
                    <a:pt x="524" y="932"/>
                  </a:lnTo>
                  <a:lnTo>
                    <a:pt x="541" y="911"/>
                  </a:lnTo>
                  <a:lnTo>
                    <a:pt x="541" y="911"/>
                  </a:lnTo>
                  <a:lnTo>
                    <a:pt x="554" y="893"/>
                  </a:lnTo>
                  <a:lnTo>
                    <a:pt x="565" y="873"/>
                  </a:lnTo>
                  <a:lnTo>
                    <a:pt x="577" y="854"/>
                  </a:lnTo>
                  <a:lnTo>
                    <a:pt x="586" y="833"/>
                  </a:lnTo>
                  <a:lnTo>
                    <a:pt x="595" y="813"/>
                  </a:lnTo>
                  <a:lnTo>
                    <a:pt x="602" y="791"/>
                  </a:lnTo>
                  <a:lnTo>
                    <a:pt x="609" y="770"/>
                  </a:lnTo>
                  <a:lnTo>
                    <a:pt x="615" y="748"/>
                  </a:lnTo>
                  <a:lnTo>
                    <a:pt x="615" y="748"/>
                  </a:lnTo>
                  <a:lnTo>
                    <a:pt x="623" y="718"/>
                  </a:lnTo>
                  <a:lnTo>
                    <a:pt x="629" y="686"/>
                  </a:lnTo>
                  <a:lnTo>
                    <a:pt x="634" y="656"/>
                  </a:lnTo>
                  <a:lnTo>
                    <a:pt x="637" y="625"/>
                  </a:lnTo>
                  <a:lnTo>
                    <a:pt x="640" y="593"/>
                  </a:lnTo>
                  <a:lnTo>
                    <a:pt x="641" y="562"/>
                  </a:lnTo>
                  <a:lnTo>
                    <a:pt x="642" y="530"/>
                  </a:lnTo>
                  <a:lnTo>
                    <a:pt x="642" y="499"/>
                  </a:lnTo>
                  <a:lnTo>
                    <a:pt x="642" y="499"/>
                  </a:lnTo>
                  <a:lnTo>
                    <a:pt x="641" y="468"/>
                  </a:lnTo>
                  <a:lnTo>
                    <a:pt x="640" y="437"/>
                  </a:lnTo>
                  <a:lnTo>
                    <a:pt x="637" y="408"/>
                  </a:lnTo>
                  <a:lnTo>
                    <a:pt x="634" y="377"/>
                  </a:lnTo>
                  <a:lnTo>
                    <a:pt x="629" y="348"/>
                  </a:lnTo>
                  <a:lnTo>
                    <a:pt x="625" y="320"/>
                  </a:lnTo>
                  <a:lnTo>
                    <a:pt x="619" y="293"/>
                  </a:lnTo>
                  <a:lnTo>
                    <a:pt x="612" y="268"/>
                  </a:lnTo>
                  <a:lnTo>
                    <a:pt x="612" y="268"/>
                  </a:lnTo>
                  <a:lnTo>
                    <a:pt x="606" y="245"/>
                  </a:lnTo>
                  <a:lnTo>
                    <a:pt x="598" y="221"/>
                  </a:lnTo>
                  <a:lnTo>
                    <a:pt x="588" y="199"/>
                  </a:lnTo>
                  <a:lnTo>
                    <a:pt x="579" y="177"/>
                  </a:lnTo>
                  <a:lnTo>
                    <a:pt x="569" y="156"/>
                  </a:lnTo>
                  <a:lnTo>
                    <a:pt x="556" y="135"/>
                  </a:lnTo>
                  <a:lnTo>
                    <a:pt x="543" y="115"/>
                  </a:lnTo>
                  <a:lnTo>
                    <a:pt x="528" y="95"/>
                  </a:lnTo>
                  <a:lnTo>
                    <a:pt x="528" y="95"/>
                  </a:lnTo>
                  <a:lnTo>
                    <a:pt x="519" y="84"/>
                  </a:lnTo>
                  <a:lnTo>
                    <a:pt x="508" y="73"/>
                  </a:lnTo>
                  <a:lnTo>
                    <a:pt x="498" y="63"/>
                  </a:lnTo>
                  <a:lnTo>
                    <a:pt x="486" y="53"/>
                  </a:lnTo>
                  <a:lnTo>
                    <a:pt x="474" y="45"/>
                  </a:lnTo>
                  <a:lnTo>
                    <a:pt x="463" y="37"/>
                  </a:lnTo>
                  <a:lnTo>
                    <a:pt x="451" y="30"/>
                  </a:lnTo>
                  <a:lnTo>
                    <a:pt x="438" y="24"/>
                  </a:lnTo>
                  <a:lnTo>
                    <a:pt x="425" y="18"/>
                  </a:lnTo>
                  <a:lnTo>
                    <a:pt x="413" y="14"/>
                  </a:lnTo>
                  <a:lnTo>
                    <a:pt x="400" y="9"/>
                  </a:lnTo>
                  <a:lnTo>
                    <a:pt x="387" y="7"/>
                  </a:lnTo>
                  <a:lnTo>
                    <a:pt x="373" y="3"/>
                  </a:lnTo>
                  <a:lnTo>
                    <a:pt x="360" y="2"/>
                  </a:lnTo>
                  <a:lnTo>
                    <a:pt x="333" y="0"/>
                  </a:lnTo>
                  <a:lnTo>
                    <a:pt x="307" y="1"/>
                  </a:lnTo>
                  <a:lnTo>
                    <a:pt x="280" y="3"/>
                  </a:lnTo>
                  <a:lnTo>
                    <a:pt x="254" y="9"/>
                  </a:lnTo>
                  <a:lnTo>
                    <a:pt x="229" y="18"/>
                  </a:lnTo>
                  <a:lnTo>
                    <a:pt x="205" y="29"/>
                  </a:lnTo>
                  <a:lnTo>
                    <a:pt x="182" y="42"/>
                  </a:lnTo>
                  <a:lnTo>
                    <a:pt x="171" y="49"/>
                  </a:lnTo>
                  <a:lnTo>
                    <a:pt x="161" y="57"/>
                  </a:lnTo>
                  <a:lnTo>
                    <a:pt x="150" y="65"/>
                  </a:lnTo>
                  <a:lnTo>
                    <a:pt x="141" y="74"/>
                  </a:lnTo>
                  <a:lnTo>
                    <a:pt x="141" y="74"/>
                  </a:lnTo>
                  <a:lnTo>
                    <a:pt x="127" y="91"/>
                  </a:lnTo>
                  <a:lnTo>
                    <a:pt x="113" y="107"/>
                  </a:lnTo>
                  <a:lnTo>
                    <a:pt x="100" y="124"/>
                  </a:lnTo>
                  <a:lnTo>
                    <a:pt x="89" y="142"/>
                  </a:lnTo>
                  <a:lnTo>
                    <a:pt x="77" y="161"/>
                  </a:lnTo>
                  <a:lnTo>
                    <a:pt x="67" y="179"/>
                  </a:lnTo>
                  <a:lnTo>
                    <a:pt x="58" y="199"/>
                  </a:lnTo>
                  <a:lnTo>
                    <a:pt x="49" y="219"/>
                  </a:lnTo>
                  <a:lnTo>
                    <a:pt x="49" y="219"/>
                  </a:lnTo>
                  <a:lnTo>
                    <a:pt x="40" y="246"/>
                  </a:lnTo>
                  <a:lnTo>
                    <a:pt x="32" y="272"/>
                  </a:lnTo>
                  <a:lnTo>
                    <a:pt x="24" y="299"/>
                  </a:lnTo>
                  <a:lnTo>
                    <a:pt x="18" y="326"/>
                  </a:lnTo>
                  <a:lnTo>
                    <a:pt x="13" y="353"/>
                  </a:lnTo>
                  <a:lnTo>
                    <a:pt x="8" y="381"/>
                  </a:lnTo>
                  <a:lnTo>
                    <a:pt x="6" y="408"/>
                  </a:lnTo>
                  <a:lnTo>
                    <a:pt x="4" y="436"/>
                  </a:lnTo>
                  <a:lnTo>
                    <a:pt x="4" y="436"/>
                  </a:lnTo>
                  <a:lnTo>
                    <a:pt x="1" y="473"/>
                  </a:lnTo>
                  <a:lnTo>
                    <a:pt x="0" y="510"/>
                  </a:lnTo>
                  <a:lnTo>
                    <a:pt x="1" y="548"/>
                  </a:lnTo>
                  <a:lnTo>
                    <a:pt x="3" y="584"/>
                  </a:lnTo>
                  <a:lnTo>
                    <a:pt x="5" y="621"/>
                  </a:lnTo>
                  <a:lnTo>
                    <a:pt x="10" y="657"/>
                  </a:lnTo>
                  <a:lnTo>
                    <a:pt x="17" y="695"/>
                  </a:lnTo>
                  <a:lnTo>
                    <a:pt x="24" y="731"/>
                  </a:lnTo>
                  <a:lnTo>
                    <a:pt x="24" y="731"/>
                  </a:lnTo>
                  <a:lnTo>
                    <a:pt x="30" y="758"/>
                  </a:lnTo>
                  <a:lnTo>
                    <a:pt x="39" y="783"/>
                  </a:lnTo>
                  <a:lnTo>
                    <a:pt x="49" y="809"/>
                  </a:lnTo>
                  <a:lnTo>
                    <a:pt x="60" y="833"/>
                  </a:lnTo>
                  <a:lnTo>
                    <a:pt x="71" y="858"/>
                  </a:lnTo>
                  <a:lnTo>
                    <a:pt x="85" y="881"/>
                  </a:lnTo>
                  <a:lnTo>
                    <a:pt x="100" y="904"/>
                  </a:lnTo>
                  <a:lnTo>
                    <a:pt x="118" y="927"/>
                  </a:lnTo>
                  <a:lnTo>
                    <a:pt x="118" y="9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36" name="Freeform 28"/>
            <p:cNvSpPr>
              <a:spLocks noEditPoints="1"/>
            </p:cNvSpPr>
            <p:nvPr/>
          </p:nvSpPr>
          <p:spPr bwMode="auto">
            <a:xfrm>
              <a:off x="3593" y="712"/>
              <a:ext cx="335" cy="541"/>
            </a:xfrm>
            <a:custGeom>
              <a:avLst/>
              <a:gdLst>
                <a:gd name="T0" fmla="*/ 2013 w 2013"/>
                <a:gd name="T1" fmla="*/ 0 h 3246"/>
                <a:gd name="T2" fmla="*/ 354 w 2013"/>
                <a:gd name="T3" fmla="*/ 1592 h 3246"/>
                <a:gd name="T4" fmla="*/ 361 w 2013"/>
                <a:gd name="T5" fmla="*/ 1488 h 3246"/>
                <a:gd name="T6" fmla="*/ 389 w 2013"/>
                <a:gd name="T7" fmla="*/ 1335 h 3246"/>
                <a:gd name="T8" fmla="*/ 412 w 2013"/>
                <a:gd name="T9" fmla="*/ 1260 h 3246"/>
                <a:gd name="T10" fmla="*/ 441 w 2013"/>
                <a:gd name="T11" fmla="*/ 1188 h 3246"/>
                <a:gd name="T12" fmla="*/ 478 w 2013"/>
                <a:gd name="T13" fmla="*/ 1119 h 3246"/>
                <a:gd name="T14" fmla="*/ 543 w 2013"/>
                <a:gd name="T15" fmla="*/ 1026 h 3246"/>
                <a:gd name="T16" fmla="*/ 624 w 2013"/>
                <a:gd name="T17" fmla="*/ 946 h 3246"/>
                <a:gd name="T18" fmla="*/ 685 w 2013"/>
                <a:gd name="T19" fmla="*/ 905 h 3246"/>
                <a:gd name="T20" fmla="*/ 782 w 2013"/>
                <a:gd name="T21" fmla="*/ 859 h 3246"/>
                <a:gd name="T22" fmla="*/ 886 w 2013"/>
                <a:gd name="T23" fmla="*/ 836 h 3246"/>
                <a:gd name="T24" fmla="*/ 942 w 2013"/>
                <a:gd name="T25" fmla="*/ 831 h 3246"/>
                <a:gd name="T26" fmla="*/ 1025 w 2013"/>
                <a:gd name="T27" fmla="*/ 834 h 3246"/>
                <a:gd name="T28" fmla="*/ 1107 w 2013"/>
                <a:gd name="T29" fmla="*/ 849 h 3246"/>
                <a:gd name="T30" fmla="*/ 1143 w 2013"/>
                <a:gd name="T31" fmla="*/ 859 h 3246"/>
                <a:gd name="T32" fmla="*/ 1194 w 2013"/>
                <a:gd name="T33" fmla="*/ 881 h 3246"/>
                <a:gd name="T34" fmla="*/ 1243 w 2013"/>
                <a:gd name="T35" fmla="*/ 908 h 3246"/>
                <a:gd name="T36" fmla="*/ 1329 w 2013"/>
                <a:gd name="T37" fmla="*/ 978 h 3246"/>
                <a:gd name="T38" fmla="*/ 1370 w 2013"/>
                <a:gd name="T39" fmla="*/ 1023 h 3246"/>
                <a:gd name="T40" fmla="*/ 1410 w 2013"/>
                <a:gd name="T41" fmla="*/ 1076 h 3246"/>
                <a:gd name="T42" fmla="*/ 1471 w 2013"/>
                <a:gd name="T43" fmla="*/ 1190 h 3246"/>
                <a:gd name="T44" fmla="*/ 1514 w 2013"/>
                <a:gd name="T45" fmla="*/ 1316 h 3246"/>
                <a:gd name="T46" fmla="*/ 1531 w 2013"/>
                <a:gd name="T47" fmla="*/ 1389 h 3246"/>
                <a:gd name="T48" fmla="*/ 1545 w 2013"/>
                <a:gd name="T49" fmla="*/ 1499 h 3246"/>
                <a:gd name="T50" fmla="*/ 1548 w 2013"/>
                <a:gd name="T51" fmla="*/ 1610 h 3246"/>
                <a:gd name="T52" fmla="*/ 1546 w 2013"/>
                <a:gd name="T53" fmla="*/ 1698 h 3246"/>
                <a:gd name="T54" fmla="*/ 1531 w 2013"/>
                <a:gd name="T55" fmla="*/ 1828 h 3246"/>
                <a:gd name="T56" fmla="*/ 1500 w 2013"/>
                <a:gd name="T57" fmla="*/ 1956 h 3246"/>
                <a:gd name="T58" fmla="*/ 1470 w 2013"/>
                <a:gd name="T59" fmla="*/ 2037 h 3246"/>
                <a:gd name="T60" fmla="*/ 1411 w 2013"/>
                <a:gd name="T61" fmla="*/ 2149 h 3246"/>
                <a:gd name="T62" fmla="*/ 1330 w 2013"/>
                <a:gd name="T63" fmla="*/ 2249 h 3246"/>
                <a:gd name="T64" fmla="*/ 1301 w 2013"/>
                <a:gd name="T65" fmla="*/ 2277 h 3246"/>
                <a:gd name="T66" fmla="*/ 1253 w 2013"/>
                <a:gd name="T67" fmla="*/ 2316 h 3246"/>
                <a:gd name="T68" fmla="*/ 1203 w 2013"/>
                <a:gd name="T69" fmla="*/ 2347 h 3246"/>
                <a:gd name="T70" fmla="*/ 1149 w 2013"/>
                <a:gd name="T71" fmla="*/ 2373 h 3246"/>
                <a:gd name="T72" fmla="*/ 1092 w 2013"/>
                <a:gd name="T73" fmla="*/ 2391 h 3246"/>
                <a:gd name="T74" fmla="*/ 1051 w 2013"/>
                <a:gd name="T75" fmla="*/ 2400 h 3246"/>
                <a:gd name="T76" fmla="*/ 962 w 2013"/>
                <a:gd name="T77" fmla="*/ 2409 h 3246"/>
                <a:gd name="T78" fmla="*/ 876 w 2013"/>
                <a:gd name="T79" fmla="*/ 2407 h 3246"/>
                <a:gd name="T80" fmla="*/ 793 w 2013"/>
                <a:gd name="T81" fmla="*/ 2390 h 3246"/>
                <a:gd name="T82" fmla="*/ 713 w 2013"/>
                <a:gd name="T83" fmla="*/ 2359 h 3246"/>
                <a:gd name="T84" fmla="*/ 637 w 2013"/>
                <a:gd name="T85" fmla="*/ 2313 h 3246"/>
                <a:gd name="T86" fmla="*/ 586 w 2013"/>
                <a:gd name="T87" fmla="*/ 2271 h 3246"/>
                <a:gd name="T88" fmla="*/ 515 w 2013"/>
                <a:gd name="T89" fmla="*/ 2193 h 3246"/>
                <a:gd name="T90" fmla="*/ 458 w 2013"/>
                <a:gd name="T91" fmla="*/ 2103 h 3246"/>
                <a:gd name="T92" fmla="*/ 425 w 2013"/>
                <a:gd name="T93" fmla="*/ 2037 h 3246"/>
                <a:gd name="T94" fmla="*/ 388 w 2013"/>
                <a:gd name="T95" fmla="*/ 1928 h 3246"/>
                <a:gd name="T96" fmla="*/ 366 w 2013"/>
                <a:gd name="T97" fmla="*/ 1815 h 3246"/>
                <a:gd name="T98" fmla="*/ 356 w 2013"/>
                <a:gd name="T99" fmla="*/ 1730 h 3246"/>
                <a:gd name="T100" fmla="*/ 354 w 2013"/>
                <a:gd name="T101" fmla="*/ 1592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13" h="3246">
                  <a:moveTo>
                    <a:pt x="0" y="2916"/>
                  </a:moveTo>
                  <a:lnTo>
                    <a:pt x="2013" y="3246"/>
                  </a:lnTo>
                  <a:lnTo>
                    <a:pt x="2013" y="0"/>
                  </a:lnTo>
                  <a:lnTo>
                    <a:pt x="0" y="349"/>
                  </a:lnTo>
                  <a:lnTo>
                    <a:pt x="0" y="2916"/>
                  </a:lnTo>
                  <a:close/>
                  <a:moveTo>
                    <a:pt x="354" y="1592"/>
                  </a:moveTo>
                  <a:lnTo>
                    <a:pt x="354" y="1592"/>
                  </a:lnTo>
                  <a:lnTo>
                    <a:pt x="356" y="1539"/>
                  </a:lnTo>
                  <a:lnTo>
                    <a:pt x="361" y="1488"/>
                  </a:lnTo>
                  <a:lnTo>
                    <a:pt x="368" y="1436"/>
                  </a:lnTo>
                  <a:lnTo>
                    <a:pt x="377" y="1385"/>
                  </a:lnTo>
                  <a:lnTo>
                    <a:pt x="389" y="1335"/>
                  </a:lnTo>
                  <a:lnTo>
                    <a:pt x="396" y="1309"/>
                  </a:lnTo>
                  <a:lnTo>
                    <a:pt x="403" y="1285"/>
                  </a:lnTo>
                  <a:lnTo>
                    <a:pt x="412" y="1260"/>
                  </a:lnTo>
                  <a:lnTo>
                    <a:pt x="421" y="1236"/>
                  </a:lnTo>
                  <a:lnTo>
                    <a:pt x="431" y="1211"/>
                  </a:lnTo>
                  <a:lnTo>
                    <a:pt x="441" y="1188"/>
                  </a:lnTo>
                  <a:lnTo>
                    <a:pt x="441" y="1188"/>
                  </a:lnTo>
                  <a:lnTo>
                    <a:pt x="459" y="1153"/>
                  </a:lnTo>
                  <a:lnTo>
                    <a:pt x="478" y="1119"/>
                  </a:lnTo>
                  <a:lnTo>
                    <a:pt x="497" y="1088"/>
                  </a:lnTo>
                  <a:lnTo>
                    <a:pt x="520" y="1056"/>
                  </a:lnTo>
                  <a:lnTo>
                    <a:pt x="543" y="1026"/>
                  </a:lnTo>
                  <a:lnTo>
                    <a:pt x="568" y="998"/>
                  </a:lnTo>
                  <a:lnTo>
                    <a:pt x="595" y="971"/>
                  </a:lnTo>
                  <a:lnTo>
                    <a:pt x="624" y="946"/>
                  </a:lnTo>
                  <a:lnTo>
                    <a:pt x="624" y="946"/>
                  </a:lnTo>
                  <a:lnTo>
                    <a:pt x="655" y="923"/>
                  </a:lnTo>
                  <a:lnTo>
                    <a:pt x="685" y="905"/>
                  </a:lnTo>
                  <a:lnTo>
                    <a:pt x="715" y="887"/>
                  </a:lnTo>
                  <a:lnTo>
                    <a:pt x="748" y="872"/>
                  </a:lnTo>
                  <a:lnTo>
                    <a:pt x="782" y="859"/>
                  </a:lnTo>
                  <a:lnTo>
                    <a:pt x="815" y="850"/>
                  </a:lnTo>
                  <a:lnTo>
                    <a:pt x="850" y="842"/>
                  </a:lnTo>
                  <a:lnTo>
                    <a:pt x="886" y="836"/>
                  </a:lnTo>
                  <a:lnTo>
                    <a:pt x="886" y="836"/>
                  </a:lnTo>
                  <a:lnTo>
                    <a:pt x="914" y="834"/>
                  </a:lnTo>
                  <a:lnTo>
                    <a:pt x="942" y="831"/>
                  </a:lnTo>
                  <a:lnTo>
                    <a:pt x="970" y="831"/>
                  </a:lnTo>
                  <a:lnTo>
                    <a:pt x="997" y="831"/>
                  </a:lnTo>
                  <a:lnTo>
                    <a:pt x="1025" y="834"/>
                  </a:lnTo>
                  <a:lnTo>
                    <a:pt x="1052" y="837"/>
                  </a:lnTo>
                  <a:lnTo>
                    <a:pt x="1079" y="842"/>
                  </a:lnTo>
                  <a:lnTo>
                    <a:pt x="1107" y="849"/>
                  </a:lnTo>
                  <a:lnTo>
                    <a:pt x="1107" y="849"/>
                  </a:lnTo>
                  <a:lnTo>
                    <a:pt x="1125" y="853"/>
                  </a:lnTo>
                  <a:lnTo>
                    <a:pt x="1143" y="859"/>
                  </a:lnTo>
                  <a:lnTo>
                    <a:pt x="1160" y="866"/>
                  </a:lnTo>
                  <a:lnTo>
                    <a:pt x="1178" y="873"/>
                  </a:lnTo>
                  <a:lnTo>
                    <a:pt x="1194" y="881"/>
                  </a:lnTo>
                  <a:lnTo>
                    <a:pt x="1211" y="890"/>
                  </a:lnTo>
                  <a:lnTo>
                    <a:pt x="1227" y="899"/>
                  </a:lnTo>
                  <a:lnTo>
                    <a:pt x="1243" y="908"/>
                  </a:lnTo>
                  <a:lnTo>
                    <a:pt x="1273" y="929"/>
                  </a:lnTo>
                  <a:lnTo>
                    <a:pt x="1302" y="953"/>
                  </a:lnTo>
                  <a:lnTo>
                    <a:pt x="1329" y="978"/>
                  </a:lnTo>
                  <a:lnTo>
                    <a:pt x="1355" y="1006"/>
                  </a:lnTo>
                  <a:lnTo>
                    <a:pt x="1355" y="1006"/>
                  </a:lnTo>
                  <a:lnTo>
                    <a:pt x="1370" y="1023"/>
                  </a:lnTo>
                  <a:lnTo>
                    <a:pt x="1384" y="1040"/>
                  </a:lnTo>
                  <a:lnTo>
                    <a:pt x="1397" y="1058"/>
                  </a:lnTo>
                  <a:lnTo>
                    <a:pt x="1410" y="1076"/>
                  </a:lnTo>
                  <a:lnTo>
                    <a:pt x="1433" y="1113"/>
                  </a:lnTo>
                  <a:lnTo>
                    <a:pt x="1454" y="1151"/>
                  </a:lnTo>
                  <a:lnTo>
                    <a:pt x="1471" y="1190"/>
                  </a:lnTo>
                  <a:lnTo>
                    <a:pt x="1488" y="1231"/>
                  </a:lnTo>
                  <a:lnTo>
                    <a:pt x="1503" y="1273"/>
                  </a:lnTo>
                  <a:lnTo>
                    <a:pt x="1514" y="1316"/>
                  </a:lnTo>
                  <a:lnTo>
                    <a:pt x="1514" y="1316"/>
                  </a:lnTo>
                  <a:lnTo>
                    <a:pt x="1523" y="1353"/>
                  </a:lnTo>
                  <a:lnTo>
                    <a:pt x="1531" y="1389"/>
                  </a:lnTo>
                  <a:lnTo>
                    <a:pt x="1537" y="1426"/>
                  </a:lnTo>
                  <a:lnTo>
                    <a:pt x="1541" y="1462"/>
                  </a:lnTo>
                  <a:lnTo>
                    <a:pt x="1545" y="1499"/>
                  </a:lnTo>
                  <a:lnTo>
                    <a:pt x="1547" y="1536"/>
                  </a:lnTo>
                  <a:lnTo>
                    <a:pt x="1548" y="1573"/>
                  </a:lnTo>
                  <a:lnTo>
                    <a:pt x="1548" y="1610"/>
                  </a:lnTo>
                  <a:lnTo>
                    <a:pt x="1548" y="1610"/>
                  </a:lnTo>
                  <a:lnTo>
                    <a:pt x="1548" y="1654"/>
                  </a:lnTo>
                  <a:lnTo>
                    <a:pt x="1546" y="1698"/>
                  </a:lnTo>
                  <a:lnTo>
                    <a:pt x="1542" y="1742"/>
                  </a:lnTo>
                  <a:lnTo>
                    <a:pt x="1538" y="1785"/>
                  </a:lnTo>
                  <a:lnTo>
                    <a:pt x="1531" y="1828"/>
                  </a:lnTo>
                  <a:lnTo>
                    <a:pt x="1523" y="1871"/>
                  </a:lnTo>
                  <a:lnTo>
                    <a:pt x="1512" y="1913"/>
                  </a:lnTo>
                  <a:lnTo>
                    <a:pt x="1500" y="1956"/>
                  </a:lnTo>
                  <a:lnTo>
                    <a:pt x="1500" y="1956"/>
                  </a:lnTo>
                  <a:lnTo>
                    <a:pt x="1486" y="1997"/>
                  </a:lnTo>
                  <a:lnTo>
                    <a:pt x="1470" y="2037"/>
                  </a:lnTo>
                  <a:lnTo>
                    <a:pt x="1453" y="2075"/>
                  </a:lnTo>
                  <a:lnTo>
                    <a:pt x="1433" y="2113"/>
                  </a:lnTo>
                  <a:lnTo>
                    <a:pt x="1411" y="2149"/>
                  </a:lnTo>
                  <a:lnTo>
                    <a:pt x="1386" y="2183"/>
                  </a:lnTo>
                  <a:lnTo>
                    <a:pt x="1359" y="2216"/>
                  </a:lnTo>
                  <a:lnTo>
                    <a:pt x="1330" y="2249"/>
                  </a:lnTo>
                  <a:lnTo>
                    <a:pt x="1330" y="2249"/>
                  </a:lnTo>
                  <a:lnTo>
                    <a:pt x="1316" y="2263"/>
                  </a:lnTo>
                  <a:lnTo>
                    <a:pt x="1301" y="2277"/>
                  </a:lnTo>
                  <a:lnTo>
                    <a:pt x="1285" y="2291"/>
                  </a:lnTo>
                  <a:lnTo>
                    <a:pt x="1270" y="2304"/>
                  </a:lnTo>
                  <a:lnTo>
                    <a:pt x="1253" y="2316"/>
                  </a:lnTo>
                  <a:lnTo>
                    <a:pt x="1237" y="2327"/>
                  </a:lnTo>
                  <a:lnTo>
                    <a:pt x="1221" y="2338"/>
                  </a:lnTo>
                  <a:lnTo>
                    <a:pt x="1203" y="2347"/>
                  </a:lnTo>
                  <a:lnTo>
                    <a:pt x="1186" y="2356"/>
                  </a:lnTo>
                  <a:lnTo>
                    <a:pt x="1167" y="2366"/>
                  </a:lnTo>
                  <a:lnTo>
                    <a:pt x="1149" y="2373"/>
                  </a:lnTo>
                  <a:lnTo>
                    <a:pt x="1130" y="2380"/>
                  </a:lnTo>
                  <a:lnTo>
                    <a:pt x="1111" y="2386"/>
                  </a:lnTo>
                  <a:lnTo>
                    <a:pt x="1092" y="2391"/>
                  </a:lnTo>
                  <a:lnTo>
                    <a:pt x="1072" y="2396"/>
                  </a:lnTo>
                  <a:lnTo>
                    <a:pt x="1051" y="2400"/>
                  </a:lnTo>
                  <a:lnTo>
                    <a:pt x="1051" y="2400"/>
                  </a:lnTo>
                  <a:lnTo>
                    <a:pt x="1020" y="2404"/>
                  </a:lnTo>
                  <a:lnTo>
                    <a:pt x="991" y="2408"/>
                  </a:lnTo>
                  <a:lnTo>
                    <a:pt x="962" y="2409"/>
                  </a:lnTo>
                  <a:lnTo>
                    <a:pt x="933" y="2410"/>
                  </a:lnTo>
                  <a:lnTo>
                    <a:pt x="904" y="2409"/>
                  </a:lnTo>
                  <a:lnTo>
                    <a:pt x="876" y="2407"/>
                  </a:lnTo>
                  <a:lnTo>
                    <a:pt x="848" y="2402"/>
                  </a:lnTo>
                  <a:lnTo>
                    <a:pt x="820" y="2397"/>
                  </a:lnTo>
                  <a:lnTo>
                    <a:pt x="793" y="2390"/>
                  </a:lnTo>
                  <a:lnTo>
                    <a:pt x="767" y="2381"/>
                  </a:lnTo>
                  <a:lnTo>
                    <a:pt x="740" y="2370"/>
                  </a:lnTo>
                  <a:lnTo>
                    <a:pt x="713" y="2359"/>
                  </a:lnTo>
                  <a:lnTo>
                    <a:pt x="687" y="2346"/>
                  </a:lnTo>
                  <a:lnTo>
                    <a:pt x="663" y="2331"/>
                  </a:lnTo>
                  <a:lnTo>
                    <a:pt x="637" y="2313"/>
                  </a:lnTo>
                  <a:lnTo>
                    <a:pt x="613" y="2295"/>
                  </a:lnTo>
                  <a:lnTo>
                    <a:pt x="613" y="2295"/>
                  </a:lnTo>
                  <a:lnTo>
                    <a:pt x="586" y="2271"/>
                  </a:lnTo>
                  <a:lnTo>
                    <a:pt x="561" y="2247"/>
                  </a:lnTo>
                  <a:lnTo>
                    <a:pt x="537" y="2220"/>
                  </a:lnTo>
                  <a:lnTo>
                    <a:pt x="515" y="2193"/>
                  </a:lnTo>
                  <a:lnTo>
                    <a:pt x="495" y="2164"/>
                  </a:lnTo>
                  <a:lnTo>
                    <a:pt x="475" y="2135"/>
                  </a:lnTo>
                  <a:lnTo>
                    <a:pt x="458" y="2103"/>
                  </a:lnTo>
                  <a:lnTo>
                    <a:pt x="441" y="2072"/>
                  </a:lnTo>
                  <a:lnTo>
                    <a:pt x="441" y="2072"/>
                  </a:lnTo>
                  <a:lnTo>
                    <a:pt x="425" y="2037"/>
                  </a:lnTo>
                  <a:lnTo>
                    <a:pt x="411" y="2001"/>
                  </a:lnTo>
                  <a:lnTo>
                    <a:pt x="400" y="1965"/>
                  </a:lnTo>
                  <a:lnTo>
                    <a:pt x="388" y="1928"/>
                  </a:lnTo>
                  <a:lnTo>
                    <a:pt x="380" y="1891"/>
                  </a:lnTo>
                  <a:lnTo>
                    <a:pt x="372" y="1853"/>
                  </a:lnTo>
                  <a:lnTo>
                    <a:pt x="366" y="1815"/>
                  </a:lnTo>
                  <a:lnTo>
                    <a:pt x="361" y="1777"/>
                  </a:lnTo>
                  <a:lnTo>
                    <a:pt x="361" y="1777"/>
                  </a:lnTo>
                  <a:lnTo>
                    <a:pt x="356" y="1730"/>
                  </a:lnTo>
                  <a:lnTo>
                    <a:pt x="354" y="1684"/>
                  </a:lnTo>
                  <a:lnTo>
                    <a:pt x="353" y="1638"/>
                  </a:lnTo>
                  <a:lnTo>
                    <a:pt x="354" y="1592"/>
                  </a:lnTo>
                  <a:lnTo>
                    <a:pt x="354" y="15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37" name="Freeform 29"/>
            <p:cNvSpPr>
              <a:spLocks/>
            </p:cNvSpPr>
            <p:nvPr/>
          </p:nvSpPr>
          <p:spPr bwMode="auto">
            <a:xfrm>
              <a:off x="3951" y="803"/>
              <a:ext cx="246" cy="359"/>
            </a:xfrm>
            <a:custGeom>
              <a:avLst/>
              <a:gdLst>
                <a:gd name="T0" fmla="*/ 0 w 1476"/>
                <a:gd name="T1" fmla="*/ 139 h 2150"/>
                <a:gd name="T2" fmla="*/ 1224 w 1476"/>
                <a:gd name="T3" fmla="*/ 139 h 2150"/>
                <a:gd name="T4" fmla="*/ 1265 w 1476"/>
                <a:gd name="T5" fmla="*/ 148 h 2150"/>
                <a:gd name="T6" fmla="*/ 1291 w 1476"/>
                <a:gd name="T7" fmla="*/ 164 h 2150"/>
                <a:gd name="T8" fmla="*/ 1321 w 1476"/>
                <a:gd name="T9" fmla="*/ 196 h 2150"/>
                <a:gd name="T10" fmla="*/ 1337 w 1476"/>
                <a:gd name="T11" fmla="*/ 236 h 2150"/>
                <a:gd name="T12" fmla="*/ 428 w 1476"/>
                <a:gd name="T13" fmla="*/ 844 h 2150"/>
                <a:gd name="T14" fmla="*/ 0 w 1476"/>
                <a:gd name="T15" fmla="*/ 539 h 2150"/>
                <a:gd name="T16" fmla="*/ 368 w 1476"/>
                <a:gd name="T17" fmla="*/ 1092 h 2150"/>
                <a:gd name="T18" fmla="*/ 396 w 1476"/>
                <a:gd name="T19" fmla="*/ 1104 h 2150"/>
                <a:gd name="T20" fmla="*/ 440 w 1476"/>
                <a:gd name="T21" fmla="*/ 1094 h 2150"/>
                <a:gd name="T22" fmla="*/ 657 w 1476"/>
                <a:gd name="T23" fmla="*/ 955 h 2150"/>
                <a:gd name="T24" fmla="*/ 963 w 1476"/>
                <a:gd name="T25" fmla="*/ 772 h 2150"/>
                <a:gd name="T26" fmla="*/ 1228 w 1476"/>
                <a:gd name="T27" fmla="*/ 609 h 2150"/>
                <a:gd name="T28" fmla="*/ 1329 w 1476"/>
                <a:gd name="T29" fmla="*/ 541 h 2150"/>
                <a:gd name="T30" fmla="*/ 1341 w 1476"/>
                <a:gd name="T31" fmla="*/ 549 h 2150"/>
                <a:gd name="T32" fmla="*/ 1341 w 1476"/>
                <a:gd name="T33" fmla="*/ 1842 h 2150"/>
                <a:gd name="T34" fmla="*/ 1328 w 1476"/>
                <a:gd name="T35" fmla="*/ 1904 h 2150"/>
                <a:gd name="T36" fmla="*/ 1307 w 1476"/>
                <a:gd name="T37" fmla="*/ 1946 h 2150"/>
                <a:gd name="T38" fmla="*/ 1287 w 1476"/>
                <a:gd name="T39" fmla="*/ 1972 h 2150"/>
                <a:gd name="T40" fmla="*/ 1262 w 1476"/>
                <a:gd name="T41" fmla="*/ 1991 h 2150"/>
                <a:gd name="T42" fmla="*/ 1234 w 1476"/>
                <a:gd name="T43" fmla="*/ 2005 h 2150"/>
                <a:gd name="T44" fmla="*/ 1200 w 1476"/>
                <a:gd name="T45" fmla="*/ 2014 h 2150"/>
                <a:gd name="T46" fmla="*/ 1159 w 1476"/>
                <a:gd name="T47" fmla="*/ 2016 h 2150"/>
                <a:gd name="T48" fmla="*/ 1159 w 1476"/>
                <a:gd name="T49" fmla="*/ 2150 h 2150"/>
                <a:gd name="T50" fmla="*/ 1201 w 1476"/>
                <a:gd name="T51" fmla="*/ 2148 h 2150"/>
                <a:gd name="T52" fmla="*/ 1240 w 1476"/>
                <a:gd name="T53" fmla="*/ 2143 h 2150"/>
                <a:gd name="T54" fmla="*/ 1299 w 1476"/>
                <a:gd name="T55" fmla="*/ 2124 h 2150"/>
                <a:gd name="T56" fmla="*/ 1351 w 1476"/>
                <a:gd name="T57" fmla="*/ 2096 h 2150"/>
                <a:gd name="T58" fmla="*/ 1396 w 1476"/>
                <a:gd name="T59" fmla="*/ 2059 h 2150"/>
                <a:gd name="T60" fmla="*/ 1432 w 1476"/>
                <a:gd name="T61" fmla="*/ 2014 h 2150"/>
                <a:gd name="T62" fmla="*/ 1460 w 1476"/>
                <a:gd name="T63" fmla="*/ 1958 h 2150"/>
                <a:gd name="T64" fmla="*/ 1468 w 1476"/>
                <a:gd name="T65" fmla="*/ 1928 h 2150"/>
                <a:gd name="T66" fmla="*/ 1476 w 1476"/>
                <a:gd name="T67" fmla="*/ 1863 h 2150"/>
                <a:gd name="T68" fmla="*/ 1476 w 1476"/>
                <a:gd name="T69" fmla="*/ 556 h 2150"/>
                <a:gd name="T70" fmla="*/ 1476 w 1476"/>
                <a:gd name="T71" fmla="*/ 303 h 2150"/>
                <a:gd name="T72" fmla="*/ 1475 w 1476"/>
                <a:gd name="T73" fmla="*/ 245 h 2150"/>
                <a:gd name="T74" fmla="*/ 1466 w 1476"/>
                <a:gd name="T75" fmla="*/ 181 h 2150"/>
                <a:gd name="T76" fmla="*/ 1445 w 1476"/>
                <a:gd name="T77" fmla="*/ 128 h 2150"/>
                <a:gd name="T78" fmla="*/ 1418 w 1476"/>
                <a:gd name="T79" fmla="*/ 87 h 2150"/>
                <a:gd name="T80" fmla="*/ 1385 w 1476"/>
                <a:gd name="T81" fmla="*/ 57 h 2150"/>
                <a:gd name="T82" fmla="*/ 1350 w 1476"/>
                <a:gd name="T83" fmla="*/ 34 h 2150"/>
                <a:gd name="T84" fmla="*/ 1283 w 1476"/>
                <a:gd name="T85" fmla="*/ 9 h 2150"/>
                <a:gd name="T86" fmla="*/ 1235 w 1476"/>
                <a:gd name="T87" fmla="*/ 1 h 2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6" h="2150">
                  <a:moveTo>
                    <a:pt x="1224" y="0"/>
                  </a:moveTo>
                  <a:lnTo>
                    <a:pt x="0" y="0"/>
                  </a:lnTo>
                  <a:lnTo>
                    <a:pt x="0" y="139"/>
                  </a:lnTo>
                  <a:lnTo>
                    <a:pt x="1224" y="139"/>
                  </a:lnTo>
                  <a:lnTo>
                    <a:pt x="1224" y="139"/>
                  </a:lnTo>
                  <a:lnTo>
                    <a:pt x="1224" y="139"/>
                  </a:lnTo>
                  <a:lnTo>
                    <a:pt x="1238" y="140"/>
                  </a:lnTo>
                  <a:lnTo>
                    <a:pt x="1252" y="142"/>
                  </a:lnTo>
                  <a:lnTo>
                    <a:pt x="1265" y="148"/>
                  </a:lnTo>
                  <a:lnTo>
                    <a:pt x="1278" y="155"/>
                  </a:lnTo>
                  <a:lnTo>
                    <a:pt x="1278" y="155"/>
                  </a:lnTo>
                  <a:lnTo>
                    <a:pt x="1291" y="164"/>
                  </a:lnTo>
                  <a:lnTo>
                    <a:pt x="1302" y="174"/>
                  </a:lnTo>
                  <a:lnTo>
                    <a:pt x="1313" y="184"/>
                  </a:lnTo>
                  <a:lnTo>
                    <a:pt x="1321" y="196"/>
                  </a:lnTo>
                  <a:lnTo>
                    <a:pt x="1327" y="208"/>
                  </a:lnTo>
                  <a:lnTo>
                    <a:pt x="1333" y="222"/>
                  </a:lnTo>
                  <a:lnTo>
                    <a:pt x="1337" y="236"/>
                  </a:lnTo>
                  <a:lnTo>
                    <a:pt x="1341" y="252"/>
                  </a:lnTo>
                  <a:lnTo>
                    <a:pt x="1330" y="275"/>
                  </a:lnTo>
                  <a:lnTo>
                    <a:pt x="428" y="844"/>
                  </a:lnTo>
                  <a:lnTo>
                    <a:pt x="405" y="852"/>
                  </a:lnTo>
                  <a:lnTo>
                    <a:pt x="383" y="845"/>
                  </a:lnTo>
                  <a:lnTo>
                    <a:pt x="0" y="539"/>
                  </a:lnTo>
                  <a:lnTo>
                    <a:pt x="0" y="809"/>
                  </a:lnTo>
                  <a:lnTo>
                    <a:pt x="368" y="1092"/>
                  </a:lnTo>
                  <a:lnTo>
                    <a:pt x="368" y="1092"/>
                  </a:lnTo>
                  <a:lnTo>
                    <a:pt x="378" y="1098"/>
                  </a:lnTo>
                  <a:lnTo>
                    <a:pt x="387" y="1102"/>
                  </a:lnTo>
                  <a:lnTo>
                    <a:pt x="396" y="1104"/>
                  </a:lnTo>
                  <a:lnTo>
                    <a:pt x="404" y="1105"/>
                  </a:lnTo>
                  <a:lnTo>
                    <a:pt x="440" y="1094"/>
                  </a:lnTo>
                  <a:lnTo>
                    <a:pt x="440" y="1094"/>
                  </a:lnTo>
                  <a:lnTo>
                    <a:pt x="496" y="1056"/>
                  </a:lnTo>
                  <a:lnTo>
                    <a:pt x="551" y="1021"/>
                  </a:lnTo>
                  <a:lnTo>
                    <a:pt x="657" y="955"/>
                  </a:lnTo>
                  <a:lnTo>
                    <a:pt x="761" y="893"/>
                  </a:lnTo>
                  <a:lnTo>
                    <a:pt x="862" y="832"/>
                  </a:lnTo>
                  <a:lnTo>
                    <a:pt x="963" y="772"/>
                  </a:lnTo>
                  <a:lnTo>
                    <a:pt x="1067" y="710"/>
                  </a:lnTo>
                  <a:lnTo>
                    <a:pt x="1173" y="644"/>
                  </a:lnTo>
                  <a:lnTo>
                    <a:pt x="1228" y="609"/>
                  </a:lnTo>
                  <a:lnTo>
                    <a:pt x="1284" y="571"/>
                  </a:lnTo>
                  <a:lnTo>
                    <a:pt x="1284" y="571"/>
                  </a:lnTo>
                  <a:lnTo>
                    <a:pt x="1329" y="541"/>
                  </a:lnTo>
                  <a:lnTo>
                    <a:pt x="1341" y="534"/>
                  </a:lnTo>
                  <a:lnTo>
                    <a:pt x="1341" y="549"/>
                  </a:lnTo>
                  <a:lnTo>
                    <a:pt x="1341" y="549"/>
                  </a:lnTo>
                  <a:lnTo>
                    <a:pt x="1341" y="1821"/>
                  </a:lnTo>
                  <a:lnTo>
                    <a:pt x="1341" y="1821"/>
                  </a:lnTo>
                  <a:lnTo>
                    <a:pt x="1341" y="1842"/>
                  </a:lnTo>
                  <a:lnTo>
                    <a:pt x="1339" y="1863"/>
                  </a:lnTo>
                  <a:lnTo>
                    <a:pt x="1334" y="1884"/>
                  </a:lnTo>
                  <a:lnTo>
                    <a:pt x="1328" y="1904"/>
                  </a:lnTo>
                  <a:lnTo>
                    <a:pt x="1328" y="1904"/>
                  </a:lnTo>
                  <a:lnTo>
                    <a:pt x="1319" y="1926"/>
                  </a:lnTo>
                  <a:lnTo>
                    <a:pt x="1307" y="1946"/>
                  </a:lnTo>
                  <a:lnTo>
                    <a:pt x="1301" y="1955"/>
                  </a:lnTo>
                  <a:lnTo>
                    <a:pt x="1294" y="1963"/>
                  </a:lnTo>
                  <a:lnTo>
                    <a:pt x="1287" y="1972"/>
                  </a:lnTo>
                  <a:lnTo>
                    <a:pt x="1279" y="1979"/>
                  </a:lnTo>
                  <a:lnTo>
                    <a:pt x="1271" y="1986"/>
                  </a:lnTo>
                  <a:lnTo>
                    <a:pt x="1262" y="1991"/>
                  </a:lnTo>
                  <a:lnTo>
                    <a:pt x="1254" y="1997"/>
                  </a:lnTo>
                  <a:lnTo>
                    <a:pt x="1243" y="2002"/>
                  </a:lnTo>
                  <a:lnTo>
                    <a:pt x="1234" y="2005"/>
                  </a:lnTo>
                  <a:lnTo>
                    <a:pt x="1222" y="2009"/>
                  </a:lnTo>
                  <a:lnTo>
                    <a:pt x="1212" y="2012"/>
                  </a:lnTo>
                  <a:lnTo>
                    <a:pt x="1200" y="2014"/>
                  </a:lnTo>
                  <a:lnTo>
                    <a:pt x="1200" y="2014"/>
                  </a:lnTo>
                  <a:lnTo>
                    <a:pt x="1179" y="2016"/>
                  </a:lnTo>
                  <a:lnTo>
                    <a:pt x="1159" y="2016"/>
                  </a:lnTo>
                  <a:lnTo>
                    <a:pt x="0" y="2016"/>
                  </a:lnTo>
                  <a:lnTo>
                    <a:pt x="0" y="2150"/>
                  </a:lnTo>
                  <a:lnTo>
                    <a:pt x="1159" y="2150"/>
                  </a:lnTo>
                  <a:lnTo>
                    <a:pt x="1159" y="2150"/>
                  </a:lnTo>
                  <a:lnTo>
                    <a:pt x="1186" y="2149"/>
                  </a:lnTo>
                  <a:lnTo>
                    <a:pt x="1201" y="2148"/>
                  </a:lnTo>
                  <a:lnTo>
                    <a:pt x="1219" y="2147"/>
                  </a:lnTo>
                  <a:lnTo>
                    <a:pt x="1219" y="2147"/>
                  </a:lnTo>
                  <a:lnTo>
                    <a:pt x="1240" y="2143"/>
                  </a:lnTo>
                  <a:lnTo>
                    <a:pt x="1260" y="2138"/>
                  </a:lnTo>
                  <a:lnTo>
                    <a:pt x="1280" y="2131"/>
                  </a:lnTo>
                  <a:lnTo>
                    <a:pt x="1299" y="2124"/>
                  </a:lnTo>
                  <a:lnTo>
                    <a:pt x="1318" y="2116"/>
                  </a:lnTo>
                  <a:lnTo>
                    <a:pt x="1335" y="2107"/>
                  </a:lnTo>
                  <a:lnTo>
                    <a:pt x="1351" y="2096"/>
                  </a:lnTo>
                  <a:lnTo>
                    <a:pt x="1366" y="2086"/>
                  </a:lnTo>
                  <a:lnTo>
                    <a:pt x="1382" y="2073"/>
                  </a:lnTo>
                  <a:lnTo>
                    <a:pt x="1396" y="2059"/>
                  </a:lnTo>
                  <a:lnTo>
                    <a:pt x="1408" y="2045"/>
                  </a:lnTo>
                  <a:lnTo>
                    <a:pt x="1421" y="2030"/>
                  </a:lnTo>
                  <a:lnTo>
                    <a:pt x="1432" y="2014"/>
                  </a:lnTo>
                  <a:lnTo>
                    <a:pt x="1442" y="1996"/>
                  </a:lnTo>
                  <a:lnTo>
                    <a:pt x="1452" y="1977"/>
                  </a:lnTo>
                  <a:lnTo>
                    <a:pt x="1460" y="1958"/>
                  </a:lnTo>
                  <a:lnTo>
                    <a:pt x="1460" y="1958"/>
                  </a:lnTo>
                  <a:lnTo>
                    <a:pt x="1464" y="1944"/>
                  </a:lnTo>
                  <a:lnTo>
                    <a:pt x="1468" y="1928"/>
                  </a:lnTo>
                  <a:lnTo>
                    <a:pt x="1471" y="1912"/>
                  </a:lnTo>
                  <a:lnTo>
                    <a:pt x="1474" y="1897"/>
                  </a:lnTo>
                  <a:lnTo>
                    <a:pt x="1476" y="1863"/>
                  </a:lnTo>
                  <a:lnTo>
                    <a:pt x="1476" y="1828"/>
                  </a:lnTo>
                  <a:lnTo>
                    <a:pt x="1476" y="794"/>
                  </a:lnTo>
                  <a:lnTo>
                    <a:pt x="1476" y="556"/>
                  </a:lnTo>
                  <a:lnTo>
                    <a:pt x="1476" y="540"/>
                  </a:lnTo>
                  <a:lnTo>
                    <a:pt x="1476" y="303"/>
                  </a:lnTo>
                  <a:lnTo>
                    <a:pt x="1476" y="303"/>
                  </a:lnTo>
                  <a:lnTo>
                    <a:pt x="1476" y="269"/>
                  </a:lnTo>
                  <a:lnTo>
                    <a:pt x="1476" y="269"/>
                  </a:lnTo>
                  <a:lnTo>
                    <a:pt x="1475" y="245"/>
                  </a:lnTo>
                  <a:lnTo>
                    <a:pt x="1474" y="222"/>
                  </a:lnTo>
                  <a:lnTo>
                    <a:pt x="1470" y="201"/>
                  </a:lnTo>
                  <a:lnTo>
                    <a:pt x="1466" y="181"/>
                  </a:lnTo>
                  <a:lnTo>
                    <a:pt x="1460" y="162"/>
                  </a:lnTo>
                  <a:lnTo>
                    <a:pt x="1453" y="145"/>
                  </a:lnTo>
                  <a:lnTo>
                    <a:pt x="1445" y="128"/>
                  </a:lnTo>
                  <a:lnTo>
                    <a:pt x="1436" y="114"/>
                  </a:lnTo>
                  <a:lnTo>
                    <a:pt x="1427" y="100"/>
                  </a:lnTo>
                  <a:lnTo>
                    <a:pt x="1418" y="87"/>
                  </a:lnTo>
                  <a:lnTo>
                    <a:pt x="1407" y="77"/>
                  </a:lnTo>
                  <a:lnTo>
                    <a:pt x="1397" y="66"/>
                  </a:lnTo>
                  <a:lnTo>
                    <a:pt x="1385" y="57"/>
                  </a:lnTo>
                  <a:lnTo>
                    <a:pt x="1373" y="48"/>
                  </a:lnTo>
                  <a:lnTo>
                    <a:pt x="1362" y="41"/>
                  </a:lnTo>
                  <a:lnTo>
                    <a:pt x="1350" y="34"/>
                  </a:lnTo>
                  <a:lnTo>
                    <a:pt x="1327" y="23"/>
                  </a:lnTo>
                  <a:lnTo>
                    <a:pt x="1304" y="15"/>
                  </a:lnTo>
                  <a:lnTo>
                    <a:pt x="1283" y="9"/>
                  </a:lnTo>
                  <a:lnTo>
                    <a:pt x="1263" y="5"/>
                  </a:lnTo>
                  <a:lnTo>
                    <a:pt x="1248" y="2"/>
                  </a:lnTo>
                  <a:lnTo>
                    <a:pt x="1235" y="1"/>
                  </a:lnTo>
                  <a:lnTo>
                    <a:pt x="1224" y="0"/>
                  </a:lnTo>
                  <a:lnTo>
                    <a:pt x="12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grpSp>
        <p:nvGrpSpPr>
          <p:cNvPr id="38" name="Group 37"/>
          <p:cNvGrpSpPr>
            <a:grpSpLocks noChangeAspect="1"/>
          </p:cNvGrpSpPr>
          <p:nvPr/>
        </p:nvGrpSpPr>
        <p:grpSpPr bwMode="auto">
          <a:xfrm>
            <a:off x="7383057" y="5392612"/>
            <a:ext cx="510441" cy="457200"/>
            <a:chOff x="5475" y="712"/>
            <a:chExt cx="604" cy="541"/>
          </a:xfrm>
          <a:solidFill>
            <a:schemeClr val="accent1"/>
          </a:solidFill>
        </p:grpSpPr>
        <p:sp>
          <p:nvSpPr>
            <p:cNvPr id="39" name="Freeform 38"/>
            <p:cNvSpPr>
              <a:spLocks noEditPoints="1"/>
            </p:cNvSpPr>
            <p:nvPr/>
          </p:nvSpPr>
          <p:spPr bwMode="auto">
            <a:xfrm>
              <a:off x="5475" y="712"/>
              <a:ext cx="336" cy="541"/>
            </a:xfrm>
            <a:custGeom>
              <a:avLst/>
              <a:gdLst>
                <a:gd name="T0" fmla="*/ 2014 w 2014"/>
                <a:gd name="T1" fmla="*/ 3246 h 3246"/>
                <a:gd name="T2" fmla="*/ 0 w 2014"/>
                <a:gd name="T3" fmla="*/ 349 h 3246"/>
                <a:gd name="T4" fmla="*/ 554 w 2014"/>
                <a:gd name="T5" fmla="*/ 845 h 3246"/>
                <a:gd name="T6" fmla="*/ 1196 w 2014"/>
                <a:gd name="T7" fmla="*/ 845 h 3246"/>
                <a:gd name="T8" fmla="*/ 1220 w 2014"/>
                <a:gd name="T9" fmla="*/ 857 h 3246"/>
                <a:gd name="T10" fmla="*/ 1256 w 2014"/>
                <a:gd name="T11" fmla="*/ 881 h 3246"/>
                <a:gd name="T12" fmla="*/ 1300 w 2014"/>
                <a:gd name="T13" fmla="*/ 920 h 3246"/>
                <a:gd name="T14" fmla="*/ 1325 w 2014"/>
                <a:gd name="T15" fmla="*/ 946 h 3246"/>
                <a:gd name="T16" fmla="*/ 1348 w 2014"/>
                <a:gd name="T17" fmla="*/ 976 h 3246"/>
                <a:gd name="T18" fmla="*/ 1372 w 2014"/>
                <a:gd name="T19" fmla="*/ 1011 h 3246"/>
                <a:gd name="T20" fmla="*/ 1394 w 2014"/>
                <a:gd name="T21" fmla="*/ 1052 h 3246"/>
                <a:gd name="T22" fmla="*/ 1413 w 2014"/>
                <a:gd name="T23" fmla="*/ 1097 h 3246"/>
                <a:gd name="T24" fmla="*/ 1430 w 2014"/>
                <a:gd name="T25" fmla="*/ 1147 h 3246"/>
                <a:gd name="T26" fmla="*/ 1443 w 2014"/>
                <a:gd name="T27" fmla="*/ 1204 h 3246"/>
                <a:gd name="T28" fmla="*/ 1451 w 2014"/>
                <a:gd name="T29" fmla="*/ 1267 h 3246"/>
                <a:gd name="T30" fmla="*/ 1453 w 2014"/>
                <a:gd name="T31" fmla="*/ 1336 h 3246"/>
                <a:gd name="T32" fmla="*/ 1453 w 2014"/>
                <a:gd name="T33" fmla="*/ 1372 h 3246"/>
                <a:gd name="T34" fmla="*/ 1448 w 2014"/>
                <a:gd name="T35" fmla="*/ 1439 h 3246"/>
                <a:gd name="T36" fmla="*/ 1440 w 2014"/>
                <a:gd name="T37" fmla="*/ 1499 h 3246"/>
                <a:gd name="T38" fmla="*/ 1429 w 2014"/>
                <a:gd name="T39" fmla="*/ 1555 h 3246"/>
                <a:gd name="T40" fmla="*/ 1412 w 2014"/>
                <a:gd name="T41" fmla="*/ 1607 h 3246"/>
                <a:gd name="T42" fmla="*/ 1394 w 2014"/>
                <a:gd name="T43" fmla="*/ 1652 h 3246"/>
                <a:gd name="T44" fmla="*/ 1372 w 2014"/>
                <a:gd name="T45" fmla="*/ 1693 h 3246"/>
                <a:gd name="T46" fmla="*/ 1347 w 2014"/>
                <a:gd name="T47" fmla="*/ 1730 h 3246"/>
                <a:gd name="T48" fmla="*/ 1320 w 2014"/>
                <a:gd name="T49" fmla="*/ 1762 h 3246"/>
                <a:gd name="T50" fmla="*/ 1291 w 2014"/>
                <a:gd name="T51" fmla="*/ 1789 h 3246"/>
                <a:gd name="T52" fmla="*/ 1260 w 2014"/>
                <a:gd name="T53" fmla="*/ 1812 h 3246"/>
                <a:gd name="T54" fmla="*/ 1227 w 2014"/>
                <a:gd name="T55" fmla="*/ 1831 h 3246"/>
                <a:gd name="T56" fmla="*/ 1193 w 2014"/>
                <a:gd name="T57" fmla="*/ 1845 h 3246"/>
                <a:gd name="T58" fmla="*/ 1157 w 2014"/>
                <a:gd name="T59" fmla="*/ 1855 h 3246"/>
                <a:gd name="T60" fmla="*/ 1121 w 2014"/>
                <a:gd name="T61" fmla="*/ 1862 h 3246"/>
                <a:gd name="T62" fmla="*/ 1084 w 2014"/>
                <a:gd name="T63" fmla="*/ 1866 h 3246"/>
                <a:gd name="T64" fmla="*/ 824 w 2014"/>
                <a:gd name="T65" fmla="*/ 1867 h 3246"/>
                <a:gd name="T66" fmla="*/ 554 w 2014"/>
                <a:gd name="T67" fmla="*/ 2386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14" h="3246">
                  <a:moveTo>
                    <a:pt x="0" y="2916"/>
                  </a:moveTo>
                  <a:lnTo>
                    <a:pt x="2014" y="3246"/>
                  </a:lnTo>
                  <a:lnTo>
                    <a:pt x="2014" y="0"/>
                  </a:lnTo>
                  <a:lnTo>
                    <a:pt x="0" y="349"/>
                  </a:lnTo>
                  <a:lnTo>
                    <a:pt x="0" y="2916"/>
                  </a:lnTo>
                  <a:close/>
                  <a:moveTo>
                    <a:pt x="554" y="845"/>
                  </a:moveTo>
                  <a:lnTo>
                    <a:pt x="1196" y="845"/>
                  </a:lnTo>
                  <a:lnTo>
                    <a:pt x="1196" y="845"/>
                  </a:lnTo>
                  <a:lnTo>
                    <a:pt x="1207" y="850"/>
                  </a:lnTo>
                  <a:lnTo>
                    <a:pt x="1220" y="857"/>
                  </a:lnTo>
                  <a:lnTo>
                    <a:pt x="1236" y="867"/>
                  </a:lnTo>
                  <a:lnTo>
                    <a:pt x="1256" y="881"/>
                  </a:lnTo>
                  <a:lnTo>
                    <a:pt x="1277" y="899"/>
                  </a:lnTo>
                  <a:lnTo>
                    <a:pt x="1300" y="920"/>
                  </a:lnTo>
                  <a:lnTo>
                    <a:pt x="1312" y="933"/>
                  </a:lnTo>
                  <a:lnTo>
                    <a:pt x="1325" y="946"/>
                  </a:lnTo>
                  <a:lnTo>
                    <a:pt x="1337" y="961"/>
                  </a:lnTo>
                  <a:lnTo>
                    <a:pt x="1348" y="976"/>
                  </a:lnTo>
                  <a:lnTo>
                    <a:pt x="1360" y="993"/>
                  </a:lnTo>
                  <a:lnTo>
                    <a:pt x="1372" y="1011"/>
                  </a:lnTo>
                  <a:lnTo>
                    <a:pt x="1383" y="1031"/>
                  </a:lnTo>
                  <a:lnTo>
                    <a:pt x="1394" y="1052"/>
                  </a:lnTo>
                  <a:lnTo>
                    <a:pt x="1404" y="1074"/>
                  </a:lnTo>
                  <a:lnTo>
                    <a:pt x="1413" y="1097"/>
                  </a:lnTo>
                  <a:lnTo>
                    <a:pt x="1422" y="1122"/>
                  </a:lnTo>
                  <a:lnTo>
                    <a:pt x="1430" y="1147"/>
                  </a:lnTo>
                  <a:lnTo>
                    <a:pt x="1437" y="1175"/>
                  </a:lnTo>
                  <a:lnTo>
                    <a:pt x="1443" y="1204"/>
                  </a:lnTo>
                  <a:lnTo>
                    <a:pt x="1447" y="1235"/>
                  </a:lnTo>
                  <a:lnTo>
                    <a:pt x="1451" y="1267"/>
                  </a:lnTo>
                  <a:lnTo>
                    <a:pt x="1452" y="1301"/>
                  </a:lnTo>
                  <a:lnTo>
                    <a:pt x="1453" y="1336"/>
                  </a:lnTo>
                  <a:lnTo>
                    <a:pt x="1453" y="1336"/>
                  </a:lnTo>
                  <a:lnTo>
                    <a:pt x="1453" y="1372"/>
                  </a:lnTo>
                  <a:lnTo>
                    <a:pt x="1451" y="1406"/>
                  </a:lnTo>
                  <a:lnTo>
                    <a:pt x="1448" y="1439"/>
                  </a:lnTo>
                  <a:lnTo>
                    <a:pt x="1445" y="1470"/>
                  </a:lnTo>
                  <a:lnTo>
                    <a:pt x="1440" y="1499"/>
                  </a:lnTo>
                  <a:lnTo>
                    <a:pt x="1434" y="1529"/>
                  </a:lnTo>
                  <a:lnTo>
                    <a:pt x="1429" y="1555"/>
                  </a:lnTo>
                  <a:lnTo>
                    <a:pt x="1420" y="1582"/>
                  </a:lnTo>
                  <a:lnTo>
                    <a:pt x="1412" y="1607"/>
                  </a:lnTo>
                  <a:lnTo>
                    <a:pt x="1403" y="1630"/>
                  </a:lnTo>
                  <a:lnTo>
                    <a:pt x="1394" y="1652"/>
                  </a:lnTo>
                  <a:lnTo>
                    <a:pt x="1383" y="1673"/>
                  </a:lnTo>
                  <a:lnTo>
                    <a:pt x="1372" y="1693"/>
                  </a:lnTo>
                  <a:lnTo>
                    <a:pt x="1360" y="1712"/>
                  </a:lnTo>
                  <a:lnTo>
                    <a:pt x="1347" y="1730"/>
                  </a:lnTo>
                  <a:lnTo>
                    <a:pt x="1334" y="1747"/>
                  </a:lnTo>
                  <a:lnTo>
                    <a:pt x="1320" y="1762"/>
                  </a:lnTo>
                  <a:lnTo>
                    <a:pt x="1306" y="1776"/>
                  </a:lnTo>
                  <a:lnTo>
                    <a:pt x="1291" y="1789"/>
                  </a:lnTo>
                  <a:lnTo>
                    <a:pt x="1276" y="1800"/>
                  </a:lnTo>
                  <a:lnTo>
                    <a:pt x="1260" y="1812"/>
                  </a:lnTo>
                  <a:lnTo>
                    <a:pt x="1243" y="1821"/>
                  </a:lnTo>
                  <a:lnTo>
                    <a:pt x="1227" y="1831"/>
                  </a:lnTo>
                  <a:lnTo>
                    <a:pt x="1210" y="1838"/>
                  </a:lnTo>
                  <a:lnTo>
                    <a:pt x="1193" y="1845"/>
                  </a:lnTo>
                  <a:lnTo>
                    <a:pt x="1176" y="1850"/>
                  </a:lnTo>
                  <a:lnTo>
                    <a:pt x="1157" y="1855"/>
                  </a:lnTo>
                  <a:lnTo>
                    <a:pt x="1140" y="1860"/>
                  </a:lnTo>
                  <a:lnTo>
                    <a:pt x="1121" y="1862"/>
                  </a:lnTo>
                  <a:lnTo>
                    <a:pt x="1102" y="1864"/>
                  </a:lnTo>
                  <a:lnTo>
                    <a:pt x="1084" y="1866"/>
                  </a:lnTo>
                  <a:lnTo>
                    <a:pt x="1065" y="1867"/>
                  </a:lnTo>
                  <a:lnTo>
                    <a:pt x="824" y="1867"/>
                  </a:lnTo>
                  <a:lnTo>
                    <a:pt x="824" y="2386"/>
                  </a:lnTo>
                  <a:lnTo>
                    <a:pt x="554" y="2386"/>
                  </a:lnTo>
                  <a:lnTo>
                    <a:pt x="554" y="8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40" name="Freeform 39"/>
            <p:cNvSpPr>
              <a:spLocks/>
            </p:cNvSpPr>
            <p:nvPr/>
          </p:nvSpPr>
          <p:spPr bwMode="auto">
            <a:xfrm>
              <a:off x="5612" y="900"/>
              <a:ext cx="56" cy="78"/>
            </a:xfrm>
            <a:custGeom>
              <a:avLst/>
              <a:gdLst>
                <a:gd name="T0" fmla="*/ 334 w 334"/>
                <a:gd name="T1" fmla="*/ 223 h 472"/>
                <a:gd name="T2" fmla="*/ 334 w 334"/>
                <a:gd name="T3" fmla="*/ 223 h 472"/>
                <a:gd name="T4" fmla="*/ 334 w 334"/>
                <a:gd name="T5" fmla="*/ 213 h 472"/>
                <a:gd name="T6" fmla="*/ 331 w 334"/>
                <a:gd name="T7" fmla="*/ 188 h 472"/>
                <a:gd name="T8" fmla="*/ 328 w 334"/>
                <a:gd name="T9" fmla="*/ 171 h 472"/>
                <a:gd name="T10" fmla="*/ 324 w 334"/>
                <a:gd name="T11" fmla="*/ 152 h 472"/>
                <a:gd name="T12" fmla="*/ 319 w 334"/>
                <a:gd name="T13" fmla="*/ 132 h 472"/>
                <a:gd name="T14" fmla="*/ 311 w 334"/>
                <a:gd name="T15" fmla="*/ 111 h 472"/>
                <a:gd name="T16" fmla="*/ 303 w 334"/>
                <a:gd name="T17" fmla="*/ 91 h 472"/>
                <a:gd name="T18" fmla="*/ 291 w 334"/>
                <a:gd name="T19" fmla="*/ 72 h 472"/>
                <a:gd name="T20" fmla="*/ 285 w 334"/>
                <a:gd name="T21" fmla="*/ 61 h 472"/>
                <a:gd name="T22" fmla="*/ 278 w 334"/>
                <a:gd name="T23" fmla="*/ 52 h 472"/>
                <a:gd name="T24" fmla="*/ 270 w 334"/>
                <a:gd name="T25" fmla="*/ 44 h 472"/>
                <a:gd name="T26" fmla="*/ 262 w 334"/>
                <a:gd name="T27" fmla="*/ 35 h 472"/>
                <a:gd name="T28" fmla="*/ 254 w 334"/>
                <a:gd name="T29" fmla="*/ 28 h 472"/>
                <a:gd name="T30" fmla="*/ 245 w 334"/>
                <a:gd name="T31" fmla="*/ 21 h 472"/>
                <a:gd name="T32" fmla="*/ 234 w 334"/>
                <a:gd name="T33" fmla="*/ 16 h 472"/>
                <a:gd name="T34" fmla="*/ 222 w 334"/>
                <a:gd name="T35" fmla="*/ 11 h 472"/>
                <a:gd name="T36" fmla="*/ 211 w 334"/>
                <a:gd name="T37" fmla="*/ 6 h 472"/>
                <a:gd name="T38" fmla="*/ 198 w 334"/>
                <a:gd name="T39" fmla="*/ 3 h 472"/>
                <a:gd name="T40" fmla="*/ 185 w 334"/>
                <a:gd name="T41" fmla="*/ 2 h 472"/>
                <a:gd name="T42" fmla="*/ 170 w 334"/>
                <a:gd name="T43" fmla="*/ 0 h 472"/>
                <a:gd name="T44" fmla="*/ 0 w 334"/>
                <a:gd name="T45" fmla="*/ 0 h 472"/>
                <a:gd name="T46" fmla="*/ 0 w 334"/>
                <a:gd name="T47" fmla="*/ 472 h 472"/>
                <a:gd name="T48" fmla="*/ 170 w 334"/>
                <a:gd name="T49" fmla="*/ 472 h 472"/>
                <a:gd name="T50" fmla="*/ 170 w 334"/>
                <a:gd name="T51" fmla="*/ 472 h 472"/>
                <a:gd name="T52" fmla="*/ 177 w 334"/>
                <a:gd name="T53" fmla="*/ 469 h 472"/>
                <a:gd name="T54" fmla="*/ 196 w 334"/>
                <a:gd name="T55" fmla="*/ 463 h 472"/>
                <a:gd name="T56" fmla="*/ 208 w 334"/>
                <a:gd name="T57" fmla="*/ 458 h 472"/>
                <a:gd name="T58" fmla="*/ 222 w 334"/>
                <a:gd name="T59" fmla="*/ 451 h 472"/>
                <a:gd name="T60" fmla="*/ 238 w 334"/>
                <a:gd name="T61" fmla="*/ 441 h 472"/>
                <a:gd name="T62" fmla="*/ 253 w 334"/>
                <a:gd name="T63" fmla="*/ 430 h 472"/>
                <a:gd name="T64" fmla="*/ 268 w 334"/>
                <a:gd name="T65" fmla="*/ 414 h 472"/>
                <a:gd name="T66" fmla="*/ 283 w 334"/>
                <a:gd name="T67" fmla="*/ 398 h 472"/>
                <a:gd name="T68" fmla="*/ 290 w 334"/>
                <a:gd name="T69" fmla="*/ 388 h 472"/>
                <a:gd name="T70" fmla="*/ 297 w 334"/>
                <a:gd name="T71" fmla="*/ 377 h 472"/>
                <a:gd name="T72" fmla="*/ 303 w 334"/>
                <a:gd name="T73" fmla="*/ 367 h 472"/>
                <a:gd name="T74" fmla="*/ 309 w 334"/>
                <a:gd name="T75" fmla="*/ 354 h 472"/>
                <a:gd name="T76" fmla="*/ 314 w 334"/>
                <a:gd name="T77" fmla="*/ 341 h 472"/>
                <a:gd name="T78" fmla="*/ 319 w 334"/>
                <a:gd name="T79" fmla="*/ 327 h 472"/>
                <a:gd name="T80" fmla="*/ 324 w 334"/>
                <a:gd name="T81" fmla="*/ 312 h 472"/>
                <a:gd name="T82" fmla="*/ 327 w 334"/>
                <a:gd name="T83" fmla="*/ 297 h 472"/>
                <a:gd name="T84" fmla="*/ 331 w 334"/>
                <a:gd name="T85" fmla="*/ 279 h 472"/>
                <a:gd name="T86" fmla="*/ 333 w 334"/>
                <a:gd name="T87" fmla="*/ 262 h 472"/>
                <a:gd name="T88" fmla="*/ 334 w 334"/>
                <a:gd name="T89" fmla="*/ 243 h 472"/>
                <a:gd name="T90" fmla="*/ 334 w 334"/>
                <a:gd name="T91" fmla="*/ 223 h 472"/>
                <a:gd name="T92" fmla="*/ 334 w 334"/>
                <a:gd name="T93" fmla="*/ 223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34" h="472">
                  <a:moveTo>
                    <a:pt x="334" y="223"/>
                  </a:moveTo>
                  <a:lnTo>
                    <a:pt x="334" y="223"/>
                  </a:lnTo>
                  <a:lnTo>
                    <a:pt x="334" y="213"/>
                  </a:lnTo>
                  <a:lnTo>
                    <a:pt x="331" y="188"/>
                  </a:lnTo>
                  <a:lnTo>
                    <a:pt x="328" y="171"/>
                  </a:lnTo>
                  <a:lnTo>
                    <a:pt x="324" y="152"/>
                  </a:lnTo>
                  <a:lnTo>
                    <a:pt x="319" y="132"/>
                  </a:lnTo>
                  <a:lnTo>
                    <a:pt x="311" y="111"/>
                  </a:lnTo>
                  <a:lnTo>
                    <a:pt x="303" y="91"/>
                  </a:lnTo>
                  <a:lnTo>
                    <a:pt x="291" y="72"/>
                  </a:lnTo>
                  <a:lnTo>
                    <a:pt x="285" y="61"/>
                  </a:lnTo>
                  <a:lnTo>
                    <a:pt x="278" y="52"/>
                  </a:lnTo>
                  <a:lnTo>
                    <a:pt x="270" y="44"/>
                  </a:lnTo>
                  <a:lnTo>
                    <a:pt x="262" y="35"/>
                  </a:lnTo>
                  <a:lnTo>
                    <a:pt x="254" y="28"/>
                  </a:lnTo>
                  <a:lnTo>
                    <a:pt x="245" y="21"/>
                  </a:lnTo>
                  <a:lnTo>
                    <a:pt x="234" y="16"/>
                  </a:lnTo>
                  <a:lnTo>
                    <a:pt x="222" y="11"/>
                  </a:lnTo>
                  <a:lnTo>
                    <a:pt x="211" y="6"/>
                  </a:lnTo>
                  <a:lnTo>
                    <a:pt x="198" y="3"/>
                  </a:lnTo>
                  <a:lnTo>
                    <a:pt x="185" y="2"/>
                  </a:lnTo>
                  <a:lnTo>
                    <a:pt x="170" y="0"/>
                  </a:lnTo>
                  <a:lnTo>
                    <a:pt x="0" y="0"/>
                  </a:lnTo>
                  <a:lnTo>
                    <a:pt x="0" y="472"/>
                  </a:lnTo>
                  <a:lnTo>
                    <a:pt x="170" y="472"/>
                  </a:lnTo>
                  <a:lnTo>
                    <a:pt x="170" y="472"/>
                  </a:lnTo>
                  <a:lnTo>
                    <a:pt x="177" y="469"/>
                  </a:lnTo>
                  <a:lnTo>
                    <a:pt x="196" y="463"/>
                  </a:lnTo>
                  <a:lnTo>
                    <a:pt x="208" y="458"/>
                  </a:lnTo>
                  <a:lnTo>
                    <a:pt x="222" y="451"/>
                  </a:lnTo>
                  <a:lnTo>
                    <a:pt x="238" y="441"/>
                  </a:lnTo>
                  <a:lnTo>
                    <a:pt x="253" y="430"/>
                  </a:lnTo>
                  <a:lnTo>
                    <a:pt x="268" y="414"/>
                  </a:lnTo>
                  <a:lnTo>
                    <a:pt x="283" y="398"/>
                  </a:lnTo>
                  <a:lnTo>
                    <a:pt x="290" y="388"/>
                  </a:lnTo>
                  <a:lnTo>
                    <a:pt x="297" y="377"/>
                  </a:lnTo>
                  <a:lnTo>
                    <a:pt x="303" y="367"/>
                  </a:lnTo>
                  <a:lnTo>
                    <a:pt x="309" y="354"/>
                  </a:lnTo>
                  <a:lnTo>
                    <a:pt x="314" y="341"/>
                  </a:lnTo>
                  <a:lnTo>
                    <a:pt x="319" y="327"/>
                  </a:lnTo>
                  <a:lnTo>
                    <a:pt x="324" y="312"/>
                  </a:lnTo>
                  <a:lnTo>
                    <a:pt x="327" y="297"/>
                  </a:lnTo>
                  <a:lnTo>
                    <a:pt x="331" y="279"/>
                  </a:lnTo>
                  <a:lnTo>
                    <a:pt x="333" y="262"/>
                  </a:lnTo>
                  <a:lnTo>
                    <a:pt x="334" y="243"/>
                  </a:lnTo>
                  <a:lnTo>
                    <a:pt x="334" y="223"/>
                  </a:lnTo>
                  <a:lnTo>
                    <a:pt x="334"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41" name="Freeform 40"/>
            <p:cNvSpPr>
              <a:spLocks/>
            </p:cNvSpPr>
            <p:nvPr/>
          </p:nvSpPr>
          <p:spPr bwMode="auto">
            <a:xfrm>
              <a:off x="5896" y="835"/>
              <a:ext cx="78" cy="80"/>
            </a:xfrm>
            <a:custGeom>
              <a:avLst/>
              <a:gdLst>
                <a:gd name="T0" fmla="*/ 471 w 471"/>
                <a:gd name="T1" fmla="*/ 471 h 482"/>
                <a:gd name="T2" fmla="*/ 471 w 471"/>
                <a:gd name="T3" fmla="*/ 471 h 482"/>
                <a:gd name="T4" fmla="*/ 470 w 471"/>
                <a:gd name="T5" fmla="*/ 446 h 482"/>
                <a:gd name="T6" fmla="*/ 467 w 471"/>
                <a:gd name="T7" fmla="*/ 423 h 482"/>
                <a:gd name="T8" fmla="*/ 465 w 471"/>
                <a:gd name="T9" fmla="*/ 398 h 482"/>
                <a:gd name="T10" fmla="*/ 460 w 471"/>
                <a:gd name="T11" fmla="*/ 376 h 482"/>
                <a:gd name="T12" fmla="*/ 456 w 471"/>
                <a:gd name="T13" fmla="*/ 353 h 482"/>
                <a:gd name="T14" fmla="*/ 449 w 471"/>
                <a:gd name="T15" fmla="*/ 331 h 482"/>
                <a:gd name="T16" fmla="*/ 442 w 471"/>
                <a:gd name="T17" fmla="*/ 309 h 482"/>
                <a:gd name="T18" fmla="*/ 433 w 471"/>
                <a:gd name="T19" fmla="*/ 288 h 482"/>
                <a:gd name="T20" fmla="*/ 424 w 471"/>
                <a:gd name="T21" fmla="*/ 267 h 482"/>
                <a:gd name="T22" fmla="*/ 414 w 471"/>
                <a:gd name="T23" fmla="*/ 246 h 482"/>
                <a:gd name="T24" fmla="*/ 402 w 471"/>
                <a:gd name="T25" fmla="*/ 226 h 482"/>
                <a:gd name="T26" fmla="*/ 390 w 471"/>
                <a:gd name="T27" fmla="*/ 207 h 482"/>
                <a:gd name="T28" fmla="*/ 376 w 471"/>
                <a:gd name="T29" fmla="*/ 189 h 482"/>
                <a:gd name="T30" fmla="*/ 362 w 471"/>
                <a:gd name="T31" fmla="*/ 171 h 482"/>
                <a:gd name="T32" fmla="*/ 348 w 471"/>
                <a:gd name="T33" fmla="*/ 154 h 482"/>
                <a:gd name="T34" fmla="*/ 332 w 471"/>
                <a:gd name="T35" fmla="*/ 137 h 482"/>
                <a:gd name="T36" fmla="*/ 316 w 471"/>
                <a:gd name="T37" fmla="*/ 122 h 482"/>
                <a:gd name="T38" fmla="*/ 299 w 471"/>
                <a:gd name="T39" fmla="*/ 107 h 482"/>
                <a:gd name="T40" fmla="*/ 281 w 471"/>
                <a:gd name="T41" fmla="*/ 93 h 482"/>
                <a:gd name="T42" fmla="*/ 262 w 471"/>
                <a:gd name="T43" fmla="*/ 80 h 482"/>
                <a:gd name="T44" fmla="*/ 244 w 471"/>
                <a:gd name="T45" fmla="*/ 67 h 482"/>
                <a:gd name="T46" fmla="*/ 224 w 471"/>
                <a:gd name="T47" fmla="*/ 57 h 482"/>
                <a:gd name="T48" fmla="*/ 204 w 471"/>
                <a:gd name="T49" fmla="*/ 46 h 482"/>
                <a:gd name="T50" fmla="*/ 183 w 471"/>
                <a:gd name="T51" fmla="*/ 37 h 482"/>
                <a:gd name="T52" fmla="*/ 161 w 471"/>
                <a:gd name="T53" fmla="*/ 28 h 482"/>
                <a:gd name="T54" fmla="*/ 140 w 471"/>
                <a:gd name="T55" fmla="*/ 21 h 482"/>
                <a:gd name="T56" fmla="*/ 117 w 471"/>
                <a:gd name="T57" fmla="*/ 15 h 482"/>
                <a:gd name="T58" fmla="*/ 94 w 471"/>
                <a:gd name="T59" fmla="*/ 9 h 482"/>
                <a:gd name="T60" fmla="*/ 71 w 471"/>
                <a:gd name="T61" fmla="*/ 6 h 482"/>
                <a:gd name="T62" fmla="*/ 48 w 471"/>
                <a:gd name="T63" fmla="*/ 2 h 482"/>
                <a:gd name="T64" fmla="*/ 23 w 471"/>
                <a:gd name="T65" fmla="*/ 0 h 482"/>
                <a:gd name="T66" fmla="*/ 0 w 471"/>
                <a:gd name="T67" fmla="*/ 0 h 482"/>
                <a:gd name="T68" fmla="*/ 0 w 471"/>
                <a:gd name="T69" fmla="*/ 482 h 482"/>
                <a:gd name="T70" fmla="*/ 470 w 471"/>
                <a:gd name="T71" fmla="*/ 482 h 482"/>
                <a:gd name="T72" fmla="*/ 471 w 471"/>
                <a:gd name="T73" fmla="*/ 471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1" h="482">
                  <a:moveTo>
                    <a:pt x="471" y="471"/>
                  </a:moveTo>
                  <a:lnTo>
                    <a:pt x="471" y="471"/>
                  </a:lnTo>
                  <a:lnTo>
                    <a:pt x="470" y="446"/>
                  </a:lnTo>
                  <a:lnTo>
                    <a:pt x="467" y="423"/>
                  </a:lnTo>
                  <a:lnTo>
                    <a:pt x="465" y="398"/>
                  </a:lnTo>
                  <a:lnTo>
                    <a:pt x="460" y="376"/>
                  </a:lnTo>
                  <a:lnTo>
                    <a:pt x="456" y="353"/>
                  </a:lnTo>
                  <a:lnTo>
                    <a:pt x="449" y="331"/>
                  </a:lnTo>
                  <a:lnTo>
                    <a:pt x="442" y="309"/>
                  </a:lnTo>
                  <a:lnTo>
                    <a:pt x="433" y="288"/>
                  </a:lnTo>
                  <a:lnTo>
                    <a:pt x="424" y="267"/>
                  </a:lnTo>
                  <a:lnTo>
                    <a:pt x="414" y="246"/>
                  </a:lnTo>
                  <a:lnTo>
                    <a:pt x="402" y="226"/>
                  </a:lnTo>
                  <a:lnTo>
                    <a:pt x="390" y="207"/>
                  </a:lnTo>
                  <a:lnTo>
                    <a:pt x="376" y="189"/>
                  </a:lnTo>
                  <a:lnTo>
                    <a:pt x="362" y="171"/>
                  </a:lnTo>
                  <a:lnTo>
                    <a:pt x="348" y="154"/>
                  </a:lnTo>
                  <a:lnTo>
                    <a:pt x="332" y="137"/>
                  </a:lnTo>
                  <a:lnTo>
                    <a:pt x="316" y="122"/>
                  </a:lnTo>
                  <a:lnTo>
                    <a:pt x="299" y="107"/>
                  </a:lnTo>
                  <a:lnTo>
                    <a:pt x="281" y="93"/>
                  </a:lnTo>
                  <a:lnTo>
                    <a:pt x="262" y="80"/>
                  </a:lnTo>
                  <a:lnTo>
                    <a:pt x="244" y="67"/>
                  </a:lnTo>
                  <a:lnTo>
                    <a:pt x="224" y="57"/>
                  </a:lnTo>
                  <a:lnTo>
                    <a:pt x="204" y="46"/>
                  </a:lnTo>
                  <a:lnTo>
                    <a:pt x="183" y="37"/>
                  </a:lnTo>
                  <a:lnTo>
                    <a:pt x="161" y="28"/>
                  </a:lnTo>
                  <a:lnTo>
                    <a:pt x="140" y="21"/>
                  </a:lnTo>
                  <a:lnTo>
                    <a:pt x="117" y="15"/>
                  </a:lnTo>
                  <a:lnTo>
                    <a:pt x="94" y="9"/>
                  </a:lnTo>
                  <a:lnTo>
                    <a:pt x="71" y="6"/>
                  </a:lnTo>
                  <a:lnTo>
                    <a:pt x="48" y="2"/>
                  </a:lnTo>
                  <a:lnTo>
                    <a:pt x="23" y="0"/>
                  </a:lnTo>
                  <a:lnTo>
                    <a:pt x="0" y="0"/>
                  </a:lnTo>
                  <a:lnTo>
                    <a:pt x="0" y="482"/>
                  </a:lnTo>
                  <a:lnTo>
                    <a:pt x="470" y="482"/>
                  </a:lnTo>
                  <a:lnTo>
                    <a:pt x="471" y="4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42" name="Freeform 41"/>
            <p:cNvSpPr>
              <a:spLocks/>
            </p:cNvSpPr>
            <p:nvPr/>
          </p:nvSpPr>
          <p:spPr bwMode="auto">
            <a:xfrm>
              <a:off x="5833" y="847"/>
              <a:ext cx="129" cy="157"/>
            </a:xfrm>
            <a:custGeom>
              <a:avLst/>
              <a:gdLst>
                <a:gd name="T0" fmla="*/ 299 w 770"/>
                <a:gd name="T1" fmla="*/ 484 h 942"/>
                <a:gd name="T2" fmla="*/ 299 w 770"/>
                <a:gd name="T3" fmla="*/ 0 h 942"/>
                <a:gd name="T4" fmla="*/ 257 w 770"/>
                <a:gd name="T5" fmla="*/ 3 h 942"/>
                <a:gd name="T6" fmla="*/ 215 w 770"/>
                <a:gd name="T7" fmla="*/ 8 h 942"/>
                <a:gd name="T8" fmla="*/ 176 w 770"/>
                <a:gd name="T9" fmla="*/ 17 h 942"/>
                <a:gd name="T10" fmla="*/ 137 w 770"/>
                <a:gd name="T11" fmla="*/ 29 h 942"/>
                <a:gd name="T12" fmla="*/ 100 w 770"/>
                <a:gd name="T13" fmla="*/ 45 h 942"/>
                <a:gd name="T14" fmla="*/ 65 w 770"/>
                <a:gd name="T15" fmla="*/ 63 h 942"/>
                <a:gd name="T16" fmla="*/ 31 w 770"/>
                <a:gd name="T17" fmla="*/ 84 h 942"/>
                <a:gd name="T18" fmla="*/ 0 w 770"/>
                <a:gd name="T19" fmla="*/ 109 h 942"/>
                <a:gd name="T20" fmla="*/ 0 w 770"/>
                <a:gd name="T21" fmla="*/ 835 h 942"/>
                <a:gd name="T22" fmla="*/ 31 w 770"/>
                <a:gd name="T23" fmla="*/ 858 h 942"/>
                <a:gd name="T24" fmla="*/ 65 w 770"/>
                <a:gd name="T25" fmla="*/ 879 h 942"/>
                <a:gd name="T26" fmla="*/ 100 w 770"/>
                <a:gd name="T27" fmla="*/ 898 h 942"/>
                <a:gd name="T28" fmla="*/ 137 w 770"/>
                <a:gd name="T29" fmla="*/ 914 h 942"/>
                <a:gd name="T30" fmla="*/ 176 w 770"/>
                <a:gd name="T31" fmla="*/ 926 h 942"/>
                <a:gd name="T32" fmla="*/ 215 w 770"/>
                <a:gd name="T33" fmla="*/ 935 h 942"/>
                <a:gd name="T34" fmla="*/ 257 w 770"/>
                <a:gd name="T35" fmla="*/ 941 h 942"/>
                <a:gd name="T36" fmla="*/ 299 w 770"/>
                <a:gd name="T37" fmla="*/ 942 h 942"/>
                <a:gd name="T38" fmla="*/ 324 w 770"/>
                <a:gd name="T39" fmla="*/ 942 h 942"/>
                <a:gd name="T40" fmla="*/ 370 w 770"/>
                <a:gd name="T41" fmla="*/ 938 h 942"/>
                <a:gd name="T42" fmla="*/ 416 w 770"/>
                <a:gd name="T43" fmla="*/ 928 h 942"/>
                <a:gd name="T44" fmla="*/ 459 w 770"/>
                <a:gd name="T45" fmla="*/ 916 h 942"/>
                <a:gd name="T46" fmla="*/ 501 w 770"/>
                <a:gd name="T47" fmla="*/ 898 h 942"/>
                <a:gd name="T48" fmla="*/ 540 w 770"/>
                <a:gd name="T49" fmla="*/ 877 h 942"/>
                <a:gd name="T50" fmla="*/ 578 w 770"/>
                <a:gd name="T51" fmla="*/ 851 h 942"/>
                <a:gd name="T52" fmla="*/ 612 w 770"/>
                <a:gd name="T53" fmla="*/ 823 h 942"/>
                <a:gd name="T54" fmla="*/ 644 w 770"/>
                <a:gd name="T55" fmla="*/ 793 h 942"/>
                <a:gd name="T56" fmla="*/ 672 w 770"/>
                <a:gd name="T57" fmla="*/ 759 h 942"/>
                <a:gd name="T58" fmla="*/ 698 w 770"/>
                <a:gd name="T59" fmla="*/ 722 h 942"/>
                <a:gd name="T60" fmla="*/ 720 w 770"/>
                <a:gd name="T61" fmla="*/ 684 h 942"/>
                <a:gd name="T62" fmla="*/ 739 w 770"/>
                <a:gd name="T63" fmla="*/ 643 h 942"/>
                <a:gd name="T64" fmla="*/ 753 w 770"/>
                <a:gd name="T65" fmla="*/ 598 h 942"/>
                <a:gd name="T66" fmla="*/ 763 w 770"/>
                <a:gd name="T67" fmla="*/ 554 h 942"/>
                <a:gd name="T68" fmla="*/ 769 w 770"/>
                <a:gd name="T69" fmla="*/ 508 h 942"/>
                <a:gd name="T70" fmla="*/ 770 w 770"/>
                <a:gd name="T71" fmla="*/ 484 h 9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0" h="942">
                  <a:moveTo>
                    <a:pt x="770" y="484"/>
                  </a:moveTo>
                  <a:lnTo>
                    <a:pt x="299" y="484"/>
                  </a:lnTo>
                  <a:lnTo>
                    <a:pt x="299" y="0"/>
                  </a:lnTo>
                  <a:lnTo>
                    <a:pt x="299" y="0"/>
                  </a:lnTo>
                  <a:lnTo>
                    <a:pt x="278" y="2"/>
                  </a:lnTo>
                  <a:lnTo>
                    <a:pt x="257" y="3"/>
                  </a:lnTo>
                  <a:lnTo>
                    <a:pt x="236" y="5"/>
                  </a:lnTo>
                  <a:lnTo>
                    <a:pt x="215" y="8"/>
                  </a:lnTo>
                  <a:lnTo>
                    <a:pt x="196" y="12"/>
                  </a:lnTo>
                  <a:lnTo>
                    <a:pt x="176" y="17"/>
                  </a:lnTo>
                  <a:lnTo>
                    <a:pt x="156" y="22"/>
                  </a:lnTo>
                  <a:lnTo>
                    <a:pt x="137" y="29"/>
                  </a:lnTo>
                  <a:lnTo>
                    <a:pt x="119" y="36"/>
                  </a:lnTo>
                  <a:lnTo>
                    <a:pt x="100" y="45"/>
                  </a:lnTo>
                  <a:lnTo>
                    <a:pt x="82" y="54"/>
                  </a:lnTo>
                  <a:lnTo>
                    <a:pt x="65" y="63"/>
                  </a:lnTo>
                  <a:lnTo>
                    <a:pt x="48" y="74"/>
                  </a:lnTo>
                  <a:lnTo>
                    <a:pt x="31" y="84"/>
                  </a:lnTo>
                  <a:lnTo>
                    <a:pt x="15" y="96"/>
                  </a:lnTo>
                  <a:lnTo>
                    <a:pt x="0" y="109"/>
                  </a:lnTo>
                  <a:lnTo>
                    <a:pt x="0" y="835"/>
                  </a:lnTo>
                  <a:lnTo>
                    <a:pt x="0" y="835"/>
                  </a:lnTo>
                  <a:lnTo>
                    <a:pt x="15" y="847"/>
                  </a:lnTo>
                  <a:lnTo>
                    <a:pt x="31" y="858"/>
                  </a:lnTo>
                  <a:lnTo>
                    <a:pt x="48" y="870"/>
                  </a:lnTo>
                  <a:lnTo>
                    <a:pt x="65" y="879"/>
                  </a:lnTo>
                  <a:lnTo>
                    <a:pt x="82" y="890"/>
                  </a:lnTo>
                  <a:lnTo>
                    <a:pt x="100" y="898"/>
                  </a:lnTo>
                  <a:lnTo>
                    <a:pt x="119" y="906"/>
                  </a:lnTo>
                  <a:lnTo>
                    <a:pt x="137" y="914"/>
                  </a:lnTo>
                  <a:lnTo>
                    <a:pt x="156" y="920"/>
                  </a:lnTo>
                  <a:lnTo>
                    <a:pt x="176" y="926"/>
                  </a:lnTo>
                  <a:lnTo>
                    <a:pt x="196" y="931"/>
                  </a:lnTo>
                  <a:lnTo>
                    <a:pt x="215" y="935"/>
                  </a:lnTo>
                  <a:lnTo>
                    <a:pt x="236" y="939"/>
                  </a:lnTo>
                  <a:lnTo>
                    <a:pt x="257" y="941"/>
                  </a:lnTo>
                  <a:lnTo>
                    <a:pt x="278" y="942"/>
                  </a:lnTo>
                  <a:lnTo>
                    <a:pt x="299" y="942"/>
                  </a:lnTo>
                  <a:lnTo>
                    <a:pt x="299" y="942"/>
                  </a:lnTo>
                  <a:lnTo>
                    <a:pt x="324" y="942"/>
                  </a:lnTo>
                  <a:lnTo>
                    <a:pt x="347" y="940"/>
                  </a:lnTo>
                  <a:lnTo>
                    <a:pt x="370" y="938"/>
                  </a:lnTo>
                  <a:lnTo>
                    <a:pt x="392" y="933"/>
                  </a:lnTo>
                  <a:lnTo>
                    <a:pt x="416" y="928"/>
                  </a:lnTo>
                  <a:lnTo>
                    <a:pt x="437" y="923"/>
                  </a:lnTo>
                  <a:lnTo>
                    <a:pt x="459" y="916"/>
                  </a:lnTo>
                  <a:lnTo>
                    <a:pt x="480" y="907"/>
                  </a:lnTo>
                  <a:lnTo>
                    <a:pt x="501" y="898"/>
                  </a:lnTo>
                  <a:lnTo>
                    <a:pt x="521" y="888"/>
                  </a:lnTo>
                  <a:lnTo>
                    <a:pt x="540" y="877"/>
                  </a:lnTo>
                  <a:lnTo>
                    <a:pt x="559" y="864"/>
                  </a:lnTo>
                  <a:lnTo>
                    <a:pt x="578" y="851"/>
                  </a:lnTo>
                  <a:lnTo>
                    <a:pt x="595" y="839"/>
                  </a:lnTo>
                  <a:lnTo>
                    <a:pt x="612" y="823"/>
                  </a:lnTo>
                  <a:lnTo>
                    <a:pt x="628" y="808"/>
                  </a:lnTo>
                  <a:lnTo>
                    <a:pt x="644" y="793"/>
                  </a:lnTo>
                  <a:lnTo>
                    <a:pt x="658" y="777"/>
                  </a:lnTo>
                  <a:lnTo>
                    <a:pt x="672" y="759"/>
                  </a:lnTo>
                  <a:lnTo>
                    <a:pt x="686" y="741"/>
                  </a:lnTo>
                  <a:lnTo>
                    <a:pt x="698" y="722"/>
                  </a:lnTo>
                  <a:lnTo>
                    <a:pt x="709" y="703"/>
                  </a:lnTo>
                  <a:lnTo>
                    <a:pt x="720" y="684"/>
                  </a:lnTo>
                  <a:lnTo>
                    <a:pt x="729" y="663"/>
                  </a:lnTo>
                  <a:lnTo>
                    <a:pt x="739" y="643"/>
                  </a:lnTo>
                  <a:lnTo>
                    <a:pt x="746" y="621"/>
                  </a:lnTo>
                  <a:lnTo>
                    <a:pt x="753" y="598"/>
                  </a:lnTo>
                  <a:lnTo>
                    <a:pt x="758" y="576"/>
                  </a:lnTo>
                  <a:lnTo>
                    <a:pt x="763" y="554"/>
                  </a:lnTo>
                  <a:lnTo>
                    <a:pt x="767" y="531"/>
                  </a:lnTo>
                  <a:lnTo>
                    <a:pt x="769" y="508"/>
                  </a:lnTo>
                  <a:lnTo>
                    <a:pt x="770" y="484"/>
                  </a:lnTo>
                  <a:lnTo>
                    <a:pt x="770" y="4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43" name="Rectangle 42"/>
            <p:cNvSpPr>
              <a:spLocks noChangeArrowheads="1"/>
            </p:cNvSpPr>
            <p:nvPr/>
          </p:nvSpPr>
          <p:spPr bwMode="auto">
            <a:xfrm>
              <a:off x="5833" y="1048"/>
              <a:ext cx="182" cy="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44" name="Rectangle 43"/>
            <p:cNvSpPr>
              <a:spLocks noChangeArrowheads="1"/>
            </p:cNvSpPr>
            <p:nvPr/>
          </p:nvSpPr>
          <p:spPr bwMode="auto">
            <a:xfrm>
              <a:off x="5833" y="1094"/>
              <a:ext cx="182" cy="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45" name="Freeform 44"/>
            <p:cNvSpPr>
              <a:spLocks/>
            </p:cNvSpPr>
            <p:nvPr/>
          </p:nvSpPr>
          <p:spPr bwMode="auto">
            <a:xfrm>
              <a:off x="5833" y="759"/>
              <a:ext cx="246" cy="425"/>
            </a:xfrm>
            <a:custGeom>
              <a:avLst/>
              <a:gdLst>
                <a:gd name="T0" fmla="*/ 1342 w 1475"/>
                <a:gd name="T1" fmla="*/ 0 h 2551"/>
                <a:gd name="T2" fmla="*/ 0 w 1475"/>
                <a:gd name="T3" fmla="*/ 0 h 2551"/>
                <a:gd name="T4" fmla="*/ 0 w 1475"/>
                <a:gd name="T5" fmla="*/ 134 h 2551"/>
                <a:gd name="T6" fmla="*/ 1342 w 1475"/>
                <a:gd name="T7" fmla="*/ 134 h 2551"/>
                <a:gd name="T8" fmla="*/ 1342 w 1475"/>
                <a:gd name="T9" fmla="*/ 2418 h 2551"/>
                <a:gd name="T10" fmla="*/ 0 w 1475"/>
                <a:gd name="T11" fmla="*/ 2418 h 2551"/>
                <a:gd name="T12" fmla="*/ 0 w 1475"/>
                <a:gd name="T13" fmla="*/ 2551 h 2551"/>
                <a:gd name="T14" fmla="*/ 1342 w 1475"/>
                <a:gd name="T15" fmla="*/ 2551 h 2551"/>
                <a:gd name="T16" fmla="*/ 1342 w 1475"/>
                <a:gd name="T17" fmla="*/ 2551 h 2551"/>
                <a:gd name="T18" fmla="*/ 1355 w 1475"/>
                <a:gd name="T19" fmla="*/ 2551 h 2551"/>
                <a:gd name="T20" fmla="*/ 1369 w 1475"/>
                <a:gd name="T21" fmla="*/ 2549 h 2551"/>
                <a:gd name="T22" fmla="*/ 1382 w 1475"/>
                <a:gd name="T23" fmla="*/ 2545 h 2551"/>
                <a:gd name="T24" fmla="*/ 1393 w 1475"/>
                <a:gd name="T25" fmla="*/ 2540 h 2551"/>
                <a:gd name="T26" fmla="*/ 1405 w 1475"/>
                <a:gd name="T27" fmla="*/ 2535 h 2551"/>
                <a:gd name="T28" fmla="*/ 1417 w 1475"/>
                <a:gd name="T29" fmla="*/ 2529 h 2551"/>
                <a:gd name="T30" fmla="*/ 1426 w 1475"/>
                <a:gd name="T31" fmla="*/ 2521 h 2551"/>
                <a:gd name="T32" fmla="*/ 1435 w 1475"/>
                <a:gd name="T33" fmla="*/ 2512 h 2551"/>
                <a:gd name="T34" fmla="*/ 1445 w 1475"/>
                <a:gd name="T35" fmla="*/ 2502 h 2551"/>
                <a:gd name="T36" fmla="*/ 1452 w 1475"/>
                <a:gd name="T37" fmla="*/ 2493 h 2551"/>
                <a:gd name="T38" fmla="*/ 1459 w 1475"/>
                <a:gd name="T39" fmla="*/ 2481 h 2551"/>
                <a:gd name="T40" fmla="*/ 1465 w 1475"/>
                <a:gd name="T41" fmla="*/ 2469 h 2551"/>
                <a:gd name="T42" fmla="*/ 1469 w 1475"/>
                <a:gd name="T43" fmla="*/ 2458 h 2551"/>
                <a:gd name="T44" fmla="*/ 1473 w 1475"/>
                <a:gd name="T45" fmla="*/ 2445 h 2551"/>
                <a:gd name="T46" fmla="*/ 1474 w 1475"/>
                <a:gd name="T47" fmla="*/ 2432 h 2551"/>
                <a:gd name="T48" fmla="*/ 1475 w 1475"/>
                <a:gd name="T49" fmla="*/ 2418 h 2551"/>
                <a:gd name="T50" fmla="*/ 1475 w 1475"/>
                <a:gd name="T51" fmla="*/ 133 h 2551"/>
                <a:gd name="T52" fmla="*/ 1475 w 1475"/>
                <a:gd name="T53" fmla="*/ 133 h 2551"/>
                <a:gd name="T54" fmla="*/ 1474 w 1475"/>
                <a:gd name="T55" fmla="*/ 120 h 2551"/>
                <a:gd name="T56" fmla="*/ 1473 w 1475"/>
                <a:gd name="T57" fmla="*/ 106 h 2551"/>
                <a:gd name="T58" fmla="*/ 1469 w 1475"/>
                <a:gd name="T59" fmla="*/ 93 h 2551"/>
                <a:gd name="T60" fmla="*/ 1465 w 1475"/>
                <a:gd name="T61" fmla="*/ 81 h 2551"/>
                <a:gd name="T62" fmla="*/ 1459 w 1475"/>
                <a:gd name="T63" fmla="*/ 70 h 2551"/>
                <a:gd name="T64" fmla="*/ 1452 w 1475"/>
                <a:gd name="T65" fmla="*/ 59 h 2551"/>
                <a:gd name="T66" fmla="*/ 1445 w 1475"/>
                <a:gd name="T67" fmla="*/ 49 h 2551"/>
                <a:gd name="T68" fmla="*/ 1435 w 1475"/>
                <a:gd name="T69" fmla="*/ 39 h 2551"/>
                <a:gd name="T70" fmla="*/ 1426 w 1475"/>
                <a:gd name="T71" fmla="*/ 30 h 2551"/>
                <a:gd name="T72" fmla="*/ 1417 w 1475"/>
                <a:gd name="T73" fmla="*/ 23 h 2551"/>
                <a:gd name="T74" fmla="*/ 1405 w 1475"/>
                <a:gd name="T75" fmla="*/ 16 h 2551"/>
                <a:gd name="T76" fmla="*/ 1393 w 1475"/>
                <a:gd name="T77" fmla="*/ 10 h 2551"/>
                <a:gd name="T78" fmla="*/ 1382 w 1475"/>
                <a:gd name="T79" fmla="*/ 6 h 2551"/>
                <a:gd name="T80" fmla="*/ 1369 w 1475"/>
                <a:gd name="T81" fmla="*/ 2 h 2551"/>
                <a:gd name="T82" fmla="*/ 1355 w 1475"/>
                <a:gd name="T83" fmla="*/ 1 h 2551"/>
                <a:gd name="T84" fmla="*/ 1342 w 1475"/>
                <a:gd name="T85" fmla="*/ 0 h 2551"/>
                <a:gd name="T86" fmla="*/ 1342 w 1475"/>
                <a:gd name="T87" fmla="*/ 0 h 2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5" h="2551">
                  <a:moveTo>
                    <a:pt x="1342" y="0"/>
                  </a:moveTo>
                  <a:lnTo>
                    <a:pt x="0" y="0"/>
                  </a:lnTo>
                  <a:lnTo>
                    <a:pt x="0" y="134"/>
                  </a:lnTo>
                  <a:lnTo>
                    <a:pt x="1342" y="134"/>
                  </a:lnTo>
                  <a:lnTo>
                    <a:pt x="1342" y="2418"/>
                  </a:lnTo>
                  <a:lnTo>
                    <a:pt x="0" y="2418"/>
                  </a:lnTo>
                  <a:lnTo>
                    <a:pt x="0" y="2551"/>
                  </a:lnTo>
                  <a:lnTo>
                    <a:pt x="1342" y="2551"/>
                  </a:lnTo>
                  <a:lnTo>
                    <a:pt x="1342" y="2551"/>
                  </a:lnTo>
                  <a:lnTo>
                    <a:pt x="1355" y="2551"/>
                  </a:lnTo>
                  <a:lnTo>
                    <a:pt x="1369" y="2549"/>
                  </a:lnTo>
                  <a:lnTo>
                    <a:pt x="1382" y="2545"/>
                  </a:lnTo>
                  <a:lnTo>
                    <a:pt x="1393" y="2540"/>
                  </a:lnTo>
                  <a:lnTo>
                    <a:pt x="1405" y="2535"/>
                  </a:lnTo>
                  <a:lnTo>
                    <a:pt x="1417" y="2529"/>
                  </a:lnTo>
                  <a:lnTo>
                    <a:pt x="1426" y="2521"/>
                  </a:lnTo>
                  <a:lnTo>
                    <a:pt x="1435" y="2512"/>
                  </a:lnTo>
                  <a:lnTo>
                    <a:pt x="1445" y="2502"/>
                  </a:lnTo>
                  <a:lnTo>
                    <a:pt x="1452" y="2493"/>
                  </a:lnTo>
                  <a:lnTo>
                    <a:pt x="1459" y="2481"/>
                  </a:lnTo>
                  <a:lnTo>
                    <a:pt x="1465" y="2469"/>
                  </a:lnTo>
                  <a:lnTo>
                    <a:pt x="1469" y="2458"/>
                  </a:lnTo>
                  <a:lnTo>
                    <a:pt x="1473" y="2445"/>
                  </a:lnTo>
                  <a:lnTo>
                    <a:pt x="1474" y="2432"/>
                  </a:lnTo>
                  <a:lnTo>
                    <a:pt x="1475" y="2418"/>
                  </a:lnTo>
                  <a:lnTo>
                    <a:pt x="1475" y="133"/>
                  </a:lnTo>
                  <a:lnTo>
                    <a:pt x="1475" y="133"/>
                  </a:lnTo>
                  <a:lnTo>
                    <a:pt x="1474" y="120"/>
                  </a:lnTo>
                  <a:lnTo>
                    <a:pt x="1473" y="106"/>
                  </a:lnTo>
                  <a:lnTo>
                    <a:pt x="1469" y="93"/>
                  </a:lnTo>
                  <a:lnTo>
                    <a:pt x="1465" y="81"/>
                  </a:lnTo>
                  <a:lnTo>
                    <a:pt x="1459" y="70"/>
                  </a:lnTo>
                  <a:lnTo>
                    <a:pt x="1452" y="59"/>
                  </a:lnTo>
                  <a:lnTo>
                    <a:pt x="1445" y="49"/>
                  </a:lnTo>
                  <a:lnTo>
                    <a:pt x="1435" y="39"/>
                  </a:lnTo>
                  <a:lnTo>
                    <a:pt x="1426" y="30"/>
                  </a:lnTo>
                  <a:lnTo>
                    <a:pt x="1417" y="23"/>
                  </a:lnTo>
                  <a:lnTo>
                    <a:pt x="1405" y="16"/>
                  </a:lnTo>
                  <a:lnTo>
                    <a:pt x="1393" y="10"/>
                  </a:lnTo>
                  <a:lnTo>
                    <a:pt x="1382" y="6"/>
                  </a:lnTo>
                  <a:lnTo>
                    <a:pt x="1369" y="2"/>
                  </a:lnTo>
                  <a:lnTo>
                    <a:pt x="1355" y="1"/>
                  </a:lnTo>
                  <a:lnTo>
                    <a:pt x="1342" y="0"/>
                  </a:lnTo>
                  <a:lnTo>
                    <a:pt x="134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pic>
        <p:nvPicPr>
          <p:cNvPr id="4" name="Picture 3"/>
          <p:cNvPicPr>
            <a:picLocks noChangeAspect="1"/>
          </p:cNvPicPr>
          <p:nvPr/>
        </p:nvPicPr>
        <p:blipFill>
          <a:blip r:embed="rId4">
            <a:duotone>
              <a:schemeClr val="accent4">
                <a:shade val="45000"/>
                <a:satMod val="135000"/>
              </a:schemeClr>
              <a:prstClr val="white"/>
            </a:duotone>
          </a:blip>
          <a:stretch>
            <a:fillRect/>
          </a:stretch>
        </p:blipFill>
        <p:spPr>
          <a:xfrm>
            <a:off x="5842549" y="5119721"/>
            <a:ext cx="506891" cy="506891"/>
          </a:xfrm>
          <a:prstGeom prst="rect">
            <a:avLst/>
          </a:prstGeom>
        </p:spPr>
      </p:pic>
    </p:spTree>
    <p:extLst>
      <p:ext uri="{BB962C8B-B14F-4D97-AF65-F5344CB8AC3E}">
        <p14:creationId xmlns:p14="http://schemas.microsoft.com/office/powerpoint/2010/main" val="854919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a:spLocks noChangeAspect="1"/>
          </p:cNvSpPr>
          <p:nvPr/>
        </p:nvSpPr>
        <p:spPr>
          <a:xfrm>
            <a:off x="3581398" y="1718019"/>
            <a:ext cx="5029200" cy="5029200"/>
          </a:xfrm>
          <a:prstGeom prst="ellipse">
            <a:avLst/>
          </a:prstGeom>
          <a:solidFill>
            <a:schemeClr val="bg1">
              <a:lumMod val="95000"/>
            </a:schemeClr>
          </a:solidFill>
          <a:ln w="38100">
            <a:noFill/>
          </a:ln>
        </p:spPr>
        <p:style>
          <a:lnRef idx="0">
            <a:scrgbClr r="0" g="0" b="0"/>
          </a:lnRef>
          <a:fillRef idx="0">
            <a:scrgbClr r="0" g="0" b="0"/>
          </a:fillRef>
          <a:effectRef idx="0">
            <a:scrgbClr r="0" g="0" b="0"/>
          </a:effectRef>
          <a:fontRef idx="minor">
            <a:schemeClr val="lt1"/>
          </a:fontRef>
        </p:style>
        <p:txBody>
          <a:bodyPr rtlCol="0" anchor="t"/>
          <a:lstStyle/>
          <a:p>
            <a:pPr algn="ctr"/>
            <a:endParaRPr lang="en-US" dirty="0" smtClean="0"/>
          </a:p>
        </p:txBody>
      </p:sp>
      <p:sp>
        <p:nvSpPr>
          <p:cNvPr id="5" name="Oval 4"/>
          <p:cNvSpPr>
            <a:spLocks noChangeAspect="1"/>
          </p:cNvSpPr>
          <p:nvPr/>
        </p:nvSpPr>
        <p:spPr>
          <a:xfrm>
            <a:off x="4495798" y="2632419"/>
            <a:ext cx="3200400" cy="3200400"/>
          </a:xfrm>
          <a:prstGeom prst="ellipse">
            <a:avLst/>
          </a:prstGeom>
          <a:solidFill>
            <a:schemeClr val="bg1">
              <a:lumMod val="75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solidFill>
                <a:schemeClr val="bg1"/>
              </a:solidFill>
            </a:endParaRPr>
          </a:p>
        </p:txBody>
      </p:sp>
      <p:sp>
        <p:nvSpPr>
          <p:cNvPr id="50" name="Title 49"/>
          <p:cNvSpPr>
            <a:spLocks noGrp="1"/>
          </p:cNvSpPr>
          <p:nvPr>
            <p:ph type="title"/>
          </p:nvPr>
        </p:nvSpPr>
        <p:spPr/>
        <p:txBody>
          <a:bodyPr/>
          <a:lstStyle/>
          <a:p>
            <a:r>
              <a:rPr lang="en-US" dirty="0"/>
              <a:t>XenServer Hypervisor Introspection (HVI</a:t>
            </a:r>
            <a:r>
              <a:rPr lang="en-US" dirty="0" smtClean="0"/>
              <a:t>)</a:t>
            </a:r>
            <a:endParaRPr lang="en-US" dirty="0"/>
          </a:p>
        </p:txBody>
      </p:sp>
      <p:sp>
        <p:nvSpPr>
          <p:cNvPr id="51" name="Text Placeholder 50"/>
          <p:cNvSpPr>
            <a:spLocks noGrp="1"/>
          </p:cNvSpPr>
          <p:nvPr>
            <p:ph type="body" idx="10"/>
          </p:nvPr>
        </p:nvSpPr>
        <p:spPr/>
        <p:txBody>
          <a:bodyPr/>
          <a:lstStyle/>
          <a:p>
            <a:r>
              <a:rPr lang="en-US" dirty="0" smtClean="0"/>
              <a:t>Overview</a:t>
            </a:r>
            <a:endParaRPr lang="en-US" dirty="0"/>
          </a:p>
        </p:txBody>
      </p:sp>
      <p:sp>
        <p:nvSpPr>
          <p:cNvPr id="10" name="Rectangle 9"/>
          <p:cNvSpPr/>
          <p:nvPr/>
        </p:nvSpPr>
        <p:spPr>
          <a:xfrm>
            <a:off x="5177251" y="1979972"/>
            <a:ext cx="1837491" cy="584775"/>
          </a:xfrm>
          <a:prstGeom prst="rect">
            <a:avLst/>
          </a:prstGeom>
        </p:spPr>
        <p:txBody>
          <a:bodyPr wrap="none">
            <a:spAutoFit/>
          </a:bodyPr>
          <a:lstStyle/>
          <a:p>
            <a:pPr algn="ctr"/>
            <a:r>
              <a:rPr lang="en-US" sz="1600" dirty="0" smtClean="0"/>
              <a:t>Ring 3: Unprivileged</a:t>
            </a:r>
            <a:br>
              <a:rPr lang="en-US" sz="1600" dirty="0" smtClean="0"/>
            </a:br>
            <a:r>
              <a:rPr lang="en-US" sz="1600" dirty="0" smtClean="0"/>
              <a:t>Applications</a:t>
            </a:r>
            <a:endParaRPr lang="en-US" sz="1600" dirty="0"/>
          </a:p>
        </p:txBody>
      </p:sp>
      <p:sp>
        <p:nvSpPr>
          <p:cNvPr id="11" name="Rectangle 10"/>
          <p:cNvSpPr/>
          <p:nvPr/>
        </p:nvSpPr>
        <p:spPr>
          <a:xfrm>
            <a:off x="5073055" y="2948769"/>
            <a:ext cx="2045881" cy="584775"/>
          </a:xfrm>
          <a:prstGeom prst="rect">
            <a:avLst/>
          </a:prstGeom>
        </p:spPr>
        <p:txBody>
          <a:bodyPr wrap="none">
            <a:spAutoFit/>
          </a:bodyPr>
          <a:lstStyle/>
          <a:p>
            <a:pPr algn="ctr"/>
            <a:r>
              <a:rPr lang="en-US" sz="1600" dirty="0" smtClean="0"/>
              <a:t>Ring 0: Privileged</a:t>
            </a:r>
          </a:p>
          <a:p>
            <a:pPr algn="ctr"/>
            <a:r>
              <a:rPr lang="en-US" sz="1600" dirty="0" smtClean="0"/>
              <a:t>Kernel / Device Drivers</a:t>
            </a:r>
            <a:endParaRPr lang="en-US" sz="1600" dirty="0"/>
          </a:p>
        </p:txBody>
      </p:sp>
      <p:pic>
        <p:nvPicPr>
          <p:cNvPr id="14" name="Picture 13"/>
          <p:cNvPicPr>
            <a:picLocks/>
          </p:cNvPicPr>
          <p:nvPr/>
        </p:nvPicPr>
        <p:blipFill>
          <a:blip r:embed="rId3">
            <a:duotone>
              <a:schemeClr val="accent3">
                <a:shade val="45000"/>
                <a:satMod val="135000"/>
              </a:schemeClr>
              <a:prstClr val="white"/>
            </a:duotone>
          </a:blip>
          <a:stretch>
            <a:fillRect/>
          </a:stretch>
        </p:blipFill>
        <p:spPr>
          <a:xfrm>
            <a:off x="4720051" y="4002145"/>
            <a:ext cx="457200" cy="457200"/>
          </a:xfrm>
          <a:prstGeom prst="rect">
            <a:avLst/>
          </a:prstGeom>
        </p:spPr>
      </p:pic>
      <p:pic>
        <p:nvPicPr>
          <p:cNvPr id="15" name="Picture 14"/>
          <p:cNvPicPr>
            <a:picLocks/>
          </p:cNvPicPr>
          <p:nvPr/>
        </p:nvPicPr>
        <p:blipFill>
          <a:blip r:embed="rId3">
            <a:duotone>
              <a:schemeClr val="accent3">
                <a:shade val="45000"/>
                <a:satMod val="135000"/>
              </a:schemeClr>
              <a:prstClr val="white"/>
            </a:duotone>
          </a:blip>
          <a:stretch>
            <a:fillRect/>
          </a:stretch>
        </p:blipFill>
        <p:spPr>
          <a:xfrm>
            <a:off x="7010398" y="4002145"/>
            <a:ext cx="457200" cy="457200"/>
          </a:xfrm>
          <a:prstGeom prst="rect">
            <a:avLst/>
          </a:prstGeom>
        </p:spPr>
      </p:pic>
      <p:grpSp>
        <p:nvGrpSpPr>
          <p:cNvPr id="16" name="Group 4"/>
          <p:cNvGrpSpPr>
            <a:grpSpLocks noChangeAspect="1"/>
          </p:cNvGrpSpPr>
          <p:nvPr/>
        </p:nvGrpSpPr>
        <p:grpSpPr bwMode="auto">
          <a:xfrm>
            <a:off x="4192783" y="2783956"/>
            <a:ext cx="510441" cy="457200"/>
            <a:chOff x="1734" y="712"/>
            <a:chExt cx="604" cy="541"/>
          </a:xfrm>
          <a:solidFill>
            <a:schemeClr val="accent1"/>
          </a:solidFill>
        </p:grpSpPr>
        <p:sp>
          <p:nvSpPr>
            <p:cNvPr id="17" name="Rectangle 5"/>
            <p:cNvSpPr>
              <a:spLocks noChangeArrowheads="1"/>
            </p:cNvSpPr>
            <p:nvPr/>
          </p:nvSpPr>
          <p:spPr bwMode="auto">
            <a:xfrm>
              <a:off x="2092" y="990"/>
              <a:ext cx="17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18" name="Rectangle 6"/>
            <p:cNvSpPr>
              <a:spLocks noChangeArrowheads="1"/>
            </p:cNvSpPr>
            <p:nvPr/>
          </p:nvSpPr>
          <p:spPr bwMode="auto">
            <a:xfrm>
              <a:off x="2092" y="1072"/>
              <a:ext cx="17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19" name="Rectangle 7"/>
            <p:cNvSpPr>
              <a:spLocks noChangeArrowheads="1"/>
            </p:cNvSpPr>
            <p:nvPr/>
          </p:nvSpPr>
          <p:spPr bwMode="auto">
            <a:xfrm>
              <a:off x="2092" y="826"/>
              <a:ext cx="17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0" name="Rectangle 8"/>
            <p:cNvSpPr>
              <a:spLocks noChangeArrowheads="1"/>
            </p:cNvSpPr>
            <p:nvPr/>
          </p:nvSpPr>
          <p:spPr bwMode="auto">
            <a:xfrm>
              <a:off x="2092" y="908"/>
              <a:ext cx="17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1" name="Freeform 9"/>
            <p:cNvSpPr>
              <a:spLocks/>
            </p:cNvSpPr>
            <p:nvPr/>
          </p:nvSpPr>
          <p:spPr bwMode="auto">
            <a:xfrm>
              <a:off x="2092" y="759"/>
              <a:ext cx="246" cy="425"/>
            </a:xfrm>
            <a:custGeom>
              <a:avLst/>
              <a:gdLst>
                <a:gd name="T0" fmla="*/ 1342 w 1475"/>
                <a:gd name="T1" fmla="*/ 0 h 2551"/>
                <a:gd name="T2" fmla="*/ 0 w 1475"/>
                <a:gd name="T3" fmla="*/ 0 h 2551"/>
                <a:gd name="T4" fmla="*/ 0 w 1475"/>
                <a:gd name="T5" fmla="*/ 135 h 2551"/>
                <a:gd name="T6" fmla="*/ 1342 w 1475"/>
                <a:gd name="T7" fmla="*/ 135 h 2551"/>
                <a:gd name="T8" fmla="*/ 1342 w 1475"/>
                <a:gd name="T9" fmla="*/ 2417 h 2551"/>
                <a:gd name="T10" fmla="*/ 0 w 1475"/>
                <a:gd name="T11" fmla="*/ 2417 h 2551"/>
                <a:gd name="T12" fmla="*/ 0 w 1475"/>
                <a:gd name="T13" fmla="*/ 2551 h 2551"/>
                <a:gd name="T14" fmla="*/ 1342 w 1475"/>
                <a:gd name="T15" fmla="*/ 2551 h 2551"/>
                <a:gd name="T16" fmla="*/ 1342 w 1475"/>
                <a:gd name="T17" fmla="*/ 2551 h 2551"/>
                <a:gd name="T18" fmla="*/ 1356 w 1475"/>
                <a:gd name="T19" fmla="*/ 2550 h 2551"/>
                <a:gd name="T20" fmla="*/ 1369 w 1475"/>
                <a:gd name="T21" fmla="*/ 2548 h 2551"/>
                <a:gd name="T22" fmla="*/ 1382 w 1475"/>
                <a:gd name="T23" fmla="*/ 2544 h 2551"/>
                <a:gd name="T24" fmla="*/ 1393 w 1475"/>
                <a:gd name="T25" fmla="*/ 2541 h 2551"/>
                <a:gd name="T26" fmla="*/ 1405 w 1475"/>
                <a:gd name="T27" fmla="*/ 2535 h 2551"/>
                <a:gd name="T28" fmla="*/ 1417 w 1475"/>
                <a:gd name="T29" fmla="*/ 2528 h 2551"/>
                <a:gd name="T30" fmla="*/ 1427 w 1475"/>
                <a:gd name="T31" fmla="*/ 2520 h 2551"/>
                <a:gd name="T32" fmla="*/ 1437 w 1475"/>
                <a:gd name="T33" fmla="*/ 2511 h 2551"/>
                <a:gd name="T34" fmla="*/ 1445 w 1475"/>
                <a:gd name="T35" fmla="*/ 2502 h 2551"/>
                <a:gd name="T36" fmla="*/ 1453 w 1475"/>
                <a:gd name="T37" fmla="*/ 2492 h 2551"/>
                <a:gd name="T38" fmla="*/ 1459 w 1475"/>
                <a:gd name="T39" fmla="*/ 2481 h 2551"/>
                <a:gd name="T40" fmla="*/ 1465 w 1475"/>
                <a:gd name="T41" fmla="*/ 2469 h 2551"/>
                <a:gd name="T42" fmla="*/ 1469 w 1475"/>
                <a:gd name="T43" fmla="*/ 2457 h 2551"/>
                <a:gd name="T44" fmla="*/ 1473 w 1475"/>
                <a:gd name="T45" fmla="*/ 2444 h 2551"/>
                <a:gd name="T46" fmla="*/ 1475 w 1475"/>
                <a:gd name="T47" fmla="*/ 2431 h 2551"/>
                <a:gd name="T48" fmla="*/ 1475 w 1475"/>
                <a:gd name="T49" fmla="*/ 2417 h 2551"/>
                <a:gd name="T50" fmla="*/ 1475 w 1475"/>
                <a:gd name="T51" fmla="*/ 134 h 2551"/>
                <a:gd name="T52" fmla="*/ 1475 w 1475"/>
                <a:gd name="T53" fmla="*/ 134 h 2551"/>
                <a:gd name="T54" fmla="*/ 1475 w 1475"/>
                <a:gd name="T55" fmla="*/ 120 h 2551"/>
                <a:gd name="T56" fmla="*/ 1473 w 1475"/>
                <a:gd name="T57" fmla="*/ 107 h 2551"/>
                <a:gd name="T58" fmla="*/ 1469 w 1475"/>
                <a:gd name="T59" fmla="*/ 94 h 2551"/>
                <a:gd name="T60" fmla="*/ 1465 w 1475"/>
                <a:gd name="T61" fmla="*/ 81 h 2551"/>
                <a:gd name="T62" fmla="*/ 1459 w 1475"/>
                <a:gd name="T63" fmla="*/ 70 h 2551"/>
                <a:gd name="T64" fmla="*/ 1453 w 1475"/>
                <a:gd name="T65" fmla="*/ 59 h 2551"/>
                <a:gd name="T66" fmla="*/ 1445 w 1475"/>
                <a:gd name="T67" fmla="*/ 49 h 2551"/>
                <a:gd name="T68" fmla="*/ 1437 w 1475"/>
                <a:gd name="T69" fmla="*/ 39 h 2551"/>
                <a:gd name="T70" fmla="*/ 1427 w 1475"/>
                <a:gd name="T71" fmla="*/ 31 h 2551"/>
                <a:gd name="T72" fmla="*/ 1417 w 1475"/>
                <a:gd name="T73" fmla="*/ 23 h 2551"/>
                <a:gd name="T74" fmla="*/ 1405 w 1475"/>
                <a:gd name="T75" fmla="*/ 16 h 2551"/>
                <a:gd name="T76" fmla="*/ 1393 w 1475"/>
                <a:gd name="T77" fmla="*/ 10 h 2551"/>
                <a:gd name="T78" fmla="*/ 1382 w 1475"/>
                <a:gd name="T79" fmla="*/ 7 h 2551"/>
                <a:gd name="T80" fmla="*/ 1369 w 1475"/>
                <a:gd name="T81" fmla="*/ 3 h 2551"/>
                <a:gd name="T82" fmla="*/ 1356 w 1475"/>
                <a:gd name="T83" fmla="*/ 1 h 2551"/>
                <a:gd name="T84" fmla="*/ 1342 w 1475"/>
                <a:gd name="T85" fmla="*/ 0 h 2551"/>
                <a:gd name="T86" fmla="*/ 1342 w 1475"/>
                <a:gd name="T87" fmla="*/ 0 h 2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5" h="2551">
                  <a:moveTo>
                    <a:pt x="1342" y="0"/>
                  </a:moveTo>
                  <a:lnTo>
                    <a:pt x="0" y="0"/>
                  </a:lnTo>
                  <a:lnTo>
                    <a:pt x="0" y="135"/>
                  </a:lnTo>
                  <a:lnTo>
                    <a:pt x="1342" y="135"/>
                  </a:lnTo>
                  <a:lnTo>
                    <a:pt x="1342" y="2417"/>
                  </a:lnTo>
                  <a:lnTo>
                    <a:pt x="0" y="2417"/>
                  </a:lnTo>
                  <a:lnTo>
                    <a:pt x="0" y="2551"/>
                  </a:lnTo>
                  <a:lnTo>
                    <a:pt x="1342" y="2551"/>
                  </a:lnTo>
                  <a:lnTo>
                    <a:pt x="1342" y="2551"/>
                  </a:lnTo>
                  <a:lnTo>
                    <a:pt x="1356" y="2550"/>
                  </a:lnTo>
                  <a:lnTo>
                    <a:pt x="1369" y="2548"/>
                  </a:lnTo>
                  <a:lnTo>
                    <a:pt x="1382" y="2544"/>
                  </a:lnTo>
                  <a:lnTo>
                    <a:pt x="1393" y="2541"/>
                  </a:lnTo>
                  <a:lnTo>
                    <a:pt x="1405" y="2535"/>
                  </a:lnTo>
                  <a:lnTo>
                    <a:pt x="1417" y="2528"/>
                  </a:lnTo>
                  <a:lnTo>
                    <a:pt x="1427" y="2520"/>
                  </a:lnTo>
                  <a:lnTo>
                    <a:pt x="1437" y="2511"/>
                  </a:lnTo>
                  <a:lnTo>
                    <a:pt x="1445" y="2502"/>
                  </a:lnTo>
                  <a:lnTo>
                    <a:pt x="1453" y="2492"/>
                  </a:lnTo>
                  <a:lnTo>
                    <a:pt x="1459" y="2481"/>
                  </a:lnTo>
                  <a:lnTo>
                    <a:pt x="1465" y="2469"/>
                  </a:lnTo>
                  <a:lnTo>
                    <a:pt x="1469" y="2457"/>
                  </a:lnTo>
                  <a:lnTo>
                    <a:pt x="1473" y="2444"/>
                  </a:lnTo>
                  <a:lnTo>
                    <a:pt x="1475" y="2431"/>
                  </a:lnTo>
                  <a:lnTo>
                    <a:pt x="1475" y="2417"/>
                  </a:lnTo>
                  <a:lnTo>
                    <a:pt x="1475" y="134"/>
                  </a:lnTo>
                  <a:lnTo>
                    <a:pt x="1475" y="134"/>
                  </a:lnTo>
                  <a:lnTo>
                    <a:pt x="1475" y="120"/>
                  </a:lnTo>
                  <a:lnTo>
                    <a:pt x="1473" y="107"/>
                  </a:lnTo>
                  <a:lnTo>
                    <a:pt x="1469" y="94"/>
                  </a:lnTo>
                  <a:lnTo>
                    <a:pt x="1465" y="81"/>
                  </a:lnTo>
                  <a:lnTo>
                    <a:pt x="1459" y="70"/>
                  </a:lnTo>
                  <a:lnTo>
                    <a:pt x="1453" y="59"/>
                  </a:lnTo>
                  <a:lnTo>
                    <a:pt x="1445" y="49"/>
                  </a:lnTo>
                  <a:lnTo>
                    <a:pt x="1437" y="39"/>
                  </a:lnTo>
                  <a:lnTo>
                    <a:pt x="1427" y="31"/>
                  </a:lnTo>
                  <a:lnTo>
                    <a:pt x="1417" y="23"/>
                  </a:lnTo>
                  <a:lnTo>
                    <a:pt x="1405" y="16"/>
                  </a:lnTo>
                  <a:lnTo>
                    <a:pt x="1393" y="10"/>
                  </a:lnTo>
                  <a:lnTo>
                    <a:pt x="1382" y="7"/>
                  </a:lnTo>
                  <a:lnTo>
                    <a:pt x="1369" y="3"/>
                  </a:lnTo>
                  <a:lnTo>
                    <a:pt x="1356" y="1"/>
                  </a:lnTo>
                  <a:lnTo>
                    <a:pt x="1342" y="0"/>
                  </a:lnTo>
                  <a:lnTo>
                    <a:pt x="134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2" name="Freeform 10"/>
            <p:cNvSpPr>
              <a:spLocks noEditPoints="1"/>
            </p:cNvSpPr>
            <p:nvPr/>
          </p:nvSpPr>
          <p:spPr bwMode="auto">
            <a:xfrm>
              <a:off x="1734" y="712"/>
              <a:ext cx="336" cy="541"/>
            </a:xfrm>
            <a:custGeom>
              <a:avLst/>
              <a:gdLst>
                <a:gd name="T0" fmla="*/ 2015 w 2015"/>
                <a:gd name="T1" fmla="*/ 3246 h 3246"/>
                <a:gd name="T2" fmla="*/ 0 w 2015"/>
                <a:gd name="T3" fmla="*/ 350 h 3246"/>
                <a:gd name="T4" fmla="*/ 453 w 2015"/>
                <a:gd name="T5" fmla="*/ 1011 h 3246"/>
                <a:gd name="T6" fmla="*/ 501 w 2015"/>
                <a:gd name="T7" fmla="*/ 1011 h 3246"/>
                <a:gd name="T8" fmla="*/ 548 w 2015"/>
                <a:gd name="T9" fmla="*/ 1009 h 3246"/>
                <a:gd name="T10" fmla="*/ 559 w 2015"/>
                <a:gd name="T11" fmla="*/ 1011 h 3246"/>
                <a:gd name="T12" fmla="*/ 566 w 2015"/>
                <a:gd name="T13" fmla="*/ 1015 h 3246"/>
                <a:gd name="T14" fmla="*/ 572 w 2015"/>
                <a:gd name="T15" fmla="*/ 1022 h 3246"/>
                <a:gd name="T16" fmla="*/ 576 w 2015"/>
                <a:gd name="T17" fmla="*/ 1034 h 3246"/>
                <a:gd name="T18" fmla="*/ 614 w 2015"/>
                <a:gd name="T19" fmla="*/ 1275 h 3246"/>
                <a:gd name="T20" fmla="*/ 654 w 2015"/>
                <a:gd name="T21" fmla="*/ 1516 h 3246"/>
                <a:gd name="T22" fmla="*/ 713 w 2015"/>
                <a:gd name="T23" fmla="*/ 1892 h 3246"/>
                <a:gd name="T24" fmla="*/ 715 w 2015"/>
                <a:gd name="T25" fmla="*/ 1909 h 3246"/>
                <a:gd name="T26" fmla="*/ 718 w 2015"/>
                <a:gd name="T27" fmla="*/ 1952 h 3246"/>
                <a:gd name="T28" fmla="*/ 916 w 2015"/>
                <a:gd name="T29" fmla="*/ 1011 h 3246"/>
                <a:gd name="T30" fmla="*/ 1028 w 2015"/>
                <a:gd name="T31" fmla="*/ 1011 h 3246"/>
                <a:gd name="T32" fmla="*/ 1155 w 2015"/>
                <a:gd name="T33" fmla="*/ 1034 h 3246"/>
                <a:gd name="T34" fmla="*/ 1187 w 2015"/>
                <a:gd name="T35" fmla="*/ 1205 h 3246"/>
                <a:gd name="T36" fmla="*/ 1220 w 2015"/>
                <a:gd name="T37" fmla="*/ 1376 h 3246"/>
                <a:gd name="T38" fmla="*/ 1312 w 2015"/>
                <a:gd name="T39" fmla="*/ 1870 h 3246"/>
                <a:gd name="T40" fmla="*/ 1316 w 2015"/>
                <a:gd name="T41" fmla="*/ 1893 h 3246"/>
                <a:gd name="T42" fmla="*/ 1323 w 2015"/>
                <a:gd name="T43" fmla="*/ 1951 h 3246"/>
                <a:gd name="T44" fmla="*/ 1462 w 2015"/>
                <a:gd name="T45" fmla="*/ 1078 h 3246"/>
                <a:gd name="T46" fmla="*/ 1466 w 2015"/>
                <a:gd name="T47" fmla="*/ 1056 h 3246"/>
                <a:gd name="T48" fmla="*/ 1472 w 2015"/>
                <a:gd name="T49" fmla="*/ 1033 h 3246"/>
                <a:gd name="T50" fmla="*/ 1478 w 2015"/>
                <a:gd name="T51" fmla="*/ 1022 h 3246"/>
                <a:gd name="T52" fmla="*/ 1485 w 2015"/>
                <a:gd name="T53" fmla="*/ 1016 h 3246"/>
                <a:gd name="T54" fmla="*/ 1495 w 2015"/>
                <a:gd name="T55" fmla="*/ 1012 h 3246"/>
                <a:gd name="T56" fmla="*/ 1520 w 2015"/>
                <a:gd name="T57" fmla="*/ 1011 h 3246"/>
                <a:gd name="T58" fmla="*/ 1542 w 2015"/>
                <a:gd name="T59" fmla="*/ 1011 h 3246"/>
                <a:gd name="T60" fmla="*/ 1693 w 2015"/>
                <a:gd name="T61" fmla="*/ 1011 h 3246"/>
                <a:gd name="T62" fmla="*/ 1662 w 2015"/>
                <a:gd name="T63" fmla="*/ 1166 h 3246"/>
                <a:gd name="T64" fmla="*/ 1447 w 2015"/>
                <a:gd name="T65" fmla="*/ 2218 h 3246"/>
                <a:gd name="T66" fmla="*/ 1445 w 2015"/>
                <a:gd name="T67" fmla="*/ 2228 h 3246"/>
                <a:gd name="T68" fmla="*/ 1438 w 2015"/>
                <a:gd name="T69" fmla="*/ 2244 h 3246"/>
                <a:gd name="T70" fmla="*/ 1426 w 2015"/>
                <a:gd name="T71" fmla="*/ 2253 h 3246"/>
                <a:gd name="T72" fmla="*/ 1410 w 2015"/>
                <a:gd name="T73" fmla="*/ 2258 h 3246"/>
                <a:gd name="T74" fmla="*/ 1399 w 2015"/>
                <a:gd name="T75" fmla="*/ 2258 h 3246"/>
                <a:gd name="T76" fmla="*/ 1310 w 2015"/>
                <a:gd name="T77" fmla="*/ 2255 h 3246"/>
                <a:gd name="T78" fmla="*/ 1221 w 2015"/>
                <a:gd name="T79" fmla="*/ 2256 h 3246"/>
                <a:gd name="T80" fmla="*/ 1208 w 2015"/>
                <a:gd name="T81" fmla="*/ 2255 h 3246"/>
                <a:gd name="T82" fmla="*/ 1200 w 2015"/>
                <a:gd name="T83" fmla="*/ 2251 h 3246"/>
                <a:gd name="T84" fmla="*/ 1194 w 2015"/>
                <a:gd name="T85" fmla="*/ 2242 h 3246"/>
                <a:gd name="T86" fmla="*/ 1191 w 2015"/>
                <a:gd name="T87" fmla="*/ 2232 h 3246"/>
                <a:gd name="T88" fmla="*/ 1030 w 2015"/>
                <a:gd name="T89" fmla="*/ 1420 h 3246"/>
                <a:gd name="T90" fmla="*/ 1027 w 2015"/>
                <a:gd name="T91" fmla="*/ 1400 h 3246"/>
                <a:gd name="T92" fmla="*/ 1024 w 2015"/>
                <a:gd name="T93" fmla="*/ 1360 h 3246"/>
                <a:gd name="T94" fmla="*/ 1025 w 2015"/>
                <a:gd name="T95" fmla="*/ 1340 h 3246"/>
                <a:gd name="T96" fmla="*/ 882 w 2015"/>
                <a:gd name="T97" fmla="*/ 2041 h 3246"/>
                <a:gd name="T98" fmla="*/ 841 w 2015"/>
                <a:gd name="T99" fmla="*/ 2233 h 3246"/>
                <a:gd name="T100" fmla="*/ 820 w 2015"/>
                <a:gd name="T101" fmla="*/ 2255 h 3246"/>
                <a:gd name="T102" fmla="*/ 586 w 2015"/>
                <a:gd name="T103" fmla="*/ 2256 h 3246"/>
                <a:gd name="T104" fmla="*/ 332 w 2015"/>
                <a:gd name="T105" fmla="*/ 1011 h 3246"/>
                <a:gd name="T106" fmla="*/ 453 w 2015"/>
                <a:gd name="T107" fmla="*/ 1011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015" h="3246">
                  <a:moveTo>
                    <a:pt x="0" y="2915"/>
                  </a:moveTo>
                  <a:lnTo>
                    <a:pt x="2015" y="3246"/>
                  </a:lnTo>
                  <a:lnTo>
                    <a:pt x="2015" y="0"/>
                  </a:lnTo>
                  <a:lnTo>
                    <a:pt x="0" y="350"/>
                  </a:lnTo>
                  <a:lnTo>
                    <a:pt x="0" y="2915"/>
                  </a:lnTo>
                  <a:close/>
                  <a:moveTo>
                    <a:pt x="453" y="1011"/>
                  </a:moveTo>
                  <a:lnTo>
                    <a:pt x="453" y="1011"/>
                  </a:lnTo>
                  <a:lnTo>
                    <a:pt x="501" y="1011"/>
                  </a:lnTo>
                  <a:lnTo>
                    <a:pt x="548" y="1009"/>
                  </a:lnTo>
                  <a:lnTo>
                    <a:pt x="548" y="1009"/>
                  </a:lnTo>
                  <a:lnTo>
                    <a:pt x="554" y="1011"/>
                  </a:lnTo>
                  <a:lnTo>
                    <a:pt x="559" y="1011"/>
                  </a:lnTo>
                  <a:lnTo>
                    <a:pt x="563" y="1013"/>
                  </a:lnTo>
                  <a:lnTo>
                    <a:pt x="566" y="1015"/>
                  </a:lnTo>
                  <a:lnTo>
                    <a:pt x="570" y="1018"/>
                  </a:lnTo>
                  <a:lnTo>
                    <a:pt x="572" y="1022"/>
                  </a:lnTo>
                  <a:lnTo>
                    <a:pt x="573" y="1028"/>
                  </a:lnTo>
                  <a:lnTo>
                    <a:pt x="576" y="1034"/>
                  </a:lnTo>
                  <a:lnTo>
                    <a:pt x="576" y="1034"/>
                  </a:lnTo>
                  <a:lnTo>
                    <a:pt x="614" y="1275"/>
                  </a:lnTo>
                  <a:lnTo>
                    <a:pt x="654" y="1516"/>
                  </a:lnTo>
                  <a:lnTo>
                    <a:pt x="654" y="1516"/>
                  </a:lnTo>
                  <a:lnTo>
                    <a:pt x="684" y="1704"/>
                  </a:lnTo>
                  <a:lnTo>
                    <a:pt x="713" y="1892"/>
                  </a:lnTo>
                  <a:lnTo>
                    <a:pt x="713" y="1892"/>
                  </a:lnTo>
                  <a:lnTo>
                    <a:pt x="715" y="1909"/>
                  </a:lnTo>
                  <a:lnTo>
                    <a:pt x="717" y="1925"/>
                  </a:lnTo>
                  <a:lnTo>
                    <a:pt x="718" y="1952"/>
                  </a:lnTo>
                  <a:lnTo>
                    <a:pt x="718" y="1952"/>
                  </a:lnTo>
                  <a:lnTo>
                    <a:pt x="916" y="1011"/>
                  </a:lnTo>
                  <a:lnTo>
                    <a:pt x="916" y="1011"/>
                  </a:lnTo>
                  <a:lnTo>
                    <a:pt x="1028" y="1011"/>
                  </a:lnTo>
                  <a:lnTo>
                    <a:pt x="1136" y="1012"/>
                  </a:lnTo>
                  <a:lnTo>
                    <a:pt x="1155" y="1034"/>
                  </a:lnTo>
                  <a:lnTo>
                    <a:pt x="1155" y="1034"/>
                  </a:lnTo>
                  <a:lnTo>
                    <a:pt x="1187" y="1205"/>
                  </a:lnTo>
                  <a:lnTo>
                    <a:pt x="1220" y="1376"/>
                  </a:lnTo>
                  <a:lnTo>
                    <a:pt x="1220" y="1376"/>
                  </a:lnTo>
                  <a:lnTo>
                    <a:pt x="1267" y="1622"/>
                  </a:lnTo>
                  <a:lnTo>
                    <a:pt x="1312" y="1870"/>
                  </a:lnTo>
                  <a:lnTo>
                    <a:pt x="1312" y="1870"/>
                  </a:lnTo>
                  <a:lnTo>
                    <a:pt x="1316" y="1893"/>
                  </a:lnTo>
                  <a:lnTo>
                    <a:pt x="1318" y="1915"/>
                  </a:lnTo>
                  <a:lnTo>
                    <a:pt x="1323" y="1951"/>
                  </a:lnTo>
                  <a:lnTo>
                    <a:pt x="1323" y="1951"/>
                  </a:lnTo>
                  <a:lnTo>
                    <a:pt x="1462" y="1078"/>
                  </a:lnTo>
                  <a:lnTo>
                    <a:pt x="1462" y="1078"/>
                  </a:lnTo>
                  <a:lnTo>
                    <a:pt x="1466" y="1056"/>
                  </a:lnTo>
                  <a:lnTo>
                    <a:pt x="1469" y="1038"/>
                  </a:lnTo>
                  <a:lnTo>
                    <a:pt x="1472" y="1033"/>
                  </a:lnTo>
                  <a:lnTo>
                    <a:pt x="1474" y="1027"/>
                  </a:lnTo>
                  <a:lnTo>
                    <a:pt x="1478" y="1022"/>
                  </a:lnTo>
                  <a:lnTo>
                    <a:pt x="1481" y="1019"/>
                  </a:lnTo>
                  <a:lnTo>
                    <a:pt x="1485" y="1016"/>
                  </a:lnTo>
                  <a:lnTo>
                    <a:pt x="1489" y="1014"/>
                  </a:lnTo>
                  <a:lnTo>
                    <a:pt x="1495" y="1012"/>
                  </a:lnTo>
                  <a:lnTo>
                    <a:pt x="1502" y="1012"/>
                  </a:lnTo>
                  <a:lnTo>
                    <a:pt x="1520" y="1011"/>
                  </a:lnTo>
                  <a:lnTo>
                    <a:pt x="1542" y="1011"/>
                  </a:lnTo>
                  <a:lnTo>
                    <a:pt x="1542" y="1011"/>
                  </a:lnTo>
                  <a:lnTo>
                    <a:pt x="1693" y="1011"/>
                  </a:lnTo>
                  <a:lnTo>
                    <a:pt x="1693" y="1011"/>
                  </a:lnTo>
                  <a:lnTo>
                    <a:pt x="1662" y="1166"/>
                  </a:lnTo>
                  <a:lnTo>
                    <a:pt x="1662" y="1166"/>
                  </a:lnTo>
                  <a:lnTo>
                    <a:pt x="1554" y="1692"/>
                  </a:lnTo>
                  <a:lnTo>
                    <a:pt x="1447" y="2218"/>
                  </a:lnTo>
                  <a:lnTo>
                    <a:pt x="1447" y="2218"/>
                  </a:lnTo>
                  <a:lnTo>
                    <a:pt x="1445" y="2228"/>
                  </a:lnTo>
                  <a:lnTo>
                    <a:pt x="1441" y="2237"/>
                  </a:lnTo>
                  <a:lnTo>
                    <a:pt x="1438" y="2244"/>
                  </a:lnTo>
                  <a:lnTo>
                    <a:pt x="1432" y="2249"/>
                  </a:lnTo>
                  <a:lnTo>
                    <a:pt x="1426" y="2253"/>
                  </a:lnTo>
                  <a:lnTo>
                    <a:pt x="1419" y="2256"/>
                  </a:lnTo>
                  <a:lnTo>
                    <a:pt x="1410" y="2258"/>
                  </a:lnTo>
                  <a:lnTo>
                    <a:pt x="1399" y="2258"/>
                  </a:lnTo>
                  <a:lnTo>
                    <a:pt x="1399" y="2258"/>
                  </a:lnTo>
                  <a:lnTo>
                    <a:pt x="1354" y="2255"/>
                  </a:lnTo>
                  <a:lnTo>
                    <a:pt x="1310" y="2255"/>
                  </a:lnTo>
                  <a:lnTo>
                    <a:pt x="1221" y="2256"/>
                  </a:lnTo>
                  <a:lnTo>
                    <a:pt x="1221" y="2256"/>
                  </a:lnTo>
                  <a:lnTo>
                    <a:pt x="1214" y="2256"/>
                  </a:lnTo>
                  <a:lnTo>
                    <a:pt x="1208" y="2255"/>
                  </a:lnTo>
                  <a:lnTo>
                    <a:pt x="1204" y="2254"/>
                  </a:lnTo>
                  <a:lnTo>
                    <a:pt x="1200" y="2251"/>
                  </a:lnTo>
                  <a:lnTo>
                    <a:pt x="1197" y="2247"/>
                  </a:lnTo>
                  <a:lnTo>
                    <a:pt x="1194" y="2242"/>
                  </a:lnTo>
                  <a:lnTo>
                    <a:pt x="1192" y="2238"/>
                  </a:lnTo>
                  <a:lnTo>
                    <a:pt x="1191" y="2232"/>
                  </a:lnTo>
                  <a:lnTo>
                    <a:pt x="1191" y="2232"/>
                  </a:lnTo>
                  <a:lnTo>
                    <a:pt x="1030" y="1420"/>
                  </a:lnTo>
                  <a:lnTo>
                    <a:pt x="1030" y="1420"/>
                  </a:lnTo>
                  <a:lnTo>
                    <a:pt x="1027" y="1400"/>
                  </a:lnTo>
                  <a:lnTo>
                    <a:pt x="1025" y="1380"/>
                  </a:lnTo>
                  <a:lnTo>
                    <a:pt x="1024" y="1360"/>
                  </a:lnTo>
                  <a:lnTo>
                    <a:pt x="1025" y="1340"/>
                  </a:lnTo>
                  <a:lnTo>
                    <a:pt x="1025" y="1340"/>
                  </a:lnTo>
                  <a:lnTo>
                    <a:pt x="882" y="2041"/>
                  </a:lnTo>
                  <a:lnTo>
                    <a:pt x="882" y="2041"/>
                  </a:lnTo>
                  <a:lnTo>
                    <a:pt x="862" y="2138"/>
                  </a:lnTo>
                  <a:lnTo>
                    <a:pt x="841" y="2233"/>
                  </a:lnTo>
                  <a:lnTo>
                    <a:pt x="820" y="2255"/>
                  </a:lnTo>
                  <a:lnTo>
                    <a:pt x="820" y="2255"/>
                  </a:lnTo>
                  <a:lnTo>
                    <a:pt x="705" y="2256"/>
                  </a:lnTo>
                  <a:lnTo>
                    <a:pt x="586" y="2256"/>
                  </a:lnTo>
                  <a:lnTo>
                    <a:pt x="586" y="2256"/>
                  </a:lnTo>
                  <a:lnTo>
                    <a:pt x="332" y="1011"/>
                  </a:lnTo>
                  <a:lnTo>
                    <a:pt x="332" y="1011"/>
                  </a:lnTo>
                  <a:lnTo>
                    <a:pt x="453" y="1011"/>
                  </a:lnTo>
                  <a:lnTo>
                    <a:pt x="453" y="10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grpSp>
        <p:nvGrpSpPr>
          <p:cNvPr id="23" name="Group 13"/>
          <p:cNvGrpSpPr>
            <a:grpSpLocks noChangeAspect="1"/>
          </p:cNvGrpSpPr>
          <p:nvPr/>
        </p:nvGrpSpPr>
        <p:grpSpPr bwMode="auto">
          <a:xfrm>
            <a:off x="4193628" y="5373167"/>
            <a:ext cx="509596" cy="457200"/>
            <a:chOff x="2664" y="712"/>
            <a:chExt cx="603" cy="541"/>
          </a:xfrm>
          <a:solidFill>
            <a:schemeClr val="accent1"/>
          </a:solidFill>
        </p:grpSpPr>
        <p:sp>
          <p:nvSpPr>
            <p:cNvPr id="24" name="Rectangle 14"/>
            <p:cNvSpPr>
              <a:spLocks noChangeArrowheads="1"/>
            </p:cNvSpPr>
            <p:nvPr/>
          </p:nvSpPr>
          <p:spPr bwMode="auto">
            <a:xfrm>
              <a:off x="3022" y="990"/>
              <a:ext cx="8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5" name="Rectangle 15"/>
            <p:cNvSpPr>
              <a:spLocks noChangeArrowheads="1"/>
            </p:cNvSpPr>
            <p:nvPr/>
          </p:nvSpPr>
          <p:spPr bwMode="auto">
            <a:xfrm>
              <a:off x="3022" y="1072"/>
              <a:ext cx="8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6" name="Rectangle 16"/>
            <p:cNvSpPr>
              <a:spLocks noChangeArrowheads="1"/>
            </p:cNvSpPr>
            <p:nvPr/>
          </p:nvSpPr>
          <p:spPr bwMode="auto">
            <a:xfrm>
              <a:off x="3022" y="826"/>
              <a:ext cx="8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7" name="Rectangle 17"/>
            <p:cNvSpPr>
              <a:spLocks noChangeArrowheads="1"/>
            </p:cNvSpPr>
            <p:nvPr/>
          </p:nvSpPr>
          <p:spPr bwMode="auto">
            <a:xfrm>
              <a:off x="3022" y="908"/>
              <a:ext cx="89"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8" name="Rectangle 18"/>
            <p:cNvSpPr>
              <a:spLocks noChangeArrowheads="1"/>
            </p:cNvSpPr>
            <p:nvPr/>
          </p:nvSpPr>
          <p:spPr bwMode="auto">
            <a:xfrm>
              <a:off x="3133" y="990"/>
              <a:ext cx="90"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29" name="Rectangle 19"/>
            <p:cNvSpPr>
              <a:spLocks noChangeArrowheads="1"/>
            </p:cNvSpPr>
            <p:nvPr/>
          </p:nvSpPr>
          <p:spPr bwMode="auto">
            <a:xfrm>
              <a:off x="3133" y="1072"/>
              <a:ext cx="90"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30" name="Rectangle 20"/>
            <p:cNvSpPr>
              <a:spLocks noChangeArrowheads="1"/>
            </p:cNvSpPr>
            <p:nvPr/>
          </p:nvSpPr>
          <p:spPr bwMode="auto">
            <a:xfrm>
              <a:off x="3133" y="826"/>
              <a:ext cx="90"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31" name="Rectangle 21"/>
            <p:cNvSpPr>
              <a:spLocks noChangeArrowheads="1"/>
            </p:cNvSpPr>
            <p:nvPr/>
          </p:nvSpPr>
          <p:spPr bwMode="auto">
            <a:xfrm>
              <a:off x="3133" y="908"/>
              <a:ext cx="90" cy="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32" name="Freeform 22"/>
            <p:cNvSpPr>
              <a:spLocks/>
            </p:cNvSpPr>
            <p:nvPr/>
          </p:nvSpPr>
          <p:spPr bwMode="auto">
            <a:xfrm>
              <a:off x="3022" y="759"/>
              <a:ext cx="245" cy="425"/>
            </a:xfrm>
            <a:custGeom>
              <a:avLst/>
              <a:gdLst>
                <a:gd name="T0" fmla="*/ 1340 w 1473"/>
                <a:gd name="T1" fmla="*/ 0 h 2551"/>
                <a:gd name="T2" fmla="*/ 0 w 1473"/>
                <a:gd name="T3" fmla="*/ 0 h 2551"/>
                <a:gd name="T4" fmla="*/ 0 w 1473"/>
                <a:gd name="T5" fmla="*/ 134 h 2551"/>
                <a:gd name="T6" fmla="*/ 1340 w 1473"/>
                <a:gd name="T7" fmla="*/ 134 h 2551"/>
                <a:gd name="T8" fmla="*/ 1340 w 1473"/>
                <a:gd name="T9" fmla="*/ 2418 h 2551"/>
                <a:gd name="T10" fmla="*/ 0 w 1473"/>
                <a:gd name="T11" fmla="*/ 2418 h 2551"/>
                <a:gd name="T12" fmla="*/ 0 w 1473"/>
                <a:gd name="T13" fmla="*/ 2551 h 2551"/>
                <a:gd name="T14" fmla="*/ 1340 w 1473"/>
                <a:gd name="T15" fmla="*/ 2551 h 2551"/>
                <a:gd name="T16" fmla="*/ 1340 w 1473"/>
                <a:gd name="T17" fmla="*/ 2551 h 2551"/>
                <a:gd name="T18" fmla="*/ 1353 w 1473"/>
                <a:gd name="T19" fmla="*/ 2551 h 2551"/>
                <a:gd name="T20" fmla="*/ 1367 w 1473"/>
                <a:gd name="T21" fmla="*/ 2549 h 2551"/>
                <a:gd name="T22" fmla="*/ 1380 w 1473"/>
                <a:gd name="T23" fmla="*/ 2545 h 2551"/>
                <a:gd name="T24" fmla="*/ 1392 w 1473"/>
                <a:gd name="T25" fmla="*/ 2540 h 2551"/>
                <a:gd name="T26" fmla="*/ 1403 w 1473"/>
                <a:gd name="T27" fmla="*/ 2535 h 2551"/>
                <a:gd name="T28" fmla="*/ 1415 w 1473"/>
                <a:gd name="T29" fmla="*/ 2529 h 2551"/>
                <a:gd name="T30" fmla="*/ 1424 w 1473"/>
                <a:gd name="T31" fmla="*/ 2521 h 2551"/>
                <a:gd name="T32" fmla="*/ 1433 w 1473"/>
                <a:gd name="T33" fmla="*/ 2512 h 2551"/>
                <a:gd name="T34" fmla="*/ 1443 w 1473"/>
                <a:gd name="T35" fmla="*/ 2503 h 2551"/>
                <a:gd name="T36" fmla="*/ 1450 w 1473"/>
                <a:gd name="T37" fmla="*/ 2493 h 2551"/>
                <a:gd name="T38" fmla="*/ 1457 w 1473"/>
                <a:gd name="T39" fmla="*/ 2481 h 2551"/>
                <a:gd name="T40" fmla="*/ 1463 w 1473"/>
                <a:gd name="T41" fmla="*/ 2469 h 2551"/>
                <a:gd name="T42" fmla="*/ 1467 w 1473"/>
                <a:gd name="T43" fmla="*/ 2458 h 2551"/>
                <a:gd name="T44" fmla="*/ 1471 w 1473"/>
                <a:gd name="T45" fmla="*/ 2445 h 2551"/>
                <a:gd name="T46" fmla="*/ 1472 w 1473"/>
                <a:gd name="T47" fmla="*/ 2432 h 2551"/>
                <a:gd name="T48" fmla="*/ 1473 w 1473"/>
                <a:gd name="T49" fmla="*/ 2418 h 2551"/>
                <a:gd name="T50" fmla="*/ 1473 w 1473"/>
                <a:gd name="T51" fmla="*/ 133 h 2551"/>
                <a:gd name="T52" fmla="*/ 1473 w 1473"/>
                <a:gd name="T53" fmla="*/ 133 h 2551"/>
                <a:gd name="T54" fmla="*/ 1472 w 1473"/>
                <a:gd name="T55" fmla="*/ 120 h 2551"/>
                <a:gd name="T56" fmla="*/ 1471 w 1473"/>
                <a:gd name="T57" fmla="*/ 106 h 2551"/>
                <a:gd name="T58" fmla="*/ 1467 w 1473"/>
                <a:gd name="T59" fmla="*/ 93 h 2551"/>
                <a:gd name="T60" fmla="*/ 1463 w 1473"/>
                <a:gd name="T61" fmla="*/ 81 h 2551"/>
                <a:gd name="T62" fmla="*/ 1457 w 1473"/>
                <a:gd name="T63" fmla="*/ 70 h 2551"/>
                <a:gd name="T64" fmla="*/ 1450 w 1473"/>
                <a:gd name="T65" fmla="*/ 59 h 2551"/>
                <a:gd name="T66" fmla="*/ 1443 w 1473"/>
                <a:gd name="T67" fmla="*/ 49 h 2551"/>
                <a:gd name="T68" fmla="*/ 1433 w 1473"/>
                <a:gd name="T69" fmla="*/ 39 h 2551"/>
                <a:gd name="T70" fmla="*/ 1424 w 1473"/>
                <a:gd name="T71" fmla="*/ 30 h 2551"/>
                <a:gd name="T72" fmla="*/ 1415 w 1473"/>
                <a:gd name="T73" fmla="*/ 23 h 2551"/>
                <a:gd name="T74" fmla="*/ 1403 w 1473"/>
                <a:gd name="T75" fmla="*/ 16 h 2551"/>
                <a:gd name="T76" fmla="*/ 1392 w 1473"/>
                <a:gd name="T77" fmla="*/ 10 h 2551"/>
                <a:gd name="T78" fmla="*/ 1380 w 1473"/>
                <a:gd name="T79" fmla="*/ 6 h 2551"/>
                <a:gd name="T80" fmla="*/ 1367 w 1473"/>
                <a:gd name="T81" fmla="*/ 2 h 2551"/>
                <a:gd name="T82" fmla="*/ 1353 w 1473"/>
                <a:gd name="T83" fmla="*/ 1 h 2551"/>
                <a:gd name="T84" fmla="*/ 1340 w 1473"/>
                <a:gd name="T85" fmla="*/ 0 h 2551"/>
                <a:gd name="T86" fmla="*/ 1340 w 1473"/>
                <a:gd name="T87" fmla="*/ 0 h 2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3" h="2551">
                  <a:moveTo>
                    <a:pt x="1340" y="0"/>
                  </a:moveTo>
                  <a:lnTo>
                    <a:pt x="0" y="0"/>
                  </a:lnTo>
                  <a:lnTo>
                    <a:pt x="0" y="134"/>
                  </a:lnTo>
                  <a:lnTo>
                    <a:pt x="1340" y="134"/>
                  </a:lnTo>
                  <a:lnTo>
                    <a:pt x="1340" y="2418"/>
                  </a:lnTo>
                  <a:lnTo>
                    <a:pt x="0" y="2418"/>
                  </a:lnTo>
                  <a:lnTo>
                    <a:pt x="0" y="2551"/>
                  </a:lnTo>
                  <a:lnTo>
                    <a:pt x="1340" y="2551"/>
                  </a:lnTo>
                  <a:lnTo>
                    <a:pt x="1340" y="2551"/>
                  </a:lnTo>
                  <a:lnTo>
                    <a:pt x="1353" y="2551"/>
                  </a:lnTo>
                  <a:lnTo>
                    <a:pt x="1367" y="2549"/>
                  </a:lnTo>
                  <a:lnTo>
                    <a:pt x="1380" y="2545"/>
                  </a:lnTo>
                  <a:lnTo>
                    <a:pt x="1392" y="2540"/>
                  </a:lnTo>
                  <a:lnTo>
                    <a:pt x="1403" y="2535"/>
                  </a:lnTo>
                  <a:lnTo>
                    <a:pt x="1415" y="2529"/>
                  </a:lnTo>
                  <a:lnTo>
                    <a:pt x="1424" y="2521"/>
                  </a:lnTo>
                  <a:lnTo>
                    <a:pt x="1433" y="2512"/>
                  </a:lnTo>
                  <a:lnTo>
                    <a:pt x="1443" y="2503"/>
                  </a:lnTo>
                  <a:lnTo>
                    <a:pt x="1450" y="2493"/>
                  </a:lnTo>
                  <a:lnTo>
                    <a:pt x="1457" y="2481"/>
                  </a:lnTo>
                  <a:lnTo>
                    <a:pt x="1463" y="2469"/>
                  </a:lnTo>
                  <a:lnTo>
                    <a:pt x="1467" y="2458"/>
                  </a:lnTo>
                  <a:lnTo>
                    <a:pt x="1471" y="2445"/>
                  </a:lnTo>
                  <a:lnTo>
                    <a:pt x="1472" y="2432"/>
                  </a:lnTo>
                  <a:lnTo>
                    <a:pt x="1473" y="2418"/>
                  </a:lnTo>
                  <a:lnTo>
                    <a:pt x="1473" y="133"/>
                  </a:lnTo>
                  <a:lnTo>
                    <a:pt x="1473" y="133"/>
                  </a:lnTo>
                  <a:lnTo>
                    <a:pt x="1472" y="120"/>
                  </a:lnTo>
                  <a:lnTo>
                    <a:pt x="1471" y="106"/>
                  </a:lnTo>
                  <a:lnTo>
                    <a:pt x="1467" y="93"/>
                  </a:lnTo>
                  <a:lnTo>
                    <a:pt x="1463" y="81"/>
                  </a:lnTo>
                  <a:lnTo>
                    <a:pt x="1457" y="70"/>
                  </a:lnTo>
                  <a:lnTo>
                    <a:pt x="1450" y="59"/>
                  </a:lnTo>
                  <a:lnTo>
                    <a:pt x="1443" y="49"/>
                  </a:lnTo>
                  <a:lnTo>
                    <a:pt x="1433" y="39"/>
                  </a:lnTo>
                  <a:lnTo>
                    <a:pt x="1424" y="30"/>
                  </a:lnTo>
                  <a:lnTo>
                    <a:pt x="1415" y="23"/>
                  </a:lnTo>
                  <a:lnTo>
                    <a:pt x="1403" y="16"/>
                  </a:lnTo>
                  <a:lnTo>
                    <a:pt x="1392" y="10"/>
                  </a:lnTo>
                  <a:lnTo>
                    <a:pt x="1380" y="6"/>
                  </a:lnTo>
                  <a:lnTo>
                    <a:pt x="1367" y="2"/>
                  </a:lnTo>
                  <a:lnTo>
                    <a:pt x="1353" y="1"/>
                  </a:lnTo>
                  <a:lnTo>
                    <a:pt x="1340" y="0"/>
                  </a:lnTo>
                  <a:lnTo>
                    <a:pt x="134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33" name="Freeform 23"/>
            <p:cNvSpPr>
              <a:spLocks noEditPoints="1"/>
            </p:cNvSpPr>
            <p:nvPr/>
          </p:nvSpPr>
          <p:spPr bwMode="auto">
            <a:xfrm>
              <a:off x="2664" y="712"/>
              <a:ext cx="335" cy="541"/>
            </a:xfrm>
            <a:custGeom>
              <a:avLst/>
              <a:gdLst>
                <a:gd name="T0" fmla="*/ 2010 w 2010"/>
                <a:gd name="T1" fmla="*/ 3246 h 3246"/>
                <a:gd name="T2" fmla="*/ 0 w 2010"/>
                <a:gd name="T3" fmla="*/ 349 h 3246"/>
                <a:gd name="T4" fmla="*/ 382 w 2010"/>
                <a:gd name="T5" fmla="*/ 2243 h 3246"/>
                <a:gd name="T6" fmla="*/ 570 w 2010"/>
                <a:gd name="T7" fmla="*/ 1947 h 3246"/>
                <a:gd name="T8" fmla="*/ 759 w 2010"/>
                <a:gd name="T9" fmla="*/ 1651 h 3246"/>
                <a:gd name="T10" fmla="*/ 765 w 2010"/>
                <a:gd name="T11" fmla="*/ 1637 h 3246"/>
                <a:gd name="T12" fmla="*/ 768 w 2010"/>
                <a:gd name="T13" fmla="*/ 1625 h 3246"/>
                <a:gd name="T14" fmla="*/ 767 w 2010"/>
                <a:gd name="T15" fmla="*/ 1613 h 3246"/>
                <a:gd name="T16" fmla="*/ 760 w 2010"/>
                <a:gd name="T17" fmla="*/ 1599 h 3246"/>
                <a:gd name="T18" fmla="*/ 587 w 2010"/>
                <a:gd name="T19" fmla="*/ 1304 h 3246"/>
                <a:gd name="T20" fmla="*/ 416 w 2010"/>
                <a:gd name="T21" fmla="*/ 1009 h 3246"/>
                <a:gd name="T22" fmla="*/ 397 w 2010"/>
                <a:gd name="T23" fmla="*/ 975 h 3246"/>
                <a:gd name="T24" fmla="*/ 428 w 2010"/>
                <a:gd name="T25" fmla="*/ 971 h 3246"/>
                <a:gd name="T26" fmla="*/ 576 w 2010"/>
                <a:gd name="T27" fmla="*/ 971 h 3246"/>
                <a:gd name="T28" fmla="*/ 725 w 2010"/>
                <a:gd name="T29" fmla="*/ 972 h 3246"/>
                <a:gd name="T30" fmla="*/ 746 w 2010"/>
                <a:gd name="T31" fmla="*/ 977 h 3246"/>
                <a:gd name="T32" fmla="*/ 759 w 2010"/>
                <a:gd name="T33" fmla="*/ 986 h 3246"/>
                <a:gd name="T34" fmla="*/ 761 w 2010"/>
                <a:gd name="T35" fmla="*/ 990 h 3246"/>
                <a:gd name="T36" fmla="*/ 957 w 2010"/>
                <a:gd name="T37" fmla="*/ 1406 h 3246"/>
                <a:gd name="T38" fmla="*/ 963 w 2010"/>
                <a:gd name="T39" fmla="*/ 1420 h 3246"/>
                <a:gd name="T40" fmla="*/ 981 w 2010"/>
                <a:gd name="T41" fmla="*/ 1473 h 3246"/>
                <a:gd name="T42" fmla="*/ 991 w 2010"/>
                <a:gd name="T43" fmla="*/ 1441 h 3246"/>
                <a:gd name="T44" fmla="*/ 1017 w 2010"/>
                <a:gd name="T45" fmla="*/ 1379 h 3246"/>
                <a:gd name="T46" fmla="*/ 1060 w 2010"/>
                <a:gd name="T47" fmla="*/ 1290 h 3246"/>
                <a:gd name="T48" fmla="*/ 1152 w 2010"/>
                <a:gd name="T49" fmla="*/ 1117 h 3246"/>
                <a:gd name="T50" fmla="*/ 1212 w 2010"/>
                <a:gd name="T51" fmla="*/ 1003 h 3246"/>
                <a:gd name="T52" fmla="*/ 1217 w 2010"/>
                <a:gd name="T53" fmla="*/ 995 h 3246"/>
                <a:gd name="T54" fmla="*/ 1227 w 2010"/>
                <a:gd name="T55" fmla="*/ 982 h 3246"/>
                <a:gd name="T56" fmla="*/ 1239 w 2010"/>
                <a:gd name="T57" fmla="*/ 975 h 3246"/>
                <a:gd name="T58" fmla="*/ 1255 w 2010"/>
                <a:gd name="T59" fmla="*/ 971 h 3246"/>
                <a:gd name="T60" fmla="*/ 1265 w 2010"/>
                <a:gd name="T61" fmla="*/ 971 h 3246"/>
                <a:gd name="T62" fmla="*/ 1391 w 2010"/>
                <a:gd name="T63" fmla="*/ 971 h 3246"/>
                <a:gd name="T64" fmla="*/ 1519 w 2010"/>
                <a:gd name="T65" fmla="*/ 971 h 3246"/>
                <a:gd name="T66" fmla="*/ 1557 w 2010"/>
                <a:gd name="T67" fmla="*/ 974 h 3246"/>
                <a:gd name="T68" fmla="*/ 1537 w 2010"/>
                <a:gd name="T69" fmla="*/ 1007 h 3246"/>
                <a:gd name="T70" fmla="*/ 1361 w 2010"/>
                <a:gd name="T71" fmla="*/ 1299 h 3246"/>
                <a:gd name="T72" fmla="*/ 1184 w 2010"/>
                <a:gd name="T73" fmla="*/ 1590 h 3246"/>
                <a:gd name="T74" fmla="*/ 1176 w 2010"/>
                <a:gd name="T75" fmla="*/ 1606 h 3246"/>
                <a:gd name="T76" fmla="*/ 1174 w 2010"/>
                <a:gd name="T77" fmla="*/ 1620 h 3246"/>
                <a:gd name="T78" fmla="*/ 1177 w 2010"/>
                <a:gd name="T79" fmla="*/ 1633 h 3246"/>
                <a:gd name="T80" fmla="*/ 1184 w 2010"/>
                <a:gd name="T81" fmla="*/ 1649 h 3246"/>
                <a:gd name="T82" fmla="*/ 1366 w 2010"/>
                <a:gd name="T83" fmla="*/ 1944 h 3246"/>
                <a:gd name="T84" fmla="*/ 1545 w 2010"/>
                <a:gd name="T85" fmla="*/ 2240 h 3246"/>
                <a:gd name="T86" fmla="*/ 1568 w 2010"/>
                <a:gd name="T87" fmla="*/ 2278 h 3246"/>
                <a:gd name="T88" fmla="*/ 1235 w 2010"/>
                <a:gd name="T89" fmla="*/ 2277 h 3246"/>
                <a:gd name="T90" fmla="*/ 1211 w 2010"/>
                <a:gd name="T91" fmla="*/ 2262 h 3246"/>
                <a:gd name="T92" fmla="*/ 995 w 2010"/>
                <a:gd name="T93" fmla="*/ 1852 h 3246"/>
                <a:gd name="T94" fmla="*/ 987 w 2010"/>
                <a:gd name="T95" fmla="*/ 1833 h 3246"/>
                <a:gd name="T96" fmla="*/ 968 w 2010"/>
                <a:gd name="T97" fmla="*/ 1776 h 3246"/>
                <a:gd name="T98" fmla="*/ 956 w 2010"/>
                <a:gd name="T99" fmla="*/ 1806 h 3246"/>
                <a:gd name="T100" fmla="*/ 913 w 2010"/>
                <a:gd name="T101" fmla="*/ 1898 h 3246"/>
                <a:gd name="T102" fmla="*/ 853 w 2010"/>
                <a:gd name="T103" fmla="*/ 2016 h 3246"/>
                <a:gd name="T104" fmla="*/ 756 w 2010"/>
                <a:gd name="T105" fmla="*/ 2192 h 3246"/>
                <a:gd name="T106" fmla="*/ 726 w 2010"/>
                <a:gd name="T107" fmla="*/ 2251 h 3246"/>
                <a:gd name="T108" fmla="*/ 718 w 2010"/>
                <a:gd name="T109" fmla="*/ 2264 h 3246"/>
                <a:gd name="T110" fmla="*/ 708 w 2010"/>
                <a:gd name="T111" fmla="*/ 2274 h 3246"/>
                <a:gd name="T112" fmla="*/ 696 w 2010"/>
                <a:gd name="T113" fmla="*/ 2277 h 3246"/>
                <a:gd name="T114" fmla="*/ 681 w 2010"/>
                <a:gd name="T115" fmla="*/ 2279 h 3246"/>
                <a:gd name="T116" fmla="*/ 537 w 2010"/>
                <a:gd name="T117" fmla="*/ 2278 h 3246"/>
                <a:gd name="T118" fmla="*/ 394 w 2010"/>
                <a:gd name="T119" fmla="*/ 2278 h 3246"/>
                <a:gd name="T120" fmla="*/ 362 w 2010"/>
                <a:gd name="T121" fmla="*/ 2277 h 3246"/>
                <a:gd name="T122" fmla="*/ 382 w 2010"/>
                <a:gd name="T123" fmla="*/ 2243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10" h="3246">
                  <a:moveTo>
                    <a:pt x="0" y="2916"/>
                  </a:moveTo>
                  <a:lnTo>
                    <a:pt x="2010" y="3246"/>
                  </a:lnTo>
                  <a:lnTo>
                    <a:pt x="2010" y="0"/>
                  </a:lnTo>
                  <a:lnTo>
                    <a:pt x="0" y="349"/>
                  </a:lnTo>
                  <a:lnTo>
                    <a:pt x="0" y="2916"/>
                  </a:lnTo>
                  <a:close/>
                  <a:moveTo>
                    <a:pt x="382" y="2243"/>
                  </a:moveTo>
                  <a:lnTo>
                    <a:pt x="382" y="2243"/>
                  </a:lnTo>
                  <a:lnTo>
                    <a:pt x="570" y="1947"/>
                  </a:lnTo>
                  <a:lnTo>
                    <a:pt x="759" y="1651"/>
                  </a:lnTo>
                  <a:lnTo>
                    <a:pt x="759" y="1651"/>
                  </a:lnTo>
                  <a:lnTo>
                    <a:pt x="763" y="1644"/>
                  </a:lnTo>
                  <a:lnTo>
                    <a:pt x="765" y="1637"/>
                  </a:lnTo>
                  <a:lnTo>
                    <a:pt x="768" y="1631"/>
                  </a:lnTo>
                  <a:lnTo>
                    <a:pt x="768" y="1625"/>
                  </a:lnTo>
                  <a:lnTo>
                    <a:pt x="768" y="1618"/>
                  </a:lnTo>
                  <a:lnTo>
                    <a:pt x="767" y="1613"/>
                  </a:lnTo>
                  <a:lnTo>
                    <a:pt x="763" y="1606"/>
                  </a:lnTo>
                  <a:lnTo>
                    <a:pt x="760" y="1599"/>
                  </a:lnTo>
                  <a:lnTo>
                    <a:pt x="760" y="1599"/>
                  </a:lnTo>
                  <a:lnTo>
                    <a:pt x="587" y="1304"/>
                  </a:lnTo>
                  <a:lnTo>
                    <a:pt x="416" y="1009"/>
                  </a:lnTo>
                  <a:lnTo>
                    <a:pt x="416" y="1009"/>
                  </a:lnTo>
                  <a:lnTo>
                    <a:pt x="397" y="975"/>
                  </a:lnTo>
                  <a:lnTo>
                    <a:pt x="397" y="975"/>
                  </a:lnTo>
                  <a:lnTo>
                    <a:pt x="414" y="972"/>
                  </a:lnTo>
                  <a:lnTo>
                    <a:pt x="428" y="971"/>
                  </a:lnTo>
                  <a:lnTo>
                    <a:pt x="428" y="971"/>
                  </a:lnTo>
                  <a:lnTo>
                    <a:pt x="576" y="971"/>
                  </a:lnTo>
                  <a:lnTo>
                    <a:pt x="725" y="972"/>
                  </a:lnTo>
                  <a:lnTo>
                    <a:pt x="725" y="972"/>
                  </a:lnTo>
                  <a:lnTo>
                    <a:pt x="735" y="974"/>
                  </a:lnTo>
                  <a:lnTo>
                    <a:pt x="746" y="977"/>
                  </a:lnTo>
                  <a:lnTo>
                    <a:pt x="755" y="983"/>
                  </a:lnTo>
                  <a:lnTo>
                    <a:pt x="759" y="986"/>
                  </a:lnTo>
                  <a:lnTo>
                    <a:pt x="761" y="990"/>
                  </a:lnTo>
                  <a:lnTo>
                    <a:pt x="761" y="990"/>
                  </a:lnTo>
                  <a:lnTo>
                    <a:pt x="860" y="1197"/>
                  </a:lnTo>
                  <a:lnTo>
                    <a:pt x="957" y="1406"/>
                  </a:lnTo>
                  <a:lnTo>
                    <a:pt x="957" y="1406"/>
                  </a:lnTo>
                  <a:lnTo>
                    <a:pt x="963" y="1420"/>
                  </a:lnTo>
                  <a:lnTo>
                    <a:pt x="969" y="1436"/>
                  </a:lnTo>
                  <a:lnTo>
                    <a:pt x="981" y="1473"/>
                  </a:lnTo>
                  <a:lnTo>
                    <a:pt x="981" y="1473"/>
                  </a:lnTo>
                  <a:lnTo>
                    <a:pt x="991" y="1441"/>
                  </a:lnTo>
                  <a:lnTo>
                    <a:pt x="1004" y="1410"/>
                  </a:lnTo>
                  <a:lnTo>
                    <a:pt x="1017" y="1379"/>
                  </a:lnTo>
                  <a:lnTo>
                    <a:pt x="1031" y="1349"/>
                  </a:lnTo>
                  <a:lnTo>
                    <a:pt x="1060" y="1290"/>
                  </a:lnTo>
                  <a:lnTo>
                    <a:pt x="1090" y="1231"/>
                  </a:lnTo>
                  <a:lnTo>
                    <a:pt x="1152" y="1117"/>
                  </a:lnTo>
                  <a:lnTo>
                    <a:pt x="1183" y="1060"/>
                  </a:lnTo>
                  <a:lnTo>
                    <a:pt x="1212" y="1003"/>
                  </a:lnTo>
                  <a:lnTo>
                    <a:pt x="1212" y="1003"/>
                  </a:lnTo>
                  <a:lnTo>
                    <a:pt x="1217" y="995"/>
                  </a:lnTo>
                  <a:lnTo>
                    <a:pt x="1222" y="988"/>
                  </a:lnTo>
                  <a:lnTo>
                    <a:pt x="1227" y="982"/>
                  </a:lnTo>
                  <a:lnTo>
                    <a:pt x="1233" y="977"/>
                  </a:lnTo>
                  <a:lnTo>
                    <a:pt x="1239" y="975"/>
                  </a:lnTo>
                  <a:lnTo>
                    <a:pt x="1247" y="972"/>
                  </a:lnTo>
                  <a:lnTo>
                    <a:pt x="1255" y="971"/>
                  </a:lnTo>
                  <a:lnTo>
                    <a:pt x="1265" y="971"/>
                  </a:lnTo>
                  <a:lnTo>
                    <a:pt x="1265" y="971"/>
                  </a:lnTo>
                  <a:lnTo>
                    <a:pt x="1329" y="971"/>
                  </a:lnTo>
                  <a:lnTo>
                    <a:pt x="1391" y="971"/>
                  </a:lnTo>
                  <a:lnTo>
                    <a:pt x="1519" y="971"/>
                  </a:lnTo>
                  <a:lnTo>
                    <a:pt x="1519" y="971"/>
                  </a:lnTo>
                  <a:lnTo>
                    <a:pt x="1536" y="972"/>
                  </a:lnTo>
                  <a:lnTo>
                    <a:pt x="1557" y="974"/>
                  </a:lnTo>
                  <a:lnTo>
                    <a:pt x="1557" y="974"/>
                  </a:lnTo>
                  <a:lnTo>
                    <a:pt x="1537" y="1007"/>
                  </a:lnTo>
                  <a:lnTo>
                    <a:pt x="1537" y="1007"/>
                  </a:lnTo>
                  <a:lnTo>
                    <a:pt x="1361" y="1299"/>
                  </a:lnTo>
                  <a:lnTo>
                    <a:pt x="1184" y="1590"/>
                  </a:lnTo>
                  <a:lnTo>
                    <a:pt x="1184" y="1590"/>
                  </a:lnTo>
                  <a:lnTo>
                    <a:pt x="1180" y="1599"/>
                  </a:lnTo>
                  <a:lnTo>
                    <a:pt x="1176" y="1606"/>
                  </a:lnTo>
                  <a:lnTo>
                    <a:pt x="1175" y="1614"/>
                  </a:lnTo>
                  <a:lnTo>
                    <a:pt x="1174" y="1620"/>
                  </a:lnTo>
                  <a:lnTo>
                    <a:pt x="1175" y="1626"/>
                  </a:lnTo>
                  <a:lnTo>
                    <a:pt x="1177" y="1633"/>
                  </a:lnTo>
                  <a:lnTo>
                    <a:pt x="1180" y="1642"/>
                  </a:lnTo>
                  <a:lnTo>
                    <a:pt x="1184" y="1649"/>
                  </a:lnTo>
                  <a:lnTo>
                    <a:pt x="1184" y="1649"/>
                  </a:lnTo>
                  <a:lnTo>
                    <a:pt x="1366" y="1944"/>
                  </a:lnTo>
                  <a:lnTo>
                    <a:pt x="1545" y="2240"/>
                  </a:lnTo>
                  <a:lnTo>
                    <a:pt x="1545" y="2240"/>
                  </a:lnTo>
                  <a:lnTo>
                    <a:pt x="1568" y="2278"/>
                  </a:lnTo>
                  <a:lnTo>
                    <a:pt x="1568" y="2278"/>
                  </a:lnTo>
                  <a:lnTo>
                    <a:pt x="1398" y="2278"/>
                  </a:lnTo>
                  <a:lnTo>
                    <a:pt x="1235" y="2277"/>
                  </a:lnTo>
                  <a:lnTo>
                    <a:pt x="1211" y="2262"/>
                  </a:lnTo>
                  <a:lnTo>
                    <a:pt x="1211" y="2262"/>
                  </a:lnTo>
                  <a:lnTo>
                    <a:pt x="1102" y="2057"/>
                  </a:lnTo>
                  <a:lnTo>
                    <a:pt x="995" y="1852"/>
                  </a:lnTo>
                  <a:lnTo>
                    <a:pt x="995" y="1852"/>
                  </a:lnTo>
                  <a:lnTo>
                    <a:pt x="987" y="1833"/>
                  </a:lnTo>
                  <a:lnTo>
                    <a:pt x="981" y="1814"/>
                  </a:lnTo>
                  <a:lnTo>
                    <a:pt x="968" y="1776"/>
                  </a:lnTo>
                  <a:lnTo>
                    <a:pt x="968" y="1776"/>
                  </a:lnTo>
                  <a:lnTo>
                    <a:pt x="956" y="1806"/>
                  </a:lnTo>
                  <a:lnTo>
                    <a:pt x="942" y="1838"/>
                  </a:lnTo>
                  <a:lnTo>
                    <a:pt x="913" y="1898"/>
                  </a:lnTo>
                  <a:lnTo>
                    <a:pt x="883" y="1958"/>
                  </a:lnTo>
                  <a:lnTo>
                    <a:pt x="853" y="2016"/>
                  </a:lnTo>
                  <a:lnTo>
                    <a:pt x="788" y="2134"/>
                  </a:lnTo>
                  <a:lnTo>
                    <a:pt x="756" y="2192"/>
                  </a:lnTo>
                  <a:lnTo>
                    <a:pt x="726" y="2251"/>
                  </a:lnTo>
                  <a:lnTo>
                    <a:pt x="726" y="2251"/>
                  </a:lnTo>
                  <a:lnTo>
                    <a:pt x="722" y="2258"/>
                  </a:lnTo>
                  <a:lnTo>
                    <a:pt x="718" y="2264"/>
                  </a:lnTo>
                  <a:lnTo>
                    <a:pt x="713" y="2269"/>
                  </a:lnTo>
                  <a:lnTo>
                    <a:pt x="708" y="2274"/>
                  </a:lnTo>
                  <a:lnTo>
                    <a:pt x="703" y="2276"/>
                  </a:lnTo>
                  <a:lnTo>
                    <a:pt x="696" y="2277"/>
                  </a:lnTo>
                  <a:lnTo>
                    <a:pt x="689" y="2278"/>
                  </a:lnTo>
                  <a:lnTo>
                    <a:pt x="681" y="2279"/>
                  </a:lnTo>
                  <a:lnTo>
                    <a:pt x="681" y="2279"/>
                  </a:lnTo>
                  <a:lnTo>
                    <a:pt x="537" y="2278"/>
                  </a:lnTo>
                  <a:lnTo>
                    <a:pt x="394" y="2278"/>
                  </a:lnTo>
                  <a:lnTo>
                    <a:pt x="394" y="2278"/>
                  </a:lnTo>
                  <a:lnTo>
                    <a:pt x="379" y="2278"/>
                  </a:lnTo>
                  <a:lnTo>
                    <a:pt x="362" y="2277"/>
                  </a:lnTo>
                  <a:lnTo>
                    <a:pt x="362" y="2277"/>
                  </a:lnTo>
                  <a:lnTo>
                    <a:pt x="382" y="2243"/>
                  </a:lnTo>
                  <a:lnTo>
                    <a:pt x="382" y="22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grpSp>
        <p:nvGrpSpPr>
          <p:cNvPr id="34" name="Group 26"/>
          <p:cNvGrpSpPr>
            <a:grpSpLocks noChangeAspect="1"/>
          </p:cNvGrpSpPr>
          <p:nvPr/>
        </p:nvGrpSpPr>
        <p:grpSpPr bwMode="auto">
          <a:xfrm>
            <a:off x="7495784" y="2783956"/>
            <a:ext cx="510441" cy="457200"/>
            <a:chOff x="3593" y="712"/>
            <a:chExt cx="604" cy="541"/>
          </a:xfrm>
          <a:solidFill>
            <a:schemeClr val="accent1"/>
          </a:solidFill>
        </p:grpSpPr>
        <p:sp>
          <p:nvSpPr>
            <p:cNvPr id="35" name="Freeform 27"/>
            <p:cNvSpPr>
              <a:spLocks/>
            </p:cNvSpPr>
            <p:nvPr/>
          </p:nvSpPr>
          <p:spPr bwMode="auto">
            <a:xfrm>
              <a:off x="3698" y="897"/>
              <a:ext cx="107" cy="170"/>
            </a:xfrm>
            <a:custGeom>
              <a:avLst/>
              <a:gdLst>
                <a:gd name="T0" fmla="*/ 130 w 642"/>
                <a:gd name="T1" fmla="*/ 941 h 1025"/>
                <a:gd name="T2" fmla="*/ 170 w 642"/>
                <a:gd name="T3" fmla="*/ 977 h 1025"/>
                <a:gd name="T4" fmla="*/ 215 w 642"/>
                <a:gd name="T5" fmla="*/ 1002 h 1025"/>
                <a:gd name="T6" fmla="*/ 262 w 642"/>
                <a:gd name="T7" fmla="*/ 1018 h 1025"/>
                <a:gd name="T8" fmla="*/ 314 w 642"/>
                <a:gd name="T9" fmla="*/ 1025 h 1025"/>
                <a:gd name="T10" fmla="*/ 368 w 642"/>
                <a:gd name="T11" fmla="*/ 1020 h 1025"/>
                <a:gd name="T12" fmla="*/ 395 w 642"/>
                <a:gd name="T13" fmla="*/ 1015 h 1025"/>
                <a:gd name="T14" fmla="*/ 444 w 642"/>
                <a:gd name="T15" fmla="*/ 997 h 1025"/>
                <a:gd name="T16" fmla="*/ 506 w 642"/>
                <a:gd name="T17" fmla="*/ 951 h 1025"/>
                <a:gd name="T18" fmla="*/ 541 w 642"/>
                <a:gd name="T19" fmla="*/ 911 h 1025"/>
                <a:gd name="T20" fmla="*/ 577 w 642"/>
                <a:gd name="T21" fmla="*/ 854 h 1025"/>
                <a:gd name="T22" fmla="*/ 602 w 642"/>
                <a:gd name="T23" fmla="*/ 791 h 1025"/>
                <a:gd name="T24" fmla="*/ 615 w 642"/>
                <a:gd name="T25" fmla="*/ 748 h 1025"/>
                <a:gd name="T26" fmla="*/ 634 w 642"/>
                <a:gd name="T27" fmla="*/ 656 h 1025"/>
                <a:gd name="T28" fmla="*/ 641 w 642"/>
                <a:gd name="T29" fmla="*/ 562 h 1025"/>
                <a:gd name="T30" fmla="*/ 642 w 642"/>
                <a:gd name="T31" fmla="*/ 499 h 1025"/>
                <a:gd name="T32" fmla="*/ 637 w 642"/>
                <a:gd name="T33" fmla="*/ 408 h 1025"/>
                <a:gd name="T34" fmla="*/ 625 w 642"/>
                <a:gd name="T35" fmla="*/ 320 h 1025"/>
                <a:gd name="T36" fmla="*/ 612 w 642"/>
                <a:gd name="T37" fmla="*/ 268 h 1025"/>
                <a:gd name="T38" fmla="*/ 588 w 642"/>
                <a:gd name="T39" fmla="*/ 199 h 1025"/>
                <a:gd name="T40" fmla="*/ 556 w 642"/>
                <a:gd name="T41" fmla="*/ 135 h 1025"/>
                <a:gd name="T42" fmla="*/ 528 w 642"/>
                <a:gd name="T43" fmla="*/ 95 h 1025"/>
                <a:gd name="T44" fmla="*/ 498 w 642"/>
                <a:gd name="T45" fmla="*/ 63 h 1025"/>
                <a:gd name="T46" fmla="*/ 463 w 642"/>
                <a:gd name="T47" fmla="*/ 37 h 1025"/>
                <a:gd name="T48" fmla="*/ 425 w 642"/>
                <a:gd name="T49" fmla="*/ 18 h 1025"/>
                <a:gd name="T50" fmla="*/ 387 w 642"/>
                <a:gd name="T51" fmla="*/ 7 h 1025"/>
                <a:gd name="T52" fmla="*/ 333 w 642"/>
                <a:gd name="T53" fmla="*/ 0 h 1025"/>
                <a:gd name="T54" fmla="*/ 254 w 642"/>
                <a:gd name="T55" fmla="*/ 9 h 1025"/>
                <a:gd name="T56" fmla="*/ 182 w 642"/>
                <a:gd name="T57" fmla="*/ 42 h 1025"/>
                <a:gd name="T58" fmla="*/ 150 w 642"/>
                <a:gd name="T59" fmla="*/ 65 h 1025"/>
                <a:gd name="T60" fmla="*/ 127 w 642"/>
                <a:gd name="T61" fmla="*/ 91 h 1025"/>
                <a:gd name="T62" fmla="*/ 89 w 642"/>
                <a:gd name="T63" fmla="*/ 142 h 1025"/>
                <a:gd name="T64" fmla="*/ 58 w 642"/>
                <a:gd name="T65" fmla="*/ 199 h 1025"/>
                <a:gd name="T66" fmla="*/ 40 w 642"/>
                <a:gd name="T67" fmla="*/ 246 h 1025"/>
                <a:gd name="T68" fmla="*/ 18 w 642"/>
                <a:gd name="T69" fmla="*/ 326 h 1025"/>
                <a:gd name="T70" fmla="*/ 6 w 642"/>
                <a:gd name="T71" fmla="*/ 408 h 1025"/>
                <a:gd name="T72" fmla="*/ 1 w 642"/>
                <a:gd name="T73" fmla="*/ 473 h 1025"/>
                <a:gd name="T74" fmla="*/ 3 w 642"/>
                <a:gd name="T75" fmla="*/ 584 h 1025"/>
                <a:gd name="T76" fmla="*/ 17 w 642"/>
                <a:gd name="T77" fmla="*/ 695 h 1025"/>
                <a:gd name="T78" fmla="*/ 30 w 642"/>
                <a:gd name="T79" fmla="*/ 758 h 1025"/>
                <a:gd name="T80" fmla="*/ 60 w 642"/>
                <a:gd name="T81" fmla="*/ 833 h 1025"/>
                <a:gd name="T82" fmla="*/ 100 w 642"/>
                <a:gd name="T83" fmla="*/ 904 h 1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42" h="1025">
                  <a:moveTo>
                    <a:pt x="118" y="927"/>
                  </a:moveTo>
                  <a:lnTo>
                    <a:pt x="118" y="927"/>
                  </a:lnTo>
                  <a:lnTo>
                    <a:pt x="130" y="941"/>
                  </a:lnTo>
                  <a:lnTo>
                    <a:pt x="143" y="953"/>
                  </a:lnTo>
                  <a:lnTo>
                    <a:pt x="156" y="965"/>
                  </a:lnTo>
                  <a:lnTo>
                    <a:pt x="170" y="977"/>
                  </a:lnTo>
                  <a:lnTo>
                    <a:pt x="184" y="986"/>
                  </a:lnTo>
                  <a:lnTo>
                    <a:pt x="199" y="994"/>
                  </a:lnTo>
                  <a:lnTo>
                    <a:pt x="215" y="1002"/>
                  </a:lnTo>
                  <a:lnTo>
                    <a:pt x="230" y="1008"/>
                  </a:lnTo>
                  <a:lnTo>
                    <a:pt x="246" y="1014"/>
                  </a:lnTo>
                  <a:lnTo>
                    <a:pt x="262" y="1018"/>
                  </a:lnTo>
                  <a:lnTo>
                    <a:pt x="279" y="1021"/>
                  </a:lnTo>
                  <a:lnTo>
                    <a:pt x="296" y="1023"/>
                  </a:lnTo>
                  <a:lnTo>
                    <a:pt x="314" y="1025"/>
                  </a:lnTo>
                  <a:lnTo>
                    <a:pt x="331" y="1023"/>
                  </a:lnTo>
                  <a:lnTo>
                    <a:pt x="350" y="1022"/>
                  </a:lnTo>
                  <a:lnTo>
                    <a:pt x="368" y="1020"/>
                  </a:lnTo>
                  <a:lnTo>
                    <a:pt x="368" y="1020"/>
                  </a:lnTo>
                  <a:lnTo>
                    <a:pt x="382" y="1018"/>
                  </a:lnTo>
                  <a:lnTo>
                    <a:pt x="395" y="1015"/>
                  </a:lnTo>
                  <a:lnTo>
                    <a:pt x="408" y="1011"/>
                  </a:lnTo>
                  <a:lnTo>
                    <a:pt x="420" y="1007"/>
                  </a:lnTo>
                  <a:lnTo>
                    <a:pt x="444" y="997"/>
                  </a:lnTo>
                  <a:lnTo>
                    <a:pt x="466" y="984"/>
                  </a:lnTo>
                  <a:lnTo>
                    <a:pt x="486" y="969"/>
                  </a:lnTo>
                  <a:lnTo>
                    <a:pt x="506" y="951"/>
                  </a:lnTo>
                  <a:lnTo>
                    <a:pt x="524" y="932"/>
                  </a:lnTo>
                  <a:lnTo>
                    <a:pt x="541" y="911"/>
                  </a:lnTo>
                  <a:lnTo>
                    <a:pt x="541" y="911"/>
                  </a:lnTo>
                  <a:lnTo>
                    <a:pt x="554" y="893"/>
                  </a:lnTo>
                  <a:lnTo>
                    <a:pt x="565" y="873"/>
                  </a:lnTo>
                  <a:lnTo>
                    <a:pt x="577" y="854"/>
                  </a:lnTo>
                  <a:lnTo>
                    <a:pt x="586" y="833"/>
                  </a:lnTo>
                  <a:lnTo>
                    <a:pt x="595" y="813"/>
                  </a:lnTo>
                  <a:lnTo>
                    <a:pt x="602" y="791"/>
                  </a:lnTo>
                  <a:lnTo>
                    <a:pt x="609" y="770"/>
                  </a:lnTo>
                  <a:lnTo>
                    <a:pt x="615" y="748"/>
                  </a:lnTo>
                  <a:lnTo>
                    <a:pt x="615" y="748"/>
                  </a:lnTo>
                  <a:lnTo>
                    <a:pt x="623" y="718"/>
                  </a:lnTo>
                  <a:lnTo>
                    <a:pt x="629" y="686"/>
                  </a:lnTo>
                  <a:lnTo>
                    <a:pt x="634" y="656"/>
                  </a:lnTo>
                  <a:lnTo>
                    <a:pt x="637" y="625"/>
                  </a:lnTo>
                  <a:lnTo>
                    <a:pt x="640" y="593"/>
                  </a:lnTo>
                  <a:lnTo>
                    <a:pt x="641" y="562"/>
                  </a:lnTo>
                  <a:lnTo>
                    <a:pt x="642" y="530"/>
                  </a:lnTo>
                  <a:lnTo>
                    <a:pt x="642" y="499"/>
                  </a:lnTo>
                  <a:lnTo>
                    <a:pt x="642" y="499"/>
                  </a:lnTo>
                  <a:lnTo>
                    <a:pt x="641" y="468"/>
                  </a:lnTo>
                  <a:lnTo>
                    <a:pt x="640" y="437"/>
                  </a:lnTo>
                  <a:lnTo>
                    <a:pt x="637" y="408"/>
                  </a:lnTo>
                  <a:lnTo>
                    <a:pt x="634" y="377"/>
                  </a:lnTo>
                  <a:lnTo>
                    <a:pt x="629" y="348"/>
                  </a:lnTo>
                  <a:lnTo>
                    <a:pt x="625" y="320"/>
                  </a:lnTo>
                  <a:lnTo>
                    <a:pt x="619" y="293"/>
                  </a:lnTo>
                  <a:lnTo>
                    <a:pt x="612" y="268"/>
                  </a:lnTo>
                  <a:lnTo>
                    <a:pt x="612" y="268"/>
                  </a:lnTo>
                  <a:lnTo>
                    <a:pt x="606" y="245"/>
                  </a:lnTo>
                  <a:lnTo>
                    <a:pt x="598" y="221"/>
                  </a:lnTo>
                  <a:lnTo>
                    <a:pt x="588" y="199"/>
                  </a:lnTo>
                  <a:lnTo>
                    <a:pt x="579" y="177"/>
                  </a:lnTo>
                  <a:lnTo>
                    <a:pt x="569" y="156"/>
                  </a:lnTo>
                  <a:lnTo>
                    <a:pt x="556" y="135"/>
                  </a:lnTo>
                  <a:lnTo>
                    <a:pt x="543" y="115"/>
                  </a:lnTo>
                  <a:lnTo>
                    <a:pt x="528" y="95"/>
                  </a:lnTo>
                  <a:lnTo>
                    <a:pt x="528" y="95"/>
                  </a:lnTo>
                  <a:lnTo>
                    <a:pt x="519" y="84"/>
                  </a:lnTo>
                  <a:lnTo>
                    <a:pt x="508" y="73"/>
                  </a:lnTo>
                  <a:lnTo>
                    <a:pt x="498" y="63"/>
                  </a:lnTo>
                  <a:lnTo>
                    <a:pt x="486" y="53"/>
                  </a:lnTo>
                  <a:lnTo>
                    <a:pt x="474" y="45"/>
                  </a:lnTo>
                  <a:lnTo>
                    <a:pt x="463" y="37"/>
                  </a:lnTo>
                  <a:lnTo>
                    <a:pt x="451" y="30"/>
                  </a:lnTo>
                  <a:lnTo>
                    <a:pt x="438" y="24"/>
                  </a:lnTo>
                  <a:lnTo>
                    <a:pt x="425" y="18"/>
                  </a:lnTo>
                  <a:lnTo>
                    <a:pt x="413" y="14"/>
                  </a:lnTo>
                  <a:lnTo>
                    <a:pt x="400" y="9"/>
                  </a:lnTo>
                  <a:lnTo>
                    <a:pt x="387" y="7"/>
                  </a:lnTo>
                  <a:lnTo>
                    <a:pt x="373" y="3"/>
                  </a:lnTo>
                  <a:lnTo>
                    <a:pt x="360" y="2"/>
                  </a:lnTo>
                  <a:lnTo>
                    <a:pt x="333" y="0"/>
                  </a:lnTo>
                  <a:lnTo>
                    <a:pt x="307" y="1"/>
                  </a:lnTo>
                  <a:lnTo>
                    <a:pt x="280" y="3"/>
                  </a:lnTo>
                  <a:lnTo>
                    <a:pt x="254" y="9"/>
                  </a:lnTo>
                  <a:lnTo>
                    <a:pt x="229" y="18"/>
                  </a:lnTo>
                  <a:lnTo>
                    <a:pt x="205" y="29"/>
                  </a:lnTo>
                  <a:lnTo>
                    <a:pt x="182" y="42"/>
                  </a:lnTo>
                  <a:lnTo>
                    <a:pt x="171" y="49"/>
                  </a:lnTo>
                  <a:lnTo>
                    <a:pt x="161" y="57"/>
                  </a:lnTo>
                  <a:lnTo>
                    <a:pt x="150" y="65"/>
                  </a:lnTo>
                  <a:lnTo>
                    <a:pt x="141" y="74"/>
                  </a:lnTo>
                  <a:lnTo>
                    <a:pt x="141" y="74"/>
                  </a:lnTo>
                  <a:lnTo>
                    <a:pt x="127" y="91"/>
                  </a:lnTo>
                  <a:lnTo>
                    <a:pt x="113" y="107"/>
                  </a:lnTo>
                  <a:lnTo>
                    <a:pt x="100" y="124"/>
                  </a:lnTo>
                  <a:lnTo>
                    <a:pt x="89" y="142"/>
                  </a:lnTo>
                  <a:lnTo>
                    <a:pt x="77" y="161"/>
                  </a:lnTo>
                  <a:lnTo>
                    <a:pt x="67" y="179"/>
                  </a:lnTo>
                  <a:lnTo>
                    <a:pt x="58" y="199"/>
                  </a:lnTo>
                  <a:lnTo>
                    <a:pt x="49" y="219"/>
                  </a:lnTo>
                  <a:lnTo>
                    <a:pt x="49" y="219"/>
                  </a:lnTo>
                  <a:lnTo>
                    <a:pt x="40" y="246"/>
                  </a:lnTo>
                  <a:lnTo>
                    <a:pt x="32" y="272"/>
                  </a:lnTo>
                  <a:lnTo>
                    <a:pt x="24" y="299"/>
                  </a:lnTo>
                  <a:lnTo>
                    <a:pt x="18" y="326"/>
                  </a:lnTo>
                  <a:lnTo>
                    <a:pt x="13" y="353"/>
                  </a:lnTo>
                  <a:lnTo>
                    <a:pt x="8" y="381"/>
                  </a:lnTo>
                  <a:lnTo>
                    <a:pt x="6" y="408"/>
                  </a:lnTo>
                  <a:lnTo>
                    <a:pt x="4" y="436"/>
                  </a:lnTo>
                  <a:lnTo>
                    <a:pt x="4" y="436"/>
                  </a:lnTo>
                  <a:lnTo>
                    <a:pt x="1" y="473"/>
                  </a:lnTo>
                  <a:lnTo>
                    <a:pt x="0" y="510"/>
                  </a:lnTo>
                  <a:lnTo>
                    <a:pt x="1" y="548"/>
                  </a:lnTo>
                  <a:lnTo>
                    <a:pt x="3" y="584"/>
                  </a:lnTo>
                  <a:lnTo>
                    <a:pt x="5" y="621"/>
                  </a:lnTo>
                  <a:lnTo>
                    <a:pt x="10" y="657"/>
                  </a:lnTo>
                  <a:lnTo>
                    <a:pt x="17" y="695"/>
                  </a:lnTo>
                  <a:lnTo>
                    <a:pt x="24" y="731"/>
                  </a:lnTo>
                  <a:lnTo>
                    <a:pt x="24" y="731"/>
                  </a:lnTo>
                  <a:lnTo>
                    <a:pt x="30" y="758"/>
                  </a:lnTo>
                  <a:lnTo>
                    <a:pt x="39" y="783"/>
                  </a:lnTo>
                  <a:lnTo>
                    <a:pt x="49" y="809"/>
                  </a:lnTo>
                  <a:lnTo>
                    <a:pt x="60" y="833"/>
                  </a:lnTo>
                  <a:lnTo>
                    <a:pt x="71" y="858"/>
                  </a:lnTo>
                  <a:lnTo>
                    <a:pt x="85" y="881"/>
                  </a:lnTo>
                  <a:lnTo>
                    <a:pt x="100" y="904"/>
                  </a:lnTo>
                  <a:lnTo>
                    <a:pt x="118" y="927"/>
                  </a:lnTo>
                  <a:lnTo>
                    <a:pt x="118" y="9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36" name="Freeform 28"/>
            <p:cNvSpPr>
              <a:spLocks noEditPoints="1"/>
            </p:cNvSpPr>
            <p:nvPr/>
          </p:nvSpPr>
          <p:spPr bwMode="auto">
            <a:xfrm>
              <a:off x="3593" y="712"/>
              <a:ext cx="335" cy="541"/>
            </a:xfrm>
            <a:custGeom>
              <a:avLst/>
              <a:gdLst>
                <a:gd name="T0" fmla="*/ 2013 w 2013"/>
                <a:gd name="T1" fmla="*/ 0 h 3246"/>
                <a:gd name="T2" fmla="*/ 354 w 2013"/>
                <a:gd name="T3" fmla="*/ 1592 h 3246"/>
                <a:gd name="T4" fmla="*/ 361 w 2013"/>
                <a:gd name="T5" fmla="*/ 1488 h 3246"/>
                <a:gd name="T6" fmla="*/ 389 w 2013"/>
                <a:gd name="T7" fmla="*/ 1335 h 3246"/>
                <a:gd name="T8" fmla="*/ 412 w 2013"/>
                <a:gd name="T9" fmla="*/ 1260 h 3246"/>
                <a:gd name="T10" fmla="*/ 441 w 2013"/>
                <a:gd name="T11" fmla="*/ 1188 h 3246"/>
                <a:gd name="T12" fmla="*/ 478 w 2013"/>
                <a:gd name="T13" fmla="*/ 1119 h 3246"/>
                <a:gd name="T14" fmla="*/ 543 w 2013"/>
                <a:gd name="T15" fmla="*/ 1026 h 3246"/>
                <a:gd name="T16" fmla="*/ 624 w 2013"/>
                <a:gd name="T17" fmla="*/ 946 h 3246"/>
                <a:gd name="T18" fmla="*/ 685 w 2013"/>
                <a:gd name="T19" fmla="*/ 905 h 3246"/>
                <a:gd name="T20" fmla="*/ 782 w 2013"/>
                <a:gd name="T21" fmla="*/ 859 h 3246"/>
                <a:gd name="T22" fmla="*/ 886 w 2013"/>
                <a:gd name="T23" fmla="*/ 836 h 3246"/>
                <a:gd name="T24" fmla="*/ 942 w 2013"/>
                <a:gd name="T25" fmla="*/ 831 h 3246"/>
                <a:gd name="T26" fmla="*/ 1025 w 2013"/>
                <a:gd name="T27" fmla="*/ 834 h 3246"/>
                <a:gd name="T28" fmla="*/ 1107 w 2013"/>
                <a:gd name="T29" fmla="*/ 849 h 3246"/>
                <a:gd name="T30" fmla="*/ 1143 w 2013"/>
                <a:gd name="T31" fmla="*/ 859 h 3246"/>
                <a:gd name="T32" fmla="*/ 1194 w 2013"/>
                <a:gd name="T33" fmla="*/ 881 h 3246"/>
                <a:gd name="T34" fmla="*/ 1243 w 2013"/>
                <a:gd name="T35" fmla="*/ 908 h 3246"/>
                <a:gd name="T36" fmla="*/ 1329 w 2013"/>
                <a:gd name="T37" fmla="*/ 978 h 3246"/>
                <a:gd name="T38" fmla="*/ 1370 w 2013"/>
                <a:gd name="T39" fmla="*/ 1023 h 3246"/>
                <a:gd name="T40" fmla="*/ 1410 w 2013"/>
                <a:gd name="T41" fmla="*/ 1076 h 3246"/>
                <a:gd name="T42" fmla="*/ 1471 w 2013"/>
                <a:gd name="T43" fmla="*/ 1190 h 3246"/>
                <a:gd name="T44" fmla="*/ 1514 w 2013"/>
                <a:gd name="T45" fmla="*/ 1316 h 3246"/>
                <a:gd name="T46" fmla="*/ 1531 w 2013"/>
                <a:gd name="T47" fmla="*/ 1389 h 3246"/>
                <a:gd name="T48" fmla="*/ 1545 w 2013"/>
                <a:gd name="T49" fmla="*/ 1499 h 3246"/>
                <a:gd name="T50" fmla="*/ 1548 w 2013"/>
                <a:gd name="T51" fmla="*/ 1610 h 3246"/>
                <a:gd name="T52" fmla="*/ 1546 w 2013"/>
                <a:gd name="T53" fmla="*/ 1698 h 3246"/>
                <a:gd name="T54" fmla="*/ 1531 w 2013"/>
                <a:gd name="T55" fmla="*/ 1828 h 3246"/>
                <a:gd name="T56" fmla="*/ 1500 w 2013"/>
                <a:gd name="T57" fmla="*/ 1956 h 3246"/>
                <a:gd name="T58" fmla="*/ 1470 w 2013"/>
                <a:gd name="T59" fmla="*/ 2037 h 3246"/>
                <a:gd name="T60" fmla="*/ 1411 w 2013"/>
                <a:gd name="T61" fmla="*/ 2149 h 3246"/>
                <a:gd name="T62" fmla="*/ 1330 w 2013"/>
                <a:gd name="T63" fmla="*/ 2249 h 3246"/>
                <a:gd name="T64" fmla="*/ 1301 w 2013"/>
                <a:gd name="T65" fmla="*/ 2277 h 3246"/>
                <a:gd name="T66" fmla="*/ 1253 w 2013"/>
                <a:gd name="T67" fmla="*/ 2316 h 3246"/>
                <a:gd name="T68" fmla="*/ 1203 w 2013"/>
                <a:gd name="T69" fmla="*/ 2347 h 3246"/>
                <a:gd name="T70" fmla="*/ 1149 w 2013"/>
                <a:gd name="T71" fmla="*/ 2373 h 3246"/>
                <a:gd name="T72" fmla="*/ 1092 w 2013"/>
                <a:gd name="T73" fmla="*/ 2391 h 3246"/>
                <a:gd name="T74" fmla="*/ 1051 w 2013"/>
                <a:gd name="T75" fmla="*/ 2400 h 3246"/>
                <a:gd name="T76" fmla="*/ 962 w 2013"/>
                <a:gd name="T77" fmla="*/ 2409 h 3246"/>
                <a:gd name="T78" fmla="*/ 876 w 2013"/>
                <a:gd name="T79" fmla="*/ 2407 h 3246"/>
                <a:gd name="T80" fmla="*/ 793 w 2013"/>
                <a:gd name="T81" fmla="*/ 2390 h 3246"/>
                <a:gd name="T82" fmla="*/ 713 w 2013"/>
                <a:gd name="T83" fmla="*/ 2359 h 3246"/>
                <a:gd name="T84" fmla="*/ 637 w 2013"/>
                <a:gd name="T85" fmla="*/ 2313 h 3246"/>
                <a:gd name="T86" fmla="*/ 586 w 2013"/>
                <a:gd name="T87" fmla="*/ 2271 h 3246"/>
                <a:gd name="T88" fmla="*/ 515 w 2013"/>
                <a:gd name="T89" fmla="*/ 2193 h 3246"/>
                <a:gd name="T90" fmla="*/ 458 w 2013"/>
                <a:gd name="T91" fmla="*/ 2103 h 3246"/>
                <a:gd name="T92" fmla="*/ 425 w 2013"/>
                <a:gd name="T93" fmla="*/ 2037 h 3246"/>
                <a:gd name="T94" fmla="*/ 388 w 2013"/>
                <a:gd name="T95" fmla="*/ 1928 h 3246"/>
                <a:gd name="T96" fmla="*/ 366 w 2013"/>
                <a:gd name="T97" fmla="*/ 1815 h 3246"/>
                <a:gd name="T98" fmla="*/ 356 w 2013"/>
                <a:gd name="T99" fmla="*/ 1730 h 3246"/>
                <a:gd name="T100" fmla="*/ 354 w 2013"/>
                <a:gd name="T101" fmla="*/ 1592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13" h="3246">
                  <a:moveTo>
                    <a:pt x="0" y="2916"/>
                  </a:moveTo>
                  <a:lnTo>
                    <a:pt x="2013" y="3246"/>
                  </a:lnTo>
                  <a:lnTo>
                    <a:pt x="2013" y="0"/>
                  </a:lnTo>
                  <a:lnTo>
                    <a:pt x="0" y="349"/>
                  </a:lnTo>
                  <a:lnTo>
                    <a:pt x="0" y="2916"/>
                  </a:lnTo>
                  <a:close/>
                  <a:moveTo>
                    <a:pt x="354" y="1592"/>
                  </a:moveTo>
                  <a:lnTo>
                    <a:pt x="354" y="1592"/>
                  </a:lnTo>
                  <a:lnTo>
                    <a:pt x="356" y="1539"/>
                  </a:lnTo>
                  <a:lnTo>
                    <a:pt x="361" y="1488"/>
                  </a:lnTo>
                  <a:lnTo>
                    <a:pt x="368" y="1436"/>
                  </a:lnTo>
                  <a:lnTo>
                    <a:pt x="377" y="1385"/>
                  </a:lnTo>
                  <a:lnTo>
                    <a:pt x="389" y="1335"/>
                  </a:lnTo>
                  <a:lnTo>
                    <a:pt x="396" y="1309"/>
                  </a:lnTo>
                  <a:lnTo>
                    <a:pt x="403" y="1285"/>
                  </a:lnTo>
                  <a:lnTo>
                    <a:pt x="412" y="1260"/>
                  </a:lnTo>
                  <a:lnTo>
                    <a:pt x="421" y="1236"/>
                  </a:lnTo>
                  <a:lnTo>
                    <a:pt x="431" y="1211"/>
                  </a:lnTo>
                  <a:lnTo>
                    <a:pt x="441" y="1188"/>
                  </a:lnTo>
                  <a:lnTo>
                    <a:pt x="441" y="1188"/>
                  </a:lnTo>
                  <a:lnTo>
                    <a:pt x="459" y="1153"/>
                  </a:lnTo>
                  <a:lnTo>
                    <a:pt x="478" y="1119"/>
                  </a:lnTo>
                  <a:lnTo>
                    <a:pt x="497" y="1088"/>
                  </a:lnTo>
                  <a:lnTo>
                    <a:pt x="520" y="1056"/>
                  </a:lnTo>
                  <a:lnTo>
                    <a:pt x="543" y="1026"/>
                  </a:lnTo>
                  <a:lnTo>
                    <a:pt x="568" y="998"/>
                  </a:lnTo>
                  <a:lnTo>
                    <a:pt x="595" y="971"/>
                  </a:lnTo>
                  <a:lnTo>
                    <a:pt x="624" y="946"/>
                  </a:lnTo>
                  <a:lnTo>
                    <a:pt x="624" y="946"/>
                  </a:lnTo>
                  <a:lnTo>
                    <a:pt x="655" y="923"/>
                  </a:lnTo>
                  <a:lnTo>
                    <a:pt x="685" y="905"/>
                  </a:lnTo>
                  <a:lnTo>
                    <a:pt x="715" y="887"/>
                  </a:lnTo>
                  <a:lnTo>
                    <a:pt x="748" y="872"/>
                  </a:lnTo>
                  <a:lnTo>
                    <a:pt x="782" y="859"/>
                  </a:lnTo>
                  <a:lnTo>
                    <a:pt x="815" y="850"/>
                  </a:lnTo>
                  <a:lnTo>
                    <a:pt x="850" y="842"/>
                  </a:lnTo>
                  <a:lnTo>
                    <a:pt x="886" y="836"/>
                  </a:lnTo>
                  <a:lnTo>
                    <a:pt x="886" y="836"/>
                  </a:lnTo>
                  <a:lnTo>
                    <a:pt x="914" y="834"/>
                  </a:lnTo>
                  <a:lnTo>
                    <a:pt x="942" y="831"/>
                  </a:lnTo>
                  <a:lnTo>
                    <a:pt x="970" y="831"/>
                  </a:lnTo>
                  <a:lnTo>
                    <a:pt x="997" y="831"/>
                  </a:lnTo>
                  <a:lnTo>
                    <a:pt x="1025" y="834"/>
                  </a:lnTo>
                  <a:lnTo>
                    <a:pt x="1052" y="837"/>
                  </a:lnTo>
                  <a:lnTo>
                    <a:pt x="1079" y="842"/>
                  </a:lnTo>
                  <a:lnTo>
                    <a:pt x="1107" y="849"/>
                  </a:lnTo>
                  <a:lnTo>
                    <a:pt x="1107" y="849"/>
                  </a:lnTo>
                  <a:lnTo>
                    <a:pt x="1125" y="853"/>
                  </a:lnTo>
                  <a:lnTo>
                    <a:pt x="1143" y="859"/>
                  </a:lnTo>
                  <a:lnTo>
                    <a:pt x="1160" y="866"/>
                  </a:lnTo>
                  <a:lnTo>
                    <a:pt x="1178" y="873"/>
                  </a:lnTo>
                  <a:lnTo>
                    <a:pt x="1194" y="881"/>
                  </a:lnTo>
                  <a:lnTo>
                    <a:pt x="1211" y="890"/>
                  </a:lnTo>
                  <a:lnTo>
                    <a:pt x="1227" y="899"/>
                  </a:lnTo>
                  <a:lnTo>
                    <a:pt x="1243" y="908"/>
                  </a:lnTo>
                  <a:lnTo>
                    <a:pt x="1273" y="929"/>
                  </a:lnTo>
                  <a:lnTo>
                    <a:pt x="1302" y="953"/>
                  </a:lnTo>
                  <a:lnTo>
                    <a:pt x="1329" y="978"/>
                  </a:lnTo>
                  <a:lnTo>
                    <a:pt x="1355" y="1006"/>
                  </a:lnTo>
                  <a:lnTo>
                    <a:pt x="1355" y="1006"/>
                  </a:lnTo>
                  <a:lnTo>
                    <a:pt x="1370" y="1023"/>
                  </a:lnTo>
                  <a:lnTo>
                    <a:pt x="1384" y="1040"/>
                  </a:lnTo>
                  <a:lnTo>
                    <a:pt x="1397" y="1058"/>
                  </a:lnTo>
                  <a:lnTo>
                    <a:pt x="1410" y="1076"/>
                  </a:lnTo>
                  <a:lnTo>
                    <a:pt x="1433" y="1113"/>
                  </a:lnTo>
                  <a:lnTo>
                    <a:pt x="1454" y="1151"/>
                  </a:lnTo>
                  <a:lnTo>
                    <a:pt x="1471" y="1190"/>
                  </a:lnTo>
                  <a:lnTo>
                    <a:pt x="1488" y="1231"/>
                  </a:lnTo>
                  <a:lnTo>
                    <a:pt x="1503" y="1273"/>
                  </a:lnTo>
                  <a:lnTo>
                    <a:pt x="1514" y="1316"/>
                  </a:lnTo>
                  <a:lnTo>
                    <a:pt x="1514" y="1316"/>
                  </a:lnTo>
                  <a:lnTo>
                    <a:pt x="1523" y="1353"/>
                  </a:lnTo>
                  <a:lnTo>
                    <a:pt x="1531" y="1389"/>
                  </a:lnTo>
                  <a:lnTo>
                    <a:pt x="1537" y="1426"/>
                  </a:lnTo>
                  <a:lnTo>
                    <a:pt x="1541" y="1462"/>
                  </a:lnTo>
                  <a:lnTo>
                    <a:pt x="1545" y="1499"/>
                  </a:lnTo>
                  <a:lnTo>
                    <a:pt x="1547" y="1536"/>
                  </a:lnTo>
                  <a:lnTo>
                    <a:pt x="1548" y="1573"/>
                  </a:lnTo>
                  <a:lnTo>
                    <a:pt x="1548" y="1610"/>
                  </a:lnTo>
                  <a:lnTo>
                    <a:pt x="1548" y="1610"/>
                  </a:lnTo>
                  <a:lnTo>
                    <a:pt x="1548" y="1654"/>
                  </a:lnTo>
                  <a:lnTo>
                    <a:pt x="1546" y="1698"/>
                  </a:lnTo>
                  <a:lnTo>
                    <a:pt x="1542" y="1742"/>
                  </a:lnTo>
                  <a:lnTo>
                    <a:pt x="1538" y="1785"/>
                  </a:lnTo>
                  <a:lnTo>
                    <a:pt x="1531" y="1828"/>
                  </a:lnTo>
                  <a:lnTo>
                    <a:pt x="1523" y="1871"/>
                  </a:lnTo>
                  <a:lnTo>
                    <a:pt x="1512" y="1913"/>
                  </a:lnTo>
                  <a:lnTo>
                    <a:pt x="1500" y="1956"/>
                  </a:lnTo>
                  <a:lnTo>
                    <a:pt x="1500" y="1956"/>
                  </a:lnTo>
                  <a:lnTo>
                    <a:pt x="1486" y="1997"/>
                  </a:lnTo>
                  <a:lnTo>
                    <a:pt x="1470" y="2037"/>
                  </a:lnTo>
                  <a:lnTo>
                    <a:pt x="1453" y="2075"/>
                  </a:lnTo>
                  <a:lnTo>
                    <a:pt x="1433" y="2113"/>
                  </a:lnTo>
                  <a:lnTo>
                    <a:pt x="1411" y="2149"/>
                  </a:lnTo>
                  <a:lnTo>
                    <a:pt x="1386" y="2183"/>
                  </a:lnTo>
                  <a:lnTo>
                    <a:pt x="1359" y="2216"/>
                  </a:lnTo>
                  <a:lnTo>
                    <a:pt x="1330" y="2249"/>
                  </a:lnTo>
                  <a:lnTo>
                    <a:pt x="1330" y="2249"/>
                  </a:lnTo>
                  <a:lnTo>
                    <a:pt x="1316" y="2263"/>
                  </a:lnTo>
                  <a:lnTo>
                    <a:pt x="1301" y="2277"/>
                  </a:lnTo>
                  <a:lnTo>
                    <a:pt x="1285" y="2291"/>
                  </a:lnTo>
                  <a:lnTo>
                    <a:pt x="1270" y="2304"/>
                  </a:lnTo>
                  <a:lnTo>
                    <a:pt x="1253" y="2316"/>
                  </a:lnTo>
                  <a:lnTo>
                    <a:pt x="1237" y="2327"/>
                  </a:lnTo>
                  <a:lnTo>
                    <a:pt x="1221" y="2338"/>
                  </a:lnTo>
                  <a:lnTo>
                    <a:pt x="1203" y="2347"/>
                  </a:lnTo>
                  <a:lnTo>
                    <a:pt x="1186" y="2356"/>
                  </a:lnTo>
                  <a:lnTo>
                    <a:pt x="1167" y="2366"/>
                  </a:lnTo>
                  <a:lnTo>
                    <a:pt x="1149" y="2373"/>
                  </a:lnTo>
                  <a:lnTo>
                    <a:pt x="1130" y="2380"/>
                  </a:lnTo>
                  <a:lnTo>
                    <a:pt x="1111" y="2386"/>
                  </a:lnTo>
                  <a:lnTo>
                    <a:pt x="1092" y="2391"/>
                  </a:lnTo>
                  <a:lnTo>
                    <a:pt x="1072" y="2396"/>
                  </a:lnTo>
                  <a:lnTo>
                    <a:pt x="1051" y="2400"/>
                  </a:lnTo>
                  <a:lnTo>
                    <a:pt x="1051" y="2400"/>
                  </a:lnTo>
                  <a:lnTo>
                    <a:pt x="1020" y="2404"/>
                  </a:lnTo>
                  <a:lnTo>
                    <a:pt x="991" y="2408"/>
                  </a:lnTo>
                  <a:lnTo>
                    <a:pt x="962" y="2409"/>
                  </a:lnTo>
                  <a:lnTo>
                    <a:pt x="933" y="2410"/>
                  </a:lnTo>
                  <a:lnTo>
                    <a:pt x="904" y="2409"/>
                  </a:lnTo>
                  <a:lnTo>
                    <a:pt x="876" y="2407"/>
                  </a:lnTo>
                  <a:lnTo>
                    <a:pt x="848" y="2402"/>
                  </a:lnTo>
                  <a:lnTo>
                    <a:pt x="820" y="2397"/>
                  </a:lnTo>
                  <a:lnTo>
                    <a:pt x="793" y="2390"/>
                  </a:lnTo>
                  <a:lnTo>
                    <a:pt x="767" y="2381"/>
                  </a:lnTo>
                  <a:lnTo>
                    <a:pt x="740" y="2370"/>
                  </a:lnTo>
                  <a:lnTo>
                    <a:pt x="713" y="2359"/>
                  </a:lnTo>
                  <a:lnTo>
                    <a:pt x="687" y="2346"/>
                  </a:lnTo>
                  <a:lnTo>
                    <a:pt x="663" y="2331"/>
                  </a:lnTo>
                  <a:lnTo>
                    <a:pt x="637" y="2313"/>
                  </a:lnTo>
                  <a:lnTo>
                    <a:pt x="613" y="2295"/>
                  </a:lnTo>
                  <a:lnTo>
                    <a:pt x="613" y="2295"/>
                  </a:lnTo>
                  <a:lnTo>
                    <a:pt x="586" y="2271"/>
                  </a:lnTo>
                  <a:lnTo>
                    <a:pt x="561" y="2247"/>
                  </a:lnTo>
                  <a:lnTo>
                    <a:pt x="537" y="2220"/>
                  </a:lnTo>
                  <a:lnTo>
                    <a:pt x="515" y="2193"/>
                  </a:lnTo>
                  <a:lnTo>
                    <a:pt x="495" y="2164"/>
                  </a:lnTo>
                  <a:lnTo>
                    <a:pt x="475" y="2135"/>
                  </a:lnTo>
                  <a:lnTo>
                    <a:pt x="458" y="2103"/>
                  </a:lnTo>
                  <a:lnTo>
                    <a:pt x="441" y="2072"/>
                  </a:lnTo>
                  <a:lnTo>
                    <a:pt x="441" y="2072"/>
                  </a:lnTo>
                  <a:lnTo>
                    <a:pt x="425" y="2037"/>
                  </a:lnTo>
                  <a:lnTo>
                    <a:pt x="411" y="2001"/>
                  </a:lnTo>
                  <a:lnTo>
                    <a:pt x="400" y="1965"/>
                  </a:lnTo>
                  <a:lnTo>
                    <a:pt x="388" y="1928"/>
                  </a:lnTo>
                  <a:lnTo>
                    <a:pt x="380" y="1891"/>
                  </a:lnTo>
                  <a:lnTo>
                    <a:pt x="372" y="1853"/>
                  </a:lnTo>
                  <a:lnTo>
                    <a:pt x="366" y="1815"/>
                  </a:lnTo>
                  <a:lnTo>
                    <a:pt x="361" y="1777"/>
                  </a:lnTo>
                  <a:lnTo>
                    <a:pt x="361" y="1777"/>
                  </a:lnTo>
                  <a:lnTo>
                    <a:pt x="356" y="1730"/>
                  </a:lnTo>
                  <a:lnTo>
                    <a:pt x="354" y="1684"/>
                  </a:lnTo>
                  <a:lnTo>
                    <a:pt x="353" y="1638"/>
                  </a:lnTo>
                  <a:lnTo>
                    <a:pt x="354" y="1592"/>
                  </a:lnTo>
                  <a:lnTo>
                    <a:pt x="354" y="15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37" name="Freeform 29"/>
            <p:cNvSpPr>
              <a:spLocks/>
            </p:cNvSpPr>
            <p:nvPr/>
          </p:nvSpPr>
          <p:spPr bwMode="auto">
            <a:xfrm>
              <a:off x="3951" y="803"/>
              <a:ext cx="246" cy="359"/>
            </a:xfrm>
            <a:custGeom>
              <a:avLst/>
              <a:gdLst>
                <a:gd name="T0" fmla="*/ 0 w 1476"/>
                <a:gd name="T1" fmla="*/ 139 h 2150"/>
                <a:gd name="T2" fmla="*/ 1224 w 1476"/>
                <a:gd name="T3" fmla="*/ 139 h 2150"/>
                <a:gd name="T4" fmla="*/ 1265 w 1476"/>
                <a:gd name="T5" fmla="*/ 148 h 2150"/>
                <a:gd name="T6" fmla="*/ 1291 w 1476"/>
                <a:gd name="T7" fmla="*/ 164 h 2150"/>
                <a:gd name="T8" fmla="*/ 1321 w 1476"/>
                <a:gd name="T9" fmla="*/ 196 h 2150"/>
                <a:gd name="T10" fmla="*/ 1337 w 1476"/>
                <a:gd name="T11" fmla="*/ 236 h 2150"/>
                <a:gd name="T12" fmla="*/ 428 w 1476"/>
                <a:gd name="T13" fmla="*/ 844 h 2150"/>
                <a:gd name="T14" fmla="*/ 0 w 1476"/>
                <a:gd name="T15" fmla="*/ 539 h 2150"/>
                <a:gd name="T16" fmla="*/ 368 w 1476"/>
                <a:gd name="T17" fmla="*/ 1092 h 2150"/>
                <a:gd name="T18" fmla="*/ 396 w 1476"/>
                <a:gd name="T19" fmla="*/ 1104 h 2150"/>
                <a:gd name="T20" fmla="*/ 440 w 1476"/>
                <a:gd name="T21" fmla="*/ 1094 h 2150"/>
                <a:gd name="T22" fmla="*/ 657 w 1476"/>
                <a:gd name="T23" fmla="*/ 955 h 2150"/>
                <a:gd name="T24" fmla="*/ 963 w 1476"/>
                <a:gd name="T25" fmla="*/ 772 h 2150"/>
                <a:gd name="T26" fmla="*/ 1228 w 1476"/>
                <a:gd name="T27" fmla="*/ 609 h 2150"/>
                <a:gd name="T28" fmla="*/ 1329 w 1476"/>
                <a:gd name="T29" fmla="*/ 541 h 2150"/>
                <a:gd name="T30" fmla="*/ 1341 w 1476"/>
                <a:gd name="T31" fmla="*/ 549 h 2150"/>
                <a:gd name="T32" fmla="*/ 1341 w 1476"/>
                <a:gd name="T33" fmla="*/ 1842 h 2150"/>
                <a:gd name="T34" fmla="*/ 1328 w 1476"/>
                <a:gd name="T35" fmla="*/ 1904 h 2150"/>
                <a:gd name="T36" fmla="*/ 1307 w 1476"/>
                <a:gd name="T37" fmla="*/ 1946 h 2150"/>
                <a:gd name="T38" fmla="*/ 1287 w 1476"/>
                <a:gd name="T39" fmla="*/ 1972 h 2150"/>
                <a:gd name="T40" fmla="*/ 1262 w 1476"/>
                <a:gd name="T41" fmla="*/ 1991 h 2150"/>
                <a:gd name="T42" fmla="*/ 1234 w 1476"/>
                <a:gd name="T43" fmla="*/ 2005 h 2150"/>
                <a:gd name="T44" fmla="*/ 1200 w 1476"/>
                <a:gd name="T45" fmla="*/ 2014 h 2150"/>
                <a:gd name="T46" fmla="*/ 1159 w 1476"/>
                <a:gd name="T47" fmla="*/ 2016 h 2150"/>
                <a:gd name="T48" fmla="*/ 1159 w 1476"/>
                <a:gd name="T49" fmla="*/ 2150 h 2150"/>
                <a:gd name="T50" fmla="*/ 1201 w 1476"/>
                <a:gd name="T51" fmla="*/ 2148 h 2150"/>
                <a:gd name="T52" fmla="*/ 1240 w 1476"/>
                <a:gd name="T53" fmla="*/ 2143 h 2150"/>
                <a:gd name="T54" fmla="*/ 1299 w 1476"/>
                <a:gd name="T55" fmla="*/ 2124 h 2150"/>
                <a:gd name="T56" fmla="*/ 1351 w 1476"/>
                <a:gd name="T57" fmla="*/ 2096 h 2150"/>
                <a:gd name="T58" fmla="*/ 1396 w 1476"/>
                <a:gd name="T59" fmla="*/ 2059 h 2150"/>
                <a:gd name="T60" fmla="*/ 1432 w 1476"/>
                <a:gd name="T61" fmla="*/ 2014 h 2150"/>
                <a:gd name="T62" fmla="*/ 1460 w 1476"/>
                <a:gd name="T63" fmla="*/ 1958 h 2150"/>
                <a:gd name="T64" fmla="*/ 1468 w 1476"/>
                <a:gd name="T65" fmla="*/ 1928 h 2150"/>
                <a:gd name="T66" fmla="*/ 1476 w 1476"/>
                <a:gd name="T67" fmla="*/ 1863 h 2150"/>
                <a:gd name="T68" fmla="*/ 1476 w 1476"/>
                <a:gd name="T69" fmla="*/ 556 h 2150"/>
                <a:gd name="T70" fmla="*/ 1476 w 1476"/>
                <a:gd name="T71" fmla="*/ 303 h 2150"/>
                <a:gd name="T72" fmla="*/ 1475 w 1476"/>
                <a:gd name="T73" fmla="*/ 245 h 2150"/>
                <a:gd name="T74" fmla="*/ 1466 w 1476"/>
                <a:gd name="T75" fmla="*/ 181 h 2150"/>
                <a:gd name="T76" fmla="*/ 1445 w 1476"/>
                <a:gd name="T77" fmla="*/ 128 h 2150"/>
                <a:gd name="T78" fmla="*/ 1418 w 1476"/>
                <a:gd name="T79" fmla="*/ 87 h 2150"/>
                <a:gd name="T80" fmla="*/ 1385 w 1476"/>
                <a:gd name="T81" fmla="*/ 57 h 2150"/>
                <a:gd name="T82" fmla="*/ 1350 w 1476"/>
                <a:gd name="T83" fmla="*/ 34 h 2150"/>
                <a:gd name="T84" fmla="*/ 1283 w 1476"/>
                <a:gd name="T85" fmla="*/ 9 h 2150"/>
                <a:gd name="T86" fmla="*/ 1235 w 1476"/>
                <a:gd name="T87" fmla="*/ 1 h 2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6" h="2150">
                  <a:moveTo>
                    <a:pt x="1224" y="0"/>
                  </a:moveTo>
                  <a:lnTo>
                    <a:pt x="0" y="0"/>
                  </a:lnTo>
                  <a:lnTo>
                    <a:pt x="0" y="139"/>
                  </a:lnTo>
                  <a:lnTo>
                    <a:pt x="1224" y="139"/>
                  </a:lnTo>
                  <a:lnTo>
                    <a:pt x="1224" y="139"/>
                  </a:lnTo>
                  <a:lnTo>
                    <a:pt x="1224" y="139"/>
                  </a:lnTo>
                  <a:lnTo>
                    <a:pt x="1238" y="140"/>
                  </a:lnTo>
                  <a:lnTo>
                    <a:pt x="1252" y="142"/>
                  </a:lnTo>
                  <a:lnTo>
                    <a:pt x="1265" y="148"/>
                  </a:lnTo>
                  <a:lnTo>
                    <a:pt x="1278" y="155"/>
                  </a:lnTo>
                  <a:lnTo>
                    <a:pt x="1278" y="155"/>
                  </a:lnTo>
                  <a:lnTo>
                    <a:pt x="1291" y="164"/>
                  </a:lnTo>
                  <a:lnTo>
                    <a:pt x="1302" y="174"/>
                  </a:lnTo>
                  <a:lnTo>
                    <a:pt x="1313" y="184"/>
                  </a:lnTo>
                  <a:lnTo>
                    <a:pt x="1321" y="196"/>
                  </a:lnTo>
                  <a:lnTo>
                    <a:pt x="1327" y="208"/>
                  </a:lnTo>
                  <a:lnTo>
                    <a:pt x="1333" y="222"/>
                  </a:lnTo>
                  <a:lnTo>
                    <a:pt x="1337" y="236"/>
                  </a:lnTo>
                  <a:lnTo>
                    <a:pt x="1341" y="252"/>
                  </a:lnTo>
                  <a:lnTo>
                    <a:pt x="1330" y="275"/>
                  </a:lnTo>
                  <a:lnTo>
                    <a:pt x="428" y="844"/>
                  </a:lnTo>
                  <a:lnTo>
                    <a:pt x="405" y="852"/>
                  </a:lnTo>
                  <a:lnTo>
                    <a:pt x="383" y="845"/>
                  </a:lnTo>
                  <a:lnTo>
                    <a:pt x="0" y="539"/>
                  </a:lnTo>
                  <a:lnTo>
                    <a:pt x="0" y="809"/>
                  </a:lnTo>
                  <a:lnTo>
                    <a:pt x="368" y="1092"/>
                  </a:lnTo>
                  <a:lnTo>
                    <a:pt x="368" y="1092"/>
                  </a:lnTo>
                  <a:lnTo>
                    <a:pt x="378" y="1098"/>
                  </a:lnTo>
                  <a:lnTo>
                    <a:pt x="387" y="1102"/>
                  </a:lnTo>
                  <a:lnTo>
                    <a:pt x="396" y="1104"/>
                  </a:lnTo>
                  <a:lnTo>
                    <a:pt x="404" y="1105"/>
                  </a:lnTo>
                  <a:lnTo>
                    <a:pt x="440" y="1094"/>
                  </a:lnTo>
                  <a:lnTo>
                    <a:pt x="440" y="1094"/>
                  </a:lnTo>
                  <a:lnTo>
                    <a:pt x="496" y="1056"/>
                  </a:lnTo>
                  <a:lnTo>
                    <a:pt x="551" y="1021"/>
                  </a:lnTo>
                  <a:lnTo>
                    <a:pt x="657" y="955"/>
                  </a:lnTo>
                  <a:lnTo>
                    <a:pt x="761" y="893"/>
                  </a:lnTo>
                  <a:lnTo>
                    <a:pt x="862" y="832"/>
                  </a:lnTo>
                  <a:lnTo>
                    <a:pt x="963" y="772"/>
                  </a:lnTo>
                  <a:lnTo>
                    <a:pt x="1067" y="710"/>
                  </a:lnTo>
                  <a:lnTo>
                    <a:pt x="1173" y="644"/>
                  </a:lnTo>
                  <a:lnTo>
                    <a:pt x="1228" y="609"/>
                  </a:lnTo>
                  <a:lnTo>
                    <a:pt x="1284" y="571"/>
                  </a:lnTo>
                  <a:lnTo>
                    <a:pt x="1284" y="571"/>
                  </a:lnTo>
                  <a:lnTo>
                    <a:pt x="1329" y="541"/>
                  </a:lnTo>
                  <a:lnTo>
                    <a:pt x="1341" y="534"/>
                  </a:lnTo>
                  <a:lnTo>
                    <a:pt x="1341" y="549"/>
                  </a:lnTo>
                  <a:lnTo>
                    <a:pt x="1341" y="549"/>
                  </a:lnTo>
                  <a:lnTo>
                    <a:pt x="1341" y="1821"/>
                  </a:lnTo>
                  <a:lnTo>
                    <a:pt x="1341" y="1821"/>
                  </a:lnTo>
                  <a:lnTo>
                    <a:pt x="1341" y="1842"/>
                  </a:lnTo>
                  <a:lnTo>
                    <a:pt x="1339" y="1863"/>
                  </a:lnTo>
                  <a:lnTo>
                    <a:pt x="1334" y="1884"/>
                  </a:lnTo>
                  <a:lnTo>
                    <a:pt x="1328" y="1904"/>
                  </a:lnTo>
                  <a:lnTo>
                    <a:pt x="1328" y="1904"/>
                  </a:lnTo>
                  <a:lnTo>
                    <a:pt x="1319" y="1926"/>
                  </a:lnTo>
                  <a:lnTo>
                    <a:pt x="1307" y="1946"/>
                  </a:lnTo>
                  <a:lnTo>
                    <a:pt x="1301" y="1955"/>
                  </a:lnTo>
                  <a:lnTo>
                    <a:pt x="1294" y="1963"/>
                  </a:lnTo>
                  <a:lnTo>
                    <a:pt x="1287" y="1972"/>
                  </a:lnTo>
                  <a:lnTo>
                    <a:pt x="1279" y="1979"/>
                  </a:lnTo>
                  <a:lnTo>
                    <a:pt x="1271" y="1986"/>
                  </a:lnTo>
                  <a:lnTo>
                    <a:pt x="1262" y="1991"/>
                  </a:lnTo>
                  <a:lnTo>
                    <a:pt x="1254" y="1997"/>
                  </a:lnTo>
                  <a:lnTo>
                    <a:pt x="1243" y="2002"/>
                  </a:lnTo>
                  <a:lnTo>
                    <a:pt x="1234" y="2005"/>
                  </a:lnTo>
                  <a:lnTo>
                    <a:pt x="1222" y="2009"/>
                  </a:lnTo>
                  <a:lnTo>
                    <a:pt x="1212" y="2012"/>
                  </a:lnTo>
                  <a:lnTo>
                    <a:pt x="1200" y="2014"/>
                  </a:lnTo>
                  <a:lnTo>
                    <a:pt x="1200" y="2014"/>
                  </a:lnTo>
                  <a:lnTo>
                    <a:pt x="1179" y="2016"/>
                  </a:lnTo>
                  <a:lnTo>
                    <a:pt x="1159" y="2016"/>
                  </a:lnTo>
                  <a:lnTo>
                    <a:pt x="0" y="2016"/>
                  </a:lnTo>
                  <a:lnTo>
                    <a:pt x="0" y="2150"/>
                  </a:lnTo>
                  <a:lnTo>
                    <a:pt x="1159" y="2150"/>
                  </a:lnTo>
                  <a:lnTo>
                    <a:pt x="1159" y="2150"/>
                  </a:lnTo>
                  <a:lnTo>
                    <a:pt x="1186" y="2149"/>
                  </a:lnTo>
                  <a:lnTo>
                    <a:pt x="1201" y="2148"/>
                  </a:lnTo>
                  <a:lnTo>
                    <a:pt x="1219" y="2147"/>
                  </a:lnTo>
                  <a:lnTo>
                    <a:pt x="1219" y="2147"/>
                  </a:lnTo>
                  <a:lnTo>
                    <a:pt x="1240" y="2143"/>
                  </a:lnTo>
                  <a:lnTo>
                    <a:pt x="1260" y="2138"/>
                  </a:lnTo>
                  <a:lnTo>
                    <a:pt x="1280" y="2131"/>
                  </a:lnTo>
                  <a:lnTo>
                    <a:pt x="1299" y="2124"/>
                  </a:lnTo>
                  <a:lnTo>
                    <a:pt x="1318" y="2116"/>
                  </a:lnTo>
                  <a:lnTo>
                    <a:pt x="1335" y="2107"/>
                  </a:lnTo>
                  <a:lnTo>
                    <a:pt x="1351" y="2096"/>
                  </a:lnTo>
                  <a:lnTo>
                    <a:pt x="1366" y="2086"/>
                  </a:lnTo>
                  <a:lnTo>
                    <a:pt x="1382" y="2073"/>
                  </a:lnTo>
                  <a:lnTo>
                    <a:pt x="1396" y="2059"/>
                  </a:lnTo>
                  <a:lnTo>
                    <a:pt x="1408" y="2045"/>
                  </a:lnTo>
                  <a:lnTo>
                    <a:pt x="1421" y="2030"/>
                  </a:lnTo>
                  <a:lnTo>
                    <a:pt x="1432" y="2014"/>
                  </a:lnTo>
                  <a:lnTo>
                    <a:pt x="1442" y="1996"/>
                  </a:lnTo>
                  <a:lnTo>
                    <a:pt x="1452" y="1977"/>
                  </a:lnTo>
                  <a:lnTo>
                    <a:pt x="1460" y="1958"/>
                  </a:lnTo>
                  <a:lnTo>
                    <a:pt x="1460" y="1958"/>
                  </a:lnTo>
                  <a:lnTo>
                    <a:pt x="1464" y="1944"/>
                  </a:lnTo>
                  <a:lnTo>
                    <a:pt x="1468" y="1928"/>
                  </a:lnTo>
                  <a:lnTo>
                    <a:pt x="1471" y="1912"/>
                  </a:lnTo>
                  <a:lnTo>
                    <a:pt x="1474" y="1897"/>
                  </a:lnTo>
                  <a:lnTo>
                    <a:pt x="1476" y="1863"/>
                  </a:lnTo>
                  <a:lnTo>
                    <a:pt x="1476" y="1828"/>
                  </a:lnTo>
                  <a:lnTo>
                    <a:pt x="1476" y="794"/>
                  </a:lnTo>
                  <a:lnTo>
                    <a:pt x="1476" y="556"/>
                  </a:lnTo>
                  <a:lnTo>
                    <a:pt x="1476" y="540"/>
                  </a:lnTo>
                  <a:lnTo>
                    <a:pt x="1476" y="303"/>
                  </a:lnTo>
                  <a:lnTo>
                    <a:pt x="1476" y="303"/>
                  </a:lnTo>
                  <a:lnTo>
                    <a:pt x="1476" y="269"/>
                  </a:lnTo>
                  <a:lnTo>
                    <a:pt x="1476" y="269"/>
                  </a:lnTo>
                  <a:lnTo>
                    <a:pt x="1475" y="245"/>
                  </a:lnTo>
                  <a:lnTo>
                    <a:pt x="1474" y="222"/>
                  </a:lnTo>
                  <a:lnTo>
                    <a:pt x="1470" y="201"/>
                  </a:lnTo>
                  <a:lnTo>
                    <a:pt x="1466" y="181"/>
                  </a:lnTo>
                  <a:lnTo>
                    <a:pt x="1460" y="162"/>
                  </a:lnTo>
                  <a:lnTo>
                    <a:pt x="1453" y="145"/>
                  </a:lnTo>
                  <a:lnTo>
                    <a:pt x="1445" y="128"/>
                  </a:lnTo>
                  <a:lnTo>
                    <a:pt x="1436" y="114"/>
                  </a:lnTo>
                  <a:lnTo>
                    <a:pt x="1427" y="100"/>
                  </a:lnTo>
                  <a:lnTo>
                    <a:pt x="1418" y="87"/>
                  </a:lnTo>
                  <a:lnTo>
                    <a:pt x="1407" y="77"/>
                  </a:lnTo>
                  <a:lnTo>
                    <a:pt x="1397" y="66"/>
                  </a:lnTo>
                  <a:lnTo>
                    <a:pt x="1385" y="57"/>
                  </a:lnTo>
                  <a:lnTo>
                    <a:pt x="1373" y="48"/>
                  </a:lnTo>
                  <a:lnTo>
                    <a:pt x="1362" y="41"/>
                  </a:lnTo>
                  <a:lnTo>
                    <a:pt x="1350" y="34"/>
                  </a:lnTo>
                  <a:lnTo>
                    <a:pt x="1327" y="23"/>
                  </a:lnTo>
                  <a:lnTo>
                    <a:pt x="1304" y="15"/>
                  </a:lnTo>
                  <a:lnTo>
                    <a:pt x="1283" y="9"/>
                  </a:lnTo>
                  <a:lnTo>
                    <a:pt x="1263" y="5"/>
                  </a:lnTo>
                  <a:lnTo>
                    <a:pt x="1248" y="2"/>
                  </a:lnTo>
                  <a:lnTo>
                    <a:pt x="1235" y="1"/>
                  </a:lnTo>
                  <a:lnTo>
                    <a:pt x="1224" y="0"/>
                  </a:lnTo>
                  <a:lnTo>
                    <a:pt x="12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grpSp>
        <p:nvGrpSpPr>
          <p:cNvPr id="38" name="Group 37"/>
          <p:cNvGrpSpPr>
            <a:grpSpLocks noChangeAspect="1"/>
          </p:cNvGrpSpPr>
          <p:nvPr/>
        </p:nvGrpSpPr>
        <p:grpSpPr bwMode="auto">
          <a:xfrm>
            <a:off x="7383057" y="5392612"/>
            <a:ext cx="510441" cy="457200"/>
            <a:chOff x="5475" y="712"/>
            <a:chExt cx="604" cy="541"/>
          </a:xfrm>
          <a:solidFill>
            <a:schemeClr val="accent1"/>
          </a:solidFill>
        </p:grpSpPr>
        <p:sp>
          <p:nvSpPr>
            <p:cNvPr id="39" name="Freeform 38"/>
            <p:cNvSpPr>
              <a:spLocks noEditPoints="1"/>
            </p:cNvSpPr>
            <p:nvPr/>
          </p:nvSpPr>
          <p:spPr bwMode="auto">
            <a:xfrm>
              <a:off x="5475" y="712"/>
              <a:ext cx="336" cy="541"/>
            </a:xfrm>
            <a:custGeom>
              <a:avLst/>
              <a:gdLst>
                <a:gd name="T0" fmla="*/ 2014 w 2014"/>
                <a:gd name="T1" fmla="*/ 3246 h 3246"/>
                <a:gd name="T2" fmla="*/ 0 w 2014"/>
                <a:gd name="T3" fmla="*/ 349 h 3246"/>
                <a:gd name="T4" fmla="*/ 554 w 2014"/>
                <a:gd name="T5" fmla="*/ 845 h 3246"/>
                <a:gd name="T6" fmla="*/ 1196 w 2014"/>
                <a:gd name="T7" fmla="*/ 845 h 3246"/>
                <a:gd name="T8" fmla="*/ 1220 w 2014"/>
                <a:gd name="T9" fmla="*/ 857 h 3246"/>
                <a:gd name="T10" fmla="*/ 1256 w 2014"/>
                <a:gd name="T11" fmla="*/ 881 h 3246"/>
                <a:gd name="T12" fmla="*/ 1300 w 2014"/>
                <a:gd name="T13" fmla="*/ 920 h 3246"/>
                <a:gd name="T14" fmla="*/ 1325 w 2014"/>
                <a:gd name="T15" fmla="*/ 946 h 3246"/>
                <a:gd name="T16" fmla="*/ 1348 w 2014"/>
                <a:gd name="T17" fmla="*/ 976 h 3246"/>
                <a:gd name="T18" fmla="*/ 1372 w 2014"/>
                <a:gd name="T19" fmla="*/ 1011 h 3246"/>
                <a:gd name="T20" fmla="*/ 1394 w 2014"/>
                <a:gd name="T21" fmla="*/ 1052 h 3246"/>
                <a:gd name="T22" fmla="*/ 1413 w 2014"/>
                <a:gd name="T23" fmla="*/ 1097 h 3246"/>
                <a:gd name="T24" fmla="*/ 1430 w 2014"/>
                <a:gd name="T25" fmla="*/ 1147 h 3246"/>
                <a:gd name="T26" fmla="*/ 1443 w 2014"/>
                <a:gd name="T27" fmla="*/ 1204 h 3246"/>
                <a:gd name="T28" fmla="*/ 1451 w 2014"/>
                <a:gd name="T29" fmla="*/ 1267 h 3246"/>
                <a:gd name="T30" fmla="*/ 1453 w 2014"/>
                <a:gd name="T31" fmla="*/ 1336 h 3246"/>
                <a:gd name="T32" fmla="*/ 1453 w 2014"/>
                <a:gd name="T33" fmla="*/ 1372 h 3246"/>
                <a:gd name="T34" fmla="*/ 1448 w 2014"/>
                <a:gd name="T35" fmla="*/ 1439 h 3246"/>
                <a:gd name="T36" fmla="*/ 1440 w 2014"/>
                <a:gd name="T37" fmla="*/ 1499 h 3246"/>
                <a:gd name="T38" fmla="*/ 1429 w 2014"/>
                <a:gd name="T39" fmla="*/ 1555 h 3246"/>
                <a:gd name="T40" fmla="*/ 1412 w 2014"/>
                <a:gd name="T41" fmla="*/ 1607 h 3246"/>
                <a:gd name="T42" fmla="*/ 1394 w 2014"/>
                <a:gd name="T43" fmla="*/ 1652 h 3246"/>
                <a:gd name="T44" fmla="*/ 1372 w 2014"/>
                <a:gd name="T45" fmla="*/ 1693 h 3246"/>
                <a:gd name="T46" fmla="*/ 1347 w 2014"/>
                <a:gd name="T47" fmla="*/ 1730 h 3246"/>
                <a:gd name="T48" fmla="*/ 1320 w 2014"/>
                <a:gd name="T49" fmla="*/ 1762 h 3246"/>
                <a:gd name="T50" fmla="*/ 1291 w 2014"/>
                <a:gd name="T51" fmla="*/ 1789 h 3246"/>
                <a:gd name="T52" fmla="*/ 1260 w 2014"/>
                <a:gd name="T53" fmla="*/ 1812 h 3246"/>
                <a:gd name="T54" fmla="*/ 1227 w 2014"/>
                <a:gd name="T55" fmla="*/ 1831 h 3246"/>
                <a:gd name="T56" fmla="*/ 1193 w 2014"/>
                <a:gd name="T57" fmla="*/ 1845 h 3246"/>
                <a:gd name="T58" fmla="*/ 1157 w 2014"/>
                <a:gd name="T59" fmla="*/ 1855 h 3246"/>
                <a:gd name="T60" fmla="*/ 1121 w 2014"/>
                <a:gd name="T61" fmla="*/ 1862 h 3246"/>
                <a:gd name="T62" fmla="*/ 1084 w 2014"/>
                <a:gd name="T63" fmla="*/ 1866 h 3246"/>
                <a:gd name="T64" fmla="*/ 824 w 2014"/>
                <a:gd name="T65" fmla="*/ 1867 h 3246"/>
                <a:gd name="T66" fmla="*/ 554 w 2014"/>
                <a:gd name="T67" fmla="*/ 2386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14" h="3246">
                  <a:moveTo>
                    <a:pt x="0" y="2916"/>
                  </a:moveTo>
                  <a:lnTo>
                    <a:pt x="2014" y="3246"/>
                  </a:lnTo>
                  <a:lnTo>
                    <a:pt x="2014" y="0"/>
                  </a:lnTo>
                  <a:lnTo>
                    <a:pt x="0" y="349"/>
                  </a:lnTo>
                  <a:lnTo>
                    <a:pt x="0" y="2916"/>
                  </a:lnTo>
                  <a:close/>
                  <a:moveTo>
                    <a:pt x="554" y="845"/>
                  </a:moveTo>
                  <a:lnTo>
                    <a:pt x="1196" y="845"/>
                  </a:lnTo>
                  <a:lnTo>
                    <a:pt x="1196" y="845"/>
                  </a:lnTo>
                  <a:lnTo>
                    <a:pt x="1207" y="850"/>
                  </a:lnTo>
                  <a:lnTo>
                    <a:pt x="1220" y="857"/>
                  </a:lnTo>
                  <a:lnTo>
                    <a:pt x="1236" y="867"/>
                  </a:lnTo>
                  <a:lnTo>
                    <a:pt x="1256" y="881"/>
                  </a:lnTo>
                  <a:lnTo>
                    <a:pt x="1277" y="899"/>
                  </a:lnTo>
                  <a:lnTo>
                    <a:pt x="1300" y="920"/>
                  </a:lnTo>
                  <a:lnTo>
                    <a:pt x="1312" y="933"/>
                  </a:lnTo>
                  <a:lnTo>
                    <a:pt x="1325" y="946"/>
                  </a:lnTo>
                  <a:lnTo>
                    <a:pt x="1337" y="961"/>
                  </a:lnTo>
                  <a:lnTo>
                    <a:pt x="1348" y="976"/>
                  </a:lnTo>
                  <a:lnTo>
                    <a:pt x="1360" y="993"/>
                  </a:lnTo>
                  <a:lnTo>
                    <a:pt x="1372" y="1011"/>
                  </a:lnTo>
                  <a:lnTo>
                    <a:pt x="1383" y="1031"/>
                  </a:lnTo>
                  <a:lnTo>
                    <a:pt x="1394" y="1052"/>
                  </a:lnTo>
                  <a:lnTo>
                    <a:pt x="1404" y="1074"/>
                  </a:lnTo>
                  <a:lnTo>
                    <a:pt x="1413" y="1097"/>
                  </a:lnTo>
                  <a:lnTo>
                    <a:pt x="1422" y="1122"/>
                  </a:lnTo>
                  <a:lnTo>
                    <a:pt x="1430" y="1147"/>
                  </a:lnTo>
                  <a:lnTo>
                    <a:pt x="1437" y="1175"/>
                  </a:lnTo>
                  <a:lnTo>
                    <a:pt x="1443" y="1204"/>
                  </a:lnTo>
                  <a:lnTo>
                    <a:pt x="1447" y="1235"/>
                  </a:lnTo>
                  <a:lnTo>
                    <a:pt x="1451" y="1267"/>
                  </a:lnTo>
                  <a:lnTo>
                    <a:pt x="1452" y="1301"/>
                  </a:lnTo>
                  <a:lnTo>
                    <a:pt x="1453" y="1336"/>
                  </a:lnTo>
                  <a:lnTo>
                    <a:pt x="1453" y="1336"/>
                  </a:lnTo>
                  <a:lnTo>
                    <a:pt x="1453" y="1372"/>
                  </a:lnTo>
                  <a:lnTo>
                    <a:pt x="1451" y="1406"/>
                  </a:lnTo>
                  <a:lnTo>
                    <a:pt x="1448" y="1439"/>
                  </a:lnTo>
                  <a:lnTo>
                    <a:pt x="1445" y="1470"/>
                  </a:lnTo>
                  <a:lnTo>
                    <a:pt x="1440" y="1499"/>
                  </a:lnTo>
                  <a:lnTo>
                    <a:pt x="1434" y="1529"/>
                  </a:lnTo>
                  <a:lnTo>
                    <a:pt x="1429" y="1555"/>
                  </a:lnTo>
                  <a:lnTo>
                    <a:pt x="1420" y="1582"/>
                  </a:lnTo>
                  <a:lnTo>
                    <a:pt x="1412" y="1607"/>
                  </a:lnTo>
                  <a:lnTo>
                    <a:pt x="1403" y="1630"/>
                  </a:lnTo>
                  <a:lnTo>
                    <a:pt x="1394" y="1652"/>
                  </a:lnTo>
                  <a:lnTo>
                    <a:pt x="1383" y="1673"/>
                  </a:lnTo>
                  <a:lnTo>
                    <a:pt x="1372" y="1693"/>
                  </a:lnTo>
                  <a:lnTo>
                    <a:pt x="1360" y="1712"/>
                  </a:lnTo>
                  <a:lnTo>
                    <a:pt x="1347" y="1730"/>
                  </a:lnTo>
                  <a:lnTo>
                    <a:pt x="1334" y="1747"/>
                  </a:lnTo>
                  <a:lnTo>
                    <a:pt x="1320" y="1762"/>
                  </a:lnTo>
                  <a:lnTo>
                    <a:pt x="1306" y="1776"/>
                  </a:lnTo>
                  <a:lnTo>
                    <a:pt x="1291" y="1789"/>
                  </a:lnTo>
                  <a:lnTo>
                    <a:pt x="1276" y="1800"/>
                  </a:lnTo>
                  <a:lnTo>
                    <a:pt x="1260" y="1812"/>
                  </a:lnTo>
                  <a:lnTo>
                    <a:pt x="1243" y="1821"/>
                  </a:lnTo>
                  <a:lnTo>
                    <a:pt x="1227" y="1831"/>
                  </a:lnTo>
                  <a:lnTo>
                    <a:pt x="1210" y="1838"/>
                  </a:lnTo>
                  <a:lnTo>
                    <a:pt x="1193" y="1845"/>
                  </a:lnTo>
                  <a:lnTo>
                    <a:pt x="1176" y="1850"/>
                  </a:lnTo>
                  <a:lnTo>
                    <a:pt x="1157" y="1855"/>
                  </a:lnTo>
                  <a:lnTo>
                    <a:pt x="1140" y="1860"/>
                  </a:lnTo>
                  <a:lnTo>
                    <a:pt x="1121" y="1862"/>
                  </a:lnTo>
                  <a:lnTo>
                    <a:pt x="1102" y="1864"/>
                  </a:lnTo>
                  <a:lnTo>
                    <a:pt x="1084" y="1866"/>
                  </a:lnTo>
                  <a:lnTo>
                    <a:pt x="1065" y="1867"/>
                  </a:lnTo>
                  <a:lnTo>
                    <a:pt x="824" y="1867"/>
                  </a:lnTo>
                  <a:lnTo>
                    <a:pt x="824" y="2386"/>
                  </a:lnTo>
                  <a:lnTo>
                    <a:pt x="554" y="2386"/>
                  </a:lnTo>
                  <a:lnTo>
                    <a:pt x="554" y="8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40" name="Freeform 39"/>
            <p:cNvSpPr>
              <a:spLocks/>
            </p:cNvSpPr>
            <p:nvPr/>
          </p:nvSpPr>
          <p:spPr bwMode="auto">
            <a:xfrm>
              <a:off x="5612" y="900"/>
              <a:ext cx="56" cy="78"/>
            </a:xfrm>
            <a:custGeom>
              <a:avLst/>
              <a:gdLst>
                <a:gd name="T0" fmla="*/ 334 w 334"/>
                <a:gd name="T1" fmla="*/ 223 h 472"/>
                <a:gd name="T2" fmla="*/ 334 w 334"/>
                <a:gd name="T3" fmla="*/ 223 h 472"/>
                <a:gd name="T4" fmla="*/ 334 w 334"/>
                <a:gd name="T5" fmla="*/ 213 h 472"/>
                <a:gd name="T6" fmla="*/ 331 w 334"/>
                <a:gd name="T7" fmla="*/ 188 h 472"/>
                <a:gd name="T8" fmla="*/ 328 w 334"/>
                <a:gd name="T9" fmla="*/ 171 h 472"/>
                <a:gd name="T10" fmla="*/ 324 w 334"/>
                <a:gd name="T11" fmla="*/ 152 h 472"/>
                <a:gd name="T12" fmla="*/ 319 w 334"/>
                <a:gd name="T13" fmla="*/ 132 h 472"/>
                <a:gd name="T14" fmla="*/ 311 w 334"/>
                <a:gd name="T15" fmla="*/ 111 h 472"/>
                <a:gd name="T16" fmla="*/ 303 w 334"/>
                <a:gd name="T17" fmla="*/ 91 h 472"/>
                <a:gd name="T18" fmla="*/ 291 w 334"/>
                <a:gd name="T19" fmla="*/ 72 h 472"/>
                <a:gd name="T20" fmla="*/ 285 w 334"/>
                <a:gd name="T21" fmla="*/ 61 h 472"/>
                <a:gd name="T22" fmla="*/ 278 w 334"/>
                <a:gd name="T23" fmla="*/ 52 h 472"/>
                <a:gd name="T24" fmla="*/ 270 w 334"/>
                <a:gd name="T25" fmla="*/ 44 h 472"/>
                <a:gd name="T26" fmla="*/ 262 w 334"/>
                <a:gd name="T27" fmla="*/ 35 h 472"/>
                <a:gd name="T28" fmla="*/ 254 w 334"/>
                <a:gd name="T29" fmla="*/ 28 h 472"/>
                <a:gd name="T30" fmla="*/ 245 w 334"/>
                <a:gd name="T31" fmla="*/ 21 h 472"/>
                <a:gd name="T32" fmla="*/ 234 w 334"/>
                <a:gd name="T33" fmla="*/ 16 h 472"/>
                <a:gd name="T34" fmla="*/ 222 w 334"/>
                <a:gd name="T35" fmla="*/ 11 h 472"/>
                <a:gd name="T36" fmla="*/ 211 w 334"/>
                <a:gd name="T37" fmla="*/ 6 h 472"/>
                <a:gd name="T38" fmla="*/ 198 w 334"/>
                <a:gd name="T39" fmla="*/ 3 h 472"/>
                <a:gd name="T40" fmla="*/ 185 w 334"/>
                <a:gd name="T41" fmla="*/ 2 h 472"/>
                <a:gd name="T42" fmla="*/ 170 w 334"/>
                <a:gd name="T43" fmla="*/ 0 h 472"/>
                <a:gd name="T44" fmla="*/ 0 w 334"/>
                <a:gd name="T45" fmla="*/ 0 h 472"/>
                <a:gd name="T46" fmla="*/ 0 w 334"/>
                <a:gd name="T47" fmla="*/ 472 h 472"/>
                <a:gd name="T48" fmla="*/ 170 w 334"/>
                <a:gd name="T49" fmla="*/ 472 h 472"/>
                <a:gd name="T50" fmla="*/ 170 w 334"/>
                <a:gd name="T51" fmla="*/ 472 h 472"/>
                <a:gd name="T52" fmla="*/ 177 w 334"/>
                <a:gd name="T53" fmla="*/ 469 h 472"/>
                <a:gd name="T54" fmla="*/ 196 w 334"/>
                <a:gd name="T55" fmla="*/ 463 h 472"/>
                <a:gd name="T56" fmla="*/ 208 w 334"/>
                <a:gd name="T57" fmla="*/ 458 h 472"/>
                <a:gd name="T58" fmla="*/ 222 w 334"/>
                <a:gd name="T59" fmla="*/ 451 h 472"/>
                <a:gd name="T60" fmla="*/ 238 w 334"/>
                <a:gd name="T61" fmla="*/ 441 h 472"/>
                <a:gd name="T62" fmla="*/ 253 w 334"/>
                <a:gd name="T63" fmla="*/ 430 h 472"/>
                <a:gd name="T64" fmla="*/ 268 w 334"/>
                <a:gd name="T65" fmla="*/ 414 h 472"/>
                <a:gd name="T66" fmla="*/ 283 w 334"/>
                <a:gd name="T67" fmla="*/ 398 h 472"/>
                <a:gd name="T68" fmla="*/ 290 w 334"/>
                <a:gd name="T69" fmla="*/ 388 h 472"/>
                <a:gd name="T70" fmla="*/ 297 w 334"/>
                <a:gd name="T71" fmla="*/ 377 h 472"/>
                <a:gd name="T72" fmla="*/ 303 w 334"/>
                <a:gd name="T73" fmla="*/ 367 h 472"/>
                <a:gd name="T74" fmla="*/ 309 w 334"/>
                <a:gd name="T75" fmla="*/ 354 h 472"/>
                <a:gd name="T76" fmla="*/ 314 w 334"/>
                <a:gd name="T77" fmla="*/ 341 h 472"/>
                <a:gd name="T78" fmla="*/ 319 w 334"/>
                <a:gd name="T79" fmla="*/ 327 h 472"/>
                <a:gd name="T80" fmla="*/ 324 w 334"/>
                <a:gd name="T81" fmla="*/ 312 h 472"/>
                <a:gd name="T82" fmla="*/ 327 w 334"/>
                <a:gd name="T83" fmla="*/ 297 h 472"/>
                <a:gd name="T84" fmla="*/ 331 w 334"/>
                <a:gd name="T85" fmla="*/ 279 h 472"/>
                <a:gd name="T86" fmla="*/ 333 w 334"/>
                <a:gd name="T87" fmla="*/ 262 h 472"/>
                <a:gd name="T88" fmla="*/ 334 w 334"/>
                <a:gd name="T89" fmla="*/ 243 h 472"/>
                <a:gd name="T90" fmla="*/ 334 w 334"/>
                <a:gd name="T91" fmla="*/ 223 h 472"/>
                <a:gd name="T92" fmla="*/ 334 w 334"/>
                <a:gd name="T93" fmla="*/ 223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34" h="472">
                  <a:moveTo>
                    <a:pt x="334" y="223"/>
                  </a:moveTo>
                  <a:lnTo>
                    <a:pt x="334" y="223"/>
                  </a:lnTo>
                  <a:lnTo>
                    <a:pt x="334" y="213"/>
                  </a:lnTo>
                  <a:lnTo>
                    <a:pt x="331" y="188"/>
                  </a:lnTo>
                  <a:lnTo>
                    <a:pt x="328" y="171"/>
                  </a:lnTo>
                  <a:lnTo>
                    <a:pt x="324" y="152"/>
                  </a:lnTo>
                  <a:lnTo>
                    <a:pt x="319" y="132"/>
                  </a:lnTo>
                  <a:lnTo>
                    <a:pt x="311" y="111"/>
                  </a:lnTo>
                  <a:lnTo>
                    <a:pt x="303" y="91"/>
                  </a:lnTo>
                  <a:lnTo>
                    <a:pt x="291" y="72"/>
                  </a:lnTo>
                  <a:lnTo>
                    <a:pt x="285" y="61"/>
                  </a:lnTo>
                  <a:lnTo>
                    <a:pt x="278" y="52"/>
                  </a:lnTo>
                  <a:lnTo>
                    <a:pt x="270" y="44"/>
                  </a:lnTo>
                  <a:lnTo>
                    <a:pt x="262" y="35"/>
                  </a:lnTo>
                  <a:lnTo>
                    <a:pt x="254" y="28"/>
                  </a:lnTo>
                  <a:lnTo>
                    <a:pt x="245" y="21"/>
                  </a:lnTo>
                  <a:lnTo>
                    <a:pt x="234" y="16"/>
                  </a:lnTo>
                  <a:lnTo>
                    <a:pt x="222" y="11"/>
                  </a:lnTo>
                  <a:lnTo>
                    <a:pt x="211" y="6"/>
                  </a:lnTo>
                  <a:lnTo>
                    <a:pt x="198" y="3"/>
                  </a:lnTo>
                  <a:lnTo>
                    <a:pt x="185" y="2"/>
                  </a:lnTo>
                  <a:lnTo>
                    <a:pt x="170" y="0"/>
                  </a:lnTo>
                  <a:lnTo>
                    <a:pt x="0" y="0"/>
                  </a:lnTo>
                  <a:lnTo>
                    <a:pt x="0" y="472"/>
                  </a:lnTo>
                  <a:lnTo>
                    <a:pt x="170" y="472"/>
                  </a:lnTo>
                  <a:lnTo>
                    <a:pt x="170" y="472"/>
                  </a:lnTo>
                  <a:lnTo>
                    <a:pt x="177" y="469"/>
                  </a:lnTo>
                  <a:lnTo>
                    <a:pt x="196" y="463"/>
                  </a:lnTo>
                  <a:lnTo>
                    <a:pt x="208" y="458"/>
                  </a:lnTo>
                  <a:lnTo>
                    <a:pt x="222" y="451"/>
                  </a:lnTo>
                  <a:lnTo>
                    <a:pt x="238" y="441"/>
                  </a:lnTo>
                  <a:lnTo>
                    <a:pt x="253" y="430"/>
                  </a:lnTo>
                  <a:lnTo>
                    <a:pt x="268" y="414"/>
                  </a:lnTo>
                  <a:lnTo>
                    <a:pt x="283" y="398"/>
                  </a:lnTo>
                  <a:lnTo>
                    <a:pt x="290" y="388"/>
                  </a:lnTo>
                  <a:lnTo>
                    <a:pt x="297" y="377"/>
                  </a:lnTo>
                  <a:lnTo>
                    <a:pt x="303" y="367"/>
                  </a:lnTo>
                  <a:lnTo>
                    <a:pt x="309" y="354"/>
                  </a:lnTo>
                  <a:lnTo>
                    <a:pt x="314" y="341"/>
                  </a:lnTo>
                  <a:lnTo>
                    <a:pt x="319" y="327"/>
                  </a:lnTo>
                  <a:lnTo>
                    <a:pt x="324" y="312"/>
                  </a:lnTo>
                  <a:lnTo>
                    <a:pt x="327" y="297"/>
                  </a:lnTo>
                  <a:lnTo>
                    <a:pt x="331" y="279"/>
                  </a:lnTo>
                  <a:lnTo>
                    <a:pt x="333" y="262"/>
                  </a:lnTo>
                  <a:lnTo>
                    <a:pt x="334" y="243"/>
                  </a:lnTo>
                  <a:lnTo>
                    <a:pt x="334" y="223"/>
                  </a:lnTo>
                  <a:lnTo>
                    <a:pt x="334"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41" name="Freeform 40"/>
            <p:cNvSpPr>
              <a:spLocks/>
            </p:cNvSpPr>
            <p:nvPr/>
          </p:nvSpPr>
          <p:spPr bwMode="auto">
            <a:xfrm>
              <a:off x="5896" y="835"/>
              <a:ext cx="78" cy="80"/>
            </a:xfrm>
            <a:custGeom>
              <a:avLst/>
              <a:gdLst>
                <a:gd name="T0" fmla="*/ 471 w 471"/>
                <a:gd name="T1" fmla="*/ 471 h 482"/>
                <a:gd name="T2" fmla="*/ 471 w 471"/>
                <a:gd name="T3" fmla="*/ 471 h 482"/>
                <a:gd name="T4" fmla="*/ 470 w 471"/>
                <a:gd name="T5" fmla="*/ 446 h 482"/>
                <a:gd name="T6" fmla="*/ 467 w 471"/>
                <a:gd name="T7" fmla="*/ 423 h 482"/>
                <a:gd name="T8" fmla="*/ 465 w 471"/>
                <a:gd name="T9" fmla="*/ 398 h 482"/>
                <a:gd name="T10" fmla="*/ 460 w 471"/>
                <a:gd name="T11" fmla="*/ 376 h 482"/>
                <a:gd name="T12" fmla="*/ 456 w 471"/>
                <a:gd name="T13" fmla="*/ 353 h 482"/>
                <a:gd name="T14" fmla="*/ 449 w 471"/>
                <a:gd name="T15" fmla="*/ 331 h 482"/>
                <a:gd name="T16" fmla="*/ 442 w 471"/>
                <a:gd name="T17" fmla="*/ 309 h 482"/>
                <a:gd name="T18" fmla="*/ 433 w 471"/>
                <a:gd name="T19" fmla="*/ 288 h 482"/>
                <a:gd name="T20" fmla="*/ 424 w 471"/>
                <a:gd name="T21" fmla="*/ 267 h 482"/>
                <a:gd name="T22" fmla="*/ 414 w 471"/>
                <a:gd name="T23" fmla="*/ 246 h 482"/>
                <a:gd name="T24" fmla="*/ 402 w 471"/>
                <a:gd name="T25" fmla="*/ 226 h 482"/>
                <a:gd name="T26" fmla="*/ 390 w 471"/>
                <a:gd name="T27" fmla="*/ 207 h 482"/>
                <a:gd name="T28" fmla="*/ 376 w 471"/>
                <a:gd name="T29" fmla="*/ 189 h 482"/>
                <a:gd name="T30" fmla="*/ 362 w 471"/>
                <a:gd name="T31" fmla="*/ 171 h 482"/>
                <a:gd name="T32" fmla="*/ 348 w 471"/>
                <a:gd name="T33" fmla="*/ 154 h 482"/>
                <a:gd name="T34" fmla="*/ 332 w 471"/>
                <a:gd name="T35" fmla="*/ 137 h 482"/>
                <a:gd name="T36" fmla="*/ 316 w 471"/>
                <a:gd name="T37" fmla="*/ 122 h 482"/>
                <a:gd name="T38" fmla="*/ 299 w 471"/>
                <a:gd name="T39" fmla="*/ 107 h 482"/>
                <a:gd name="T40" fmla="*/ 281 w 471"/>
                <a:gd name="T41" fmla="*/ 93 h 482"/>
                <a:gd name="T42" fmla="*/ 262 w 471"/>
                <a:gd name="T43" fmla="*/ 80 h 482"/>
                <a:gd name="T44" fmla="*/ 244 w 471"/>
                <a:gd name="T45" fmla="*/ 67 h 482"/>
                <a:gd name="T46" fmla="*/ 224 w 471"/>
                <a:gd name="T47" fmla="*/ 57 h 482"/>
                <a:gd name="T48" fmla="*/ 204 w 471"/>
                <a:gd name="T49" fmla="*/ 46 h 482"/>
                <a:gd name="T50" fmla="*/ 183 w 471"/>
                <a:gd name="T51" fmla="*/ 37 h 482"/>
                <a:gd name="T52" fmla="*/ 161 w 471"/>
                <a:gd name="T53" fmla="*/ 28 h 482"/>
                <a:gd name="T54" fmla="*/ 140 w 471"/>
                <a:gd name="T55" fmla="*/ 21 h 482"/>
                <a:gd name="T56" fmla="*/ 117 w 471"/>
                <a:gd name="T57" fmla="*/ 15 h 482"/>
                <a:gd name="T58" fmla="*/ 94 w 471"/>
                <a:gd name="T59" fmla="*/ 9 h 482"/>
                <a:gd name="T60" fmla="*/ 71 w 471"/>
                <a:gd name="T61" fmla="*/ 6 h 482"/>
                <a:gd name="T62" fmla="*/ 48 w 471"/>
                <a:gd name="T63" fmla="*/ 2 h 482"/>
                <a:gd name="T64" fmla="*/ 23 w 471"/>
                <a:gd name="T65" fmla="*/ 0 h 482"/>
                <a:gd name="T66" fmla="*/ 0 w 471"/>
                <a:gd name="T67" fmla="*/ 0 h 482"/>
                <a:gd name="T68" fmla="*/ 0 w 471"/>
                <a:gd name="T69" fmla="*/ 482 h 482"/>
                <a:gd name="T70" fmla="*/ 470 w 471"/>
                <a:gd name="T71" fmla="*/ 482 h 482"/>
                <a:gd name="T72" fmla="*/ 471 w 471"/>
                <a:gd name="T73" fmla="*/ 471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1" h="482">
                  <a:moveTo>
                    <a:pt x="471" y="471"/>
                  </a:moveTo>
                  <a:lnTo>
                    <a:pt x="471" y="471"/>
                  </a:lnTo>
                  <a:lnTo>
                    <a:pt x="470" y="446"/>
                  </a:lnTo>
                  <a:lnTo>
                    <a:pt x="467" y="423"/>
                  </a:lnTo>
                  <a:lnTo>
                    <a:pt x="465" y="398"/>
                  </a:lnTo>
                  <a:lnTo>
                    <a:pt x="460" y="376"/>
                  </a:lnTo>
                  <a:lnTo>
                    <a:pt x="456" y="353"/>
                  </a:lnTo>
                  <a:lnTo>
                    <a:pt x="449" y="331"/>
                  </a:lnTo>
                  <a:lnTo>
                    <a:pt x="442" y="309"/>
                  </a:lnTo>
                  <a:lnTo>
                    <a:pt x="433" y="288"/>
                  </a:lnTo>
                  <a:lnTo>
                    <a:pt x="424" y="267"/>
                  </a:lnTo>
                  <a:lnTo>
                    <a:pt x="414" y="246"/>
                  </a:lnTo>
                  <a:lnTo>
                    <a:pt x="402" y="226"/>
                  </a:lnTo>
                  <a:lnTo>
                    <a:pt x="390" y="207"/>
                  </a:lnTo>
                  <a:lnTo>
                    <a:pt x="376" y="189"/>
                  </a:lnTo>
                  <a:lnTo>
                    <a:pt x="362" y="171"/>
                  </a:lnTo>
                  <a:lnTo>
                    <a:pt x="348" y="154"/>
                  </a:lnTo>
                  <a:lnTo>
                    <a:pt x="332" y="137"/>
                  </a:lnTo>
                  <a:lnTo>
                    <a:pt x="316" y="122"/>
                  </a:lnTo>
                  <a:lnTo>
                    <a:pt x="299" y="107"/>
                  </a:lnTo>
                  <a:lnTo>
                    <a:pt x="281" y="93"/>
                  </a:lnTo>
                  <a:lnTo>
                    <a:pt x="262" y="80"/>
                  </a:lnTo>
                  <a:lnTo>
                    <a:pt x="244" y="67"/>
                  </a:lnTo>
                  <a:lnTo>
                    <a:pt x="224" y="57"/>
                  </a:lnTo>
                  <a:lnTo>
                    <a:pt x="204" y="46"/>
                  </a:lnTo>
                  <a:lnTo>
                    <a:pt x="183" y="37"/>
                  </a:lnTo>
                  <a:lnTo>
                    <a:pt x="161" y="28"/>
                  </a:lnTo>
                  <a:lnTo>
                    <a:pt x="140" y="21"/>
                  </a:lnTo>
                  <a:lnTo>
                    <a:pt x="117" y="15"/>
                  </a:lnTo>
                  <a:lnTo>
                    <a:pt x="94" y="9"/>
                  </a:lnTo>
                  <a:lnTo>
                    <a:pt x="71" y="6"/>
                  </a:lnTo>
                  <a:lnTo>
                    <a:pt x="48" y="2"/>
                  </a:lnTo>
                  <a:lnTo>
                    <a:pt x="23" y="0"/>
                  </a:lnTo>
                  <a:lnTo>
                    <a:pt x="0" y="0"/>
                  </a:lnTo>
                  <a:lnTo>
                    <a:pt x="0" y="482"/>
                  </a:lnTo>
                  <a:lnTo>
                    <a:pt x="470" y="482"/>
                  </a:lnTo>
                  <a:lnTo>
                    <a:pt x="471" y="4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42" name="Freeform 41"/>
            <p:cNvSpPr>
              <a:spLocks/>
            </p:cNvSpPr>
            <p:nvPr/>
          </p:nvSpPr>
          <p:spPr bwMode="auto">
            <a:xfrm>
              <a:off x="5833" y="847"/>
              <a:ext cx="129" cy="157"/>
            </a:xfrm>
            <a:custGeom>
              <a:avLst/>
              <a:gdLst>
                <a:gd name="T0" fmla="*/ 299 w 770"/>
                <a:gd name="T1" fmla="*/ 484 h 942"/>
                <a:gd name="T2" fmla="*/ 299 w 770"/>
                <a:gd name="T3" fmla="*/ 0 h 942"/>
                <a:gd name="T4" fmla="*/ 257 w 770"/>
                <a:gd name="T5" fmla="*/ 3 h 942"/>
                <a:gd name="T6" fmla="*/ 215 w 770"/>
                <a:gd name="T7" fmla="*/ 8 h 942"/>
                <a:gd name="T8" fmla="*/ 176 w 770"/>
                <a:gd name="T9" fmla="*/ 17 h 942"/>
                <a:gd name="T10" fmla="*/ 137 w 770"/>
                <a:gd name="T11" fmla="*/ 29 h 942"/>
                <a:gd name="T12" fmla="*/ 100 w 770"/>
                <a:gd name="T13" fmla="*/ 45 h 942"/>
                <a:gd name="T14" fmla="*/ 65 w 770"/>
                <a:gd name="T15" fmla="*/ 63 h 942"/>
                <a:gd name="T16" fmla="*/ 31 w 770"/>
                <a:gd name="T17" fmla="*/ 84 h 942"/>
                <a:gd name="T18" fmla="*/ 0 w 770"/>
                <a:gd name="T19" fmla="*/ 109 h 942"/>
                <a:gd name="T20" fmla="*/ 0 w 770"/>
                <a:gd name="T21" fmla="*/ 835 h 942"/>
                <a:gd name="T22" fmla="*/ 31 w 770"/>
                <a:gd name="T23" fmla="*/ 858 h 942"/>
                <a:gd name="T24" fmla="*/ 65 w 770"/>
                <a:gd name="T25" fmla="*/ 879 h 942"/>
                <a:gd name="T26" fmla="*/ 100 w 770"/>
                <a:gd name="T27" fmla="*/ 898 h 942"/>
                <a:gd name="T28" fmla="*/ 137 w 770"/>
                <a:gd name="T29" fmla="*/ 914 h 942"/>
                <a:gd name="T30" fmla="*/ 176 w 770"/>
                <a:gd name="T31" fmla="*/ 926 h 942"/>
                <a:gd name="T32" fmla="*/ 215 w 770"/>
                <a:gd name="T33" fmla="*/ 935 h 942"/>
                <a:gd name="T34" fmla="*/ 257 w 770"/>
                <a:gd name="T35" fmla="*/ 941 h 942"/>
                <a:gd name="T36" fmla="*/ 299 w 770"/>
                <a:gd name="T37" fmla="*/ 942 h 942"/>
                <a:gd name="T38" fmla="*/ 324 w 770"/>
                <a:gd name="T39" fmla="*/ 942 h 942"/>
                <a:gd name="T40" fmla="*/ 370 w 770"/>
                <a:gd name="T41" fmla="*/ 938 h 942"/>
                <a:gd name="T42" fmla="*/ 416 w 770"/>
                <a:gd name="T43" fmla="*/ 928 h 942"/>
                <a:gd name="T44" fmla="*/ 459 w 770"/>
                <a:gd name="T45" fmla="*/ 916 h 942"/>
                <a:gd name="T46" fmla="*/ 501 w 770"/>
                <a:gd name="T47" fmla="*/ 898 h 942"/>
                <a:gd name="T48" fmla="*/ 540 w 770"/>
                <a:gd name="T49" fmla="*/ 877 h 942"/>
                <a:gd name="T50" fmla="*/ 578 w 770"/>
                <a:gd name="T51" fmla="*/ 851 h 942"/>
                <a:gd name="T52" fmla="*/ 612 w 770"/>
                <a:gd name="T53" fmla="*/ 823 h 942"/>
                <a:gd name="T54" fmla="*/ 644 w 770"/>
                <a:gd name="T55" fmla="*/ 793 h 942"/>
                <a:gd name="T56" fmla="*/ 672 w 770"/>
                <a:gd name="T57" fmla="*/ 759 h 942"/>
                <a:gd name="T58" fmla="*/ 698 w 770"/>
                <a:gd name="T59" fmla="*/ 722 h 942"/>
                <a:gd name="T60" fmla="*/ 720 w 770"/>
                <a:gd name="T61" fmla="*/ 684 h 942"/>
                <a:gd name="T62" fmla="*/ 739 w 770"/>
                <a:gd name="T63" fmla="*/ 643 h 942"/>
                <a:gd name="T64" fmla="*/ 753 w 770"/>
                <a:gd name="T65" fmla="*/ 598 h 942"/>
                <a:gd name="T66" fmla="*/ 763 w 770"/>
                <a:gd name="T67" fmla="*/ 554 h 942"/>
                <a:gd name="T68" fmla="*/ 769 w 770"/>
                <a:gd name="T69" fmla="*/ 508 h 942"/>
                <a:gd name="T70" fmla="*/ 770 w 770"/>
                <a:gd name="T71" fmla="*/ 484 h 9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0" h="942">
                  <a:moveTo>
                    <a:pt x="770" y="484"/>
                  </a:moveTo>
                  <a:lnTo>
                    <a:pt x="299" y="484"/>
                  </a:lnTo>
                  <a:lnTo>
                    <a:pt x="299" y="0"/>
                  </a:lnTo>
                  <a:lnTo>
                    <a:pt x="299" y="0"/>
                  </a:lnTo>
                  <a:lnTo>
                    <a:pt x="278" y="2"/>
                  </a:lnTo>
                  <a:lnTo>
                    <a:pt x="257" y="3"/>
                  </a:lnTo>
                  <a:lnTo>
                    <a:pt x="236" y="5"/>
                  </a:lnTo>
                  <a:lnTo>
                    <a:pt x="215" y="8"/>
                  </a:lnTo>
                  <a:lnTo>
                    <a:pt x="196" y="12"/>
                  </a:lnTo>
                  <a:lnTo>
                    <a:pt x="176" y="17"/>
                  </a:lnTo>
                  <a:lnTo>
                    <a:pt x="156" y="22"/>
                  </a:lnTo>
                  <a:lnTo>
                    <a:pt x="137" y="29"/>
                  </a:lnTo>
                  <a:lnTo>
                    <a:pt x="119" y="36"/>
                  </a:lnTo>
                  <a:lnTo>
                    <a:pt x="100" y="45"/>
                  </a:lnTo>
                  <a:lnTo>
                    <a:pt x="82" y="54"/>
                  </a:lnTo>
                  <a:lnTo>
                    <a:pt x="65" y="63"/>
                  </a:lnTo>
                  <a:lnTo>
                    <a:pt x="48" y="74"/>
                  </a:lnTo>
                  <a:lnTo>
                    <a:pt x="31" y="84"/>
                  </a:lnTo>
                  <a:lnTo>
                    <a:pt x="15" y="96"/>
                  </a:lnTo>
                  <a:lnTo>
                    <a:pt x="0" y="109"/>
                  </a:lnTo>
                  <a:lnTo>
                    <a:pt x="0" y="835"/>
                  </a:lnTo>
                  <a:lnTo>
                    <a:pt x="0" y="835"/>
                  </a:lnTo>
                  <a:lnTo>
                    <a:pt x="15" y="847"/>
                  </a:lnTo>
                  <a:lnTo>
                    <a:pt x="31" y="858"/>
                  </a:lnTo>
                  <a:lnTo>
                    <a:pt x="48" y="870"/>
                  </a:lnTo>
                  <a:lnTo>
                    <a:pt x="65" y="879"/>
                  </a:lnTo>
                  <a:lnTo>
                    <a:pt x="82" y="890"/>
                  </a:lnTo>
                  <a:lnTo>
                    <a:pt x="100" y="898"/>
                  </a:lnTo>
                  <a:lnTo>
                    <a:pt x="119" y="906"/>
                  </a:lnTo>
                  <a:lnTo>
                    <a:pt x="137" y="914"/>
                  </a:lnTo>
                  <a:lnTo>
                    <a:pt x="156" y="920"/>
                  </a:lnTo>
                  <a:lnTo>
                    <a:pt x="176" y="926"/>
                  </a:lnTo>
                  <a:lnTo>
                    <a:pt x="196" y="931"/>
                  </a:lnTo>
                  <a:lnTo>
                    <a:pt x="215" y="935"/>
                  </a:lnTo>
                  <a:lnTo>
                    <a:pt x="236" y="939"/>
                  </a:lnTo>
                  <a:lnTo>
                    <a:pt x="257" y="941"/>
                  </a:lnTo>
                  <a:lnTo>
                    <a:pt x="278" y="942"/>
                  </a:lnTo>
                  <a:lnTo>
                    <a:pt x="299" y="942"/>
                  </a:lnTo>
                  <a:lnTo>
                    <a:pt x="299" y="942"/>
                  </a:lnTo>
                  <a:lnTo>
                    <a:pt x="324" y="942"/>
                  </a:lnTo>
                  <a:lnTo>
                    <a:pt x="347" y="940"/>
                  </a:lnTo>
                  <a:lnTo>
                    <a:pt x="370" y="938"/>
                  </a:lnTo>
                  <a:lnTo>
                    <a:pt x="392" y="933"/>
                  </a:lnTo>
                  <a:lnTo>
                    <a:pt x="416" y="928"/>
                  </a:lnTo>
                  <a:lnTo>
                    <a:pt x="437" y="923"/>
                  </a:lnTo>
                  <a:lnTo>
                    <a:pt x="459" y="916"/>
                  </a:lnTo>
                  <a:lnTo>
                    <a:pt x="480" y="907"/>
                  </a:lnTo>
                  <a:lnTo>
                    <a:pt x="501" y="898"/>
                  </a:lnTo>
                  <a:lnTo>
                    <a:pt x="521" y="888"/>
                  </a:lnTo>
                  <a:lnTo>
                    <a:pt x="540" y="877"/>
                  </a:lnTo>
                  <a:lnTo>
                    <a:pt x="559" y="864"/>
                  </a:lnTo>
                  <a:lnTo>
                    <a:pt x="578" y="851"/>
                  </a:lnTo>
                  <a:lnTo>
                    <a:pt x="595" y="839"/>
                  </a:lnTo>
                  <a:lnTo>
                    <a:pt x="612" y="823"/>
                  </a:lnTo>
                  <a:lnTo>
                    <a:pt x="628" y="808"/>
                  </a:lnTo>
                  <a:lnTo>
                    <a:pt x="644" y="793"/>
                  </a:lnTo>
                  <a:lnTo>
                    <a:pt x="658" y="777"/>
                  </a:lnTo>
                  <a:lnTo>
                    <a:pt x="672" y="759"/>
                  </a:lnTo>
                  <a:lnTo>
                    <a:pt x="686" y="741"/>
                  </a:lnTo>
                  <a:lnTo>
                    <a:pt x="698" y="722"/>
                  </a:lnTo>
                  <a:lnTo>
                    <a:pt x="709" y="703"/>
                  </a:lnTo>
                  <a:lnTo>
                    <a:pt x="720" y="684"/>
                  </a:lnTo>
                  <a:lnTo>
                    <a:pt x="729" y="663"/>
                  </a:lnTo>
                  <a:lnTo>
                    <a:pt x="739" y="643"/>
                  </a:lnTo>
                  <a:lnTo>
                    <a:pt x="746" y="621"/>
                  </a:lnTo>
                  <a:lnTo>
                    <a:pt x="753" y="598"/>
                  </a:lnTo>
                  <a:lnTo>
                    <a:pt x="758" y="576"/>
                  </a:lnTo>
                  <a:lnTo>
                    <a:pt x="763" y="554"/>
                  </a:lnTo>
                  <a:lnTo>
                    <a:pt x="767" y="531"/>
                  </a:lnTo>
                  <a:lnTo>
                    <a:pt x="769" y="508"/>
                  </a:lnTo>
                  <a:lnTo>
                    <a:pt x="770" y="484"/>
                  </a:lnTo>
                  <a:lnTo>
                    <a:pt x="770" y="4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43" name="Rectangle 42"/>
            <p:cNvSpPr>
              <a:spLocks noChangeArrowheads="1"/>
            </p:cNvSpPr>
            <p:nvPr/>
          </p:nvSpPr>
          <p:spPr bwMode="auto">
            <a:xfrm>
              <a:off x="5833" y="1048"/>
              <a:ext cx="182" cy="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44" name="Rectangle 43"/>
            <p:cNvSpPr>
              <a:spLocks noChangeArrowheads="1"/>
            </p:cNvSpPr>
            <p:nvPr/>
          </p:nvSpPr>
          <p:spPr bwMode="auto">
            <a:xfrm>
              <a:off x="5833" y="1094"/>
              <a:ext cx="182" cy="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45" name="Freeform 44"/>
            <p:cNvSpPr>
              <a:spLocks/>
            </p:cNvSpPr>
            <p:nvPr/>
          </p:nvSpPr>
          <p:spPr bwMode="auto">
            <a:xfrm>
              <a:off x="5833" y="759"/>
              <a:ext cx="246" cy="425"/>
            </a:xfrm>
            <a:custGeom>
              <a:avLst/>
              <a:gdLst>
                <a:gd name="T0" fmla="*/ 1342 w 1475"/>
                <a:gd name="T1" fmla="*/ 0 h 2551"/>
                <a:gd name="T2" fmla="*/ 0 w 1475"/>
                <a:gd name="T3" fmla="*/ 0 h 2551"/>
                <a:gd name="T4" fmla="*/ 0 w 1475"/>
                <a:gd name="T5" fmla="*/ 134 h 2551"/>
                <a:gd name="T6" fmla="*/ 1342 w 1475"/>
                <a:gd name="T7" fmla="*/ 134 h 2551"/>
                <a:gd name="T8" fmla="*/ 1342 w 1475"/>
                <a:gd name="T9" fmla="*/ 2418 h 2551"/>
                <a:gd name="T10" fmla="*/ 0 w 1475"/>
                <a:gd name="T11" fmla="*/ 2418 h 2551"/>
                <a:gd name="T12" fmla="*/ 0 w 1475"/>
                <a:gd name="T13" fmla="*/ 2551 h 2551"/>
                <a:gd name="T14" fmla="*/ 1342 w 1475"/>
                <a:gd name="T15" fmla="*/ 2551 h 2551"/>
                <a:gd name="T16" fmla="*/ 1342 w 1475"/>
                <a:gd name="T17" fmla="*/ 2551 h 2551"/>
                <a:gd name="T18" fmla="*/ 1355 w 1475"/>
                <a:gd name="T19" fmla="*/ 2551 h 2551"/>
                <a:gd name="T20" fmla="*/ 1369 w 1475"/>
                <a:gd name="T21" fmla="*/ 2549 h 2551"/>
                <a:gd name="T22" fmla="*/ 1382 w 1475"/>
                <a:gd name="T23" fmla="*/ 2545 h 2551"/>
                <a:gd name="T24" fmla="*/ 1393 w 1475"/>
                <a:gd name="T25" fmla="*/ 2540 h 2551"/>
                <a:gd name="T26" fmla="*/ 1405 w 1475"/>
                <a:gd name="T27" fmla="*/ 2535 h 2551"/>
                <a:gd name="T28" fmla="*/ 1417 w 1475"/>
                <a:gd name="T29" fmla="*/ 2529 h 2551"/>
                <a:gd name="T30" fmla="*/ 1426 w 1475"/>
                <a:gd name="T31" fmla="*/ 2521 h 2551"/>
                <a:gd name="T32" fmla="*/ 1435 w 1475"/>
                <a:gd name="T33" fmla="*/ 2512 h 2551"/>
                <a:gd name="T34" fmla="*/ 1445 w 1475"/>
                <a:gd name="T35" fmla="*/ 2502 h 2551"/>
                <a:gd name="T36" fmla="*/ 1452 w 1475"/>
                <a:gd name="T37" fmla="*/ 2493 h 2551"/>
                <a:gd name="T38" fmla="*/ 1459 w 1475"/>
                <a:gd name="T39" fmla="*/ 2481 h 2551"/>
                <a:gd name="T40" fmla="*/ 1465 w 1475"/>
                <a:gd name="T41" fmla="*/ 2469 h 2551"/>
                <a:gd name="T42" fmla="*/ 1469 w 1475"/>
                <a:gd name="T43" fmla="*/ 2458 h 2551"/>
                <a:gd name="T44" fmla="*/ 1473 w 1475"/>
                <a:gd name="T45" fmla="*/ 2445 h 2551"/>
                <a:gd name="T46" fmla="*/ 1474 w 1475"/>
                <a:gd name="T47" fmla="*/ 2432 h 2551"/>
                <a:gd name="T48" fmla="*/ 1475 w 1475"/>
                <a:gd name="T49" fmla="*/ 2418 h 2551"/>
                <a:gd name="T50" fmla="*/ 1475 w 1475"/>
                <a:gd name="T51" fmla="*/ 133 h 2551"/>
                <a:gd name="T52" fmla="*/ 1475 w 1475"/>
                <a:gd name="T53" fmla="*/ 133 h 2551"/>
                <a:gd name="T54" fmla="*/ 1474 w 1475"/>
                <a:gd name="T55" fmla="*/ 120 h 2551"/>
                <a:gd name="T56" fmla="*/ 1473 w 1475"/>
                <a:gd name="T57" fmla="*/ 106 h 2551"/>
                <a:gd name="T58" fmla="*/ 1469 w 1475"/>
                <a:gd name="T59" fmla="*/ 93 h 2551"/>
                <a:gd name="T60" fmla="*/ 1465 w 1475"/>
                <a:gd name="T61" fmla="*/ 81 h 2551"/>
                <a:gd name="T62" fmla="*/ 1459 w 1475"/>
                <a:gd name="T63" fmla="*/ 70 h 2551"/>
                <a:gd name="T64" fmla="*/ 1452 w 1475"/>
                <a:gd name="T65" fmla="*/ 59 h 2551"/>
                <a:gd name="T66" fmla="*/ 1445 w 1475"/>
                <a:gd name="T67" fmla="*/ 49 h 2551"/>
                <a:gd name="T68" fmla="*/ 1435 w 1475"/>
                <a:gd name="T69" fmla="*/ 39 h 2551"/>
                <a:gd name="T70" fmla="*/ 1426 w 1475"/>
                <a:gd name="T71" fmla="*/ 30 h 2551"/>
                <a:gd name="T72" fmla="*/ 1417 w 1475"/>
                <a:gd name="T73" fmla="*/ 23 h 2551"/>
                <a:gd name="T74" fmla="*/ 1405 w 1475"/>
                <a:gd name="T75" fmla="*/ 16 h 2551"/>
                <a:gd name="T76" fmla="*/ 1393 w 1475"/>
                <a:gd name="T77" fmla="*/ 10 h 2551"/>
                <a:gd name="T78" fmla="*/ 1382 w 1475"/>
                <a:gd name="T79" fmla="*/ 6 h 2551"/>
                <a:gd name="T80" fmla="*/ 1369 w 1475"/>
                <a:gd name="T81" fmla="*/ 2 h 2551"/>
                <a:gd name="T82" fmla="*/ 1355 w 1475"/>
                <a:gd name="T83" fmla="*/ 1 h 2551"/>
                <a:gd name="T84" fmla="*/ 1342 w 1475"/>
                <a:gd name="T85" fmla="*/ 0 h 2551"/>
                <a:gd name="T86" fmla="*/ 1342 w 1475"/>
                <a:gd name="T87" fmla="*/ 0 h 2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5" h="2551">
                  <a:moveTo>
                    <a:pt x="1342" y="0"/>
                  </a:moveTo>
                  <a:lnTo>
                    <a:pt x="0" y="0"/>
                  </a:lnTo>
                  <a:lnTo>
                    <a:pt x="0" y="134"/>
                  </a:lnTo>
                  <a:lnTo>
                    <a:pt x="1342" y="134"/>
                  </a:lnTo>
                  <a:lnTo>
                    <a:pt x="1342" y="2418"/>
                  </a:lnTo>
                  <a:lnTo>
                    <a:pt x="0" y="2418"/>
                  </a:lnTo>
                  <a:lnTo>
                    <a:pt x="0" y="2551"/>
                  </a:lnTo>
                  <a:lnTo>
                    <a:pt x="1342" y="2551"/>
                  </a:lnTo>
                  <a:lnTo>
                    <a:pt x="1342" y="2551"/>
                  </a:lnTo>
                  <a:lnTo>
                    <a:pt x="1355" y="2551"/>
                  </a:lnTo>
                  <a:lnTo>
                    <a:pt x="1369" y="2549"/>
                  </a:lnTo>
                  <a:lnTo>
                    <a:pt x="1382" y="2545"/>
                  </a:lnTo>
                  <a:lnTo>
                    <a:pt x="1393" y="2540"/>
                  </a:lnTo>
                  <a:lnTo>
                    <a:pt x="1405" y="2535"/>
                  </a:lnTo>
                  <a:lnTo>
                    <a:pt x="1417" y="2529"/>
                  </a:lnTo>
                  <a:lnTo>
                    <a:pt x="1426" y="2521"/>
                  </a:lnTo>
                  <a:lnTo>
                    <a:pt x="1435" y="2512"/>
                  </a:lnTo>
                  <a:lnTo>
                    <a:pt x="1445" y="2502"/>
                  </a:lnTo>
                  <a:lnTo>
                    <a:pt x="1452" y="2493"/>
                  </a:lnTo>
                  <a:lnTo>
                    <a:pt x="1459" y="2481"/>
                  </a:lnTo>
                  <a:lnTo>
                    <a:pt x="1465" y="2469"/>
                  </a:lnTo>
                  <a:lnTo>
                    <a:pt x="1469" y="2458"/>
                  </a:lnTo>
                  <a:lnTo>
                    <a:pt x="1473" y="2445"/>
                  </a:lnTo>
                  <a:lnTo>
                    <a:pt x="1474" y="2432"/>
                  </a:lnTo>
                  <a:lnTo>
                    <a:pt x="1475" y="2418"/>
                  </a:lnTo>
                  <a:lnTo>
                    <a:pt x="1475" y="133"/>
                  </a:lnTo>
                  <a:lnTo>
                    <a:pt x="1475" y="133"/>
                  </a:lnTo>
                  <a:lnTo>
                    <a:pt x="1474" y="120"/>
                  </a:lnTo>
                  <a:lnTo>
                    <a:pt x="1473" y="106"/>
                  </a:lnTo>
                  <a:lnTo>
                    <a:pt x="1469" y="93"/>
                  </a:lnTo>
                  <a:lnTo>
                    <a:pt x="1465" y="81"/>
                  </a:lnTo>
                  <a:lnTo>
                    <a:pt x="1459" y="70"/>
                  </a:lnTo>
                  <a:lnTo>
                    <a:pt x="1452" y="59"/>
                  </a:lnTo>
                  <a:lnTo>
                    <a:pt x="1445" y="49"/>
                  </a:lnTo>
                  <a:lnTo>
                    <a:pt x="1435" y="39"/>
                  </a:lnTo>
                  <a:lnTo>
                    <a:pt x="1426" y="30"/>
                  </a:lnTo>
                  <a:lnTo>
                    <a:pt x="1417" y="23"/>
                  </a:lnTo>
                  <a:lnTo>
                    <a:pt x="1405" y="16"/>
                  </a:lnTo>
                  <a:lnTo>
                    <a:pt x="1393" y="10"/>
                  </a:lnTo>
                  <a:lnTo>
                    <a:pt x="1382" y="6"/>
                  </a:lnTo>
                  <a:lnTo>
                    <a:pt x="1369" y="2"/>
                  </a:lnTo>
                  <a:lnTo>
                    <a:pt x="1355" y="1"/>
                  </a:lnTo>
                  <a:lnTo>
                    <a:pt x="1342" y="0"/>
                  </a:lnTo>
                  <a:lnTo>
                    <a:pt x="134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sp>
        <p:nvSpPr>
          <p:cNvPr id="46" name="Oval 45"/>
          <p:cNvSpPr>
            <a:spLocks noChangeAspect="1"/>
          </p:cNvSpPr>
          <p:nvPr/>
        </p:nvSpPr>
        <p:spPr>
          <a:xfrm>
            <a:off x="5408024" y="3550537"/>
            <a:ext cx="1371600" cy="1371600"/>
          </a:xfrm>
          <a:prstGeom prst="ellipse">
            <a:avLst/>
          </a:prstGeom>
          <a:solidFill>
            <a:schemeClr val="bg1">
              <a:lumMod val="5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Ring -1</a:t>
            </a:r>
            <a:br>
              <a:rPr lang="en-US" dirty="0" smtClean="0">
                <a:solidFill>
                  <a:schemeClr val="bg1"/>
                </a:solidFill>
              </a:rPr>
            </a:br>
            <a:r>
              <a:rPr lang="en-US" sz="1400" dirty="0" smtClean="0">
                <a:solidFill>
                  <a:schemeClr val="bg1"/>
                </a:solidFill>
              </a:rPr>
              <a:t>Hypervisor</a:t>
            </a:r>
          </a:p>
        </p:txBody>
      </p:sp>
      <p:pic>
        <p:nvPicPr>
          <p:cNvPr id="47" name="Picture 46"/>
          <p:cNvPicPr>
            <a:picLocks noChangeAspect="1"/>
          </p:cNvPicPr>
          <p:nvPr/>
        </p:nvPicPr>
        <p:blipFill>
          <a:blip r:embed="rId4">
            <a:duotone>
              <a:schemeClr val="accent4">
                <a:shade val="45000"/>
                <a:satMod val="135000"/>
              </a:schemeClr>
              <a:prstClr val="white"/>
            </a:duotone>
          </a:blip>
          <a:stretch>
            <a:fillRect/>
          </a:stretch>
        </p:blipFill>
        <p:spPr>
          <a:xfrm>
            <a:off x="5842549" y="5119721"/>
            <a:ext cx="506891" cy="506891"/>
          </a:xfrm>
          <a:prstGeom prst="rect">
            <a:avLst/>
          </a:prstGeom>
        </p:spPr>
      </p:pic>
    </p:spTree>
    <p:extLst>
      <p:ext uri="{BB962C8B-B14F-4D97-AF65-F5344CB8AC3E}">
        <p14:creationId xmlns:p14="http://schemas.microsoft.com/office/powerpoint/2010/main" val="786768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XenServer Hypervisor Introspection (HVI</a:t>
            </a:r>
            <a:r>
              <a:rPr lang="en-US" dirty="0" smtClean="0"/>
              <a:t>)</a:t>
            </a:r>
            <a:endParaRPr lang="en-US" dirty="0"/>
          </a:p>
        </p:txBody>
      </p:sp>
      <p:sp>
        <p:nvSpPr>
          <p:cNvPr id="3" name="Text Placeholder 2"/>
          <p:cNvSpPr>
            <a:spLocks noGrp="1"/>
          </p:cNvSpPr>
          <p:nvPr>
            <p:ph type="body" idx="10"/>
          </p:nvPr>
        </p:nvSpPr>
        <p:spPr/>
        <p:txBody>
          <a:bodyPr/>
          <a:lstStyle/>
          <a:p>
            <a:r>
              <a:rPr lang="en-US" dirty="0" smtClean="0"/>
              <a:t>Overview</a:t>
            </a:r>
            <a:endParaRPr lang="en-US" dirty="0"/>
          </a:p>
        </p:txBody>
      </p:sp>
      <p:sp>
        <p:nvSpPr>
          <p:cNvPr id="15" name="Rounded Rectangle 14"/>
          <p:cNvSpPr/>
          <p:nvPr/>
        </p:nvSpPr>
        <p:spPr bwMode="auto">
          <a:xfrm>
            <a:off x="457199" y="5549464"/>
            <a:ext cx="11277599" cy="909118"/>
          </a:xfrm>
          <a:prstGeom prst="roundRect">
            <a:avLst/>
          </a:prstGeom>
          <a:noFill/>
          <a:ln w="19050">
            <a:solidFill>
              <a:schemeClr val="tx1"/>
            </a:solidFill>
            <a:headEnd/>
            <a:tailEnd/>
          </a:ln>
          <a:effectLst/>
          <a:extLst/>
        </p:spPr>
        <p:style>
          <a:lnRef idx="0">
            <a:schemeClr val="accent1"/>
          </a:lnRef>
          <a:fillRef idx="3">
            <a:schemeClr val="accent1"/>
          </a:fillRef>
          <a:effectRef idx="3">
            <a:schemeClr val="accent1"/>
          </a:effectRef>
          <a:fontRef idx="minor">
            <a:schemeClr val="lt1"/>
          </a:fontRef>
        </p:style>
        <p:txBody>
          <a:bodyPr lIns="121893" tIns="60947" rIns="121893" bIns="60947" rtlCol="0" anchor="ctr"/>
          <a:lstStyle/>
          <a:p>
            <a:pPr algn="ctr" eaLnBrk="0" fontAlgn="base" hangingPunct="0">
              <a:spcBef>
                <a:spcPct val="0"/>
              </a:spcBef>
              <a:spcAft>
                <a:spcPct val="0"/>
              </a:spcAft>
            </a:pPr>
            <a:endParaRPr lang="en-GB" dirty="0">
              <a:solidFill>
                <a:schemeClr val="tx1"/>
              </a:solidFill>
              <a:latin typeface="+mj-lt"/>
              <a:cs typeface="Arial" pitchFamily="34" charset="0"/>
            </a:endParaRPr>
          </a:p>
        </p:txBody>
      </p:sp>
      <p:sp>
        <p:nvSpPr>
          <p:cNvPr id="16" name="Rounded Rectangle 15"/>
          <p:cNvSpPr/>
          <p:nvPr/>
        </p:nvSpPr>
        <p:spPr bwMode="auto">
          <a:xfrm>
            <a:off x="457199" y="4068002"/>
            <a:ext cx="1559562" cy="1407889"/>
          </a:xfrm>
          <a:prstGeom prst="roundRect">
            <a:avLst/>
          </a:prstGeom>
          <a:noFill/>
          <a:ln w="19050">
            <a:solidFill>
              <a:schemeClr val="accent1"/>
            </a:solidFill>
            <a:headEnd/>
            <a:tailEnd/>
          </a:ln>
          <a:effectLst/>
          <a:extLst/>
        </p:spPr>
        <p:style>
          <a:lnRef idx="0">
            <a:schemeClr val="accent1"/>
          </a:lnRef>
          <a:fillRef idx="3">
            <a:schemeClr val="accent1"/>
          </a:fillRef>
          <a:effectRef idx="3">
            <a:schemeClr val="accent1"/>
          </a:effectRef>
          <a:fontRef idx="minor">
            <a:schemeClr val="lt1"/>
          </a:fontRef>
        </p:style>
        <p:txBody>
          <a:bodyPr lIns="121893" tIns="60947" rIns="121893" bIns="60947" rtlCol="0" anchor="t"/>
          <a:lstStyle/>
          <a:p>
            <a:pPr algn="ctr" eaLnBrk="0" fontAlgn="base" hangingPunct="0">
              <a:spcBef>
                <a:spcPct val="0"/>
              </a:spcBef>
              <a:spcAft>
                <a:spcPct val="0"/>
              </a:spcAft>
            </a:pPr>
            <a:r>
              <a:rPr lang="en-GB" sz="1800" dirty="0" smtClean="0">
                <a:solidFill>
                  <a:schemeClr val="tx1"/>
                </a:solidFill>
                <a:cs typeface="Arial" pitchFamily="34" charset="0"/>
              </a:rPr>
              <a:t>Control Domain (dom0)</a:t>
            </a:r>
            <a:endParaRPr lang="en-GB" sz="1800" dirty="0">
              <a:solidFill>
                <a:schemeClr val="tx1"/>
              </a:solidFill>
              <a:cs typeface="Arial" pitchFamily="34" charset="0"/>
            </a:endParaRPr>
          </a:p>
        </p:txBody>
      </p:sp>
      <p:sp>
        <p:nvSpPr>
          <p:cNvPr id="28" name="Rounded Rectangle 27"/>
          <p:cNvSpPr/>
          <p:nvPr/>
        </p:nvSpPr>
        <p:spPr bwMode="auto">
          <a:xfrm>
            <a:off x="2282824" y="4068002"/>
            <a:ext cx="1559562" cy="1407888"/>
          </a:xfrm>
          <a:prstGeom prst="roundRect">
            <a:avLst/>
          </a:prstGeom>
          <a:noFill/>
          <a:ln w="19050">
            <a:solidFill>
              <a:schemeClr val="accent2"/>
            </a:solidFill>
            <a:headEnd/>
            <a:tailEnd/>
          </a:ln>
          <a:effectLst/>
          <a:extLst/>
        </p:spPr>
        <p:style>
          <a:lnRef idx="0">
            <a:schemeClr val="accent1"/>
          </a:lnRef>
          <a:fillRef idx="3">
            <a:schemeClr val="accent1"/>
          </a:fillRef>
          <a:effectRef idx="3">
            <a:schemeClr val="accent1"/>
          </a:effectRef>
          <a:fontRef idx="minor">
            <a:schemeClr val="lt1"/>
          </a:fontRef>
        </p:style>
        <p:txBody>
          <a:bodyPr lIns="121893" tIns="60947" rIns="121893" bIns="60947" rtlCol="0" anchor="t"/>
          <a:lstStyle/>
          <a:p>
            <a:pPr algn="ctr" eaLnBrk="0" fontAlgn="base" hangingPunct="0">
              <a:spcBef>
                <a:spcPct val="0"/>
              </a:spcBef>
              <a:spcAft>
                <a:spcPct val="0"/>
              </a:spcAft>
            </a:pPr>
            <a:r>
              <a:rPr lang="en-GB" sz="1800" dirty="0" smtClean="0">
                <a:solidFill>
                  <a:schemeClr val="tx1"/>
                </a:solidFill>
                <a:cs typeface="Arial" pitchFamily="34" charset="0"/>
              </a:rPr>
              <a:t>Security Appliance (</a:t>
            </a:r>
            <a:r>
              <a:rPr lang="en-GB" sz="1800" dirty="0" err="1" smtClean="0">
                <a:solidFill>
                  <a:schemeClr val="tx1"/>
                </a:solidFill>
                <a:cs typeface="Arial" pitchFamily="34" charset="0"/>
              </a:rPr>
              <a:t>domU</a:t>
            </a:r>
            <a:r>
              <a:rPr lang="en-GB" sz="1800" dirty="0" smtClean="0">
                <a:solidFill>
                  <a:schemeClr val="tx1"/>
                </a:solidFill>
                <a:cs typeface="Arial" pitchFamily="34" charset="0"/>
              </a:rPr>
              <a:t>)</a:t>
            </a:r>
            <a:endParaRPr lang="en-GB" sz="1800" dirty="0">
              <a:solidFill>
                <a:schemeClr val="tx1"/>
              </a:solidFill>
              <a:cs typeface="Arial" pitchFamily="34" charset="0"/>
            </a:endParaRPr>
          </a:p>
        </p:txBody>
      </p:sp>
      <p:cxnSp>
        <p:nvCxnSpPr>
          <p:cNvPr id="33" name="Straight Arrow Connector 60"/>
          <p:cNvCxnSpPr>
            <a:stCxn id="28" idx="2"/>
            <a:endCxn id="46" idx="1"/>
          </p:cNvCxnSpPr>
          <p:nvPr/>
        </p:nvCxnSpPr>
        <p:spPr bwMode="auto">
          <a:xfrm rot="16200000" flipH="1">
            <a:off x="3631435" y="4907059"/>
            <a:ext cx="505845" cy="1643505"/>
          </a:xfrm>
          <a:prstGeom prst="bentConnector2">
            <a:avLst/>
          </a:prstGeom>
          <a:noFill/>
          <a:ln w="38100" cap="flat" cmpd="sng" algn="ctr">
            <a:solidFill>
              <a:schemeClr val="accent1"/>
            </a:solidFill>
            <a:prstDash val="solid"/>
            <a:round/>
            <a:headEnd type="none" w="lg" len="lg"/>
            <a:tailEnd type="triangle" w="lg" len="lg"/>
          </a:ln>
          <a:effectLst/>
        </p:spPr>
      </p:cxnSp>
      <p:pic>
        <p:nvPicPr>
          <p:cNvPr id="46" name="Picture 45"/>
          <p:cNvPicPr>
            <a:picLocks noChangeAspect="1"/>
          </p:cNvPicPr>
          <p:nvPr/>
        </p:nvPicPr>
        <p:blipFill>
          <a:blip r:embed="rId3"/>
          <a:stretch>
            <a:fillRect/>
          </a:stretch>
        </p:blipFill>
        <p:spPr>
          <a:xfrm>
            <a:off x="4706110" y="5689127"/>
            <a:ext cx="2779776" cy="585216"/>
          </a:xfrm>
          <a:prstGeom prst="rect">
            <a:avLst/>
          </a:prstGeom>
        </p:spPr>
      </p:pic>
      <p:sp>
        <p:nvSpPr>
          <p:cNvPr id="47" name="TextBox 46"/>
          <p:cNvSpPr txBox="1"/>
          <p:nvPr/>
        </p:nvSpPr>
        <p:spPr>
          <a:xfrm>
            <a:off x="5119032" y="6274343"/>
            <a:ext cx="1953932"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XenServer Hypervisor</a:t>
            </a:r>
            <a:endParaRPr lang="en-US" sz="1600" dirty="0">
              <a:solidFill>
                <a:srgbClr val="000000"/>
              </a:solidFill>
            </a:endParaRPr>
          </a:p>
        </p:txBody>
      </p:sp>
      <p:grpSp>
        <p:nvGrpSpPr>
          <p:cNvPr id="60" name="Group 59"/>
          <p:cNvGrpSpPr/>
          <p:nvPr/>
        </p:nvGrpSpPr>
        <p:grpSpPr>
          <a:xfrm>
            <a:off x="4137138" y="2254216"/>
            <a:ext cx="1541667" cy="2034496"/>
            <a:chOff x="8893922" y="1292569"/>
            <a:chExt cx="1541667" cy="2034496"/>
          </a:xfrm>
        </p:grpSpPr>
        <p:sp>
          <p:nvSpPr>
            <p:cNvPr id="54" name="TextBox 53"/>
            <p:cNvSpPr txBox="1"/>
            <p:nvPr/>
          </p:nvSpPr>
          <p:spPr>
            <a:xfrm>
              <a:off x="8918397" y="2138965"/>
              <a:ext cx="1492716"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Virtual Machine</a:t>
              </a:r>
              <a:endParaRPr lang="en-US" sz="1600" dirty="0">
                <a:solidFill>
                  <a:srgbClr val="000000"/>
                </a:solidFill>
              </a:endParaRPr>
            </a:p>
          </p:txBody>
        </p:sp>
        <p:grpSp>
          <p:nvGrpSpPr>
            <p:cNvPr id="55" name="Group 54"/>
            <p:cNvGrpSpPr/>
            <p:nvPr/>
          </p:nvGrpSpPr>
          <p:grpSpPr>
            <a:xfrm>
              <a:off x="8893922" y="1292569"/>
              <a:ext cx="1541667" cy="2034496"/>
              <a:chOff x="4588320" y="1318304"/>
              <a:chExt cx="1541667" cy="2034496"/>
            </a:xfrm>
          </p:grpSpPr>
          <p:sp>
            <p:nvSpPr>
              <p:cNvPr id="56" name="Rounded Rectangle 55"/>
              <p:cNvSpPr/>
              <p:nvPr/>
            </p:nvSpPr>
            <p:spPr bwMode="auto">
              <a:xfrm>
                <a:off x="4588320" y="1775400"/>
                <a:ext cx="1541667" cy="1577400"/>
              </a:xfrm>
              <a:prstGeom prst="roundRect">
                <a:avLst/>
              </a:prstGeom>
              <a:noFill/>
              <a:ln w="19050">
                <a:solidFill>
                  <a:schemeClr val="accent3"/>
                </a:solidFill>
                <a:headEnd/>
                <a:tailEnd/>
              </a:ln>
              <a:effectLst/>
              <a:extLst/>
            </p:spPr>
            <p:style>
              <a:lnRef idx="0">
                <a:schemeClr val="accent1"/>
              </a:lnRef>
              <a:fillRef idx="3">
                <a:schemeClr val="accent1"/>
              </a:fillRef>
              <a:effectRef idx="3">
                <a:schemeClr val="accent1"/>
              </a:effectRef>
              <a:fontRef idx="minor">
                <a:schemeClr val="lt1"/>
              </a:fontRef>
            </p:style>
            <p:txBody>
              <a:bodyPr lIns="121893" tIns="60947" rIns="121893" bIns="60947" rtlCol="0" anchor="t"/>
              <a:lstStyle/>
              <a:p>
                <a:pPr algn="ctr" eaLnBrk="0" fontAlgn="base" hangingPunct="0">
                  <a:spcBef>
                    <a:spcPct val="0"/>
                  </a:spcBef>
                  <a:spcAft>
                    <a:spcPct val="0"/>
                  </a:spcAft>
                </a:pPr>
                <a:endParaRPr lang="en-GB" sz="1800" dirty="0">
                  <a:solidFill>
                    <a:schemeClr val="tx1"/>
                  </a:solidFill>
                  <a:cs typeface="Arial" pitchFamily="34" charset="0"/>
                </a:endParaRPr>
              </a:p>
            </p:txBody>
          </p:sp>
          <p:pic>
            <p:nvPicPr>
              <p:cNvPr id="57" name="Picture 285"/>
              <p:cNvPicPr>
                <a:picLocks noChangeAspect="1" noChangeArrowheads="1"/>
              </p:cNvPicPr>
              <p:nvPr/>
            </p:nvPicPr>
            <p:blipFill>
              <a:blip r:embed="rId4">
                <a:duotone>
                  <a:prstClr val="black"/>
                  <a:schemeClr val="accent3">
                    <a:tint val="45000"/>
                    <a:satMod val="400000"/>
                  </a:schemeClr>
                </a:duotone>
              </a:blip>
              <a:srcRect/>
              <a:stretch>
                <a:fillRect/>
              </a:stretch>
            </p:blipFill>
            <p:spPr bwMode="auto">
              <a:xfrm>
                <a:off x="4761181" y="2623974"/>
                <a:ext cx="1195944" cy="500190"/>
              </a:xfrm>
              <a:prstGeom prst="rect">
                <a:avLst/>
              </a:prstGeom>
              <a:solidFill>
                <a:schemeClr val="bg1"/>
              </a:solidFill>
              <a:ln w="38100">
                <a:noFill/>
                <a:miter lim="800000"/>
                <a:headEnd/>
                <a:tailEnd type="none" w="sm" len="sm"/>
              </a:ln>
            </p:spPr>
          </p:pic>
          <p:pic>
            <p:nvPicPr>
              <p:cNvPr id="58" name="Picture 57"/>
              <p:cNvPicPr>
                <a:picLocks noChangeAspect="1"/>
              </p:cNvPicPr>
              <p:nvPr/>
            </p:nvPicPr>
            <p:blipFill>
              <a:blip r:embed="rId5">
                <a:duotone>
                  <a:schemeClr val="accent3">
                    <a:shade val="45000"/>
                    <a:satMod val="135000"/>
                  </a:schemeClr>
                  <a:prstClr val="white"/>
                </a:duotone>
              </a:blip>
              <a:stretch>
                <a:fillRect/>
              </a:stretch>
            </p:blipFill>
            <p:spPr>
              <a:xfrm>
                <a:off x="5046864" y="1318304"/>
                <a:ext cx="624580" cy="933469"/>
              </a:xfrm>
              <a:prstGeom prst="rect">
                <a:avLst/>
              </a:prstGeom>
            </p:spPr>
          </p:pic>
        </p:grpSp>
      </p:grpSp>
      <p:cxnSp>
        <p:nvCxnSpPr>
          <p:cNvPr id="62" name="Straight Arrow Connector 60"/>
          <p:cNvCxnSpPr>
            <a:stCxn id="46" idx="0"/>
            <a:endCxn id="56" idx="2"/>
          </p:cNvCxnSpPr>
          <p:nvPr/>
        </p:nvCxnSpPr>
        <p:spPr bwMode="auto">
          <a:xfrm rot="16200000" flipV="1">
            <a:off x="4801778" y="4394907"/>
            <a:ext cx="1400415" cy="1188026"/>
          </a:xfrm>
          <a:prstGeom prst="bentConnector3">
            <a:avLst>
              <a:gd name="adj1" fmla="val 50000"/>
            </a:avLst>
          </a:prstGeom>
          <a:noFill/>
          <a:ln w="38100" cap="flat" cmpd="sng" algn="ctr">
            <a:solidFill>
              <a:schemeClr val="accent1"/>
            </a:solidFill>
            <a:prstDash val="solid"/>
            <a:round/>
            <a:headEnd type="none" w="lg" len="lg"/>
            <a:tailEnd type="triangle" w="lg" len="lg"/>
          </a:ln>
          <a:effectLst/>
        </p:spPr>
      </p:cxnSp>
      <p:grpSp>
        <p:nvGrpSpPr>
          <p:cNvPr id="65" name="Group 64"/>
          <p:cNvGrpSpPr/>
          <p:nvPr/>
        </p:nvGrpSpPr>
        <p:grpSpPr>
          <a:xfrm>
            <a:off x="6001601" y="2254216"/>
            <a:ext cx="1541667" cy="2034496"/>
            <a:chOff x="8893922" y="1292569"/>
            <a:chExt cx="1541667" cy="2034496"/>
          </a:xfrm>
        </p:grpSpPr>
        <p:sp>
          <p:nvSpPr>
            <p:cNvPr id="66" name="TextBox 65"/>
            <p:cNvSpPr txBox="1"/>
            <p:nvPr/>
          </p:nvSpPr>
          <p:spPr>
            <a:xfrm>
              <a:off x="8917002" y="2138965"/>
              <a:ext cx="1492716"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Virtual Machine</a:t>
              </a:r>
              <a:endParaRPr lang="en-US" sz="1600" dirty="0">
                <a:solidFill>
                  <a:srgbClr val="000000"/>
                </a:solidFill>
              </a:endParaRPr>
            </a:p>
          </p:txBody>
        </p:sp>
        <p:grpSp>
          <p:nvGrpSpPr>
            <p:cNvPr id="67" name="Group 66"/>
            <p:cNvGrpSpPr/>
            <p:nvPr/>
          </p:nvGrpSpPr>
          <p:grpSpPr>
            <a:xfrm>
              <a:off x="8893922" y="1292569"/>
              <a:ext cx="1541667" cy="2034496"/>
              <a:chOff x="4588320" y="1318304"/>
              <a:chExt cx="1541667" cy="2034496"/>
            </a:xfrm>
          </p:grpSpPr>
          <p:sp>
            <p:nvSpPr>
              <p:cNvPr id="68" name="Rounded Rectangle 67"/>
              <p:cNvSpPr/>
              <p:nvPr/>
            </p:nvSpPr>
            <p:spPr bwMode="auto">
              <a:xfrm>
                <a:off x="4588320" y="1775400"/>
                <a:ext cx="1541667" cy="1577400"/>
              </a:xfrm>
              <a:prstGeom prst="roundRect">
                <a:avLst/>
              </a:prstGeom>
              <a:noFill/>
              <a:ln w="19050">
                <a:solidFill>
                  <a:schemeClr val="accent3"/>
                </a:solidFill>
                <a:headEnd/>
                <a:tailEnd/>
              </a:ln>
              <a:effectLst/>
              <a:extLst/>
            </p:spPr>
            <p:style>
              <a:lnRef idx="0">
                <a:schemeClr val="accent1"/>
              </a:lnRef>
              <a:fillRef idx="3">
                <a:schemeClr val="accent1"/>
              </a:fillRef>
              <a:effectRef idx="3">
                <a:schemeClr val="accent1"/>
              </a:effectRef>
              <a:fontRef idx="minor">
                <a:schemeClr val="lt1"/>
              </a:fontRef>
            </p:style>
            <p:txBody>
              <a:bodyPr lIns="121893" tIns="60947" rIns="121893" bIns="60947" rtlCol="0" anchor="t"/>
              <a:lstStyle/>
              <a:p>
                <a:pPr algn="ctr" eaLnBrk="0" fontAlgn="base" hangingPunct="0">
                  <a:spcBef>
                    <a:spcPct val="0"/>
                  </a:spcBef>
                  <a:spcAft>
                    <a:spcPct val="0"/>
                  </a:spcAft>
                </a:pPr>
                <a:endParaRPr lang="en-GB" sz="1800" dirty="0">
                  <a:solidFill>
                    <a:schemeClr val="tx1"/>
                  </a:solidFill>
                  <a:cs typeface="Arial" pitchFamily="34" charset="0"/>
                </a:endParaRPr>
              </a:p>
            </p:txBody>
          </p:sp>
          <p:pic>
            <p:nvPicPr>
              <p:cNvPr id="69" name="Picture 285"/>
              <p:cNvPicPr>
                <a:picLocks noChangeAspect="1" noChangeArrowheads="1"/>
              </p:cNvPicPr>
              <p:nvPr/>
            </p:nvPicPr>
            <p:blipFill>
              <a:blip r:embed="rId4">
                <a:duotone>
                  <a:prstClr val="black"/>
                  <a:schemeClr val="accent3">
                    <a:tint val="45000"/>
                    <a:satMod val="400000"/>
                  </a:schemeClr>
                </a:duotone>
              </a:blip>
              <a:srcRect/>
              <a:stretch>
                <a:fillRect/>
              </a:stretch>
            </p:blipFill>
            <p:spPr bwMode="auto">
              <a:xfrm>
                <a:off x="4761181" y="2623974"/>
                <a:ext cx="1195944" cy="500190"/>
              </a:xfrm>
              <a:prstGeom prst="rect">
                <a:avLst/>
              </a:prstGeom>
              <a:solidFill>
                <a:schemeClr val="bg1"/>
              </a:solidFill>
              <a:ln w="38100">
                <a:noFill/>
                <a:miter lim="800000"/>
                <a:headEnd/>
                <a:tailEnd type="none" w="sm" len="sm"/>
              </a:ln>
            </p:spPr>
          </p:pic>
          <p:pic>
            <p:nvPicPr>
              <p:cNvPr id="70" name="Picture 69"/>
              <p:cNvPicPr>
                <a:picLocks noChangeAspect="1"/>
              </p:cNvPicPr>
              <p:nvPr/>
            </p:nvPicPr>
            <p:blipFill>
              <a:blip r:embed="rId5">
                <a:duotone>
                  <a:schemeClr val="accent3">
                    <a:shade val="45000"/>
                    <a:satMod val="135000"/>
                  </a:schemeClr>
                  <a:prstClr val="white"/>
                </a:duotone>
              </a:blip>
              <a:stretch>
                <a:fillRect/>
              </a:stretch>
            </p:blipFill>
            <p:spPr>
              <a:xfrm>
                <a:off x="5046864" y="1318304"/>
                <a:ext cx="624580" cy="933469"/>
              </a:xfrm>
              <a:prstGeom prst="rect">
                <a:avLst/>
              </a:prstGeom>
            </p:spPr>
          </p:pic>
        </p:grpSp>
      </p:grpSp>
      <p:grpSp>
        <p:nvGrpSpPr>
          <p:cNvPr id="71" name="Group 70"/>
          <p:cNvGrpSpPr/>
          <p:nvPr/>
        </p:nvGrpSpPr>
        <p:grpSpPr>
          <a:xfrm>
            <a:off x="7863271" y="2254216"/>
            <a:ext cx="1541667" cy="2034496"/>
            <a:chOff x="8893922" y="1292569"/>
            <a:chExt cx="1541667" cy="2034496"/>
          </a:xfrm>
        </p:grpSpPr>
        <p:sp>
          <p:nvSpPr>
            <p:cNvPr id="72" name="TextBox 71"/>
            <p:cNvSpPr txBox="1"/>
            <p:nvPr/>
          </p:nvSpPr>
          <p:spPr>
            <a:xfrm>
              <a:off x="8918397" y="2138965"/>
              <a:ext cx="1492716"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Virtual Machine</a:t>
              </a:r>
              <a:endParaRPr lang="en-US" sz="1600" dirty="0">
                <a:solidFill>
                  <a:srgbClr val="000000"/>
                </a:solidFill>
              </a:endParaRPr>
            </a:p>
          </p:txBody>
        </p:sp>
        <p:grpSp>
          <p:nvGrpSpPr>
            <p:cNvPr id="73" name="Group 72"/>
            <p:cNvGrpSpPr/>
            <p:nvPr/>
          </p:nvGrpSpPr>
          <p:grpSpPr>
            <a:xfrm>
              <a:off x="8893922" y="1292569"/>
              <a:ext cx="1541667" cy="2034496"/>
              <a:chOff x="4588320" y="1318304"/>
              <a:chExt cx="1541667" cy="2034496"/>
            </a:xfrm>
          </p:grpSpPr>
          <p:sp>
            <p:nvSpPr>
              <p:cNvPr id="74" name="Rounded Rectangle 73"/>
              <p:cNvSpPr/>
              <p:nvPr/>
            </p:nvSpPr>
            <p:spPr bwMode="auto">
              <a:xfrm>
                <a:off x="4588320" y="1775400"/>
                <a:ext cx="1541667" cy="1577400"/>
              </a:xfrm>
              <a:prstGeom prst="roundRect">
                <a:avLst/>
              </a:prstGeom>
              <a:noFill/>
              <a:ln w="19050">
                <a:solidFill>
                  <a:schemeClr val="accent3"/>
                </a:solidFill>
                <a:headEnd/>
                <a:tailEnd/>
              </a:ln>
              <a:effectLst/>
              <a:extLst/>
            </p:spPr>
            <p:style>
              <a:lnRef idx="0">
                <a:schemeClr val="accent1"/>
              </a:lnRef>
              <a:fillRef idx="3">
                <a:schemeClr val="accent1"/>
              </a:fillRef>
              <a:effectRef idx="3">
                <a:schemeClr val="accent1"/>
              </a:effectRef>
              <a:fontRef idx="minor">
                <a:schemeClr val="lt1"/>
              </a:fontRef>
            </p:style>
            <p:txBody>
              <a:bodyPr lIns="121893" tIns="60947" rIns="121893" bIns="60947" rtlCol="0" anchor="t"/>
              <a:lstStyle/>
              <a:p>
                <a:pPr algn="ctr" eaLnBrk="0" fontAlgn="base" hangingPunct="0">
                  <a:spcBef>
                    <a:spcPct val="0"/>
                  </a:spcBef>
                  <a:spcAft>
                    <a:spcPct val="0"/>
                  </a:spcAft>
                </a:pPr>
                <a:endParaRPr lang="en-GB" sz="1800" dirty="0">
                  <a:solidFill>
                    <a:schemeClr val="tx1"/>
                  </a:solidFill>
                  <a:cs typeface="Arial" pitchFamily="34" charset="0"/>
                </a:endParaRPr>
              </a:p>
            </p:txBody>
          </p:sp>
          <p:pic>
            <p:nvPicPr>
              <p:cNvPr id="75" name="Picture 285"/>
              <p:cNvPicPr>
                <a:picLocks noChangeAspect="1" noChangeArrowheads="1"/>
              </p:cNvPicPr>
              <p:nvPr/>
            </p:nvPicPr>
            <p:blipFill>
              <a:blip r:embed="rId4">
                <a:duotone>
                  <a:prstClr val="black"/>
                  <a:schemeClr val="accent3">
                    <a:tint val="45000"/>
                    <a:satMod val="400000"/>
                  </a:schemeClr>
                </a:duotone>
              </a:blip>
              <a:srcRect/>
              <a:stretch>
                <a:fillRect/>
              </a:stretch>
            </p:blipFill>
            <p:spPr bwMode="auto">
              <a:xfrm>
                <a:off x="4761181" y="2623974"/>
                <a:ext cx="1195944" cy="500190"/>
              </a:xfrm>
              <a:prstGeom prst="rect">
                <a:avLst/>
              </a:prstGeom>
              <a:solidFill>
                <a:schemeClr val="bg1"/>
              </a:solidFill>
              <a:ln w="38100">
                <a:noFill/>
                <a:miter lim="800000"/>
                <a:headEnd/>
                <a:tailEnd type="none" w="sm" len="sm"/>
              </a:ln>
            </p:spPr>
          </p:pic>
          <p:pic>
            <p:nvPicPr>
              <p:cNvPr id="76" name="Picture 75"/>
              <p:cNvPicPr>
                <a:picLocks noChangeAspect="1"/>
              </p:cNvPicPr>
              <p:nvPr/>
            </p:nvPicPr>
            <p:blipFill>
              <a:blip r:embed="rId5">
                <a:duotone>
                  <a:schemeClr val="accent3">
                    <a:shade val="45000"/>
                    <a:satMod val="135000"/>
                  </a:schemeClr>
                  <a:prstClr val="white"/>
                </a:duotone>
              </a:blip>
              <a:stretch>
                <a:fillRect/>
              </a:stretch>
            </p:blipFill>
            <p:spPr>
              <a:xfrm>
                <a:off x="5046864" y="1318304"/>
                <a:ext cx="624580" cy="933469"/>
              </a:xfrm>
              <a:prstGeom prst="rect">
                <a:avLst/>
              </a:prstGeom>
            </p:spPr>
          </p:pic>
        </p:grpSp>
      </p:grpSp>
      <p:grpSp>
        <p:nvGrpSpPr>
          <p:cNvPr id="77" name="Group 76"/>
          <p:cNvGrpSpPr/>
          <p:nvPr/>
        </p:nvGrpSpPr>
        <p:grpSpPr>
          <a:xfrm>
            <a:off x="9700467" y="2257695"/>
            <a:ext cx="1541667" cy="2034496"/>
            <a:chOff x="8893922" y="1292569"/>
            <a:chExt cx="1541667" cy="2034496"/>
          </a:xfrm>
        </p:grpSpPr>
        <p:sp>
          <p:nvSpPr>
            <p:cNvPr id="78" name="TextBox 77"/>
            <p:cNvSpPr txBox="1"/>
            <p:nvPr/>
          </p:nvSpPr>
          <p:spPr>
            <a:xfrm>
              <a:off x="8917555" y="2130334"/>
              <a:ext cx="1492716"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Virtual Machine</a:t>
              </a:r>
              <a:endParaRPr lang="en-US" sz="1600" dirty="0">
                <a:solidFill>
                  <a:srgbClr val="000000"/>
                </a:solidFill>
              </a:endParaRPr>
            </a:p>
          </p:txBody>
        </p:sp>
        <p:grpSp>
          <p:nvGrpSpPr>
            <p:cNvPr id="79" name="Group 78"/>
            <p:cNvGrpSpPr/>
            <p:nvPr/>
          </p:nvGrpSpPr>
          <p:grpSpPr>
            <a:xfrm>
              <a:off x="8893922" y="1292569"/>
              <a:ext cx="1541667" cy="2034496"/>
              <a:chOff x="4588320" y="1318304"/>
              <a:chExt cx="1541667" cy="2034496"/>
            </a:xfrm>
          </p:grpSpPr>
          <p:sp>
            <p:nvSpPr>
              <p:cNvPr id="80" name="Rounded Rectangle 79"/>
              <p:cNvSpPr/>
              <p:nvPr/>
            </p:nvSpPr>
            <p:spPr bwMode="auto">
              <a:xfrm>
                <a:off x="4588320" y="1775400"/>
                <a:ext cx="1541667" cy="1577400"/>
              </a:xfrm>
              <a:prstGeom prst="roundRect">
                <a:avLst/>
              </a:prstGeom>
              <a:noFill/>
              <a:ln w="19050">
                <a:solidFill>
                  <a:schemeClr val="accent3"/>
                </a:solidFill>
                <a:headEnd/>
                <a:tailEnd/>
              </a:ln>
              <a:effectLst/>
              <a:extLst/>
            </p:spPr>
            <p:style>
              <a:lnRef idx="0">
                <a:schemeClr val="accent1"/>
              </a:lnRef>
              <a:fillRef idx="3">
                <a:schemeClr val="accent1"/>
              </a:fillRef>
              <a:effectRef idx="3">
                <a:schemeClr val="accent1"/>
              </a:effectRef>
              <a:fontRef idx="minor">
                <a:schemeClr val="lt1"/>
              </a:fontRef>
            </p:style>
            <p:txBody>
              <a:bodyPr lIns="121893" tIns="60947" rIns="121893" bIns="60947" rtlCol="0" anchor="t"/>
              <a:lstStyle/>
              <a:p>
                <a:pPr algn="ctr" eaLnBrk="0" fontAlgn="base" hangingPunct="0">
                  <a:spcBef>
                    <a:spcPct val="0"/>
                  </a:spcBef>
                  <a:spcAft>
                    <a:spcPct val="0"/>
                  </a:spcAft>
                </a:pPr>
                <a:endParaRPr lang="en-GB" sz="1800" dirty="0">
                  <a:solidFill>
                    <a:schemeClr val="tx1"/>
                  </a:solidFill>
                  <a:cs typeface="Arial" pitchFamily="34" charset="0"/>
                </a:endParaRPr>
              </a:p>
            </p:txBody>
          </p:sp>
          <p:pic>
            <p:nvPicPr>
              <p:cNvPr id="81" name="Picture 285"/>
              <p:cNvPicPr>
                <a:picLocks noChangeAspect="1" noChangeArrowheads="1"/>
              </p:cNvPicPr>
              <p:nvPr/>
            </p:nvPicPr>
            <p:blipFill>
              <a:blip r:embed="rId4">
                <a:duotone>
                  <a:prstClr val="black"/>
                  <a:schemeClr val="accent3">
                    <a:tint val="45000"/>
                    <a:satMod val="400000"/>
                  </a:schemeClr>
                </a:duotone>
              </a:blip>
              <a:srcRect/>
              <a:stretch>
                <a:fillRect/>
              </a:stretch>
            </p:blipFill>
            <p:spPr bwMode="auto">
              <a:xfrm>
                <a:off x="4761181" y="2623974"/>
                <a:ext cx="1195944" cy="500190"/>
              </a:xfrm>
              <a:prstGeom prst="rect">
                <a:avLst/>
              </a:prstGeom>
              <a:solidFill>
                <a:schemeClr val="bg1"/>
              </a:solidFill>
              <a:ln w="38100">
                <a:noFill/>
                <a:miter lim="800000"/>
                <a:headEnd/>
                <a:tailEnd type="none" w="sm" len="sm"/>
              </a:ln>
            </p:spPr>
          </p:pic>
          <p:pic>
            <p:nvPicPr>
              <p:cNvPr id="82" name="Picture 81"/>
              <p:cNvPicPr>
                <a:picLocks noChangeAspect="1"/>
              </p:cNvPicPr>
              <p:nvPr/>
            </p:nvPicPr>
            <p:blipFill>
              <a:blip r:embed="rId5">
                <a:duotone>
                  <a:schemeClr val="accent3">
                    <a:shade val="45000"/>
                    <a:satMod val="135000"/>
                  </a:schemeClr>
                  <a:prstClr val="white"/>
                </a:duotone>
              </a:blip>
              <a:stretch>
                <a:fillRect/>
              </a:stretch>
            </p:blipFill>
            <p:spPr>
              <a:xfrm>
                <a:off x="5046864" y="1318304"/>
                <a:ext cx="624580" cy="933469"/>
              </a:xfrm>
              <a:prstGeom prst="rect">
                <a:avLst/>
              </a:prstGeom>
            </p:spPr>
          </p:pic>
        </p:grpSp>
      </p:grpSp>
      <p:cxnSp>
        <p:nvCxnSpPr>
          <p:cNvPr id="83" name="Straight Arrow Connector 60"/>
          <p:cNvCxnSpPr>
            <a:stCxn id="46" idx="0"/>
            <a:endCxn id="68" idx="2"/>
          </p:cNvCxnSpPr>
          <p:nvPr/>
        </p:nvCxnSpPr>
        <p:spPr bwMode="auto">
          <a:xfrm rot="5400000" flipH="1" flipV="1">
            <a:off x="5734009" y="4650702"/>
            <a:ext cx="1400415" cy="676437"/>
          </a:xfrm>
          <a:prstGeom prst="bentConnector3">
            <a:avLst>
              <a:gd name="adj1" fmla="val 50000"/>
            </a:avLst>
          </a:prstGeom>
          <a:noFill/>
          <a:ln w="38100" cap="flat" cmpd="sng" algn="ctr">
            <a:solidFill>
              <a:schemeClr val="accent1"/>
            </a:solidFill>
            <a:prstDash val="solid"/>
            <a:round/>
            <a:headEnd type="none" w="lg" len="lg"/>
            <a:tailEnd type="triangle" w="lg" len="lg"/>
          </a:ln>
          <a:effectLst/>
        </p:spPr>
      </p:cxnSp>
      <p:cxnSp>
        <p:nvCxnSpPr>
          <p:cNvPr id="85" name="Straight Arrow Connector 60"/>
          <p:cNvCxnSpPr>
            <a:stCxn id="46" idx="0"/>
            <a:endCxn id="74" idx="2"/>
          </p:cNvCxnSpPr>
          <p:nvPr/>
        </p:nvCxnSpPr>
        <p:spPr bwMode="auto">
          <a:xfrm rot="5400000" flipH="1" flipV="1">
            <a:off x="6664844" y="3719867"/>
            <a:ext cx="1400415" cy="2538107"/>
          </a:xfrm>
          <a:prstGeom prst="bentConnector3">
            <a:avLst>
              <a:gd name="adj1" fmla="val 50000"/>
            </a:avLst>
          </a:prstGeom>
          <a:noFill/>
          <a:ln w="38100" cap="flat" cmpd="sng" algn="ctr">
            <a:solidFill>
              <a:schemeClr val="accent1"/>
            </a:solidFill>
            <a:prstDash val="solid"/>
            <a:round/>
            <a:headEnd type="none" w="lg" len="lg"/>
            <a:tailEnd type="triangle" w="lg" len="lg"/>
          </a:ln>
          <a:effectLst/>
        </p:spPr>
      </p:cxnSp>
      <p:cxnSp>
        <p:nvCxnSpPr>
          <p:cNvPr id="89" name="Straight Arrow Connector 60"/>
          <p:cNvCxnSpPr>
            <a:stCxn id="46" idx="0"/>
            <a:endCxn id="80" idx="2"/>
          </p:cNvCxnSpPr>
          <p:nvPr/>
        </p:nvCxnSpPr>
        <p:spPr bwMode="auto">
          <a:xfrm rot="5400000" flipH="1" flipV="1">
            <a:off x="7585181" y="2803008"/>
            <a:ext cx="1396936" cy="4375303"/>
          </a:xfrm>
          <a:prstGeom prst="bentConnector3">
            <a:avLst>
              <a:gd name="adj1" fmla="val 50000"/>
            </a:avLst>
          </a:prstGeom>
          <a:noFill/>
          <a:ln w="38100" cap="flat" cmpd="sng" algn="ctr">
            <a:solidFill>
              <a:schemeClr val="accent1"/>
            </a:solidFill>
            <a:prstDash val="solid"/>
            <a:round/>
            <a:headEnd type="none" w="lg" len="lg"/>
            <a:tailEnd type="triangle" w="lg" len="lg"/>
          </a:ln>
          <a:effectLst/>
        </p:spPr>
      </p:cxnSp>
      <p:sp>
        <p:nvSpPr>
          <p:cNvPr id="61" name="TextBox 60"/>
          <p:cNvSpPr txBox="1"/>
          <p:nvPr/>
        </p:nvSpPr>
        <p:spPr>
          <a:xfrm>
            <a:off x="5236533" y="5166334"/>
            <a:ext cx="1718933"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Direct Inspect APIs</a:t>
            </a:r>
            <a:endParaRPr lang="en-US" sz="1600" dirty="0">
              <a:solidFill>
                <a:srgbClr val="000000"/>
              </a:solidFill>
            </a:endParaRPr>
          </a:p>
        </p:txBody>
      </p:sp>
    </p:spTree>
    <p:extLst>
      <p:ext uri="{BB962C8B-B14F-4D97-AF65-F5344CB8AC3E}">
        <p14:creationId xmlns:p14="http://schemas.microsoft.com/office/powerpoint/2010/main" val="323507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0"/>
                                        </p:tgtEl>
                                        <p:attrNameLst>
                                          <p:attrName>style.visibility</p:attrName>
                                        </p:attrNameLst>
                                      </p:cBhvr>
                                      <p:to>
                                        <p:strVal val="visible"/>
                                      </p:to>
                                    </p:set>
                                    <p:animEffect transition="in" filter="fade">
                                      <p:cBhvr>
                                        <p:cTn id="11" dur="500"/>
                                        <p:tgtEl>
                                          <p:spTgt spid="6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fade">
                                      <p:cBhvr>
                                        <p:cTn id="15" dur="500"/>
                                        <p:tgtEl>
                                          <p:spTgt spid="65"/>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71"/>
                                        </p:tgtEl>
                                        <p:attrNameLst>
                                          <p:attrName>style.visibility</p:attrName>
                                        </p:attrNameLst>
                                      </p:cBhvr>
                                      <p:to>
                                        <p:strVal val="visible"/>
                                      </p:to>
                                    </p:set>
                                    <p:animEffect transition="in" filter="fade">
                                      <p:cBhvr>
                                        <p:cTn id="19" dur="500"/>
                                        <p:tgtEl>
                                          <p:spTgt spid="71"/>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77"/>
                                        </p:tgtEl>
                                        <p:attrNameLst>
                                          <p:attrName>style.visibility</p:attrName>
                                        </p:attrNameLst>
                                      </p:cBhvr>
                                      <p:to>
                                        <p:strVal val="visible"/>
                                      </p:to>
                                    </p:set>
                                    <p:animEffect transition="in" filter="fade">
                                      <p:cBhvr>
                                        <p:cTn id="23" dur="500"/>
                                        <p:tgtEl>
                                          <p:spTgt spid="7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62"/>
                                        </p:tgtEl>
                                        <p:attrNameLst>
                                          <p:attrName>style.visibility</p:attrName>
                                        </p:attrNameLst>
                                      </p:cBhvr>
                                      <p:to>
                                        <p:strVal val="visible"/>
                                      </p:to>
                                    </p:set>
                                    <p:animEffect transition="in" filter="wipe(down)">
                                      <p:cBhvr>
                                        <p:cTn id="31" dur="500"/>
                                        <p:tgtEl>
                                          <p:spTgt spid="62"/>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61"/>
                                        </p:tgtEl>
                                        <p:attrNameLst>
                                          <p:attrName>style.visibility</p:attrName>
                                        </p:attrNameLst>
                                      </p:cBhvr>
                                      <p:to>
                                        <p:strVal val="visible"/>
                                      </p:to>
                                    </p:set>
                                    <p:animEffect transition="in" filter="wipe(down)">
                                      <p:cBhvr>
                                        <p:cTn id="34" dur="500"/>
                                        <p:tgtEl>
                                          <p:spTgt spid="61"/>
                                        </p:tgtEl>
                                      </p:cBhvr>
                                    </p:animEffect>
                                  </p:childTnLst>
                                </p:cTn>
                              </p:par>
                              <p:par>
                                <p:cTn id="35" presetID="22" presetClass="entr" presetSubtype="4" fill="hold" nodeType="withEffect">
                                  <p:stCondLst>
                                    <p:cond delay="0"/>
                                  </p:stCondLst>
                                  <p:childTnLst>
                                    <p:set>
                                      <p:cBhvr>
                                        <p:cTn id="36" dur="1" fill="hold">
                                          <p:stCondLst>
                                            <p:cond delay="0"/>
                                          </p:stCondLst>
                                        </p:cTn>
                                        <p:tgtEl>
                                          <p:spTgt spid="83"/>
                                        </p:tgtEl>
                                        <p:attrNameLst>
                                          <p:attrName>style.visibility</p:attrName>
                                        </p:attrNameLst>
                                      </p:cBhvr>
                                      <p:to>
                                        <p:strVal val="visible"/>
                                      </p:to>
                                    </p:set>
                                    <p:animEffect transition="in" filter="wipe(down)">
                                      <p:cBhvr>
                                        <p:cTn id="37" dur="500"/>
                                        <p:tgtEl>
                                          <p:spTgt spid="83"/>
                                        </p:tgtEl>
                                      </p:cBhvr>
                                    </p:animEffect>
                                  </p:childTnLst>
                                </p:cTn>
                              </p:par>
                              <p:par>
                                <p:cTn id="38" presetID="22" presetClass="entr" presetSubtype="4" fill="hold" nodeType="withEffect">
                                  <p:stCondLst>
                                    <p:cond delay="0"/>
                                  </p:stCondLst>
                                  <p:childTnLst>
                                    <p:set>
                                      <p:cBhvr>
                                        <p:cTn id="39" dur="1" fill="hold">
                                          <p:stCondLst>
                                            <p:cond delay="0"/>
                                          </p:stCondLst>
                                        </p:cTn>
                                        <p:tgtEl>
                                          <p:spTgt spid="85"/>
                                        </p:tgtEl>
                                        <p:attrNameLst>
                                          <p:attrName>style.visibility</p:attrName>
                                        </p:attrNameLst>
                                      </p:cBhvr>
                                      <p:to>
                                        <p:strVal val="visible"/>
                                      </p:to>
                                    </p:set>
                                    <p:animEffect transition="in" filter="wipe(down)">
                                      <p:cBhvr>
                                        <p:cTn id="40" dur="500"/>
                                        <p:tgtEl>
                                          <p:spTgt spid="85"/>
                                        </p:tgtEl>
                                      </p:cBhvr>
                                    </p:animEffect>
                                  </p:childTnLst>
                                </p:cTn>
                              </p:par>
                              <p:par>
                                <p:cTn id="41" presetID="22" presetClass="entr" presetSubtype="4" fill="hold" nodeType="with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wipe(down)">
                                      <p:cBhvr>
                                        <p:cTn id="43"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6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XenServer Hypervisor Introspection (HVI</a:t>
            </a:r>
            <a:r>
              <a:rPr lang="en-US" dirty="0" smtClean="0"/>
              <a:t>)</a:t>
            </a:r>
            <a:endParaRPr lang="en-US" dirty="0"/>
          </a:p>
        </p:txBody>
      </p:sp>
      <p:sp>
        <p:nvSpPr>
          <p:cNvPr id="3" name="Text Placeholder 2"/>
          <p:cNvSpPr>
            <a:spLocks noGrp="1"/>
          </p:cNvSpPr>
          <p:nvPr>
            <p:ph type="body" idx="10"/>
          </p:nvPr>
        </p:nvSpPr>
        <p:spPr/>
        <p:txBody>
          <a:bodyPr/>
          <a:lstStyle/>
          <a:p>
            <a:r>
              <a:rPr lang="en-US" dirty="0" smtClean="0"/>
              <a:t>Overview</a:t>
            </a:r>
            <a:endParaRPr lang="en-US" dirty="0"/>
          </a:p>
        </p:txBody>
      </p:sp>
      <p:sp>
        <p:nvSpPr>
          <p:cNvPr id="4" name="Rounded Rectangle 3"/>
          <p:cNvSpPr/>
          <p:nvPr/>
        </p:nvSpPr>
        <p:spPr bwMode="auto">
          <a:xfrm>
            <a:off x="457199" y="5549464"/>
            <a:ext cx="11277599" cy="909118"/>
          </a:xfrm>
          <a:prstGeom prst="roundRect">
            <a:avLst/>
          </a:prstGeom>
          <a:noFill/>
          <a:ln w="19050">
            <a:solidFill>
              <a:schemeClr val="tx1"/>
            </a:solidFill>
            <a:headEnd/>
            <a:tailEnd/>
          </a:ln>
          <a:effectLst/>
          <a:extLst/>
        </p:spPr>
        <p:style>
          <a:lnRef idx="0">
            <a:schemeClr val="accent1"/>
          </a:lnRef>
          <a:fillRef idx="3">
            <a:schemeClr val="accent1"/>
          </a:fillRef>
          <a:effectRef idx="3">
            <a:schemeClr val="accent1"/>
          </a:effectRef>
          <a:fontRef idx="minor">
            <a:schemeClr val="lt1"/>
          </a:fontRef>
        </p:style>
        <p:txBody>
          <a:bodyPr lIns="121893" tIns="60947" rIns="121893" bIns="60947" rtlCol="0" anchor="ctr"/>
          <a:lstStyle/>
          <a:p>
            <a:pPr algn="ctr" eaLnBrk="0" fontAlgn="base" hangingPunct="0">
              <a:spcBef>
                <a:spcPct val="0"/>
              </a:spcBef>
              <a:spcAft>
                <a:spcPct val="0"/>
              </a:spcAft>
            </a:pPr>
            <a:endParaRPr lang="en-GB" dirty="0">
              <a:solidFill>
                <a:schemeClr val="tx1"/>
              </a:solidFill>
              <a:latin typeface="+mj-lt"/>
              <a:cs typeface="Arial" pitchFamily="34" charset="0"/>
            </a:endParaRPr>
          </a:p>
        </p:txBody>
      </p:sp>
      <p:sp>
        <p:nvSpPr>
          <p:cNvPr id="6" name="Rounded Rectangle 5"/>
          <p:cNvSpPr/>
          <p:nvPr/>
        </p:nvSpPr>
        <p:spPr bwMode="auto">
          <a:xfrm>
            <a:off x="2282824" y="4068002"/>
            <a:ext cx="1559562" cy="1407888"/>
          </a:xfrm>
          <a:prstGeom prst="roundRect">
            <a:avLst/>
          </a:prstGeom>
          <a:noFill/>
          <a:ln w="19050">
            <a:solidFill>
              <a:schemeClr val="accent2"/>
            </a:solidFill>
            <a:headEnd/>
            <a:tailEnd/>
          </a:ln>
          <a:effectLst/>
          <a:extLst/>
        </p:spPr>
        <p:style>
          <a:lnRef idx="0">
            <a:schemeClr val="accent1"/>
          </a:lnRef>
          <a:fillRef idx="3">
            <a:schemeClr val="accent1"/>
          </a:fillRef>
          <a:effectRef idx="3">
            <a:schemeClr val="accent1"/>
          </a:effectRef>
          <a:fontRef idx="minor">
            <a:schemeClr val="lt1"/>
          </a:fontRef>
        </p:style>
        <p:txBody>
          <a:bodyPr lIns="121893" tIns="60947" rIns="121893" bIns="60947" rtlCol="0" anchor="t"/>
          <a:lstStyle/>
          <a:p>
            <a:pPr algn="ctr" eaLnBrk="0" fontAlgn="base" hangingPunct="0">
              <a:spcBef>
                <a:spcPct val="0"/>
              </a:spcBef>
              <a:spcAft>
                <a:spcPct val="0"/>
              </a:spcAft>
            </a:pPr>
            <a:r>
              <a:rPr lang="en-GB" sz="1800" dirty="0" smtClean="0">
                <a:solidFill>
                  <a:schemeClr val="tx1"/>
                </a:solidFill>
                <a:cs typeface="Arial" pitchFamily="34" charset="0"/>
              </a:rPr>
              <a:t>Security Appliance (</a:t>
            </a:r>
            <a:r>
              <a:rPr lang="en-GB" sz="1800" dirty="0" err="1" smtClean="0">
                <a:solidFill>
                  <a:schemeClr val="tx1"/>
                </a:solidFill>
                <a:cs typeface="Arial" pitchFamily="34" charset="0"/>
              </a:rPr>
              <a:t>domU</a:t>
            </a:r>
            <a:r>
              <a:rPr lang="en-GB" sz="1800" dirty="0" smtClean="0">
                <a:solidFill>
                  <a:schemeClr val="tx1"/>
                </a:solidFill>
                <a:cs typeface="Arial" pitchFamily="34" charset="0"/>
              </a:rPr>
              <a:t>)</a:t>
            </a:r>
            <a:endParaRPr lang="en-GB" sz="1800" dirty="0">
              <a:solidFill>
                <a:schemeClr val="tx1"/>
              </a:solidFill>
              <a:cs typeface="Arial" pitchFamily="34" charset="0"/>
            </a:endParaRPr>
          </a:p>
        </p:txBody>
      </p:sp>
      <p:cxnSp>
        <p:nvCxnSpPr>
          <p:cNvPr id="7" name="Straight Arrow Connector 60"/>
          <p:cNvCxnSpPr>
            <a:stCxn id="6" idx="2"/>
            <a:endCxn id="8" idx="1"/>
          </p:cNvCxnSpPr>
          <p:nvPr/>
        </p:nvCxnSpPr>
        <p:spPr bwMode="auto">
          <a:xfrm rot="16200000" flipH="1">
            <a:off x="3631435" y="4907059"/>
            <a:ext cx="505845" cy="1643505"/>
          </a:xfrm>
          <a:prstGeom prst="bentConnector2">
            <a:avLst/>
          </a:prstGeom>
          <a:noFill/>
          <a:ln w="38100" cap="flat" cmpd="sng" algn="ctr">
            <a:solidFill>
              <a:schemeClr val="accent1"/>
            </a:solidFill>
            <a:prstDash val="solid"/>
            <a:round/>
            <a:headEnd type="none" w="lg" len="lg"/>
            <a:tailEnd type="triangle" w="lg" len="lg"/>
          </a:ln>
          <a:effectLst/>
        </p:spPr>
      </p:cxnSp>
      <p:pic>
        <p:nvPicPr>
          <p:cNvPr id="8" name="Picture 7"/>
          <p:cNvPicPr>
            <a:picLocks noChangeAspect="1"/>
          </p:cNvPicPr>
          <p:nvPr/>
        </p:nvPicPr>
        <p:blipFill>
          <a:blip r:embed="rId3"/>
          <a:stretch>
            <a:fillRect/>
          </a:stretch>
        </p:blipFill>
        <p:spPr>
          <a:xfrm>
            <a:off x="4706110" y="5689127"/>
            <a:ext cx="2779776" cy="585216"/>
          </a:xfrm>
          <a:prstGeom prst="rect">
            <a:avLst/>
          </a:prstGeom>
        </p:spPr>
      </p:pic>
      <p:sp>
        <p:nvSpPr>
          <p:cNvPr id="9" name="TextBox 8"/>
          <p:cNvSpPr txBox="1"/>
          <p:nvPr/>
        </p:nvSpPr>
        <p:spPr>
          <a:xfrm>
            <a:off x="5119032" y="6274343"/>
            <a:ext cx="1953932"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XenServer Hypervisor</a:t>
            </a:r>
            <a:endParaRPr lang="en-US" sz="1600" dirty="0">
              <a:solidFill>
                <a:srgbClr val="000000"/>
              </a:solidFill>
            </a:endParaRPr>
          </a:p>
        </p:txBody>
      </p:sp>
      <p:cxnSp>
        <p:nvCxnSpPr>
          <p:cNvPr id="37" name="Straight Arrow Connector 60"/>
          <p:cNvCxnSpPr>
            <a:stCxn id="8" idx="0"/>
            <a:endCxn id="52" idx="0"/>
          </p:cNvCxnSpPr>
          <p:nvPr/>
        </p:nvCxnSpPr>
        <p:spPr bwMode="auto">
          <a:xfrm rot="5400000" flipH="1" flipV="1">
            <a:off x="5736145" y="4516754"/>
            <a:ext cx="1532226" cy="812520"/>
          </a:xfrm>
          <a:prstGeom prst="bentConnector2">
            <a:avLst/>
          </a:prstGeom>
          <a:noFill/>
          <a:ln w="38100" cap="flat" cmpd="sng" algn="ctr">
            <a:solidFill>
              <a:schemeClr val="accent1"/>
            </a:solidFill>
            <a:prstDash val="solid"/>
            <a:round/>
            <a:headEnd type="none" w="lg" len="lg"/>
            <a:tailEnd type="triangle" w="lg" len="lg"/>
          </a:ln>
          <a:effectLst/>
        </p:spPr>
      </p:cxnSp>
      <p:sp>
        <p:nvSpPr>
          <p:cNvPr id="38" name="TextBox 37"/>
          <p:cNvSpPr txBox="1"/>
          <p:nvPr/>
        </p:nvSpPr>
        <p:spPr>
          <a:xfrm>
            <a:off x="5236533" y="5166334"/>
            <a:ext cx="1718933"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Direct Inspect APIs</a:t>
            </a:r>
            <a:endParaRPr lang="en-US" sz="1600" dirty="0">
              <a:solidFill>
                <a:srgbClr val="000000"/>
              </a:solidFill>
            </a:endParaRPr>
          </a:p>
        </p:txBody>
      </p:sp>
      <p:grpSp>
        <p:nvGrpSpPr>
          <p:cNvPr id="39" name="Group 38"/>
          <p:cNvGrpSpPr/>
          <p:nvPr/>
        </p:nvGrpSpPr>
        <p:grpSpPr>
          <a:xfrm>
            <a:off x="6796283" y="1540758"/>
            <a:ext cx="4938516" cy="3149943"/>
            <a:chOff x="7485886" y="1700306"/>
            <a:chExt cx="4938516" cy="3149943"/>
          </a:xfrm>
        </p:grpSpPr>
        <p:cxnSp>
          <p:nvCxnSpPr>
            <p:cNvPr id="40" name="Straight Connector 39"/>
            <p:cNvCxnSpPr>
              <a:stCxn id="44" idx="1"/>
              <a:endCxn id="44" idx="3"/>
            </p:cNvCxnSpPr>
            <p:nvPr/>
          </p:nvCxnSpPr>
          <p:spPr>
            <a:xfrm>
              <a:off x="7996179" y="2860998"/>
              <a:ext cx="3605048" cy="0"/>
            </a:xfrm>
            <a:prstGeom prst="line">
              <a:avLst/>
            </a:prstGeom>
            <a:ln w="19050" cap="rnd">
              <a:solidFill>
                <a:schemeClr val="accent3"/>
              </a:solidFill>
              <a:prstDash val="dash"/>
              <a:round/>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7485886" y="1700306"/>
              <a:ext cx="4625634" cy="3104899"/>
            </a:xfrm>
            <a:prstGeom prst="rect">
              <a:avLst/>
            </a:prstGeom>
            <a:noFill/>
            <a:ln w="19050">
              <a:solidFill>
                <a:srgbClr val="4D4F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pic>
          <p:nvPicPr>
            <p:cNvPr id="42" name="Picture 41"/>
            <p:cNvPicPr>
              <a:picLocks noChangeAspect="1"/>
            </p:cNvPicPr>
            <p:nvPr/>
          </p:nvPicPr>
          <p:blipFill>
            <a:blip r:embed="rId4"/>
            <a:stretch>
              <a:fillRect/>
            </a:stretch>
          </p:blipFill>
          <p:spPr>
            <a:xfrm>
              <a:off x="11799822" y="2786020"/>
              <a:ext cx="624580" cy="933469"/>
            </a:xfrm>
            <a:prstGeom prst="rect">
              <a:avLst/>
            </a:prstGeom>
          </p:spPr>
        </p:pic>
        <p:sp>
          <p:nvSpPr>
            <p:cNvPr id="43" name="Rectangle 42"/>
            <p:cNvSpPr/>
            <p:nvPr/>
          </p:nvSpPr>
          <p:spPr>
            <a:xfrm>
              <a:off x="7996179" y="3915838"/>
              <a:ext cx="3605048" cy="794778"/>
            </a:xfrm>
            <a:prstGeom prst="rect">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44" name="Rectangle 43"/>
            <p:cNvSpPr/>
            <p:nvPr/>
          </p:nvSpPr>
          <p:spPr>
            <a:xfrm>
              <a:off x="7996179" y="1918462"/>
              <a:ext cx="3605048" cy="1885072"/>
            </a:xfrm>
            <a:prstGeom prst="rect">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grpSp>
          <p:nvGrpSpPr>
            <p:cNvPr id="45" name="Group 44"/>
            <p:cNvGrpSpPr/>
            <p:nvPr/>
          </p:nvGrpSpPr>
          <p:grpSpPr>
            <a:xfrm>
              <a:off x="8188461" y="1966598"/>
              <a:ext cx="746583" cy="915015"/>
              <a:chOff x="3408786" y="2949115"/>
              <a:chExt cx="746583" cy="915015"/>
            </a:xfrm>
          </p:grpSpPr>
          <p:pic>
            <p:nvPicPr>
              <p:cNvPr id="53" name="Picture 52"/>
              <p:cNvPicPr>
                <a:picLocks noChangeAspect="1"/>
              </p:cNvPicPr>
              <p:nvPr/>
            </p:nvPicPr>
            <p:blipFill>
              <a:blip r:embed="rId5">
                <a:duotone>
                  <a:schemeClr val="accent3">
                    <a:shade val="45000"/>
                    <a:satMod val="135000"/>
                  </a:schemeClr>
                  <a:prstClr val="white"/>
                </a:duotone>
              </a:blip>
              <a:stretch>
                <a:fillRect/>
              </a:stretch>
            </p:blipFill>
            <p:spPr>
              <a:xfrm>
                <a:off x="3408786" y="2949115"/>
                <a:ext cx="746583" cy="571851"/>
              </a:xfrm>
              <a:prstGeom prst="rect">
                <a:avLst/>
              </a:prstGeom>
            </p:spPr>
          </p:pic>
          <p:sp>
            <p:nvSpPr>
              <p:cNvPr id="54" name="Rectangle 53"/>
              <p:cNvSpPr/>
              <p:nvPr/>
            </p:nvSpPr>
            <p:spPr>
              <a:xfrm>
                <a:off x="3504597" y="3494798"/>
                <a:ext cx="554960" cy="369332"/>
              </a:xfrm>
              <a:prstGeom prst="rect">
                <a:avLst/>
              </a:prstGeom>
            </p:spPr>
            <p:txBody>
              <a:bodyPr wrap="none">
                <a:spAutoFit/>
              </a:bodyPr>
              <a:lstStyle/>
              <a:p>
                <a:pPr algn="ctr"/>
                <a:r>
                  <a:rPr lang="en-US" dirty="0" smtClean="0">
                    <a:solidFill>
                      <a:srgbClr val="000000"/>
                    </a:solidFill>
                  </a:rPr>
                  <a:t>App</a:t>
                </a:r>
                <a:endParaRPr lang="en-US" dirty="0"/>
              </a:p>
            </p:txBody>
          </p:sp>
        </p:grpSp>
        <p:sp>
          <p:nvSpPr>
            <p:cNvPr id="46" name="Rectangle 45"/>
            <p:cNvSpPr/>
            <p:nvPr/>
          </p:nvSpPr>
          <p:spPr>
            <a:xfrm>
              <a:off x="10310831" y="2516595"/>
              <a:ext cx="1228350" cy="338554"/>
            </a:xfrm>
            <a:prstGeom prst="rect">
              <a:avLst/>
            </a:prstGeom>
          </p:spPr>
          <p:txBody>
            <a:bodyPr wrap="none">
              <a:spAutoFit/>
            </a:bodyPr>
            <a:lstStyle/>
            <a:p>
              <a:pPr algn="r"/>
              <a:r>
                <a:rPr lang="en-US" sz="1600" dirty="0" smtClean="0">
                  <a:solidFill>
                    <a:srgbClr val="000000"/>
                  </a:solidFill>
                </a:rPr>
                <a:t>Unprivileged</a:t>
              </a:r>
              <a:endParaRPr lang="en-US" sz="1600" dirty="0"/>
            </a:p>
          </p:txBody>
        </p:sp>
        <p:sp>
          <p:nvSpPr>
            <p:cNvPr id="47" name="Rectangle 46"/>
            <p:cNvSpPr/>
            <p:nvPr/>
          </p:nvSpPr>
          <p:spPr>
            <a:xfrm>
              <a:off x="10432050" y="2866456"/>
              <a:ext cx="985911" cy="338554"/>
            </a:xfrm>
            <a:prstGeom prst="rect">
              <a:avLst/>
            </a:prstGeom>
          </p:spPr>
          <p:txBody>
            <a:bodyPr wrap="none">
              <a:spAutoFit/>
            </a:bodyPr>
            <a:lstStyle/>
            <a:p>
              <a:pPr algn="r"/>
              <a:r>
                <a:rPr lang="en-US" sz="1600" dirty="0">
                  <a:solidFill>
                    <a:srgbClr val="000000"/>
                  </a:solidFill>
                </a:rPr>
                <a:t>P</a:t>
              </a:r>
              <a:r>
                <a:rPr lang="en-US" sz="1600" dirty="0" smtClean="0">
                  <a:solidFill>
                    <a:srgbClr val="000000"/>
                  </a:solidFill>
                </a:rPr>
                <a:t>rivileged</a:t>
              </a:r>
              <a:endParaRPr lang="en-US" sz="1600" dirty="0"/>
            </a:p>
          </p:txBody>
        </p:sp>
        <p:pic>
          <p:nvPicPr>
            <p:cNvPr id="48" name="Picture 47"/>
            <p:cNvPicPr>
              <a:picLocks/>
            </p:cNvPicPr>
            <p:nvPr/>
          </p:nvPicPr>
          <p:blipFill>
            <a:blip r:embed="rId6">
              <a:duotone>
                <a:schemeClr val="accent3">
                  <a:shade val="45000"/>
                  <a:satMod val="135000"/>
                </a:schemeClr>
                <a:prstClr val="white"/>
              </a:duotone>
            </a:blip>
            <a:stretch>
              <a:fillRect/>
            </a:stretch>
          </p:blipFill>
          <p:spPr>
            <a:xfrm>
              <a:off x="9570103" y="2940123"/>
              <a:ext cx="457200" cy="457200"/>
            </a:xfrm>
            <a:prstGeom prst="rect">
              <a:avLst/>
            </a:prstGeom>
          </p:spPr>
        </p:pic>
        <p:sp>
          <p:nvSpPr>
            <p:cNvPr id="49" name="Rectangle 48"/>
            <p:cNvSpPr/>
            <p:nvPr/>
          </p:nvSpPr>
          <p:spPr>
            <a:xfrm>
              <a:off x="8732609" y="3390078"/>
              <a:ext cx="2074735" cy="338554"/>
            </a:xfrm>
            <a:prstGeom prst="rect">
              <a:avLst/>
            </a:prstGeom>
          </p:spPr>
          <p:txBody>
            <a:bodyPr wrap="none">
              <a:spAutoFit/>
            </a:bodyPr>
            <a:lstStyle/>
            <a:p>
              <a:r>
                <a:rPr lang="en-US" sz="1600" dirty="0" smtClean="0">
                  <a:solidFill>
                    <a:srgbClr val="000000"/>
                  </a:solidFill>
                </a:rPr>
                <a:t>Kernel &amp; device drivers</a:t>
              </a:r>
              <a:endParaRPr lang="en-US" sz="1600" dirty="0"/>
            </a:p>
          </p:txBody>
        </p:sp>
        <p:pic>
          <p:nvPicPr>
            <p:cNvPr id="50" name="Picture 285"/>
            <p:cNvPicPr>
              <a:picLocks noChangeAspect="1" noChangeArrowheads="1"/>
            </p:cNvPicPr>
            <p:nvPr/>
          </p:nvPicPr>
          <p:blipFill>
            <a:blip r:embed="rId7">
              <a:duotone>
                <a:prstClr val="black"/>
                <a:schemeClr val="accent2">
                  <a:tint val="45000"/>
                  <a:satMod val="400000"/>
                </a:schemeClr>
              </a:duotone>
            </a:blip>
            <a:srcRect/>
            <a:stretch>
              <a:fillRect/>
            </a:stretch>
          </p:blipFill>
          <p:spPr bwMode="auto">
            <a:xfrm>
              <a:off x="9203089" y="4061904"/>
              <a:ext cx="1195944" cy="500190"/>
            </a:xfrm>
            <a:prstGeom prst="rect">
              <a:avLst/>
            </a:prstGeom>
            <a:solidFill>
              <a:schemeClr val="bg1"/>
            </a:solidFill>
            <a:ln w="38100">
              <a:noFill/>
              <a:miter lim="800000"/>
              <a:headEnd/>
              <a:tailEnd type="none" w="sm" len="sm"/>
            </a:ln>
          </p:spPr>
        </p:pic>
        <p:sp>
          <p:nvSpPr>
            <p:cNvPr id="51" name="TextBox 50"/>
            <p:cNvSpPr txBox="1"/>
            <p:nvPr/>
          </p:nvSpPr>
          <p:spPr>
            <a:xfrm rot="16200000">
              <a:off x="6801759" y="2650500"/>
              <a:ext cx="1997470" cy="400110"/>
            </a:xfrm>
            <a:prstGeom prst="rect">
              <a:avLst/>
            </a:prstGeom>
            <a:noFill/>
          </p:spPr>
          <p:txBody>
            <a:bodyPr wrap="none" rtlCol="0">
              <a:spAutoFit/>
            </a:bodyPr>
            <a:lstStyle/>
            <a:p>
              <a:r>
                <a:rPr lang="en-US" sz="2000" dirty="0">
                  <a:solidFill>
                    <a:prstClr val="black"/>
                  </a:solidFill>
                </a:rPr>
                <a:t>Operating System</a:t>
              </a:r>
            </a:p>
          </p:txBody>
        </p:sp>
        <p:sp>
          <p:nvSpPr>
            <p:cNvPr id="52" name="TextBox 51"/>
            <p:cNvSpPr txBox="1"/>
            <p:nvPr/>
          </p:nvSpPr>
          <p:spPr>
            <a:xfrm rot="16200000">
              <a:off x="7264376" y="4116394"/>
              <a:ext cx="1067600" cy="400110"/>
            </a:xfrm>
            <a:prstGeom prst="rect">
              <a:avLst/>
            </a:prstGeom>
            <a:noFill/>
          </p:spPr>
          <p:txBody>
            <a:bodyPr wrap="none" rtlCol="0">
              <a:spAutoFit/>
            </a:bodyPr>
            <a:lstStyle/>
            <a:p>
              <a:r>
                <a:rPr lang="en-US" sz="2000" dirty="0" smtClean="0">
                  <a:solidFill>
                    <a:prstClr val="black"/>
                  </a:solidFill>
                </a:rPr>
                <a:t>Memory</a:t>
              </a:r>
              <a:endParaRPr lang="en-US" sz="2000" dirty="0">
                <a:solidFill>
                  <a:prstClr val="black"/>
                </a:solidFill>
              </a:endParaRPr>
            </a:p>
          </p:txBody>
        </p:sp>
      </p:grpSp>
      <p:cxnSp>
        <p:nvCxnSpPr>
          <p:cNvPr id="56" name="Straight Arrow Connector 60"/>
          <p:cNvCxnSpPr>
            <a:stCxn id="54" idx="2"/>
            <a:endCxn id="50" idx="1"/>
          </p:cNvCxnSpPr>
          <p:nvPr/>
        </p:nvCxnSpPr>
        <p:spPr bwMode="auto">
          <a:xfrm rot="16200000" flipH="1">
            <a:off x="7477624" y="3116589"/>
            <a:ext cx="1430386" cy="641337"/>
          </a:xfrm>
          <a:prstGeom prst="bentConnector2">
            <a:avLst/>
          </a:prstGeom>
          <a:noFill/>
          <a:ln w="38100" cap="flat" cmpd="sng" algn="ctr">
            <a:solidFill>
              <a:schemeClr val="accent2"/>
            </a:solidFill>
            <a:prstDash val="solid"/>
            <a:round/>
            <a:headEnd type="none" w="lg" len="lg"/>
            <a:tailEnd type="triangle" w="lg" len="lg"/>
          </a:ln>
          <a:effectLst/>
        </p:spPr>
      </p:cxnSp>
    </p:spTree>
    <p:extLst>
      <p:ext uri="{BB962C8B-B14F-4D97-AF65-F5344CB8AC3E}">
        <p14:creationId xmlns:p14="http://schemas.microsoft.com/office/powerpoint/2010/main" val="147881467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p:cNvGrpSpPr/>
          <p:nvPr/>
        </p:nvGrpSpPr>
        <p:grpSpPr>
          <a:xfrm>
            <a:off x="6796283" y="1540758"/>
            <a:ext cx="4938516" cy="3149943"/>
            <a:chOff x="7485886" y="1700306"/>
            <a:chExt cx="4938516" cy="3149943"/>
          </a:xfrm>
        </p:grpSpPr>
        <p:cxnSp>
          <p:nvCxnSpPr>
            <p:cNvPr id="40" name="Straight Connector 39"/>
            <p:cNvCxnSpPr>
              <a:stCxn id="44" idx="1"/>
              <a:endCxn id="44" idx="3"/>
            </p:cNvCxnSpPr>
            <p:nvPr/>
          </p:nvCxnSpPr>
          <p:spPr>
            <a:xfrm>
              <a:off x="7996179" y="2860998"/>
              <a:ext cx="3605048" cy="0"/>
            </a:xfrm>
            <a:prstGeom prst="line">
              <a:avLst/>
            </a:prstGeom>
            <a:ln w="19050" cap="rnd">
              <a:solidFill>
                <a:schemeClr val="accent3"/>
              </a:solidFill>
              <a:prstDash val="dash"/>
              <a:round/>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7485886" y="1700306"/>
              <a:ext cx="4625634" cy="3104899"/>
            </a:xfrm>
            <a:prstGeom prst="rect">
              <a:avLst/>
            </a:prstGeom>
            <a:noFill/>
            <a:ln w="19050">
              <a:solidFill>
                <a:srgbClr val="4D4F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pic>
          <p:nvPicPr>
            <p:cNvPr id="42" name="Picture 41"/>
            <p:cNvPicPr>
              <a:picLocks noChangeAspect="1"/>
            </p:cNvPicPr>
            <p:nvPr/>
          </p:nvPicPr>
          <p:blipFill>
            <a:blip r:embed="rId3"/>
            <a:stretch>
              <a:fillRect/>
            </a:stretch>
          </p:blipFill>
          <p:spPr>
            <a:xfrm>
              <a:off x="11799822" y="2786020"/>
              <a:ext cx="624580" cy="933469"/>
            </a:xfrm>
            <a:prstGeom prst="rect">
              <a:avLst/>
            </a:prstGeom>
          </p:spPr>
        </p:pic>
        <p:sp>
          <p:nvSpPr>
            <p:cNvPr id="43" name="Rectangle 42"/>
            <p:cNvSpPr/>
            <p:nvPr/>
          </p:nvSpPr>
          <p:spPr>
            <a:xfrm>
              <a:off x="7996179" y="3915838"/>
              <a:ext cx="3605048" cy="794778"/>
            </a:xfrm>
            <a:prstGeom prst="rect">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44" name="Rectangle 43"/>
            <p:cNvSpPr/>
            <p:nvPr/>
          </p:nvSpPr>
          <p:spPr>
            <a:xfrm>
              <a:off x="7996179" y="1918462"/>
              <a:ext cx="3605048" cy="1885072"/>
            </a:xfrm>
            <a:prstGeom prst="rect">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grpSp>
          <p:nvGrpSpPr>
            <p:cNvPr id="45" name="Group 44"/>
            <p:cNvGrpSpPr/>
            <p:nvPr/>
          </p:nvGrpSpPr>
          <p:grpSpPr>
            <a:xfrm>
              <a:off x="8188461" y="1966598"/>
              <a:ext cx="746583" cy="915015"/>
              <a:chOff x="3408786" y="2949115"/>
              <a:chExt cx="746583" cy="915015"/>
            </a:xfrm>
          </p:grpSpPr>
          <p:pic>
            <p:nvPicPr>
              <p:cNvPr id="53" name="Picture 52"/>
              <p:cNvPicPr>
                <a:picLocks noChangeAspect="1"/>
              </p:cNvPicPr>
              <p:nvPr/>
            </p:nvPicPr>
            <p:blipFill>
              <a:blip r:embed="rId4">
                <a:duotone>
                  <a:schemeClr val="accent3">
                    <a:shade val="45000"/>
                    <a:satMod val="135000"/>
                  </a:schemeClr>
                  <a:prstClr val="white"/>
                </a:duotone>
              </a:blip>
              <a:stretch>
                <a:fillRect/>
              </a:stretch>
            </p:blipFill>
            <p:spPr>
              <a:xfrm>
                <a:off x="3408786" y="2949115"/>
                <a:ext cx="746583" cy="571851"/>
              </a:xfrm>
              <a:prstGeom prst="rect">
                <a:avLst/>
              </a:prstGeom>
            </p:spPr>
          </p:pic>
          <p:sp>
            <p:nvSpPr>
              <p:cNvPr id="54" name="Rectangle 53"/>
              <p:cNvSpPr/>
              <p:nvPr/>
            </p:nvSpPr>
            <p:spPr>
              <a:xfrm>
                <a:off x="3504597" y="3494798"/>
                <a:ext cx="554960" cy="369332"/>
              </a:xfrm>
              <a:prstGeom prst="rect">
                <a:avLst/>
              </a:prstGeom>
            </p:spPr>
            <p:txBody>
              <a:bodyPr wrap="none">
                <a:spAutoFit/>
              </a:bodyPr>
              <a:lstStyle/>
              <a:p>
                <a:pPr algn="ctr"/>
                <a:r>
                  <a:rPr lang="en-US" dirty="0" smtClean="0">
                    <a:solidFill>
                      <a:srgbClr val="000000"/>
                    </a:solidFill>
                  </a:rPr>
                  <a:t>App</a:t>
                </a:r>
                <a:endParaRPr lang="en-US" dirty="0"/>
              </a:p>
            </p:txBody>
          </p:sp>
        </p:grpSp>
        <p:sp>
          <p:nvSpPr>
            <p:cNvPr id="46" name="Rectangle 45"/>
            <p:cNvSpPr/>
            <p:nvPr/>
          </p:nvSpPr>
          <p:spPr>
            <a:xfrm>
              <a:off x="10310831" y="2516595"/>
              <a:ext cx="1228350" cy="338554"/>
            </a:xfrm>
            <a:prstGeom prst="rect">
              <a:avLst/>
            </a:prstGeom>
          </p:spPr>
          <p:txBody>
            <a:bodyPr wrap="none">
              <a:spAutoFit/>
            </a:bodyPr>
            <a:lstStyle/>
            <a:p>
              <a:pPr algn="r"/>
              <a:r>
                <a:rPr lang="en-US" sz="1600" dirty="0" smtClean="0">
                  <a:solidFill>
                    <a:srgbClr val="000000"/>
                  </a:solidFill>
                </a:rPr>
                <a:t>Unprivileged</a:t>
              </a:r>
              <a:endParaRPr lang="en-US" sz="1600" dirty="0"/>
            </a:p>
          </p:txBody>
        </p:sp>
        <p:sp>
          <p:nvSpPr>
            <p:cNvPr id="47" name="Rectangle 46"/>
            <p:cNvSpPr/>
            <p:nvPr/>
          </p:nvSpPr>
          <p:spPr>
            <a:xfrm>
              <a:off x="10432050" y="2866456"/>
              <a:ext cx="985911" cy="338554"/>
            </a:xfrm>
            <a:prstGeom prst="rect">
              <a:avLst/>
            </a:prstGeom>
          </p:spPr>
          <p:txBody>
            <a:bodyPr wrap="none">
              <a:spAutoFit/>
            </a:bodyPr>
            <a:lstStyle/>
            <a:p>
              <a:pPr algn="r"/>
              <a:r>
                <a:rPr lang="en-US" sz="1600" dirty="0">
                  <a:solidFill>
                    <a:srgbClr val="000000"/>
                  </a:solidFill>
                </a:rPr>
                <a:t>P</a:t>
              </a:r>
              <a:r>
                <a:rPr lang="en-US" sz="1600" dirty="0" smtClean="0">
                  <a:solidFill>
                    <a:srgbClr val="000000"/>
                  </a:solidFill>
                </a:rPr>
                <a:t>rivileged</a:t>
              </a:r>
              <a:endParaRPr lang="en-US" sz="1600" dirty="0"/>
            </a:p>
          </p:txBody>
        </p:sp>
        <p:pic>
          <p:nvPicPr>
            <p:cNvPr id="48" name="Picture 47"/>
            <p:cNvPicPr>
              <a:picLocks/>
            </p:cNvPicPr>
            <p:nvPr/>
          </p:nvPicPr>
          <p:blipFill>
            <a:blip r:embed="rId5">
              <a:duotone>
                <a:schemeClr val="accent3">
                  <a:shade val="45000"/>
                  <a:satMod val="135000"/>
                </a:schemeClr>
                <a:prstClr val="white"/>
              </a:duotone>
            </a:blip>
            <a:stretch>
              <a:fillRect/>
            </a:stretch>
          </p:blipFill>
          <p:spPr>
            <a:xfrm>
              <a:off x="9570103" y="2940123"/>
              <a:ext cx="457200" cy="457200"/>
            </a:xfrm>
            <a:prstGeom prst="rect">
              <a:avLst/>
            </a:prstGeom>
          </p:spPr>
        </p:pic>
        <p:sp>
          <p:nvSpPr>
            <p:cNvPr id="49" name="Rectangle 48"/>
            <p:cNvSpPr/>
            <p:nvPr/>
          </p:nvSpPr>
          <p:spPr>
            <a:xfrm>
              <a:off x="8732609" y="3390078"/>
              <a:ext cx="2074735" cy="338554"/>
            </a:xfrm>
            <a:prstGeom prst="rect">
              <a:avLst/>
            </a:prstGeom>
          </p:spPr>
          <p:txBody>
            <a:bodyPr wrap="none">
              <a:spAutoFit/>
            </a:bodyPr>
            <a:lstStyle/>
            <a:p>
              <a:r>
                <a:rPr lang="en-US" sz="1600" dirty="0" smtClean="0">
                  <a:solidFill>
                    <a:srgbClr val="000000"/>
                  </a:solidFill>
                </a:rPr>
                <a:t>Kernel &amp; device drivers</a:t>
              </a:r>
              <a:endParaRPr lang="en-US" sz="1600" dirty="0"/>
            </a:p>
          </p:txBody>
        </p:sp>
        <p:pic>
          <p:nvPicPr>
            <p:cNvPr id="50" name="Picture 285"/>
            <p:cNvPicPr>
              <a:picLocks noChangeAspect="1" noChangeArrowheads="1"/>
            </p:cNvPicPr>
            <p:nvPr/>
          </p:nvPicPr>
          <p:blipFill>
            <a:blip r:embed="rId6">
              <a:duotone>
                <a:prstClr val="black"/>
                <a:schemeClr val="accent2">
                  <a:tint val="45000"/>
                  <a:satMod val="400000"/>
                </a:schemeClr>
              </a:duotone>
            </a:blip>
            <a:srcRect/>
            <a:stretch>
              <a:fillRect/>
            </a:stretch>
          </p:blipFill>
          <p:spPr bwMode="auto">
            <a:xfrm>
              <a:off x="9203089" y="4061904"/>
              <a:ext cx="1195944" cy="500190"/>
            </a:xfrm>
            <a:prstGeom prst="rect">
              <a:avLst/>
            </a:prstGeom>
            <a:solidFill>
              <a:schemeClr val="bg1"/>
            </a:solidFill>
            <a:ln w="38100">
              <a:noFill/>
              <a:miter lim="800000"/>
              <a:headEnd/>
              <a:tailEnd type="none" w="sm" len="sm"/>
            </a:ln>
          </p:spPr>
        </p:pic>
        <p:sp>
          <p:nvSpPr>
            <p:cNvPr id="51" name="TextBox 50"/>
            <p:cNvSpPr txBox="1"/>
            <p:nvPr/>
          </p:nvSpPr>
          <p:spPr>
            <a:xfrm rot="16200000">
              <a:off x="6801759" y="2650500"/>
              <a:ext cx="1997470" cy="400110"/>
            </a:xfrm>
            <a:prstGeom prst="rect">
              <a:avLst/>
            </a:prstGeom>
            <a:noFill/>
          </p:spPr>
          <p:txBody>
            <a:bodyPr wrap="none" rtlCol="0">
              <a:spAutoFit/>
            </a:bodyPr>
            <a:lstStyle/>
            <a:p>
              <a:r>
                <a:rPr lang="en-US" sz="2000" dirty="0">
                  <a:solidFill>
                    <a:prstClr val="black"/>
                  </a:solidFill>
                </a:rPr>
                <a:t>Operating System</a:t>
              </a:r>
            </a:p>
          </p:txBody>
        </p:sp>
        <p:sp>
          <p:nvSpPr>
            <p:cNvPr id="52" name="TextBox 51"/>
            <p:cNvSpPr txBox="1"/>
            <p:nvPr/>
          </p:nvSpPr>
          <p:spPr>
            <a:xfrm rot="16200000">
              <a:off x="7264376" y="4116394"/>
              <a:ext cx="1067600" cy="400110"/>
            </a:xfrm>
            <a:prstGeom prst="rect">
              <a:avLst/>
            </a:prstGeom>
            <a:noFill/>
          </p:spPr>
          <p:txBody>
            <a:bodyPr wrap="none" rtlCol="0">
              <a:spAutoFit/>
            </a:bodyPr>
            <a:lstStyle/>
            <a:p>
              <a:r>
                <a:rPr lang="en-US" sz="2000" dirty="0" smtClean="0">
                  <a:solidFill>
                    <a:prstClr val="black"/>
                  </a:solidFill>
                </a:rPr>
                <a:t>Memory</a:t>
              </a:r>
              <a:endParaRPr lang="en-US" sz="2000" dirty="0">
                <a:solidFill>
                  <a:prstClr val="black"/>
                </a:solidFill>
              </a:endParaRPr>
            </a:p>
          </p:txBody>
        </p:sp>
      </p:grpSp>
      <p:sp>
        <p:nvSpPr>
          <p:cNvPr id="2" name="Title 1"/>
          <p:cNvSpPr>
            <a:spLocks noGrp="1"/>
          </p:cNvSpPr>
          <p:nvPr>
            <p:ph type="title"/>
          </p:nvPr>
        </p:nvSpPr>
        <p:spPr/>
        <p:txBody>
          <a:bodyPr/>
          <a:lstStyle/>
          <a:p>
            <a:r>
              <a:rPr lang="en-US" dirty="0"/>
              <a:t>XenServer Hypervisor Introspection (HVI</a:t>
            </a:r>
            <a:r>
              <a:rPr lang="en-US" dirty="0" smtClean="0"/>
              <a:t>)</a:t>
            </a:r>
            <a:endParaRPr lang="en-US" dirty="0"/>
          </a:p>
        </p:txBody>
      </p:sp>
      <p:sp>
        <p:nvSpPr>
          <p:cNvPr id="3" name="Text Placeholder 2"/>
          <p:cNvSpPr>
            <a:spLocks noGrp="1"/>
          </p:cNvSpPr>
          <p:nvPr>
            <p:ph type="body" idx="10"/>
          </p:nvPr>
        </p:nvSpPr>
        <p:spPr/>
        <p:txBody>
          <a:bodyPr/>
          <a:lstStyle/>
          <a:p>
            <a:r>
              <a:rPr lang="en-US" dirty="0" smtClean="0"/>
              <a:t>Overview</a:t>
            </a:r>
            <a:endParaRPr lang="en-US" dirty="0"/>
          </a:p>
        </p:txBody>
      </p:sp>
      <p:sp>
        <p:nvSpPr>
          <p:cNvPr id="4" name="Rounded Rectangle 3"/>
          <p:cNvSpPr/>
          <p:nvPr/>
        </p:nvSpPr>
        <p:spPr bwMode="auto">
          <a:xfrm>
            <a:off x="457199" y="5549464"/>
            <a:ext cx="11277599" cy="909118"/>
          </a:xfrm>
          <a:prstGeom prst="roundRect">
            <a:avLst/>
          </a:prstGeom>
          <a:noFill/>
          <a:ln w="19050">
            <a:solidFill>
              <a:schemeClr val="tx1"/>
            </a:solidFill>
            <a:headEnd/>
            <a:tailEnd/>
          </a:ln>
          <a:effectLst/>
          <a:extLst/>
        </p:spPr>
        <p:style>
          <a:lnRef idx="0">
            <a:schemeClr val="accent1"/>
          </a:lnRef>
          <a:fillRef idx="3">
            <a:schemeClr val="accent1"/>
          </a:fillRef>
          <a:effectRef idx="3">
            <a:schemeClr val="accent1"/>
          </a:effectRef>
          <a:fontRef idx="minor">
            <a:schemeClr val="lt1"/>
          </a:fontRef>
        </p:style>
        <p:txBody>
          <a:bodyPr lIns="121893" tIns="60947" rIns="121893" bIns="60947" rtlCol="0" anchor="ctr"/>
          <a:lstStyle/>
          <a:p>
            <a:pPr algn="ctr" eaLnBrk="0" fontAlgn="base" hangingPunct="0">
              <a:spcBef>
                <a:spcPct val="0"/>
              </a:spcBef>
              <a:spcAft>
                <a:spcPct val="0"/>
              </a:spcAft>
            </a:pPr>
            <a:endParaRPr lang="en-GB" dirty="0">
              <a:solidFill>
                <a:schemeClr val="tx1"/>
              </a:solidFill>
              <a:latin typeface="+mj-lt"/>
              <a:cs typeface="Arial" pitchFamily="34" charset="0"/>
            </a:endParaRPr>
          </a:p>
        </p:txBody>
      </p:sp>
      <p:sp>
        <p:nvSpPr>
          <p:cNvPr id="6" name="Rounded Rectangle 5"/>
          <p:cNvSpPr/>
          <p:nvPr/>
        </p:nvSpPr>
        <p:spPr bwMode="auto">
          <a:xfrm>
            <a:off x="2282824" y="4068002"/>
            <a:ext cx="1559562" cy="1407888"/>
          </a:xfrm>
          <a:prstGeom prst="roundRect">
            <a:avLst/>
          </a:prstGeom>
          <a:noFill/>
          <a:ln w="19050">
            <a:solidFill>
              <a:schemeClr val="accent2"/>
            </a:solidFill>
            <a:headEnd/>
            <a:tailEnd/>
          </a:ln>
          <a:effectLst/>
          <a:extLst/>
        </p:spPr>
        <p:style>
          <a:lnRef idx="0">
            <a:schemeClr val="accent1"/>
          </a:lnRef>
          <a:fillRef idx="3">
            <a:schemeClr val="accent1"/>
          </a:fillRef>
          <a:effectRef idx="3">
            <a:schemeClr val="accent1"/>
          </a:effectRef>
          <a:fontRef idx="minor">
            <a:schemeClr val="lt1"/>
          </a:fontRef>
        </p:style>
        <p:txBody>
          <a:bodyPr lIns="121893" tIns="60947" rIns="121893" bIns="60947" rtlCol="0" anchor="t"/>
          <a:lstStyle/>
          <a:p>
            <a:pPr algn="ctr" eaLnBrk="0" fontAlgn="base" hangingPunct="0">
              <a:spcBef>
                <a:spcPct val="0"/>
              </a:spcBef>
              <a:spcAft>
                <a:spcPct val="0"/>
              </a:spcAft>
            </a:pPr>
            <a:r>
              <a:rPr lang="en-GB" sz="1800" dirty="0" smtClean="0">
                <a:solidFill>
                  <a:schemeClr val="tx1"/>
                </a:solidFill>
                <a:cs typeface="Arial" pitchFamily="34" charset="0"/>
              </a:rPr>
              <a:t>Security Appliance (</a:t>
            </a:r>
            <a:r>
              <a:rPr lang="en-GB" sz="1800" dirty="0" err="1" smtClean="0">
                <a:solidFill>
                  <a:schemeClr val="tx1"/>
                </a:solidFill>
                <a:cs typeface="Arial" pitchFamily="34" charset="0"/>
              </a:rPr>
              <a:t>domU</a:t>
            </a:r>
            <a:r>
              <a:rPr lang="en-GB" sz="1800" dirty="0" smtClean="0">
                <a:solidFill>
                  <a:schemeClr val="tx1"/>
                </a:solidFill>
                <a:cs typeface="Arial" pitchFamily="34" charset="0"/>
              </a:rPr>
              <a:t>)</a:t>
            </a:r>
            <a:endParaRPr lang="en-GB" sz="1800" dirty="0">
              <a:solidFill>
                <a:schemeClr val="tx1"/>
              </a:solidFill>
              <a:cs typeface="Arial" pitchFamily="34" charset="0"/>
            </a:endParaRPr>
          </a:p>
        </p:txBody>
      </p:sp>
      <p:cxnSp>
        <p:nvCxnSpPr>
          <p:cNvPr id="7" name="Straight Arrow Connector 60"/>
          <p:cNvCxnSpPr>
            <a:stCxn id="6" idx="2"/>
            <a:endCxn id="8" idx="1"/>
          </p:cNvCxnSpPr>
          <p:nvPr/>
        </p:nvCxnSpPr>
        <p:spPr bwMode="auto">
          <a:xfrm rot="16200000" flipH="1">
            <a:off x="3631435" y="4907059"/>
            <a:ext cx="505845" cy="1643505"/>
          </a:xfrm>
          <a:prstGeom prst="bentConnector2">
            <a:avLst/>
          </a:prstGeom>
          <a:noFill/>
          <a:ln w="38100" cap="flat" cmpd="sng" algn="ctr">
            <a:solidFill>
              <a:schemeClr val="accent1"/>
            </a:solidFill>
            <a:prstDash val="solid"/>
            <a:round/>
            <a:headEnd type="none" w="lg" len="lg"/>
            <a:tailEnd type="triangle" w="lg" len="lg"/>
          </a:ln>
          <a:effectLst/>
        </p:spPr>
      </p:cxnSp>
      <p:pic>
        <p:nvPicPr>
          <p:cNvPr id="8" name="Picture 7"/>
          <p:cNvPicPr>
            <a:picLocks noChangeAspect="1"/>
          </p:cNvPicPr>
          <p:nvPr/>
        </p:nvPicPr>
        <p:blipFill>
          <a:blip r:embed="rId7"/>
          <a:stretch>
            <a:fillRect/>
          </a:stretch>
        </p:blipFill>
        <p:spPr>
          <a:xfrm>
            <a:off x="4706110" y="5689127"/>
            <a:ext cx="2779776" cy="585216"/>
          </a:xfrm>
          <a:prstGeom prst="rect">
            <a:avLst/>
          </a:prstGeom>
        </p:spPr>
      </p:pic>
      <p:sp>
        <p:nvSpPr>
          <p:cNvPr id="9" name="TextBox 8"/>
          <p:cNvSpPr txBox="1"/>
          <p:nvPr/>
        </p:nvSpPr>
        <p:spPr>
          <a:xfrm>
            <a:off x="5119032" y="6274343"/>
            <a:ext cx="1953932"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XenServer Hypervisor</a:t>
            </a:r>
            <a:endParaRPr lang="en-US" sz="1600" dirty="0">
              <a:solidFill>
                <a:srgbClr val="000000"/>
              </a:solidFill>
            </a:endParaRPr>
          </a:p>
        </p:txBody>
      </p:sp>
      <p:cxnSp>
        <p:nvCxnSpPr>
          <p:cNvPr id="37" name="Straight Arrow Connector 60"/>
          <p:cNvCxnSpPr>
            <a:stCxn id="8" idx="0"/>
            <a:endCxn id="52" idx="0"/>
          </p:cNvCxnSpPr>
          <p:nvPr/>
        </p:nvCxnSpPr>
        <p:spPr bwMode="auto">
          <a:xfrm rot="5400000" flipH="1" flipV="1">
            <a:off x="5736145" y="4516754"/>
            <a:ext cx="1532226" cy="812520"/>
          </a:xfrm>
          <a:prstGeom prst="bentConnector2">
            <a:avLst/>
          </a:prstGeom>
          <a:noFill/>
          <a:ln w="38100" cap="flat" cmpd="sng" algn="ctr">
            <a:solidFill>
              <a:schemeClr val="accent1"/>
            </a:solidFill>
            <a:prstDash val="solid"/>
            <a:round/>
            <a:headEnd type="none" w="lg" len="lg"/>
            <a:tailEnd type="triangle" w="lg" len="lg"/>
          </a:ln>
          <a:effectLst/>
        </p:spPr>
      </p:cxnSp>
      <p:cxnSp>
        <p:nvCxnSpPr>
          <p:cNvPr id="56" name="Straight Arrow Connector 60"/>
          <p:cNvCxnSpPr>
            <a:stCxn id="54" idx="2"/>
            <a:endCxn id="50" idx="1"/>
          </p:cNvCxnSpPr>
          <p:nvPr/>
        </p:nvCxnSpPr>
        <p:spPr bwMode="auto">
          <a:xfrm rot="16200000" flipH="1">
            <a:off x="7477624" y="3116589"/>
            <a:ext cx="1430386" cy="641337"/>
          </a:xfrm>
          <a:prstGeom prst="bentConnector2">
            <a:avLst/>
          </a:prstGeom>
          <a:noFill/>
          <a:ln w="38100" cap="flat" cmpd="sng" algn="ctr">
            <a:solidFill>
              <a:schemeClr val="accent2"/>
            </a:solidFill>
            <a:prstDash val="solid"/>
            <a:round/>
            <a:headEnd type="none" w="lg" len="lg"/>
            <a:tailEnd type="triangle" w="lg" len="lg"/>
          </a:ln>
          <a:effectLst/>
        </p:spPr>
      </p:cxnSp>
      <p:pic>
        <p:nvPicPr>
          <p:cNvPr id="28" name="Picture 27"/>
          <p:cNvPicPr>
            <a:picLocks noChangeAspect="1"/>
          </p:cNvPicPr>
          <p:nvPr/>
        </p:nvPicPr>
        <p:blipFill>
          <a:blip r:embed="rId8">
            <a:duotone>
              <a:prstClr val="black"/>
              <a:schemeClr val="accent4">
                <a:tint val="45000"/>
                <a:satMod val="400000"/>
              </a:schemeClr>
            </a:duotone>
          </a:blip>
          <a:stretch>
            <a:fillRect/>
          </a:stretch>
        </p:blipFill>
        <p:spPr>
          <a:xfrm>
            <a:off x="7620522" y="1840385"/>
            <a:ext cx="506891" cy="506891"/>
          </a:xfrm>
          <a:prstGeom prst="rect">
            <a:avLst/>
          </a:prstGeom>
        </p:spPr>
      </p:pic>
      <p:pic>
        <p:nvPicPr>
          <p:cNvPr id="29" name="Picture 285"/>
          <p:cNvPicPr>
            <a:picLocks noChangeAspect="1" noChangeArrowheads="1"/>
          </p:cNvPicPr>
          <p:nvPr/>
        </p:nvPicPr>
        <p:blipFill>
          <a:blip r:embed="rId6">
            <a:duotone>
              <a:prstClr val="black"/>
              <a:schemeClr val="accent4">
                <a:tint val="45000"/>
                <a:satMod val="400000"/>
              </a:schemeClr>
            </a:duotone>
          </a:blip>
          <a:srcRect/>
          <a:stretch>
            <a:fillRect/>
          </a:stretch>
        </p:blipFill>
        <p:spPr bwMode="auto">
          <a:xfrm>
            <a:off x="8511128" y="3898101"/>
            <a:ext cx="1195944" cy="500190"/>
          </a:xfrm>
          <a:prstGeom prst="rect">
            <a:avLst/>
          </a:prstGeom>
          <a:solidFill>
            <a:schemeClr val="bg1"/>
          </a:solidFill>
          <a:ln w="38100">
            <a:noFill/>
            <a:miter lim="800000"/>
            <a:headEnd/>
            <a:tailEnd type="none" w="sm" len="sm"/>
          </a:ln>
        </p:spPr>
      </p:pic>
      <p:cxnSp>
        <p:nvCxnSpPr>
          <p:cNvPr id="30" name="Straight Arrow Connector 60"/>
          <p:cNvCxnSpPr>
            <a:stCxn id="54" idx="2"/>
            <a:endCxn id="29" idx="1"/>
          </p:cNvCxnSpPr>
          <p:nvPr/>
        </p:nvCxnSpPr>
        <p:spPr bwMode="auto">
          <a:xfrm rot="16200000" flipH="1">
            <a:off x="7478573" y="3115640"/>
            <a:ext cx="1426131" cy="638979"/>
          </a:xfrm>
          <a:prstGeom prst="bentConnector2">
            <a:avLst/>
          </a:prstGeom>
          <a:noFill/>
          <a:ln w="38100" cap="flat" cmpd="sng" algn="ctr">
            <a:solidFill>
              <a:schemeClr val="accent4"/>
            </a:solidFill>
            <a:prstDash val="solid"/>
            <a:round/>
            <a:headEnd type="none" w="lg" len="lg"/>
            <a:tailEnd type="triangle" w="lg" len="lg"/>
          </a:ln>
          <a:effectLst/>
        </p:spPr>
      </p:cxnSp>
      <p:sp>
        <p:nvSpPr>
          <p:cNvPr id="12" name="Oval 11"/>
          <p:cNvSpPr/>
          <p:nvPr/>
        </p:nvSpPr>
        <p:spPr>
          <a:xfrm>
            <a:off x="2855683" y="5070405"/>
            <a:ext cx="413844" cy="405483"/>
          </a:xfrm>
          <a:prstGeom prst="ellipse">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solidFill>
                  <a:schemeClr val="accent4"/>
                </a:solidFill>
              </a:rPr>
              <a:t>!</a:t>
            </a:r>
          </a:p>
        </p:txBody>
      </p:sp>
      <p:cxnSp>
        <p:nvCxnSpPr>
          <p:cNvPr id="35" name="Straight Arrow Connector 60"/>
          <p:cNvCxnSpPr>
            <a:stCxn id="12" idx="4"/>
            <a:endCxn id="8" idx="1"/>
          </p:cNvCxnSpPr>
          <p:nvPr/>
        </p:nvCxnSpPr>
        <p:spPr bwMode="auto">
          <a:xfrm rot="16200000" flipH="1">
            <a:off x="3631434" y="4907058"/>
            <a:ext cx="505847" cy="1643505"/>
          </a:xfrm>
          <a:prstGeom prst="bentConnector2">
            <a:avLst/>
          </a:prstGeom>
          <a:noFill/>
          <a:ln w="38100" cap="flat" cmpd="sng" algn="ctr">
            <a:solidFill>
              <a:schemeClr val="accent4"/>
            </a:solidFill>
            <a:prstDash val="solid"/>
            <a:round/>
            <a:headEnd type="none" w="lg" len="lg"/>
            <a:tailEnd type="triangle" w="lg" len="lg"/>
          </a:ln>
          <a:effectLst/>
        </p:spPr>
      </p:cxnSp>
      <p:cxnSp>
        <p:nvCxnSpPr>
          <p:cNvPr id="36" name="Straight Arrow Connector 60"/>
          <p:cNvCxnSpPr>
            <a:stCxn id="8" idx="0"/>
            <a:endCxn id="52" idx="0"/>
          </p:cNvCxnSpPr>
          <p:nvPr/>
        </p:nvCxnSpPr>
        <p:spPr bwMode="auto">
          <a:xfrm rot="5400000" flipH="1" flipV="1">
            <a:off x="5736145" y="4516754"/>
            <a:ext cx="1532226" cy="812520"/>
          </a:xfrm>
          <a:prstGeom prst="bentConnector2">
            <a:avLst/>
          </a:prstGeom>
          <a:noFill/>
          <a:ln w="38100" cap="flat" cmpd="sng" algn="ctr">
            <a:solidFill>
              <a:schemeClr val="accent4"/>
            </a:solidFill>
            <a:prstDash val="solid"/>
            <a:round/>
            <a:headEnd type="none" w="lg" len="lg"/>
            <a:tailEnd type="triangle" w="lg" len="lg"/>
          </a:ln>
          <a:effectLst/>
        </p:spPr>
      </p:cxnSp>
      <p:sp>
        <p:nvSpPr>
          <p:cNvPr id="38" name="TextBox 37"/>
          <p:cNvSpPr txBox="1"/>
          <p:nvPr/>
        </p:nvSpPr>
        <p:spPr>
          <a:xfrm>
            <a:off x="5236533" y="5166334"/>
            <a:ext cx="1718933"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Direct Inspect APIs</a:t>
            </a:r>
            <a:endParaRPr lang="en-US" sz="1600" dirty="0">
              <a:solidFill>
                <a:srgbClr val="000000"/>
              </a:solidFill>
            </a:endParaRPr>
          </a:p>
        </p:txBody>
      </p:sp>
    </p:spTree>
    <p:extLst>
      <p:ext uri="{BB962C8B-B14F-4D97-AF65-F5344CB8AC3E}">
        <p14:creationId xmlns:p14="http://schemas.microsoft.com/office/powerpoint/2010/main" val="2970939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up)">
                                      <p:cBhvr>
                                        <p:cTn id="11" dur="500"/>
                                        <p:tgtEl>
                                          <p:spTgt spid="3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childTnLst>
                          </p:cTn>
                        </p:par>
                        <p:par>
                          <p:cTn id="23" fill="hold">
                            <p:stCondLst>
                              <p:cond delay="500"/>
                            </p:stCondLst>
                            <p:childTnLst>
                              <p:par>
                                <p:cTn id="24" presetID="22" presetClass="entr" presetSubtype="8" fill="hold" nodeType="after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wipe(left)">
                                      <p:cBhvr>
                                        <p:cTn id="26" dur="500"/>
                                        <p:tgtEl>
                                          <p:spTgt spid="35"/>
                                        </p:tgtEl>
                                      </p:cBhvr>
                                    </p:animEffect>
                                  </p:childTnLst>
                                </p:cTn>
                              </p:par>
                            </p:childTnLst>
                          </p:cTn>
                        </p:par>
                        <p:par>
                          <p:cTn id="27" fill="hold">
                            <p:stCondLst>
                              <p:cond delay="1000"/>
                            </p:stCondLst>
                            <p:childTnLst>
                              <p:par>
                                <p:cTn id="28" presetID="22" presetClass="entr" presetSubtype="4"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wipe(down)">
                                      <p:cBhvr>
                                        <p:cTn id="30" dur="500"/>
                                        <p:tgtEl>
                                          <p:spTgt spid="3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xit" presetSubtype="0" fill="hold" nodeType="clickEffect">
                                  <p:stCondLst>
                                    <p:cond delay="0"/>
                                  </p:stCondLst>
                                  <p:childTnLst>
                                    <p:animEffect transition="out" filter="fade">
                                      <p:cBhvr>
                                        <p:cTn id="34" dur="500"/>
                                        <p:tgtEl>
                                          <p:spTgt spid="28"/>
                                        </p:tgtEl>
                                      </p:cBhvr>
                                    </p:animEffect>
                                    <p:set>
                                      <p:cBhvr>
                                        <p:cTn id="35" dur="1" fill="hold">
                                          <p:stCondLst>
                                            <p:cond delay="499"/>
                                          </p:stCondLst>
                                        </p:cTn>
                                        <p:tgtEl>
                                          <p:spTgt spid="28"/>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500"/>
                                        <p:tgtEl>
                                          <p:spTgt spid="30"/>
                                        </p:tgtEl>
                                      </p:cBhvr>
                                    </p:animEffect>
                                    <p:set>
                                      <p:cBhvr>
                                        <p:cTn id="38" dur="1" fill="hold">
                                          <p:stCondLst>
                                            <p:cond delay="499"/>
                                          </p:stCondLst>
                                        </p:cTn>
                                        <p:tgtEl>
                                          <p:spTgt spid="30"/>
                                        </p:tgtEl>
                                        <p:attrNameLst>
                                          <p:attrName>style.visibility</p:attrName>
                                        </p:attrNameLst>
                                      </p:cBhvr>
                                      <p:to>
                                        <p:strVal val="hidden"/>
                                      </p:to>
                                    </p:set>
                                  </p:childTnLst>
                                </p:cTn>
                              </p:par>
                              <p:par>
                                <p:cTn id="39" presetID="10" presetClass="exit" presetSubtype="0" fill="hold" nodeType="withEffect">
                                  <p:stCondLst>
                                    <p:cond delay="0"/>
                                  </p:stCondLst>
                                  <p:childTnLst>
                                    <p:animEffect transition="out" filter="fade">
                                      <p:cBhvr>
                                        <p:cTn id="40" dur="500"/>
                                        <p:tgtEl>
                                          <p:spTgt spid="29"/>
                                        </p:tgtEl>
                                      </p:cBhvr>
                                    </p:animEffect>
                                    <p:set>
                                      <p:cBhvr>
                                        <p:cTn id="41" dur="1" fill="hold">
                                          <p:stCondLst>
                                            <p:cond delay="499"/>
                                          </p:stCondLst>
                                        </p:cTn>
                                        <p:tgtEl>
                                          <p:spTgt spid="29"/>
                                        </p:tgtEl>
                                        <p:attrNameLst>
                                          <p:attrName>style.visibility</p:attrName>
                                        </p:attrNameLst>
                                      </p:cBhvr>
                                      <p:to>
                                        <p:strVal val="hidden"/>
                                      </p:to>
                                    </p:set>
                                  </p:childTnLst>
                                </p:cTn>
                              </p:par>
                            </p:childTnLst>
                          </p:cTn>
                        </p:par>
                        <p:par>
                          <p:cTn id="42" fill="hold">
                            <p:stCondLst>
                              <p:cond delay="500"/>
                            </p:stCondLst>
                            <p:childTnLst>
                              <p:par>
                                <p:cTn id="43" presetID="10" presetClass="exit" presetSubtype="0" fill="hold" grpId="1" nodeType="afterEffect">
                                  <p:stCondLst>
                                    <p:cond delay="0"/>
                                  </p:stCondLst>
                                  <p:childTnLst>
                                    <p:animEffect transition="out" filter="fade">
                                      <p:cBhvr>
                                        <p:cTn id="44" dur="500"/>
                                        <p:tgtEl>
                                          <p:spTgt spid="12"/>
                                        </p:tgtEl>
                                      </p:cBhvr>
                                    </p:animEffect>
                                    <p:set>
                                      <p:cBhvr>
                                        <p:cTn id="45" dur="1" fill="hold">
                                          <p:stCondLst>
                                            <p:cond delay="499"/>
                                          </p:stCondLst>
                                        </p:cTn>
                                        <p:tgtEl>
                                          <p:spTgt spid="12"/>
                                        </p:tgtEl>
                                        <p:attrNameLst>
                                          <p:attrName>style.visibility</p:attrName>
                                        </p:attrNameLst>
                                      </p:cBhvr>
                                      <p:to>
                                        <p:strVal val="hidden"/>
                                      </p:to>
                                    </p:set>
                                  </p:childTnLst>
                                </p:cTn>
                              </p:par>
                              <p:par>
                                <p:cTn id="46" presetID="10" presetClass="exit" presetSubtype="0" fill="hold" nodeType="withEffect">
                                  <p:stCondLst>
                                    <p:cond delay="0"/>
                                  </p:stCondLst>
                                  <p:childTnLst>
                                    <p:animEffect transition="out" filter="fade">
                                      <p:cBhvr>
                                        <p:cTn id="47" dur="500"/>
                                        <p:tgtEl>
                                          <p:spTgt spid="35"/>
                                        </p:tgtEl>
                                      </p:cBhvr>
                                    </p:animEffect>
                                    <p:set>
                                      <p:cBhvr>
                                        <p:cTn id="48" dur="1" fill="hold">
                                          <p:stCondLst>
                                            <p:cond delay="499"/>
                                          </p:stCondLst>
                                        </p:cTn>
                                        <p:tgtEl>
                                          <p:spTgt spid="35"/>
                                        </p:tgtEl>
                                        <p:attrNameLst>
                                          <p:attrName>style.visibility</p:attrName>
                                        </p:attrNameLst>
                                      </p:cBhvr>
                                      <p:to>
                                        <p:strVal val="hidden"/>
                                      </p:to>
                                    </p:set>
                                  </p:childTnLst>
                                </p:cTn>
                              </p:par>
                              <p:par>
                                <p:cTn id="49" presetID="10" presetClass="exit" presetSubtype="0" fill="hold" nodeType="withEffect">
                                  <p:stCondLst>
                                    <p:cond delay="0"/>
                                  </p:stCondLst>
                                  <p:childTnLst>
                                    <p:animEffect transition="out" filter="fade">
                                      <p:cBhvr>
                                        <p:cTn id="50" dur="500"/>
                                        <p:tgtEl>
                                          <p:spTgt spid="36"/>
                                        </p:tgtEl>
                                      </p:cBhvr>
                                    </p:animEffect>
                                    <p:set>
                                      <p:cBhvr>
                                        <p:cTn id="51" dur="1" fill="hold">
                                          <p:stCondLst>
                                            <p:cond delay="499"/>
                                          </p:stCondLst>
                                        </p:cTn>
                                        <p:tgtEl>
                                          <p:spTgt spid="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XenServer Hypervisor Introspection (HVI)</a:t>
            </a:r>
          </a:p>
        </p:txBody>
      </p:sp>
      <p:sp>
        <p:nvSpPr>
          <p:cNvPr id="3" name="Text Placeholder 2"/>
          <p:cNvSpPr>
            <a:spLocks noGrp="1"/>
          </p:cNvSpPr>
          <p:nvPr>
            <p:ph type="body" idx="10"/>
          </p:nvPr>
        </p:nvSpPr>
        <p:spPr/>
        <p:txBody>
          <a:bodyPr/>
          <a:lstStyle/>
          <a:p>
            <a:r>
              <a:rPr lang="en-US" dirty="0" smtClean="0"/>
              <a:t>Design Considerations</a:t>
            </a:r>
            <a:endParaRPr lang="en-US" dirty="0"/>
          </a:p>
        </p:txBody>
      </p:sp>
      <p:pic>
        <p:nvPicPr>
          <p:cNvPr id="30" name="Picture 29"/>
          <p:cNvPicPr>
            <a:picLocks noChangeAspect="1"/>
          </p:cNvPicPr>
          <p:nvPr/>
        </p:nvPicPr>
        <p:blipFill>
          <a:blip r:embed="rId2"/>
          <a:stretch>
            <a:fillRect/>
          </a:stretch>
        </p:blipFill>
        <p:spPr>
          <a:xfrm>
            <a:off x="5629005" y="3082992"/>
            <a:ext cx="914400" cy="914400"/>
          </a:xfrm>
          <a:prstGeom prst="rect">
            <a:avLst/>
          </a:prstGeom>
        </p:spPr>
      </p:pic>
      <p:pic>
        <p:nvPicPr>
          <p:cNvPr id="32" name="Picture 285"/>
          <p:cNvPicPr>
            <a:picLocks noChangeAspect="1" noChangeArrowheads="1"/>
          </p:cNvPicPr>
          <p:nvPr/>
        </p:nvPicPr>
        <p:blipFill>
          <a:blip r:embed="rId3">
            <a:duotone>
              <a:prstClr val="black"/>
              <a:schemeClr val="tx2">
                <a:tint val="45000"/>
                <a:satMod val="400000"/>
              </a:schemeClr>
            </a:duotone>
          </a:blip>
          <a:srcRect/>
          <a:stretch>
            <a:fillRect/>
          </a:stretch>
        </p:blipFill>
        <p:spPr bwMode="auto">
          <a:xfrm>
            <a:off x="5498026" y="2296970"/>
            <a:ext cx="1195944" cy="500190"/>
          </a:xfrm>
          <a:prstGeom prst="rect">
            <a:avLst/>
          </a:prstGeom>
          <a:solidFill>
            <a:schemeClr val="bg1"/>
          </a:solidFill>
          <a:ln w="38100">
            <a:noFill/>
            <a:miter lim="800000"/>
            <a:headEnd/>
            <a:tailEnd type="none" w="sm" len="sm"/>
          </a:ln>
        </p:spPr>
      </p:pic>
      <p:sp>
        <p:nvSpPr>
          <p:cNvPr id="36" name="Rectangle 35"/>
          <p:cNvSpPr/>
          <p:nvPr/>
        </p:nvSpPr>
        <p:spPr>
          <a:xfrm>
            <a:off x="1303283" y="2362400"/>
            <a:ext cx="4236402" cy="369332"/>
          </a:xfrm>
          <a:prstGeom prst="rect">
            <a:avLst/>
          </a:prstGeom>
        </p:spPr>
        <p:txBody>
          <a:bodyPr wrap="square">
            <a:spAutoFit/>
          </a:bodyPr>
          <a:lstStyle/>
          <a:p>
            <a:pPr algn="r"/>
            <a:r>
              <a:rPr lang="en-US" dirty="0" smtClean="0"/>
              <a:t>Protects file system</a:t>
            </a:r>
            <a:endParaRPr lang="en-US" dirty="0"/>
          </a:p>
        </p:txBody>
      </p:sp>
      <p:sp>
        <p:nvSpPr>
          <p:cNvPr id="37" name="Rectangle 36"/>
          <p:cNvSpPr/>
          <p:nvPr/>
        </p:nvSpPr>
        <p:spPr>
          <a:xfrm>
            <a:off x="6632725" y="2362400"/>
            <a:ext cx="3866793" cy="369332"/>
          </a:xfrm>
          <a:prstGeom prst="rect">
            <a:avLst/>
          </a:prstGeom>
        </p:spPr>
        <p:txBody>
          <a:bodyPr wrap="square">
            <a:spAutoFit/>
          </a:bodyPr>
          <a:lstStyle/>
          <a:p>
            <a:r>
              <a:rPr lang="en-US" dirty="0" smtClean="0"/>
              <a:t>Protects in-guest memory</a:t>
            </a:r>
            <a:endParaRPr lang="en-US" dirty="0"/>
          </a:p>
        </p:txBody>
      </p:sp>
      <p:sp>
        <p:nvSpPr>
          <p:cNvPr id="38" name="Rectangle 37"/>
          <p:cNvSpPr/>
          <p:nvPr/>
        </p:nvSpPr>
        <p:spPr>
          <a:xfrm>
            <a:off x="1303283" y="3314435"/>
            <a:ext cx="4236402" cy="369332"/>
          </a:xfrm>
          <a:prstGeom prst="rect">
            <a:avLst/>
          </a:prstGeom>
        </p:spPr>
        <p:txBody>
          <a:bodyPr wrap="square">
            <a:spAutoFit/>
          </a:bodyPr>
          <a:lstStyle/>
          <a:p>
            <a:pPr algn="r"/>
            <a:r>
              <a:rPr lang="en-US" dirty="0" smtClean="0"/>
              <a:t>Security software can be attacked from VM</a:t>
            </a:r>
            <a:endParaRPr lang="en-US" dirty="0"/>
          </a:p>
        </p:txBody>
      </p:sp>
      <p:sp>
        <p:nvSpPr>
          <p:cNvPr id="39" name="Rectangle 38"/>
          <p:cNvSpPr/>
          <p:nvPr/>
        </p:nvSpPr>
        <p:spPr>
          <a:xfrm>
            <a:off x="6632725" y="3314148"/>
            <a:ext cx="3866793" cy="369332"/>
          </a:xfrm>
          <a:prstGeom prst="rect">
            <a:avLst/>
          </a:prstGeom>
        </p:spPr>
        <p:txBody>
          <a:bodyPr wrap="square">
            <a:spAutoFit/>
          </a:bodyPr>
          <a:lstStyle/>
          <a:p>
            <a:r>
              <a:rPr lang="en-US" dirty="0" smtClean="0"/>
              <a:t>Hypervisor provides isolation </a:t>
            </a:r>
            <a:endParaRPr lang="en-US" dirty="0"/>
          </a:p>
        </p:txBody>
      </p:sp>
      <p:sp>
        <p:nvSpPr>
          <p:cNvPr id="40" name="Rectangle 39"/>
          <p:cNvSpPr/>
          <p:nvPr/>
        </p:nvSpPr>
        <p:spPr>
          <a:xfrm>
            <a:off x="1303283" y="4266470"/>
            <a:ext cx="4236402" cy="369332"/>
          </a:xfrm>
          <a:prstGeom prst="rect">
            <a:avLst/>
          </a:prstGeom>
        </p:spPr>
        <p:txBody>
          <a:bodyPr wrap="square">
            <a:spAutoFit/>
          </a:bodyPr>
          <a:lstStyle/>
          <a:p>
            <a:pPr algn="r"/>
            <a:r>
              <a:rPr lang="en-US" dirty="0" smtClean="0"/>
              <a:t>Relies on detecting attack patterns</a:t>
            </a:r>
            <a:endParaRPr lang="en-US" dirty="0"/>
          </a:p>
        </p:txBody>
      </p:sp>
      <p:sp>
        <p:nvSpPr>
          <p:cNvPr id="41" name="Rectangle 40"/>
          <p:cNvSpPr/>
          <p:nvPr/>
        </p:nvSpPr>
        <p:spPr>
          <a:xfrm>
            <a:off x="6632725" y="4265896"/>
            <a:ext cx="3866793" cy="369332"/>
          </a:xfrm>
          <a:prstGeom prst="rect">
            <a:avLst/>
          </a:prstGeom>
        </p:spPr>
        <p:txBody>
          <a:bodyPr wrap="square">
            <a:spAutoFit/>
          </a:bodyPr>
          <a:lstStyle/>
          <a:p>
            <a:r>
              <a:rPr lang="en-US" dirty="0" smtClean="0"/>
              <a:t>Relies on detecting attack techniques</a:t>
            </a:r>
            <a:endParaRPr lang="en-US" dirty="0"/>
          </a:p>
        </p:txBody>
      </p:sp>
      <p:sp>
        <p:nvSpPr>
          <p:cNvPr id="42" name="Rectangle 41"/>
          <p:cNvSpPr/>
          <p:nvPr/>
        </p:nvSpPr>
        <p:spPr>
          <a:xfrm>
            <a:off x="1303283" y="5218505"/>
            <a:ext cx="4236402" cy="369332"/>
          </a:xfrm>
          <a:prstGeom prst="rect">
            <a:avLst/>
          </a:prstGeom>
        </p:spPr>
        <p:txBody>
          <a:bodyPr wrap="square">
            <a:spAutoFit/>
          </a:bodyPr>
          <a:lstStyle/>
          <a:p>
            <a:pPr algn="r"/>
            <a:r>
              <a:rPr lang="en-US" dirty="0" smtClean="0"/>
              <a:t>Performance hit on each VM</a:t>
            </a:r>
            <a:endParaRPr lang="en-US" dirty="0"/>
          </a:p>
        </p:txBody>
      </p:sp>
      <p:sp>
        <p:nvSpPr>
          <p:cNvPr id="43" name="Rectangle 42"/>
          <p:cNvSpPr/>
          <p:nvPr/>
        </p:nvSpPr>
        <p:spPr>
          <a:xfrm>
            <a:off x="6632725" y="5217644"/>
            <a:ext cx="3866793" cy="369332"/>
          </a:xfrm>
          <a:prstGeom prst="rect">
            <a:avLst/>
          </a:prstGeom>
        </p:spPr>
        <p:txBody>
          <a:bodyPr wrap="square">
            <a:spAutoFit/>
          </a:bodyPr>
          <a:lstStyle/>
          <a:p>
            <a:r>
              <a:rPr lang="en-US" dirty="0" smtClean="0"/>
              <a:t>Performance hit on each host</a:t>
            </a:r>
            <a:endParaRPr lang="en-US" dirty="0"/>
          </a:p>
        </p:txBody>
      </p:sp>
      <p:sp>
        <p:nvSpPr>
          <p:cNvPr id="44" name="Rectangle 43"/>
          <p:cNvSpPr/>
          <p:nvPr/>
        </p:nvSpPr>
        <p:spPr>
          <a:xfrm>
            <a:off x="1303283" y="6170542"/>
            <a:ext cx="4236402" cy="369332"/>
          </a:xfrm>
          <a:prstGeom prst="rect">
            <a:avLst/>
          </a:prstGeom>
        </p:spPr>
        <p:txBody>
          <a:bodyPr wrap="square">
            <a:spAutoFit/>
          </a:bodyPr>
          <a:lstStyle/>
          <a:p>
            <a:pPr algn="r"/>
            <a:r>
              <a:rPr lang="en-US" dirty="0" smtClean="0"/>
              <a:t>Agent per VM</a:t>
            </a:r>
            <a:endParaRPr lang="en-US" dirty="0"/>
          </a:p>
        </p:txBody>
      </p:sp>
      <p:sp>
        <p:nvSpPr>
          <p:cNvPr id="45" name="Rectangle 44"/>
          <p:cNvSpPr/>
          <p:nvPr/>
        </p:nvSpPr>
        <p:spPr>
          <a:xfrm>
            <a:off x="6632725" y="6169392"/>
            <a:ext cx="3866793" cy="369332"/>
          </a:xfrm>
          <a:prstGeom prst="rect">
            <a:avLst/>
          </a:prstGeom>
        </p:spPr>
        <p:txBody>
          <a:bodyPr wrap="square">
            <a:spAutoFit/>
          </a:bodyPr>
          <a:lstStyle/>
          <a:p>
            <a:r>
              <a:rPr lang="en-US" dirty="0" smtClean="0"/>
              <a:t>Agent per host</a:t>
            </a:r>
            <a:endParaRPr lang="en-US" dirty="0"/>
          </a:p>
        </p:txBody>
      </p:sp>
      <p:pic>
        <p:nvPicPr>
          <p:cNvPr id="28" name="Picture 27"/>
          <p:cNvPicPr>
            <a:picLocks noChangeAspect="1"/>
          </p:cNvPicPr>
          <p:nvPr/>
        </p:nvPicPr>
        <p:blipFill>
          <a:blip r:embed="rId4"/>
          <a:stretch>
            <a:fillRect/>
          </a:stretch>
        </p:blipFill>
        <p:spPr>
          <a:xfrm>
            <a:off x="5800670" y="2153778"/>
            <a:ext cx="571070" cy="786575"/>
          </a:xfrm>
          <a:prstGeom prst="rect">
            <a:avLst/>
          </a:prstGeom>
        </p:spPr>
      </p:pic>
      <p:pic>
        <p:nvPicPr>
          <p:cNvPr id="46" name="Picture 45"/>
          <p:cNvPicPr>
            <a:picLocks noChangeAspect="1"/>
          </p:cNvPicPr>
          <p:nvPr/>
        </p:nvPicPr>
        <p:blipFill>
          <a:blip r:embed="rId5"/>
          <a:stretch>
            <a:fillRect/>
          </a:stretch>
        </p:blipFill>
        <p:spPr>
          <a:xfrm>
            <a:off x="5638798" y="5029776"/>
            <a:ext cx="914400" cy="745067"/>
          </a:xfrm>
          <a:prstGeom prst="rect">
            <a:avLst/>
          </a:prstGeom>
        </p:spPr>
      </p:pic>
      <p:pic>
        <p:nvPicPr>
          <p:cNvPr id="47" name="Picture 46"/>
          <p:cNvPicPr>
            <a:picLocks noChangeAspect="1"/>
          </p:cNvPicPr>
          <p:nvPr/>
        </p:nvPicPr>
        <p:blipFill>
          <a:blip r:embed="rId6"/>
          <a:stretch>
            <a:fillRect/>
          </a:stretch>
        </p:blipFill>
        <p:spPr>
          <a:xfrm>
            <a:off x="5629005" y="5898645"/>
            <a:ext cx="914400" cy="914400"/>
          </a:xfrm>
          <a:prstGeom prst="rect">
            <a:avLst/>
          </a:prstGeom>
        </p:spPr>
      </p:pic>
      <p:pic>
        <p:nvPicPr>
          <p:cNvPr id="48" name="Picture 47"/>
          <p:cNvPicPr>
            <a:picLocks noChangeAspect="1"/>
          </p:cNvPicPr>
          <p:nvPr/>
        </p:nvPicPr>
        <p:blipFill>
          <a:blip r:embed="rId7"/>
          <a:stretch>
            <a:fillRect/>
          </a:stretch>
        </p:blipFill>
        <p:spPr>
          <a:xfrm>
            <a:off x="5629005" y="4068816"/>
            <a:ext cx="914400" cy="776158"/>
          </a:xfrm>
          <a:prstGeom prst="rect">
            <a:avLst/>
          </a:prstGeom>
        </p:spPr>
      </p:pic>
      <p:sp>
        <p:nvSpPr>
          <p:cNvPr id="49" name="Rectangle 48"/>
          <p:cNvSpPr/>
          <p:nvPr/>
        </p:nvSpPr>
        <p:spPr>
          <a:xfrm>
            <a:off x="457200" y="1686974"/>
            <a:ext cx="5659822" cy="461665"/>
          </a:xfrm>
          <a:prstGeom prst="rect">
            <a:avLst/>
          </a:prstGeom>
        </p:spPr>
        <p:txBody>
          <a:bodyPr wrap="square">
            <a:spAutoFit/>
          </a:bodyPr>
          <a:lstStyle/>
          <a:p>
            <a:pPr algn="ctr"/>
            <a:r>
              <a:rPr lang="en-US" sz="2400" dirty="0" smtClean="0">
                <a:solidFill>
                  <a:schemeClr val="accent1"/>
                </a:solidFill>
              </a:rPr>
              <a:t>In-Guest Security Tools</a:t>
            </a:r>
            <a:endParaRPr lang="en-US" sz="2400" dirty="0">
              <a:solidFill>
                <a:schemeClr val="accent1"/>
              </a:solidFill>
            </a:endParaRPr>
          </a:p>
        </p:txBody>
      </p:sp>
      <p:sp>
        <p:nvSpPr>
          <p:cNvPr id="50" name="Rectangle 49"/>
          <p:cNvSpPr/>
          <p:nvPr/>
        </p:nvSpPr>
        <p:spPr>
          <a:xfrm>
            <a:off x="6117022" y="1686974"/>
            <a:ext cx="5617776" cy="461665"/>
          </a:xfrm>
          <a:prstGeom prst="rect">
            <a:avLst/>
          </a:prstGeom>
        </p:spPr>
        <p:txBody>
          <a:bodyPr wrap="square">
            <a:spAutoFit/>
          </a:bodyPr>
          <a:lstStyle/>
          <a:p>
            <a:pPr algn="ctr"/>
            <a:r>
              <a:rPr lang="en-US" sz="2400" dirty="0" smtClean="0">
                <a:solidFill>
                  <a:schemeClr val="accent1"/>
                </a:solidFill>
              </a:rPr>
              <a:t>XenServer Hypervisor Introspection</a:t>
            </a:r>
            <a:endParaRPr lang="en-US" sz="2400" dirty="0">
              <a:solidFill>
                <a:schemeClr val="accent1"/>
              </a:solidFill>
            </a:endParaRPr>
          </a:p>
        </p:txBody>
      </p:sp>
    </p:spTree>
    <p:extLst>
      <p:ext uri="{BB962C8B-B14F-4D97-AF65-F5344CB8AC3E}">
        <p14:creationId xmlns:p14="http://schemas.microsoft.com/office/powerpoint/2010/main" val="297069752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r>
              <a:rPr lang="en-US" dirty="0" smtClean="0"/>
              <a:t>Blog: Secure browsing with Citrix and Bitdefender</a:t>
            </a:r>
            <a:br>
              <a:rPr lang="en-US" dirty="0" smtClean="0"/>
            </a:br>
            <a:r>
              <a:rPr lang="en-US" dirty="0" smtClean="0">
                <a:hlinkClick r:id="rId2"/>
              </a:rPr>
              <a:t>https</a:t>
            </a:r>
            <a:r>
              <a:rPr lang="en-US" dirty="0">
                <a:hlinkClick r:id="rId2"/>
              </a:rPr>
              <a:t>://www.citrix.com/blogs/2017/01/11/secure-browsing-with-citrix-bitdefender</a:t>
            </a:r>
            <a:r>
              <a:rPr lang="en-US" dirty="0" smtClean="0">
                <a:hlinkClick r:id="rId2"/>
              </a:rPr>
              <a:t>/</a:t>
            </a:r>
            <a:r>
              <a:rPr lang="en-US" dirty="0" smtClean="0"/>
              <a:t> </a:t>
            </a:r>
          </a:p>
          <a:p>
            <a:r>
              <a:rPr lang="en-US" dirty="0" smtClean="0"/>
              <a:t>Paper: Secure browsing with Citrix XenApp, Citrix XenServer </a:t>
            </a:r>
            <a:r>
              <a:rPr lang="en-US" dirty="0"/>
              <a:t>and Bitdefender</a:t>
            </a:r>
            <a:br>
              <a:rPr lang="en-US" dirty="0"/>
            </a:br>
            <a:r>
              <a:rPr lang="en-US" dirty="0">
                <a:hlinkClick r:id="rId3"/>
              </a:rPr>
              <a:t>https://</a:t>
            </a:r>
            <a:r>
              <a:rPr lang="en-US" dirty="0" smtClean="0">
                <a:hlinkClick r:id="rId3"/>
              </a:rPr>
              <a:t>www.citrix.com/content/dam/citrix/en_us/documents/white-paper/secure-remote-browser.pdf</a:t>
            </a:r>
            <a:r>
              <a:rPr lang="en-US" dirty="0" smtClean="0"/>
              <a:t> </a:t>
            </a:r>
          </a:p>
          <a:p>
            <a:endParaRPr lang="en-US" dirty="0"/>
          </a:p>
        </p:txBody>
      </p:sp>
      <p:sp>
        <p:nvSpPr>
          <p:cNvPr id="2" name="Title 1"/>
          <p:cNvSpPr>
            <a:spLocks noGrp="1"/>
          </p:cNvSpPr>
          <p:nvPr>
            <p:ph type="title"/>
          </p:nvPr>
        </p:nvSpPr>
        <p:spPr/>
        <p:txBody>
          <a:bodyPr/>
          <a:lstStyle/>
          <a:p>
            <a:r>
              <a:rPr lang="en-US" dirty="0"/>
              <a:t>XenServer Hypervisor Introspection (</a:t>
            </a:r>
            <a:r>
              <a:rPr lang="en-US" dirty="0" smtClean="0"/>
              <a:t>HVI)</a:t>
            </a:r>
            <a:endParaRPr lang="en-US" dirty="0"/>
          </a:p>
        </p:txBody>
      </p:sp>
      <p:sp>
        <p:nvSpPr>
          <p:cNvPr id="3" name="Text Placeholder 2"/>
          <p:cNvSpPr>
            <a:spLocks noGrp="1"/>
          </p:cNvSpPr>
          <p:nvPr>
            <p:ph type="body" idx="10"/>
          </p:nvPr>
        </p:nvSpPr>
        <p:spPr/>
        <p:txBody>
          <a:bodyPr/>
          <a:lstStyle/>
          <a:p>
            <a:r>
              <a:rPr lang="en-US" dirty="0" smtClean="0"/>
              <a:t>More information</a:t>
            </a:r>
            <a:endParaRPr lang="en-US" dirty="0"/>
          </a:p>
        </p:txBody>
      </p:sp>
    </p:spTree>
    <p:extLst>
      <p:ext uri="{BB962C8B-B14F-4D97-AF65-F5344CB8AC3E}">
        <p14:creationId xmlns:p14="http://schemas.microsoft.com/office/powerpoint/2010/main" val="350356125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57200" y="3444127"/>
            <a:ext cx="9209314" cy="332399"/>
          </a:xfrm>
        </p:spPr>
        <p:txBody>
          <a:bodyPr/>
          <a:lstStyle/>
          <a:p>
            <a:r>
              <a:rPr lang="en-US" dirty="0" smtClean="0"/>
              <a:t>HDX</a:t>
            </a:r>
            <a:endParaRPr lang="en-US" dirty="0"/>
          </a:p>
        </p:txBody>
      </p:sp>
      <p:sp>
        <p:nvSpPr>
          <p:cNvPr id="3" name="Title 2"/>
          <p:cNvSpPr>
            <a:spLocks noGrp="1"/>
          </p:cNvSpPr>
          <p:nvPr>
            <p:ph type="ctrTitle"/>
          </p:nvPr>
        </p:nvSpPr>
        <p:spPr>
          <a:xfrm>
            <a:off x="457199" y="1732617"/>
            <a:ext cx="8983133" cy="1627803"/>
          </a:xfrm>
        </p:spPr>
        <p:txBody>
          <a:bodyPr/>
          <a:lstStyle/>
          <a:p>
            <a:r>
              <a:rPr lang="en-US" dirty="0" smtClean="0"/>
              <a:t>Productive User Experience</a:t>
            </a:r>
            <a:endParaRPr lang="en-US" dirty="0"/>
          </a:p>
        </p:txBody>
      </p:sp>
    </p:spTree>
    <p:extLst>
      <p:ext uri="{BB962C8B-B14F-4D97-AF65-F5344CB8AC3E}">
        <p14:creationId xmlns:p14="http://schemas.microsoft.com/office/powerpoint/2010/main" val="239573202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le 19"/>
          <p:cNvSpPr/>
          <p:nvPr/>
        </p:nvSpPr>
        <p:spPr bwMode="auto">
          <a:xfrm>
            <a:off x="3635852" y="2427958"/>
            <a:ext cx="4929857" cy="2899407"/>
          </a:xfrm>
          <a:prstGeom prst="roundRect">
            <a:avLst/>
          </a:prstGeom>
          <a:solidFill>
            <a:schemeClr val="bg1">
              <a:lumMod val="95000"/>
            </a:schemeClr>
          </a:solidFill>
          <a:ln w="9525" algn="ctr">
            <a:solidFill>
              <a:schemeClr val="tx1"/>
            </a:solidFill>
            <a:miter lim="800000"/>
            <a:headEnd/>
            <a:tailEnd/>
          </a:ln>
          <a:effectLst/>
          <a:extLst/>
        </p:spPr>
        <p:txBody>
          <a:bodyPr rtlCol="0" anchor="ctr"/>
          <a:lstStyle/>
          <a:p>
            <a:pPr algn="ctr" defTabSz="816218" eaLnBrk="0" fontAlgn="base" hangingPunct="0">
              <a:spcBef>
                <a:spcPct val="0"/>
              </a:spcBef>
              <a:spcAft>
                <a:spcPct val="0"/>
              </a:spcAft>
            </a:pPr>
            <a:endParaRPr lang="en-US" sz="1600" dirty="0">
              <a:solidFill>
                <a:srgbClr val="000000"/>
              </a:solidFill>
              <a:cs typeface="Arial" pitchFamily="34" charset="0"/>
            </a:endParaRPr>
          </a:p>
        </p:txBody>
      </p:sp>
      <p:sp>
        <p:nvSpPr>
          <p:cNvPr id="39" name="Rectangle 38"/>
          <p:cNvSpPr/>
          <p:nvPr/>
        </p:nvSpPr>
        <p:spPr>
          <a:xfrm>
            <a:off x="6320904" y="2596743"/>
            <a:ext cx="667170" cy="523092"/>
          </a:xfrm>
          <a:prstGeom prst="rect">
            <a:avLst/>
          </a:prstGeom>
        </p:spPr>
        <p:txBody>
          <a:bodyPr wrap="none">
            <a:spAutoFit/>
          </a:bodyPr>
          <a:lstStyle/>
          <a:p>
            <a:pPr defTabSz="1088263"/>
            <a:r>
              <a:rPr lang="en-US" sz="2799" dirty="0" smtClean="0">
                <a:solidFill>
                  <a:srgbClr val="4D4F53"/>
                </a:solidFill>
              </a:rPr>
              <a:t>ICA</a:t>
            </a:r>
            <a:endParaRPr lang="en-US" sz="2799" dirty="0">
              <a:solidFill>
                <a:srgbClr val="4D4F53"/>
              </a:solidFill>
            </a:endParaRPr>
          </a:p>
        </p:txBody>
      </p:sp>
      <p:sp>
        <p:nvSpPr>
          <p:cNvPr id="40" name="Rectangle 39"/>
          <p:cNvSpPr/>
          <p:nvPr/>
        </p:nvSpPr>
        <p:spPr>
          <a:xfrm>
            <a:off x="6320904" y="3267819"/>
            <a:ext cx="2057999" cy="523092"/>
          </a:xfrm>
          <a:prstGeom prst="rect">
            <a:avLst/>
          </a:prstGeom>
        </p:spPr>
        <p:txBody>
          <a:bodyPr wrap="none">
            <a:spAutoFit/>
          </a:bodyPr>
          <a:lstStyle/>
          <a:p>
            <a:pPr defTabSz="1088263"/>
            <a:r>
              <a:rPr lang="en-US" sz="2799" dirty="0" smtClean="0">
                <a:solidFill>
                  <a:srgbClr val="4D4F53"/>
                </a:solidFill>
              </a:rPr>
              <a:t>TCP and UDP</a:t>
            </a:r>
            <a:endParaRPr lang="en-US" sz="2799" dirty="0">
              <a:solidFill>
                <a:srgbClr val="4D4F53"/>
              </a:solidFill>
            </a:endParaRPr>
          </a:p>
        </p:txBody>
      </p:sp>
      <p:sp>
        <p:nvSpPr>
          <p:cNvPr id="41" name="Rectangle 40"/>
          <p:cNvSpPr/>
          <p:nvPr/>
        </p:nvSpPr>
        <p:spPr>
          <a:xfrm>
            <a:off x="6320904" y="3937118"/>
            <a:ext cx="455574" cy="523092"/>
          </a:xfrm>
          <a:prstGeom prst="rect">
            <a:avLst/>
          </a:prstGeom>
        </p:spPr>
        <p:txBody>
          <a:bodyPr wrap="none">
            <a:spAutoFit/>
          </a:bodyPr>
          <a:lstStyle/>
          <a:p>
            <a:pPr defTabSz="1088263"/>
            <a:r>
              <a:rPr lang="en-US" sz="2799" dirty="0" smtClean="0">
                <a:solidFill>
                  <a:srgbClr val="4D4F53"/>
                </a:solidFill>
              </a:rPr>
              <a:t>IP</a:t>
            </a:r>
            <a:endParaRPr lang="en-US" sz="2799" dirty="0">
              <a:solidFill>
                <a:srgbClr val="4D4F53"/>
              </a:solidFill>
            </a:endParaRPr>
          </a:p>
        </p:txBody>
      </p:sp>
      <p:sp>
        <p:nvSpPr>
          <p:cNvPr id="42" name="Rectangle 41"/>
          <p:cNvSpPr/>
          <p:nvPr/>
        </p:nvSpPr>
        <p:spPr>
          <a:xfrm>
            <a:off x="6320904" y="4609971"/>
            <a:ext cx="2122119" cy="523092"/>
          </a:xfrm>
          <a:prstGeom prst="rect">
            <a:avLst/>
          </a:prstGeom>
        </p:spPr>
        <p:txBody>
          <a:bodyPr wrap="none">
            <a:spAutoFit/>
          </a:bodyPr>
          <a:lstStyle/>
          <a:p>
            <a:pPr defTabSz="1088263"/>
            <a:r>
              <a:rPr lang="en-US" sz="2799" dirty="0" smtClean="0">
                <a:solidFill>
                  <a:srgbClr val="4D4F53"/>
                </a:solidFill>
              </a:rPr>
              <a:t>NIC, Switches</a:t>
            </a:r>
            <a:endParaRPr lang="en-US" sz="2799" dirty="0">
              <a:solidFill>
                <a:srgbClr val="4D4F53"/>
              </a:solidFill>
            </a:endParaRPr>
          </a:p>
        </p:txBody>
      </p:sp>
      <p:sp>
        <p:nvSpPr>
          <p:cNvPr id="44" name="Rounded Rectangle 43"/>
          <p:cNvSpPr/>
          <p:nvPr/>
        </p:nvSpPr>
        <p:spPr bwMode="auto">
          <a:xfrm>
            <a:off x="3794446" y="2589587"/>
            <a:ext cx="2383723" cy="537405"/>
          </a:xfrm>
          <a:prstGeom prst="roundRect">
            <a:avLst/>
          </a:prstGeom>
          <a:solidFill>
            <a:schemeClr val="accent1">
              <a:lumMod val="40000"/>
              <a:lumOff val="60000"/>
            </a:schemeClr>
          </a:solidFill>
          <a:ln w="9525" algn="ctr">
            <a:solidFill>
              <a:schemeClr val="tx1"/>
            </a:solidFill>
            <a:miter lim="800000"/>
            <a:headEnd/>
            <a:tailEnd/>
          </a:ln>
          <a:effectLst/>
          <a:extLst/>
        </p:spPr>
        <p:txBody>
          <a:bodyPr rtlCol="0" anchor="ctr"/>
          <a:lstStyle/>
          <a:p>
            <a:pPr algn="ctr" defTabSz="1088263" eaLnBrk="0" fontAlgn="base" hangingPunct="0">
              <a:spcBef>
                <a:spcPct val="0"/>
              </a:spcBef>
              <a:spcAft>
                <a:spcPct val="0"/>
              </a:spcAft>
            </a:pPr>
            <a:r>
              <a:rPr lang="en-US" sz="2133" dirty="0" smtClean="0">
                <a:solidFill>
                  <a:srgbClr val="000000"/>
                </a:solidFill>
                <a:cs typeface="Arial" pitchFamily="34" charset="0"/>
              </a:rPr>
              <a:t>Application Layer</a:t>
            </a:r>
            <a:endParaRPr lang="en-US" sz="2133" dirty="0">
              <a:solidFill>
                <a:srgbClr val="000000"/>
              </a:solidFill>
              <a:cs typeface="Arial" pitchFamily="34" charset="0"/>
            </a:endParaRPr>
          </a:p>
        </p:txBody>
      </p:sp>
      <p:sp>
        <p:nvSpPr>
          <p:cNvPr id="45" name="Rounded Rectangle 44"/>
          <p:cNvSpPr/>
          <p:nvPr/>
        </p:nvSpPr>
        <p:spPr bwMode="auto">
          <a:xfrm>
            <a:off x="3794447" y="3260662"/>
            <a:ext cx="2383723" cy="537405"/>
          </a:xfrm>
          <a:prstGeom prst="roundRect">
            <a:avLst/>
          </a:prstGeom>
          <a:solidFill>
            <a:schemeClr val="accent1">
              <a:lumMod val="60000"/>
              <a:lumOff val="40000"/>
            </a:schemeClr>
          </a:solidFill>
          <a:ln w="9525" algn="ctr">
            <a:solidFill>
              <a:schemeClr val="tx1"/>
            </a:solidFill>
            <a:miter lim="800000"/>
            <a:headEnd/>
            <a:tailEnd/>
          </a:ln>
          <a:effectLst/>
          <a:extLst/>
        </p:spPr>
        <p:txBody>
          <a:bodyPr rtlCol="0" anchor="ctr"/>
          <a:lstStyle/>
          <a:p>
            <a:pPr algn="ctr" defTabSz="1088263" eaLnBrk="0" fontAlgn="base" hangingPunct="0">
              <a:spcBef>
                <a:spcPct val="0"/>
              </a:spcBef>
              <a:spcAft>
                <a:spcPct val="0"/>
              </a:spcAft>
            </a:pPr>
            <a:r>
              <a:rPr lang="en-US" sz="2133" dirty="0" smtClean="0">
                <a:solidFill>
                  <a:srgbClr val="000000"/>
                </a:solidFill>
                <a:cs typeface="Arial" pitchFamily="34" charset="0"/>
              </a:rPr>
              <a:t>Transport Layer</a:t>
            </a:r>
            <a:endParaRPr lang="en-US" sz="2133" dirty="0">
              <a:solidFill>
                <a:srgbClr val="000000"/>
              </a:solidFill>
              <a:cs typeface="Arial" pitchFamily="34" charset="0"/>
            </a:endParaRPr>
          </a:p>
        </p:txBody>
      </p:sp>
      <p:sp>
        <p:nvSpPr>
          <p:cNvPr id="46" name="Rounded Rectangle 45"/>
          <p:cNvSpPr/>
          <p:nvPr/>
        </p:nvSpPr>
        <p:spPr bwMode="auto">
          <a:xfrm>
            <a:off x="3786517" y="3931739"/>
            <a:ext cx="2383723" cy="537405"/>
          </a:xfrm>
          <a:prstGeom prst="roundRect">
            <a:avLst/>
          </a:prstGeom>
          <a:solidFill>
            <a:schemeClr val="accent1"/>
          </a:solidFill>
          <a:ln w="9525" algn="ctr">
            <a:solidFill>
              <a:schemeClr val="tx1"/>
            </a:solidFill>
            <a:miter lim="800000"/>
            <a:headEnd/>
            <a:tailEnd/>
          </a:ln>
          <a:effectLst/>
          <a:extLst/>
        </p:spPr>
        <p:txBody>
          <a:bodyPr rtlCol="0" anchor="ctr"/>
          <a:lstStyle/>
          <a:p>
            <a:pPr algn="ctr" defTabSz="1088263" eaLnBrk="0" fontAlgn="base" hangingPunct="0">
              <a:spcBef>
                <a:spcPct val="0"/>
              </a:spcBef>
              <a:spcAft>
                <a:spcPct val="0"/>
              </a:spcAft>
            </a:pPr>
            <a:r>
              <a:rPr lang="en-US" sz="2133" dirty="0" smtClean="0">
                <a:solidFill>
                  <a:srgbClr val="000000"/>
                </a:solidFill>
                <a:cs typeface="Arial" pitchFamily="34" charset="0"/>
              </a:rPr>
              <a:t>Internet Layer</a:t>
            </a:r>
            <a:endParaRPr lang="en-US" sz="2133" dirty="0">
              <a:solidFill>
                <a:srgbClr val="000000"/>
              </a:solidFill>
              <a:cs typeface="Arial" pitchFamily="34" charset="0"/>
            </a:endParaRPr>
          </a:p>
        </p:txBody>
      </p:sp>
      <p:sp>
        <p:nvSpPr>
          <p:cNvPr id="47" name="Rounded Rectangle 46"/>
          <p:cNvSpPr/>
          <p:nvPr/>
        </p:nvSpPr>
        <p:spPr bwMode="auto">
          <a:xfrm>
            <a:off x="3786517" y="4602815"/>
            <a:ext cx="2389011" cy="537405"/>
          </a:xfrm>
          <a:prstGeom prst="roundRect">
            <a:avLst/>
          </a:prstGeom>
          <a:solidFill>
            <a:schemeClr val="accent1">
              <a:lumMod val="75000"/>
            </a:schemeClr>
          </a:solidFill>
          <a:ln w="9525" algn="ctr">
            <a:solidFill>
              <a:schemeClr val="tx1"/>
            </a:solidFill>
            <a:miter lim="800000"/>
            <a:headEnd/>
            <a:tailEnd/>
          </a:ln>
          <a:effectLst/>
          <a:extLst/>
        </p:spPr>
        <p:txBody>
          <a:bodyPr rtlCol="0" anchor="ctr"/>
          <a:lstStyle/>
          <a:p>
            <a:pPr algn="ctr" defTabSz="1088263" eaLnBrk="0" fontAlgn="base" hangingPunct="0">
              <a:spcBef>
                <a:spcPct val="0"/>
              </a:spcBef>
              <a:spcAft>
                <a:spcPct val="0"/>
              </a:spcAft>
            </a:pPr>
            <a:r>
              <a:rPr lang="en-US" sz="2133" dirty="0" smtClean="0">
                <a:solidFill>
                  <a:srgbClr val="000000"/>
                </a:solidFill>
                <a:cs typeface="Arial" pitchFamily="34" charset="0"/>
              </a:rPr>
              <a:t>Link Layer</a:t>
            </a:r>
            <a:endParaRPr lang="en-US" sz="2133" dirty="0">
              <a:solidFill>
                <a:srgbClr val="000000"/>
              </a:solidFill>
              <a:cs typeface="Arial" pitchFamily="34" charset="0"/>
            </a:endParaRPr>
          </a:p>
        </p:txBody>
      </p:sp>
      <p:sp>
        <p:nvSpPr>
          <p:cNvPr id="50" name="Title 49"/>
          <p:cNvSpPr>
            <a:spLocks noGrp="1"/>
          </p:cNvSpPr>
          <p:nvPr>
            <p:ph type="title"/>
          </p:nvPr>
        </p:nvSpPr>
        <p:spPr/>
        <p:txBody>
          <a:bodyPr/>
          <a:lstStyle/>
          <a:p>
            <a:r>
              <a:rPr lang="en-US" dirty="0" smtClean="0"/>
              <a:t>Adaptive Display</a:t>
            </a:r>
            <a:endParaRPr lang="en-US" dirty="0"/>
          </a:p>
        </p:txBody>
      </p:sp>
      <p:sp>
        <p:nvSpPr>
          <p:cNvPr id="2" name="Text Placeholder 1"/>
          <p:cNvSpPr>
            <a:spLocks noGrp="1"/>
          </p:cNvSpPr>
          <p:nvPr>
            <p:ph type="body" idx="10"/>
          </p:nvPr>
        </p:nvSpPr>
        <p:spPr/>
        <p:txBody>
          <a:bodyPr/>
          <a:lstStyle/>
          <a:p>
            <a:r>
              <a:rPr lang="en-US" dirty="0" smtClean="0"/>
              <a:t>Why</a:t>
            </a:r>
            <a:endParaRPr lang="en-US" dirty="0"/>
          </a:p>
        </p:txBody>
      </p:sp>
      <p:sp>
        <p:nvSpPr>
          <p:cNvPr id="21" name="Rectangle 20"/>
          <p:cNvSpPr/>
          <p:nvPr/>
        </p:nvSpPr>
        <p:spPr>
          <a:xfrm>
            <a:off x="5040618" y="5327365"/>
            <a:ext cx="2120324" cy="523092"/>
          </a:xfrm>
          <a:prstGeom prst="rect">
            <a:avLst/>
          </a:prstGeom>
        </p:spPr>
        <p:txBody>
          <a:bodyPr wrap="none">
            <a:spAutoFit/>
          </a:bodyPr>
          <a:lstStyle/>
          <a:p>
            <a:pPr algn="ctr" defTabSz="1088263"/>
            <a:r>
              <a:rPr lang="en-US" sz="2799" dirty="0" smtClean="0">
                <a:solidFill>
                  <a:srgbClr val="4D4F53"/>
                </a:solidFill>
              </a:rPr>
              <a:t>TCP/IP Model</a:t>
            </a:r>
            <a:endParaRPr lang="en-US" sz="2799" dirty="0">
              <a:solidFill>
                <a:srgbClr val="4D4F53"/>
              </a:solidFill>
            </a:endParaRPr>
          </a:p>
        </p:txBody>
      </p:sp>
    </p:spTree>
    <p:extLst>
      <p:ext uri="{BB962C8B-B14F-4D97-AF65-F5344CB8AC3E}">
        <p14:creationId xmlns:p14="http://schemas.microsoft.com/office/powerpoint/2010/main" val="26662719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1"/>
                                        </p:tgtEl>
                                      </p:cBhvr>
                                    </p:animEffect>
                                    <p:set>
                                      <p:cBhvr>
                                        <p:cTn id="7" dur="1" fill="hold">
                                          <p:stCondLst>
                                            <p:cond delay="499"/>
                                          </p:stCondLst>
                                        </p:cTn>
                                        <p:tgtEl>
                                          <p:spTgt spid="21"/>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20"/>
                                        </p:tgtEl>
                                      </p:cBhvr>
                                    </p:animEffect>
                                    <p:set>
                                      <p:cBhvr>
                                        <p:cTn id="10" dur="1" fill="hold">
                                          <p:stCondLst>
                                            <p:cond delay="499"/>
                                          </p:stCondLst>
                                        </p:cTn>
                                        <p:tgtEl>
                                          <p:spTgt spid="20"/>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42"/>
                                        </p:tgtEl>
                                      </p:cBhvr>
                                    </p:animEffect>
                                    <p:set>
                                      <p:cBhvr>
                                        <p:cTn id="13" dur="1" fill="hold">
                                          <p:stCondLst>
                                            <p:cond delay="499"/>
                                          </p:stCondLst>
                                        </p:cTn>
                                        <p:tgtEl>
                                          <p:spTgt spid="42"/>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41"/>
                                        </p:tgtEl>
                                      </p:cBhvr>
                                    </p:animEffect>
                                    <p:set>
                                      <p:cBhvr>
                                        <p:cTn id="16" dur="1" fill="hold">
                                          <p:stCondLst>
                                            <p:cond delay="499"/>
                                          </p:stCondLst>
                                        </p:cTn>
                                        <p:tgtEl>
                                          <p:spTgt spid="41"/>
                                        </p:tgtEl>
                                        <p:attrNameLst>
                                          <p:attrName>style.visibility</p:attrName>
                                        </p:attrNameLst>
                                      </p:cBhvr>
                                      <p:to>
                                        <p:strVal val="hidden"/>
                                      </p:to>
                                    </p:set>
                                  </p:childTnLst>
                                </p:cTn>
                              </p:par>
                              <p:par>
                                <p:cTn id="17" presetID="10" presetClass="exit" presetSubtype="0" fill="hold" grpId="0" nodeType="withEffect">
                                  <p:stCondLst>
                                    <p:cond delay="0"/>
                                  </p:stCondLst>
                                  <p:childTnLst>
                                    <p:animEffect transition="out" filter="fade">
                                      <p:cBhvr>
                                        <p:cTn id="18" dur="500"/>
                                        <p:tgtEl>
                                          <p:spTgt spid="40"/>
                                        </p:tgtEl>
                                      </p:cBhvr>
                                    </p:animEffect>
                                    <p:set>
                                      <p:cBhvr>
                                        <p:cTn id="19" dur="1" fill="hold">
                                          <p:stCondLst>
                                            <p:cond delay="499"/>
                                          </p:stCondLst>
                                        </p:cTn>
                                        <p:tgtEl>
                                          <p:spTgt spid="40"/>
                                        </p:tgtEl>
                                        <p:attrNameLst>
                                          <p:attrName>style.visibility</p:attrName>
                                        </p:attrNameLst>
                                      </p:cBhvr>
                                      <p:to>
                                        <p:strVal val="hidden"/>
                                      </p:to>
                                    </p:set>
                                  </p:childTnLst>
                                </p:cTn>
                              </p:par>
                              <p:par>
                                <p:cTn id="20" presetID="10" presetClass="exit" presetSubtype="0" fill="hold" grpId="0" nodeType="withEffect">
                                  <p:stCondLst>
                                    <p:cond delay="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2">
                                            <p:txEl>
                                              <p:pRg st="0" end="0"/>
                                            </p:txEl>
                                          </p:spTgt>
                                        </p:tgtEl>
                                      </p:cBhvr>
                                    </p:animEffect>
                                    <p:set>
                                      <p:cBhvr>
                                        <p:cTn id="25" dur="1" fill="hold">
                                          <p:stCondLst>
                                            <p:cond delay="499"/>
                                          </p:stCondLst>
                                        </p:cTn>
                                        <p:tgtEl>
                                          <p:spTgt spid="2">
                                            <p:txEl>
                                              <p:pRg st="0" end="0"/>
                                            </p:txEl>
                                          </p:spTgt>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50"/>
                                        </p:tgtEl>
                                      </p:cBhvr>
                                    </p:animEffect>
                                    <p:set>
                                      <p:cBhvr>
                                        <p:cTn id="28" dur="1" fill="hold">
                                          <p:stCondLst>
                                            <p:cond delay="499"/>
                                          </p:stCondLst>
                                        </p:cTn>
                                        <p:tgtEl>
                                          <p:spTgt spid="50"/>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47"/>
                                        </p:tgtEl>
                                      </p:cBhvr>
                                    </p:animEffect>
                                    <p:set>
                                      <p:cBhvr>
                                        <p:cTn id="31" dur="1" fill="hold">
                                          <p:stCondLst>
                                            <p:cond delay="499"/>
                                          </p:stCondLst>
                                        </p:cTn>
                                        <p:tgtEl>
                                          <p:spTgt spid="47"/>
                                        </p:tgtEl>
                                        <p:attrNameLst>
                                          <p:attrName>style.visibility</p:attrName>
                                        </p:attrNameLst>
                                      </p:cBhvr>
                                      <p:to>
                                        <p:strVal val="hidden"/>
                                      </p:to>
                                    </p:set>
                                  </p:childTnLst>
                                </p:cTn>
                              </p:par>
                              <p:par>
                                <p:cTn id="32" presetID="10" presetClass="exit" presetSubtype="0" fill="hold" grpId="0" nodeType="withEffect">
                                  <p:stCondLst>
                                    <p:cond delay="0"/>
                                  </p:stCondLst>
                                  <p:childTnLst>
                                    <p:animEffect transition="out" filter="fade">
                                      <p:cBhvr>
                                        <p:cTn id="33" dur="500"/>
                                        <p:tgtEl>
                                          <p:spTgt spid="46"/>
                                        </p:tgtEl>
                                      </p:cBhvr>
                                    </p:animEffect>
                                    <p:set>
                                      <p:cBhvr>
                                        <p:cTn id="34" dur="1" fill="hold">
                                          <p:stCondLst>
                                            <p:cond delay="499"/>
                                          </p:stCondLst>
                                        </p:cTn>
                                        <p:tgtEl>
                                          <p:spTgt spid="46"/>
                                        </p:tgtEl>
                                        <p:attrNameLst>
                                          <p:attrName>style.visibility</p:attrName>
                                        </p:attrNameLst>
                                      </p:cBhvr>
                                      <p:to>
                                        <p:strVal val="hidden"/>
                                      </p:to>
                                    </p:set>
                                  </p:childTnLst>
                                </p:cTn>
                              </p:par>
                              <p:par>
                                <p:cTn id="35" presetID="10" presetClass="exit" presetSubtype="0" fill="hold" grpId="0" nodeType="withEffect">
                                  <p:stCondLst>
                                    <p:cond delay="0"/>
                                  </p:stCondLst>
                                  <p:childTnLst>
                                    <p:animEffect transition="out" filter="fade">
                                      <p:cBhvr>
                                        <p:cTn id="36" dur="500"/>
                                        <p:tgtEl>
                                          <p:spTgt spid="45"/>
                                        </p:tgtEl>
                                      </p:cBhvr>
                                    </p:animEffect>
                                    <p:set>
                                      <p:cBhvr>
                                        <p:cTn id="37" dur="1" fill="hold">
                                          <p:stCondLst>
                                            <p:cond delay="499"/>
                                          </p:stCondLst>
                                        </p:cTn>
                                        <p:tgtEl>
                                          <p:spTgt spid="45"/>
                                        </p:tgtEl>
                                        <p:attrNameLst>
                                          <p:attrName>style.visibility</p:attrName>
                                        </p:attrNameLst>
                                      </p:cBhvr>
                                      <p:to>
                                        <p:strVal val="hidden"/>
                                      </p:to>
                                    </p:set>
                                  </p:childTnLst>
                                </p:cTn>
                              </p:par>
                            </p:childTnLst>
                          </p:cTn>
                        </p:par>
                        <p:par>
                          <p:cTn id="38" fill="hold">
                            <p:stCondLst>
                              <p:cond delay="500"/>
                            </p:stCondLst>
                            <p:childTnLst>
                              <p:par>
                                <p:cTn id="39" presetID="42" presetClass="path" presetSubtype="0" accel="50000" decel="50000" fill="hold" grpId="0" nodeType="afterEffect">
                                  <p:stCondLst>
                                    <p:cond delay="0"/>
                                  </p:stCondLst>
                                  <p:childTnLst>
                                    <p:animMotion origin="layout" path="M -4.375E-6 3.33333E-6 L 0.08438 -0.31135 " pathEditMode="relative" rAng="0" ptsTypes="AA">
                                      <p:cBhvr>
                                        <p:cTn id="40" dur="2000" fill="hold"/>
                                        <p:tgtEl>
                                          <p:spTgt spid="44"/>
                                        </p:tgtEl>
                                        <p:attrNameLst>
                                          <p:attrName>ppt_x</p:attrName>
                                          <p:attrName>ppt_y</p:attrName>
                                        </p:attrNameLst>
                                      </p:cBhvr>
                                      <p:rCtr x="4219" y="-1557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39" grpId="0"/>
      <p:bldP spid="40" grpId="0"/>
      <p:bldP spid="41" grpId="0"/>
      <p:bldP spid="42" grpId="0"/>
      <p:bldP spid="44" grpId="0" animBg="1"/>
      <p:bldP spid="45" grpId="0" animBg="1"/>
      <p:bldP spid="46" grpId="0" animBg="1"/>
      <p:bldP spid="47" grpId="0" animBg="1"/>
      <p:bldP spid="50" grpId="0"/>
      <p:bldP spid="2" grpId="0" build="p"/>
      <p:bldP spid="2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Can 30"/>
          <p:cNvSpPr/>
          <p:nvPr/>
        </p:nvSpPr>
        <p:spPr bwMode="auto">
          <a:xfrm rot="5400000">
            <a:off x="9264496" y="1945889"/>
            <a:ext cx="516270" cy="2832176"/>
          </a:xfrm>
          <a:prstGeom prst="can">
            <a:avLst/>
          </a:prstGeom>
          <a:solidFill>
            <a:schemeClr val="accent3"/>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1200" kern="0" dirty="0" smtClean="0">
                <a:solidFill>
                  <a:srgbClr val="000000"/>
                </a:solidFill>
                <a:cs typeface="Arial" charset="0"/>
              </a:rPr>
              <a:t>                                                       </a:t>
            </a:r>
            <a:r>
              <a:rPr lang="en-US" sz="1200" kern="0" dirty="0" err="1" smtClean="0">
                <a:solidFill>
                  <a:srgbClr val="000000"/>
                </a:solidFill>
                <a:cs typeface="Arial" charset="0"/>
              </a:rPr>
              <a:t>Thinwire</a:t>
            </a:r>
            <a:r>
              <a:rPr lang="en-US" sz="1200" kern="0" dirty="0" smtClean="0">
                <a:solidFill>
                  <a:srgbClr val="000000"/>
                </a:solidFill>
                <a:cs typeface="Arial" charset="0"/>
              </a:rPr>
              <a:t> </a:t>
            </a:r>
            <a:endParaRPr lang="en-US" sz="1200" kern="0" dirty="0">
              <a:solidFill>
                <a:srgbClr val="000000"/>
              </a:solidFill>
              <a:cs typeface="Arial" charset="0"/>
            </a:endParaRPr>
          </a:p>
        </p:txBody>
      </p:sp>
      <p:sp>
        <p:nvSpPr>
          <p:cNvPr id="32" name="Can 31"/>
          <p:cNvSpPr/>
          <p:nvPr/>
        </p:nvSpPr>
        <p:spPr bwMode="auto">
          <a:xfrm rot="5400000">
            <a:off x="9405703" y="2779438"/>
            <a:ext cx="516269" cy="2410621"/>
          </a:xfrm>
          <a:prstGeom prst="can">
            <a:avLst/>
          </a:prstGeom>
          <a:solidFill>
            <a:schemeClr val="accent3"/>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1200" kern="0" dirty="0" smtClean="0">
                <a:solidFill>
                  <a:srgbClr val="000000"/>
                </a:solidFill>
                <a:cs typeface="Arial" charset="0"/>
              </a:rPr>
              <a:t>                                     H.264</a:t>
            </a:r>
            <a:endParaRPr lang="en-US" sz="1200" kern="0" dirty="0">
              <a:solidFill>
                <a:srgbClr val="000000"/>
              </a:solidFill>
              <a:cs typeface="Arial" charset="0"/>
            </a:endParaRPr>
          </a:p>
        </p:txBody>
      </p:sp>
      <p:sp>
        <p:nvSpPr>
          <p:cNvPr id="33" name="Can 32"/>
          <p:cNvSpPr/>
          <p:nvPr/>
        </p:nvSpPr>
        <p:spPr bwMode="auto">
          <a:xfrm rot="5400000">
            <a:off x="9666793" y="3567405"/>
            <a:ext cx="516269" cy="2027583"/>
          </a:xfrm>
          <a:prstGeom prst="can">
            <a:avLst/>
          </a:prstGeom>
          <a:solidFill>
            <a:schemeClr val="accent3"/>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1200" kern="0" dirty="0" smtClean="0">
                <a:solidFill>
                  <a:srgbClr val="000000"/>
                </a:solidFill>
                <a:cs typeface="Arial" charset="0"/>
              </a:rPr>
              <a:t>                          DCR</a:t>
            </a:r>
            <a:endParaRPr lang="en-US" sz="1200" kern="0" dirty="0">
              <a:solidFill>
                <a:srgbClr val="000000"/>
              </a:solidFill>
              <a:cs typeface="Arial" charset="0"/>
            </a:endParaRPr>
          </a:p>
        </p:txBody>
      </p:sp>
      <p:sp>
        <p:nvSpPr>
          <p:cNvPr id="41" name="Can 40"/>
          <p:cNvSpPr/>
          <p:nvPr/>
        </p:nvSpPr>
        <p:spPr bwMode="auto">
          <a:xfrm rot="5400000">
            <a:off x="8941658" y="2880911"/>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Audio</a:t>
            </a:r>
            <a:endParaRPr lang="en-US" sz="1200" kern="0" dirty="0">
              <a:solidFill>
                <a:srgbClr val="000000"/>
              </a:solidFill>
              <a:cs typeface="Arial" charset="0"/>
            </a:endParaRPr>
          </a:p>
        </p:txBody>
      </p:sp>
      <p:sp>
        <p:nvSpPr>
          <p:cNvPr id="43" name="Can 42"/>
          <p:cNvSpPr/>
          <p:nvPr/>
        </p:nvSpPr>
        <p:spPr bwMode="auto">
          <a:xfrm rot="5400000">
            <a:off x="9094201" y="2115499"/>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Skype</a:t>
            </a:r>
            <a:endParaRPr lang="en-US" sz="1200" kern="0" dirty="0">
              <a:solidFill>
                <a:srgbClr val="000000"/>
              </a:solidFill>
              <a:cs typeface="Arial" charset="0"/>
            </a:endParaRPr>
          </a:p>
        </p:txBody>
      </p:sp>
      <p:sp>
        <p:nvSpPr>
          <p:cNvPr id="44" name="Can 43"/>
          <p:cNvSpPr/>
          <p:nvPr/>
        </p:nvSpPr>
        <p:spPr bwMode="auto">
          <a:xfrm rot="5400000">
            <a:off x="8994426" y="3656260"/>
            <a:ext cx="352614"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        Multimedia</a:t>
            </a:r>
            <a:endParaRPr lang="en-US" sz="1200" kern="0" dirty="0">
              <a:solidFill>
                <a:srgbClr val="000000"/>
              </a:solidFill>
              <a:cs typeface="Arial" charset="0"/>
            </a:endParaRPr>
          </a:p>
        </p:txBody>
      </p:sp>
      <p:sp>
        <p:nvSpPr>
          <p:cNvPr id="45" name="Can 44"/>
          <p:cNvSpPr/>
          <p:nvPr/>
        </p:nvSpPr>
        <p:spPr bwMode="auto">
          <a:xfrm rot="5400000">
            <a:off x="9100457" y="4038966"/>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Flash</a:t>
            </a:r>
            <a:endParaRPr lang="en-US" sz="1200" kern="0" dirty="0">
              <a:solidFill>
                <a:srgbClr val="000000"/>
              </a:solidFill>
              <a:cs typeface="Arial" charset="0"/>
            </a:endParaRPr>
          </a:p>
        </p:txBody>
      </p:sp>
      <p:sp>
        <p:nvSpPr>
          <p:cNvPr id="46" name="Can 45"/>
          <p:cNvSpPr/>
          <p:nvPr/>
        </p:nvSpPr>
        <p:spPr bwMode="auto">
          <a:xfrm rot="5400000">
            <a:off x="8892120" y="2398972"/>
            <a:ext cx="352617" cy="1884684"/>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cs typeface="Arial" charset="0"/>
              </a:rPr>
              <a:t>            </a:t>
            </a:r>
            <a:r>
              <a:rPr lang="en-US" sz="1200" kern="0" dirty="0" err="1" smtClean="0">
                <a:cs typeface="Arial" charset="0"/>
              </a:rPr>
              <a:t>Multitouch</a:t>
            </a:r>
            <a:endParaRPr lang="en-US" sz="1200" kern="0" dirty="0">
              <a:cs typeface="Arial" charset="0"/>
            </a:endParaRPr>
          </a:p>
        </p:txBody>
      </p:sp>
      <p:sp>
        <p:nvSpPr>
          <p:cNvPr id="47" name="Can 46"/>
          <p:cNvSpPr/>
          <p:nvPr/>
        </p:nvSpPr>
        <p:spPr bwMode="auto">
          <a:xfrm rot="5400000">
            <a:off x="8941659" y="3273556"/>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Seamless</a:t>
            </a:r>
            <a:br>
              <a:rPr lang="en-US" sz="1200" kern="0" dirty="0" smtClean="0">
                <a:solidFill>
                  <a:srgbClr val="000000"/>
                </a:solidFill>
                <a:cs typeface="Arial" charset="0"/>
              </a:rPr>
            </a:br>
            <a:r>
              <a:rPr lang="en-US" sz="1200" kern="0" dirty="0" smtClean="0">
                <a:solidFill>
                  <a:srgbClr val="000000"/>
                </a:solidFill>
                <a:cs typeface="Arial" charset="0"/>
              </a:rPr>
              <a:t> Windows</a:t>
            </a:r>
            <a:endParaRPr lang="en-US" sz="1200" kern="0" dirty="0">
              <a:solidFill>
                <a:srgbClr val="000000"/>
              </a:solidFill>
              <a:cs typeface="Arial" charset="0"/>
            </a:endParaRPr>
          </a:p>
        </p:txBody>
      </p:sp>
      <p:sp>
        <p:nvSpPr>
          <p:cNvPr id="13" name="Can 12"/>
          <p:cNvSpPr/>
          <p:nvPr/>
        </p:nvSpPr>
        <p:spPr bwMode="auto">
          <a:xfrm rot="5400000">
            <a:off x="5369478" y="2323595"/>
            <a:ext cx="2663855" cy="3205454"/>
          </a:xfrm>
          <a:prstGeom prst="can">
            <a:avLst/>
          </a:prstGeom>
          <a:solidFill>
            <a:srgbClr val="414141">
              <a:lumMod val="60000"/>
              <a:lumOff val="40000"/>
            </a:srgbClr>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167" tIns="69083" rIns="138167" bIns="69083"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4000" kern="0" dirty="0" smtClean="0">
                <a:solidFill>
                  <a:schemeClr val="bg1"/>
                </a:solidFill>
                <a:cs typeface="Arial" charset="0"/>
              </a:rPr>
              <a:t>ICA</a:t>
            </a:r>
            <a:endParaRPr lang="en-US" sz="4000" kern="0" dirty="0">
              <a:solidFill>
                <a:schemeClr val="bg1"/>
              </a:solidFill>
              <a:cs typeface="Arial" charset="0"/>
            </a:endParaRPr>
          </a:p>
        </p:txBody>
      </p:sp>
      <p:sp>
        <p:nvSpPr>
          <p:cNvPr id="37" name="Can 36"/>
          <p:cNvSpPr/>
          <p:nvPr/>
        </p:nvSpPr>
        <p:spPr bwMode="auto">
          <a:xfrm rot="5400000">
            <a:off x="8026776" y="3441436"/>
            <a:ext cx="352617" cy="954358"/>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Clipboard</a:t>
            </a:r>
            <a:endParaRPr lang="en-US" sz="1200" kern="0" dirty="0">
              <a:solidFill>
                <a:srgbClr val="000000"/>
              </a:solidFill>
              <a:cs typeface="Arial" charset="0"/>
            </a:endParaRPr>
          </a:p>
        </p:txBody>
      </p:sp>
      <p:sp>
        <p:nvSpPr>
          <p:cNvPr id="38" name="Can 37"/>
          <p:cNvSpPr/>
          <p:nvPr/>
        </p:nvSpPr>
        <p:spPr bwMode="auto">
          <a:xfrm rot="5400000">
            <a:off x="8057439" y="3762964"/>
            <a:ext cx="352617" cy="1015685"/>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Smartcards</a:t>
            </a:r>
            <a:endParaRPr lang="en-US" sz="1200" kern="0" dirty="0">
              <a:solidFill>
                <a:srgbClr val="000000"/>
              </a:solidFill>
              <a:cs typeface="Arial" charset="0"/>
            </a:endParaRPr>
          </a:p>
        </p:txBody>
      </p:sp>
      <p:sp>
        <p:nvSpPr>
          <p:cNvPr id="39" name="Can 38"/>
          <p:cNvSpPr/>
          <p:nvPr/>
        </p:nvSpPr>
        <p:spPr bwMode="auto">
          <a:xfrm rot="5400000">
            <a:off x="8057799" y="3058942"/>
            <a:ext cx="352617" cy="1014964"/>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Keyboard / Mouse</a:t>
            </a:r>
            <a:endParaRPr lang="en-US" sz="1200" kern="0" dirty="0">
              <a:solidFill>
                <a:srgbClr val="000000"/>
              </a:solidFill>
              <a:cs typeface="Arial" charset="0"/>
            </a:endParaRPr>
          </a:p>
        </p:txBody>
      </p:sp>
      <p:sp>
        <p:nvSpPr>
          <p:cNvPr id="36" name="Can 35"/>
          <p:cNvSpPr/>
          <p:nvPr/>
        </p:nvSpPr>
        <p:spPr bwMode="auto">
          <a:xfrm rot="5400000">
            <a:off x="8138306" y="2686210"/>
            <a:ext cx="352618" cy="1056043"/>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Printing</a:t>
            </a:r>
            <a:endParaRPr lang="en-US" sz="1200" kern="0" dirty="0">
              <a:solidFill>
                <a:srgbClr val="000000"/>
              </a:solidFill>
              <a:cs typeface="Arial" charset="0"/>
            </a:endParaRPr>
          </a:p>
        </p:txBody>
      </p:sp>
      <p:sp>
        <p:nvSpPr>
          <p:cNvPr id="40" name="Can 39"/>
          <p:cNvSpPr/>
          <p:nvPr/>
        </p:nvSpPr>
        <p:spPr bwMode="auto">
          <a:xfrm rot="5400000">
            <a:off x="8166440" y="4081284"/>
            <a:ext cx="352617" cy="1083427"/>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Mobile </a:t>
            </a:r>
            <a:br>
              <a:rPr lang="en-US" sz="1200" kern="0" dirty="0" smtClean="0">
                <a:solidFill>
                  <a:srgbClr val="000000"/>
                </a:solidFill>
                <a:cs typeface="Arial" charset="0"/>
              </a:rPr>
            </a:br>
            <a:r>
              <a:rPr lang="en-US" sz="1200" kern="0" dirty="0" smtClean="0">
                <a:solidFill>
                  <a:srgbClr val="000000"/>
                </a:solidFill>
                <a:cs typeface="Arial" charset="0"/>
              </a:rPr>
              <a:t>Sensors</a:t>
            </a:r>
            <a:endParaRPr lang="en-US" sz="1200" kern="0" dirty="0">
              <a:solidFill>
                <a:srgbClr val="000000"/>
              </a:solidFill>
              <a:cs typeface="Arial" charset="0"/>
            </a:endParaRPr>
          </a:p>
        </p:txBody>
      </p:sp>
      <p:sp>
        <p:nvSpPr>
          <p:cNvPr id="34" name="Can 33"/>
          <p:cNvSpPr/>
          <p:nvPr/>
        </p:nvSpPr>
        <p:spPr bwMode="auto">
          <a:xfrm rot="5400000">
            <a:off x="8217576" y="4457935"/>
            <a:ext cx="352617" cy="1034509"/>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Generic USB</a:t>
            </a:r>
            <a:endParaRPr lang="en-US" sz="1200" kern="0" dirty="0">
              <a:solidFill>
                <a:srgbClr val="000000"/>
              </a:solidFill>
              <a:cs typeface="Arial" charset="0"/>
            </a:endParaRPr>
          </a:p>
        </p:txBody>
      </p:sp>
      <p:sp>
        <p:nvSpPr>
          <p:cNvPr id="35" name="Can 34"/>
          <p:cNvSpPr/>
          <p:nvPr/>
        </p:nvSpPr>
        <p:spPr bwMode="auto">
          <a:xfrm rot="5400000">
            <a:off x="8217575" y="2344788"/>
            <a:ext cx="352617" cy="1034510"/>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Drives</a:t>
            </a:r>
            <a:endParaRPr lang="en-US" sz="1200" kern="0" dirty="0">
              <a:solidFill>
                <a:srgbClr val="000000"/>
              </a:solidFill>
              <a:cs typeface="Arial" charset="0"/>
            </a:endParaRPr>
          </a:p>
        </p:txBody>
      </p:sp>
      <p:sp>
        <p:nvSpPr>
          <p:cNvPr id="21" name="Rounded Rectangle 20"/>
          <p:cNvSpPr/>
          <p:nvPr/>
        </p:nvSpPr>
        <p:spPr bwMode="auto">
          <a:xfrm>
            <a:off x="4821717" y="454791"/>
            <a:ext cx="2383723" cy="537405"/>
          </a:xfrm>
          <a:prstGeom prst="roundRect">
            <a:avLst/>
          </a:prstGeom>
          <a:solidFill>
            <a:schemeClr val="accent1">
              <a:lumMod val="40000"/>
              <a:lumOff val="60000"/>
            </a:schemeClr>
          </a:solidFill>
          <a:ln w="9525" algn="ctr">
            <a:solidFill>
              <a:schemeClr val="tx1"/>
            </a:solidFill>
            <a:miter lim="800000"/>
            <a:headEnd/>
            <a:tailEnd/>
          </a:ln>
          <a:effectLst/>
          <a:extLst/>
        </p:spPr>
        <p:txBody>
          <a:bodyPr rtlCol="0" anchor="ctr"/>
          <a:lstStyle/>
          <a:p>
            <a:pPr algn="ctr" defTabSz="1088263" eaLnBrk="0" fontAlgn="base" hangingPunct="0">
              <a:spcBef>
                <a:spcPct val="0"/>
              </a:spcBef>
              <a:spcAft>
                <a:spcPct val="0"/>
              </a:spcAft>
            </a:pPr>
            <a:r>
              <a:rPr lang="en-US" sz="2133" dirty="0" smtClean="0">
                <a:solidFill>
                  <a:srgbClr val="000000"/>
                </a:solidFill>
                <a:cs typeface="Arial" pitchFamily="34" charset="0"/>
              </a:rPr>
              <a:t>Application Layer</a:t>
            </a:r>
            <a:endParaRPr lang="en-US" sz="2133" dirty="0">
              <a:solidFill>
                <a:srgbClr val="000000"/>
              </a:solidFill>
              <a:cs typeface="Arial" pitchFamily="34" charset="0"/>
            </a:endParaRPr>
          </a:p>
        </p:txBody>
      </p:sp>
    </p:spTree>
    <p:extLst>
      <p:ext uri="{BB962C8B-B14F-4D97-AF65-F5344CB8AC3E}">
        <p14:creationId xmlns:p14="http://schemas.microsoft.com/office/powerpoint/2010/main" val="1047490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type="lt">
                                    <p:tmPct val="0"/>
                                  </p:iterate>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0"/>
                                  </p:iterate>
                                  <p:childTnLst>
                                    <p:set>
                                      <p:cBhvr>
                                        <p:cTn id="10" dur="1" fill="hold">
                                          <p:stCondLst>
                                            <p:cond delay="0"/>
                                          </p:stCondLst>
                                        </p:cTn>
                                        <p:tgtEl>
                                          <p:spTgt spid="38"/>
                                        </p:tgtEl>
                                        <p:attrNameLst>
                                          <p:attrName>style.visibility</p:attrName>
                                        </p:attrNameLst>
                                      </p:cBhvr>
                                      <p:to>
                                        <p:strVal val="visible"/>
                                      </p:to>
                                    </p:set>
                                    <p:animEffect transition="in" filter="wipe(left)">
                                      <p:cBhvr>
                                        <p:cTn id="11" dur="500"/>
                                        <p:tgtEl>
                                          <p:spTgt spid="38"/>
                                        </p:tgtEl>
                                      </p:cBhvr>
                                    </p:animEffect>
                                  </p:childTnLst>
                                </p:cTn>
                              </p:par>
                            </p:childTnLst>
                          </p:cTn>
                        </p:par>
                        <p:par>
                          <p:cTn id="12" fill="hold">
                            <p:stCondLst>
                              <p:cond delay="1000"/>
                            </p:stCondLst>
                            <p:childTnLst>
                              <p:par>
                                <p:cTn id="13" presetID="22" presetClass="entr" presetSubtype="8" fill="hold" grpId="0" nodeType="afterEffect">
                                  <p:stCondLst>
                                    <p:cond delay="0"/>
                                  </p:stCondLst>
                                  <p:iterate type="lt">
                                    <p:tmPct val="0"/>
                                  </p:iterate>
                                  <p:childTnLst>
                                    <p:set>
                                      <p:cBhvr>
                                        <p:cTn id="14" dur="1" fill="hold">
                                          <p:stCondLst>
                                            <p:cond delay="0"/>
                                          </p:stCondLst>
                                        </p:cTn>
                                        <p:tgtEl>
                                          <p:spTgt spid="39"/>
                                        </p:tgtEl>
                                        <p:attrNameLst>
                                          <p:attrName>style.visibility</p:attrName>
                                        </p:attrNameLst>
                                      </p:cBhvr>
                                      <p:to>
                                        <p:strVal val="visible"/>
                                      </p:to>
                                    </p:set>
                                    <p:animEffect transition="in" filter="wipe(left)">
                                      <p:cBhvr>
                                        <p:cTn id="15" dur="500"/>
                                        <p:tgtEl>
                                          <p:spTgt spid="39"/>
                                        </p:tgtEl>
                                      </p:cBhvr>
                                    </p:animEffect>
                                  </p:childTnLst>
                                </p:cTn>
                              </p:par>
                            </p:childTnLst>
                          </p:cTn>
                        </p:par>
                        <p:par>
                          <p:cTn id="16" fill="hold">
                            <p:stCondLst>
                              <p:cond delay="1500"/>
                            </p:stCondLst>
                            <p:childTnLst>
                              <p:par>
                                <p:cTn id="17" presetID="22" presetClass="entr" presetSubtype="8" fill="hold" grpId="0" nodeType="afterEffect">
                                  <p:stCondLst>
                                    <p:cond delay="0"/>
                                  </p:stCondLst>
                                  <p:iterate type="lt">
                                    <p:tmPct val="0"/>
                                  </p:iterate>
                                  <p:childTnLst>
                                    <p:set>
                                      <p:cBhvr>
                                        <p:cTn id="18" dur="1" fill="hold">
                                          <p:stCondLst>
                                            <p:cond delay="0"/>
                                          </p:stCondLst>
                                        </p:cTn>
                                        <p:tgtEl>
                                          <p:spTgt spid="36"/>
                                        </p:tgtEl>
                                        <p:attrNameLst>
                                          <p:attrName>style.visibility</p:attrName>
                                        </p:attrNameLst>
                                      </p:cBhvr>
                                      <p:to>
                                        <p:strVal val="visible"/>
                                      </p:to>
                                    </p:set>
                                    <p:animEffect transition="in" filter="wipe(left)">
                                      <p:cBhvr>
                                        <p:cTn id="19" dur="500"/>
                                        <p:tgtEl>
                                          <p:spTgt spid="36"/>
                                        </p:tgtEl>
                                      </p:cBhvr>
                                    </p:animEffect>
                                  </p:childTnLst>
                                </p:cTn>
                              </p:par>
                            </p:childTnLst>
                          </p:cTn>
                        </p:par>
                        <p:par>
                          <p:cTn id="20" fill="hold">
                            <p:stCondLst>
                              <p:cond delay="2000"/>
                            </p:stCondLst>
                            <p:childTnLst>
                              <p:par>
                                <p:cTn id="21" presetID="22" presetClass="entr" presetSubtype="8" fill="hold" grpId="0" nodeType="afterEffect">
                                  <p:stCondLst>
                                    <p:cond delay="0"/>
                                  </p:stCondLst>
                                  <p:iterate type="lt">
                                    <p:tmPct val="0"/>
                                  </p:iterate>
                                  <p:childTnLst>
                                    <p:set>
                                      <p:cBhvr>
                                        <p:cTn id="22" dur="1" fill="hold">
                                          <p:stCondLst>
                                            <p:cond delay="0"/>
                                          </p:stCondLst>
                                        </p:cTn>
                                        <p:tgtEl>
                                          <p:spTgt spid="40"/>
                                        </p:tgtEl>
                                        <p:attrNameLst>
                                          <p:attrName>style.visibility</p:attrName>
                                        </p:attrNameLst>
                                      </p:cBhvr>
                                      <p:to>
                                        <p:strVal val="visible"/>
                                      </p:to>
                                    </p:set>
                                    <p:animEffect transition="in" filter="wipe(left)">
                                      <p:cBhvr>
                                        <p:cTn id="23" dur="500"/>
                                        <p:tgtEl>
                                          <p:spTgt spid="40"/>
                                        </p:tgtEl>
                                      </p:cBhvr>
                                    </p:animEffect>
                                  </p:childTnLst>
                                </p:cTn>
                              </p:par>
                            </p:childTnLst>
                          </p:cTn>
                        </p:par>
                        <p:par>
                          <p:cTn id="24" fill="hold">
                            <p:stCondLst>
                              <p:cond delay="2500"/>
                            </p:stCondLst>
                            <p:childTnLst>
                              <p:par>
                                <p:cTn id="25" presetID="22" presetClass="entr" presetSubtype="8" fill="hold" grpId="0" nodeType="afterEffect">
                                  <p:stCondLst>
                                    <p:cond delay="0"/>
                                  </p:stCondLst>
                                  <p:iterate type="lt">
                                    <p:tmPct val="0"/>
                                  </p:iterate>
                                  <p:childTnLst>
                                    <p:set>
                                      <p:cBhvr>
                                        <p:cTn id="26" dur="1" fill="hold">
                                          <p:stCondLst>
                                            <p:cond delay="0"/>
                                          </p:stCondLst>
                                        </p:cTn>
                                        <p:tgtEl>
                                          <p:spTgt spid="34"/>
                                        </p:tgtEl>
                                        <p:attrNameLst>
                                          <p:attrName>style.visibility</p:attrName>
                                        </p:attrNameLst>
                                      </p:cBhvr>
                                      <p:to>
                                        <p:strVal val="visible"/>
                                      </p:to>
                                    </p:set>
                                    <p:animEffect transition="in" filter="wipe(left)">
                                      <p:cBhvr>
                                        <p:cTn id="27" dur="500"/>
                                        <p:tgtEl>
                                          <p:spTgt spid="34"/>
                                        </p:tgtEl>
                                      </p:cBhvr>
                                    </p:animEffect>
                                  </p:childTnLst>
                                </p:cTn>
                              </p:par>
                            </p:childTnLst>
                          </p:cTn>
                        </p:par>
                        <p:par>
                          <p:cTn id="28" fill="hold">
                            <p:stCondLst>
                              <p:cond delay="3000"/>
                            </p:stCondLst>
                            <p:childTnLst>
                              <p:par>
                                <p:cTn id="29" presetID="22" presetClass="entr" presetSubtype="8" fill="hold" grpId="0" nodeType="afterEffect">
                                  <p:stCondLst>
                                    <p:cond delay="0"/>
                                  </p:stCondLst>
                                  <p:iterate type="lt">
                                    <p:tmPct val="0"/>
                                  </p:iterate>
                                  <p:childTnLst>
                                    <p:set>
                                      <p:cBhvr>
                                        <p:cTn id="30" dur="1" fill="hold">
                                          <p:stCondLst>
                                            <p:cond delay="0"/>
                                          </p:stCondLst>
                                        </p:cTn>
                                        <p:tgtEl>
                                          <p:spTgt spid="35"/>
                                        </p:tgtEl>
                                        <p:attrNameLst>
                                          <p:attrName>style.visibility</p:attrName>
                                        </p:attrNameLst>
                                      </p:cBhvr>
                                      <p:to>
                                        <p:strVal val="visible"/>
                                      </p:to>
                                    </p:set>
                                    <p:animEffect transition="in" filter="wipe(left)">
                                      <p:cBhvr>
                                        <p:cTn id="31" dur="500"/>
                                        <p:tgtEl>
                                          <p:spTgt spid="35"/>
                                        </p:tgtEl>
                                      </p:cBhvr>
                                    </p:animEffect>
                                  </p:childTnLst>
                                </p:cTn>
                              </p:par>
                            </p:childTnLst>
                          </p:cTn>
                        </p:par>
                        <p:par>
                          <p:cTn id="32" fill="hold">
                            <p:stCondLst>
                              <p:cond delay="3500"/>
                            </p:stCondLst>
                            <p:childTnLst>
                              <p:par>
                                <p:cTn id="33" presetID="22" presetClass="entr" presetSubtype="8" fill="hold" grpId="0" nodeType="afterEffect">
                                  <p:stCondLst>
                                    <p:cond delay="0"/>
                                  </p:stCondLst>
                                  <p:iterate type="lt">
                                    <p:tmPct val="0"/>
                                  </p:iterate>
                                  <p:childTnLst>
                                    <p:set>
                                      <p:cBhvr>
                                        <p:cTn id="34" dur="1" fill="hold">
                                          <p:stCondLst>
                                            <p:cond delay="0"/>
                                          </p:stCondLst>
                                        </p:cTn>
                                        <p:tgtEl>
                                          <p:spTgt spid="41"/>
                                        </p:tgtEl>
                                        <p:attrNameLst>
                                          <p:attrName>style.visibility</p:attrName>
                                        </p:attrNameLst>
                                      </p:cBhvr>
                                      <p:to>
                                        <p:strVal val="visible"/>
                                      </p:to>
                                    </p:set>
                                    <p:animEffect transition="in" filter="wipe(left)">
                                      <p:cBhvr>
                                        <p:cTn id="35" dur="500"/>
                                        <p:tgtEl>
                                          <p:spTgt spid="41"/>
                                        </p:tgtEl>
                                      </p:cBhvr>
                                    </p:animEffect>
                                  </p:childTnLst>
                                </p:cTn>
                              </p:par>
                            </p:childTnLst>
                          </p:cTn>
                        </p:par>
                        <p:par>
                          <p:cTn id="36" fill="hold">
                            <p:stCondLst>
                              <p:cond delay="4000"/>
                            </p:stCondLst>
                            <p:childTnLst>
                              <p:par>
                                <p:cTn id="37" presetID="22" presetClass="entr" presetSubtype="8" fill="hold" grpId="0" nodeType="afterEffect">
                                  <p:stCondLst>
                                    <p:cond delay="0"/>
                                  </p:stCondLst>
                                  <p:iterate type="lt">
                                    <p:tmPct val="0"/>
                                  </p:iterate>
                                  <p:childTnLst>
                                    <p:set>
                                      <p:cBhvr>
                                        <p:cTn id="38" dur="1" fill="hold">
                                          <p:stCondLst>
                                            <p:cond delay="0"/>
                                          </p:stCondLst>
                                        </p:cTn>
                                        <p:tgtEl>
                                          <p:spTgt spid="43"/>
                                        </p:tgtEl>
                                        <p:attrNameLst>
                                          <p:attrName>style.visibility</p:attrName>
                                        </p:attrNameLst>
                                      </p:cBhvr>
                                      <p:to>
                                        <p:strVal val="visible"/>
                                      </p:to>
                                    </p:set>
                                    <p:animEffect transition="in" filter="wipe(left)">
                                      <p:cBhvr>
                                        <p:cTn id="39" dur="500"/>
                                        <p:tgtEl>
                                          <p:spTgt spid="43"/>
                                        </p:tgtEl>
                                      </p:cBhvr>
                                    </p:animEffect>
                                  </p:childTnLst>
                                </p:cTn>
                              </p:par>
                            </p:childTnLst>
                          </p:cTn>
                        </p:par>
                        <p:par>
                          <p:cTn id="40" fill="hold">
                            <p:stCondLst>
                              <p:cond delay="4500"/>
                            </p:stCondLst>
                            <p:childTnLst>
                              <p:par>
                                <p:cTn id="41" presetID="22" presetClass="entr" presetSubtype="8" fill="hold" grpId="0" nodeType="afterEffect">
                                  <p:stCondLst>
                                    <p:cond delay="0"/>
                                  </p:stCondLst>
                                  <p:iterate type="lt">
                                    <p:tmPct val="0"/>
                                  </p:iterate>
                                  <p:childTnLst>
                                    <p:set>
                                      <p:cBhvr>
                                        <p:cTn id="42" dur="1" fill="hold">
                                          <p:stCondLst>
                                            <p:cond delay="0"/>
                                          </p:stCondLst>
                                        </p:cTn>
                                        <p:tgtEl>
                                          <p:spTgt spid="44"/>
                                        </p:tgtEl>
                                        <p:attrNameLst>
                                          <p:attrName>style.visibility</p:attrName>
                                        </p:attrNameLst>
                                      </p:cBhvr>
                                      <p:to>
                                        <p:strVal val="visible"/>
                                      </p:to>
                                    </p:set>
                                    <p:animEffect transition="in" filter="wipe(left)">
                                      <p:cBhvr>
                                        <p:cTn id="43" dur="500"/>
                                        <p:tgtEl>
                                          <p:spTgt spid="44"/>
                                        </p:tgtEl>
                                      </p:cBhvr>
                                    </p:animEffect>
                                  </p:childTnLst>
                                </p:cTn>
                              </p:par>
                            </p:childTnLst>
                          </p:cTn>
                        </p:par>
                        <p:par>
                          <p:cTn id="44" fill="hold">
                            <p:stCondLst>
                              <p:cond delay="5000"/>
                            </p:stCondLst>
                            <p:childTnLst>
                              <p:par>
                                <p:cTn id="45" presetID="22" presetClass="entr" presetSubtype="8" fill="hold" grpId="0" nodeType="afterEffect">
                                  <p:stCondLst>
                                    <p:cond delay="0"/>
                                  </p:stCondLst>
                                  <p:iterate type="lt">
                                    <p:tmPct val="0"/>
                                  </p:iterate>
                                  <p:childTnLst>
                                    <p:set>
                                      <p:cBhvr>
                                        <p:cTn id="46" dur="1" fill="hold">
                                          <p:stCondLst>
                                            <p:cond delay="0"/>
                                          </p:stCondLst>
                                        </p:cTn>
                                        <p:tgtEl>
                                          <p:spTgt spid="45"/>
                                        </p:tgtEl>
                                        <p:attrNameLst>
                                          <p:attrName>style.visibility</p:attrName>
                                        </p:attrNameLst>
                                      </p:cBhvr>
                                      <p:to>
                                        <p:strVal val="visible"/>
                                      </p:to>
                                    </p:set>
                                    <p:animEffect transition="in" filter="wipe(left)">
                                      <p:cBhvr>
                                        <p:cTn id="47" dur="500"/>
                                        <p:tgtEl>
                                          <p:spTgt spid="45"/>
                                        </p:tgtEl>
                                      </p:cBhvr>
                                    </p:animEffect>
                                  </p:childTnLst>
                                </p:cTn>
                              </p:par>
                            </p:childTnLst>
                          </p:cTn>
                        </p:par>
                        <p:par>
                          <p:cTn id="48" fill="hold">
                            <p:stCondLst>
                              <p:cond delay="5500"/>
                            </p:stCondLst>
                            <p:childTnLst>
                              <p:par>
                                <p:cTn id="49" presetID="22" presetClass="entr" presetSubtype="8" fill="hold" grpId="0" nodeType="afterEffect">
                                  <p:stCondLst>
                                    <p:cond delay="0"/>
                                  </p:stCondLst>
                                  <p:iterate type="lt">
                                    <p:tmPct val="0"/>
                                  </p:iterate>
                                  <p:childTnLst>
                                    <p:set>
                                      <p:cBhvr>
                                        <p:cTn id="50" dur="1" fill="hold">
                                          <p:stCondLst>
                                            <p:cond delay="0"/>
                                          </p:stCondLst>
                                        </p:cTn>
                                        <p:tgtEl>
                                          <p:spTgt spid="46"/>
                                        </p:tgtEl>
                                        <p:attrNameLst>
                                          <p:attrName>style.visibility</p:attrName>
                                        </p:attrNameLst>
                                      </p:cBhvr>
                                      <p:to>
                                        <p:strVal val="visible"/>
                                      </p:to>
                                    </p:set>
                                    <p:animEffect transition="in" filter="wipe(left)">
                                      <p:cBhvr>
                                        <p:cTn id="51" dur="500"/>
                                        <p:tgtEl>
                                          <p:spTgt spid="46"/>
                                        </p:tgtEl>
                                      </p:cBhvr>
                                    </p:animEffect>
                                  </p:childTnLst>
                                </p:cTn>
                              </p:par>
                            </p:childTnLst>
                          </p:cTn>
                        </p:par>
                        <p:par>
                          <p:cTn id="52" fill="hold">
                            <p:stCondLst>
                              <p:cond delay="6000"/>
                            </p:stCondLst>
                            <p:childTnLst>
                              <p:par>
                                <p:cTn id="53" presetID="22" presetClass="entr" presetSubtype="8" fill="hold" grpId="0" nodeType="afterEffect">
                                  <p:stCondLst>
                                    <p:cond delay="0"/>
                                  </p:stCondLst>
                                  <p:iterate type="lt">
                                    <p:tmPct val="0"/>
                                  </p:iterate>
                                  <p:childTnLst>
                                    <p:set>
                                      <p:cBhvr>
                                        <p:cTn id="54" dur="1" fill="hold">
                                          <p:stCondLst>
                                            <p:cond delay="0"/>
                                          </p:stCondLst>
                                        </p:cTn>
                                        <p:tgtEl>
                                          <p:spTgt spid="47"/>
                                        </p:tgtEl>
                                        <p:attrNameLst>
                                          <p:attrName>style.visibility</p:attrName>
                                        </p:attrNameLst>
                                      </p:cBhvr>
                                      <p:to>
                                        <p:strVal val="visible"/>
                                      </p:to>
                                    </p:set>
                                    <p:animEffect transition="in" filter="wipe(left)">
                                      <p:cBhvr>
                                        <p:cTn id="55" dur="500"/>
                                        <p:tgtEl>
                                          <p:spTgt spid="47"/>
                                        </p:tgtEl>
                                      </p:cBhvr>
                                    </p:animEffect>
                                  </p:childTnLst>
                                </p:cTn>
                              </p:par>
                            </p:childTnLst>
                          </p:cTn>
                        </p:par>
                        <p:par>
                          <p:cTn id="56" fill="hold">
                            <p:stCondLst>
                              <p:cond delay="6500"/>
                            </p:stCondLst>
                            <p:childTnLst>
                              <p:par>
                                <p:cTn id="57" presetID="22" presetClass="entr" presetSubtype="8"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wipe(left)">
                                      <p:cBhvr>
                                        <p:cTn id="59" dur="500"/>
                                        <p:tgtEl>
                                          <p:spTgt spid="31"/>
                                        </p:tgtEl>
                                      </p:cBhvr>
                                    </p:animEffect>
                                  </p:childTnLst>
                                </p:cTn>
                              </p:par>
                            </p:childTnLst>
                          </p:cTn>
                        </p:par>
                        <p:par>
                          <p:cTn id="60" fill="hold">
                            <p:stCondLst>
                              <p:cond delay="7000"/>
                            </p:stCondLst>
                            <p:childTnLst>
                              <p:par>
                                <p:cTn id="61" presetID="22" presetClass="entr" presetSubtype="8" fill="hold" grpId="0" nodeType="afterEffect">
                                  <p:stCondLst>
                                    <p:cond delay="0"/>
                                  </p:stCondLst>
                                  <p:iterate type="lt">
                                    <p:tmPct val="0"/>
                                  </p:iterate>
                                  <p:childTnLst>
                                    <p:set>
                                      <p:cBhvr>
                                        <p:cTn id="62" dur="1" fill="hold">
                                          <p:stCondLst>
                                            <p:cond delay="0"/>
                                          </p:stCondLst>
                                        </p:cTn>
                                        <p:tgtEl>
                                          <p:spTgt spid="32"/>
                                        </p:tgtEl>
                                        <p:attrNameLst>
                                          <p:attrName>style.visibility</p:attrName>
                                        </p:attrNameLst>
                                      </p:cBhvr>
                                      <p:to>
                                        <p:strVal val="visible"/>
                                      </p:to>
                                    </p:set>
                                    <p:animEffect transition="in" filter="wipe(left)">
                                      <p:cBhvr>
                                        <p:cTn id="63" dur="500"/>
                                        <p:tgtEl>
                                          <p:spTgt spid="32"/>
                                        </p:tgtEl>
                                      </p:cBhvr>
                                    </p:animEffect>
                                  </p:childTnLst>
                                </p:cTn>
                              </p:par>
                            </p:childTnLst>
                          </p:cTn>
                        </p:par>
                        <p:par>
                          <p:cTn id="64" fill="hold">
                            <p:stCondLst>
                              <p:cond delay="7500"/>
                            </p:stCondLst>
                            <p:childTnLst>
                              <p:par>
                                <p:cTn id="65" presetID="22" presetClass="entr" presetSubtype="8" fill="hold" grpId="0" nodeType="afterEffect">
                                  <p:stCondLst>
                                    <p:cond delay="0"/>
                                  </p:stCondLst>
                                  <p:iterate type="lt">
                                    <p:tmPct val="0"/>
                                  </p:iterate>
                                  <p:childTnLst>
                                    <p:set>
                                      <p:cBhvr>
                                        <p:cTn id="66" dur="1" fill="hold">
                                          <p:stCondLst>
                                            <p:cond delay="0"/>
                                          </p:stCondLst>
                                        </p:cTn>
                                        <p:tgtEl>
                                          <p:spTgt spid="33"/>
                                        </p:tgtEl>
                                        <p:attrNameLst>
                                          <p:attrName>style.visibility</p:attrName>
                                        </p:attrNameLst>
                                      </p:cBhvr>
                                      <p:to>
                                        <p:strVal val="visible"/>
                                      </p:to>
                                    </p:set>
                                    <p:animEffect transition="in" filter="wipe(left)">
                                      <p:cBhvr>
                                        <p:cTn id="67" dur="500"/>
                                        <p:tgtEl>
                                          <p:spTgt spid="33"/>
                                        </p:tgtEl>
                                      </p:cBhvr>
                                    </p:animEffect>
                                  </p:childTnLst>
                                </p:cTn>
                              </p:par>
                            </p:childTnLst>
                          </p:cTn>
                        </p:par>
                      </p:childTnLst>
                    </p:cTn>
                  </p:par>
                  <p:par>
                    <p:cTn id="68" fill="hold">
                      <p:stCondLst>
                        <p:cond delay="indefinite"/>
                      </p:stCondLst>
                      <p:childTnLst>
                        <p:par>
                          <p:cTn id="69" fill="hold">
                            <p:stCondLst>
                              <p:cond delay="0"/>
                            </p:stCondLst>
                            <p:childTnLst>
                              <p:par>
                                <p:cTn id="70" presetID="1" presetClass="emph" presetSubtype="2" fill="hold" grpId="1" nodeType="clickEffect">
                                  <p:stCondLst>
                                    <p:cond delay="0"/>
                                  </p:stCondLst>
                                  <p:childTnLst>
                                    <p:animClr clrSpc="rgb" dir="cw">
                                      <p:cBhvr>
                                        <p:cTn id="71" dur="2000" fill="hold"/>
                                        <p:tgtEl>
                                          <p:spTgt spid="37"/>
                                        </p:tgtEl>
                                        <p:attrNameLst>
                                          <p:attrName>fillcolor</p:attrName>
                                        </p:attrNameLst>
                                      </p:cBhvr>
                                      <p:to>
                                        <a:srgbClr val="7F7F7F"/>
                                      </p:to>
                                    </p:animClr>
                                    <p:set>
                                      <p:cBhvr>
                                        <p:cTn id="72" dur="2000" fill="hold"/>
                                        <p:tgtEl>
                                          <p:spTgt spid="37"/>
                                        </p:tgtEl>
                                        <p:attrNameLst>
                                          <p:attrName>fill.type</p:attrName>
                                        </p:attrNameLst>
                                      </p:cBhvr>
                                      <p:to>
                                        <p:strVal val="solid"/>
                                      </p:to>
                                    </p:set>
                                    <p:set>
                                      <p:cBhvr>
                                        <p:cTn id="73" dur="2000" fill="hold"/>
                                        <p:tgtEl>
                                          <p:spTgt spid="37"/>
                                        </p:tgtEl>
                                        <p:attrNameLst>
                                          <p:attrName>fill.on</p:attrName>
                                        </p:attrNameLst>
                                      </p:cBhvr>
                                      <p:to>
                                        <p:strVal val="true"/>
                                      </p:to>
                                    </p:set>
                                  </p:childTnLst>
                                </p:cTn>
                              </p:par>
                              <p:par>
                                <p:cTn id="74" presetID="1" presetClass="emph" presetSubtype="2" fill="hold" grpId="1" nodeType="withEffect">
                                  <p:stCondLst>
                                    <p:cond delay="0"/>
                                  </p:stCondLst>
                                  <p:childTnLst>
                                    <p:animClr clrSpc="rgb" dir="cw">
                                      <p:cBhvr>
                                        <p:cTn id="75" dur="2000" fill="hold"/>
                                        <p:tgtEl>
                                          <p:spTgt spid="38"/>
                                        </p:tgtEl>
                                        <p:attrNameLst>
                                          <p:attrName>fillcolor</p:attrName>
                                        </p:attrNameLst>
                                      </p:cBhvr>
                                      <p:to>
                                        <a:srgbClr val="7F7F7F"/>
                                      </p:to>
                                    </p:animClr>
                                    <p:set>
                                      <p:cBhvr>
                                        <p:cTn id="76" dur="2000" fill="hold"/>
                                        <p:tgtEl>
                                          <p:spTgt spid="38"/>
                                        </p:tgtEl>
                                        <p:attrNameLst>
                                          <p:attrName>fill.type</p:attrName>
                                        </p:attrNameLst>
                                      </p:cBhvr>
                                      <p:to>
                                        <p:strVal val="solid"/>
                                      </p:to>
                                    </p:set>
                                    <p:set>
                                      <p:cBhvr>
                                        <p:cTn id="77" dur="2000" fill="hold"/>
                                        <p:tgtEl>
                                          <p:spTgt spid="38"/>
                                        </p:tgtEl>
                                        <p:attrNameLst>
                                          <p:attrName>fill.on</p:attrName>
                                        </p:attrNameLst>
                                      </p:cBhvr>
                                      <p:to>
                                        <p:strVal val="true"/>
                                      </p:to>
                                    </p:set>
                                  </p:childTnLst>
                                </p:cTn>
                              </p:par>
                              <p:par>
                                <p:cTn id="78" presetID="1" presetClass="emph" presetSubtype="2" fill="hold" grpId="1" nodeType="withEffect">
                                  <p:stCondLst>
                                    <p:cond delay="0"/>
                                  </p:stCondLst>
                                  <p:childTnLst>
                                    <p:animClr clrSpc="rgb" dir="cw">
                                      <p:cBhvr>
                                        <p:cTn id="79" dur="2000" fill="hold"/>
                                        <p:tgtEl>
                                          <p:spTgt spid="39"/>
                                        </p:tgtEl>
                                        <p:attrNameLst>
                                          <p:attrName>fillcolor</p:attrName>
                                        </p:attrNameLst>
                                      </p:cBhvr>
                                      <p:to>
                                        <a:srgbClr val="7F7F7F"/>
                                      </p:to>
                                    </p:animClr>
                                    <p:set>
                                      <p:cBhvr>
                                        <p:cTn id="80" dur="2000" fill="hold"/>
                                        <p:tgtEl>
                                          <p:spTgt spid="39"/>
                                        </p:tgtEl>
                                        <p:attrNameLst>
                                          <p:attrName>fill.type</p:attrName>
                                        </p:attrNameLst>
                                      </p:cBhvr>
                                      <p:to>
                                        <p:strVal val="solid"/>
                                      </p:to>
                                    </p:set>
                                    <p:set>
                                      <p:cBhvr>
                                        <p:cTn id="81" dur="2000" fill="hold"/>
                                        <p:tgtEl>
                                          <p:spTgt spid="39"/>
                                        </p:tgtEl>
                                        <p:attrNameLst>
                                          <p:attrName>fill.on</p:attrName>
                                        </p:attrNameLst>
                                      </p:cBhvr>
                                      <p:to>
                                        <p:strVal val="true"/>
                                      </p:to>
                                    </p:set>
                                  </p:childTnLst>
                                </p:cTn>
                              </p:par>
                              <p:par>
                                <p:cTn id="82" presetID="1" presetClass="emph" presetSubtype="2" fill="hold" grpId="1" nodeType="withEffect">
                                  <p:stCondLst>
                                    <p:cond delay="0"/>
                                  </p:stCondLst>
                                  <p:childTnLst>
                                    <p:animClr clrSpc="rgb" dir="cw">
                                      <p:cBhvr>
                                        <p:cTn id="83" dur="2000" fill="hold"/>
                                        <p:tgtEl>
                                          <p:spTgt spid="36"/>
                                        </p:tgtEl>
                                        <p:attrNameLst>
                                          <p:attrName>fillcolor</p:attrName>
                                        </p:attrNameLst>
                                      </p:cBhvr>
                                      <p:to>
                                        <a:srgbClr val="7F7F7F"/>
                                      </p:to>
                                    </p:animClr>
                                    <p:set>
                                      <p:cBhvr>
                                        <p:cTn id="84" dur="2000" fill="hold"/>
                                        <p:tgtEl>
                                          <p:spTgt spid="36"/>
                                        </p:tgtEl>
                                        <p:attrNameLst>
                                          <p:attrName>fill.type</p:attrName>
                                        </p:attrNameLst>
                                      </p:cBhvr>
                                      <p:to>
                                        <p:strVal val="solid"/>
                                      </p:to>
                                    </p:set>
                                    <p:set>
                                      <p:cBhvr>
                                        <p:cTn id="85" dur="2000" fill="hold"/>
                                        <p:tgtEl>
                                          <p:spTgt spid="36"/>
                                        </p:tgtEl>
                                        <p:attrNameLst>
                                          <p:attrName>fill.on</p:attrName>
                                        </p:attrNameLst>
                                      </p:cBhvr>
                                      <p:to>
                                        <p:strVal val="true"/>
                                      </p:to>
                                    </p:set>
                                  </p:childTnLst>
                                </p:cTn>
                              </p:par>
                              <p:par>
                                <p:cTn id="86" presetID="1" presetClass="emph" presetSubtype="2" fill="hold" grpId="1" nodeType="withEffect">
                                  <p:stCondLst>
                                    <p:cond delay="0"/>
                                  </p:stCondLst>
                                  <p:childTnLst>
                                    <p:animClr clrSpc="rgb" dir="cw">
                                      <p:cBhvr>
                                        <p:cTn id="87" dur="2000" fill="hold"/>
                                        <p:tgtEl>
                                          <p:spTgt spid="40"/>
                                        </p:tgtEl>
                                        <p:attrNameLst>
                                          <p:attrName>fillcolor</p:attrName>
                                        </p:attrNameLst>
                                      </p:cBhvr>
                                      <p:to>
                                        <a:srgbClr val="7F7F7F"/>
                                      </p:to>
                                    </p:animClr>
                                    <p:set>
                                      <p:cBhvr>
                                        <p:cTn id="88" dur="2000" fill="hold"/>
                                        <p:tgtEl>
                                          <p:spTgt spid="40"/>
                                        </p:tgtEl>
                                        <p:attrNameLst>
                                          <p:attrName>fill.type</p:attrName>
                                        </p:attrNameLst>
                                      </p:cBhvr>
                                      <p:to>
                                        <p:strVal val="solid"/>
                                      </p:to>
                                    </p:set>
                                    <p:set>
                                      <p:cBhvr>
                                        <p:cTn id="89" dur="2000" fill="hold"/>
                                        <p:tgtEl>
                                          <p:spTgt spid="40"/>
                                        </p:tgtEl>
                                        <p:attrNameLst>
                                          <p:attrName>fill.on</p:attrName>
                                        </p:attrNameLst>
                                      </p:cBhvr>
                                      <p:to>
                                        <p:strVal val="true"/>
                                      </p:to>
                                    </p:set>
                                  </p:childTnLst>
                                </p:cTn>
                              </p:par>
                              <p:par>
                                <p:cTn id="90" presetID="1" presetClass="emph" presetSubtype="2" fill="hold" grpId="1" nodeType="withEffect">
                                  <p:stCondLst>
                                    <p:cond delay="0"/>
                                  </p:stCondLst>
                                  <p:childTnLst>
                                    <p:animClr clrSpc="rgb" dir="cw">
                                      <p:cBhvr>
                                        <p:cTn id="91" dur="2000" fill="hold"/>
                                        <p:tgtEl>
                                          <p:spTgt spid="34"/>
                                        </p:tgtEl>
                                        <p:attrNameLst>
                                          <p:attrName>fillcolor</p:attrName>
                                        </p:attrNameLst>
                                      </p:cBhvr>
                                      <p:to>
                                        <a:srgbClr val="7F7F7F"/>
                                      </p:to>
                                    </p:animClr>
                                    <p:set>
                                      <p:cBhvr>
                                        <p:cTn id="92" dur="2000" fill="hold"/>
                                        <p:tgtEl>
                                          <p:spTgt spid="34"/>
                                        </p:tgtEl>
                                        <p:attrNameLst>
                                          <p:attrName>fill.type</p:attrName>
                                        </p:attrNameLst>
                                      </p:cBhvr>
                                      <p:to>
                                        <p:strVal val="solid"/>
                                      </p:to>
                                    </p:set>
                                    <p:set>
                                      <p:cBhvr>
                                        <p:cTn id="93" dur="2000" fill="hold"/>
                                        <p:tgtEl>
                                          <p:spTgt spid="34"/>
                                        </p:tgtEl>
                                        <p:attrNameLst>
                                          <p:attrName>fill.on</p:attrName>
                                        </p:attrNameLst>
                                      </p:cBhvr>
                                      <p:to>
                                        <p:strVal val="true"/>
                                      </p:to>
                                    </p:set>
                                  </p:childTnLst>
                                </p:cTn>
                              </p:par>
                              <p:par>
                                <p:cTn id="94" presetID="1" presetClass="emph" presetSubtype="2" fill="hold" grpId="1" nodeType="withEffect">
                                  <p:stCondLst>
                                    <p:cond delay="0"/>
                                  </p:stCondLst>
                                  <p:childTnLst>
                                    <p:animClr clrSpc="rgb" dir="cw">
                                      <p:cBhvr>
                                        <p:cTn id="95" dur="2000" fill="hold"/>
                                        <p:tgtEl>
                                          <p:spTgt spid="35"/>
                                        </p:tgtEl>
                                        <p:attrNameLst>
                                          <p:attrName>fillcolor</p:attrName>
                                        </p:attrNameLst>
                                      </p:cBhvr>
                                      <p:to>
                                        <a:srgbClr val="7F7F7F"/>
                                      </p:to>
                                    </p:animClr>
                                    <p:set>
                                      <p:cBhvr>
                                        <p:cTn id="96" dur="2000" fill="hold"/>
                                        <p:tgtEl>
                                          <p:spTgt spid="35"/>
                                        </p:tgtEl>
                                        <p:attrNameLst>
                                          <p:attrName>fill.type</p:attrName>
                                        </p:attrNameLst>
                                      </p:cBhvr>
                                      <p:to>
                                        <p:strVal val="solid"/>
                                      </p:to>
                                    </p:set>
                                    <p:set>
                                      <p:cBhvr>
                                        <p:cTn id="97" dur="2000" fill="hold"/>
                                        <p:tgtEl>
                                          <p:spTgt spid="35"/>
                                        </p:tgtEl>
                                        <p:attrNameLst>
                                          <p:attrName>fill.on</p:attrName>
                                        </p:attrNameLst>
                                      </p:cBhvr>
                                      <p:to>
                                        <p:strVal val="true"/>
                                      </p:to>
                                    </p:set>
                                  </p:childTnLst>
                                </p:cTn>
                              </p:par>
                              <p:par>
                                <p:cTn id="98" presetID="1" presetClass="emph" presetSubtype="2" fill="hold" grpId="1" nodeType="withEffect">
                                  <p:stCondLst>
                                    <p:cond delay="0"/>
                                  </p:stCondLst>
                                  <p:childTnLst>
                                    <p:animClr clrSpc="rgb" dir="cw">
                                      <p:cBhvr>
                                        <p:cTn id="99" dur="2000" fill="hold"/>
                                        <p:tgtEl>
                                          <p:spTgt spid="41"/>
                                        </p:tgtEl>
                                        <p:attrNameLst>
                                          <p:attrName>fillcolor</p:attrName>
                                        </p:attrNameLst>
                                      </p:cBhvr>
                                      <p:to>
                                        <a:srgbClr val="7F7F7F"/>
                                      </p:to>
                                    </p:animClr>
                                    <p:set>
                                      <p:cBhvr>
                                        <p:cTn id="100" dur="2000" fill="hold"/>
                                        <p:tgtEl>
                                          <p:spTgt spid="41"/>
                                        </p:tgtEl>
                                        <p:attrNameLst>
                                          <p:attrName>fill.type</p:attrName>
                                        </p:attrNameLst>
                                      </p:cBhvr>
                                      <p:to>
                                        <p:strVal val="solid"/>
                                      </p:to>
                                    </p:set>
                                    <p:set>
                                      <p:cBhvr>
                                        <p:cTn id="101" dur="2000" fill="hold"/>
                                        <p:tgtEl>
                                          <p:spTgt spid="41"/>
                                        </p:tgtEl>
                                        <p:attrNameLst>
                                          <p:attrName>fill.on</p:attrName>
                                        </p:attrNameLst>
                                      </p:cBhvr>
                                      <p:to>
                                        <p:strVal val="true"/>
                                      </p:to>
                                    </p:set>
                                  </p:childTnLst>
                                </p:cTn>
                              </p:par>
                              <p:par>
                                <p:cTn id="102" presetID="1" presetClass="emph" presetSubtype="2" fill="hold" grpId="1" nodeType="withEffect">
                                  <p:stCondLst>
                                    <p:cond delay="0"/>
                                  </p:stCondLst>
                                  <p:childTnLst>
                                    <p:animClr clrSpc="rgb" dir="cw">
                                      <p:cBhvr>
                                        <p:cTn id="103" dur="2000" fill="hold"/>
                                        <p:tgtEl>
                                          <p:spTgt spid="43"/>
                                        </p:tgtEl>
                                        <p:attrNameLst>
                                          <p:attrName>fillcolor</p:attrName>
                                        </p:attrNameLst>
                                      </p:cBhvr>
                                      <p:to>
                                        <a:srgbClr val="7F7F7F"/>
                                      </p:to>
                                    </p:animClr>
                                    <p:set>
                                      <p:cBhvr>
                                        <p:cTn id="104" dur="2000" fill="hold"/>
                                        <p:tgtEl>
                                          <p:spTgt spid="43"/>
                                        </p:tgtEl>
                                        <p:attrNameLst>
                                          <p:attrName>fill.type</p:attrName>
                                        </p:attrNameLst>
                                      </p:cBhvr>
                                      <p:to>
                                        <p:strVal val="solid"/>
                                      </p:to>
                                    </p:set>
                                    <p:set>
                                      <p:cBhvr>
                                        <p:cTn id="105" dur="2000" fill="hold"/>
                                        <p:tgtEl>
                                          <p:spTgt spid="43"/>
                                        </p:tgtEl>
                                        <p:attrNameLst>
                                          <p:attrName>fill.on</p:attrName>
                                        </p:attrNameLst>
                                      </p:cBhvr>
                                      <p:to>
                                        <p:strVal val="true"/>
                                      </p:to>
                                    </p:set>
                                  </p:childTnLst>
                                </p:cTn>
                              </p:par>
                              <p:par>
                                <p:cTn id="106" presetID="1" presetClass="emph" presetSubtype="2" fill="hold" grpId="1" nodeType="withEffect">
                                  <p:stCondLst>
                                    <p:cond delay="0"/>
                                  </p:stCondLst>
                                  <p:childTnLst>
                                    <p:animClr clrSpc="rgb" dir="cw">
                                      <p:cBhvr>
                                        <p:cTn id="107" dur="2000" fill="hold"/>
                                        <p:tgtEl>
                                          <p:spTgt spid="44"/>
                                        </p:tgtEl>
                                        <p:attrNameLst>
                                          <p:attrName>fillcolor</p:attrName>
                                        </p:attrNameLst>
                                      </p:cBhvr>
                                      <p:to>
                                        <a:srgbClr val="7F7F7F"/>
                                      </p:to>
                                    </p:animClr>
                                    <p:set>
                                      <p:cBhvr>
                                        <p:cTn id="108" dur="2000" fill="hold"/>
                                        <p:tgtEl>
                                          <p:spTgt spid="44"/>
                                        </p:tgtEl>
                                        <p:attrNameLst>
                                          <p:attrName>fill.type</p:attrName>
                                        </p:attrNameLst>
                                      </p:cBhvr>
                                      <p:to>
                                        <p:strVal val="solid"/>
                                      </p:to>
                                    </p:set>
                                    <p:set>
                                      <p:cBhvr>
                                        <p:cTn id="109" dur="2000" fill="hold"/>
                                        <p:tgtEl>
                                          <p:spTgt spid="44"/>
                                        </p:tgtEl>
                                        <p:attrNameLst>
                                          <p:attrName>fill.on</p:attrName>
                                        </p:attrNameLst>
                                      </p:cBhvr>
                                      <p:to>
                                        <p:strVal val="true"/>
                                      </p:to>
                                    </p:set>
                                  </p:childTnLst>
                                </p:cTn>
                              </p:par>
                              <p:par>
                                <p:cTn id="110" presetID="1" presetClass="emph" presetSubtype="2" fill="hold" grpId="1" nodeType="withEffect">
                                  <p:stCondLst>
                                    <p:cond delay="0"/>
                                  </p:stCondLst>
                                  <p:childTnLst>
                                    <p:animClr clrSpc="rgb" dir="cw">
                                      <p:cBhvr>
                                        <p:cTn id="111" dur="2000" fill="hold"/>
                                        <p:tgtEl>
                                          <p:spTgt spid="45"/>
                                        </p:tgtEl>
                                        <p:attrNameLst>
                                          <p:attrName>fillcolor</p:attrName>
                                        </p:attrNameLst>
                                      </p:cBhvr>
                                      <p:to>
                                        <a:srgbClr val="7F7F7F"/>
                                      </p:to>
                                    </p:animClr>
                                    <p:set>
                                      <p:cBhvr>
                                        <p:cTn id="112" dur="2000" fill="hold"/>
                                        <p:tgtEl>
                                          <p:spTgt spid="45"/>
                                        </p:tgtEl>
                                        <p:attrNameLst>
                                          <p:attrName>fill.type</p:attrName>
                                        </p:attrNameLst>
                                      </p:cBhvr>
                                      <p:to>
                                        <p:strVal val="solid"/>
                                      </p:to>
                                    </p:set>
                                    <p:set>
                                      <p:cBhvr>
                                        <p:cTn id="113" dur="2000" fill="hold"/>
                                        <p:tgtEl>
                                          <p:spTgt spid="45"/>
                                        </p:tgtEl>
                                        <p:attrNameLst>
                                          <p:attrName>fill.on</p:attrName>
                                        </p:attrNameLst>
                                      </p:cBhvr>
                                      <p:to>
                                        <p:strVal val="true"/>
                                      </p:to>
                                    </p:set>
                                  </p:childTnLst>
                                </p:cTn>
                              </p:par>
                              <p:par>
                                <p:cTn id="114" presetID="1" presetClass="emph" presetSubtype="2" fill="hold" grpId="1" nodeType="withEffect">
                                  <p:stCondLst>
                                    <p:cond delay="0"/>
                                  </p:stCondLst>
                                  <p:childTnLst>
                                    <p:animClr clrSpc="rgb" dir="cw">
                                      <p:cBhvr>
                                        <p:cTn id="115" dur="2000" fill="hold"/>
                                        <p:tgtEl>
                                          <p:spTgt spid="46"/>
                                        </p:tgtEl>
                                        <p:attrNameLst>
                                          <p:attrName>fillcolor</p:attrName>
                                        </p:attrNameLst>
                                      </p:cBhvr>
                                      <p:to>
                                        <a:srgbClr val="7F7F7F"/>
                                      </p:to>
                                    </p:animClr>
                                    <p:set>
                                      <p:cBhvr>
                                        <p:cTn id="116" dur="2000" fill="hold"/>
                                        <p:tgtEl>
                                          <p:spTgt spid="46"/>
                                        </p:tgtEl>
                                        <p:attrNameLst>
                                          <p:attrName>fill.type</p:attrName>
                                        </p:attrNameLst>
                                      </p:cBhvr>
                                      <p:to>
                                        <p:strVal val="solid"/>
                                      </p:to>
                                    </p:set>
                                    <p:set>
                                      <p:cBhvr>
                                        <p:cTn id="117" dur="2000" fill="hold"/>
                                        <p:tgtEl>
                                          <p:spTgt spid="46"/>
                                        </p:tgtEl>
                                        <p:attrNameLst>
                                          <p:attrName>fill.on</p:attrName>
                                        </p:attrNameLst>
                                      </p:cBhvr>
                                      <p:to>
                                        <p:strVal val="true"/>
                                      </p:to>
                                    </p:set>
                                  </p:childTnLst>
                                </p:cTn>
                              </p:par>
                              <p:par>
                                <p:cTn id="118" presetID="1" presetClass="emph" presetSubtype="2" fill="hold" grpId="1" nodeType="withEffect">
                                  <p:stCondLst>
                                    <p:cond delay="0"/>
                                  </p:stCondLst>
                                  <p:childTnLst>
                                    <p:animClr clrSpc="rgb" dir="cw">
                                      <p:cBhvr>
                                        <p:cTn id="119" dur="2000" fill="hold"/>
                                        <p:tgtEl>
                                          <p:spTgt spid="47"/>
                                        </p:tgtEl>
                                        <p:attrNameLst>
                                          <p:attrName>fillcolor</p:attrName>
                                        </p:attrNameLst>
                                      </p:cBhvr>
                                      <p:to>
                                        <a:srgbClr val="7F7F7F"/>
                                      </p:to>
                                    </p:animClr>
                                    <p:set>
                                      <p:cBhvr>
                                        <p:cTn id="120" dur="2000" fill="hold"/>
                                        <p:tgtEl>
                                          <p:spTgt spid="47"/>
                                        </p:tgtEl>
                                        <p:attrNameLst>
                                          <p:attrName>fill.type</p:attrName>
                                        </p:attrNameLst>
                                      </p:cBhvr>
                                      <p:to>
                                        <p:strVal val="solid"/>
                                      </p:to>
                                    </p:set>
                                    <p:set>
                                      <p:cBhvr>
                                        <p:cTn id="121" dur="2000" fill="hold"/>
                                        <p:tgtEl>
                                          <p:spTgt spid="47"/>
                                        </p:tgtEl>
                                        <p:attrNameLst>
                                          <p:attrName>fill.on</p:attrName>
                                        </p:attrNameLst>
                                      </p:cBhvr>
                                      <p:to>
                                        <p:strVal val="true"/>
                                      </p:to>
                                    </p:set>
                                  </p:childTnLst>
                                </p:cTn>
                              </p:par>
                              <p:par>
                                <p:cTn id="122" presetID="1" presetClass="emph" presetSubtype="2" fill="hold" grpId="1" nodeType="withEffect">
                                  <p:stCondLst>
                                    <p:cond delay="0"/>
                                  </p:stCondLst>
                                  <p:childTnLst>
                                    <p:animClr clrSpc="rgb" dir="cw">
                                      <p:cBhvr>
                                        <p:cTn id="123" dur="2000" fill="hold"/>
                                        <p:tgtEl>
                                          <p:spTgt spid="32"/>
                                        </p:tgtEl>
                                        <p:attrNameLst>
                                          <p:attrName>fillcolor</p:attrName>
                                        </p:attrNameLst>
                                      </p:cBhvr>
                                      <p:to>
                                        <a:srgbClr val="7F7F7F"/>
                                      </p:to>
                                    </p:animClr>
                                    <p:set>
                                      <p:cBhvr>
                                        <p:cTn id="124" dur="2000" fill="hold"/>
                                        <p:tgtEl>
                                          <p:spTgt spid="32"/>
                                        </p:tgtEl>
                                        <p:attrNameLst>
                                          <p:attrName>fill.type</p:attrName>
                                        </p:attrNameLst>
                                      </p:cBhvr>
                                      <p:to>
                                        <p:strVal val="solid"/>
                                      </p:to>
                                    </p:set>
                                    <p:set>
                                      <p:cBhvr>
                                        <p:cTn id="125" dur="2000" fill="hold"/>
                                        <p:tgtEl>
                                          <p:spTgt spid="32"/>
                                        </p:tgtEl>
                                        <p:attrNameLst>
                                          <p:attrName>fill.on</p:attrName>
                                        </p:attrNameLst>
                                      </p:cBhvr>
                                      <p:to>
                                        <p:strVal val="true"/>
                                      </p:to>
                                    </p:set>
                                  </p:childTnLst>
                                </p:cTn>
                              </p:par>
                              <p:par>
                                <p:cTn id="126" presetID="1" presetClass="emph" presetSubtype="2" fill="hold" grpId="1" nodeType="withEffect">
                                  <p:stCondLst>
                                    <p:cond delay="0"/>
                                  </p:stCondLst>
                                  <p:childTnLst>
                                    <p:animClr clrSpc="rgb" dir="cw">
                                      <p:cBhvr>
                                        <p:cTn id="127" dur="2000" fill="hold"/>
                                        <p:tgtEl>
                                          <p:spTgt spid="33"/>
                                        </p:tgtEl>
                                        <p:attrNameLst>
                                          <p:attrName>fillcolor</p:attrName>
                                        </p:attrNameLst>
                                      </p:cBhvr>
                                      <p:to>
                                        <a:srgbClr val="7F7F7F"/>
                                      </p:to>
                                    </p:animClr>
                                    <p:set>
                                      <p:cBhvr>
                                        <p:cTn id="128" dur="2000" fill="hold"/>
                                        <p:tgtEl>
                                          <p:spTgt spid="33"/>
                                        </p:tgtEl>
                                        <p:attrNameLst>
                                          <p:attrName>fill.type</p:attrName>
                                        </p:attrNameLst>
                                      </p:cBhvr>
                                      <p:to>
                                        <p:strVal val="solid"/>
                                      </p:to>
                                    </p:set>
                                    <p:set>
                                      <p:cBhvr>
                                        <p:cTn id="129" dur="2000" fill="hold"/>
                                        <p:tgtEl>
                                          <p:spTgt spid="33"/>
                                        </p:tgtEl>
                                        <p:attrNameLst>
                                          <p:attrName>fill.on</p:attrName>
                                        </p:attrNameLst>
                                      </p:cBhvr>
                                      <p:to>
                                        <p:strVal val="true"/>
                                      </p:to>
                                    </p:set>
                                  </p:childTnLst>
                                </p:cTn>
                              </p:par>
                              <p:par>
                                <p:cTn id="130" presetID="1" presetClass="emph" presetSubtype="2" fill="hold" grpId="0" nodeType="withEffect">
                                  <p:stCondLst>
                                    <p:cond delay="0"/>
                                  </p:stCondLst>
                                  <p:childTnLst>
                                    <p:animClr clrSpc="rgb" dir="cw">
                                      <p:cBhvr>
                                        <p:cTn id="131" dur="2000" fill="hold"/>
                                        <p:tgtEl>
                                          <p:spTgt spid="13"/>
                                        </p:tgtEl>
                                        <p:attrNameLst>
                                          <p:attrName>fillcolor</p:attrName>
                                        </p:attrNameLst>
                                      </p:cBhvr>
                                      <p:to>
                                        <a:srgbClr val="7F7F7F"/>
                                      </p:to>
                                    </p:animClr>
                                    <p:set>
                                      <p:cBhvr>
                                        <p:cTn id="132" dur="2000" fill="hold"/>
                                        <p:tgtEl>
                                          <p:spTgt spid="13"/>
                                        </p:tgtEl>
                                        <p:attrNameLst>
                                          <p:attrName>fill.type</p:attrName>
                                        </p:attrNameLst>
                                      </p:cBhvr>
                                      <p:to>
                                        <p:strVal val="solid"/>
                                      </p:to>
                                    </p:set>
                                    <p:set>
                                      <p:cBhvr>
                                        <p:cTn id="133" dur="2000" fill="hold"/>
                                        <p:tgtEl>
                                          <p:spTgt spid="1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2" grpId="1" animBg="1"/>
      <p:bldP spid="33" grpId="0" animBg="1"/>
      <p:bldP spid="33" grpId="1" animBg="1"/>
      <p:bldP spid="41" grpId="0" animBg="1"/>
      <p:bldP spid="41"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13" grpId="0" animBg="1"/>
      <p:bldP spid="37" grpId="0" animBg="1"/>
      <p:bldP spid="37" grpId="1" animBg="1"/>
      <p:bldP spid="38" grpId="0" animBg="1"/>
      <p:bldP spid="38" grpId="1" animBg="1"/>
      <p:bldP spid="39" grpId="0" animBg="1"/>
      <p:bldP spid="39" grpId="1" animBg="1"/>
      <p:bldP spid="36" grpId="0" animBg="1"/>
      <p:bldP spid="36" grpId="1" animBg="1"/>
      <p:bldP spid="40" grpId="0" animBg="1"/>
      <p:bldP spid="40" grpId="1" animBg="1"/>
      <p:bldP spid="34" grpId="0" animBg="1"/>
      <p:bldP spid="34" grpId="1" animBg="1"/>
      <p:bldP spid="35" grpId="0" animBg="1"/>
      <p:bldP spid="35"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HDX</a:t>
            </a:r>
            <a:endParaRPr lang="en-US" dirty="0"/>
          </a:p>
        </p:txBody>
      </p:sp>
      <p:sp>
        <p:nvSpPr>
          <p:cNvPr id="3" name="Content Placeholder 2"/>
          <p:cNvSpPr>
            <a:spLocks noGrp="1"/>
          </p:cNvSpPr>
          <p:nvPr>
            <p:ph idx="1"/>
          </p:nvPr>
        </p:nvSpPr>
        <p:spPr/>
        <p:txBody>
          <a:bodyPr/>
          <a:lstStyle/>
          <a:p>
            <a:r>
              <a:rPr lang="en-US" dirty="0" smtClean="0"/>
              <a:t>Bandwidth reduced 30-60%</a:t>
            </a:r>
          </a:p>
          <a:p>
            <a:r>
              <a:rPr lang="en-US" dirty="0" smtClean="0"/>
              <a:t>Without impacting</a:t>
            </a:r>
          </a:p>
          <a:p>
            <a:pPr lvl="1"/>
            <a:r>
              <a:rPr lang="en-US" dirty="0" smtClean="0"/>
              <a:t>Server density</a:t>
            </a:r>
          </a:p>
          <a:p>
            <a:pPr lvl="1"/>
            <a:r>
              <a:rPr lang="en-US" dirty="0" smtClean="0"/>
              <a:t>CPU utilization</a:t>
            </a:r>
          </a:p>
          <a:p>
            <a:pPr lvl="1"/>
            <a:r>
              <a:rPr lang="en-US" dirty="0" smtClean="0"/>
              <a:t>Disk usage</a:t>
            </a:r>
            <a:endParaRPr lang="en-US" dirty="0"/>
          </a:p>
        </p:txBody>
      </p:sp>
      <p:sp>
        <p:nvSpPr>
          <p:cNvPr id="4" name="Text Placeholder 3"/>
          <p:cNvSpPr>
            <a:spLocks noGrp="1"/>
          </p:cNvSpPr>
          <p:nvPr>
            <p:ph type="body" idx="10"/>
          </p:nvPr>
        </p:nvSpPr>
        <p:spPr/>
        <p:txBody>
          <a:bodyPr/>
          <a:lstStyle/>
          <a:p>
            <a:r>
              <a:rPr lang="en-US" dirty="0" err="1" smtClean="0"/>
              <a:t>Thinwire</a:t>
            </a:r>
            <a:r>
              <a:rPr lang="en-US" dirty="0" smtClean="0"/>
              <a:t> Bandwidth Improvements</a:t>
            </a:r>
            <a:endParaRPr lang="en-US" dirty="0"/>
          </a:p>
        </p:txBody>
      </p:sp>
      <p:graphicFrame>
        <p:nvGraphicFramePr>
          <p:cNvPr id="8" name="Content Placeholder 7"/>
          <p:cNvGraphicFramePr>
            <a:graphicFrameLocks noGrp="1"/>
          </p:cNvGraphicFramePr>
          <p:nvPr>
            <p:ph idx="11"/>
            <p:extLst>
              <p:ext uri="{D42A27DB-BD31-4B8C-83A1-F6EECF244321}">
                <p14:modId xmlns:p14="http://schemas.microsoft.com/office/powerpoint/2010/main" val="2756653481"/>
              </p:ext>
            </p:extLst>
          </p:nvPr>
        </p:nvGraphicFramePr>
        <p:xfrm>
          <a:off x="4364038" y="2366963"/>
          <a:ext cx="7370762" cy="40338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80779681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Rectangle 50"/>
          <p:cNvSpPr/>
          <p:nvPr/>
        </p:nvSpPr>
        <p:spPr>
          <a:xfrm>
            <a:off x="1483567" y="1296955"/>
            <a:ext cx="9060025" cy="5208555"/>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grpSp>
        <p:nvGrpSpPr>
          <p:cNvPr id="58" name="Group 57"/>
          <p:cNvGrpSpPr/>
          <p:nvPr/>
        </p:nvGrpSpPr>
        <p:grpSpPr>
          <a:xfrm>
            <a:off x="1719655" y="1377924"/>
            <a:ext cx="8584942" cy="845085"/>
            <a:chOff x="1719655" y="1377924"/>
            <a:chExt cx="8584942" cy="845085"/>
          </a:xfrm>
        </p:grpSpPr>
        <p:sp>
          <p:nvSpPr>
            <p:cNvPr id="167" name="Rectangle 166"/>
            <p:cNvSpPr/>
            <p:nvPr/>
          </p:nvSpPr>
          <p:spPr>
            <a:xfrm>
              <a:off x="3061314" y="1377924"/>
              <a:ext cx="895373" cy="307777"/>
            </a:xfrm>
            <a:prstGeom prst="rect">
              <a:avLst/>
            </a:prstGeom>
          </p:spPr>
          <p:txBody>
            <a:bodyPr wrap="none">
              <a:spAutoFit/>
            </a:bodyPr>
            <a:lstStyle/>
            <a:p>
              <a:pPr algn="ctr"/>
              <a:r>
                <a:rPr lang="en-US" sz="1400" dirty="0">
                  <a:solidFill>
                    <a:schemeClr val="accent3">
                      <a:lumMod val="75000"/>
                    </a:schemeClr>
                  </a:solidFill>
                </a:rPr>
                <a:t>Compress</a:t>
              </a:r>
            </a:p>
          </p:txBody>
        </p:sp>
        <p:sp>
          <p:nvSpPr>
            <p:cNvPr id="181" name="TextBox 180"/>
            <p:cNvSpPr txBox="1"/>
            <p:nvPr/>
          </p:nvSpPr>
          <p:spPr>
            <a:xfrm>
              <a:off x="3739894" y="1494463"/>
              <a:ext cx="5791529" cy="369332"/>
            </a:xfrm>
            <a:prstGeom prst="rect">
              <a:avLst/>
            </a:prstGeom>
            <a:noFill/>
          </p:spPr>
          <p:txBody>
            <a:bodyPr wrap="square" rtlCol="0">
              <a:spAutoFit/>
            </a:bodyPr>
            <a:lstStyle/>
            <a:p>
              <a:pPr algn="ctr"/>
              <a:r>
                <a:rPr lang="en-US" dirty="0">
                  <a:solidFill>
                    <a:srgbClr val="000000"/>
                  </a:solidFill>
                  <a:latin typeface="Arial"/>
                </a:rPr>
                <a:t>Network Compression</a:t>
              </a:r>
            </a:p>
          </p:txBody>
        </p:sp>
        <p:sp>
          <p:nvSpPr>
            <p:cNvPr id="91" name="TextBox 90"/>
            <p:cNvSpPr txBox="1"/>
            <p:nvPr/>
          </p:nvSpPr>
          <p:spPr>
            <a:xfrm>
              <a:off x="3747673" y="1915232"/>
              <a:ext cx="5783749" cy="307777"/>
            </a:xfrm>
            <a:prstGeom prst="rect">
              <a:avLst/>
            </a:prstGeom>
            <a:noFill/>
          </p:spPr>
          <p:txBody>
            <a:bodyPr wrap="square" rtlCol="0">
              <a:spAutoFit/>
            </a:bodyPr>
            <a:lstStyle/>
            <a:p>
              <a:pPr algn="ctr"/>
              <a:r>
                <a:rPr lang="en-US" sz="1400" dirty="0">
                  <a:solidFill>
                    <a:srgbClr val="000000"/>
                  </a:solidFill>
                  <a:latin typeface="Arial"/>
                </a:rPr>
                <a:t>standard libraries (</a:t>
              </a:r>
              <a:r>
                <a:rPr lang="en-US" sz="1400" dirty="0" err="1">
                  <a:solidFill>
                    <a:srgbClr val="000000"/>
                  </a:solidFill>
                  <a:latin typeface="Arial"/>
                </a:rPr>
                <a:t>zlib</a:t>
              </a:r>
              <a:r>
                <a:rPr lang="en-US" sz="1400" dirty="0">
                  <a:solidFill>
                    <a:srgbClr val="000000"/>
                  </a:solidFill>
                  <a:latin typeface="Arial"/>
                </a:rPr>
                <a:t>)</a:t>
              </a:r>
            </a:p>
          </p:txBody>
        </p:sp>
        <p:cxnSp>
          <p:nvCxnSpPr>
            <p:cNvPr id="173" name="Straight Connector 172"/>
            <p:cNvCxnSpPr>
              <a:endCxn id="71" idx="1"/>
            </p:cNvCxnSpPr>
            <p:nvPr/>
          </p:nvCxnSpPr>
          <p:spPr>
            <a:xfrm flipV="1">
              <a:off x="2575671" y="1888298"/>
              <a:ext cx="702110" cy="2"/>
            </a:xfrm>
            <a:prstGeom prst="line">
              <a:avLst/>
            </a:prstGeom>
            <a:ln w="38100"/>
          </p:spPr>
          <p:style>
            <a:lnRef idx="2">
              <a:schemeClr val="dk1"/>
            </a:lnRef>
            <a:fillRef idx="0">
              <a:schemeClr val="dk1"/>
            </a:fillRef>
            <a:effectRef idx="1">
              <a:schemeClr val="dk1"/>
            </a:effectRef>
            <a:fontRef idx="minor">
              <a:schemeClr val="tx1"/>
            </a:fontRef>
          </p:style>
        </p:cxnSp>
        <p:pic>
          <p:nvPicPr>
            <p:cNvPr id="64" name="Picture 63"/>
            <p:cNvPicPr>
              <a:picLocks noChangeAspect="1"/>
            </p:cNvPicPr>
            <p:nvPr/>
          </p:nvPicPr>
          <p:blipFill>
            <a:blip r:embed="rId3"/>
            <a:stretch>
              <a:fillRect/>
            </a:stretch>
          </p:blipFill>
          <p:spPr>
            <a:xfrm>
              <a:off x="1719655" y="1556062"/>
              <a:ext cx="856016" cy="664473"/>
            </a:xfrm>
            <a:prstGeom prst="rect">
              <a:avLst/>
            </a:prstGeom>
          </p:spPr>
        </p:pic>
        <p:sp>
          <p:nvSpPr>
            <p:cNvPr id="71" name="Rounded Rectangle 70"/>
            <p:cNvSpPr/>
            <p:nvPr/>
          </p:nvSpPr>
          <p:spPr>
            <a:xfrm>
              <a:off x="3277781" y="1676696"/>
              <a:ext cx="455671" cy="423204"/>
            </a:xfrm>
            <a:prstGeom prst="roundRect">
              <a:avLst/>
            </a:prstGeom>
            <a:gradFill flip="none" rotWithShape="1">
              <a:gsLst>
                <a:gs pos="0">
                  <a:schemeClr val="accent3">
                    <a:lumMod val="50000"/>
                  </a:schemeClr>
                </a:gs>
                <a:gs pos="50000">
                  <a:schemeClr val="accent3">
                    <a:lumMod val="60000"/>
                    <a:lumOff val="40000"/>
                  </a:schemeClr>
                </a:gs>
                <a:gs pos="100000">
                  <a:schemeClr val="accent3">
                    <a:lumMod val="20000"/>
                    <a:lumOff val="80000"/>
                  </a:schemeClr>
                </a:gs>
              </a:gsLst>
              <a:lin ang="0" scaled="1"/>
              <a:tileRect/>
            </a:gradFill>
            <a:ln w="12700">
              <a:solidFill>
                <a:schemeClr val="tx1"/>
              </a:solidFill>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sz="4000">
                <a:solidFill>
                  <a:srgbClr val="FFFFFF"/>
                </a:solidFill>
                <a:latin typeface="Arial"/>
              </a:endParaRPr>
            </a:p>
          </p:txBody>
        </p:sp>
        <p:cxnSp>
          <p:nvCxnSpPr>
            <p:cNvPr id="84" name="Straight Connector 83"/>
            <p:cNvCxnSpPr>
              <a:stCxn id="71" idx="3"/>
              <a:endCxn id="3" idx="1"/>
            </p:cNvCxnSpPr>
            <p:nvPr/>
          </p:nvCxnSpPr>
          <p:spPr>
            <a:xfrm>
              <a:off x="3733452" y="1888298"/>
              <a:ext cx="5812193" cy="0"/>
            </a:xfrm>
            <a:prstGeom prst="line">
              <a:avLst/>
            </a:prstGeom>
            <a:ln w="38100">
              <a:solidFill>
                <a:schemeClr val="tx1"/>
              </a:solidFill>
              <a:prstDash val="sysDot"/>
              <a:headEnd type="none"/>
              <a:tailEnd type="triangle" w="lg" len="lg"/>
            </a:ln>
          </p:spPr>
          <p:style>
            <a:lnRef idx="2">
              <a:schemeClr val="dk1"/>
            </a:lnRef>
            <a:fillRef idx="0">
              <a:schemeClr val="dk1"/>
            </a:fillRef>
            <a:effectRef idx="1">
              <a:schemeClr val="dk1"/>
            </a:effectRef>
            <a:fontRef idx="minor">
              <a:schemeClr val="tx1"/>
            </a:fontRef>
          </p:style>
        </p:cxnSp>
        <p:grpSp>
          <p:nvGrpSpPr>
            <p:cNvPr id="40" name="Group 39"/>
            <p:cNvGrpSpPr/>
            <p:nvPr/>
          </p:nvGrpSpPr>
          <p:grpSpPr>
            <a:xfrm>
              <a:off x="9545645" y="1591118"/>
              <a:ext cx="758952" cy="594360"/>
              <a:chOff x="9545225" y="1796397"/>
              <a:chExt cx="758952" cy="594360"/>
            </a:xfrm>
          </p:grpSpPr>
          <p:pic>
            <p:nvPicPr>
              <p:cNvPr id="3" name="Picture 2"/>
              <p:cNvPicPr>
                <a:picLocks noChangeAspect="1"/>
              </p:cNvPicPr>
              <p:nvPr/>
            </p:nvPicPr>
            <p:blipFill>
              <a:blip r:embed="rId4"/>
              <a:stretch>
                <a:fillRect/>
              </a:stretch>
            </p:blipFill>
            <p:spPr>
              <a:xfrm>
                <a:off x="9545225" y="1796397"/>
                <a:ext cx="758952" cy="594360"/>
              </a:xfrm>
              <a:prstGeom prst="rect">
                <a:avLst/>
              </a:prstGeom>
            </p:spPr>
          </p:pic>
          <p:pic>
            <p:nvPicPr>
              <p:cNvPr id="38" name="Picture 37"/>
              <p:cNvPicPr>
                <a:picLocks noChangeAspect="1"/>
              </p:cNvPicPr>
              <p:nvPr/>
            </p:nvPicPr>
            <p:blipFill>
              <a:blip r:embed="rId5"/>
              <a:stretch>
                <a:fillRect/>
              </a:stretch>
            </p:blipFill>
            <p:spPr>
              <a:xfrm>
                <a:off x="9787206" y="1901979"/>
                <a:ext cx="260768" cy="260768"/>
              </a:xfrm>
              <a:prstGeom prst="rect">
                <a:avLst/>
              </a:prstGeom>
            </p:spPr>
          </p:pic>
        </p:grpSp>
      </p:grpSp>
      <p:grpSp>
        <p:nvGrpSpPr>
          <p:cNvPr id="53" name="Group 52"/>
          <p:cNvGrpSpPr/>
          <p:nvPr/>
        </p:nvGrpSpPr>
        <p:grpSpPr>
          <a:xfrm>
            <a:off x="1719655" y="2395217"/>
            <a:ext cx="8584942" cy="854422"/>
            <a:chOff x="1719655" y="2395217"/>
            <a:chExt cx="8584942" cy="854422"/>
          </a:xfrm>
        </p:grpSpPr>
        <p:sp>
          <p:nvSpPr>
            <p:cNvPr id="118" name="TextBox 117"/>
            <p:cNvSpPr txBox="1"/>
            <p:nvPr/>
          </p:nvSpPr>
          <p:spPr>
            <a:xfrm>
              <a:off x="3743582" y="2497816"/>
              <a:ext cx="5802063" cy="369332"/>
            </a:xfrm>
            <a:prstGeom prst="rect">
              <a:avLst/>
            </a:prstGeom>
            <a:noFill/>
          </p:spPr>
          <p:txBody>
            <a:bodyPr wrap="square" rtlCol="0">
              <a:spAutoFit/>
            </a:bodyPr>
            <a:lstStyle/>
            <a:p>
              <a:pPr algn="ctr"/>
              <a:r>
                <a:rPr lang="en-US" dirty="0">
                  <a:solidFill>
                    <a:srgbClr val="000000"/>
                  </a:solidFill>
                  <a:latin typeface="Arial"/>
                </a:rPr>
                <a:t>Command </a:t>
              </a:r>
              <a:r>
                <a:rPr lang="en-US" dirty="0" err="1">
                  <a:solidFill>
                    <a:srgbClr val="000000"/>
                  </a:solidFill>
                  <a:latin typeface="Arial"/>
                </a:rPr>
                <a:t>Remoting</a:t>
              </a:r>
              <a:endParaRPr lang="en-US" dirty="0">
                <a:solidFill>
                  <a:srgbClr val="000000"/>
                </a:solidFill>
                <a:latin typeface="Arial"/>
              </a:endParaRPr>
            </a:p>
          </p:txBody>
        </p:sp>
        <p:sp>
          <p:nvSpPr>
            <p:cNvPr id="183" name="TextBox 182"/>
            <p:cNvSpPr txBox="1"/>
            <p:nvPr/>
          </p:nvSpPr>
          <p:spPr>
            <a:xfrm>
              <a:off x="3739894" y="2941862"/>
              <a:ext cx="5791528" cy="307777"/>
            </a:xfrm>
            <a:prstGeom prst="rect">
              <a:avLst/>
            </a:prstGeom>
            <a:noFill/>
          </p:spPr>
          <p:txBody>
            <a:bodyPr wrap="square" rtlCol="0">
              <a:spAutoFit/>
            </a:bodyPr>
            <a:lstStyle/>
            <a:p>
              <a:pPr algn="ctr"/>
              <a:r>
                <a:rPr lang="en-US" sz="1400" dirty="0">
                  <a:solidFill>
                    <a:srgbClr val="000000"/>
                  </a:solidFill>
                  <a:latin typeface="Arial"/>
                </a:rPr>
                <a:t>graphics commands</a:t>
              </a:r>
            </a:p>
          </p:txBody>
        </p:sp>
        <p:sp>
          <p:nvSpPr>
            <p:cNvPr id="166" name="Rectangle 165"/>
            <p:cNvSpPr/>
            <p:nvPr/>
          </p:nvSpPr>
          <p:spPr>
            <a:xfrm>
              <a:off x="3157942" y="2395217"/>
              <a:ext cx="702115" cy="307777"/>
            </a:xfrm>
            <a:prstGeom prst="rect">
              <a:avLst/>
            </a:prstGeom>
          </p:spPr>
          <p:txBody>
            <a:bodyPr wrap="none">
              <a:spAutoFit/>
            </a:bodyPr>
            <a:lstStyle/>
            <a:p>
              <a:pPr algn="ctr"/>
              <a:r>
                <a:rPr lang="en-US" sz="1400" dirty="0">
                  <a:solidFill>
                    <a:schemeClr val="accent1"/>
                  </a:solidFill>
                </a:rPr>
                <a:t>Render</a:t>
              </a:r>
            </a:p>
          </p:txBody>
        </p:sp>
        <p:cxnSp>
          <p:nvCxnSpPr>
            <p:cNvPr id="86" name="Straight Connector 85"/>
            <p:cNvCxnSpPr>
              <a:endCxn id="94" idx="1"/>
            </p:cNvCxnSpPr>
            <p:nvPr/>
          </p:nvCxnSpPr>
          <p:spPr>
            <a:xfrm flipV="1">
              <a:off x="2575671" y="2912469"/>
              <a:ext cx="702110" cy="2"/>
            </a:xfrm>
            <a:prstGeom prst="line">
              <a:avLst/>
            </a:prstGeom>
            <a:ln w="38100"/>
          </p:spPr>
          <p:style>
            <a:lnRef idx="2">
              <a:schemeClr val="dk1"/>
            </a:lnRef>
            <a:fillRef idx="0">
              <a:schemeClr val="dk1"/>
            </a:fillRef>
            <a:effectRef idx="1">
              <a:schemeClr val="dk1"/>
            </a:effectRef>
            <a:fontRef idx="minor">
              <a:schemeClr val="tx1"/>
            </a:fontRef>
          </p:style>
        </p:cxnSp>
        <p:pic>
          <p:nvPicPr>
            <p:cNvPr id="89" name="Picture 88"/>
            <p:cNvPicPr>
              <a:picLocks noChangeAspect="1"/>
            </p:cNvPicPr>
            <p:nvPr/>
          </p:nvPicPr>
          <p:blipFill>
            <a:blip r:embed="rId3"/>
            <a:stretch>
              <a:fillRect/>
            </a:stretch>
          </p:blipFill>
          <p:spPr>
            <a:xfrm>
              <a:off x="1719655" y="2580233"/>
              <a:ext cx="856016" cy="664473"/>
            </a:xfrm>
            <a:prstGeom prst="rect">
              <a:avLst/>
            </a:prstGeom>
          </p:spPr>
        </p:pic>
        <p:sp>
          <p:nvSpPr>
            <p:cNvPr id="94" name="Rounded Rectangle 93"/>
            <p:cNvSpPr/>
            <p:nvPr/>
          </p:nvSpPr>
          <p:spPr>
            <a:xfrm>
              <a:off x="3277781" y="2700867"/>
              <a:ext cx="455671" cy="423204"/>
            </a:xfrm>
            <a:prstGeom prst="roundRect">
              <a:avLst/>
            </a:prstGeom>
            <a:gradFill flip="none" rotWithShape="1">
              <a:gsLst>
                <a:gs pos="0">
                  <a:schemeClr val="accent1">
                    <a:lumMod val="50000"/>
                  </a:schemeClr>
                </a:gs>
                <a:gs pos="50000">
                  <a:schemeClr val="accent1">
                    <a:lumMod val="60000"/>
                    <a:lumOff val="40000"/>
                  </a:schemeClr>
                </a:gs>
                <a:gs pos="100000">
                  <a:schemeClr val="accent1">
                    <a:lumMod val="20000"/>
                    <a:lumOff val="80000"/>
                  </a:schemeClr>
                </a:gs>
              </a:gsLst>
              <a:lin ang="0" scaled="1"/>
              <a:tileRect/>
            </a:gradFill>
            <a:ln w="12700">
              <a:solidFill>
                <a:schemeClr val="tx1"/>
              </a:solidFill>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sz="4000">
                <a:solidFill>
                  <a:srgbClr val="FFFFFF"/>
                </a:solidFill>
                <a:latin typeface="Arial"/>
              </a:endParaRPr>
            </a:p>
          </p:txBody>
        </p:sp>
        <p:cxnSp>
          <p:nvCxnSpPr>
            <p:cNvPr id="102" name="Straight Connector 101"/>
            <p:cNvCxnSpPr>
              <a:stCxn id="94" idx="3"/>
              <a:endCxn id="161" idx="1"/>
            </p:cNvCxnSpPr>
            <p:nvPr/>
          </p:nvCxnSpPr>
          <p:spPr>
            <a:xfrm>
              <a:off x="3733452" y="2912469"/>
              <a:ext cx="5812193" cy="4075"/>
            </a:xfrm>
            <a:prstGeom prst="line">
              <a:avLst/>
            </a:prstGeom>
            <a:ln w="38100">
              <a:solidFill>
                <a:schemeClr val="tx1"/>
              </a:solidFill>
              <a:prstDash val="sysDot"/>
              <a:tailEnd type="triangle" w="lg" len="lg"/>
            </a:ln>
          </p:spPr>
          <p:style>
            <a:lnRef idx="2">
              <a:schemeClr val="dk1"/>
            </a:lnRef>
            <a:fillRef idx="0">
              <a:schemeClr val="dk1"/>
            </a:fillRef>
            <a:effectRef idx="1">
              <a:schemeClr val="dk1"/>
            </a:effectRef>
            <a:fontRef idx="minor">
              <a:schemeClr val="tx1"/>
            </a:fontRef>
          </p:style>
        </p:cxnSp>
        <p:grpSp>
          <p:nvGrpSpPr>
            <p:cNvPr id="160" name="Group 159"/>
            <p:cNvGrpSpPr/>
            <p:nvPr/>
          </p:nvGrpSpPr>
          <p:grpSpPr>
            <a:xfrm>
              <a:off x="9545645" y="2619364"/>
              <a:ext cx="758952" cy="594360"/>
              <a:chOff x="9545225" y="1796397"/>
              <a:chExt cx="758952" cy="594360"/>
            </a:xfrm>
          </p:grpSpPr>
          <p:pic>
            <p:nvPicPr>
              <p:cNvPr id="161" name="Picture 160"/>
              <p:cNvPicPr>
                <a:picLocks noChangeAspect="1"/>
              </p:cNvPicPr>
              <p:nvPr/>
            </p:nvPicPr>
            <p:blipFill>
              <a:blip r:embed="rId4"/>
              <a:stretch>
                <a:fillRect/>
              </a:stretch>
            </p:blipFill>
            <p:spPr>
              <a:xfrm>
                <a:off x="9545225" y="1796397"/>
                <a:ext cx="758952" cy="594360"/>
              </a:xfrm>
              <a:prstGeom prst="rect">
                <a:avLst/>
              </a:prstGeom>
            </p:spPr>
          </p:pic>
          <p:pic>
            <p:nvPicPr>
              <p:cNvPr id="162" name="Picture 161"/>
              <p:cNvPicPr>
                <a:picLocks noChangeAspect="1"/>
              </p:cNvPicPr>
              <p:nvPr/>
            </p:nvPicPr>
            <p:blipFill>
              <a:blip r:embed="rId5"/>
              <a:stretch>
                <a:fillRect/>
              </a:stretch>
            </p:blipFill>
            <p:spPr>
              <a:xfrm>
                <a:off x="9787206" y="1901979"/>
                <a:ext cx="260768" cy="260768"/>
              </a:xfrm>
              <a:prstGeom prst="rect">
                <a:avLst/>
              </a:prstGeom>
            </p:spPr>
          </p:pic>
        </p:grpSp>
      </p:grpSp>
      <p:grpSp>
        <p:nvGrpSpPr>
          <p:cNvPr id="54" name="Group 53"/>
          <p:cNvGrpSpPr/>
          <p:nvPr/>
        </p:nvGrpSpPr>
        <p:grpSpPr>
          <a:xfrm>
            <a:off x="1719655" y="3433791"/>
            <a:ext cx="8584942" cy="1023844"/>
            <a:chOff x="1719655" y="3433791"/>
            <a:chExt cx="8584942" cy="1023844"/>
          </a:xfrm>
        </p:grpSpPr>
        <p:sp>
          <p:nvSpPr>
            <p:cNvPr id="123" name="TextBox 122"/>
            <p:cNvSpPr txBox="1"/>
            <p:nvPr/>
          </p:nvSpPr>
          <p:spPr>
            <a:xfrm>
              <a:off x="3733452" y="3534348"/>
              <a:ext cx="5812193" cy="369332"/>
            </a:xfrm>
            <a:prstGeom prst="rect">
              <a:avLst/>
            </a:prstGeom>
            <a:noFill/>
          </p:spPr>
          <p:txBody>
            <a:bodyPr wrap="square" rtlCol="0">
              <a:spAutoFit/>
            </a:bodyPr>
            <a:lstStyle/>
            <a:p>
              <a:pPr algn="ctr"/>
              <a:r>
                <a:rPr lang="en-US" dirty="0">
                  <a:solidFill>
                    <a:srgbClr val="000000"/>
                  </a:solidFill>
                  <a:latin typeface="Arial"/>
                </a:rPr>
                <a:t>Video Streaming</a:t>
              </a:r>
            </a:p>
          </p:txBody>
        </p:sp>
        <p:sp>
          <p:nvSpPr>
            <p:cNvPr id="92" name="TextBox 91"/>
            <p:cNvSpPr txBox="1"/>
            <p:nvPr/>
          </p:nvSpPr>
          <p:spPr>
            <a:xfrm>
              <a:off x="3746338" y="3956628"/>
              <a:ext cx="5785083" cy="307777"/>
            </a:xfrm>
            <a:prstGeom prst="rect">
              <a:avLst/>
            </a:prstGeom>
            <a:noFill/>
          </p:spPr>
          <p:txBody>
            <a:bodyPr wrap="square" rtlCol="0">
              <a:spAutoFit/>
            </a:bodyPr>
            <a:lstStyle/>
            <a:p>
              <a:pPr algn="ctr"/>
              <a:r>
                <a:rPr lang="en-US" sz="1400" dirty="0">
                  <a:solidFill>
                    <a:srgbClr val="000000"/>
                  </a:solidFill>
                  <a:latin typeface="Arial"/>
                </a:rPr>
                <a:t>h.264</a:t>
              </a:r>
            </a:p>
          </p:txBody>
        </p:sp>
        <p:cxnSp>
          <p:nvCxnSpPr>
            <p:cNvPr id="107" name="Straight Connector 106"/>
            <p:cNvCxnSpPr>
              <a:stCxn id="110" idx="3"/>
              <a:endCxn id="148" idx="1"/>
            </p:cNvCxnSpPr>
            <p:nvPr/>
          </p:nvCxnSpPr>
          <p:spPr>
            <a:xfrm flipV="1">
              <a:off x="2575671" y="3936639"/>
              <a:ext cx="695992" cy="2"/>
            </a:xfrm>
            <a:prstGeom prst="line">
              <a:avLst/>
            </a:prstGeom>
            <a:ln w="38100"/>
          </p:spPr>
          <p:style>
            <a:lnRef idx="2">
              <a:schemeClr val="dk1"/>
            </a:lnRef>
            <a:fillRef idx="0">
              <a:schemeClr val="dk1"/>
            </a:fillRef>
            <a:effectRef idx="1">
              <a:schemeClr val="dk1"/>
            </a:effectRef>
            <a:fontRef idx="minor">
              <a:schemeClr val="tx1"/>
            </a:fontRef>
          </p:style>
        </p:cxnSp>
        <p:pic>
          <p:nvPicPr>
            <p:cNvPr id="110" name="Picture 109"/>
            <p:cNvPicPr>
              <a:picLocks noChangeAspect="1"/>
            </p:cNvPicPr>
            <p:nvPr/>
          </p:nvPicPr>
          <p:blipFill>
            <a:blip r:embed="rId3"/>
            <a:stretch>
              <a:fillRect/>
            </a:stretch>
          </p:blipFill>
          <p:spPr>
            <a:xfrm>
              <a:off x="1719655" y="3604404"/>
              <a:ext cx="856016" cy="664473"/>
            </a:xfrm>
            <a:prstGeom prst="rect">
              <a:avLst/>
            </a:prstGeom>
          </p:spPr>
        </p:pic>
        <p:sp>
          <p:nvSpPr>
            <p:cNvPr id="112" name="Rounded Rectangle 111"/>
            <p:cNvSpPr/>
            <p:nvPr/>
          </p:nvSpPr>
          <p:spPr>
            <a:xfrm>
              <a:off x="3509001" y="3725038"/>
              <a:ext cx="228600" cy="423204"/>
            </a:xfrm>
            <a:prstGeom prst="roundRect">
              <a:avLst/>
            </a:prstGeom>
            <a:gradFill flip="none" rotWithShape="1">
              <a:gsLst>
                <a:gs pos="0">
                  <a:schemeClr val="accent3">
                    <a:lumMod val="50000"/>
                  </a:schemeClr>
                </a:gs>
                <a:gs pos="50000">
                  <a:schemeClr val="accent3">
                    <a:lumMod val="60000"/>
                    <a:lumOff val="40000"/>
                  </a:schemeClr>
                </a:gs>
                <a:gs pos="100000">
                  <a:schemeClr val="accent3">
                    <a:lumMod val="20000"/>
                    <a:lumOff val="80000"/>
                  </a:schemeClr>
                </a:gs>
              </a:gsLst>
              <a:lin ang="0" scaled="1"/>
              <a:tileRect/>
            </a:gradFill>
            <a:ln w="12700">
              <a:solidFill>
                <a:schemeClr val="tx1"/>
              </a:solidFill>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sz="4000">
                <a:solidFill>
                  <a:srgbClr val="FFFFFF"/>
                </a:solidFill>
                <a:latin typeface="Arial"/>
              </a:endParaRPr>
            </a:p>
          </p:txBody>
        </p:sp>
        <p:cxnSp>
          <p:nvCxnSpPr>
            <p:cNvPr id="115" name="Straight Connector 114"/>
            <p:cNvCxnSpPr>
              <a:stCxn id="112" idx="3"/>
              <a:endCxn id="164" idx="1"/>
            </p:cNvCxnSpPr>
            <p:nvPr/>
          </p:nvCxnSpPr>
          <p:spPr>
            <a:xfrm flipV="1">
              <a:off x="3737601" y="3932154"/>
              <a:ext cx="5808044" cy="4486"/>
            </a:xfrm>
            <a:prstGeom prst="line">
              <a:avLst/>
            </a:prstGeom>
            <a:ln w="38100">
              <a:solidFill>
                <a:schemeClr val="tx1"/>
              </a:solidFill>
              <a:prstDash val="sysDot"/>
              <a:tailEnd type="triangle" w="lg" len="lg"/>
            </a:ln>
          </p:spPr>
          <p:style>
            <a:lnRef idx="2">
              <a:schemeClr val="dk1"/>
            </a:lnRef>
            <a:fillRef idx="0">
              <a:schemeClr val="dk1"/>
            </a:fillRef>
            <a:effectRef idx="1">
              <a:schemeClr val="dk1"/>
            </a:effectRef>
            <a:fontRef idx="minor">
              <a:schemeClr val="tx1"/>
            </a:fontRef>
          </p:style>
        </p:cxnSp>
        <p:sp>
          <p:nvSpPr>
            <p:cNvPr id="148" name="Rounded Rectangle 147"/>
            <p:cNvSpPr/>
            <p:nvPr/>
          </p:nvSpPr>
          <p:spPr>
            <a:xfrm>
              <a:off x="3271663" y="3725037"/>
              <a:ext cx="228600" cy="423204"/>
            </a:xfrm>
            <a:prstGeom prst="roundRect">
              <a:avLst/>
            </a:prstGeom>
            <a:gradFill flip="none" rotWithShape="1">
              <a:gsLst>
                <a:gs pos="0">
                  <a:schemeClr val="accent1">
                    <a:lumMod val="50000"/>
                  </a:schemeClr>
                </a:gs>
                <a:gs pos="50000">
                  <a:schemeClr val="accent1">
                    <a:lumMod val="60000"/>
                    <a:lumOff val="40000"/>
                  </a:schemeClr>
                </a:gs>
                <a:gs pos="100000">
                  <a:schemeClr val="accent1">
                    <a:lumMod val="20000"/>
                    <a:lumOff val="80000"/>
                  </a:schemeClr>
                </a:gs>
              </a:gsLst>
              <a:lin ang="0" scaled="1"/>
              <a:tileRect/>
            </a:gradFill>
            <a:ln w="12700">
              <a:solidFill>
                <a:schemeClr val="tx1"/>
              </a:solidFill>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sz="4000">
                <a:solidFill>
                  <a:srgbClr val="FFFFFF"/>
                </a:solidFill>
                <a:latin typeface="Arial"/>
              </a:endParaRPr>
            </a:p>
          </p:txBody>
        </p:sp>
        <p:grpSp>
          <p:nvGrpSpPr>
            <p:cNvPr id="163" name="Group 162"/>
            <p:cNvGrpSpPr/>
            <p:nvPr/>
          </p:nvGrpSpPr>
          <p:grpSpPr>
            <a:xfrm>
              <a:off x="9545645" y="3634974"/>
              <a:ext cx="758952" cy="594360"/>
              <a:chOff x="9545225" y="1796397"/>
              <a:chExt cx="758952" cy="594360"/>
            </a:xfrm>
          </p:grpSpPr>
          <p:pic>
            <p:nvPicPr>
              <p:cNvPr id="164" name="Picture 163"/>
              <p:cNvPicPr>
                <a:picLocks noChangeAspect="1"/>
              </p:cNvPicPr>
              <p:nvPr/>
            </p:nvPicPr>
            <p:blipFill>
              <a:blip r:embed="rId4"/>
              <a:stretch>
                <a:fillRect/>
              </a:stretch>
            </p:blipFill>
            <p:spPr>
              <a:xfrm>
                <a:off x="9545225" y="1796397"/>
                <a:ext cx="758952" cy="594360"/>
              </a:xfrm>
              <a:prstGeom prst="rect">
                <a:avLst/>
              </a:prstGeom>
            </p:spPr>
          </p:pic>
          <p:pic>
            <p:nvPicPr>
              <p:cNvPr id="170" name="Picture 169"/>
              <p:cNvPicPr>
                <a:picLocks noChangeAspect="1"/>
              </p:cNvPicPr>
              <p:nvPr/>
            </p:nvPicPr>
            <p:blipFill>
              <a:blip r:embed="rId5"/>
              <a:stretch>
                <a:fillRect/>
              </a:stretch>
            </p:blipFill>
            <p:spPr>
              <a:xfrm>
                <a:off x="9787206" y="1901979"/>
                <a:ext cx="260768" cy="260768"/>
              </a:xfrm>
              <a:prstGeom prst="rect">
                <a:avLst/>
              </a:prstGeom>
            </p:spPr>
          </p:pic>
        </p:grpSp>
        <p:sp>
          <p:nvSpPr>
            <p:cNvPr id="180" name="Rectangle 179"/>
            <p:cNvSpPr/>
            <p:nvPr/>
          </p:nvSpPr>
          <p:spPr>
            <a:xfrm>
              <a:off x="3157942" y="3433791"/>
              <a:ext cx="702115" cy="307777"/>
            </a:xfrm>
            <a:prstGeom prst="rect">
              <a:avLst/>
            </a:prstGeom>
          </p:spPr>
          <p:txBody>
            <a:bodyPr wrap="none">
              <a:spAutoFit/>
            </a:bodyPr>
            <a:lstStyle/>
            <a:p>
              <a:pPr algn="ctr"/>
              <a:r>
                <a:rPr lang="en-US" sz="1400" dirty="0">
                  <a:solidFill>
                    <a:schemeClr val="accent1"/>
                  </a:solidFill>
                </a:rPr>
                <a:t>Render</a:t>
              </a:r>
            </a:p>
          </p:txBody>
        </p:sp>
        <p:sp>
          <p:nvSpPr>
            <p:cNvPr id="184" name="Rectangle 183"/>
            <p:cNvSpPr/>
            <p:nvPr/>
          </p:nvSpPr>
          <p:spPr>
            <a:xfrm>
              <a:off x="3061314" y="4149858"/>
              <a:ext cx="895373" cy="307777"/>
            </a:xfrm>
            <a:prstGeom prst="rect">
              <a:avLst/>
            </a:prstGeom>
          </p:spPr>
          <p:txBody>
            <a:bodyPr wrap="none">
              <a:spAutoFit/>
            </a:bodyPr>
            <a:lstStyle/>
            <a:p>
              <a:pPr algn="ctr"/>
              <a:r>
                <a:rPr lang="en-US" sz="1400" dirty="0">
                  <a:solidFill>
                    <a:schemeClr val="accent3">
                      <a:lumMod val="75000"/>
                    </a:schemeClr>
                  </a:solidFill>
                </a:rPr>
                <a:t>Compress</a:t>
              </a:r>
            </a:p>
          </p:txBody>
        </p:sp>
      </p:grpSp>
      <p:grpSp>
        <p:nvGrpSpPr>
          <p:cNvPr id="55" name="Group 54"/>
          <p:cNvGrpSpPr/>
          <p:nvPr/>
        </p:nvGrpSpPr>
        <p:grpSpPr>
          <a:xfrm>
            <a:off x="1719655" y="4452966"/>
            <a:ext cx="8584942" cy="1023844"/>
            <a:chOff x="1719655" y="4452966"/>
            <a:chExt cx="8584942" cy="1023844"/>
          </a:xfrm>
        </p:grpSpPr>
        <p:sp>
          <p:nvSpPr>
            <p:cNvPr id="151" name="Rounded Rectangle 150"/>
            <p:cNvSpPr/>
            <p:nvPr/>
          </p:nvSpPr>
          <p:spPr>
            <a:xfrm>
              <a:off x="3511294" y="4744727"/>
              <a:ext cx="228600" cy="423204"/>
            </a:xfrm>
            <a:prstGeom prst="roundRect">
              <a:avLst/>
            </a:prstGeom>
            <a:gradFill flip="none" rotWithShape="1">
              <a:gsLst>
                <a:gs pos="0">
                  <a:schemeClr val="accent3">
                    <a:lumMod val="50000"/>
                  </a:schemeClr>
                </a:gs>
                <a:gs pos="50000">
                  <a:schemeClr val="accent3">
                    <a:lumMod val="60000"/>
                    <a:lumOff val="40000"/>
                  </a:schemeClr>
                </a:gs>
                <a:gs pos="100000">
                  <a:schemeClr val="accent3">
                    <a:lumMod val="20000"/>
                    <a:lumOff val="80000"/>
                  </a:schemeClr>
                </a:gs>
              </a:gsLst>
              <a:lin ang="0" scaled="1"/>
              <a:tileRect/>
            </a:gradFill>
            <a:ln w="12700">
              <a:solidFill>
                <a:schemeClr val="tx1"/>
              </a:solidFill>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sz="4000">
                <a:solidFill>
                  <a:srgbClr val="FFFFFF"/>
                </a:solidFill>
                <a:latin typeface="Arial"/>
              </a:endParaRPr>
            </a:p>
          </p:txBody>
        </p:sp>
        <p:sp>
          <p:nvSpPr>
            <p:cNvPr id="152" name="Rounded Rectangle 151"/>
            <p:cNvSpPr/>
            <p:nvPr/>
          </p:nvSpPr>
          <p:spPr>
            <a:xfrm>
              <a:off x="3273956" y="4744726"/>
              <a:ext cx="228600" cy="423204"/>
            </a:xfrm>
            <a:prstGeom prst="roundRect">
              <a:avLst/>
            </a:prstGeom>
            <a:gradFill flip="none" rotWithShape="1">
              <a:gsLst>
                <a:gs pos="0">
                  <a:schemeClr val="accent1">
                    <a:lumMod val="50000"/>
                  </a:schemeClr>
                </a:gs>
                <a:gs pos="50000">
                  <a:schemeClr val="accent1">
                    <a:lumMod val="60000"/>
                    <a:lumOff val="40000"/>
                  </a:schemeClr>
                </a:gs>
                <a:gs pos="100000">
                  <a:schemeClr val="accent1">
                    <a:lumMod val="20000"/>
                    <a:lumOff val="80000"/>
                  </a:schemeClr>
                </a:gs>
              </a:gsLst>
              <a:lin ang="0" scaled="1"/>
              <a:tileRect/>
            </a:gradFill>
            <a:ln w="12700">
              <a:solidFill>
                <a:schemeClr val="tx1"/>
              </a:solidFill>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sz="4000">
                <a:solidFill>
                  <a:srgbClr val="FFFFFF"/>
                </a:solidFill>
                <a:latin typeface="Arial"/>
              </a:endParaRPr>
            </a:p>
          </p:txBody>
        </p:sp>
        <p:sp>
          <p:nvSpPr>
            <p:cNvPr id="137" name="TextBox 136"/>
            <p:cNvSpPr txBox="1"/>
            <p:nvPr/>
          </p:nvSpPr>
          <p:spPr>
            <a:xfrm>
              <a:off x="3746338" y="4563177"/>
              <a:ext cx="5740172" cy="369332"/>
            </a:xfrm>
            <a:prstGeom prst="rect">
              <a:avLst/>
            </a:prstGeom>
            <a:noFill/>
          </p:spPr>
          <p:txBody>
            <a:bodyPr wrap="square" rtlCol="0">
              <a:spAutoFit/>
            </a:bodyPr>
            <a:lstStyle/>
            <a:p>
              <a:pPr algn="ctr"/>
              <a:r>
                <a:rPr lang="en-US" dirty="0">
                  <a:solidFill>
                    <a:srgbClr val="000000"/>
                  </a:solidFill>
                  <a:latin typeface="Arial"/>
                </a:rPr>
                <a:t>Image Caching</a:t>
              </a:r>
            </a:p>
          </p:txBody>
        </p:sp>
        <p:sp>
          <p:nvSpPr>
            <p:cNvPr id="104" name="TextBox 103"/>
            <p:cNvSpPr txBox="1"/>
            <p:nvPr/>
          </p:nvSpPr>
          <p:spPr>
            <a:xfrm>
              <a:off x="3746338" y="4982263"/>
              <a:ext cx="5785083" cy="307777"/>
            </a:xfrm>
            <a:prstGeom prst="rect">
              <a:avLst/>
            </a:prstGeom>
            <a:noFill/>
          </p:spPr>
          <p:txBody>
            <a:bodyPr wrap="square" rtlCol="0">
              <a:spAutoFit/>
            </a:bodyPr>
            <a:lstStyle/>
            <a:p>
              <a:pPr algn="ctr"/>
              <a:r>
                <a:rPr lang="en-US" sz="1400" dirty="0">
                  <a:solidFill>
                    <a:srgbClr val="000000"/>
                  </a:solidFill>
                  <a:latin typeface="Arial"/>
                </a:rPr>
                <a:t>jpeg, bitmap</a:t>
              </a:r>
            </a:p>
          </p:txBody>
        </p:sp>
        <p:cxnSp>
          <p:nvCxnSpPr>
            <p:cNvPr id="117" name="Straight Connector 116"/>
            <p:cNvCxnSpPr>
              <a:stCxn id="119" idx="3"/>
              <a:endCxn id="152" idx="1"/>
            </p:cNvCxnSpPr>
            <p:nvPr/>
          </p:nvCxnSpPr>
          <p:spPr>
            <a:xfrm flipV="1">
              <a:off x="2575671" y="4956328"/>
              <a:ext cx="698285" cy="4484"/>
            </a:xfrm>
            <a:prstGeom prst="line">
              <a:avLst/>
            </a:prstGeom>
            <a:ln w="38100"/>
          </p:spPr>
          <p:style>
            <a:lnRef idx="2">
              <a:schemeClr val="dk1"/>
            </a:lnRef>
            <a:fillRef idx="0">
              <a:schemeClr val="dk1"/>
            </a:fillRef>
            <a:effectRef idx="1">
              <a:schemeClr val="dk1"/>
            </a:effectRef>
            <a:fontRef idx="minor">
              <a:schemeClr val="tx1"/>
            </a:fontRef>
          </p:style>
        </p:cxnSp>
        <p:pic>
          <p:nvPicPr>
            <p:cNvPr id="119" name="Picture 118"/>
            <p:cNvPicPr>
              <a:picLocks noChangeAspect="1"/>
            </p:cNvPicPr>
            <p:nvPr/>
          </p:nvPicPr>
          <p:blipFill>
            <a:blip r:embed="rId3"/>
            <a:stretch>
              <a:fillRect/>
            </a:stretch>
          </p:blipFill>
          <p:spPr>
            <a:xfrm>
              <a:off x="1719655" y="4628575"/>
              <a:ext cx="856016" cy="664473"/>
            </a:xfrm>
            <a:prstGeom prst="rect">
              <a:avLst/>
            </a:prstGeom>
          </p:spPr>
        </p:pic>
        <p:cxnSp>
          <p:nvCxnSpPr>
            <p:cNvPr id="129" name="Straight Connector 128"/>
            <p:cNvCxnSpPr>
              <a:endCxn id="175" idx="1"/>
            </p:cNvCxnSpPr>
            <p:nvPr/>
          </p:nvCxnSpPr>
          <p:spPr>
            <a:xfrm flipV="1">
              <a:off x="3733452" y="4956326"/>
              <a:ext cx="5812193" cy="4485"/>
            </a:xfrm>
            <a:prstGeom prst="line">
              <a:avLst/>
            </a:prstGeom>
            <a:ln w="38100">
              <a:solidFill>
                <a:schemeClr val="tx1"/>
              </a:solidFill>
              <a:prstDash val="sysDot"/>
              <a:tailEnd type="triangle" w="lg" len="lg"/>
            </a:ln>
          </p:spPr>
          <p:style>
            <a:lnRef idx="2">
              <a:schemeClr val="dk1"/>
            </a:lnRef>
            <a:fillRef idx="0">
              <a:schemeClr val="dk1"/>
            </a:fillRef>
            <a:effectRef idx="1">
              <a:schemeClr val="dk1"/>
            </a:effectRef>
            <a:fontRef idx="minor">
              <a:schemeClr val="tx1"/>
            </a:fontRef>
          </p:style>
        </p:cxnSp>
        <p:grpSp>
          <p:nvGrpSpPr>
            <p:cNvPr id="172" name="Group 171"/>
            <p:cNvGrpSpPr/>
            <p:nvPr/>
          </p:nvGrpSpPr>
          <p:grpSpPr>
            <a:xfrm>
              <a:off x="9545645" y="4659146"/>
              <a:ext cx="758952" cy="594360"/>
              <a:chOff x="9545225" y="1796397"/>
              <a:chExt cx="758952" cy="594360"/>
            </a:xfrm>
          </p:grpSpPr>
          <p:pic>
            <p:nvPicPr>
              <p:cNvPr id="175" name="Picture 174"/>
              <p:cNvPicPr>
                <a:picLocks noChangeAspect="1"/>
              </p:cNvPicPr>
              <p:nvPr/>
            </p:nvPicPr>
            <p:blipFill>
              <a:blip r:embed="rId4"/>
              <a:stretch>
                <a:fillRect/>
              </a:stretch>
            </p:blipFill>
            <p:spPr>
              <a:xfrm>
                <a:off x="9545225" y="1796397"/>
                <a:ext cx="758952" cy="594360"/>
              </a:xfrm>
              <a:prstGeom prst="rect">
                <a:avLst/>
              </a:prstGeom>
            </p:spPr>
          </p:pic>
          <p:pic>
            <p:nvPicPr>
              <p:cNvPr id="176" name="Picture 175"/>
              <p:cNvPicPr>
                <a:picLocks noChangeAspect="1"/>
              </p:cNvPicPr>
              <p:nvPr/>
            </p:nvPicPr>
            <p:blipFill>
              <a:blip r:embed="rId5"/>
              <a:stretch>
                <a:fillRect/>
              </a:stretch>
            </p:blipFill>
            <p:spPr>
              <a:xfrm>
                <a:off x="9787206" y="1901979"/>
                <a:ext cx="260768" cy="260768"/>
              </a:xfrm>
              <a:prstGeom prst="rect">
                <a:avLst/>
              </a:prstGeom>
            </p:spPr>
          </p:pic>
        </p:grpSp>
        <p:sp>
          <p:nvSpPr>
            <p:cNvPr id="185" name="Rectangle 184"/>
            <p:cNvSpPr/>
            <p:nvPr/>
          </p:nvSpPr>
          <p:spPr>
            <a:xfrm>
              <a:off x="3167467" y="4452966"/>
              <a:ext cx="702115" cy="307777"/>
            </a:xfrm>
            <a:prstGeom prst="rect">
              <a:avLst/>
            </a:prstGeom>
          </p:spPr>
          <p:txBody>
            <a:bodyPr wrap="none">
              <a:spAutoFit/>
            </a:bodyPr>
            <a:lstStyle/>
            <a:p>
              <a:pPr algn="ctr"/>
              <a:r>
                <a:rPr lang="en-US" sz="1400" dirty="0">
                  <a:solidFill>
                    <a:schemeClr val="accent1"/>
                  </a:solidFill>
                </a:rPr>
                <a:t>Render</a:t>
              </a:r>
            </a:p>
          </p:txBody>
        </p:sp>
        <p:sp>
          <p:nvSpPr>
            <p:cNvPr id="186" name="Rectangle 185"/>
            <p:cNvSpPr/>
            <p:nvPr/>
          </p:nvSpPr>
          <p:spPr>
            <a:xfrm>
              <a:off x="3070839" y="5169033"/>
              <a:ext cx="895373" cy="307777"/>
            </a:xfrm>
            <a:prstGeom prst="rect">
              <a:avLst/>
            </a:prstGeom>
          </p:spPr>
          <p:txBody>
            <a:bodyPr wrap="none">
              <a:spAutoFit/>
            </a:bodyPr>
            <a:lstStyle/>
            <a:p>
              <a:pPr algn="ctr"/>
              <a:r>
                <a:rPr lang="en-US" sz="1400" dirty="0">
                  <a:solidFill>
                    <a:schemeClr val="accent3">
                      <a:lumMod val="75000"/>
                    </a:schemeClr>
                  </a:solidFill>
                </a:rPr>
                <a:t>Compress</a:t>
              </a:r>
            </a:p>
          </p:txBody>
        </p:sp>
      </p:grpSp>
      <p:grpSp>
        <p:nvGrpSpPr>
          <p:cNvPr id="57" name="Group 56"/>
          <p:cNvGrpSpPr/>
          <p:nvPr/>
        </p:nvGrpSpPr>
        <p:grpSpPr>
          <a:xfrm>
            <a:off x="1719655" y="5481666"/>
            <a:ext cx="8584942" cy="1023844"/>
            <a:chOff x="1719655" y="5481666"/>
            <a:chExt cx="8584942" cy="1023844"/>
          </a:xfrm>
        </p:grpSpPr>
        <p:sp>
          <p:nvSpPr>
            <p:cNvPr id="155" name="Rounded Rectangle 154"/>
            <p:cNvSpPr/>
            <p:nvPr/>
          </p:nvSpPr>
          <p:spPr>
            <a:xfrm>
              <a:off x="3511294" y="5773377"/>
              <a:ext cx="228600" cy="423206"/>
            </a:xfrm>
            <a:prstGeom prst="roundRect">
              <a:avLst/>
            </a:prstGeom>
            <a:gradFill flip="none" rotWithShape="1">
              <a:gsLst>
                <a:gs pos="0">
                  <a:schemeClr val="accent2">
                    <a:lumMod val="50000"/>
                  </a:schemeClr>
                </a:gs>
                <a:gs pos="50000">
                  <a:schemeClr val="accent2">
                    <a:lumMod val="60000"/>
                    <a:lumOff val="40000"/>
                  </a:schemeClr>
                </a:gs>
                <a:gs pos="100000">
                  <a:schemeClr val="accent2">
                    <a:lumMod val="20000"/>
                    <a:lumOff val="80000"/>
                  </a:schemeClr>
                </a:gs>
              </a:gsLst>
              <a:lin ang="0" scaled="1"/>
              <a:tileRect/>
            </a:gradFill>
            <a:ln w="12700">
              <a:solidFill>
                <a:schemeClr val="tx1"/>
              </a:solidFill>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sz="4000">
                <a:solidFill>
                  <a:srgbClr val="FFFFFF"/>
                </a:solidFill>
                <a:latin typeface="Arial"/>
              </a:endParaRPr>
            </a:p>
          </p:txBody>
        </p:sp>
        <p:sp>
          <p:nvSpPr>
            <p:cNvPr id="156" name="Rounded Rectangle 155"/>
            <p:cNvSpPr/>
            <p:nvPr/>
          </p:nvSpPr>
          <p:spPr>
            <a:xfrm>
              <a:off x="3273956" y="5773378"/>
              <a:ext cx="228600" cy="423204"/>
            </a:xfrm>
            <a:prstGeom prst="roundRect">
              <a:avLst/>
            </a:prstGeom>
            <a:gradFill flip="none" rotWithShape="1">
              <a:gsLst>
                <a:gs pos="0">
                  <a:schemeClr val="accent1">
                    <a:lumMod val="50000"/>
                  </a:schemeClr>
                </a:gs>
                <a:gs pos="50000">
                  <a:schemeClr val="accent1">
                    <a:lumMod val="60000"/>
                    <a:lumOff val="40000"/>
                  </a:schemeClr>
                </a:gs>
                <a:gs pos="100000">
                  <a:schemeClr val="accent1">
                    <a:lumMod val="20000"/>
                    <a:lumOff val="80000"/>
                  </a:schemeClr>
                </a:gs>
              </a:gsLst>
              <a:lin ang="0" scaled="1"/>
              <a:tileRect/>
            </a:gradFill>
            <a:ln w="12700">
              <a:solidFill>
                <a:schemeClr val="tx1"/>
              </a:solidFill>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sz="4000">
                <a:solidFill>
                  <a:srgbClr val="FFFFFF"/>
                </a:solidFill>
                <a:latin typeface="Arial"/>
              </a:endParaRPr>
            </a:p>
          </p:txBody>
        </p:sp>
        <p:sp>
          <p:nvSpPr>
            <p:cNvPr id="145" name="TextBox 144"/>
            <p:cNvSpPr txBox="1"/>
            <p:nvPr/>
          </p:nvSpPr>
          <p:spPr>
            <a:xfrm>
              <a:off x="3746338" y="5579014"/>
              <a:ext cx="5785083" cy="369332"/>
            </a:xfrm>
            <a:prstGeom prst="rect">
              <a:avLst/>
            </a:prstGeom>
            <a:noFill/>
          </p:spPr>
          <p:txBody>
            <a:bodyPr wrap="square" rtlCol="0">
              <a:spAutoFit/>
            </a:bodyPr>
            <a:lstStyle/>
            <a:p>
              <a:pPr algn="ctr"/>
              <a:r>
                <a:rPr lang="en-US" dirty="0">
                  <a:solidFill>
                    <a:srgbClr val="000000"/>
                  </a:solidFill>
                  <a:latin typeface="Arial"/>
                </a:rPr>
                <a:t>User Intent</a:t>
              </a:r>
            </a:p>
          </p:txBody>
        </p:sp>
        <p:sp>
          <p:nvSpPr>
            <p:cNvPr id="105" name="TextBox 104"/>
            <p:cNvSpPr txBox="1"/>
            <p:nvPr/>
          </p:nvSpPr>
          <p:spPr>
            <a:xfrm>
              <a:off x="3754117" y="6004162"/>
              <a:ext cx="5777303" cy="307777"/>
            </a:xfrm>
            <a:prstGeom prst="rect">
              <a:avLst/>
            </a:prstGeom>
            <a:noFill/>
          </p:spPr>
          <p:txBody>
            <a:bodyPr wrap="square" rtlCol="0">
              <a:spAutoFit/>
            </a:bodyPr>
            <a:lstStyle/>
            <a:p>
              <a:pPr algn="ctr"/>
              <a:r>
                <a:rPr lang="en-US" sz="1400" dirty="0">
                  <a:solidFill>
                    <a:srgbClr val="000000"/>
                  </a:solidFill>
                  <a:latin typeface="Arial"/>
                </a:rPr>
                <a:t>scrolling, touching, navigating</a:t>
              </a:r>
            </a:p>
          </p:txBody>
        </p:sp>
        <p:cxnSp>
          <p:nvCxnSpPr>
            <p:cNvPr id="133" name="Straight Connector 132"/>
            <p:cNvCxnSpPr/>
            <p:nvPr/>
          </p:nvCxnSpPr>
          <p:spPr>
            <a:xfrm flipV="1">
              <a:off x="2575671" y="5984981"/>
              <a:ext cx="702110" cy="2"/>
            </a:xfrm>
            <a:prstGeom prst="line">
              <a:avLst/>
            </a:prstGeom>
            <a:ln w="38100"/>
          </p:spPr>
          <p:style>
            <a:lnRef idx="2">
              <a:schemeClr val="dk1"/>
            </a:lnRef>
            <a:fillRef idx="0">
              <a:schemeClr val="dk1"/>
            </a:fillRef>
            <a:effectRef idx="1">
              <a:schemeClr val="dk1"/>
            </a:effectRef>
            <a:fontRef idx="minor">
              <a:schemeClr val="tx1"/>
            </a:fontRef>
          </p:style>
        </p:cxnSp>
        <p:pic>
          <p:nvPicPr>
            <p:cNvPr id="134" name="Picture 133"/>
            <p:cNvPicPr>
              <a:picLocks noChangeAspect="1"/>
            </p:cNvPicPr>
            <p:nvPr/>
          </p:nvPicPr>
          <p:blipFill>
            <a:blip r:embed="rId3"/>
            <a:stretch>
              <a:fillRect/>
            </a:stretch>
          </p:blipFill>
          <p:spPr>
            <a:xfrm>
              <a:off x="1719655" y="5652745"/>
              <a:ext cx="856016" cy="664473"/>
            </a:xfrm>
            <a:prstGeom prst="rect">
              <a:avLst/>
            </a:prstGeom>
          </p:spPr>
        </p:pic>
        <p:cxnSp>
          <p:nvCxnSpPr>
            <p:cNvPr id="147" name="Straight Connector 146"/>
            <p:cNvCxnSpPr>
              <a:endCxn id="178" idx="1"/>
            </p:cNvCxnSpPr>
            <p:nvPr/>
          </p:nvCxnSpPr>
          <p:spPr>
            <a:xfrm flipV="1">
              <a:off x="3733452" y="5980498"/>
              <a:ext cx="5812193" cy="4483"/>
            </a:xfrm>
            <a:prstGeom prst="line">
              <a:avLst/>
            </a:prstGeom>
            <a:ln w="38100">
              <a:solidFill>
                <a:schemeClr val="tx1"/>
              </a:solidFill>
              <a:prstDash val="sysDot"/>
              <a:tailEnd type="triangle" w="lg" len="lg"/>
            </a:ln>
          </p:spPr>
          <p:style>
            <a:lnRef idx="2">
              <a:schemeClr val="dk1"/>
            </a:lnRef>
            <a:fillRef idx="0">
              <a:schemeClr val="dk1"/>
            </a:fillRef>
            <a:effectRef idx="1">
              <a:schemeClr val="dk1"/>
            </a:effectRef>
            <a:fontRef idx="minor">
              <a:schemeClr val="tx1"/>
            </a:fontRef>
          </p:style>
        </p:cxnSp>
        <p:grpSp>
          <p:nvGrpSpPr>
            <p:cNvPr id="177" name="Group 176"/>
            <p:cNvGrpSpPr/>
            <p:nvPr/>
          </p:nvGrpSpPr>
          <p:grpSpPr>
            <a:xfrm>
              <a:off x="9545645" y="5683318"/>
              <a:ext cx="758952" cy="594360"/>
              <a:chOff x="9545225" y="1796397"/>
              <a:chExt cx="758952" cy="594360"/>
            </a:xfrm>
          </p:grpSpPr>
          <p:pic>
            <p:nvPicPr>
              <p:cNvPr id="178" name="Picture 177"/>
              <p:cNvPicPr>
                <a:picLocks noChangeAspect="1"/>
              </p:cNvPicPr>
              <p:nvPr/>
            </p:nvPicPr>
            <p:blipFill>
              <a:blip r:embed="rId4"/>
              <a:stretch>
                <a:fillRect/>
              </a:stretch>
            </p:blipFill>
            <p:spPr>
              <a:xfrm>
                <a:off x="9545225" y="1796397"/>
                <a:ext cx="758952" cy="594360"/>
              </a:xfrm>
              <a:prstGeom prst="rect">
                <a:avLst/>
              </a:prstGeom>
            </p:spPr>
          </p:pic>
          <p:pic>
            <p:nvPicPr>
              <p:cNvPr id="179" name="Picture 178"/>
              <p:cNvPicPr>
                <a:picLocks noChangeAspect="1"/>
              </p:cNvPicPr>
              <p:nvPr/>
            </p:nvPicPr>
            <p:blipFill>
              <a:blip r:embed="rId5"/>
              <a:stretch>
                <a:fillRect/>
              </a:stretch>
            </p:blipFill>
            <p:spPr>
              <a:xfrm>
                <a:off x="9787206" y="1901979"/>
                <a:ext cx="260768" cy="260768"/>
              </a:xfrm>
              <a:prstGeom prst="rect">
                <a:avLst/>
              </a:prstGeom>
            </p:spPr>
          </p:pic>
        </p:grpSp>
        <p:sp>
          <p:nvSpPr>
            <p:cNvPr id="187" name="Rectangle 186"/>
            <p:cNvSpPr/>
            <p:nvPr/>
          </p:nvSpPr>
          <p:spPr>
            <a:xfrm>
              <a:off x="3167467" y="5481666"/>
              <a:ext cx="702115" cy="307777"/>
            </a:xfrm>
            <a:prstGeom prst="rect">
              <a:avLst/>
            </a:prstGeom>
          </p:spPr>
          <p:txBody>
            <a:bodyPr wrap="none">
              <a:spAutoFit/>
            </a:bodyPr>
            <a:lstStyle/>
            <a:p>
              <a:pPr algn="ctr"/>
              <a:r>
                <a:rPr lang="en-US" sz="1400" dirty="0">
                  <a:solidFill>
                    <a:schemeClr val="accent1"/>
                  </a:solidFill>
                </a:rPr>
                <a:t>Render</a:t>
              </a:r>
            </a:p>
          </p:txBody>
        </p:sp>
        <p:sp>
          <p:nvSpPr>
            <p:cNvPr id="188" name="Rectangle 187"/>
            <p:cNvSpPr/>
            <p:nvPr/>
          </p:nvSpPr>
          <p:spPr>
            <a:xfrm>
              <a:off x="3194664" y="6197733"/>
              <a:ext cx="615490" cy="307777"/>
            </a:xfrm>
            <a:prstGeom prst="rect">
              <a:avLst/>
            </a:prstGeom>
          </p:spPr>
          <p:txBody>
            <a:bodyPr wrap="none">
              <a:spAutoFit/>
            </a:bodyPr>
            <a:lstStyle/>
            <a:p>
              <a:pPr algn="ctr"/>
              <a:r>
                <a:rPr lang="en-US" sz="1400" dirty="0" smtClean="0">
                  <a:solidFill>
                    <a:schemeClr val="accent2">
                      <a:lumMod val="75000"/>
                    </a:schemeClr>
                  </a:solidFill>
                </a:rPr>
                <a:t>Intent</a:t>
              </a:r>
              <a:endParaRPr lang="en-US" sz="1400" dirty="0">
                <a:solidFill>
                  <a:schemeClr val="accent2">
                    <a:lumMod val="75000"/>
                  </a:schemeClr>
                </a:solidFill>
              </a:endParaRPr>
            </a:p>
          </p:txBody>
        </p:sp>
      </p:grpSp>
      <p:sp>
        <p:nvSpPr>
          <p:cNvPr id="190" name="Rounded Rectangle 189"/>
          <p:cNvSpPr/>
          <p:nvPr/>
        </p:nvSpPr>
        <p:spPr bwMode="auto">
          <a:xfrm>
            <a:off x="4821717" y="454791"/>
            <a:ext cx="2383723" cy="537405"/>
          </a:xfrm>
          <a:prstGeom prst="roundRect">
            <a:avLst/>
          </a:prstGeom>
          <a:solidFill>
            <a:schemeClr val="accent1">
              <a:lumMod val="40000"/>
              <a:lumOff val="60000"/>
            </a:schemeClr>
          </a:solidFill>
          <a:ln w="9525" algn="ctr">
            <a:solidFill>
              <a:schemeClr val="tx1"/>
            </a:solidFill>
            <a:miter lim="800000"/>
            <a:headEnd/>
            <a:tailEnd/>
          </a:ln>
          <a:effectLst/>
          <a:extLst/>
        </p:spPr>
        <p:txBody>
          <a:bodyPr rtlCol="0" anchor="ctr"/>
          <a:lstStyle/>
          <a:p>
            <a:pPr algn="ctr" defTabSz="1088263" eaLnBrk="0" fontAlgn="base" hangingPunct="0">
              <a:spcBef>
                <a:spcPct val="0"/>
              </a:spcBef>
              <a:spcAft>
                <a:spcPct val="0"/>
              </a:spcAft>
            </a:pPr>
            <a:r>
              <a:rPr lang="en-US" sz="2133" dirty="0" smtClean="0">
                <a:solidFill>
                  <a:srgbClr val="000000"/>
                </a:solidFill>
                <a:cs typeface="Arial" pitchFamily="34" charset="0"/>
              </a:rPr>
              <a:t>Application Layer</a:t>
            </a:r>
            <a:endParaRPr lang="en-US" sz="2133" dirty="0">
              <a:solidFill>
                <a:srgbClr val="000000"/>
              </a:solidFill>
              <a:cs typeface="Arial" pitchFamily="34" charset="0"/>
            </a:endParaRPr>
          </a:p>
        </p:txBody>
      </p:sp>
    </p:spTree>
    <p:extLst>
      <p:ext uri="{BB962C8B-B14F-4D97-AF65-F5344CB8AC3E}">
        <p14:creationId xmlns:p14="http://schemas.microsoft.com/office/powerpoint/2010/main" val="4037373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wipe(left)">
                                      <p:cBhvr>
                                        <p:cTn id="11" dur="1000"/>
                                        <p:tgtEl>
                                          <p:spTgt spid="58"/>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53"/>
                                        </p:tgtEl>
                                        <p:attrNameLst>
                                          <p:attrName>style.visibility</p:attrName>
                                        </p:attrNameLst>
                                      </p:cBhvr>
                                      <p:to>
                                        <p:strVal val="visible"/>
                                      </p:to>
                                    </p:set>
                                    <p:animEffect transition="in" filter="wipe(left)">
                                      <p:cBhvr>
                                        <p:cTn id="15" dur="1000"/>
                                        <p:tgtEl>
                                          <p:spTgt spid="53"/>
                                        </p:tgtEl>
                                      </p:cBhvr>
                                    </p:animEffect>
                                  </p:childTnLst>
                                </p:cTn>
                              </p:par>
                            </p:childTnLst>
                          </p:cTn>
                        </p:par>
                        <p:par>
                          <p:cTn id="16" fill="hold">
                            <p:stCondLst>
                              <p:cond delay="2500"/>
                            </p:stCondLst>
                            <p:childTnLst>
                              <p:par>
                                <p:cTn id="17" presetID="22" presetClass="entr" presetSubtype="8" fill="hold" nodeType="afterEffect">
                                  <p:stCondLst>
                                    <p:cond delay="0"/>
                                  </p:stCondLst>
                                  <p:childTnLst>
                                    <p:set>
                                      <p:cBhvr>
                                        <p:cTn id="18" dur="1" fill="hold">
                                          <p:stCondLst>
                                            <p:cond delay="0"/>
                                          </p:stCondLst>
                                        </p:cTn>
                                        <p:tgtEl>
                                          <p:spTgt spid="54"/>
                                        </p:tgtEl>
                                        <p:attrNameLst>
                                          <p:attrName>style.visibility</p:attrName>
                                        </p:attrNameLst>
                                      </p:cBhvr>
                                      <p:to>
                                        <p:strVal val="visible"/>
                                      </p:to>
                                    </p:set>
                                    <p:animEffect transition="in" filter="wipe(left)">
                                      <p:cBhvr>
                                        <p:cTn id="19" dur="1000"/>
                                        <p:tgtEl>
                                          <p:spTgt spid="54"/>
                                        </p:tgtEl>
                                      </p:cBhvr>
                                    </p:animEffect>
                                  </p:childTnLst>
                                </p:cTn>
                              </p:par>
                            </p:childTnLst>
                          </p:cTn>
                        </p:par>
                        <p:par>
                          <p:cTn id="20" fill="hold">
                            <p:stCondLst>
                              <p:cond delay="3500"/>
                            </p:stCondLst>
                            <p:childTnLst>
                              <p:par>
                                <p:cTn id="21" presetID="22" presetClass="entr" presetSubtype="8"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left)">
                                      <p:cBhvr>
                                        <p:cTn id="23" dur="1000"/>
                                        <p:tgtEl>
                                          <p:spTgt spid="55"/>
                                        </p:tgtEl>
                                      </p:cBhvr>
                                    </p:animEffect>
                                  </p:childTnLst>
                                </p:cTn>
                              </p:par>
                            </p:childTnLst>
                          </p:cTn>
                        </p:par>
                        <p:par>
                          <p:cTn id="24" fill="hold">
                            <p:stCondLst>
                              <p:cond delay="4500"/>
                            </p:stCondLst>
                            <p:childTnLst>
                              <p:par>
                                <p:cTn id="25" presetID="22" presetClass="entr" presetSubtype="8" fill="hold" nodeType="afterEffect">
                                  <p:stCondLst>
                                    <p:cond delay="0"/>
                                  </p:stCondLst>
                                  <p:childTnLst>
                                    <p:set>
                                      <p:cBhvr>
                                        <p:cTn id="26" dur="1" fill="hold">
                                          <p:stCondLst>
                                            <p:cond delay="0"/>
                                          </p:stCondLst>
                                        </p:cTn>
                                        <p:tgtEl>
                                          <p:spTgt spid="57"/>
                                        </p:tgtEl>
                                        <p:attrNameLst>
                                          <p:attrName>style.visibility</p:attrName>
                                        </p:attrNameLst>
                                      </p:cBhvr>
                                      <p:to>
                                        <p:strVal val="visible"/>
                                      </p:to>
                                    </p:set>
                                    <p:animEffect transition="in" filter="wipe(left)">
                                      <p:cBhvr>
                                        <p:cTn id="27" dur="10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endParaRPr lang="en-US"/>
          </a:p>
        </p:txBody>
      </p:sp>
      <p:sp>
        <p:nvSpPr>
          <p:cNvPr id="2" name="Title 1"/>
          <p:cNvSpPr>
            <a:spLocks noGrp="1"/>
          </p:cNvSpPr>
          <p:nvPr>
            <p:ph type="title"/>
          </p:nvPr>
        </p:nvSpPr>
        <p:spPr/>
        <p:txBody>
          <a:bodyPr/>
          <a:lstStyle/>
          <a:p>
            <a:r>
              <a:rPr lang="en-US" dirty="0" smtClean="0"/>
              <a:t>Adaptive Display</a:t>
            </a:r>
            <a:endParaRPr lang="en-US" dirty="0"/>
          </a:p>
        </p:txBody>
      </p:sp>
      <p:sp>
        <p:nvSpPr>
          <p:cNvPr id="5" name="Content Placeholder 4"/>
          <p:cNvSpPr>
            <a:spLocks noGrp="1"/>
          </p:cNvSpPr>
          <p:nvPr>
            <p:ph idx="11"/>
          </p:nvPr>
        </p:nvSpPr>
        <p:spPr/>
        <p:txBody>
          <a:bodyPr/>
          <a:lstStyle/>
          <a:p>
            <a:pPr marL="285744" indent="-285744"/>
            <a:r>
              <a:rPr lang="en-US" dirty="0">
                <a:solidFill>
                  <a:srgbClr val="00B050"/>
                </a:solidFill>
              </a:rPr>
              <a:t>Green</a:t>
            </a:r>
            <a:r>
              <a:rPr lang="en-US" dirty="0">
                <a:solidFill>
                  <a:prstClr val="black"/>
                </a:solidFill>
              </a:rPr>
              <a:t> = Video / 3D </a:t>
            </a:r>
            <a:r>
              <a:rPr lang="en-US" dirty="0" smtClean="0">
                <a:solidFill>
                  <a:prstClr val="black"/>
                </a:solidFill>
              </a:rPr>
              <a:t>graphics</a:t>
            </a:r>
          </a:p>
          <a:p>
            <a:pPr marL="341313" lvl="2" indent="0">
              <a:buNone/>
            </a:pPr>
            <a:r>
              <a:rPr lang="en-US" sz="1600" dirty="0" smtClean="0">
                <a:solidFill>
                  <a:srgbClr val="00B050"/>
                </a:solidFill>
              </a:rPr>
              <a:t>H.264</a:t>
            </a:r>
            <a:r>
              <a:rPr lang="en-US" sz="1600" dirty="0" smtClean="0">
                <a:solidFill>
                  <a:prstClr val="black"/>
                </a:solidFill>
              </a:rPr>
              <a:t> </a:t>
            </a:r>
            <a:r>
              <a:rPr lang="en-US" sz="1600" dirty="0">
                <a:solidFill>
                  <a:prstClr val="black"/>
                </a:solidFill>
              </a:rPr>
              <a:t>= Most efficient for video and 3D graphics, but with higher CPU usage</a:t>
            </a:r>
          </a:p>
          <a:p>
            <a:pPr marL="285744" indent="-285744"/>
            <a:endParaRPr lang="en-US" dirty="0">
              <a:solidFill>
                <a:prstClr val="black"/>
              </a:solidFill>
            </a:endParaRPr>
          </a:p>
          <a:p>
            <a:pPr marL="285744" indent="-285744"/>
            <a:r>
              <a:rPr lang="en-US" dirty="0">
                <a:solidFill>
                  <a:srgbClr val="FF0000"/>
                </a:solidFill>
              </a:rPr>
              <a:t>Red</a:t>
            </a:r>
            <a:r>
              <a:rPr lang="en-US" dirty="0">
                <a:solidFill>
                  <a:prstClr val="black"/>
                </a:solidFill>
              </a:rPr>
              <a:t> = JPEG / </a:t>
            </a:r>
            <a:r>
              <a:rPr lang="en-US" dirty="0" smtClean="0">
                <a:solidFill>
                  <a:prstClr val="black"/>
                </a:solidFill>
              </a:rPr>
              <a:t>Images</a:t>
            </a:r>
          </a:p>
          <a:p>
            <a:pPr marL="341313" lvl="2" indent="0">
              <a:buNone/>
            </a:pPr>
            <a:r>
              <a:rPr lang="en-US" sz="1600" dirty="0" err="1" smtClean="0">
                <a:solidFill>
                  <a:srgbClr val="FF0000"/>
                </a:solidFill>
              </a:rPr>
              <a:t>Thinwire</a:t>
            </a:r>
            <a:r>
              <a:rPr lang="en-US" sz="1600" dirty="0" smtClean="0">
                <a:solidFill>
                  <a:prstClr val="black"/>
                </a:solidFill>
              </a:rPr>
              <a:t> </a:t>
            </a:r>
            <a:r>
              <a:rPr lang="en-US" sz="1600" dirty="0">
                <a:solidFill>
                  <a:prstClr val="black"/>
                </a:solidFill>
              </a:rPr>
              <a:t>= Most efficient for static images with low CPU usage</a:t>
            </a:r>
          </a:p>
          <a:p>
            <a:pPr marL="285744" indent="-285744"/>
            <a:endParaRPr lang="en-US" dirty="0">
              <a:solidFill>
                <a:prstClr val="black"/>
              </a:solidFill>
            </a:endParaRPr>
          </a:p>
          <a:p>
            <a:pPr marL="285744" indent="-285744"/>
            <a:r>
              <a:rPr lang="en-US" dirty="0">
                <a:solidFill>
                  <a:srgbClr val="0070C0"/>
                </a:solidFill>
              </a:rPr>
              <a:t>Blue</a:t>
            </a:r>
            <a:r>
              <a:rPr lang="en-US" dirty="0">
                <a:solidFill>
                  <a:prstClr val="black"/>
                </a:solidFill>
              </a:rPr>
              <a:t> = </a:t>
            </a:r>
            <a:r>
              <a:rPr lang="en-US" dirty="0" smtClean="0">
                <a:solidFill>
                  <a:prstClr val="black"/>
                </a:solidFill>
              </a:rPr>
              <a:t>Text</a:t>
            </a:r>
          </a:p>
          <a:p>
            <a:pPr marL="341313" lvl="2" indent="0">
              <a:buNone/>
            </a:pPr>
            <a:r>
              <a:rPr lang="en-US" sz="1600" dirty="0" smtClean="0">
                <a:solidFill>
                  <a:srgbClr val="0070C0"/>
                </a:solidFill>
              </a:rPr>
              <a:t>Overlay </a:t>
            </a:r>
            <a:r>
              <a:rPr lang="en-US" sz="1600" dirty="0">
                <a:solidFill>
                  <a:srgbClr val="0070C0"/>
                </a:solidFill>
              </a:rPr>
              <a:t>lossless </a:t>
            </a:r>
            <a:r>
              <a:rPr lang="en-US" sz="1600" dirty="0">
                <a:solidFill>
                  <a:prstClr val="black"/>
                </a:solidFill>
              </a:rPr>
              <a:t>= Most precise for text to avoid blur</a:t>
            </a:r>
          </a:p>
          <a:p>
            <a:pPr marL="285744" indent="-285744"/>
            <a:endParaRPr lang="en-US" dirty="0">
              <a:solidFill>
                <a:prstClr val="black"/>
              </a:solidFill>
            </a:endParaRPr>
          </a:p>
        </p:txBody>
      </p:sp>
      <p:sp>
        <p:nvSpPr>
          <p:cNvPr id="3" name="Text Placeholder 2"/>
          <p:cNvSpPr>
            <a:spLocks noGrp="1"/>
          </p:cNvSpPr>
          <p:nvPr>
            <p:ph type="body" idx="10"/>
          </p:nvPr>
        </p:nvSpPr>
        <p:spPr/>
        <p:txBody>
          <a:bodyPr/>
          <a:lstStyle/>
          <a:p>
            <a:r>
              <a:rPr lang="en-US" dirty="0" smtClean="0"/>
              <a:t>Overview</a:t>
            </a:r>
            <a:endParaRPr lang="en-US" dirty="0"/>
          </a:p>
        </p:txBody>
      </p:sp>
      <p:pic>
        <p:nvPicPr>
          <p:cNvPr id="12" name="Content Placeholder 5"/>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gray">
          <a:xfrm>
            <a:off x="465850" y="1879533"/>
            <a:ext cx="5761137" cy="4523811"/>
          </a:xfrm>
          <a:prstGeom prst="rect">
            <a:avLst/>
          </a:prstGeom>
          <a:ln w="38100">
            <a:noFill/>
          </a:ln>
        </p:spPr>
      </p:pic>
      <p:sp>
        <p:nvSpPr>
          <p:cNvPr id="13" name="Rectangle 12"/>
          <p:cNvSpPr/>
          <p:nvPr/>
        </p:nvSpPr>
        <p:spPr>
          <a:xfrm>
            <a:off x="465848" y="2299984"/>
            <a:ext cx="3765509" cy="2140109"/>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14" name="Rectangle 13"/>
          <p:cNvSpPr/>
          <p:nvPr/>
        </p:nvSpPr>
        <p:spPr>
          <a:xfrm>
            <a:off x="4330689" y="2531203"/>
            <a:ext cx="841295" cy="554391"/>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15" name="Rectangle 14"/>
          <p:cNvSpPr/>
          <p:nvPr/>
        </p:nvSpPr>
        <p:spPr>
          <a:xfrm>
            <a:off x="4323161" y="3191897"/>
            <a:ext cx="841295" cy="554391"/>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16" name="Rectangle 15"/>
          <p:cNvSpPr/>
          <p:nvPr/>
        </p:nvSpPr>
        <p:spPr>
          <a:xfrm>
            <a:off x="4324662" y="3843558"/>
            <a:ext cx="841295" cy="554391"/>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17" name="Rectangle 16"/>
          <p:cNvSpPr/>
          <p:nvPr/>
        </p:nvSpPr>
        <p:spPr>
          <a:xfrm>
            <a:off x="4326165" y="4522315"/>
            <a:ext cx="841295" cy="215767"/>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18" name="Rectangle 17"/>
          <p:cNvSpPr/>
          <p:nvPr/>
        </p:nvSpPr>
        <p:spPr>
          <a:xfrm>
            <a:off x="4326164" y="5551734"/>
            <a:ext cx="374755" cy="378308"/>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19" name="Rectangle 18"/>
          <p:cNvSpPr/>
          <p:nvPr/>
        </p:nvSpPr>
        <p:spPr>
          <a:xfrm>
            <a:off x="4323160" y="6115626"/>
            <a:ext cx="374755" cy="287719"/>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20" name="Rectangle 19"/>
          <p:cNvSpPr/>
          <p:nvPr/>
        </p:nvSpPr>
        <p:spPr>
          <a:xfrm>
            <a:off x="4323160" y="4878480"/>
            <a:ext cx="1488448" cy="410433"/>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21" name="Rectangle 20"/>
          <p:cNvSpPr/>
          <p:nvPr/>
        </p:nvSpPr>
        <p:spPr>
          <a:xfrm>
            <a:off x="465848" y="1879537"/>
            <a:ext cx="5761139" cy="323177"/>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22" name="Rectangle 21"/>
          <p:cNvSpPr/>
          <p:nvPr/>
        </p:nvSpPr>
        <p:spPr>
          <a:xfrm>
            <a:off x="1215340" y="6070330"/>
            <a:ext cx="2040779" cy="224655"/>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23" name="Rectangle 22"/>
          <p:cNvSpPr/>
          <p:nvPr/>
        </p:nvSpPr>
        <p:spPr>
          <a:xfrm>
            <a:off x="5271314" y="2531203"/>
            <a:ext cx="766044" cy="418941"/>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24" name="Rectangle 23"/>
          <p:cNvSpPr/>
          <p:nvPr/>
        </p:nvSpPr>
        <p:spPr>
          <a:xfrm>
            <a:off x="5256257" y="3153043"/>
            <a:ext cx="766044" cy="418941"/>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25" name="Rectangle 24"/>
          <p:cNvSpPr/>
          <p:nvPr/>
        </p:nvSpPr>
        <p:spPr>
          <a:xfrm>
            <a:off x="5256257" y="3806289"/>
            <a:ext cx="766044" cy="591659"/>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26" name="Rectangle 25"/>
          <p:cNvSpPr/>
          <p:nvPr/>
        </p:nvSpPr>
        <p:spPr>
          <a:xfrm>
            <a:off x="5256257" y="4507772"/>
            <a:ext cx="766044" cy="215768"/>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27" name="Rectangle 26"/>
          <p:cNvSpPr/>
          <p:nvPr/>
        </p:nvSpPr>
        <p:spPr>
          <a:xfrm>
            <a:off x="4296827" y="5328387"/>
            <a:ext cx="1162611" cy="185723"/>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28" name="Rectangle 27"/>
          <p:cNvSpPr/>
          <p:nvPr/>
        </p:nvSpPr>
        <p:spPr>
          <a:xfrm>
            <a:off x="4764873" y="5518721"/>
            <a:ext cx="1344723" cy="461329"/>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29" name="Rectangle 28"/>
          <p:cNvSpPr/>
          <p:nvPr/>
        </p:nvSpPr>
        <p:spPr>
          <a:xfrm>
            <a:off x="4787076" y="6089075"/>
            <a:ext cx="1344723" cy="332028"/>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30" name="Rectangle 29"/>
          <p:cNvSpPr/>
          <p:nvPr/>
        </p:nvSpPr>
        <p:spPr>
          <a:xfrm>
            <a:off x="465848" y="5074284"/>
            <a:ext cx="3608240" cy="602917"/>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31" name="Rectangle 30"/>
          <p:cNvSpPr/>
          <p:nvPr/>
        </p:nvSpPr>
        <p:spPr>
          <a:xfrm>
            <a:off x="465849" y="5692066"/>
            <a:ext cx="1074571" cy="287983"/>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32" name="Rectangle 31"/>
          <p:cNvSpPr/>
          <p:nvPr/>
        </p:nvSpPr>
        <p:spPr>
          <a:xfrm>
            <a:off x="465847" y="4877004"/>
            <a:ext cx="1489952" cy="179520"/>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33" name="Rectangle 32"/>
          <p:cNvSpPr/>
          <p:nvPr/>
        </p:nvSpPr>
        <p:spPr>
          <a:xfrm>
            <a:off x="4296829" y="2269368"/>
            <a:ext cx="1812769" cy="163152"/>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
        <p:nvSpPr>
          <p:cNvPr id="34" name="Rectangle 33"/>
          <p:cNvSpPr/>
          <p:nvPr/>
        </p:nvSpPr>
        <p:spPr>
          <a:xfrm>
            <a:off x="457200" y="6115626"/>
            <a:ext cx="758141" cy="148607"/>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prstClr val="white"/>
              </a:solidFill>
            </a:endParaRPr>
          </a:p>
        </p:txBody>
      </p:sp>
    </p:spTree>
    <p:extLst>
      <p:ext uri="{BB962C8B-B14F-4D97-AF65-F5344CB8AC3E}">
        <p14:creationId xmlns:p14="http://schemas.microsoft.com/office/powerpoint/2010/main" val="11305989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fade">
                                      <p:cBhvr>
                                        <p:cTn id="16" dur="500"/>
                                        <p:tgtEl>
                                          <p:spTgt spid="5">
                                            <p:txEl>
                                              <p:pRg st="3" end="3"/>
                                            </p:txEl>
                                          </p:spTgt>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500"/>
                                        <p:tgtEl>
                                          <p:spTgt spid="2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Effect transition="in" filter="fade">
                                      <p:cBhvr>
                                        <p:cTn id="49" dur="500"/>
                                        <p:tgtEl>
                                          <p:spTgt spid="5">
                                            <p:txEl>
                                              <p:pRg st="6" end="6"/>
                                            </p:txEl>
                                          </p:spTgt>
                                        </p:tgtEl>
                                      </p:cBhvr>
                                    </p:animEffect>
                                  </p:childTnLst>
                                </p:cTn>
                              </p:par>
                            </p:childTnLst>
                          </p:cTn>
                        </p:par>
                        <p:par>
                          <p:cTn id="50" fill="hold">
                            <p:stCondLst>
                              <p:cond delay="500"/>
                            </p:stCondLst>
                            <p:childTnLst>
                              <p:par>
                                <p:cTn id="51" presetID="10" presetClass="entr" presetSubtype="0"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fade">
                                      <p:cBhvr>
                                        <p:cTn id="53" dur="500"/>
                                        <p:tgtEl>
                                          <p:spTgt spid="28"/>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500"/>
                                        <p:tgtEl>
                                          <p:spTgt spid="29"/>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fade">
                                      <p:cBhvr>
                                        <p:cTn id="59" dur="500"/>
                                        <p:tgtEl>
                                          <p:spTgt spid="27"/>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fade">
                                      <p:cBhvr>
                                        <p:cTn id="62" dur="500"/>
                                        <p:tgtEl>
                                          <p:spTgt spid="3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4"/>
                                        </p:tgtEl>
                                        <p:attrNameLst>
                                          <p:attrName>style.visibility</p:attrName>
                                        </p:attrNameLst>
                                      </p:cBhvr>
                                      <p:to>
                                        <p:strVal val="visible"/>
                                      </p:to>
                                    </p:set>
                                    <p:animEffect transition="in" filter="fade">
                                      <p:cBhvr>
                                        <p:cTn id="68" dur="500"/>
                                        <p:tgtEl>
                                          <p:spTgt spid="34"/>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2"/>
                                        </p:tgtEl>
                                        <p:attrNameLst>
                                          <p:attrName>style.visibility</p:attrName>
                                        </p:attrNameLst>
                                      </p:cBhvr>
                                      <p:to>
                                        <p:strVal val="visible"/>
                                      </p:to>
                                    </p:set>
                                    <p:animEffect transition="in" filter="fade">
                                      <p:cBhvr>
                                        <p:cTn id="71" dur="500"/>
                                        <p:tgtEl>
                                          <p:spTgt spid="32"/>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Effect transition="in" filter="fade">
                                      <p:cBhvr>
                                        <p:cTn id="74" dur="500"/>
                                        <p:tgtEl>
                                          <p:spTgt spid="26"/>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fade">
                                      <p:cBhvr>
                                        <p:cTn id="77" dur="500"/>
                                        <p:tgtEl>
                                          <p:spTgt spid="25"/>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500"/>
                                        <p:tgtEl>
                                          <p:spTgt spid="24"/>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3"/>
                                        </p:tgtEl>
                                        <p:attrNameLst>
                                          <p:attrName>style.visibility</p:attrName>
                                        </p:attrNameLst>
                                      </p:cBhvr>
                                      <p:to>
                                        <p:strVal val="visible"/>
                                      </p:to>
                                    </p:set>
                                    <p:animEffect transition="in" filter="fade">
                                      <p:cBhvr>
                                        <p:cTn id="83" dur="500"/>
                                        <p:tgtEl>
                                          <p:spTgt spid="2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33"/>
                                        </p:tgtEl>
                                        <p:attrNameLst>
                                          <p:attrName>style.visibility</p:attrName>
                                        </p:attrNameLst>
                                      </p:cBhvr>
                                      <p:to>
                                        <p:strVal val="visible"/>
                                      </p:to>
                                    </p:set>
                                    <p:animEffect transition="in" filter="fade">
                                      <p:cBhvr>
                                        <p:cTn id="86" dur="500"/>
                                        <p:tgtEl>
                                          <p:spTgt spid="33"/>
                                        </p:tgtEl>
                                      </p:cBhvr>
                                    </p:animEffect>
                                  </p:childTnLst>
                                </p:cTn>
                              </p:par>
                            </p:childTnLst>
                          </p:cTn>
                        </p:par>
                      </p:childTnLst>
                    </p:cTn>
                  </p:par>
                  <p:par>
                    <p:cTn id="87" fill="hold">
                      <p:stCondLst>
                        <p:cond delay="indefinite"/>
                      </p:stCondLst>
                      <p:childTnLst>
                        <p:par>
                          <p:cTn id="88" fill="hold">
                            <p:stCondLst>
                              <p:cond delay="0"/>
                            </p:stCondLst>
                            <p:childTnLst>
                              <p:par>
                                <p:cTn id="89" presetID="10" presetClass="entr" presetSubtype="0" fill="hold" nodeType="clickEffect">
                                  <p:stCondLst>
                                    <p:cond delay="0"/>
                                  </p:stCondLst>
                                  <p:childTnLst>
                                    <p:set>
                                      <p:cBhvr>
                                        <p:cTn id="90" dur="1" fill="hold">
                                          <p:stCondLst>
                                            <p:cond delay="0"/>
                                          </p:stCondLst>
                                        </p:cTn>
                                        <p:tgtEl>
                                          <p:spTgt spid="5">
                                            <p:txEl>
                                              <p:pRg st="1" end="1"/>
                                            </p:txEl>
                                          </p:spTgt>
                                        </p:tgtEl>
                                        <p:attrNameLst>
                                          <p:attrName>style.visibility</p:attrName>
                                        </p:attrNameLst>
                                      </p:cBhvr>
                                      <p:to>
                                        <p:strVal val="visible"/>
                                      </p:to>
                                    </p:set>
                                    <p:animEffect transition="in" filter="fade">
                                      <p:cBhvr>
                                        <p:cTn id="91" dur="500"/>
                                        <p:tgtEl>
                                          <p:spTgt spid="5">
                                            <p:txEl>
                                              <p:pRg st="1" end="1"/>
                                            </p:txEl>
                                          </p:spTgt>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nodeType="clickEffect">
                                  <p:stCondLst>
                                    <p:cond delay="0"/>
                                  </p:stCondLst>
                                  <p:childTnLst>
                                    <p:set>
                                      <p:cBhvr>
                                        <p:cTn id="95" dur="1" fill="hold">
                                          <p:stCondLst>
                                            <p:cond delay="0"/>
                                          </p:stCondLst>
                                        </p:cTn>
                                        <p:tgtEl>
                                          <p:spTgt spid="5">
                                            <p:txEl>
                                              <p:pRg st="4" end="4"/>
                                            </p:txEl>
                                          </p:spTgt>
                                        </p:tgtEl>
                                        <p:attrNameLst>
                                          <p:attrName>style.visibility</p:attrName>
                                        </p:attrNameLst>
                                      </p:cBhvr>
                                      <p:to>
                                        <p:strVal val="visible"/>
                                      </p:to>
                                    </p:set>
                                    <p:animEffect transition="in" filter="fade">
                                      <p:cBhvr>
                                        <p:cTn id="96" dur="500"/>
                                        <p:tgtEl>
                                          <p:spTgt spid="5">
                                            <p:txEl>
                                              <p:pRg st="4" end="4"/>
                                            </p:txEl>
                                          </p:spTgt>
                                        </p:tgtEl>
                                      </p:cBhvr>
                                    </p:animEffect>
                                  </p:childTnLst>
                                </p:cTn>
                              </p:par>
                            </p:childTnLst>
                          </p:cTn>
                        </p:par>
                      </p:childTnLst>
                    </p:cTn>
                  </p:par>
                  <p:par>
                    <p:cTn id="97" fill="hold">
                      <p:stCondLst>
                        <p:cond delay="indefinite"/>
                      </p:stCondLst>
                      <p:childTnLst>
                        <p:par>
                          <p:cTn id="98" fill="hold">
                            <p:stCondLst>
                              <p:cond delay="0"/>
                            </p:stCondLst>
                            <p:childTnLst>
                              <p:par>
                                <p:cTn id="99" presetID="10" presetClass="entr" presetSubtype="0" fill="hold" nodeType="clickEffect">
                                  <p:stCondLst>
                                    <p:cond delay="0"/>
                                  </p:stCondLst>
                                  <p:childTnLst>
                                    <p:set>
                                      <p:cBhvr>
                                        <p:cTn id="100" dur="1" fill="hold">
                                          <p:stCondLst>
                                            <p:cond delay="0"/>
                                          </p:stCondLst>
                                        </p:cTn>
                                        <p:tgtEl>
                                          <p:spTgt spid="5">
                                            <p:txEl>
                                              <p:pRg st="7" end="7"/>
                                            </p:txEl>
                                          </p:spTgt>
                                        </p:tgtEl>
                                        <p:attrNameLst>
                                          <p:attrName>style.visibility</p:attrName>
                                        </p:attrNameLst>
                                      </p:cBhvr>
                                      <p:to>
                                        <p:strVal val="visible"/>
                                      </p:to>
                                    </p:set>
                                    <p:animEffect transition="in" filter="fade">
                                      <p:cBhvr>
                                        <p:cTn id="101"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Can 19"/>
          <p:cNvSpPr/>
          <p:nvPr/>
        </p:nvSpPr>
        <p:spPr bwMode="auto">
          <a:xfrm rot="5400000">
            <a:off x="9300916" y="2796337"/>
            <a:ext cx="1055707" cy="2463655"/>
          </a:xfrm>
          <a:prstGeom prst="can">
            <a:avLst/>
          </a:prstGeom>
          <a:solidFill>
            <a:schemeClr val="accent3"/>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1200" kern="0" dirty="0" smtClean="0">
                <a:solidFill>
                  <a:srgbClr val="000000"/>
                </a:solidFill>
                <a:cs typeface="Arial" charset="0"/>
              </a:rPr>
              <a:t>                              Adaptive </a:t>
            </a:r>
            <a:br>
              <a:rPr lang="en-US" sz="1200" kern="0" dirty="0" smtClean="0">
                <a:solidFill>
                  <a:srgbClr val="000000"/>
                </a:solidFill>
                <a:cs typeface="Arial" charset="0"/>
              </a:rPr>
            </a:br>
            <a:r>
              <a:rPr lang="en-US" sz="1200" kern="0" dirty="0" smtClean="0">
                <a:solidFill>
                  <a:srgbClr val="000000"/>
                </a:solidFill>
                <a:cs typeface="Arial" charset="0"/>
              </a:rPr>
              <a:t>                              Display</a:t>
            </a:r>
            <a:endParaRPr lang="en-US" sz="1200" kern="0" dirty="0">
              <a:solidFill>
                <a:srgbClr val="000000"/>
              </a:solidFill>
              <a:cs typeface="Arial" charset="0"/>
            </a:endParaRPr>
          </a:p>
        </p:txBody>
      </p:sp>
      <p:sp>
        <p:nvSpPr>
          <p:cNvPr id="31" name="Can 30"/>
          <p:cNvSpPr/>
          <p:nvPr/>
        </p:nvSpPr>
        <p:spPr bwMode="auto">
          <a:xfrm rot="5400000">
            <a:off x="9264496" y="1945889"/>
            <a:ext cx="516270" cy="2832176"/>
          </a:xfrm>
          <a:prstGeom prst="can">
            <a:avLst/>
          </a:prstGeom>
          <a:solidFill>
            <a:schemeClr val="accent3"/>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1200" kern="0" dirty="0" smtClean="0">
                <a:solidFill>
                  <a:srgbClr val="000000"/>
                </a:solidFill>
                <a:cs typeface="Arial" charset="0"/>
              </a:rPr>
              <a:t>                                                       </a:t>
            </a:r>
            <a:r>
              <a:rPr lang="en-US" sz="1200" kern="0" dirty="0" err="1" smtClean="0">
                <a:solidFill>
                  <a:srgbClr val="000000"/>
                </a:solidFill>
                <a:cs typeface="Arial" charset="0"/>
              </a:rPr>
              <a:t>Thinwire</a:t>
            </a:r>
            <a:r>
              <a:rPr lang="en-US" sz="1200" kern="0" dirty="0" smtClean="0">
                <a:solidFill>
                  <a:srgbClr val="000000"/>
                </a:solidFill>
                <a:cs typeface="Arial" charset="0"/>
              </a:rPr>
              <a:t> </a:t>
            </a:r>
            <a:endParaRPr lang="en-US" sz="1200" kern="0" dirty="0">
              <a:solidFill>
                <a:srgbClr val="000000"/>
              </a:solidFill>
              <a:cs typeface="Arial" charset="0"/>
            </a:endParaRPr>
          </a:p>
        </p:txBody>
      </p:sp>
      <p:sp>
        <p:nvSpPr>
          <p:cNvPr id="32" name="Can 31"/>
          <p:cNvSpPr/>
          <p:nvPr/>
        </p:nvSpPr>
        <p:spPr bwMode="auto">
          <a:xfrm rot="5400000">
            <a:off x="9405703" y="2779438"/>
            <a:ext cx="516269" cy="2410621"/>
          </a:xfrm>
          <a:prstGeom prst="can">
            <a:avLst/>
          </a:prstGeom>
          <a:solidFill>
            <a:schemeClr val="accent3"/>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1200" kern="0" dirty="0" smtClean="0">
                <a:solidFill>
                  <a:srgbClr val="000000"/>
                </a:solidFill>
                <a:cs typeface="Arial" charset="0"/>
              </a:rPr>
              <a:t>                                     H.264</a:t>
            </a:r>
            <a:endParaRPr lang="en-US" sz="1200" kern="0" dirty="0">
              <a:solidFill>
                <a:srgbClr val="000000"/>
              </a:solidFill>
              <a:cs typeface="Arial" charset="0"/>
            </a:endParaRPr>
          </a:p>
        </p:txBody>
      </p:sp>
      <p:sp>
        <p:nvSpPr>
          <p:cNvPr id="33" name="Can 32"/>
          <p:cNvSpPr/>
          <p:nvPr/>
        </p:nvSpPr>
        <p:spPr bwMode="auto">
          <a:xfrm rot="5400000">
            <a:off x="9666793" y="3567405"/>
            <a:ext cx="516269" cy="2027583"/>
          </a:xfrm>
          <a:prstGeom prst="can">
            <a:avLst/>
          </a:prstGeom>
          <a:solidFill>
            <a:schemeClr val="accent3"/>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1200" kern="0" dirty="0" smtClean="0">
                <a:solidFill>
                  <a:srgbClr val="000000"/>
                </a:solidFill>
                <a:cs typeface="Arial" charset="0"/>
              </a:rPr>
              <a:t>                          DCR</a:t>
            </a:r>
            <a:endParaRPr lang="en-US" sz="1200" kern="0" dirty="0">
              <a:solidFill>
                <a:srgbClr val="000000"/>
              </a:solidFill>
              <a:cs typeface="Arial" charset="0"/>
            </a:endParaRPr>
          </a:p>
        </p:txBody>
      </p:sp>
      <p:sp>
        <p:nvSpPr>
          <p:cNvPr id="41" name="Can 40"/>
          <p:cNvSpPr/>
          <p:nvPr/>
        </p:nvSpPr>
        <p:spPr bwMode="auto">
          <a:xfrm rot="5400000">
            <a:off x="8941658" y="2880911"/>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Audio</a:t>
            </a:r>
            <a:endParaRPr lang="en-US" sz="1200" kern="0" dirty="0">
              <a:solidFill>
                <a:srgbClr val="000000"/>
              </a:solidFill>
              <a:cs typeface="Arial" charset="0"/>
            </a:endParaRPr>
          </a:p>
        </p:txBody>
      </p:sp>
      <p:sp>
        <p:nvSpPr>
          <p:cNvPr id="43" name="Can 42"/>
          <p:cNvSpPr/>
          <p:nvPr/>
        </p:nvSpPr>
        <p:spPr bwMode="auto">
          <a:xfrm rot="5400000">
            <a:off x="9094201" y="2115499"/>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Skype</a:t>
            </a:r>
            <a:endParaRPr lang="en-US" sz="1200" kern="0" dirty="0">
              <a:solidFill>
                <a:srgbClr val="000000"/>
              </a:solidFill>
              <a:cs typeface="Arial" charset="0"/>
            </a:endParaRPr>
          </a:p>
        </p:txBody>
      </p:sp>
      <p:sp>
        <p:nvSpPr>
          <p:cNvPr id="44" name="Can 43"/>
          <p:cNvSpPr/>
          <p:nvPr/>
        </p:nvSpPr>
        <p:spPr bwMode="auto">
          <a:xfrm rot="5400000">
            <a:off x="8994426" y="3656260"/>
            <a:ext cx="352614"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        Multimedia</a:t>
            </a:r>
            <a:endParaRPr lang="en-US" sz="1200" kern="0" dirty="0">
              <a:solidFill>
                <a:srgbClr val="000000"/>
              </a:solidFill>
              <a:cs typeface="Arial" charset="0"/>
            </a:endParaRPr>
          </a:p>
        </p:txBody>
      </p:sp>
      <p:sp>
        <p:nvSpPr>
          <p:cNvPr id="45" name="Can 44"/>
          <p:cNvSpPr/>
          <p:nvPr/>
        </p:nvSpPr>
        <p:spPr bwMode="auto">
          <a:xfrm rot="5400000">
            <a:off x="9100457" y="4038966"/>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Flash</a:t>
            </a:r>
            <a:endParaRPr lang="en-US" sz="1200" kern="0" dirty="0">
              <a:solidFill>
                <a:srgbClr val="000000"/>
              </a:solidFill>
              <a:cs typeface="Arial" charset="0"/>
            </a:endParaRPr>
          </a:p>
        </p:txBody>
      </p:sp>
      <p:sp>
        <p:nvSpPr>
          <p:cNvPr id="46" name="Can 45"/>
          <p:cNvSpPr/>
          <p:nvPr/>
        </p:nvSpPr>
        <p:spPr bwMode="auto">
          <a:xfrm rot="5400000">
            <a:off x="8892120" y="2398972"/>
            <a:ext cx="352617" cy="1884684"/>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cs typeface="Arial" charset="0"/>
              </a:rPr>
              <a:t>            </a:t>
            </a:r>
            <a:r>
              <a:rPr lang="en-US" sz="1200" kern="0" dirty="0" err="1" smtClean="0">
                <a:cs typeface="Arial" charset="0"/>
              </a:rPr>
              <a:t>Multitouch</a:t>
            </a:r>
            <a:endParaRPr lang="en-US" sz="1200" kern="0" dirty="0">
              <a:cs typeface="Arial" charset="0"/>
            </a:endParaRPr>
          </a:p>
        </p:txBody>
      </p:sp>
      <p:sp>
        <p:nvSpPr>
          <p:cNvPr id="47" name="Can 46"/>
          <p:cNvSpPr/>
          <p:nvPr/>
        </p:nvSpPr>
        <p:spPr bwMode="auto">
          <a:xfrm rot="5400000">
            <a:off x="8941659" y="3273556"/>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Seamless</a:t>
            </a:r>
            <a:br>
              <a:rPr lang="en-US" sz="1200" kern="0" dirty="0" smtClean="0">
                <a:solidFill>
                  <a:srgbClr val="000000"/>
                </a:solidFill>
                <a:cs typeface="Arial" charset="0"/>
              </a:rPr>
            </a:br>
            <a:r>
              <a:rPr lang="en-US" sz="1200" kern="0" dirty="0" smtClean="0">
                <a:solidFill>
                  <a:srgbClr val="000000"/>
                </a:solidFill>
                <a:cs typeface="Arial" charset="0"/>
              </a:rPr>
              <a:t> Windows</a:t>
            </a:r>
            <a:endParaRPr lang="en-US" sz="1200" kern="0" dirty="0">
              <a:solidFill>
                <a:srgbClr val="000000"/>
              </a:solidFill>
              <a:cs typeface="Arial" charset="0"/>
            </a:endParaRPr>
          </a:p>
        </p:txBody>
      </p:sp>
      <p:sp>
        <p:nvSpPr>
          <p:cNvPr id="13" name="Can 12"/>
          <p:cNvSpPr/>
          <p:nvPr/>
        </p:nvSpPr>
        <p:spPr bwMode="auto">
          <a:xfrm rot="5400000">
            <a:off x="5369478" y="2323595"/>
            <a:ext cx="2663855" cy="3205454"/>
          </a:xfrm>
          <a:prstGeom prst="can">
            <a:avLst/>
          </a:prstGeom>
          <a:solidFill>
            <a:srgbClr val="414141">
              <a:lumMod val="60000"/>
              <a:lumOff val="40000"/>
            </a:srgbClr>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167" tIns="69083" rIns="138167" bIns="69083"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4000" kern="0" dirty="0" smtClean="0">
                <a:solidFill>
                  <a:schemeClr val="bg1"/>
                </a:solidFill>
                <a:cs typeface="Arial" charset="0"/>
              </a:rPr>
              <a:t>ICA</a:t>
            </a:r>
            <a:endParaRPr lang="en-US" sz="4000" kern="0" dirty="0">
              <a:solidFill>
                <a:schemeClr val="bg1"/>
              </a:solidFill>
              <a:cs typeface="Arial" charset="0"/>
            </a:endParaRPr>
          </a:p>
        </p:txBody>
      </p:sp>
      <p:sp>
        <p:nvSpPr>
          <p:cNvPr id="37" name="Can 36"/>
          <p:cNvSpPr/>
          <p:nvPr/>
        </p:nvSpPr>
        <p:spPr bwMode="auto">
          <a:xfrm rot="5400000">
            <a:off x="8026776" y="3441436"/>
            <a:ext cx="352617" cy="954358"/>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Clipboard</a:t>
            </a:r>
            <a:endParaRPr lang="en-US" sz="1200" kern="0" dirty="0">
              <a:solidFill>
                <a:srgbClr val="000000"/>
              </a:solidFill>
              <a:cs typeface="Arial" charset="0"/>
            </a:endParaRPr>
          </a:p>
        </p:txBody>
      </p:sp>
      <p:sp>
        <p:nvSpPr>
          <p:cNvPr id="38" name="Can 37"/>
          <p:cNvSpPr/>
          <p:nvPr/>
        </p:nvSpPr>
        <p:spPr bwMode="auto">
          <a:xfrm rot="5400000">
            <a:off x="8057439" y="3762964"/>
            <a:ext cx="352617" cy="1015685"/>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Smartcards</a:t>
            </a:r>
            <a:endParaRPr lang="en-US" sz="1200" kern="0" dirty="0">
              <a:solidFill>
                <a:srgbClr val="000000"/>
              </a:solidFill>
              <a:cs typeface="Arial" charset="0"/>
            </a:endParaRPr>
          </a:p>
        </p:txBody>
      </p:sp>
      <p:sp>
        <p:nvSpPr>
          <p:cNvPr id="39" name="Can 38"/>
          <p:cNvSpPr/>
          <p:nvPr/>
        </p:nvSpPr>
        <p:spPr bwMode="auto">
          <a:xfrm rot="5400000">
            <a:off x="8057799" y="3058942"/>
            <a:ext cx="352617" cy="1014964"/>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Keyboard / Mouse</a:t>
            </a:r>
            <a:endParaRPr lang="en-US" sz="1200" kern="0" dirty="0">
              <a:solidFill>
                <a:srgbClr val="000000"/>
              </a:solidFill>
              <a:cs typeface="Arial" charset="0"/>
            </a:endParaRPr>
          </a:p>
        </p:txBody>
      </p:sp>
      <p:sp>
        <p:nvSpPr>
          <p:cNvPr id="36" name="Can 35"/>
          <p:cNvSpPr/>
          <p:nvPr/>
        </p:nvSpPr>
        <p:spPr bwMode="auto">
          <a:xfrm rot="5400000">
            <a:off x="8138306" y="2686210"/>
            <a:ext cx="352618" cy="1056043"/>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Printing</a:t>
            </a:r>
            <a:endParaRPr lang="en-US" sz="1200" kern="0" dirty="0">
              <a:solidFill>
                <a:srgbClr val="000000"/>
              </a:solidFill>
              <a:cs typeface="Arial" charset="0"/>
            </a:endParaRPr>
          </a:p>
        </p:txBody>
      </p:sp>
      <p:sp>
        <p:nvSpPr>
          <p:cNvPr id="40" name="Can 39"/>
          <p:cNvSpPr/>
          <p:nvPr/>
        </p:nvSpPr>
        <p:spPr bwMode="auto">
          <a:xfrm rot="5400000">
            <a:off x="8166440" y="4081284"/>
            <a:ext cx="352617" cy="1083427"/>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Mobile </a:t>
            </a:r>
            <a:br>
              <a:rPr lang="en-US" sz="1200" kern="0" dirty="0" smtClean="0">
                <a:solidFill>
                  <a:srgbClr val="000000"/>
                </a:solidFill>
                <a:cs typeface="Arial" charset="0"/>
              </a:rPr>
            </a:br>
            <a:r>
              <a:rPr lang="en-US" sz="1200" kern="0" dirty="0" smtClean="0">
                <a:solidFill>
                  <a:srgbClr val="000000"/>
                </a:solidFill>
                <a:cs typeface="Arial" charset="0"/>
              </a:rPr>
              <a:t>Sensors</a:t>
            </a:r>
            <a:endParaRPr lang="en-US" sz="1200" kern="0" dirty="0">
              <a:solidFill>
                <a:srgbClr val="000000"/>
              </a:solidFill>
              <a:cs typeface="Arial" charset="0"/>
            </a:endParaRPr>
          </a:p>
        </p:txBody>
      </p:sp>
      <p:sp>
        <p:nvSpPr>
          <p:cNvPr id="34" name="Can 33"/>
          <p:cNvSpPr/>
          <p:nvPr/>
        </p:nvSpPr>
        <p:spPr bwMode="auto">
          <a:xfrm rot="5400000">
            <a:off x="8217576" y="4457935"/>
            <a:ext cx="352617" cy="1034509"/>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Generic USB</a:t>
            </a:r>
            <a:endParaRPr lang="en-US" sz="1200" kern="0" dirty="0">
              <a:solidFill>
                <a:srgbClr val="000000"/>
              </a:solidFill>
              <a:cs typeface="Arial" charset="0"/>
            </a:endParaRPr>
          </a:p>
        </p:txBody>
      </p:sp>
      <p:sp>
        <p:nvSpPr>
          <p:cNvPr id="35" name="Can 34"/>
          <p:cNvSpPr/>
          <p:nvPr/>
        </p:nvSpPr>
        <p:spPr bwMode="auto">
          <a:xfrm rot="5400000">
            <a:off x="8217575" y="2344788"/>
            <a:ext cx="352617" cy="1034510"/>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Drives</a:t>
            </a:r>
            <a:endParaRPr lang="en-US" sz="1200" kern="0" dirty="0">
              <a:solidFill>
                <a:srgbClr val="000000"/>
              </a:solidFill>
              <a:cs typeface="Arial" charset="0"/>
            </a:endParaRPr>
          </a:p>
        </p:txBody>
      </p:sp>
      <p:sp>
        <p:nvSpPr>
          <p:cNvPr id="21" name="Rounded Rectangle 20"/>
          <p:cNvSpPr/>
          <p:nvPr/>
        </p:nvSpPr>
        <p:spPr bwMode="auto">
          <a:xfrm>
            <a:off x="4821717" y="454791"/>
            <a:ext cx="2383723" cy="537405"/>
          </a:xfrm>
          <a:prstGeom prst="roundRect">
            <a:avLst/>
          </a:prstGeom>
          <a:solidFill>
            <a:schemeClr val="accent1">
              <a:lumMod val="40000"/>
              <a:lumOff val="60000"/>
            </a:schemeClr>
          </a:solidFill>
          <a:ln w="9525" algn="ctr">
            <a:solidFill>
              <a:schemeClr val="tx1"/>
            </a:solidFill>
            <a:miter lim="800000"/>
            <a:headEnd/>
            <a:tailEnd/>
          </a:ln>
          <a:effectLst/>
          <a:extLst/>
        </p:spPr>
        <p:txBody>
          <a:bodyPr rtlCol="0" anchor="ctr"/>
          <a:lstStyle/>
          <a:p>
            <a:pPr algn="ctr" defTabSz="1088263" eaLnBrk="0" fontAlgn="base" hangingPunct="0">
              <a:spcBef>
                <a:spcPct val="0"/>
              </a:spcBef>
              <a:spcAft>
                <a:spcPct val="0"/>
              </a:spcAft>
            </a:pPr>
            <a:r>
              <a:rPr lang="en-US" sz="2133" dirty="0" smtClean="0">
                <a:solidFill>
                  <a:srgbClr val="000000"/>
                </a:solidFill>
                <a:cs typeface="Arial" pitchFamily="34" charset="0"/>
              </a:rPr>
              <a:t>Application Layer</a:t>
            </a:r>
            <a:endParaRPr lang="en-US" sz="2133" dirty="0">
              <a:solidFill>
                <a:srgbClr val="000000"/>
              </a:solidFill>
              <a:cs typeface="Arial" pitchFamily="34" charset="0"/>
            </a:endParaRPr>
          </a:p>
        </p:txBody>
      </p:sp>
    </p:spTree>
    <p:extLst>
      <p:ext uri="{BB962C8B-B14F-4D97-AF65-F5344CB8AC3E}">
        <p14:creationId xmlns:p14="http://schemas.microsoft.com/office/powerpoint/2010/main" val="2298868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4.16667E-7 2.22222E-6 L -0.00391 0.09097 " pathEditMode="relative" rAng="0" ptsTypes="AA">
                                      <p:cBhvr>
                                        <p:cTn id="6" dur="2000" fill="hold"/>
                                        <p:tgtEl>
                                          <p:spTgt spid="31"/>
                                        </p:tgtEl>
                                        <p:attrNameLst>
                                          <p:attrName>ppt_x</p:attrName>
                                          <p:attrName>ppt_y</p:attrName>
                                        </p:attrNameLst>
                                      </p:cBhvr>
                                      <p:rCtr x="-195" y="4537"/>
                                    </p:animMotion>
                                  </p:childTnLst>
                                </p:cTn>
                              </p:par>
                              <p:par>
                                <p:cTn id="7" presetID="10" presetClass="exit" presetSubtype="0" fill="hold" grpId="1" nodeType="withEffect">
                                  <p:stCondLst>
                                    <p:cond delay="0"/>
                                  </p:stCondLst>
                                  <p:childTnLst>
                                    <p:animEffect transition="out" filter="fade">
                                      <p:cBhvr>
                                        <p:cTn id="8" dur="500"/>
                                        <p:tgtEl>
                                          <p:spTgt spid="31"/>
                                        </p:tgtEl>
                                      </p:cBhvr>
                                    </p:animEffect>
                                    <p:set>
                                      <p:cBhvr>
                                        <p:cTn id="9" dur="1" fill="hold">
                                          <p:stCondLst>
                                            <p:cond delay="499"/>
                                          </p:stCondLst>
                                        </p:cTn>
                                        <p:tgtEl>
                                          <p:spTgt spid="31"/>
                                        </p:tgtEl>
                                        <p:attrNameLst>
                                          <p:attrName>style.visibility</p:attrName>
                                        </p:attrNameLst>
                                      </p:cBhvr>
                                      <p:to>
                                        <p:strVal val="hidden"/>
                                      </p:to>
                                    </p:set>
                                  </p:childTnLst>
                                </p:cTn>
                              </p:par>
                              <p:par>
                                <p:cTn id="10" presetID="42" presetClass="path" presetSubtype="0" accel="50000" decel="50000" fill="hold" grpId="0" nodeType="withEffect">
                                  <p:stCondLst>
                                    <p:cond delay="0"/>
                                  </p:stCondLst>
                                  <p:childTnLst>
                                    <p:animMotion origin="layout" path="M -2.5E-6 -4.07407E-6 L -0.00508 -0.0875 " pathEditMode="relative" rAng="0" ptsTypes="AA">
                                      <p:cBhvr>
                                        <p:cTn id="11" dur="2000" fill="hold"/>
                                        <p:tgtEl>
                                          <p:spTgt spid="33"/>
                                        </p:tgtEl>
                                        <p:attrNameLst>
                                          <p:attrName>ppt_x</p:attrName>
                                          <p:attrName>ppt_y</p:attrName>
                                        </p:attrNameLst>
                                      </p:cBhvr>
                                      <p:rCtr x="-260" y="-4375"/>
                                    </p:animMotion>
                                  </p:childTnLst>
                                </p:cTn>
                              </p:par>
                              <p:par>
                                <p:cTn id="12" presetID="10" presetClass="exit" presetSubtype="0" fill="hold" grpId="1" nodeType="withEffect">
                                  <p:stCondLst>
                                    <p:cond delay="0"/>
                                  </p:stCondLst>
                                  <p:childTnLst>
                                    <p:animEffect transition="out" filter="fade">
                                      <p:cBhvr>
                                        <p:cTn id="13" dur="500"/>
                                        <p:tgtEl>
                                          <p:spTgt spid="33"/>
                                        </p:tgtEl>
                                      </p:cBhvr>
                                    </p:animEffect>
                                    <p:set>
                                      <p:cBhvr>
                                        <p:cTn id="14" dur="1" fill="hold">
                                          <p:stCondLst>
                                            <p:cond delay="499"/>
                                          </p:stCondLst>
                                        </p:cTn>
                                        <p:tgtEl>
                                          <p:spTgt spid="33"/>
                                        </p:tgtEl>
                                        <p:attrNameLst>
                                          <p:attrName>style.visibility</p:attrName>
                                        </p:attrNameLst>
                                      </p:cBhvr>
                                      <p:to>
                                        <p:strVal val="hidden"/>
                                      </p:to>
                                    </p:set>
                                  </p:childTnLst>
                                </p:cTn>
                              </p:par>
                              <p:par>
                                <p:cTn id="15" presetID="10" presetClass="exit" presetSubtype="0" fill="hold" grpId="0" nodeType="withEffect">
                                  <p:stCondLst>
                                    <p:cond delay="0"/>
                                  </p:stCondLst>
                                  <p:childTnLst>
                                    <p:animEffect transition="out" filter="fade">
                                      <p:cBhvr>
                                        <p:cTn id="16" dur="500"/>
                                        <p:tgtEl>
                                          <p:spTgt spid="32"/>
                                        </p:tgtEl>
                                      </p:cBhvr>
                                    </p:animEffect>
                                    <p:set>
                                      <p:cBhvr>
                                        <p:cTn id="17" dur="1" fill="hold">
                                          <p:stCondLst>
                                            <p:cond delay="499"/>
                                          </p:stCondLst>
                                        </p:cTn>
                                        <p:tgtEl>
                                          <p:spTgt spid="32"/>
                                        </p:tgtEl>
                                        <p:attrNameLst>
                                          <p:attrName>style.visibility</p:attrName>
                                        </p:attrNameLst>
                                      </p:cBhvr>
                                      <p:to>
                                        <p:strVal val="hidden"/>
                                      </p:to>
                                    </p:set>
                                  </p:childTnLst>
                                </p:cTn>
                              </p:par>
                              <p:par>
                                <p:cTn id="18" presetID="10" presetClass="entr" presetSubtype="0"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31" grpId="0" animBg="1"/>
      <p:bldP spid="31" grpId="1" animBg="1"/>
      <p:bldP spid="32" grpId="0" animBg="1"/>
      <p:bldP spid="33" grpId="0" animBg="1"/>
      <p:bldP spid="33"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le 19"/>
          <p:cNvSpPr/>
          <p:nvPr/>
        </p:nvSpPr>
        <p:spPr bwMode="auto">
          <a:xfrm>
            <a:off x="3635852" y="2427958"/>
            <a:ext cx="4929857" cy="2899407"/>
          </a:xfrm>
          <a:prstGeom prst="roundRect">
            <a:avLst/>
          </a:prstGeom>
          <a:solidFill>
            <a:schemeClr val="bg1">
              <a:lumMod val="95000"/>
            </a:schemeClr>
          </a:solidFill>
          <a:ln w="9525" algn="ctr">
            <a:solidFill>
              <a:schemeClr val="tx1"/>
            </a:solidFill>
            <a:miter lim="800000"/>
            <a:headEnd/>
            <a:tailEnd/>
          </a:ln>
          <a:effectLst/>
          <a:extLst/>
        </p:spPr>
        <p:txBody>
          <a:bodyPr rtlCol="0" anchor="ctr"/>
          <a:lstStyle/>
          <a:p>
            <a:pPr algn="ctr" defTabSz="816218" eaLnBrk="0" fontAlgn="base" hangingPunct="0">
              <a:spcBef>
                <a:spcPct val="0"/>
              </a:spcBef>
              <a:spcAft>
                <a:spcPct val="0"/>
              </a:spcAft>
            </a:pPr>
            <a:endParaRPr lang="en-US" sz="1600" dirty="0">
              <a:solidFill>
                <a:srgbClr val="000000"/>
              </a:solidFill>
              <a:cs typeface="Arial" pitchFamily="34" charset="0"/>
            </a:endParaRPr>
          </a:p>
        </p:txBody>
      </p:sp>
      <p:sp>
        <p:nvSpPr>
          <p:cNvPr id="39" name="Rectangle 38"/>
          <p:cNvSpPr/>
          <p:nvPr/>
        </p:nvSpPr>
        <p:spPr>
          <a:xfrm>
            <a:off x="6320904" y="2596743"/>
            <a:ext cx="667170" cy="523092"/>
          </a:xfrm>
          <a:prstGeom prst="rect">
            <a:avLst/>
          </a:prstGeom>
        </p:spPr>
        <p:txBody>
          <a:bodyPr wrap="none">
            <a:spAutoFit/>
          </a:bodyPr>
          <a:lstStyle/>
          <a:p>
            <a:pPr defTabSz="1088263"/>
            <a:r>
              <a:rPr lang="en-US" sz="2799" dirty="0" smtClean="0">
                <a:solidFill>
                  <a:srgbClr val="4D4F53"/>
                </a:solidFill>
              </a:rPr>
              <a:t>ICA</a:t>
            </a:r>
            <a:endParaRPr lang="en-US" sz="2799" dirty="0">
              <a:solidFill>
                <a:srgbClr val="4D4F53"/>
              </a:solidFill>
            </a:endParaRPr>
          </a:p>
        </p:txBody>
      </p:sp>
      <p:sp>
        <p:nvSpPr>
          <p:cNvPr id="40" name="Rectangle 39"/>
          <p:cNvSpPr/>
          <p:nvPr/>
        </p:nvSpPr>
        <p:spPr>
          <a:xfrm>
            <a:off x="6320904" y="3267819"/>
            <a:ext cx="2057999" cy="523092"/>
          </a:xfrm>
          <a:prstGeom prst="rect">
            <a:avLst/>
          </a:prstGeom>
        </p:spPr>
        <p:txBody>
          <a:bodyPr wrap="none">
            <a:spAutoFit/>
          </a:bodyPr>
          <a:lstStyle/>
          <a:p>
            <a:pPr defTabSz="1088263"/>
            <a:r>
              <a:rPr lang="en-US" sz="2799" dirty="0" smtClean="0">
                <a:solidFill>
                  <a:srgbClr val="4D4F53"/>
                </a:solidFill>
              </a:rPr>
              <a:t>TCP and UDP</a:t>
            </a:r>
            <a:endParaRPr lang="en-US" sz="2799" dirty="0">
              <a:solidFill>
                <a:srgbClr val="4D4F53"/>
              </a:solidFill>
            </a:endParaRPr>
          </a:p>
        </p:txBody>
      </p:sp>
      <p:sp>
        <p:nvSpPr>
          <p:cNvPr id="41" name="Rectangle 40"/>
          <p:cNvSpPr/>
          <p:nvPr/>
        </p:nvSpPr>
        <p:spPr>
          <a:xfrm>
            <a:off x="6320904" y="3937118"/>
            <a:ext cx="455574" cy="523092"/>
          </a:xfrm>
          <a:prstGeom prst="rect">
            <a:avLst/>
          </a:prstGeom>
        </p:spPr>
        <p:txBody>
          <a:bodyPr wrap="none">
            <a:spAutoFit/>
          </a:bodyPr>
          <a:lstStyle/>
          <a:p>
            <a:pPr defTabSz="1088263"/>
            <a:r>
              <a:rPr lang="en-US" sz="2799" dirty="0" smtClean="0">
                <a:solidFill>
                  <a:srgbClr val="4D4F53"/>
                </a:solidFill>
              </a:rPr>
              <a:t>IP</a:t>
            </a:r>
            <a:endParaRPr lang="en-US" sz="2799" dirty="0">
              <a:solidFill>
                <a:srgbClr val="4D4F53"/>
              </a:solidFill>
            </a:endParaRPr>
          </a:p>
        </p:txBody>
      </p:sp>
      <p:sp>
        <p:nvSpPr>
          <p:cNvPr id="42" name="Rectangle 41"/>
          <p:cNvSpPr/>
          <p:nvPr/>
        </p:nvSpPr>
        <p:spPr>
          <a:xfrm>
            <a:off x="6320904" y="4609971"/>
            <a:ext cx="2122119" cy="523092"/>
          </a:xfrm>
          <a:prstGeom prst="rect">
            <a:avLst/>
          </a:prstGeom>
        </p:spPr>
        <p:txBody>
          <a:bodyPr wrap="none">
            <a:spAutoFit/>
          </a:bodyPr>
          <a:lstStyle/>
          <a:p>
            <a:pPr defTabSz="1088263"/>
            <a:r>
              <a:rPr lang="en-US" sz="2799" dirty="0" smtClean="0">
                <a:solidFill>
                  <a:srgbClr val="4D4F53"/>
                </a:solidFill>
              </a:rPr>
              <a:t>NIC, Switches</a:t>
            </a:r>
            <a:endParaRPr lang="en-US" sz="2799" dirty="0">
              <a:solidFill>
                <a:srgbClr val="4D4F53"/>
              </a:solidFill>
            </a:endParaRPr>
          </a:p>
        </p:txBody>
      </p:sp>
      <p:sp>
        <p:nvSpPr>
          <p:cNvPr id="44" name="Rounded Rectangle 43"/>
          <p:cNvSpPr/>
          <p:nvPr/>
        </p:nvSpPr>
        <p:spPr bwMode="auto">
          <a:xfrm>
            <a:off x="3794446" y="2589587"/>
            <a:ext cx="2383723" cy="537405"/>
          </a:xfrm>
          <a:prstGeom prst="roundRect">
            <a:avLst/>
          </a:prstGeom>
          <a:solidFill>
            <a:schemeClr val="accent1">
              <a:lumMod val="40000"/>
              <a:lumOff val="60000"/>
            </a:schemeClr>
          </a:solidFill>
          <a:ln w="9525" algn="ctr">
            <a:solidFill>
              <a:schemeClr val="tx1"/>
            </a:solidFill>
            <a:miter lim="800000"/>
            <a:headEnd/>
            <a:tailEnd/>
          </a:ln>
          <a:effectLst/>
          <a:extLst/>
        </p:spPr>
        <p:txBody>
          <a:bodyPr rtlCol="0" anchor="ctr"/>
          <a:lstStyle/>
          <a:p>
            <a:pPr algn="ctr" defTabSz="1088263" eaLnBrk="0" fontAlgn="base" hangingPunct="0">
              <a:spcBef>
                <a:spcPct val="0"/>
              </a:spcBef>
              <a:spcAft>
                <a:spcPct val="0"/>
              </a:spcAft>
            </a:pPr>
            <a:r>
              <a:rPr lang="en-US" sz="2133" dirty="0" smtClean="0">
                <a:solidFill>
                  <a:srgbClr val="000000"/>
                </a:solidFill>
                <a:cs typeface="Arial" pitchFamily="34" charset="0"/>
              </a:rPr>
              <a:t>Application Layer</a:t>
            </a:r>
            <a:endParaRPr lang="en-US" sz="2133" dirty="0">
              <a:solidFill>
                <a:srgbClr val="000000"/>
              </a:solidFill>
              <a:cs typeface="Arial" pitchFamily="34" charset="0"/>
            </a:endParaRPr>
          </a:p>
        </p:txBody>
      </p:sp>
      <p:sp>
        <p:nvSpPr>
          <p:cNvPr id="45" name="Rounded Rectangle 44"/>
          <p:cNvSpPr/>
          <p:nvPr/>
        </p:nvSpPr>
        <p:spPr bwMode="auto">
          <a:xfrm>
            <a:off x="3794447" y="3260663"/>
            <a:ext cx="2383723" cy="537405"/>
          </a:xfrm>
          <a:prstGeom prst="roundRect">
            <a:avLst/>
          </a:prstGeom>
          <a:solidFill>
            <a:schemeClr val="accent1">
              <a:lumMod val="60000"/>
              <a:lumOff val="40000"/>
            </a:schemeClr>
          </a:solidFill>
          <a:ln w="9525" algn="ctr">
            <a:solidFill>
              <a:schemeClr val="tx1"/>
            </a:solidFill>
            <a:miter lim="800000"/>
            <a:headEnd/>
            <a:tailEnd/>
          </a:ln>
          <a:effectLst/>
          <a:extLst/>
        </p:spPr>
        <p:txBody>
          <a:bodyPr rtlCol="0" anchor="ctr"/>
          <a:lstStyle/>
          <a:p>
            <a:pPr algn="ctr" defTabSz="1088263" eaLnBrk="0" fontAlgn="base" hangingPunct="0">
              <a:spcBef>
                <a:spcPct val="0"/>
              </a:spcBef>
              <a:spcAft>
                <a:spcPct val="0"/>
              </a:spcAft>
            </a:pPr>
            <a:r>
              <a:rPr lang="en-US" sz="2133" dirty="0" smtClean="0">
                <a:solidFill>
                  <a:srgbClr val="000000"/>
                </a:solidFill>
                <a:cs typeface="Arial" pitchFamily="34" charset="0"/>
              </a:rPr>
              <a:t>Transport Layer</a:t>
            </a:r>
            <a:endParaRPr lang="en-US" sz="2133" dirty="0">
              <a:solidFill>
                <a:srgbClr val="000000"/>
              </a:solidFill>
              <a:cs typeface="Arial" pitchFamily="34" charset="0"/>
            </a:endParaRPr>
          </a:p>
        </p:txBody>
      </p:sp>
      <p:sp>
        <p:nvSpPr>
          <p:cNvPr id="46" name="Rounded Rectangle 45"/>
          <p:cNvSpPr/>
          <p:nvPr/>
        </p:nvSpPr>
        <p:spPr bwMode="auto">
          <a:xfrm>
            <a:off x="3786517" y="3931739"/>
            <a:ext cx="2383723" cy="537405"/>
          </a:xfrm>
          <a:prstGeom prst="roundRect">
            <a:avLst/>
          </a:prstGeom>
          <a:solidFill>
            <a:schemeClr val="accent1"/>
          </a:solidFill>
          <a:ln w="9525" algn="ctr">
            <a:solidFill>
              <a:schemeClr val="tx1"/>
            </a:solidFill>
            <a:miter lim="800000"/>
            <a:headEnd/>
            <a:tailEnd/>
          </a:ln>
          <a:effectLst/>
          <a:extLst/>
        </p:spPr>
        <p:txBody>
          <a:bodyPr rtlCol="0" anchor="ctr"/>
          <a:lstStyle/>
          <a:p>
            <a:pPr algn="ctr" defTabSz="1088263" eaLnBrk="0" fontAlgn="base" hangingPunct="0">
              <a:spcBef>
                <a:spcPct val="0"/>
              </a:spcBef>
              <a:spcAft>
                <a:spcPct val="0"/>
              </a:spcAft>
            </a:pPr>
            <a:r>
              <a:rPr lang="en-US" sz="2133" dirty="0" smtClean="0">
                <a:solidFill>
                  <a:srgbClr val="000000"/>
                </a:solidFill>
                <a:cs typeface="Arial" pitchFamily="34" charset="0"/>
              </a:rPr>
              <a:t>Internet Layer</a:t>
            </a:r>
            <a:endParaRPr lang="en-US" sz="2133" dirty="0">
              <a:solidFill>
                <a:srgbClr val="000000"/>
              </a:solidFill>
              <a:cs typeface="Arial" pitchFamily="34" charset="0"/>
            </a:endParaRPr>
          </a:p>
        </p:txBody>
      </p:sp>
      <p:sp>
        <p:nvSpPr>
          <p:cNvPr id="47" name="Rounded Rectangle 46"/>
          <p:cNvSpPr/>
          <p:nvPr/>
        </p:nvSpPr>
        <p:spPr bwMode="auto">
          <a:xfrm>
            <a:off x="3786517" y="4602815"/>
            <a:ext cx="2389011" cy="537405"/>
          </a:xfrm>
          <a:prstGeom prst="roundRect">
            <a:avLst/>
          </a:prstGeom>
          <a:solidFill>
            <a:schemeClr val="accent1">
              <a:lumMod val="75000"/>
            </a:schemeClr>
          </a:solidFill>
          <a:ln w="9525" algn="ctr">
            <a:solidFill>
              <a:schemeClr val="tx1"/>
            </a:solidFill>
            <a:miter lim="800000"/>
            <a:headEnd/>
            <a:tailEnd/>
          </a:ln>
          <a:effectLst/>
          <a:extLst/>
        </p:spPr>
        <p:txBody>
          <a:bodyPr rtlCol="0" anchor="ctr"/>
          <a:lstStyle/>
          <a:p>
            <a:pPr algn="ctr" defTabSz="1088263" eaLnBrk="0" fontAlgn="base" hangingPunct="0">
              <a:spcBef>
                <a:spcPct val="0"/>
              </a:spcBef>
              <a:spcAft>
                <a:spcPct val="0"/>
              </a:spcAft>
            </a:pPr>
            <a:r>
              <a:rPr lang="en-US" sz="2133" dirty="0" smtClean="0">
                <a:solidFill>
                  <a:srgbClr val="000000"/>
                </a:solidFill>
                <a:cs typeface="Arial" pitchFamily="34" charset="0"/>
              </a:rPr>
              <a:t>Link Layer</a:t>
            </a:r>
            <a:endParaRPr lang="en-US" sz="2133" dirty="0">
              <a:solidFill>
                <a:srgbClr val="000000"/>
              </a:solidFill>
              <a:cs typeface="Arial" pitchFamily="34" charset="0"/>
            </a:endParaRPr>
          </a:p>
        </p:txBody>
      </p:sp>
      <p:sp>
        <p:nvSpPr>
          <p:cNvPr id="50" name="Title 49"/>
          <p:cNvSpPr>
            <a:spLocks noGrp="1"/>
          </p:cNvSpPr>
          <p:nvPr>
            <p:ph type="title"/>
          </p:nvPr>
        </p:nvSpPr>
        <p:spPr/>
        <p:txBody>
          <a:bodyPr/>
          <a:lstStyle/>
          <a:p>
            <a:r>
              <a:rPr lang="en-US" dirty="0"/>
              <a:t>Adaptive Transport</a:t>
            </a:r>
          </a:p>
        </p:txBody>
      </p:sp>
      <p:sp>
        <p:nvSpPr>
          <p:cNvPr id="2" name="Text Placeholder 1"/>
          <p:cNvSpPr>
            <a:spLocks noGrp="1"/>
          </p:cNvSpPr>
          <p:nvPr>
            <p:ph type="body" idx="10"/>
          </p:nvPr>
        </p:nvSpPr>
        <p:spPr/>
        <p:txBody>
          <a:bodyPr/>
          <a:lstStyle/>
          <a:p>
            <a:r>
              <a:rPr lang="en-US" dirty="0" smtClean="0"/>
              <a:t>Why</a:t>
            </a:r>
            <a:endParaRPr lang="en-US" dirty="0"/>
          </a:p>
        </p:txBody>
      </p:sp>
      <p:sp>
        <p:nvSpPr>
          <p:cNvPr id="21" name="Rectangle 20"/>
          <p:cNvSpPr/>
          <p:nvPr/>
        </p:nvSpPr>
        <p:spPr>
          <a:xfrm>
            <a:off x="5040618" y="5327365"/>
            <a:ext cx="2120324" cy="523092"/>
          </a:xfrm>
          <a:prstGeom prst="rect">
            <a:avLst/>
          </a:prstGeom>
        </p:spPr>
        <p:txBody>
          <a:bodyPr wrap="none">
            <a:spAutoFit/>
          </a:bodyPr>
          <a:lstStyle/>
          <a:p>
            <a:pPr algn="ctr" defTabSz="1088263"/>
            <a:r>
              <a:rPr lang="en-US" sz="2799" dirty="0" smtClean="0">
                <a:solidFill>
                  <a:srgbClr val="4D4F53"/>
                </a:solidFill>
              </a:rPr>
              <a:t>TCP/IP Model</a:t>
            </a:r>
            <a:endParaRPr lang="en-US" sz="2799" dirty="0">
              <a:solidFill>
                <a:srgbClr val="4D4F53"/>
              </a:solidFill>
            </a:endParaRPr>
          </a:p>
        </p:txBody>
      </p:sp>
    </p:spTree>
    <p:extLst>
      <p:ext uri="{BB962C8B-B14F-4D97-AF65-F5344CB8AC3E}">
        <p14:creationId xmlns:p14="http://schemas.microsoft.com/office/powerpoint/2010/main" val="1335808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1"/>
                                        </p:tgtEl>
                                      </p:cBhvr>
                                    </p:animEffect>
                                    <p:set>
                                      <p:cBhvr>
                                        <p:cTn id="7" dur="1" fill="hold">
                                          <p:stCondLst>
                                            <p:cond delay="499"/>
                                          </p:stCondLst>
                                        </p:cTn>
                                        <p:tgtEl>
                                          <p:spTgt spid="21"/>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20"/>
                                        </p:tgtEl>
                                      </p:cBhvr>
                                    </p:animEffect>
                                    <p:set>
                                      <p:cBhvr>
                                        <p:cTn id="10" dur="1" fill="hold">
                                          <p:stCondLst>
                                            <p:cond delay="499"/>
                                          </p:stCondLst>
                                        </p:cTn>
                                        <p:tgtEl>
                                          <p:spTgt spid="20"/>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42"/>
                                        </p:tgtEl>
                                      </p:cBhvr>
                                    </p:animEffect>
                                    <p:set>
                                      <p:cBhvr>
                                        <p:cTn id="13" dur="1" fill="hold">
                                          <p:stCondLst>
                                            <p:cond delay="499"/>
                                          </p:stCondLst>
                                        </p:cTn>
                                        <p:tgtEl>
                                          <p:spTgt spid="42"/>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41"/>
                                        </p:tgtEl>
                                      </p:cBhvr>
                                    </p:animEffect>
                                    <p:set>
                                      <p:cBhvr>
                                        <p:cTn id="16" dur="1" fill="hold">
                                          <p:stCondLst>
                                            <p:cond delay="499"/>
                                          </p:stCondLst>
                                        </p:cTn>
                                        <p:tgtEl>
                                          <p:spTgt spid="41"/>
                                        </p:tgtEl>
                                        <p:attrNameLst>
                                          <p:attrName>style.visibility</p:attrName>
                                        </p:attrNameLst>
                                      </p:cBhvr>
                                      <p:to>
                                        <p:strVal val="hidden"/>
                                      </p:to>
                                    </p:set>
                                  </p:childTnLst>
                                </p:cTn>
                              </p:par>
                              <p:par>
                                <p:cTn id="17" presetID="10" presetClass="exit" presetSubtype="0" fill="hold" grpId="0" nodeType="withEffect">
                                  <p:stCondLst>
                                    <p:cond delay="0"/>
                                  </p:stCondLst>
                                  <p:childTnLst>
                                    <p:animEffect transition="out" filter="fade">
                                      <p:cBhvr>
                                        <p:cTn id="18" dur="500"/>
                                        <p:tgtEl>
                                          <p:spTgt spid="40"/>
                                        </p:tgtEl>
                                      </p:cBhvr>
                                    </p:animEffect>
                                    <p:set>
                                      <p:cBhvr>
                                        <p:cTn id="19" dur="1" fill="hold">
                                          <p:stCondLst>
                                            <p:cond delay="499"/>
                                          </p:stCondLst>
                                        </p:cTn>
                                        <p:tgtEl>
                                          <p:spTgt spid="40"/>
                                        </p:tgtEl>
                                        <p:attrNameLst>
                                          <p:attrName>style.visibility</p:attrName>
                                        </p:attrNameLst>
                                      </p:cBhvr>
                                      <p:to>
                                        <p:strVal val="hidden"/>
                                      </p:to>
                                    </p:set>
                                  </p:childTnLst>
                                </p:cTn>
                              </p:par>
                              <p:par>
                                <p:cTn id="20" presetID="10" presetClass="exit" presetSubtype="0" fill="hold" grpId="0" nodeType="withEffect">
                                  <p:stCondLst>
                                    <p:cond delay="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2">
                                            <p:txEl>
                                              <p:pRg st="0" end="0"/>
                                            </p:txEl>
                                          </p:spTgt>
                                        </p:tgtEl>
                                      </p:cBhvr>
                                    </p:animEffect>
                                    <p:set>
                                      <p:cBhvr>
                                        <p:cTn id="25" dur="1" fill="hold">
                                          <p:stCondLst>
                                            <p:cond delay="499"/>
                                          </p:stCondLst>
                                        </p:cTn>
                                        <p:tgtEl>
                                          <p:spTgt spid="2">
                                            <p:txEl>
                                              <p:pRg st="0" end="0"/>
                                            </p:txEl>
                                          </p:spTgt>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50"/>
                                        </p:tgtEl>
                                      </p:cBhvr>
                                    </p:animEffect>
                                    <p:set>
                                      <p:cBhvr>
                                        <p:cTn id="28" dur="1" fill="hold">
                                          <p:stCondLst>
                                            <p:cond delay="499"/>
                                          </p:stCondLst>
                                        </p:cTn>
                                        <p:tgtEl>
                                          <p:spTgt spid="50"/>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47"/>
                                        </p:tgtEl>
                                      </p:cBhvr>
                                    </p:animEffect>
                                    <p:set>
                                      <p:cBhvr>
                                        <p:cTn id="31" dur="1" fill="hold">
                                          <p:stCondLst>
                                            <p:cond delay="499"/>
                                          </p:stCondLst>
                                        </p:cTn>
                                        <p:tgtEl>
                                          <p:spTgt spid="47"/>
                                        </p:tgtEl>
                                        <p:attrNameLst>
                                          <p:attrName>style.visibility</p:attrName>
                                        </p:attrNameLst>
                                      </p:cBhvr>
                                      <p:to>
                                        <p:strVal val="hidden"/>
                                      </p:to>
                                    </p:set>
                                  </p:childTnLst>
                                </p:cTn>
                              </p:par>
                              <p:par>
                                <p:cTn id="32" presetID="10" presetClass="exit" presetSubtype="0" fill="hold" grpId="0" nodeType="withEffect">
                                  <p:stCondLst>
                                    <p:cond delay="0"/>
                                  </p:stCondLst>
                                  <p:childTnLst>
                                    <p:animEffect transition="out" filter="fade">
                                      <p:cBhvr>
                                        <p:cTn id="33" dur="500"/>
                                        <p:tgtEl>
                                          <p:spTgt spid="46"/>
                                        </p:tgtEl>
                                      </p:cBhvr>
                                    </p:animEffect>
                                    <p:set>
                                      <p:cBhvr>
                                        <p:cTn id="34" dur="1" fill="hold">
                                          <p:stCondLst>
                                            <p:cond delay="499"/>
                                          </p:stCondLst>
                                        </p:cTn>
                                        <p:tgtEl>
                                          <p:spTgt spid="46"/>
                                        </p:tgtEl>
                                        <p:attrNameLst>
                                          <p:attrName>style.visibility</p:attrName>
                                        </p:attrNameLst>
                                      </p:cBhvr>
                                      <p:to>
                                        <p:strVal val="hidden"/>
                                      </p:to>
                                    </p:set>
                                  </p:childTnLst>
                                </p:cTn>
                              </p:par>
                              <p:par>
                                <p:cTn id="35" presetID="10" presetClass="exit" presetSubtype="0" fill="hold" grpId="0" nodeType="withEffect">
                                  <p:stCondLst>
                                    <p:cond delay="0"/>
                                  </p:stCondLst>
                                  <p:childTnLst>
                                    <p:animEffect transition="out" filter="fade">
                                      <p:cBhvr>
                                        <p:cTn id="36" dur="500"/>
                                        <p:tgtEl>
                                          <p:spTgt spid="44"/>
                                        </p:tgtEl>
                                      </p:cBhvr>
                                    </p:animEffect>
                                    <p:set>
                                      <p:cBhvr>
                                        <p:cTn id="37" dur="1" fill="hold">
                                          <p:stCondLst>
                                            <p:cond delay="499"/>
                                          </p:stCondLst>
                                        </p:cTn>
                                        <p:tgtEl>
                                          <p:spTgt spid="44"/>
                                        </p:tgtEl>
                                        <p:attrNameLst>
                                          <p:attrName>style.visibility</p:attrName>
                                        </p:attrNameLst>
                                      </p:cBhvr>
                                      <p:to>
                                        <p:strVal val="hidden"/>
                                      </p:to>
                                    </p:set>
                                  </p:childTnLst>
                                </p:cTn>
                              </p:par>
                            </p:childTnLst>
                          </p:cTn>
                        </p:par>
                        <p:par>
                          <p:cTn id="38" fill="hold">
                            <p:stCondLst>
                              <p:cond delay="500"/>
                            </p:stCondLst>
                            <p:childTnLst>
                              <p:par>
                                <p:cTn id="39" presetID="42" presetClass="path" presetSubtype="0" accel="50000" decel="50000" fill="hold" grpId="0" nodeType="afterEffect">
                                  <p:stCondLst>
                                    <p:cond delay="0"/>
                                  </p:stCondLst>
                                  <p:childTnLst>
                                    <p:animMotion origin="layout" path="M -4.375E-6 -3.33333E-6 L 0.08503 -0.40902 " pathEditMode="relative" rAng="0" ptsTypes="AA">
                                      <p:cBhvr>
                                        <p:cTn id="40" dur="2000" fill="hold"/>
                                        <p:tgtEl>
                                          <p:spTgt spid="45"/>
                                        </p:tgtEl>
                                        <p:attrNameLst>
                                          <p:attrName>ppt_x</p:attrName>
                                          <p:attrName>ppt_y</p:attrName>
                                        </p:attrNameLst>
                                      </p:cBhvr>
                                      <p:rCtr x="4245" y="-2046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39" grpId="0"/>
      <p:bldP spid="40" grpId="0"/>
      <p:bldP spid="41" grpId="0"/>
      <p:bldP spid="42" grpId="0"/>
      <p:bldP spid="44" grpId="0" animBg="1"/>
      <p:bldP spid="45" grpId="0" animBg="1"/>
      <p:bldP spid="46" grpId="0" animBg="1"/>
      <p:bldP spid="47" grpId="0" animBg="1"/>
      <p:bldP spid="50" grpId="0"/>
      <p:bldP spid="2" grpId="0" build="p"/>
      <p:bldP spid="2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Can 20"/>
          <p:cNvSpPr/>
          <p:nvPr/>
        </p:nvSpPr>
        <p:spPr bwMode="auto">
          <a:xfrm rot="5400000">
            <a:off x="9300916" y="2796337"/>
            <a:ext cx="1055707" cy="2463655"/>
          </a:xfrm>
          <a:prstGeom prst="can">
            <a:avLst/>
          </a:prstGeom>
          <a:solidFill>
            <a:schemeClr val="accent3"/>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1200" kern="0" dirty="0" smtClean="0">
                <a:solidFill>
                  <a:srgbClr val="000000"/>
                </a:solidFill>
                <a:cs typeface="Arial" charset="0"/>
              </a:rPr>
              <a:t>                              Adaptive </a:t>
            </a:r>
            <a:br>
              <a:rPr lang="en-US" sz="1200" kern="0" dirty="0" smtClean="0">
                <a:solidFill>
                  <a:srgbClr val="000000"/>
                </a:solidFill>
                <a:cs typeface="Arial" charset="0"/>
              </a:rPr>
            </a:br>
            <a:r>
              <a:rPr lang="en-US" sz="1200" kern="0" dirty="0" smtClean="0">
                <a:solidFill>
                  <a:srgbClr val="000000"/>
                </a:solidFill>
                <a:cs typeface="Arial" charset="0"/>
              </a:rPr>
              <a:t>                              Display</a:t>
            </a:r>
            <a:endParaRPr lang="en-US" sz="1200" kern="0" dirty="0">
              <a:solidFill>
                <a:srgbClr val="000000"/>
              </a:solidFill>
              <a:cs typeface="Arial" charset="0"/>
            </a:endParaRPr>
          </a:p>
        </p:txBody>
      </p:sp>
      <p:sp>
        <p:nvSpPr>
          <p:cNvPr id="56" name="Can 55"/>
          <p:cNvSpPr/>
          <p:nvPr/>
        </p:nvSpPr>
        <p:spPr bwMode="auto">
          <a:xfrm rot="5400000">
            <a:off x="2259143" y="1876231"/>
            <a:ext cx="2884490" cy="4031313"/>
          </a:xfrm>
          <a:prstGeom prst="can">
            <a:avLst/>
          </a:prstGeom>
          <a:solidFill>
            <a:schemeClr val="accent1"/>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095" tIns="69047" rIns="138095" bIns="69047" numCol="1" spcCol="0" rtlCol="0" fromWordArt="0" anchor="ctr" anchorCtr="0" forceAA="0" compatLnSpc="1">
            <a:prstTxWarp prst="textNoShape">
              <a:avLst/>
            </a:prstTxWarp>
            <a:normAutofit/>
          </a:bodyPr>
          <a:lstStyle/>
          <a:p>
            <a:pPr algn="ctr" defTabSz="1460058" fontAlgn="base">
              <a:spcBef>
                <a:spcPct val="0"/>
              </a:spcBef>
              <a:spcAft>
                <a:spcPct val="0"/>
              </a:spcAft>
              <a:defRPr/>
            </a:pPr>
            <a:r>
              <a:rPr lang="en-US" sz="4000" kern="0" dirty="0" smtClean="0">
                <a:solidFill>
                  <a:schemeClr val="bg1"/>
                </a:solidFill>
                <a:latin typeface="Calibri"/>
                <a:cs typeface="Arial" charset="0"/>
              </a:rPr>
              <a:t>TCP</a:t>
            </a:r>
            <a:endParaRPr lang="en-US" sz="2131" kern="0" dirty="0">
              <a:solidFill>
                <a:schemeClr val="bg1"/>
              </a:solidFill>
              <a:latin typeface="Calibri"/>
              <a:cs typeface="Arial" charset="0"/>
            </a:endParaRPr>
          </a:p>
        </p:txBody>
      </p:sp>
      <p:sp>
        <p:nvSpPr>
          <p:cNvPr id="41" name="Can 40"/>
          <p:cNvSpPr/>
          <p:nvPr/>
        </p:nvSpPr>
        <p:spPr bwMode="auto">
          <a:xfrm rot="5400000">
            <a:off x="8941658" y="2880911"/>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Audio</a:t>
            </a:r>
            <a:endParaRPr lang="en-US" sz="1200" kern="0" dirty="0">
              <a:solidFill>
                <a:srgbClr val="000000"/>
              </a:solidFill>
              <a:cs typeface="Arial" charset="0"/>
            </a:endParaRPr>
          </a:p>
        </p:txBody>
      </p:sp>
      <p:sp>
        <p:nvSpPr>
          <p:cNvPr id="43" name="Can 42"/>
          <p:cNvSpPr/>
          <p:nvPr/>
        </p:nvSpPr>
        <p:spPr bwMode="auto">
          <a:xfrm rot="5400000">
            <a:off x="9094201" y="2115499"/>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Skype</a:t>
            </a:r>
            <a:endParaRPr lang="en-US" sz="1200" kern="0" dirty="0">
              <a:solidFill>
                <a:srgbClr val="000000"/>
              </a:solidFill>
              <a:cs typeface="Arial" charset="0"/>
            </a:endParaRPr>
          </a:p>
        </p:txBody>
      </p:sp>
      <p:sp>
        <p:nvSpPr>
          <p:cNvPr id="44" name="Can 43"/>
          <p:cNvSpPr/>
          <p:nvPr/>
        </p:nvSpPr>
        <p:spPr bwMode="auto">
          <a:xfrm rot="5400000">
            <a:off x="8994426" y="3656260"/>
            <a:ext cx="352614"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        Multimedia</a:t>
            </a:r>
            <a:endParaRPr lang="en-US" sz="1200" kern="0" dirty="0">
              <a:solidFill>
                <a:srgbClr val="000000"/>
              </a:solidFill>
              <a:cs typeface="Arial" charset="0"/>
            </a:endParaRPr>
          </a:p>
        </p:txBody>
      </p:sp>
      <p:sp>
        <p:nvSpPr>
          <p:cNvPr id="45" name="Can 44"/>
          <p:cNvSpPr/>
          <p:nvPr/>
        </p:nvSpPr>
        <p:spPr bwMode="auto">
          <a:xfrm rot="5400000">
            <a:off x="9100457" y="4038966"/>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Flash</a:t>
            </a:r>
            <a:endParaRPr lang="en-US" sz="1200" kern="0" dirty="0">
              <a:solidFill>
                <a:srgbClr val="000000"/>
              </a:solidFill>
              <a:cs typeface="Arial" charset="0"/>
            </a:endParaRPr>
          </a:p>
        </p:txBody>
      </p:sp>
      <p:sp>
        <p:nvSpPr>
          <p:cNvPr id="46" name="Can 45"/>
          <p:cNvSpPr/>
          <p:nvPr/>
        </p:nvSpPr>
        <p:spPr bwMode="auto">
          <a:xfrm rot="5400000">
            <a:off x="8892120" y="2398972"/>
            <a:ext cx="352617" cy="1884684"/>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cs typeface="Arial" charset="0"/>
              </a:rPr>
              <a:t>            </a:t>
            </a:r>
            <a:r>
              <a:rPr lang="en-US" sz="1200" kern="0" dirty="0" err="1" smtClean="0">
                <a:cs typeface="Arial" charset="0"/>
              </a:rPr>
              <a:t>Multitouch</a:t>
            </a:r>
            <a:endParaRPr lang="en-US" sz="1200" kern="0" dirty="0">
              <a:cs typeface="Arial" charset="0"/>
            </a:endParaRPr>
          </a:p>
        </p:txBody>
      </p:sp>
      <p:sp>
        <p:nvSpPr>
          <p:cNvPr id="47" name="Can 46"/>
          <p:cNvSpPr/>
          <p:nvPr/>
        </p:nvSpPr>
        <p:spPr bwMode="auto">
          <a:xfrm rot="5400000">
            <a:off x="8941659" y="3273556"/>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Seamless</a:t>
            </a:r>
            <a:br>
              <a:rPr lang="en-US" sz="1200" kern="0" dirty="0" smtClean="0">
                <a:solidFill>
                  <a:srgbClr val="000000"/>
                </a:solidFill>
                <a:cs typeface="Arial" charset="0"/>
              </a:rPr>
            </a:br>
            <a:r>
              <a:rPr lang="en-US" sz="1200" kern="0" dirty="0" smtClean="0">
                <a:solidFill>
                  <a:srgbClr val="000000"/>
                </a:solidFill>
                <a:cs typeface="Arial" charset="0"/>
              </a:rPr>
              <a:t> Windows</a:t>
            </a:r>
            <a:endParaRPr lang="en-US" sz="1200" kern="0" dirty="0">
              <a:solidFill>
                <a:srgbClr val="000000"/>
              </a:solidFill>
              <a:cs typeface="Arial" charset="0"/>
            </a:endParaRPr>
          </a:p>
        </p:txBody>
      </p:sp>
      <p:sp>
        <p:nvSpPr>
          <p:cNvPr id="13" name="Can 12"/>
          <p:cNvSpPr/>
          <p:nvPr/>
        </p:nvSpPr>
        <p:spPr bwMode="auto">
          <a:xfrm rot="5400000">
            <a:off x="5369478" y="2323595"/>
            <a:ext cx="2663855" cy="3205454"/>
          </a:xfrm>
          <a:prstGeom prst="can">
            <a:avLst/>
          </a:prstGeom>
          <a:solidFill>
            <a:srgbClr val="414141">
              <a:lumMod val="60000"/>
              <a:lumOff val="40000"/>
            </a:srgbClr>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167" tIns="69083" rIns="138167" bIns="69083"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4000" kern="0" dirty="0" smtClean="0">
                <a:solidFill>
                  <a:schemeClr val="bg1"/>
                </a:solidFill>
                <a:cs typeface="Arial" charset="0"/>
              </a:rPr>
              <a:t>ICA</a:t>
            </a:r>
            <a:endParaRPr lang="en-US" sz="4000" kern="0" dirty="0">
              <a:solidFill>
                <a:schemeClr val="bg1"/>
              </a:solidFill>
              <a:cs typeface="Arial" charset="0"/>
            </a:endParaRPr>
          </a:p>
        </p:txBody>
      </p:sp>
      <p:sp>
        <p:nvSpPr>
          <p:cNvPr id="37" name="Can 36"/>
          <p:cNvSpPr/>
          <p:nvPr/>
        </p:nvSpPr>
        <p:spPr bwMode="auto">
          <a:xfrm rot="5400000">
            <a:off x="8026776" y="3441436"/>
            <a:ext cx="352617" cy="954358"/>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Clipboard</a:t>
            </a:r>
            <a:endParaRPr lang="en-US" sz="1200" kern="0" dirty="0">
              <a:solidFill>
                <a:srgbClr val="000000"/>
              </a:solidFill>
              <a:cs typeface="Arial" charset="0"/>
            </a:endParaRPr>
          </a:p>
        </p:txBody>
      </p:sp>
      <p:sp>
        <p:nvSpPr>
          <p:cNvPr id="38" name="Can 37"/>
          <p:cNvSpPr/>
          <p:nvPr/>
        </p:nvSpPr>
        <p:spPr bwMode="auto">
          <a:xfrm rot="5400000">
            <a:off x="8057439" y="3762964"/>
            <a:ext cx="352617" cy="1015685"/>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Smartcards</a:t>
            </a:r>
            <a:endParaRPr lang="en-US" sz="1200" kern="0" dirty="0">
              <a:solidFill>
                <a:srgbClr val="000000"/>
              </a:solidFill>
              <a:cs typeface="Arial" charset="0"/>
            </a:endParaRPr>
          </a:p>
        </p:txBody>
      </p:sp>
      <p:sp>
        <p:nvSpPr>
          <p:cNvPr id="39" name="Can 38"/>
          <p:cNvSpPr/>
          <p:nvPr/>
        </p:nvSpPr>
        <p:spPr bwMode="auto">
          <a:xfrm rot="5400000">
            <a:off x="8057799" y="3058942"/>
            <a:ext cx="352617" cy="1014964"/>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Keyboard / Mouse</a:t>
            </a:r>
            <a:endParaRPr lang="en-US" sz="1200" kern="0" dirty="0">
              <a:solidFill>
                <a:srgbClr val="000000"/>
              </a:solidFill>
              <a:cs typeface="Arial" charset="0"/>
            </a:endParaRPr>
          </a:p>
        </p:txBody>
      </p:sp>
      <p:sp>
        <p:nvSpPr>
          <p:cNvPr id="36" name="Can 35"/>
          <p:cNvSpPr/>
          <p:nvPr/>
        </p:nvSpPr>
        <p:spPr bwMode="auto">
          <a:xfrm rot="5400000">
            <a:off x="8138306" y="2686210"/>
            <a:ext cx="352618" cy="1056043"/>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Printing</a:t>
            </a:r>
            <a:endParaRPr lang="en-US" sz="1200" kern="0" dirty="0">
              <a:solidFill>
                <a:srgbClr val="000000"/>
              </a:solidFill>
              <a:cs typeface="Arial" charset="0"/>
            </a:endParaRPr>
          </a:p>
        </p:txBody>
      </p:sp>
      <p:sp>
        <p:nvSpPr>
          <p:cNvPr id="40" name="Can 39"/>
          <p:cNvSpPr/>
          <p:nvPr/>
        </p:nvSpPr>
        <p:spPr bwMode="auto">
          <a:xfrm rot="5400000">
            <a:off x="8166440" y="4081284"/>
            <a:ext cx="352617" cy="1083427"/>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Mobile </a:t>
            </a:r>
            <a:br>
              <a:rPr lang="en-US" sz="1200" kern="0" dirty="0" smtClean="0">
                <a:solidFill>
                  <a:srgbClr val="000000"/>
                </a:solidFill>
                <a:cs typeface="Arial" charset="0"/>
              </a:rPr>
            </a:br>
            <a:r>
              <a:rPr lang="en-US" sz="1200" kern="0" dirty="0" smtClean="0">
                <a:solidFill>
                  <a:srgbClr val="000000"/>
                </a:solidFill>
                <a:cs typeface="Arial" charset="0"/>
              </a:rPr>
              <a:t>Sensors</a:t>
            </a:r>
            <a:endParaRPr lang="en-US" sz="1200" kern="0" dirty="0">
              <a:solidFill>
                <a:srgbClr val="000000"/>
              </a:solidFill>
              <a:cs typeface="Arial" charset="0"/>
            </a:endParaRPr>
          </a:p>
        </p:txBody>
      </p:sp>
      <p:sp>
        <p:nvSpPr>
          <p:cNvPr id="34" name="Can 33"/>
          <p:cNvSpPr/>
          <p:nvPr/>
        </p:nvSpPr>
        <p:spPr bwMode="auto">
          <a:xfrm rot="5400000">
            <a:off x="8217576" y="4457935"/>
            <a:ext cx="352617" cy="1034509"/>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Generic USB</a:t>
            </a:r>
            <a:endParaRPr lang="en-US" sz="1200" kern="0" dirty="0">
              <a:solidFill>
                <a:srgbClr val="000000"/>
              </a:solidFill>
              <a:cs typeface="Arial" charset="0"/>
            </a:endParaRPr>
          </a:p>
        </p:txBody>
      </p:sp>
      <p:sp>
        <p:nvSpPr>
          <p:cNvPr id="35" name="Can 34"/>
          <p:cNvSpPr/>
          <p:nvPr/>
        </p:nvSpPr>
        <p:spPr bwMode="auto">
          <a:xfrm rot="5400000">
            <a:off x="8217575" y="2344788"/>
            <a:ext cx="352617" cy="1034510"/>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Drives</a:t>
            </a:r>
            <a:endParaRPr lang="en-US" sz="1200" kern="0" dirty="0">
              <a:solidFill>
                <a:srgbClr val="000000"/>
              </a:solidFill>
              <a:cs typeface="Arial" charset="0"/>
            </a:endParaRPr>
          </a:p>
        </p:txBody>
      </p:sp>
      <p:sp>
        <p:nvSpPr>
          <p:cNvPr id="30" name="Rounded Rectangle 29"/>
          <p:cNvSpPr/>
          <p:nvPr/>
        </p:nvSpPr>
        <p:spPr bwMode="auto">
          <a:xfrm>
            <a:off x="4821717" y="454791"/>
            <a:ext cx="2383723" cy="537405"/>
          </a:xfrm>
          <a:prstGeom prst="roundRect">
            <a:avLst/>
          </a:prstGeom>
          <a:solidFill>
            <a:schemeClr val="accent1">
              <a:lumMod val="60000"/>
              <a:lumOff val="40000"/>
            </a:schemeClr>
          </a:solidFill>
          <a:ln w="9525" algn="ctr">
            <a:solidFill>
              <a:schemeClr val="tx1"/>
            </a:solidFill>
            <a:miter lim="800000"/>
            <a:headEnd/>
            <a:tailEnd/>
          </a:ln>
          <a:effectLst/>
          <a:extLst/>
        </p:spPr>
        <p:txBody>
          <a:bodyPr rtlCol="0" anchor="ctr"/>
          <a:lstStyle/>
          <a:p>
            <a:pPr algn="ctr" defTabSz="1088263" eaLnBrk="0" fontAlgn="base" hangingPunct="0">
              <a:spcBef>
                <a:spcPct val="0"/>
              </a:spcBef>
              <a:spcAft>
                <a:spcPct val="0"/>
              </a:spcAft>
            </a:pPr>
            <a:r>
              <a:rPr lang="en-US" sz="2133" dirty="0">
                <a:solidFill>
                  <a:srgbClr val="000000"/>
                </a:solidFill>
                <a:cs typeface="Arial" pitchFamily="34" charset="0"/>
              </a:rPr>
              <a:t>Transport Layer</a:t>
            </a:r>
          </a:p>
        </p:txBody>
      </p:sp>
    </p:spTree>
    <p:extLst>
      <p:ext uri="{BB962C8B-B14F-4D97-AF65-F5344CB8AC3E}">
        <p14:creationId xmlns:p14="http://schemas.microsoft.com/office/powerpoint/2010/main" val="1621554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right)">
                                      <p:cBhvr>
                                        <p:cTn id="7" dur="10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Rounded Rectangle 92"/>
          <p:cNvSpPr/>
          <p:nvPr/>
        </p:nvSpPr>
        <p:spPr bwMode="auto">
          <a:xfrm>
            <a:off x="4821717" y="454791"/>
            <a:ext cx="2383723" cy="537405"/>
          </a:xfrm>
          <a:prstGeom prst="roundRect">
            <a:avLst/>
          </a:prstGeom>
          <a:solidFill>
            <a:schemeClr val="accent1">
              <a:lumMod val="60000"/>
              <a:lumOff val="40000"/>
            </a:schemeClr>
          </a:solidFill>
          <a:ln w="9525" algn="ctr">
            <a:solidFill>
              <a:schemeClr val="tx1"/>
            </a:solidFill>
            <a:miter lim="800000"/>
            <a:headEnd/>
            <a:tailEnd/>
          </a:ln>
          <a:effectLst/>
          <a:extLst/>
        </p:spPr>
        <p:txBody>
          <a:bodyPr rtlCol="0" anchor="ctr"/>
          <a:lstStyle/>
          <a:p>
            <a:pPr algn="ctr" defTabSz="1088263" eaLnBrk="0" fontAlgn="base" hangingPunct="0">
              <a:spcBef>
                <a:spcPct val="0"/>
              </a:spcBef>
              <a:spcAft>
                <a:spcPct val="0"/>
              </a:spcAft>
            </a:pPr>
            <a:r>
              <a:rPr lang="en-US" sz="2133" dirty="0">
                <a:solidFill>
                  <a:srgbClr val="000000"/>
                </a:solidFill>
                <a:cs typeface="Arial" pitchFamily="34" charset="0"/>
              </a:rPr>
              <a:t>Transport Layer</a:t>
            </a:r>
          </a:p>
        </p:txBody>
      </p:sp>
      <p:graphicFrame>
        <p:nvGraphicFramePr>
          <p:cNvPr id="94" name="Chart 93"/>
          <p:cNvGraphicFramePr/>
          <p:nvPr>
            <p:extLst>
              <p:ext uri="{D42A27DB-BD31-4B8C-83A1-F6EECF244321}">
                <p14:modId xmlns:p14="http://schemas.microsoft.com/office/powerpoint/2010/main" val="2679112268"/>
              </p:ext>
            </p:extLst>
          </p:nvPr>
        </p:nvGraphicFramePr>
        <p:xfrm>
          <a:off x="457198" y="1828801"/>
          <a:ext cx="5635489" cy="2146852"/>
        </p:xfrm>
        <a:graphic>
          <a:graphicData uri="http://schemas.openxmlformats.org/drawingml/2006/chart">
            <c:chart xmlns:c="http://schemas.openxmlformats.org/drawingml/2006/chart" xmlns:r="http://schemas.openxmlformats.org/officeDocument/2006/relationships" r:id="rId3"/>
          </a:graphicData>
        </a:graphic>
      </p:graphicFrame>
      <p:sp>
        <p:nvSpPr>
          <p:cNvPr id="95" name="TextBox 94"/>
          <p:cNvSpPr txBox="1"/>
          <p:nvPr/>
        </p:nvSpPr>
        <p:spPr>
          <a:xfrm>
            <a:off x="6420676" y="2579061"/>
            <a:ext cx="3091552" cy="646331"/>
          </a:xfrm>
          <a:prstGeom prst="rect">
            <a:avLst/>
          </a:prstGeom>
          <a:noFill/>
        </p:spPr>
        <p:txBody>
          <a:bodyPr wrap="none" rtlCol="0">
            <a:spAutoFit/>
          </a:bodyPr>
          <a:lstStyle/>
          <a:p>
            <a:r>
              <a:rPr lang="en-US" dirty="0" smtClean="0"/>
              <a:t>Blue dot: Acknowledgment</a:t>
            </a:r>
          </a:p>
          <a:p>
            <a:r>
              <a:rPr lang="en-US" dirty="0" smtClean="0"/>
              <a:t>Red doc: Packet loss or timeout</a:t>
            </a:r>
            <a:endParaRPr lang="en-US" dirty="0"/>
          </a:p>
        </p:txBody>
      </p:sp>
      <p:graphicFrame>
        <p:nvGraphicFramePr>
          <p:cNvPr id="96" name="Chart 95"/>
          <p:cNvGraphicFramePr/>
          <p:nvPr>
            <p:extLst>
              <p:ext uri="{D42A27DB-BD31-4B8C-83A1-F6EECF244321}">
                <p14:modId xmlns:p14="http://schemas.microsoft.com/office/powerpoint/2010/main" val="934094685"/>
              </p:ext>
            </p:extLst>
          </p:nvPr>
        </p:nvGraphicFramePr>
        <p:xfrm>
          <a:off x="457197" y="4103428"/>
          <a:ext cx="11277601" cy="2146852"/>
        </p:xfrm>
        <a:graphic>
          <a:graphicData uri="http://schemas.openxmlformats.org/drawingml/2006/chart">
            <c:chart xmlns:c="http://schemas.openxmlformats.org/drawingml/2006/chart" xmlns:r="http://schemas.openxmlformats.org/officeDocument/2006/relationships" r:id="rId4"/>
          </a:graphicData>
        </a:graphic>
      </p:graphicFrame>
      <p:sp>
        <p:nvSpPr>
          <p:cNvPr id="12" name="Rectangle 11"/>
          <p:cNvSpPr/>
          <p:nvPr/>
        </p:nvSpPr>
        <p:spPr>
          <a:xfrm>
            <a:off x="0" y="4550552"/>
            <a:ext cx="12192000" cy="626302"/>
          </a:xfrm>
          <a:prstGeom prst="rect">
            <a:avLst/>
          </a:prstGeom>
          <a:solidFill>
            <a:schemeClr val="tx1">
              <a:alpha val="3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chemeClr val="tx1"/>
                </a:solidFill>
              </a:rPr>
              <a:t>Unused bandwidth</a:t>
            </a:r>
          </a:p>
        </p:txBody>
      </p:sp>
    </p:spTree>
    <p:extLst>
      <p:ext uri="{BB962C8B-B14F-4D97-AF65-F5344CB8AC3E}">
        <p14:creationId xmlns:p14="http://schemas.microsoft.com/office/powerpoint/2010/main" val="31841521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500"/>
                                        <p:tgtEl>
                                          <p:spTgt spid="9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4">
                                            <p:graphicEl>
                                              <a:chart seriesIdx="-3" categoryIdx="-3" bldStep="gridLegend"/>
                                            </p:graphicEl>
                                          </p:spTgt>
                                        </p:tgtEl>
                                        <p:attrNameLst>
                                          <p:attrName>style.visibility</p:attrName>
                                        </p:attrNameLst>
                                      </p:cBhvr>
                                      <p:to>
                                        <p:strVal val="visible"/>
                                      </p:to>
                                    </p:set>
                                    <p:animEffect transition="in" filter="wipe(left)">
                                      <p:cBhvr>
                                        <p:cTn id="11" dur="500"/>
                                        <p:tgtEl>
                                          <p:spTgt spid="94">
                                            <p:graphicEl>
                                              <a:chart seriesIdx="-3" categoryIdx="-3" bldStep="gridLegend"/>
                                            </p:graphic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4">
                                            <p:graphicEl>
                                              <a:chart seriesIdx="0" categoryIdx="-4" bldStep="series"/>
                                            </p:graphicEl>
                                          </p:spTgt>
                                        </p:tgtEl>
                                        <p:attrNameLst>
                                          <p:attrName>style.visibility</p:attrName>
                                        </p:attrNameLst>
                                      </p:cBhvr>
                                      <p:to>
                                        <p:strVal val="visible"/>
                                      </p:to>
                                    </p:set>
                                    <p:animEffect transition="in" filter="wipe(left)">
                                      <p:cBhvr>
                                        <p:cTn id="15" dur="1500"/>
                                        <p:tgtEl>
                                          <p:spTgt spid="94">
                                            <p:graphicEl>
                                              <a:chart seriesIdx="0" categoryIdx="-4" bldStep="series"/>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96">
                                            <p:graphicEl>
                                              <a:chart seriesIdx="-3" categoryIdx="-3" bldStep="gridLegend"/>
                                            </p:graphicEl>
                                          </p:spTgt>
                                        </p:tgtEl>
                                        <p:attrNameLst>
                                          <p:attrName>style.visibility</p:attrName>
                                        </p:attrNameLst>
                                      </p:cBhvr>
                                      <p:to>
                                        <p:strVal val="visible"/>
                                      </p:to>
                                    </p:set>
                                    <p:animEffect transition="in" filter="wipe(left)">
                                      <p:cBhvr>
                                        <p:cTn id="20" dur="500"/>
                                        <p:tgtEl>
                                          <p:spTgt spid="96">
                                            <p:graphicEl>
                                              <a:chart seriesIdx="-3" categoryIdx="-3" bldStep="gridLegend"/>
                                            </p:graphicEl>
                                          </p:spTgt>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96">
                                            <p:graphicEl>
                                              <a:chart seriesIdx="0" categoryIdx="-4" bldStep="series"/>
                                            </p:graphicEl>
                                          </p:spTgt>
                                        </p:tgtEl>
                                        <p:attrNameLst>
                                          <p:attrName>style.visibility</p:attrName>
                                        </p:attrNameLst>
                                      </p:cBhvr>
                                      <p:to>
                                        <p:strVal val="visible"/>
                                      </p:to>
                                    </p:set>
                                    <p:animEffect transition="in" filter="wipe(left)">
                                      <p:cBhvr>
                                        <p:cTn id="24" dur="2000"/>
                                        <p:tgtEl>
                                          <p:spTgt spid="96">
                                            <p:graphicEl>
                                              <a:chart seriesIdx="0" categoryIdx="-4" bldStep="series"/>
                                            </p:graphicEl>
                                          </p:spTgt>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4" grpId="0" uiExpand="1">
        <p:bldSub>
          <a:bldChart bld="series"/>
        </p:bldSub>
      </p:bldGraphic>
      <p:bldP spid="95" grpId="0"/>
      <p:bldGraphic spid="96" grpId="0" uiExpand="1">
        <p:bldSub>
          <a:bldChart bld="series"/>
        </p:bldSub>
      </p:bldGraphic>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p:txBody>
          <a:bodyPr/>
          <a:lstStyle/>
          <a:p>
            <a:r>
              <a:rPr lang="en-US" dirty="0" smtClean="0">
                <a:solidFill>
                  <a:schemeClr val="accent1"/>
                </a:solidFill>
              </a:rPr>
              <a:t>With TCP, </a:t>
            </a:r>
            <a:br>
              <a:rPr lang="en-US" dirty="0" smtClean="0">
                <a:solidFill>
                  <a:schemeClr val="accent1"/>
                </a:solidFill>
              </a:rPr>
            </a:br>
            <a:r>
              <a:rPr lang="en-US" dirty="0" smtClean="0">
                <a:solidFill>
                  <a:schemeClr val="accent1"/>
                </a:solidFill>
              </a:rPr>
              <a:t>as distance (</a:t>
            </a:r>
            <a:r>
              <a:rPr lang="en-US" dirty="0" smtClean="0">
                <a:solidFill>
                  <a:schemeClr val="accent4"/>
                </a:solidFill>
              </a:rPr>
              <a:t>latency</a:t>
            </a:r>
            <a:r>
              <a:rPr lang="en-US" dirty="0" smtClean="0">
                <a:solidFill>
                  <a:schemeClr val="accent1"/>
                </a:solidFill>
              </a:rPr>
              <a:t>) increases, </a:t>
            </a:r>
            <a:br>
              <a:rPr lang="en-US" dirty="0" smtClean="0">
                <a:solidFill>
                  <a:schemeClr val="accent1"/>
                </a:solidFill>
              </a:rPr>
            </a:br>
            <a:r>
              <a:rPr lang="en-US" dirty="0" smtClean="0">
                <a:solidFill>
                  <a:schemeClr val="accent1"/>
                </a:solidFill>
              </a:rPr>
              <a:t>bandwidth utilization decreases</a:t>
            </a:r>
            <a:endParaRPr lang="en-US" dirty="0">
              <a:solidFill>
                <a:schemeClr val="accent1"/>
              </a:solidFill>
            </a:endParaRPr>
          </a:p>
        </p:txBody>
      </p:sp>
    </p:spTree>
    <p:extLst>
      <p:ext uri="{BB962C8B-B14F-4D97-AF65-F5344CB8AC3E}">
        <p14:creationId xmlns:p14="http://schemas.microsoft.com/office/powerpoint/2010/main" val="71480544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Can 26"/>
          <p:cNvSpPr/>
          <p:nvPr/>
        </p:nvSpPr>
        <p:spPr bwMode="auto">
          <a:xfrm rot="5400000">
            <a:off x="2600272" y="3582203"/>
            <a:ext cx="2189705" cy="4043840"/>
          </a:xfrm>
          <a:prstGeom prst="can">
            <a:avLst/>
          </a:prstGeom>
          <a:solidFill>
            <a:schemeClr val="accent1"/>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095" tIns="69047" rIns="138095" bIns="69047" numCol="1" spcCol="0" rtlCol="0" fromWordArt="0" anchor="ctr" anchorCtr="0" forceAA="0" compatLnSpc="1">
            <a:prstTxWarp prst="textNoShape">
              <a:avLst/>
            </a:prstTxWarp>
            <a:normAutofit/>
          </a:bodyPr>
          <a:lstStyle/>
          <a:p>
            <a:pPr algn="ctr" defTabSz="1460058" fontAlgn="base">
              <a:spcBef>
                <a:spcPct val="0"/>
              </a:spcBef>
              <a:spcAft>
                <a:spcPct val="0"/>
              </a:spcAft>
              <a:defRPr/>
            </a:pPr>
            <a:r>
              <a:rPr lang="en-US" sz="3200" kern="0" dirty="0" smtClean="0">
                <a:solidFill>
                  <a:schemeClr val="bg1"/>
                </a:solidFill>
                <a:latin typeface="Calibri"/>
                <a:cs typeface="Arial" charset="0"/>
              </a:rPr>
              <a:t>UDP</a:t>
            </a:r>
            <a:endParaRPr lang="en-US" sz="2131" kern="0" dirty="0">
              <a:solidFill>
                <a:schemeClr val="bg1"/>
              </a:solidFill>
              <a:latin typeface="Calibri"/>
              <a:cs typeface="Arial" charset="0"/>
            </a:endParaRPr>
          </a:p>
        </p:txBody>
      </p:sp>
      <p:sp>
        <p:nvSpPr>
          <p:cNvPr id="48" name="Can 47"/>
          <p:cNvSpPr/>
          <p:nvPr/>
        </p:nvSpPr>
        <p:spPr bwMode="auto">
          <a:xfrm rot="5400000">
            <a:off x="6246350" y="3686178"/>
            <a:ext cx="964095" cy="2795376"/>
          </a:xfrm>
          <a:prstGeom prst="can">
            <a:avLst/>
          </a:prstGeom>
          <a:solidFill>
            <a:srgbClr val="414141">
              <a:lumMod val="60000"/>
              <a:lumOff val="40000"/>
            </a:srgbClr>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167" tIns="69083" rIns="138167" bIns="69083" numCol="1" spcCol="0" rtlCol="0" fromWordArt="0" anchor="ctr" anchorCtr="0" forceAA="0" compatLnSpc="1">
            <a:prstTxWarp prst="textNoShape">
              <a:avLst/>
            </a:prstTxWarp>
            <a:normAutofit fontScale="70000" lnSpcReduction="20000"/>
          </a:bodyPr>
          <a:lstStyle/>
          <a:p>
            <a:pPr algn="ctr" defTabSz="1460860" fontAlgn="base">
              <a:spcBef>
                <a:spcPct val="0"/>
              </a:spcBef>
              <a:spcAft>
                <a:spcPct val="0"/>
              </a:spcAft>
              <a:defRPr/>
            </a:pPr>
            <a:r>
              <a:rPr lang="en-US" sz="4000" kern="0" dirty="0" err="1" smtClean="0">
                <a:solidFill>
                  <a:schemeClr val="bg1"/>
                </a:solidFill>
                <a:cs typeface="Arial" charset="0"/>
              </a:rPr>
              <a:t>Framehawk</a:t>
            </a:r>
            <a:r>
              <a:rPr lang="en-US" sz="4000" kern="0" dirty="0" smtClean="0">
                <a:solidFill>
                  <a:schemeClr val="bg1"/>
                </a:solidFill>
                <a:cs typeface="Arial" charset="0"/>
              </a:rPr>
              <a:t> Gearing</a:t>
            </a:r>
            <a:endParaRPr lang="en-US" sz="4000" kern="0" dirty="0">
              <a:solidFill>
                <a:schemeClr val="bg1"/>
              </a:solidFill>
              <a:cs typeface="Arial" charset="0"/>
            </a:endParaRPr>
          </a:p>
        </p:txBody>
      </p:sp>
      <p:sp>
        <p:nvSpPr>
          <p:cNvPr id="50" name="Can 49"/>
          <p:cNvSpPr/>
          <p:nvPr/>
        </p:nvSpPr>
        <p:spPr bwMode="auto">
          <a:xfrm rot="5400000">
            <a:off x="9176579" y="3587149"/>
            <a:ext cx="516270" cy="2832176"/>
          </a:xfrm>
          <a:prstGeom prst="can">
            <a:avLst/>
          </a:prstGeom>
          <a:solidFill>
            <a:schemeClr val="accent3"/>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1200" kern="0" dirty="0" smtClean="0">
                <a:solidFill>
                  <a:srgbClr val="000000"/>
                </a:solidFill>
                <a:cs typeface="Arial" charset="0"/>
              </a:rPr>
              <a:t>                       </a:t>
            </a:r>
            <a:r>
              <a:rPr lang="en-US" sz="1200" kern="0" dirty="0" err="1" smtClean="0">
                <a:solidFill>
                  <a:srgbClr val="000000"/>
                </a:solidFill>
                <a:cs typeface="Arial" charset="0"/>
              </a:rPr>
              <a:t>Framehawk</a:t>
            </a:r>
            <a:r>
              <a:rPr lang="en-US" sz="1200" kern="0" dirty="0" smtClean="0">
                <a:solidFill>
                  <a:srgbClr val="000000"/>
                </a:solidFill>
                <a:cs typeface="Arial" charset="0"/>
              </a:rPr>
              <a:t> Graphics </a:t>
            </a:r>
            <a:endParaRPr lang="en-US" sz="1200" kern="0" dirty="0">
              <a:solidFill>
                <a:srgbClr val="000000"/>
              </a:solidFill>
              <a:cs typeface="Arial" charset="0"/>
            </a:endParaRPr>
          </a:p>
        </p:txBody>
      </p:sp>
      <p:sp>
        <p:nvSpPr>
          <p:cNvPr id="53" name="Can 52"/>
          <p:cNvSpPr/>
          <p:nvPr/>
        </p:nvSpPr>
        <p:spPr bwMode="auto">
          <a:xfrm rot="5400000">
            <a:off x="9002218" y="4168372"/>
            <a:ext cx="352617" cy="2314371"/>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cs typeface="Arial" charset="0"/>
              </a:rPr>
              <a:t>               </a:t>
            </a:r>
            <a:r>
              <a:rPr lang="en-US" sz="1200" kern="0" dirty="0" err="1" smtClean="0">
                <a:cs typeface="Arial" charset="0"/>
              </a:rPr>
              <a:t>Multitouch</a:t>
            </a:r>
            <a:r>
              <a:rPr lang="en-US" sz="1200" kern="0" dirty="0" smtClean="0">
                <a:cs typeface="Arial" charset="0"/>
              </a:rPr>
              <a:t> </a:t>
            </a:r>
            <a:endParaRPr lang="en-US" sz="1200" kern="0" dirty="0">
              <a:cs typeface="Arial" charset="0"/>
            </a:endParaRPr>
          </a:p>
        </p:txBody>
      </p:sp>
      <p:sp>
        <p:nvSpPr>
          <p:cNvPr id="4" name="Title 3"/>
          <p:cNvSpPr>
            <a:spLocks noGrp="1"/>
          </p:cNvSpPr>
          <p:nvPr>
            <p:ph type="title"/>
          </p:nvPr>
        </p:nvSpPr>
        <p:spPr/>
        <p:txBody>
          <a:bodyPr/>
          <a:lstStyle/>
          <a:p>
            <a:r>
              <a:rPr lang="en-US" dirty="0"/>
              <a:t>Adaptive Transport</a:t>
            </a:r>
          </a:p>
        </p:txBody>
      </p:sp>
      <p:sp>
        <p:nvSpPr>
          <p:cNvPr id="5" name="Text Placeholder 4"/>
          <p:cNvSpPr>
            <a:spLocks noGrp="1"/>
          </p:cNvSpPr>
          <p:nvPr>
            <p:ph type="body" idx="10"/>
          </p:nvPr>
        </p:nvSpPr>
        <p:spPr/>
        <p:txBody>
          <a:bodyPr/>
          <a:lstStyle/>
          <a:p>
            <a:r>
              <a:rPr lang="en-US" dirty="0" smtClean="0"/>
              <a:t>Overview</a:t>
            </a:r>
            <a:endParaRPr lang="en-US" dirty="0"/>
          </a:p>
        </p:txBody>
      </p:sp>
      <p:sp>
        <p:nvSpPr>
          <p:cNvPr id="49" name="Can 48"/>
          <p:cNvSpPr/>
          <p:nvPr/>
        </p:nvSpPr>
        <p:spPr bwMode="auto">
          <a:xfrm rot="5400000">
            <a:off x="6360912" y="4793680"/>
            <a:ext cx="734972" cy="2795374"/>
          </a:xfrm>
          <a:prstGeom prst="can">
            <a:avLst/>
          </a:prstGeom>
          <a:solidFill>
            <a:srgbClr val="414141">
              <a:lumMod val="60000"/>
              <a:lumOff val="40000"/>
            </a:srgbClr>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167" tIns="69083" rIns="138167" bIns="69083" numCol="1" spcCol="0" rtlCol="0" fromWordArt="0" anchor="ctr" anchorCtr="0" forceAA="0" compatLnSpc="1">
            <a:prstTxWarp prst="textNoShape">
              <a:avLst/>
            </a:prstTxWarp>
            <a:normAutofit fontScale="85000" lnSpcReduction="20000"/>
          </a:bodyPr>
          <a:lstStyle/>
          <a:p>
            <a:pPr algn="ctr" defTabSz="1460860" fontAlgn="base">
              <a:spcBef>
                <a:spcPct val="0"/>
              </a:spcBef>
              <a:spcAft>
                <a:spcPct val="0"/>
              </a:spcAft>
              <a:defRPr/>
            </a:pPr>
            <a:r>
              <a:rPr lang="en-US" sz="4000" kern="0" dirty="0" smtClean="0">
                <a:solidFill>
                  <a:schemeClr val="bg1"/>
                </a:solidFill>
                <a:cs typeface="Arial" charset="0"/>
              </a:rPr>
              <a:t>RTP</a:t>
            </a:r>
            <a:endParaRPr lang="en-US" sz="4000" kern="0" dirty="0">
              <a:solidFill>
                <a:schemeClr val="bg1"/>
              </a:solidFill>
              <a:cs typeface="Arial" charset="0"/>
            </a:endParaRPr>
          </a:p>
        </p:txBody>
      </p:sp>
      <p:sp>
        <p:nvSpPr>
          <p:cNvPr id="51" name="Can 50"/>
          <p:cNvSpPr/>
          <p:nvPr/>
        </p:nvSpPr>
        <p:spPr bwMode="auto">
          <a:xfrm rot="5400000">
            <a:off x="8289772" y="4752138"/>
            <a:ext cx="352618" cy="1056043"/>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Mouse</a:t>
            </a:r>
            <a:endParaRPr lang="en-US" sz="1200" kern="0" dirty="0">
              <a:solidFill>
                <a:srgbClr val="000000"/>
              </a:solidFill>
              <a:cs typeface="Arial" charset="0"/>
            </a:endParaRPr>
          </a:p>
        </p:txBody>
      </p:sp>
      <p:sp>
        <p:nvSpPr>
          <p:cNvPr id="52" name="Can 51"/>
          <p:cNvSpPr/>
          <p:nvPr/>
        </p:nvSpPr>
        <p:spPr bwMode="auto">
          <a:xfrm rot="5400000">
            <a:off x="8289772" y="4355910"/>
            <a:ext cx="352618" cy="1056043"/>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Keyboard</a:t>
            </a:r>
            <a:endParaRPr lang="en-US" sz="1200" kern="0" dirty="0">
              <a:solidFill>
                <a:srgbClr val="000000"/>
              </a:solidFill>
              <a:cs typeface="Arial" charset="0"/>
            </a:endParaRPr>
          </a:p>
        </p:txBody>
      </p:sp>
      <p:sp>
        <p:nvSpPr>
          <p:cNvPr id="54" name="Can 53"/>
          <p:cNvSpPr/>
          <p:nvPr/>
        </p:nvSpPr>
        <p:spPr bwMode="auto">
          <a:xfrm rot="5400000">
            <a:off x="8654554" y="5348257"/>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Audio</a:t>
            </a:r>
            <a:endParaRPr lang="en-US" sz="1200" kern="0" dirty="0">
              <a:solidFill>
                <a:srgbClr val="000000"/>
              </a:solidFill>
              <a:cs typeface="Arial" charset="0"/>
            </a:endParaRPr>
          </a:p>
        </p:txBody>
      </p:sp>
      <p:grpSp>
        <p:nvGrpSpPr>
          <p:cNvPr id="3" name="Group 2"/>
          <p:cNvGrpSpPr/>
          <p:nvPr/>
        </p:nvGrpSpPr>
        <p:grpSpPr>
          <a:xfrm>
            <a:off x="1685731" y="1513969"/>
            <a:ext cx="9374866" cy="2884490"/>
            <a:chOff x="1685731" y="1513969"/>
            <a:chExt cx="9374866" cy="2884490"/>
          </a:xfrm>
        </p:grpSpPr>
        <p:sp>
          <p:nvSpPr>
            <p:cNvPr id="31" name="Can 30"/>
            <p:cNvSpPr/>
            <p:nvPr/>
          </p:nvSpPr>
          <p:spPr bwMode="auto">
            <a:xfrm rot="5400000">
              <a:off x="9300916" y="1813693"/>
              <a:ext cx="1055707" cy="2463655"/>
            </a:xfrm>
            <a:prstGeom prst="can">
              <a:avLst/>
            </a:prstGeom>
            <a:solidFill>
              <a:schemeClr val="accent3"/>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1200" kern="0" dirty="0" smtClean="0">
                  <a:solidFill>
                    <a:srgbClr val="000000"/>
                  </a:solidFill>
                  <a:cs typeface="Arial" charset="0"/>
                </a:rPr>
                <a:t>                              Adaptive </a:t>
              </a:r>
              <a:br>
                <a:rPr lang="en-US" sz="1200" kern="0" dirty="0" smtClean="0">
                  <a:solidFill>
                    <a:srgbClr val="000000"/>
                  </a:solidFill>
                  <a:cs typeface="Arial" charset="0"/>
                </a:rPr>
              </a:br>
              <a:r>
                <a:rPr lang="en-US" sz="1200" kern="0" dirty="0" smtClean="0">
                  <a:solidFill>
                    <a:srgbClr val="000000"/>
                  </a:solidFill>
                  <a:cs typeface="Arial" charset="0"/>
                </a:rPr>
                <a:t>                              Display</a:t>
              </a:r>
              <a:endParaRPr lang="en-US" sz="1200" kern="0" dirty="0">
                <a:solidFill>
                  <a:srgbClr val="000000"/>
                </a:solidFill>
                <a:cs typeface="Arial" charset="0"/>
              </a:endParaRPr>
            </a:p>
          </p:txBody>
        </p:sp>
        <p:grpSp>
          <p:nvGrpSpPr>
            <p:cNvPr id="2" name="Group 1"/>
            <p:cNvGrpSpPr/>
            <p:nvPr/>
          </p:nvGrpSpPr>
          <p:grpSpPr>
            <a:xfrm>
              <a:off x="1685731" y="1513969"/>
              <a:ext cx="8434144" cy="2884490"/>
              <a:chOff x="1685731" y="1513969"/>
              <a:chExt cx="8434144" cy="2884490"/>
            </a:xfrm>
          </p:grpSpPr>
          <p:sp>
            <p:nvSpPr>
              <p:cNvPr id="30" name="Can 29"/>
              <p:cNvSpPr/>
              <p:nvPr/>
            </p:nvSpPr>
            <p:spPr bwMode="auto">
              <a:xfrm rot="5400000">
                <a:off x="2259143" y="940557"/>
                <a:ext cx="2884490" cy="4031313"/>
              </a:xfrm>
              <a:prstGeom prst="can">
                <a:avLst/>
              </a:prstGeom>
              <a:solidFill>
                <a:schemeClr val="accent1"/>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095" tIns="69047" rIns="138095" bIns="69047" numCol="1" spcCol="0" rtlCol="0" fromWordArt="0" anchor="ctr" anchorCtr="0" forceAA="0" compatLnSpc="1">
                <a:prstTxWarp prst="textNoShape">
                  <a:avLst/>
                </a:prstTxWarp>
                <a:normAutofit/>
              </a:bodyPr>
              <a:lstStyle/>
              <a:p>
                <a:pPr algn="ctr" defTabSz="1460058" fontAlgn="base">
                  <a:spcBef>
                    <a:spcPct val="0"/>
                  </a:spcBef>
                  <a:spcAft>
                    <a:spcPct val="0"/>
                  </a:spcAft>
                  <a:defRPr/>
                </a:pPr>
                <a:r>
                  <a:rPr lang="en-US" sz="4000" kern="0" dirty="0" smtClean="0">
                    <a:solidFill>
                      <a:schemeClr val="bg1"/>
                    </a:solidFill>
                    <a:latin typeface="Calibri"/>
                    <a:cs typeface="Arial" charset="0"/>
                  </a:rPr>
                  <a:t>TCP</a:t>
                </a:r>
                <a:endParaRPr lang="en-US" sz="2131" kern="0" dirty="0">
                  <a:solidFill>
                    <a:schemeClr val="bg1"/>
                  </a:solidFill>
                  <a:latin typeface="Calibri"/>
                  <a:cs typeface="Arial" charset="0"/>
                </a:endParaRPr>
              </a:p>
            </p:txBody>
          </p:sp>
          <p:sp>
            <p:nvSpPr>
              <p:cNvPr id="58" name="Can 57"/>
              <p:cNvSpPr/>
              <p:nvPr/>
            </p:nvSpPr>
            <p:spPr bwMode="auto">
              <a:xfrm rot="5400000">
                <a:off x="8941658" y="1945237"/>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Audio</a:t>
                </a:r>
                <a:endParaRPr lang="en-US" sz="1200" kern="0" dirty="0">
                  <a:solidFill>
                    <a:srgbClr val="000000"/>
                  </a:solidFill>
                  <a:cs typeface="Arial" charset="0"/>
                </a:endParaRPr>
              </a:p>
            </p:txBody>
          </p:sp>
          <p:sp>
            <p:nvSpPr>
              <p:cNvPr id="59" name="Can 58"/>
              <p:cNvSpPr/>
              <p:nvPr/>
            </p:nvSpPr>
            <p:spPr bwMode="auto">
              <a:xfrm rot="5400000">
                <a:off x="9094201" y="1179825"/>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Skype</a:t>
                </a:r>
                <a:endParaRPr lang="en-US" sz="1200" kern="0" dirty="0">
                  <a:solidFill>
                    <a:srgbClr val="000000"/>
                  </a:solidFill>
                  <a:cs typeface="Arial" charset="0"/>
                </a:endParaRPr>
              </a:p>
            </p:txBody>
          </p:sp>
          <p:sp>
            <p:nvSpPr>
              <p:cNvPr id="60" name="Can 59"/>
              <p:cNvSpPr/>
              <p:nvPr/>
            </p:nvSpPr>
            <p:spPr bwMode="auto">
              <a:xfrm rot="5400000">
                <a:off x="8994426" y="2720586"/>
                <a:ext cx="352614"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        Multimedia</a:t>
                </a:r>
                <a:endParaRPr lang="en-US" sz="1200" kern="0" dirty="0">
                  <a:solidFill>
                    <a:srgbClr val="000000"/>
                  </a:solidFill>
                  <a:cs typeface="Arial" charset="0"/>
                </a:endParaRPr>
              </a:p>
            </p:txBody>
          </p:sp>
          <p:sp>
            <p:nvSpPr>
              <p:cNvPr id="61" name="Can 60"/>
              <p:cNvSpPr/>
              <p:nvPr/>
            </p:nvSpPr>
            <p:spPr bwMode="auto">
              <a:xfrm rot="5400000">
                <a:off x="9100457" y="3103292"/>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Flash</a:t>
                </a:r>
                <a:endParaRPr lang="en-US" sz="1200" kern="0" dirty="0">
                  <a:solidFill>
                    <a:srgbClr val="000000"/>
                  </a:solidFill>
                  <a:cs typeface="Arial" charset="0"/>
                </a:endParaRPr>
              </a:p>
            </p:txBody>
          </p:sp>
          <p:sp>
            <p:nvSpPr>
              <p:cNvPr id="62" name="Can 61"/>
              <p:cNvSpPr/>
              <p:nvPr/>
            </p:nvSpPr>
            <p:spPr bwMode="auto">
              <a:xfrm rot="5400000">
                <a:off x="8892120" y="1463298"/>
                <a:ext cx="352617" cy="1884684"/>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cs typeface="Arial" charset="0"/>
                  </a:rPr>
                  <a:t>            </a:t>
                </a:r>
                <a:r>
                  <a:rPr lang="en-US" sz="1200" kern="0" dirty="0" err="1" smtClean="0">
                    <a:cs typeface="Arial" charset="0"/>
                  </a:rPr>
                  <a:t>Multitouch</a:t>
                </a:r>
                <a:endParaRPr lang="en-US" sz="1200" kern="0" dirty="0">
                  <a:cs typeface="Arial" charset="0"/>
                </a:endParaRPr>
              </a:p>
            </p:txBody>
          </p:sp>
          <p:sp>
            <p:nvSpPr>
              <p:cNvPr id="63" name="Can 62"/>
              <p:cNvSpPr/>
              <p:nvPr/>
            </p:nvSpPr>
            <p:spPr bwMode="auto">
              <a:xfrm rot="5400000">
                <a:off x="8941659" y="2337882"/>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Seamless</a:t>
                </a:r>
                <a:br>
                  <a:rPr lang="en-US" sz="1200" kern="0" dirty="0" smtClean="0">
                    <a:solidFill>
                      <a:srgbClr val="000000"/>
                    </a:solidFill>
                    <a:cs typeface="Arial" charset="0"/>
                  </a:rPr>
                </a:br>
                <a:r>
                  <a:rPr lang="en-US" sz="1200" kern="0" dirty="0" smtClean="0">
                    <a:solidFill>
                      <a:srgbClr val="000000"/>
                    </a:solidFill>
                    <a:cs typeface="Arial" charset="0"/>
                  </a:rPr>
                  <a:t> Windows</a:t>
                </a:r>
                <a:endParaRPr lang="en-US" sz="1200" kern="0" dirty="0">
                  <a:solidFill>
                    <a:srgbClr val="000000"/>
                  </a:solidFill>
                  <a:cs typeface="Arial" charset="0"/>
                </a:endParaRPr>
              </a:p>
            </p:txBody>
          </p:sp>
          <p:sp>
            <p:nvSpPr>
              <p:cNvPr id="64" name="Can 63"/>
              <p:cNvSpPr/>
              <p:nvPr/>
            </p:nvSpPr>
            <p:spPr bwMode="auto">
              <a:xfrm rot="5400000">
                <a:off x="5369478" y="1387921"/>
                <a:ext cx="2663855" cy="3205454"/>
              </a:xfrm>
              <a:prstGeom prst="can">
                <a:avLst/>
              </a:prstGeom>
              <a:solidFill>
                <a:srgbClr val="414141">
                  <a:lumMod val="60000"/>
                  <a:lumOff val="40000"/>
                </a:srgbClr>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167" tIns="69083" rIns="138167" bIns="69083"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4000" kern="0" dirty="0" smtClean="0">
                    <a:solidFill>
                      <a:schemeClr val="bg1"/>
                    </a:solidFill>
                    <a:cs typeface="Arial" charset="0"/>
                  </a:rPr>
                  <a:t>ICA</a:t>
                </a:r>
                <a:endParaRPr lang="en-US" sz="4000" kern="0" dirty="0">
                  <a:solidFill>
                    <a:schemeClr val="bg1"/>
                  </a:solidFill>
                  <a:cs typeface="Arial" charset="0"/>
                </a:endParaRPr>
              </a:p>
            </p:txBody>
          </p:sp>
          <p:sp>
            <p:nvSpPr>
              <p:cNvPr id="65" name="Can 64"/>
              <p:cNvSpPr/>
              <p:nvPr/>
            </p:nvSpPr>
            <p:spPr bwMode="auto">
              <a:xfrm rot="5400000">
                <a:off x="8026776" y="2505762"/>
                <a:ext cx="352617" cy="954358"/>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Clipboard</a:t>
                </a:r>
                <a:endParaRPr lang="en-US" sz="1200" kern="0" dirty="0">
                  <a:solidFill>
                    <a:srgbClr val="000000"/>
                  </a:solidFill>
                  <a:cs typeface="Arial" charset="0"/>
                </a:endParaRPr>
              </a:p>
            </p:txBody>
          </p:sp>
          <p:sp>
            <p:nvSpPr>
              <p:cNvPr id="66" name="Can 65"/>
              <p:cNvSpPr/>
              <p:nvPr/>
            </p:nvSpPr>
            <p:spPr bwMode="auto">
              <a:xfrm rot="5400000">
                <a:off x="8057439" y="2827290"/>
                <a:ext cx="352617" cy="1015685"/>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Smartcards</a:t>
                </a:r>
                <a:endParaRPr lang="en-US" sz="1200" kern="0" dirty="0">
                  <a:solidFill>
                    <a:srgbClr val="000000"/>
                  </a:solidFill>
                  <a:cs typeface="Arial" charset="0"/>
                </a:endParaRPr>
              </a:p>
            </p:txBody>
          </p:sp>
          <p:sp>
            <p:nvSpPr>
              <p:cNvPr id="67" name="Can 66"/>
              <p:cNvSpPr/>
              <p:nvPr/>
            </p:nvSpPr>
            <p:spPr bwMode="auto">
              <a:xfrm rot="5400000">
                <a:off x="8057799" y="2123268"/>
                <a:ext cx="352617" cy="1014964"/>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Keyboard / Mouse</a:t>
                </a:r>
                <a:endParaRPr lang="en-US" sz="1200" kern="0" dirty="0">
                  <a:solidFill>
                    <a:srgbClr val="000000"/>
                  </a:solidFill>
                  <a:cs typeface="Arial" charset="0"/>
                </a:endParaRPr>
              </a:p>
            </p:txBody>
          </p:sp>
          <p:sp>
            <p:nvSpPr>
              <p:cNvPr id="68" name="Can 67"/>
              <p:cNvSpPr/>
              <p:nvPr/>
            </p:nvSpPr>
            <p:spPr bwMode="auto">
              <a:xfrm rot="5400000">
                <a:off x="8138306" y="1750536"/>
                <a:ext cx="352618" cy="1056043"/>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Printing</a:t>
                </a:r>
                <a:endParaRPr lang="en-US" sz="1200" kern="0" dirty="0">
                  <a:solidFill>
                    <a:srgbClr val="000000"/>
                  </a:solidFill>
                  <a:cs typeface="Arial" charset="0"/>
                </a:endParaRPr>
              </a:p>
            </p:txBody>
          </p:sp>
          <p:sp>
            <p:nvSpPr>
              <p:cNvPr id="69" name="Can 68"/>
              <p:cNvSpPr/>
              <p:nvPr/>
            </p:nvSpPr>
            <p:spPr bwMode="auto">
              <a:xfrm rot="5400000">
                <a:off x="8166440" y="3145610"/>
                <a:ext cx="352617" cy="1083427"/>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Mobile </a:t>
                </a:r>
                <a:br>
                  <a:rPr lang="en-US" sz="1200" kern="0" dirty="0" smtClean="0">
                    <a:solidFill>
                      <a:srgbClr val="000000"/>
                    </a:solidFill>
                    <a:cs typeface="Arial" charset="0"/>
                  </a:rPr>
                </a:br>
                <a:r>
                  <a:rPr lang="en-US" sz="1200" kern="0" dirty="0" smtClean="0">
                    <a:solidFill>
                      <a:srgbClr val="000000"/>
                    </a:solidFill>
                    <a:cs typeface="Arial" charset="0"/>
                  </a:rPr>
                  <a:t>Sensors</a:t>
                </a:r>
                <a:endParaRPr lang="en-US" sz="1200" kern="0" dirty="0">
                  <a:solidFill>
                    <a:srgbClr val="000000"/>
                  </a:solidFill>
                  <a:cs typeface="Arial" charset="0"/>
                </a:endParaRPr>
              </a:p>
            </p:txBody>
          </p:sp>
          <p:sp>
            <p:nvSpPr>
              <p:cNvPr id="70" name="Can 69"/>
              <p:cNvSpPr/>
              <p:nvPr/>
            </p:nvSpPr>
            <p:spPr bwMode="auto">
              <a:xfrm rot="5400000">
                <a:off x="8217576" y="3522261"/>
                <a:ext cx="352617" cy="1034509"/>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Generic USB</a:t>
                </a:r>
                <a:endParaRPr lang="en-US" sz="1200" kern="0" dirty="0">
                  <a:solidFill>
                    <a:srgbClr val="000000"/>
                  </a:solidFill>
                  <a:cs typeface="Arial" charset="0"/>
                </a:endParaRPr>
              </a:p>
            </p:txBody>
          </p:sp>
          <p:sp>
            <p:nvSpPr>
              <p:cNvPr id="71" name="Can 70"/>
              <p:cNvSpPr/>
              <p:nvPr/>
            </p:nvSpPr>
            <p:spPr bwMode="auto">
              <a:xfrm rot="5400000">
                <a:off x="8217575" y="1409114"/>
                <a:ext cx="352617" cy="1034510"/>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Drives</a:t>
                </a:r>
                <a:endParaRPr lang="en-US" sz="1200" kern="0" dirty="0">
                  <a:solidFill>
                    <a:srgbClr val="000000"/>
                  </a:solidFill>
                  <a:cs typeface="Arial" charset="0"/>
                </a:endParaRPr>
              </a:p>
            </p:txBody>
          </p:sp>
        </p:grpSp>
      </p:grpSp>
    </p:spTree>
    <p:extLst>
      <p:ext uri="{BB962C8B-B14F-4D97-AF65-F5344CB8AC3E}">
        <p14:creationId xmlns:p14="http://schemas.microsoft.com/office/powerpoint/2010/main" val="392339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left)">
                                      <p:cBhvr>
                                        <p:cTn id="12" dur="500"/>
                                        <p:tgtEl>
                                          <p:spTgt spid="27"/>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wipe(left)">
                                      <p:cBhvr>
                                        <p:cTn id="16" dur="500"/>
                                        <p:tgtEl>
                                          <p:spTgt spid="4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left)">
                                      <p:cBhvr>
                                        <p:cTn id="19" dur="500"/>
                                        <p:tgtEl>
                                          <p:spTgt spid="49"/>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Effect transition="in" filter="wipe(left)">
                                      <p:cBhvr>
                                        <p:cTn id="23" dur="500"/>
                                        <p:tgtEl>
                                          <p:spTgt spid="52"/>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54"/>
                                        </p:tgtEl>
                                        <p:attrNameLst>
                                          <p:attrName>style.visibility</p:attrName>
                                        </p:attrNameLst>
                                      </p:cBhvr>
                                      <p:to>
                                        <p:strVal val="visible"/>
                                      </p:to>
                                    </p:set>
                                    <p:animEffect transition="in" filter="wipe(left)">
                                      <p:cBhvr>
                                        <p:cTn id="26" dur="500"/>
                                        <p:tgtEl>
                                          <p:spTgt spid="54"/>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wipe(left)">
                                      <p:cBhvr>
                                        <p:cTn id="29" dur="500"/>
                                        <p:tgtEl>
                                          <p:spTgt spid="51"/>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wipe(left)">
                                      <p:cBhvr>
                                        <p:cTn id="32" dur="500"/>
                                        <p:tgtEl>
                                          <p:spTgt spid="50"/>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53"/>
                                        </p:tgtEl>
                                        <p:attrNameLst>
                                          <p:attrName>style.visibility</p:attrName>
                                        </p:attrNameLst>
                                      </p:cBhvr>
                                      <p:to>
                                        <p:strVal val="visible"/>
                                      </p:to>
                                    </p:set>
                                    <p:animEffect transition="in" filter="wipe(left)">
                                      <p:cBhvr>
                                        <p:cTn id="35"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48" grpId="0" animBg="1"/>
      <p:bldP spid="50" grpId="0" animBg="1"/>
      <p:bldP spid="53" grpId="0" animBg="1"/>
      <p:bldP spid="49" grpId="0" animBg="1"/>
      <p:bldP spid="51" grpId="0" animBg="1"/>
      <p:bldP spid="52" grpId="0" animBg="1"/>
      <p:bldP spid="5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1673205" y="4509270"/>
            <a:ext cx="9177597" cy="2189705"/>
            <a:chOff x="1673205" y="4509270"/>
            <a:chExt cx="9177597" cy="2189705"/>
          </a:xfrm>
        </p:grpSpPr>
        <p:sp>
          <p:nvSpPr>
            <p:cNvPr id="27" name="Can 26"/>
            <p:cNvSpPr/>
            <p:nvPr/>
          </p:nvSpPr>
          <p:spPr bwMode="auto">
            <a:xfrm rot="5400000">
              <a:off x="2600272" y="3582203"/>
              <a:ext cx="2189705" cy="4043840"/>
            </a:xfrm>
            <a:prstGeom prst="can">
              <a:avLst/>
            </a:prstGeom>
            <a:solidFill>
              <a:schemeClr val="accent1"/>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095" tIns="69047" rIns="138095" bIns="69047" numCol="1" spcCol="0" rtlCol="0" fromWordArt="0" anchor="ctr" anchorCtr="0" forceAA="0" compatLnSpc="1">
              <a:prstTxWarp prst="textNoShape">
                <a:avLst/>
              </a:prstTxWarp>
              <a:normAutofit/>
            </a:bodyPr>
            <a:lstStyle/>
            <a:p>
              <a:pPr algn="ctr" defTabSz="1460058" fontAlgn="base">
                <a:spcBef>
                  <a:spcPct val="0"/>
                </a:spcBef>
                <a:spcAft>
                  <a:spcPct val="0"/>
                </a:spcAft>
                <a:defRPr/>
              </a:pPr>
              <a:r>
                <a:rPr lang="en-US" sz="3200" kern="0" dirty="0" smtClean="0">
                  <a:solidFill>
                    <a:schemeClr val="bg1"/>
                  </a:solidFill>
                  <a:latin typeface="Calibri"/>
                  <a:cs typeface="Arial" charset="0"/>
                </a:rPr>
                <a:t>UDP</a:t>
              </a:r>
              <a:endParaRPr lang="en-US" sz="2131" kern="0" dirty="0">
                <a:solidFill>
                  <a:schemeClr val="bg1"/>
                </a:solidFill>
                <a:latin typeface="Calibri"/>
                <a:cs typeface="Arial" charset="0"/>
              </a:endParaRPr>
            </a:p>
          </p:txBody>
        </p:sp>
        <p:sp>
          <p:nvSpPr>
            <p:cNvPr id="48" name="Can 47"/>
            <p:cNvSpPr/>
            <p:nvPr/>
          </p:nvSpPr>
          <p:spPr bwMode="auto">
            <a:xfrm rot="5400000">
              <a:off x="6246350" y="3686178"/>
              <a:ext cx="964095" cy="2795376"/>
            </a:xfrm>
            <a:prstGeom prst="can">
              <a:avLst/>
            </a:prstGeom>
            <a:solidFill>
              <a:srgbClr val="414141">
                <a:lumMod val="60000"/>
                <a:lumOff val="40000"/>
              </a:srgbClr>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167" tIns="69083" rIns="138167" bIns="69083" numCol="1" spcCol="0" rtlCol="0" fromWordArt="0" anchor="ctr" anchorCtr="0" forceAA="0" compatLnSpc="1">
              <a:prstTxWarp prst="textNoShape">
                <a:avLst/>
              </a:prstTxWarp>
              <a:normAutofit fontScale="70000" lnSpcReduction="20000"/>
            </a:bodyPr>
            <a:lstStyle/>
            <a:p>
              <a:pPr algn="ctr" defTabSz="1460860" fontAlgn="base">
                <a:spcBef>
                  <a:spcPct val="0"/>
                </a:spcBef>
                <a:spcAft>
                  <a:spcPct val="0"/>
                </a:spcAft>
                <a:defRPr/>
              </a:pPr>
              <a:r>
                <a:rPr lang="en-US" sz="4000" kern="0" dirty="0" err="1" smtClean="0">
                  <a:solidFill>
                    <a:schemeClr val="bg1"/>
                  </a:solidFill>
                  <a:cs typeface="Arial" charset="0"/>
                </a:rPr>
                <a:t>Framehawk</a:t>
              </a:r>
              <a:r>
                <a:rPr lang="en-US" sz="4000" kern="0" dirty="0" smtClean="0">
                  <a:solidFill>
                    <a:schemeClr val="bg1"/>
                  </a:solidFill>
                  <a:cs typeface="Arial" charset="0"/>
                </a:rPr>
                <a:t> Gearing</a:t>
              </a:r>
              <a:endParaRPr lang="en-US" sz="4000" kern="0" dirty="0">
                <a:solidFill>
                  <a:schemeClr val="bg1"/>
                </a:solidFill>
                <a:cs typeface="Arial" charset="0"/>
              </a:endParaRPr>
            </a:p>
          </p:txBody>
        </p:sp>
        <p:sp>
          <p:nvSpPr>
            <p:cNvPr id="50" name="Can 49"/>
            <p:cNvSpPr/>
            <p:nvPr/>
          </p:nvSpPr>
          <p:spPr bwMode="auto">
            <a:xfrm rot="5400000">
              <a:off x="9176579" y="3587149"/>
              <a:ext cx="516270" cy="2832176"/>
            </a:xfrm>
            <a:prstGeom prst="can">
              <a:avLst/>
            </a:prstGeom>
            <a:solidFill>
              <a:schemeClr val="accent3"/>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1200" kern="0" dirty="0" smtClean="0">
                  <a:solidFill>
                    <a:srgbClr val="000000"/>
                  </a:solidFill>
                  <a:cs typeface="Arial" charset="0"/>
                </a:rPr>
                <a:t>                       </a:t>
              </a:r>
              <a:r>
                <a:rPr lang="en-US" sz="1200" kern="0" dirty="0" err="1" smtClean="0">
                  <a:solidFill>
                    <a:srgbClr val="000000"/>
                  </a:solidFill>
                  <a:cs typeface="Arial" charset="0"/>
                </a:rPr>
                <a:t>Framehawk</a:t>
              </a:r>
              <a:r>
                <a:rPr lang="en-US" sz="1200" kern="0" dirty="0" smtClean="0">
                  <a:solidFill>
                    <a:srgbClr val="000000"/>
                  </a:solidFill>
                  <a:cs typeface="Arial" charset="0"/>
                </a:rPr>
                <a:t> Graphics </a:t>
              </a:r>
              <a:endParaRPr lang="en-US" sz="1200" kern="0" dirty="0">
                <a:solidFill>
                  <a:srgbClr val="000000"/>
                </a:solidFill>
                <a:cs typeface="Arial" charset="0"/>
              </a:endParaRPr>
            </a:p>
          </p:txBody>
        </p:sp>
        <p:sp>
          <p:nvSpPr>
            <p:cNvPr id="53" name="Can 52"/>
            <p:cNvSpPr/>
            <p:nvPr/>
          </p:nvSpPr>
          <p:spPr bwMode="auto">
            <a:xfrm rot="5400000">
              <a:off x="9002218" y="4168372"/>
              <a:ext cx="352617" cy="2314371"/>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cs typeface="Arial" charset="0"/>
                </a:rPr>
                <a:t>               </a:t>
              </a:r>
              <a:r>
                <a:rPr lang="en-US" sz="1200" kern="0" dirty="0" err="1" smtClean="0">
                  <a:cs typeface="Arial" charset="0"/>
                </a:rPr>
                <a:t>Multitouch</a:t>
              </a:r>
              <a:r>
                <a:rPr lang="en-US" sz="1200" kern="0" dirty="0" smtClean="0">
                  <a:cs typeface="Arial" charset="0"/>
                </a:rPr>
                <a:t> </a:t>
              </a:r>
              <a:endParaRPr lang="en-US" sz="1200" kern="0" dirty="0">
                <a:cs typeface="Arial" charset="0"/>
              </a:endParaRPr>
            </a:p>
          </p:txBody>
        </p:sp>
        <p:sp>
          <p:nvSpPr>
            <p:cNvPr id="49" name="Can 48"/>
            <p:cNvSpPr/>
            <p:nvPr/>
          </p:nvSpPr>
          <p:spPr bwMode="auto">
            <a:xfrm rot="5400000">
              <a:off x="6360912" y="4793680"/>
              <a:ext cx="734972" cy="2795374"/>
            </a:xfrm>
            <a:prstGeom prst="can">
              <a:avLst/>
            </a:prstGeom>
            <a:solidFill>
              <a:srgbClr val="414141">
                <a:lumMod val="60000"/>
                <a:lumOff val="40000"/>
              </a:srgbClr>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167" tIns="69083" rIns="138167" bIns="69083" numCol="1" spcCol="0" rtlCol="0" fromWordArt="0" anchor="ctr" anchorCtr="0" forceAA="0" compatLnSpc="1">
              <a:prstTxWarp prst="textNoShape">
                <a:avLst/>
              </a:prstTxWarp>
              <a:normAutofit fontScale="85000" lnSpcReduction="20000"/>
            </a:bodyPr>
            <a:lstStyle/>
            <a:p>
              <a:pPr algn="ctr" defTabSz="1460860" fontAlgn="base">
                <a:spcBef>
                  <a:spcPct val="0"/>
                </a:spcBef>
                <a:spcAft>
                  <a:spcPct val="0"/>
                </a:spcAft>
                <a:defRPr/>
              </a:pPr>
              <a:r>
                <a:rPr lang="en-US" sz="4000" kern="0" dirty="0" smtClean="0">
                  <a:solidFill>
                    <a:schemeClr val="bg1"/>
                  </a:solidFill>
                  <a:cs typeface="Arial" charset="0"/>
                </a:rPr>
                <a:t>RTP</a:t>
              </a:r>
              <a:endParaRPr lang="en-US" sz="4000" kern="0" dirty="0">
                <a:solidFill>
                  <a:schemeClr val="bg1"/>
                </a:solidFill>
                <a:cs typeface="Arial" charset="0"/>
              </a:endParaRPr>
            </a:p>
          </p:txBody>
        </p:sp>
        <p:sp>
          <p:nvSpPr>
            <p:cNvPr id="51" name="Can 50"/>
            <p:cNvSpPr/>
            <p:nvPr/>
          </p:nvSpPr>
          <p:spPr bwMode="auto">
            <a:xfrm rot="5400000">
              <a:off x="8289772" y="4752138"/>
              <a:ext cx="352618" cy="1056043"/>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Mouse</a:t>
              </a:r>
              <a:endParaRPr lang="en-US" sz="1200" kern="0" dirty="0">
                <a:solidFill>
                  <a:srgbClr val="000000"/>
                </a:solidFill>
                <a:cs typeface="Arial" charset="0"/>
              </a:endParaRPr>
            </a:p>
          </p:txBody>
        </p:sp>
        <p:sp>
          <p:nvSpPr>
            <p:cNvPr id="52" name="Can 51"/>
            <p:cNvSpPr/>
            <p:nvPr/>
          </p:nvSpPr>
          <p:spPr bwMode="auto">
            <a:xfrm rot="5400000">
              <a:off x="8289772" y="4355910"/>
              <a:ext cx="352618" cy="1056043"/>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Keyboard</a:t>
              </a:r>
              <a:endParaRPr lang="en-US" sz="1200" kern="0" dirty="0">
                <a:solidFill>
                  <a:srgbClr val="000000"/>
                </a:solidFill>
                <a:cs typeface="Arial" charset="0"/>
              </a:endParaRPr>
            </a:p>
          </p:txBody>
        </p:sp>
        <p:sp>
          <p:nvSpPr>
            <p:cNvPr id="54" name="Can 53"/>
            <p:cNvSpPr/>
            <p:nvPr/>
          </p:nvSpPr>
          <p:spPr bwMode="auto">
            <a:xfrm rot="5400000">
              <a:off x="8654554" y="5348257"/>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Audio</a:t>
              </a:r>
              <a:endParaRPr lang="en-US" sz="1200" kern="0" dirty="0">
                <a:solidFill>
                  <a:srgbClr val="000000"/>
                </a:solidFill>
                <a:cs typeface="Arial" charset="0"/>
              </a:endParaRPr>
            </a:p>
          </p:txBody>
        </p:sp>
      </p:grpSp>
      <p:grpSp>
        <p:nvGrpSpPr>
          <p:cNvPr id="76" name="Group 75"/>
          <p:cNvGrpSpPr/>
          <p:nvPr/>
        </p:nvGrpSpPr>
        <p:grpSpPr>
          <a:xfrm>
            <a:off x="1685731" y="1513969"/>
            <a:ext cx="9374866" cy="2884490"/>
            <a:chOff x="1685731" y="1513969"/>
            <a:chExt cx="9374866" cy="2884490"/>
          </a:xfrm>
        </p:grpSpPr>
        <p:sp>
          <p:nvSpPr>
            <p:cNvPr id="77" name="Can 76"/>
            <p:cNvSpPr/>
            <p:nvPr/>
          </p:nvSpPr>
          <p:spPr bwMode="auto">
            <a:xfrm rot="5400000">
              <a:off x="9300916" y="1813693"/>
              <a:ext cx="1055707" cy="2463655"/>
            </a:xfrm>
            <a:prstGeom prst="can">
              <a:avLst/>
            </a:prstGeom>
            <a:solidFill>
              <a:schemeClr val="accent3"/>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1200" kern="0" dirty="0" smtClean="0">
                  <a:solidFill>
                    <a:srgbClr val="000000"/>
                  </a:solidFill>
                  <a:cs typeface="Arial" charset="0"/>
                </a:rPr>
                <a:t>                              Adaptive </a:t>
              </a:r>
              <a:br>
                <a:rPr lang="en-US" sz="1200" kern="0" dirty="0" smtClean="0">
                  <a:solidFill>
                    <a:srgbClr val="000000"/>
                  </a:solidFill>
                  <a:cs typeface="Arial" charset="0"/>
                </a:rPr>
              </a:br>
              <a:r>
                <a:rPr lang="en-US" sz="1200" kern="0" dirty="0" smtClean="0">
                  <a:solidFill>
                    <a:srgbClr val="000000"/>
                  </a:solidFill>
                  <a:cs typeface="Arial" charset="0"/>
                </a:rPr>
                <a:t>                              Display</a:t>
              </a:r>
              <a:endParaRPr lang="en-US" sz="1200" kern="0" dirty="0">
                <a:solidFill>
                  <a:srgbClr val="000000"/>
                </a:solidFill>
                <a:cs typeface="Arial" charset="0"/>
              </a:endParaRPr>
            </a:p>
          </p:txBody>
        </p:sp>
        <p:grpSp>
          <p:nvGrpSpPr>
            <p:cNvPr id="78" name="Group 77"/>
            <p:cNvGrpSpPr/>
            <p:nvPr/>
          </p:nvGrpSpPr>
          <p:grpSpPr>
            <a:xfrm>
              <a:off x="1685731" y="1513969"/>
              <a:ext cx="8434144" cy="2884490"/>
              <a:chOff x="1685731" y="1513969"/>
              <a:chExt cx="8434144" cy="2884490"/>
            </a:xfrm>
          </p:grpSpPr>
          <p:sp>
            <p:nvSpPr>
              <p:cNvPr id="79" name="Can 78"/>
              <p:cNvSpPr/>
              <p:nvPr/>
            </p:nvSpPr>
            <p:spPr bwMode="auto">
              <a:xfrm rot="5400000">
                <a:off x="2259143" y="940557"/>
                <a:ext cx="2884490" cy="4031313"/>
              </a:xfrm>
              <a:prstGeom prst="can">
                <a:avLst/>
              </a:prstGeom>
              <a:solidFill>
                <a:schemeClr val="accent1"/>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095" tIns="69047" rIns="138095" bIns="69047" numCol="1" spcCol="0" rtlCol="0" fromWordArt="0" anchor="ctr" anchorCtr="0" forceAA="0" compatLnSpc="1">
                <a:prstTxWarp prst="textNoShape">
                  <a:avLst/>
                </a:prstTxWarp>
                <a:normAutofit/>
              </a:bodyPr>
              <a:lstStyle/>
              <a:p>
                <a:pPr algn="ctr" defTabSz="1460058" fontAlgn="base">
                  <a:spcBef>
                    <a:spcPct val="0"/>
                  </a:spcBef>
                  <a:spcAft>
                    <a:spcPct val="0"/>
                  </a:spcAft>
                  <a:defRPr/>
                </a:pPr>
                <a:r>
                  <a:rPr lang="en-US" sz="4000" kern="0" dirty="0" smtClean="0">
                    <a:solidFill>
                      <a:schemeClr val="bg1"/>
                    </a:solidFill>
                    <a:latin typeface="Calibri"/>
                    <a:cs typeface="Arial" charset="0"/>
                  </a:rPr>
                  <a:t>TCP</a:t>
                </a:r>
                <a:endParaRPr lang="en-US" sz="2131" kern="0" dirty="0">
                  <a:solidFill>
                    <a:schemeClr val="bg1"/>
                  </a:solidFill>
                  <a:latin typeface="Calibri"/>
                  <a:cs typeface="Arial" charset="0"/>
                </a:endParaRPr>
              </a:p>
            </p:txBody>
          </p:sp>
          <p:sp>
            <p:nvSpPr>
              <p:cNvPr id="80" name="Can 79"/>
              <p:cNvSpPr/>
              <p:nvPr/>
            </p:nvSpPr>
            <p:spPr bwMode="auto">
              <a:xfrm rot="5400000">
                <a:off x="8941658" y="1945237"/>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Audio</a:t>
                </a:r>
                <a:endParaRPr lang="en-US" sz="1200" kern="0" dirty="0">
                  <a:solidFill>
                    <a:srgbClr val="000000"/>
                  </a:solidFill>
                  <a:cs typeface="Arial" charset="0"/>
                </a:endParaRPr>
              </a:p>
            </p:txBody>
          </p:sp>
          <p:sp>
            <p:nvSpPr>
              <p:cNvPr id="81" name="Can 80"/>
              <p:cNvSpPr/>
              <p:nvPr/>
            </p:nvSpPr>
            <p:spPr bwMode="auto">
              <a:xfrm rot="5400000">
                <a:off x="9094201" y="1179825"/>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Skype</a:t>
                </a:r>
                <a:endParaRPr lang="en-US" sz="1200" kern="0" dirty="0">
                  <a:solidFill>
                    <a:srgbClr val="000000"/>
                  </a:solidFill>
                  <a:cs typeface="Arial" charset="0"/>
                </a:endParaRPr>
              </a:p>
            </p:txBody>
          </p:sp>
          <p:sp>
            <p:nvSpPr>
              <p:cNvPr id="82" name="Can 81"/>
              <p:cNvSpPr/>
              <p:nvPr/>
            </p:nvSpPr>
            <p:spPr bwMode="auto">
              <a:xfrm rot="5400000">
                <a:off x="8994426" y="2720586"/>
                <a:ext cx="352614"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        Multimedia</a:t>
                </a:r>
                <a:endParaRPr lang="en-US" sz="1200" kern="0" dirty="0">
                  <a:solidFill>
                    <a:srgbClr val="000000"/>
                  </a:solidFill>
                  <a:cs typeface="Arial" charset="0"/>
                </a:endParaRPr>
              </a:p>
            </p:txBody>
          </p:sp>
          <p:sp>
            <p:nvSpPr>
              <p:cNvPr id="83" name="Can 82"/>
              <p:cNvSpPr/>
              <p:nvPr/>
            </p:nvSpPr>
            <p:spPr bwMode="auto">
              <a:xfrm rot="5400000">
                <a:off x="9100457" y="3103292"/>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Flash</a:t>
                </a:r>
                <a:endParaRPr lang="en-US" sz="1200" kern="0" dirty="0">
                  <a:solidFill>
                    <a:srgbClr val="000000"/>
                  </a:solidFill>
                  <a:cs typeface="Arial" charset="0"/>
                </a:endParaRPr>
              </a:p>
            </p:txBody>
          </p:sp>
          <p:sp>
            <p:nvSpPr>
              <p:cNvPr id="84" name="Can 83"/>
              <p:cNvSpPr/>
              <p:nvPr/>
            </p:nvSpPr>
            <p:spPr bwMode="auto">
              <a:xfrm rot="5400000">
                <a:off x="8892120" y="1463298"/>
                <a:ext cx="352617" cy="1884684"/>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cs typeface="Arial" charset="0"/>
                  </a:rPr>
                  <a:t>            </a:t>
                </a:r>
                <a:r>
                  <a:rPr lang="en-US" sz="1200" kern="0" dirty="0" err="1" smtClean="0">
                    <a:cs typeface="Arial" charset="0"/>
                  </a:rPr>
                  <a:t>Multitouch</a:t>
                </a:r>
                <a:endParaRPr lang="en-US" sz="1200" kern="0" dirty="0">
                  <a:cs typeface="Arial" charset="0"/>
                </a:endParaRPr>
              </a:p>
            </p:txBody>
          </p:sp>
          <p:sp>
            <p:nvSpPr>
              <p:cNvPr id="85" name="Can 84"/>
              <p:cNvSpPr/>
              <p:nvPr/>
            </p:nvSpPr>
            <p:spPr bwMode="auto">
              <a:xfrm rot="5400000">
                <a:off x="8941659" y="2337882"/>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Seamless</a:t>
                </a:r>
                <a:br>
                  <a:rPr lang="en-US" sz="1200" kern="0" dirty="0" smtClean="0">
                    <a:solidFill>
                      <a:srgbClr val="000000"/>
                    </a:solidFill>
                    <a:cs typeface="Arial" charset="0"/>
                  </a:rPr>
                </a:br>
                <a:r>
                  <a:rPr lang="en-US" sz="1200" kern="0" dirty="0" smtClean="0">
                    <a:solidFill>
                      <a:srgbClr val="000000"/>
                    </a:solidFill>
                    <a:cs typeface="Arial" charset="0"/>
                  </a:rPr>
                  <a:t> Windows</a:t>
                </a:r>
                <a:endParaRPr lang="en-US" sz="1200" kern="0" dirty="0">
                  <a:solidFill>
                    <a:srgbClr val="000000"/>
                  </a:solidFill>
                  <a:cs typeface="Arial" charset="0"/>
                </a:endParaRPr>
              </a:p>
            </p:txBody>
          </p:sp>
          <p:sp>
            <p:nvSpPr>
              <p:cNvPr id="86" name="Can 85"/>
              <p:cNvSpPr/>
              <p:nvPr/>
            </p:nvSpPr>
            <p:spPr bwMode="auto">
              <a:xfrm rot="5400000">
                <a:off x="5369478" y="1387921"/>
                <a:ext cx="2663855" cy="3205454"/>
              </a:xfrm>
              <a:prstGeom prst="can">
                <a:avLst/>
              </a:prstGeom>
              <a:solidFill>
                <a:srgbClr val="414141">
                  <a:lumMod val="60000"/>
                  <a:lumOff val="40000"/>
                </a:srgbClr>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167" tIns="69083" rIns="138167" bIns="69083"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4000" kern="0" dirty="0" smtClean="0">
                    <a:solidFill>
                      <a:schemeClr val="bg1"/>
                    </a:solidFill>
                    <a:cs typeface="Arial" charset="0"/>
                  </a:rPr>
                  <a:t>ICA</a:t>
                </a:r>
                <a:endParaRPr lang="en-US" sz="4000" kern="0" dirty="0">
                  <a:solidFill>
                    <a:schemeClr val="bg1"/>
                  </a:solidFill>
                  <a:cs typeface="Arial" charset="0"/>
                </a:endParaRPr>
              </a:p>
            </p:txBody>
          </p:sp>
          <p:sp>
            <p:nvSpPr>
              <p:cNvPr id="87" name="Can 86"/>
              <p:cNvSpPr/>
              <p:nvPr/>
            </p:nvSpPr>
            <p:spPr bwMode="auto">
              <a:xfrm rot="5400000">
                <a:off x="8026776" y="2505762"/>
                <a:ext cx="352617" cy="954358"/>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Clipboard</a:t>
                </a:r>
                <a:endParaRPr lang="en-US" sz="1200" kern="0" dirty="0">
                  <a:solidFill>
                    <a:srgbClr val="000000"/>
                  </a:solidFill>
                  <a:cs typeface="Arial" charset="0"/>
                </a:endParaRPr>
              </a:p>
            </p:txBody>
          </p:sp>
          <p:sp>
            <p:nvSpPr>
              <p:cNvPr id="88" name="Can 87"/>
              <p:cNvSpPr/>
              <p:nvPr/>
            </p:nvSpPr>
            <p:spPr bwMode="auto">
              <a:xfrm rot="5400000">
                <a:off x="8057439" y="2827290"/>
                <a:ext cx="352617" cy="1015685"/>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Smartcards</a:t>
                </a:r>
                <a:endParaRPr lang="en-US" sz="1200" kern="0" dirty="0">
                  <a:solidFill>
                    <a:srgbClr val="000000"/>
                  </a:solidFill>
                  <a:cs typeface="Arial" charset="0"/>
                </a:endParaRPr>
              </a:p>
            </p:txBody>
          </p:sp>
          <p:sp>
            <p:nvSpPr>
              <p:cNvPr id="89" name="Can 88"/>
              <p:cNvSpPr/>
              <p:nvPr/>
            </p:nvSpPr>
            <p:spPr bwMode="auto">
              <a:xfrm rot="5400000">
                <a:off x="8057799" y="2123268"/>
                <a:ext cx="352617" cy="1014964"/>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Keyboard / Mouse</a:t>
                </a:r>
                <a:endParaRPr lang="en-US" sz="1200" kern="0" dirty="0">
                  <a:solidFill>
                    <a:srgbClr val="000000"/>
                  </a:solidFill>
                  <a:cs typeface="Arial" charset="0"/>
                </a:endParaRPr>
              </a:p>
            </p:txBody>
          </p:sp>
          <p:sp>
            <p:nvSpPr>
              <p:cNvPr id="90" name="Can 89"/>
              <p:cNvSpPr/>
              <p:nvPr/>
            </p:nvSpPr>
            <p:spPr bwMode="auto">
              <a:xfrm rot="5400000">
                <a:off x="8138306" y="1750536"/>
                <a:ext cx="352618" cy="1056043"/>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Printing</a:t>
                </a:r>
                <a:endParaRPr lang="en-US" sz="1200" kern="0" dirty="0">
                  <a:solidFill>
                    <a:srgbClr val="000000"/>
                  </a:solidFill>
                  <a:cs typeface="Arial" charset="0"/>
                </a:endParaRPr>
              </a:p>
            </p:txBody>
          </p:sp>
          <p:sp>
            <p:nvSpPr>
              <p:cNvPr id="91" name="Can 90"/>
              <p:cNvSpPr/>
              <p:nvPr/>
            </p:nvSpPr>
            <p:spPr bwMode="auto">
              <a:xfrm rot="5400000">
                <a:off x="8166440" y="3145610"/>
                <a:ext cx="352617" cy="1083427"/>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Mobile </a:t>
                </a:r>
                <a:br>
                  <a:rPr lang="en-US" sz="1200" kern="0" dirty="0" smtClean="0">
                    <a:solidFill>
                      <a:srgbClr val="000000"/>
                    </a:solidFill>
                    <a:cs typeface="Arial" charset="0"/>
                  </a:rPr>
                </a:br>
                <a:r>
                  <a:rPr lang="en-US" sz="1200" kern="0" dirty="0" smtClean="0">
                    <a:solidFill>
                      <a:srgbClr val="000000"/>
                    </a:solidFill>
                    <a:cs typeface="Arial" charset="0"/>
                  </a:rPr>
                  <a:t>Sensors</a:t>
                </a:r>
                <a:endParaRPr lang="en-US" sz="1200" kern="0" dirty="0">
                  <a:solidFill>
                    <a:srgbClr val="000000"/>
                  </a:solidFill>
                  <a:cs typeface="Arial" charset="0"/>
                </a:endParaRPr>
              </a:p>
            </p:txBody>
          </p:sp>
          <p:sp>
            <p:nvSpPr>
              <p:cNvPr id="92" name="Can 91"/>
              <p:cNvSpPr/>
              <p:nvPr/>
            </p:nvSpPr>
            <p:spPr bwMode="auto">
              <a:xfrm rot="5400000">
                <a:off x="8217576" y="3522261"/>
                <a:ext cx="352617" cy="1034509"/>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Generic USB</a:t>
                </a:r>
                <a:endParaRPr lang="en-US" sz="1200" kern="0" dirty="0">
                  <a:solidFill>
                    <a:srgbClr val="000000"/>
                  </a:solidFill>
                  <a:cs typeface="Arial" charset="0"/>
                </a:endParaRPr>
              </a:p>
            </p:txBody>
          </p:sp>
          <p:sp>
            <p:nvSpPr>
              <p:cNvPr id="93" name="Can 92"/>
              <p:cNvSpPr/>
              <p:nvPr/>
            </p:nvSpPr>
            <p:spPr bwMode="auto">
              <a:xfrm rot="5400000">
                <a:off x="8217575" y="1409114"/>
                <a:ext cx="352617" cy="1034510"/>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Drives</a:t>
                </a:r>
                <a:endParaRPr lang="en-US" sz="1200" kern="0" dirty="0">
                  <a:solidFill>
                    <a:srgbClr val="000000"/>
                  </a:solidFill>
                  <a:cs typeface="Arial" charset="0"/>
                </a:endParaRPr>
              </a:p>
            </p:txBody>
          </p:sp>
        </p:grpSp>
      </p:grpSp>
      <p:grpSp>
        <p:nvGrpSpPr>
          <p:cNvPr id="7" name="Group 6"/>
          <p:cNvGrpSpPr/>
          <p:nvPr/>
        </p:nvGrpSpPr>
        <p:grpSpPr>
          <a:xfrm>
            <a:off x="1182094" y="2567413"/>
            <a:ext cx="9382635" cy="2884490"/>
            <a:chOff x="1182094" y="2567413"/>
            <a:chExt cx="9382635" cy="2884490"/>
          </a:xfrm>
        </p:grpSpPr>
        <p:sp>
          <p:nvSpPr>
            <p:cNvPr id="94" name="Can 93"/>
            <p:cNvSpPr/>
            <p:nvPr/>
          </p:nvSpPr>
          <p:spPr bwMode="auto">
            <a:xfrm rot="5400000">
              <a:off x="8805048" y="2846380"/>
              <a:ext cx="1055707" cy="2463655"/>
            </a:xfrm>
            <a:prstGeom prst="can">
              <a:avLst/>
            </a:prstGeom>
            <a:solidFill>
              <a:schemeClr val="accent3"/>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1200" kern="0" dirty="0" smtClean="0">
                  <a:solidFill>
                    <a:srgbClr val="000000"/>
                  </a:solidFill>
                  <a:cs typeface="Arial" charset="0"/>
                </a:rPr>
                <a:t>                              Adaptive </a:t>
              </a:r>
              <a:br>
                <a:rPr lang="en-US" sz="1200" kern="0" dirty="0" smtClean="0">
                  <a:solidFill>
                    <a:srgbClr val="000000"/>
                  </a:solidFill>
                  <a:cs typeface="Arial" charset="0"/>
                </a:rPr>
              </a:br>
              <a:r>
                <a:rPr lang="en-US" sz="1200" kern="0" dirty="0" smtClean="0">
                  <a:solidFill>
                    <a:srgbClr val="000000"/>
                  </a:solidFill>
                  <a:cs typeface="Arial" charset="0"/>
                </a:rPr>
                <a:t>                              Display</a:t>
              </a:r>
              <a:endParaRPr lang="en-US" sz="1200" kern="0" dirty="0">
                <a:solidFill>
                  <a:srgbClr val="000000"/>
                </a:solidFill>
                <a:cs typeface="Arial" charset="0"/>
              </a:endParaRPr>
            </a:p>
          </p:txBody>
        </p:sp>
        <p:grpSp>
          <p:nvGrpSpPr>
            <p:cNvPr id="3" name="Group 2"/>
            <p:cNvGrpSpPr/>
            <p:nvPr/>
          </p:nvGrpSpPr>
          <p:grpSpPr>
            <a:xfrm>
              <a:off x="1182094" y="2567413"/>
              <a:ext cx="8455024" cy="2884490"/>
              <a:chOff x="1182094" y="2567413"/>
              <a:chExt cx="8455024" cy="2884490"/>
            </a:xfrm>
          </p:grpSpPr>
          <p:sp>
            <p:nvSpPr>
              <p:cNvPr id="31" name="Can 30"/>
              <p:cNvSpPr/>
              <p:nvPr/>
            </p:nvSpPr>
            <p:spPr bwMode="auto">
              <a:xfrm rot="5400000">
                <a:off x="1747737" y="2001770"/>
                <a:ext cx="2884490" cy="4015776"/>
              </a:xfrm>
              <a:prstGeom prst="can">
                <a:avLst/>
              </a:prstGeom>
              <a:solidFill>
                <a:schemeClr val="accent1"/>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095" tIns="69047" rIns="138095" bIns="69047" numCol="1" spcCol="0" rtlCol="0" fromWordArt="0" anchor="ctr" anchorCtr="0" forceAA="0" compatLnSpc="1">
                <a:prstTxWarp prst="textNoShape">
                  <a:avLst/>
                </a:prstTxWarp>
                <a:normAutofit/>
              </a:bodyPr>
              <a:lstStyle/>
              <a:p>
                <a:pPr algn="ctr" defTabSz="1460058" fontAlgn="base">
                  <a:spcBef>
                    <a:spcPct val="0"/>
                  </a:spcBef>
                  <a:spcAft>
                    <a:spcPct val="0"/>
                  </a:spcAft>
                  <a:defRPr/>
                </a:pPr>
                <a:r>
                  <a:rPr lang="en-US" sz="3200" kern="0" dirty="0" smtClean="0">
                    <a:solidFill>
                      <a:schemeClr val="bg1"/>
                    </a:solidFill>
                    <a:latin typeface="Calibri"/>
                    <a:cs typeface="Arial" charset="0"/>
                  </a:rPr>
                  <a:t>Enlightened </a:t>
                </a:r>
                <a:br>
                  <a:rPr lang="en-US" sz="3200" kern="0" dirty="0" smtClean="0">
                    <a:solidFill>
                      <a:schemeClr val="bg1"/>
                    </a:solidFill>
                    <a:latin typeface="Calibri"/>
                    <a:cs typeface="Arial" charset="0"/>
                  </a:rPr>
                </a:br>
                <a:r>
                  <a:rPr lang="en-US" sz="3200" kern="0" dirty="0" smtClean="0">
                    <a:solidFill>
                      <a:schemeClr val="bg1"/>
                    </a:solidFill>
                    <a:latin typeface="Calibri"/>
                    <a:cs typeface="Arial" charset="0"/>
                  </a:rPr>
                  <a:t>Data Transport</a:t>
                </a:r>
                <a:endParaRPr lang="en-US" sz="2131" kern="0" dirty="0">
                  <a:solidFill>
                    <a:schemeClr val="bg1"/>
                  </a:solidFill>
                  <a:latin typeface="Calibri"/>
                  <a:cs typeface="Arial" charset="0"/>
                </a:endParaRPr>
              </a:p>
            </p:txBody>
          </p:sp>
          <p:grpSp>
            <p:nvGrpSpPr>
              <p:cNvPr id="33" name="Group 32"/>
              <p:cNvGrpSpPr/>
              <p:nvPr/>
            </p:nvGrpSpPr>
            <p:grpSpPr>
              <a:xfrm>
                <a:off x="4615922" y="2703723"/>
                <a:ext cx="5021196" cy="2663855"/>
                <a:chOff x="5401113" y="1679993"/>
                <a:chExt cx="5021196" cy="2663855"/>
              </a:xfrm>
            </p:grpSpPr>
            <p:sp>
              <p:nvSpPr>
                <p:cNvPr id="38" name="Can 37"/>
                <p:cNvSpPr/>
                <p:nvPr/>
              </p:nvSpPr>
              <p:spPr bwMode="auto">
                <a:xfrm rot="5400000">
                  <a:off x="9244092" y="1966510"/>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Audio</a:t>
                  </a:r>
                  <a:endParaRPr lang="en-US" sz="1200" kern="0" dirty="0">
                    <a:solidFill>
                      <a:srgbClr val="000000"/>
                    </a:solidFill>
                    <a:cs typeface="Arial" charset="0"/>
                  </a:endParaRPr>
                </a:p>
              </p:txBody>
            </p:sp>
            <p:sp>
              <p:nvSpPr>
                <p:cNvPr id="39" name="Can 38"/>
                <p:cNvSpPr/>
                <p:nvPr/>
              </p:nvSpPr>
              <p:spPr bwMode="auto">
                <a:xfrm rot="5400000">
                  <a:off x="9396635" y="1201098"/>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Skype</a:t>
                  </a:r>
                  <a:endParaRPr lang="en-US" sz="1200" kern="0" dirty="0">
                    <a:solidFill>
                      <a:srgbClr val="000000"/>
                    </a:solidFill>
                    <a:cs typeface="Arial" charset="0"/>
                  </a:endParaRPr>
                </a:p>
              </p:txBody>
            </p:sp>
            <p:sp>
              <p:nvSpPr>
                <p:cNvPr id="40" name="Can 39"/>
                <p:cNvSpPr/>
                <p:nvPr/>
              </p:nvSpPr>
              <p:spPr bwMode="auto">
                <a:xfrm rot="5400000">
                  <a:off x="9296860" y="2741859"/>
                  <a:ext cx="352614"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        Multimedia</a:t>
                  </a:r>
                  <a:endParaRPr lang="en-US" sz="1200" kern="0" dirty="0">
                    <a:solidFill>
                      <a:srgbClr val="000000"/>
                    </a:solidFill>
                    <a:cs typeface="Arial" charset="0"/>
                  </a:endParaRPr>
                </a:p>
              </p:txBody>
            </p:sp>
            <p:sp>
              <p:nvSpPr>
                <p:cNvPr id="41" name="Can 40"/>
                <p:cNvSpPr/>
                <p:nvPr/>
              </p:nvSpPr>
              <p:spPr bwMode="auto">
                <a:xfrm rot="5400000">
                  <a:off x="9402891" y="3124565"/>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Flash</a:t>
                  </a:r>
                  <a:endParaRPr lang="en-US" sz="1200" kern="0" dirty="0">
                    <a:solidFill>
                      <a:srgbClr val="000000"/>
                    </a:solidFill>
                    <a:cs typeface="Arial" charset="0"/>
                  </a:endParaRPr>
                </a:p>
              </p:txBody>
            </p:sp>
            <p:sp>
              <p:nvSpPr>
                <p:cNvPr id="43" name="Can 42"/>
                <p:cNvSpPr/>
                <p:nvPr/>
              </p:nvSpPr>
              <p:spPr bwMode="auto">
                <a:xfrm rot="5400000">
                  <a:off x="9194554" y="1484571"/>
                  <a:ext cx="352617" cy="1884684"/>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cs typeface="Arial" charset="0"/>
                    </a:rPr>
                    <a:t>            </a:t>
                  </a:r>
                  <a:r>
                    <a:rPr lang="en-US" sz="1200" kern="0" dirty="0" err="1" smtClean="0">
                      <a:cs typeface="Arial" charset="0"/>
                    </a:rPr>
                    <a:t>Multitouch</a:t>
                  </a:r>
                  <a:endParaRPr lang="en-US" sz="1200" kern="0" dirty="0">
                    <a:cs typeface="Arial" charset="0"/>
                  </a:endParaRPr>
                </a:p>
              </p:txBody>
            </p:sp>
            <p:sp>
              <p:nvSpPr>
                <p:cNvPr id="44" name="Can 43"/>
                <p:cNvSpPr/>
                <p:nvPr/>
              </p:nvSpPr>
              <p:spPr bwMode="auto">
                <a:xfrm rot="5400000">
                  <a:off x="9244093" y="2359155"/>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Seamless</a:t>
                  </a:r>
                  <a:br>
                    <a:rPr lang="en-US" sz="1200" kern="0" dirty="0" smtClean="0">
                      <a:solidFill>
                        <a:srgbClr val="000000"/>
                      </a:solidFill>
                      <a:cs typeface="Arial" charset="0"/>
                    </a:rPr>
                  </a:br>
                  <a:r>
                    <a:rPr lang="en-US" sz="1200" kern="0" dirty="0" smtClean="0">
                      <a:solidFill>
                        <a:srgbClr val="000000"/>
                      </a:solidFill>
                      <a:cs typeface="Arial" charset="0"/>
                    </a:rPr>
                    <a:t> Windows</a:t>
                  </a:r>
                  <a:endParaRPr lang="en-US" sz="1200" kern="0" dirty="0">
                    <a:solidFill>
                      <a:srgbClr val="000000"/>
                    </a:solidFill>
                    <a:cs typeface="Arial" charset="0"/>
                  </a:endParaRPr>
                </a:p>
              </p:txBody>
            </p:sp>
            <p:sp>
              <p:nvSpPr>
                <p:cNvPr id="45" name="Can 44"/>
                <p:cNvSpPr/>
                <p:nvPr/>
              </p:nvSpPr>
              <p:spPr bwMode="auto">
                <a:xfrm rot="5400000">
                  <a:off x="5671912" y="1409194"/>
                  <a:ext cx="2663855" cy="3205454"/>
                </a:xfrm>
                <a:prstGeom prst="can">
                  <a:avLst/>
                </a:prstGeom>
                <a:solidFill>
                  <a:srgbClr val="414141">
                    <a:lumMod val="60000"/>
                    <a:lumOff val="40000"/>
                  </a:srgbClr>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167" tIns="69083" rIns="138167" bIns="69083"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4000" kern="0" dirty="0" smtClean="0">
                      <a:solidFill>
                        <a:schemeClr val="bg1"/>
                      </a:solidFill>
                      <a:cs typeface="Arial" charset="0"/>
                    </a:rPr>
                    <a:t>ICA</a:t>
                  </a:r>
                  <a:endParaRPr lang="en-US" sz="4000" kern="0" dirty="0">
                    <a:solidFill>
                      <a:schemeClr val="bg1"/>
                    </a:solidFill>
                    <a:cs typeface="Arial" charset="0"/>
                  </a:endParaRPr>
                </a:p>
              </p:txBody>
            </p:sp>
            <p:sp>
              <p:nvSpPr>
                <p:cNvPr id="46" name="Can 45"/>
                <p:cNvSpPr/>
                <p:nvPr/>
              </p:nvSpPr>
              <p:spPr bwMode="auto">
                <a:xfrm rot="5400000">
                  <a:off x="8329210" y="2527035"/>
                  <a:ext cx="352617" cy="954358"/>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Clipboard</a:t>
                  </a:r>
                  <a:endParaRPr lang="en-US" sz="1200" kern="0" dirty="0">
                    <a:solidFill>
                      <a:srgbClr val="000000"/>
                    </a:solidFill>
                    <a:cs typeface="Arial" charset="0"/>
                  </a:endParaRPr>
                </a:p>
              </p:txBody>
            </p:sp>
            <p:sp>
              <p:nvSpPr>
                <p:cNvPr id="47" name="Can 46"/>
                <p:cNvSpPr/>
                <p:nvPr/>
              </p:nvSpPr>
              <p:spPr bwMode="auto">
                <a:xfrm rot="5400000">
                  <a:off x="8359873" y="2848563"/>
                  <a:ext cx="352617" cy="1015685"/>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Smartcards</a:t>
                  </a:r>
                  <a:endParaRPr lang="en-US" sz="1200" kern="0" dirty="0">
                    <a:solidFill>
                      <a:srgbClr val="000000"/>
                    </a:solidFill>
                    <a:cs typeface="Arial" charset="0"/>
                  </a:endParaRPr>
                </a:p>
              </p:txBody>
            </p:sp>
            <p:sp>
              <p:nvSpPr>
                <p:cNvPr id="56" name="Can 55"/>
                <p:cNvSpPr/>
                <p:nvPr/>
              </p:nvSpPr>
              <p:spPr bwMode="auto">
                <a:xfrm rot="5400000">
                  <a:off x="8360233" y="2144541"/>
                  <a:ext cx="352617" cy="1014964"/>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Keyboard / Mouse</a:t>
                  </a:r>
                  <a:endParaRPr lang="en-US" sz="1200" kern="0" dirty="0">
                    <a:solidFill>
                      <a:srgbClr val="000000"/>
                    </a:solidFill>
                    <a:cs typeface="Arial" charset="0"/>
                  </a:endParaRPr>
                </a:p>
              </p:txBody>
            </p:sp>
            <p:sp>
              <p:nvSpPr>
                <p:cNvPr id="72" name="Can 71"/>
                <p:cNvSpPr/>
                <p:nvPr/>
              </p:nvSpPr>
              <p:spPr bwMode="auto">
                <a:xfrm rot="5400000">
                  <a:off x="8440740" y="1771809"/>
                  <a:ext cx="352618" cy="1056043"/>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Printing</a:t>
                  </a:r>
                  <a:endParaRPr lang="en-US" sz="1200" kern="0" dirty="0">
                    <a:solidFill>
                      <a:srgbClr val="000000"/>
                    </a:solidFill>
                    <a:cs typeface="Arial" charset="0"/>
                  </a:endParaRPr>
                </a:p>
              </p:txBody>
            </p:sp>
            <p:sp>
              <p:nvSpPr>
                <p:cNvPr id="73" name="Can 72"/>
                <p:cNvSpPr/>
                <p:nvPr/>
              </p:nvSpPr>
              <p:spPr bwMode="auto">
                <a:xfrm rot="5400000">
                  <a:off x="8468874" y="3166883"/>
                  <a:ext cx="352617" cy="1083427"/>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Mobile </a:t>
                  </a:r>
                  <a:br>
                    <a:rPr lang="en-US" sz="1200" kern="0" dirty="0" smtClean="0">
                      <a:solidFill>
                        <a:srgbClr val="000000"/>
                      </a:solidFill>
                      <a:cs typeface="Arial" charset="0"/>
                    </a:rPr>
                  </a:br>
                  <a:r>
                    <a:rPr lang="en-US" sz="1200" kern="0" dirty="0" smtClean="0">
                      <a:solidFill>
                        <a:srgbClr val="000000"/>
                      </a:solidFill>
                      <a:cs typeface="Arial" charset="0"/>
                    </a:rPr>
                    <a:t>Sensors</a:t>
                  </a:r>
                  <a:endParaRPr lang="en-US" sz="1200" kern="0" dirty="0">
                    <a:solidFill>
                      <a:srgbClr val="000000"/>
                    </a:solidFill>
                    <a:cs typeface="Arial" charset="0"/>
                  </a:endParaRPr>
                </a:p>
              </p:txBody>
            </p:sp>
            <p:sp>
              <p:nvSpPr>
                <p:cNvPr id="74" name="Can 73"/>
                <p:cNvSpPr/>
                <p:nvPr/>
              </p:nvSpPr>
              <p:spPr bwMode="auto">
                <a:xfrm rot="5400000">
                  <a:off x="8520010" y="3543534"/>
                  <a:ext cx="352617" cy="1034509"/>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Generic USB</a:t>
                  </a:r>
                  <a:endParaRPr lang="en-US" sz="1200" kern="0" dirty="0">
                    <a:solidFill>
                      <a:srgbClr val="000000"/>
                    </a:solidFill>
                    <a:cs typeface="Arial" charset="0"/>
                  </a:endParaRPr>
                </a:p>
              </p:txBody>
            </p:sp>
            <p:sp>
              <p:nvSpPr>
                <p:cNvPr id="75" name="Can 74"/>
                <p:cNvSpPr/>
                <p:nvPr/>
              </p:nvSpPr>
              <p:spPr bwMode="auto">
                <a:xfrm rot="5400000">
                  <a:off x="8520009" y="1430387"/>
                  <a:ext cx="352617" cy="1034510"/>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Drives</a:t>
                  </a:r>
                  <a:endParaRPr lang="en-US" sz="1200" kern="0" dirty="0">
                    <a:solidFill>
                      <a:srgbClr val="000000"/>
                    </a:solidFill>
                    <a:cs typeface="Arial" charset="0"/>
                  </a:endParaRPr>
                </a:p>
              </p:txBody>
            </p:sp>
          </p:grpSp>
        </p:grpSp>
      </p:grpSp>
      <p:sp>
        <p:nvSpPr>
          <p:cNvPr id="4" name="Title 3"/>
          <p:cNvSpPr>
            <a:spLocks noGrp="1"/>
          </p:cNvSpPr>
          <p:nvPr>
            <p:ph type="title"/>
          </p:nvPr>
        </p:nvSpPr>
        <p:spPr/>
        <p:txBody>
          <a:bodyPr/>
          <a:lstStyle/>
          <a:p>
            <a:r>
              <a:rPr lang="en-US" dirty="0"/>
              <a:t>Adaptive Transport</a:t>
            </a:r>
          </a:p>
        </p:txBody>
      </p:sp>
      <p:sp>
        <p:nvSpPr>
          <p:cNvPr id="5" name="Text Placeholder 4"/>
          <p:cNvSpPr>
            <a:spLocks noGrp="1"/>
          </p:cNvSpPr>
          <p:nvPr>
            <p:ph type="body" idx="10"/>
          </p:nvPr>
        </p:nvSpPr>
        <p:spPr/>
        <p:txBody>
          <a:bodyPr/>
          <a:lstStyle/>
          <a:p>
            <a:r>
              <a:rPr lang="en-US" dirty="0" smtClean="0"/>
              <a:t>Overview</a:t>
            </a:r>
            <a:endParaRPr lang="en-US" dirty="0"/>
          </a:p>
        </p:txBody>
      </p:sp>
    </p:spTree>
    <p:extLst>
      <p:ext uri="{BB962C8B-B14F-4D97-AF65-F5344CB8AC3E}">
        <p14:creationId xmlns:p14="http://schemas.microsoft.com/office/powerpoint/2010/main" val="1683097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1.66667E-6 3.7037E-7 L -0.03398 -0.23241 " pathEditMode="relative" rAng="0" ptsTypes="AA">
                                      <p:cBhvr>
                                        <p:cTn id="6" dur="2000" fill="hold"/>
                                        <p:tgtEl>
                                          <p:spTgt spid="6"/>
                                        </p:tgtEl>
                                        <p:attrNameLst>
                                          <p:attrName>ppt_x</p:attrName>
                                          <p:attrName>ppt_y</p:attrName>
                                        </p:attrNameLst>
                                      </p:cBhvr>
                                      <p:rCtr x="-1706" y="-11620"/>
                                    </p:animMotion>
                                  </p:childTnLst>
                                </p:cTn>
                              </p:par>
                              <p:par>
                                <p:cTn id="7" presetID="10" presetClass="exit" presetSubtype="0" fill="hold" nodeType="withEffect">
                                  <p:stCondLst>
                                    <p:cond delay="0"/>
                                  </p:stCondLst>
                                  <p:childTnLst>
                                    <p:animEffect transition="out" filter="fade">
                                      <p:cBhvr>
                                        <p:cTn id="8" dur="2000"/>
                                        <p:tgtEl>
                                          <p:spTgt spid="6"/>
                                        </p:tgtEl>
                                      </p:cBhvr>
                                    </p:animEffect>
                                    <p:set>
                                      <p:cBhvr>
                                        <p:cTn id="9" dur="1" fill="hold">
                                          <p:stCondLst>
                                            <p:cond delay="1999"/>
                                          </p:stCondLst>
                                        </p:cTn>
                                        <p:tgtEl>
                                          <p:spTgt spid="6"/>
                                        </p:tgtEl>
                                        <p:attrNameLst>
                                          <p:attrName>style.visibility</p:attrName>
                                        </p:attrNameLst>
                                      </p:cBhvr>
                                      <p:to>
                                        <p:strVal val="hidden"/>
                                      </p:to>
                                    </p:set>
                                  </p:childTnLst>
                                </p:cTn>
                              </p:par>
                              <p:par>
                                <p:cTn id="10" presetID="42" presetClass="path" presetSubtype="0" accel="50000" decel="50000" fill="hold" nodeType="withEffect">
                                  <p:stCondLst>
                                    <p:cond delay="0"/>
                                  </p:stCondLst>
                                  <p:childTnLst>
                                    <p:animMotion origin="layout" path="M 3.75E-6 1.48148E-6 L -0.04024 0.1537 " pathEditMode="relative" rAng="0" ptsTypes="AA">
                                      <p:cBhvr>
                                        <p:cTn id="11" dur="2000" fill="hold"/>
                                        <p:tgtEl>
                                          <p:spTgt spid="76"/>
                                        </p:tgtEl>
                                        <p:attrNameLst>
                                          <p:attrName>ppt_x</p:attrName>
                                          <p:attrName>ppt_y</p:attrName>
                                        </p:attrNameLst>
                                      </p:cBhvr>
                                      <p:rCtr x="-2018" y="7685"/>
                                    </p:animMotion>
                                  </p:childTnLst>
                                </p:cTn>
                              </p:par>
                              <p:par>
                                <p:cTn id="12" presetID="10" presetClass="exit" presetSubtype="0" fill="hold" nodeType="withEffect">
                                  <p:stCondLst>
                                    <p:cond delay="0"/>
                                  </p:stCondLst>
                                  <p:childTnLst>
                                    <p:animEffect transition="out" filter="fade">
                                      <p:cBhvr>
                                        <p:cTn id="13" dur="2100"/>
                                        <p:tgtEl>
                                          <p:spTgt spid="76"/>
                                        </p:tgtEl>
                                      </p:cBhvr>
                                    </p:animEffect>
                                    <p:set>
                                      <p:cBhvr>
                                        <p:cTn id="14" dur="1" fill="hold">
                                          <p:stCondLst>
                                            <p:cond delay="2099"/>
                                          </p:stCondLst>
                                        </p:cTn>
                                        <p:tgtEl>
                                          <p:spTgt spid="76"/>
                                        </p:tgtEl>
                                        <p:attrNameLst>
                                          <p:attrName>style.visibility</p:attrName>
                                        </p:attrNameLst>
                                      </p:cBhvr>
                                      <p:to>
                                        <p:strVal val="hidden"/>
                                      </p:to>
                                    </p:set>
                                  </p:childTnLst>
                                </p:cTn>
                              </p:par>
                              <p:par>
                                <p:cTn id="15" presetID="10" presetClass="entr" presetSubtype="0" fill="hold" nodeType="withEffect">
                                  <p:stCondLst>
                                    <p:cond delay="10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1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Can 24"/>
          <p:cNvSpPr/>
          <p:nvPr/>
        </p:nvSpPr>
        <p:spPr bwMode="auto">
          <a:xfrm rot="5400000">
            <a:off x="1747737" y="2001770"/>
            <a:ext cx="2884490" cy="4015776"/>
          </a:xfrm>
          <a:prstGeom prst="can">
            <a:avLst/>
          </a:prstGeom>
          <a:solidFill>
            <a:schemeClr val="accent1"/>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095" tIns="69047" rIns="138095" bIns="69047" numCol="1" spcCol="0" rtlCol="0" fromWordArt="0" anchor="ctr" anchorCtr="0" forceAA="0" compatLnSpc="1">
            <a:prstTxWarp prst="textNoShape">
              <a:avLst/>
            </a:prstTxWarp>
            <a:normAutofit/>
          </a:bodyPr>
          <a:lstStyle/>
          <a:p>
            <a:pPr algn="ctr" defTabSz="1460058" fontAlgn="base">
              <a:spcBef>
                <a:spcPct val="0"/>
              </a:spcBef>
              <a:spcAft>
                <a:spcPct val="0"/>
              </a:spcAft>
              <a:defRPr/>
            </a:pPr>
            <a:r>
              <a:rPr lang="en-US" sz="3200" kern="0" dirty="0" smtClean="0">
                <a:solidFill>
                  <a:schemeClr val="bg1"/>
                </a:solidFill>
                <a:latin typeface="Calibri"/>
                <a:cs typeface="Arial" charset="0"/>
              </a:rPr>
              <a:t>Enlightened </a:t>
            </a:r>
            <a:br>
              <a:rPr lang="en-US" sz="3200" kern="0" dirty="0" smtClean="0">
                <a:solidFill>
                  <a:schemeClr val="bg1"/>
                </a:solidFill>
                <a:latin typeface="Calibri"/>
                <a:cs typeface="Arial" charset="0"/>
              </a:rPr>
            </a:br>
            <a:r>
              <a:rPr lang="en-US" sz="3200" kern="0" dirty="0" smtClean="0">
                <a:solidFill>
                  <a:schemeClr val="bg1"/>
                </a:solidFill>
                <a:latin typeface="Calibri"/>
                <a:cs typeface="Arial" charset="0"/>
              </a:rPr>
              <a:t>Data Transport</a:t>
            </a:r>
            <a:endParaRPr lang="en-US" sz="2131" kern="0" dirty="0">
              <a:solidFill>
                <a:schemeClr val="bg1"/>
              </a:solidFill>
              <a:latin typeface="Calibri"/>
              <a:cs typeface="Arial" charset="0"/>
            </a:endParaRPr>
          </a:p>
        </p:txBody>
      </p:sp>
      <p:sp>
        <p:nvSpPr>
          <p:cNvPr id="4" name="Title 3"/>
          <p:cNvSpPr>
            <a:spLocks noGrp="1"/>
          </p:cNvSpPr>
          <p:nvPr>
            <p:ph type="title"/>
          </p:nvPr>
        </p:nvSpPr>
        <p:spPr/>
        <p:txBody>
          <a:bodyPr/>
          <a:lstStyle/>
          <a:p>
            <a:r>
              <a:rPr lang="en-US" dirty="0"/>
              <a:t>Adaptive Transport</a:t>
            </a:r>
          </a:p>
        </p:txBody>
      </p:sp>
      <p:sp>
        <p:nvSpPr>
          <p:cNvPr id="5" name="Text Placeholder 4"/>
          <p:cNvSpPr>
            <a:spLocks noGrp="1"/>
          </p:cNvSpPr>
          <p:nvPr>
            <p:ph type="body" idx="10"/>
          </p:nvPr>
        </p:nvSpPr>
        <p:spPr/>
        <p:txBody>
          <a:bodyPr/>
          <a:lstStyle/>
          <a:p>
            <a:r>
              <a:rPr lang="en-US" dirty="0" smtClean="0"/>
              <a:t>Overview</a:t>
            </a:r>
            <a:endParaRPr lang="en-US" dirty="0"/>
          </a:p>
        </p:txBody>
      </p:sp>
      <p:sp>
        <p:nvSpPr>
          <p:cNvPr id="26" name="Can 25"/>
          <p:cNvSpPr/>
          <p:nvPr/>
        </p:nvSpPr>
        <p:spPr bwMode="auto">
          <a:xfrm rot="5400000">
            <a:off x="1762977" y="1986530"/>
            <a:ext cx="2884490" cy="4046256"/>
          </a:xfrm>
          <a:prstGeom prst="can">
            <a:avLst/>
          </a:prstGeom>
          <a:solidFill>
            <a:schemeClr val="accent1"/>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095" tIns="69047" rIns="138095" bIns="69047" numCol="1" spcCol="0" rtlCol="0" fromWordArt="0" anchor="ctr" anchorCtr="0" forceAA="0" compatLnSpc="1">
            <a:prstTxWarp prst="textNoShape">
              <a:avLst/>
            </a:prstTxWarp>
            <a:normAutofit/>
          </a:bodyPr>
          <a:lstStyle/>
          <a:p>
            <a:pPr algn="ctr" defTabSz="1460058" fontAlgn="base">
              <a:spcBef>
                <a:spcPct val="0"/>
              </a:spcBef>
              <a:spcAft>
                <a:spcPct val="0"/>
              </a:spcAft>
              <a:defRPr/>
            </a:pPr>
            <a:r>
              <a:rPr lang="en-US" sz="3200" kern="0" dirty="0">
                <a:solidFill>
                  <a:schemeClr val="bg1"/>
                </a:solidFill>
                <a:latin typeface="Calibri"/>
                <a:cs typeface="Arial" charset="0"/>
              </a:rPr>
              <a:t>Adaptive Transport </a:t>
            </a:r>
            <a:br>
              <a:rPr lang="en-US" sz="3200" kern="0" dirty="0">
                <a:solidFill>
                  <a:schemeClr val="bg1"/>
                </a:solidFill>
                <a:latin typeface="Calibri"/>
                <a:cs typeface="Arial" charset="0"/>
              </a:rPr>
            </a:br>
            <a:r>
              <a:rPr lang="en-US" sz="2000" kern="0" dirty="0">
                <a:solidFill>
                  <a:schemeClr val="bg1"/>
                </a:solidFill>
                <a:latin typeface="Calibri"/>
                <a:cs typeface="Arial" charset="0"/>
              </a:rPr>
              <a:t>(TCP or </a:t>
            </a:r>
            <a:r>
              <a:rPr lang="en-US" sz="2000" kern="0" dirty="0" smtClean="0">
                <a:solidFill>
                  <a:schemeClr val="bg1"/>
                </a:solidFill>
                <a:latin typeface="Calibri"/>
                <a:cs typeface="Arial" charset="0"/>
              </a:rPr>
              <a:t>EDT)</a:t>
            </a:r>
            <a:endParaRPr lang="en-US" sz="1600" kern="0" dirty="0">
              <a:solidFill>
                <a:schemeClr val="bg1"/>
              </a:solidFill>
              <a:latin typeface="Calibri"/>
              <a:cs typeface="Arial" charset="0"/>
            </a:endParaRPr>
          </a:p>
        </p:txBody>
      </p:sp>
      <p:grpSp>
        <p:nvGrpSpPr>
          <p:cNvPr id="2" name="Group 1"/>
          <p:cNvGrpSpPr/>
          <p:nvPr/>
        </p:nvGrpSpPr>
        <p:grpSpPr>
          <a:xfrm>
            <a:off x="4615922" y="2703723"/>
            <a:ext cx="5948807" cy="2663855"/>
            <a:chOff x="4615922" y="2703723"/>
            <a:chExt cx="5948807" cy="2663855"/>
          </a:xfrm>
        </p:grpSpPr>
        <p:sp>
          <p:nvSpPr>
            <p:cNvPr id="27" name="Can 26"/>
            <p:cNvSpPr/>
            <p:nvPr/>
          </p:nvSpPr>
          <p:spPr bwMode="auto">
            <a:xfrm rot="5400000">
              <a:off x="8805048" y="2846380"/>
              <a:ext cx="1055707" cy="2463655"/>
            </a:xfrm>
            <a:prstGeom prst="can">
              <a:avLst/>
            </a:prstGeom>
            <a:solidFill>
              <a:schemeClr val="accent3"/>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1200" kern="0" dirty="0" smtClean="0">
                  <a:solidFill>
                    <a:srgbClr val="000000"/>
                  </a:solidFill>
                  <a:cs typeface="Arial" charset="0"/>
                </a:rPr>
                <a:t>                              Adaptive </a:t>
              </a:r>
              <a:br>
                <a:rPr lang="en-US" sz="1200" kern="0" dirty="0" smtClean="0">
                  <a:solidFill>
                    <a:srgbClr val="000000"/>
                  </a:solidFill>
                  <a:cs typeface="Arial" charset="0"/>
                </a:rPr>
              </a:br>
              <a:r>
                <a:rPr lang="en-US" sz="1200" kern="0" dirty="0" smtClean="0">
                  <a:solidFill>
                    <a:srgbClr val="000000"/>
                  </a:solidFill>
                  <a:cs typeface="Arial" charset="0"/>
                </a:rPr>
                <a:t>                              Display</a:t>
              </a:r>
              <a:endParaRPr lang="en-US" sz="1200" kern="0" dirty="0">
                <a:solidFill>
                  <a:srgbClr val="000000"/>
                </a:solidFill>
                <a:cs typeface="Arial" charset="0"/>
              </a:endParaRPr>
            </a:p>
          </p:txBody>
        </p:sp>
        <p:grpSp>
          <p:nvGrpSpPr>
            <p:cNvPr id="3" name="Group 2"/>
            <p:cNvGrpSpPr/>
            <p:nvPr/>
          </p:nvGrpSpPr>
          <p:grpSpPr>
            <a:xfrm>
              <a:off x="4615922" y="2703723"/>
              <a:ext cx="5021196" cy="2663855"/>
              <a:chOff x="5401113" y="1679993"/>
              <a:chExt cx="5021196" cy="2663855"/>
            </a:xfrm>
          </p:grpSpPr>
          <p:sp>
            <p:nvSpPr>
              <p:cNvPr id="41" name="Can 40"/>
              <p:cNvSpPr/>
              <p:nvPr/>
            </p:nvSpPr>
            <p:spPr bwMode="auto">
              <a:xfrm rot="5400000">
                <a:off x="9244092" y="1966510"/>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Audio</a:t>
                </a:r>
                <a:endParaRPr lang="en-US" sz="1200" kern="0" dirty="0">
                  <a:solidFill>
                    <a:srgbClr val="000000"/>
                  </a:solidFill>
                  <a:cs typeface="Arial" charset="0"/>
                </a:endParaRPr>
              </a:p>
            </p:txBody>
          </p:sp>
          <p:sp>
            <p:nvSpPr>
              <p:cNvPr id="43" name="Can 42"/>
              <p:cNvSpPr/>
              <p:nvPr/>
            </p:nvSpPr>
            <p:spPr bwMode="auto">
              <a:xfrm rot="5400000">
                <a:off x="9396635" y="1201098"/>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Skype</a:t>
                </a:r>
                <a:endParaRPr lang="en-US" sz="1200" kern="0" dirty="0">
                  <a:solidFill>
                    <a:srgbClr val="000000"/>
                  </a:solidFill>
                  <a:cs typeface="Arial" charset="0"/>
                </a:endParaRPr>
              </a:p>
            </p:txBody>
          </p:sp>
          <p:sp>
            <p:nvSpPr>
              <p:cNvPr id="44" name="Can 43"/>
              <p:cNvSpPr/>
              <p:nvPr/>
            </p:nvSpPr>
            <p:spPr bwMode="auto">
              <a:xfrm rot="5400000">
                <a:off x="9296860" y="2741859"/>
                <a:ext cx="352614"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        Multimedia</a:t>
                </a:r>
                <a:endParaRPr lang="en-US" sz="1200" kern="0" dirty="0">
                  <a:solidFill>
                    <a:srgbClr val="000000"/>
                  </a:solidFill>
                  <a:cs typeface="Arial" charset="0"/>
                </a:endParaRPr>
              </a:p>
            </p:txBody>
          </p:sp>
          <p:sp>
            <p:nvSpPr>
              <p:cNvPr id="45" name="Can 44"/>
              <p:cNvSpPr/>
              <p:nvPr/>
            </p:nvSpPr>
            <p:spPr bwMode="auto">
              <a:xfrm rot="5400000">
                <a:off x="9402891" y="3124565"/>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Flash</a:t>
                </a:r>
                <a:endParaRPr lang="en-US" sz="1200" kern="0" dirty="0">
                  <a:solidFill>
                    <a:srgbClr val="000000"/>
                  </a:solidFill>
                  <a:cs typeface="Arial" charset="0"/>
                </a:endParaRPr>
              </a:p>
            </p:txBody>
          </p:sp>
          <p:sp>
            <p:nvSpPr>
              <p:cNvPr id="46" name="Can 45"/>
              <p:cNvSpPr/>
              <p:nvPr/>
            </p:nvSpPr>
            <p:spPr bwMode="auto">
              <a:xfrm rot="5400000">
                <a:off x="9194554" y="1484571"/>
                <a:ext cx="352617" cy="1884684"/>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cs typeface="Arial" charset="0"/>
                  </a:rPr>
                  <a:t>            </a:t>
                </a:r>
                <a:r>
                  <a:rPr lang="en-US" sz="1200" kern="0" dirty="0" err="1" smtClean="0">
                    <a:cs typeface="Arial" charset="0"/>
                  </a:rPr>
                  <a:t>Multitouch</a:t>
                </a:r>
                <a:endParaRPr lang="en-US" sz="1200" kern="0" dirty="0">
                  <a:cs typeface="Arial" charset="0"/>
                </a:endParaRPr>
              </a:p>
            </p:txBody>
          </p:sp>
          <p:sp>
            <p:nvSpPr>
              <p:cNvPr id="47" name="Can 46"/>
              <p:cNvSpPr/>
              <p:nvPr/>
            </p:nvSpPr>
            <p:spPr bwMode="auto">
              <a:xfrm rot="5400000">
                <a:off x="9244093" y="2359155"/>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Seamless</a:t>
                </a:r>
                <a:br>
                  <a:rPr lang="en-US" sz="1200" kern="0" dirty="0" smtClean="0">
                    <a:solidFill>
                      <a:srgbClr val="000000"/>
                    </a:solidFill>
                    <a:cs typeface="Arial" charset="0"/>
                  </a:rPr>
                </a:br>
                <a:r>
                  <a:rPr lang="en-US" sz="1200" kern="0" dirty="0" smtClean="0">
                    <a:solidFill>
                      <a:srgbClr val="000000"/>
                    </a:solidFill>
                    <a:cs typeface="Arial" charset="0"/>
                  </a:rPr>
                  <a:t> Windows</a:t>
                </a:r>
                <a:endParaRPr lang="en-US" sz="1200" kern="0" dirty="0">
                  <a:solidFill>
                    <a:srgbClr val="000000"/>
                  </a:solidFill>
                  <a:cs typeface="Arial" charset="0"/>
                </a:endParaRPr>
              </a:p>
            </p:txBody>
          </p:sp>
          <p:sp>
            <p:nvSpPr>
              <p:cNvPr id="13" name="Can 12"/>
              <p:cNvSpPr/>
              <p:nvPr/>
            </p:nvSpPr>
            <p:spPr bwMode="auto">
              <a:xfrm rot="5400000">
                <a:off x="5671912" y="1409194"/>
                <a:ext cx="2663855" cy="3205454"/>
              </a:xfrm>
              <a:prstGeom prst="can">
                <a:avLst/>
              </a:prstGeom>
              <a:solidFill>
                <a:srgbClr val="414141">
                  <a:lumMod val="60000"/>
                  <a:lumOff val="40000"/>
                </a:srgbClr>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167" tIns="69083" rIns="138167" bIns="69083" numCol="1" spcCol="0" rtlCol="0" fromWordArt="0" anchor="ctr" anchorCtr="0" forceAA="0" compatLnSpc="1">
                <a:prstTxWarp prst="textNoShape">
                  <a:avLst/>
                </a:prstTxWarp>
                <a:normAutofit/>
              </a:bodyPr>
              <a:lstStyle/>
              <a:p>
                <a:pPr algn="ctr" defTabSz="1460860" fontAlgn="base">
                  <a:spcBef>
                    <a:spcPct val="0"/>
                  </a:spcBef>
                  <a:spcAft>
                    <a:spcPct val="0"/>
                  </a:spcAft>
                  <a:defRPr/>
                </a:pPr>
                <a:r>
                  <a:rPr lang="en-US" sz="4000" kern="0" dirty="0" smtClean="0">
                    <a:solidFill>
                      <a:schemeClr val="bg1"/>
                    </a:solidFill>
                    <a:cs typeface="Arial" charset="0"/>
                  </a:rPr>
                  <a:t>ICA</a:t>
                </a:r>
                <a:endParaRPr lang="en-US" sz="4000" kern="0" dirty="0">
                  <a:solidFill>
                    <a:schemeClr val="bg1"/>
                  </a:solidFill>
                  <a:cs typeface="Arial" charset="0"/>
                </a:endParaRPr>
              </a:p>
            </p:txBody>
          </p:sp>
          <p:sp>
            <p:nvSpPr>
              <p:cNvPr id="37" name="Can 36"/>
              <p:cNvSpPr/>
              <p:nvPr/>
            </p:nvSpPr>
            <p:spPr bwMode="auto">
              <a:xfrm rot="5400000">
                <a:off x="8329210" y="2527035"/>
                <a:ext cx="352617" cy="954358"/>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Clipboard</a:t>
                </a:r>
                <a:endParaRPr lang="en-US" sz="1200" kern="0" dirty="0">
                  <a:solidFill>
                    <a:srgbClr val="000000"/>
                  </a:solidFill>
                  <a:cs typeface="Arial" charset="0"/>
                </a:endParaRPr>
              </a:p>
            </p:txBody>
          </p:sp>
          <p:sp>
            <p:nvSpPr>
              <p:cNvPr id="38" name="Can 37"/>
              <p:cNvSpPr/>
              <p:nvPr/>
            </p:nvSpPr>
            <p:spPr bwMode="auto">
              <a:xfrm rot="5400000">
                <a:off x="8359873" y="2848563"/>
                <a:ext cx="352617" cy="1015685"/>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Smartcards</a:t>
                </a:r>
                <a:endParaRPr lang="en-US" sz="1200" kern="0" dirty="0">
                  <a:solidFill>
                    <a:srgbClr val="000000"/>
                  </a:solidFill>
                  <a:cs typeface="Arial" charset="0"/>
                </a:endParaRPr>
              </a:p>
            </p:txBody>
          </p:sp>
          <p:sp>
            <p:nvSpPr>
              <p:cNvPr id="39" name="Can 38"/>
              <p:cNvSpPr/>
              <p:nvPr/>
            </p:nvSpPr>
            <p:spPr bwMode="auto">
              <a:xfrm rot="5400000">
                <a:off x="8360233" y="2144541"/>
                <a:ext cx="352617" cy="1014964"/>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Keyboard / Mouse</a:t>
                </a:r>
                <a:endParaRPr lang="en-US" sz="1200" kern="0" dirty="0">
                  <a:solidFill>
                    <a:srgbClr val="000000"/>
                  </a:solidFill>
                  <a:cs typeface="Arial" charset="0"/>
                </a:endParaRPr>
              </a:p>
            </p:txBody>
          </p:sp>
          <p:sp>
            <p:nvSpPr>
              <p:cNvPr id="36" name="Can 35"/>
              <p:cNvSpPr/>
              <p:nvPr/>
            </p:nvSpPr>
            <p:spPr bwMode="auto">
              <a:xfrm rot="5400000">
                <a:off x="8440740" y="1771809"/>
                <a:ext cx="352618" cy="1056043"/>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Printing</a:t>
                </a:r>
                <a:endParaRPr lang="en-US" sz="1200" kern="0" dirty="0">
                  <a:solidFill>
                    <a:srgbClr val="000000"/>
                  </a:solidFill>
                  <a:cs typeface="Arial" charset="0"/>
                </a:endParaRPr>
              </a:p>
            </p:txBody>
          </p:sp>
          <p:sp>
            <p:nvSpPr>
              <p:cNvPr id="40" name="Can 39"/>
              <p:cNvSpPr/>
              <p:nvPr/>
            </p:nvSpPr>
            <p:spPr bwMode="auto">
              <a:xfrm rot="5400000">
                <a:off x="8468874" y="3166883"/>
                <a:ext cx="352617" cy="1083427"/>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Autofit/>
              </a:bodyPr>
              <a:lstStyle/>
              <a:p>
                <a:pPr algn="ctr" defTabSz="1460860" fontAlgn="base">
                  <a:spcBef>
                    <a:spcPct val="0"/>
                  </a:spcBef>
                  <a:spcAft>
                    <a:spcPct val="0"/>
                  </a:spcAft>
                  <a:defRPr/>
                </a:pPr>
                <a:r>
                  <a:rPr lang="en-US" sz="1200" kern="0" dirty="0" smtClean="0">
                    <a:solidFill>
                      <a:srgbClr val="000000"/>
                    </a:solidFill>
                    <a:cs typeface="Arial" charset="0"/>
                  </a:rPr>
                  <a:t>Mobile </a:t>
                </a:r>
                <a:br>
                  <a:rPr lang="en-US" sz="1200" kern="0" dirty="0" smtClean="0">
                    <a:solidFill>
                      <a:srgbClr val="000000"/>
                    </a:solidFill>
                    <a:cs typeface="Arial" charset="0"/>
                  </a:rPr>
                </a:br>
                <a:r>
                  <a:rPr lang="en-US" sz="1200" kern="0" dirty="0" smtClean="0">
                    <a:solidFill>
                      <a:srgbClr val="000000"/>
                    </a:solidFill>
                    <a:cs typeface="Arial" charset="0"/>
                  </a:rPr>
                  <a:t>Sensors</a:t>
                </a:r>
                <a:endParaRPr lang="en-US" sz="1200" kern="0" dirty="0">
                  <a:solidFill>
                    <a:srgbClr val="000000"/>
                  </a:solidFill>
                  <a:cs typeface="Arial" charset="0"/>
                </a:endParaRPr>
              </a:p>
            </p:txBody>
          </p:sp>
          <p:sp>
            <p:nvSpPr>
              <p:cNvPr id="34" name="Can 33"/>
              <p:cNvSpPr/>
              <p:nvPr/>
            </p:nvSpPr>
            <p:spPr bwMode="auto">
              <a:xfrm rot="5400000">
                <a:off x="8520010" y="3543534"/>
                <a:ext cx="352617" cy="1034509"/>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Generic USB</a:t>
                </a:r>
                <a:endParaRPr lang="en-US" sz="1200" kern="0" dirty="0">
                  <a:solidFill>
                    <a:srgbClr val="000000"/>
                  </a:solidFill>
                  <a:cs typeface="Arial" charset="0"/>
                </a:endParaRPr>
              </a:p>
            </p:txBody>
          </p:sp>
          <p:sp>
            <p:nvSpPr>
              <p:cNvPr id="35" name="Can 34"/>
              <p:cNvSpPr/>
              <p:nvPr/>
            </p:nvSpPr>
            <p:spPr bwMode="auto">
              <a:xfrm rot="5400000">
                <a:off x="8520009" y="1430387"/>
                <a:ext cx="352617" cy="1034510"/>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92" tIns="0" rIns="91392" bIns="0" numCol="1" spcCol="0" rtlCol="0" fromWordArt="0" anchor="ctr" anchorCtr="0" forceAA="0" compatLnSpc="1">
                <a:prstTxWarp prst="textNoShape">
                  <a:avLst/>
                </a:prstTxWarp>
                <a:normAutofit lnSpcReduction="10000"/>
              </a:bodyPr>
              <a:lstStyle/>
              <a:p>
                <a:pPr algn="ctr" defTabSz="1460860" fontAlgn="base">
                  <a:spcBef>
                    <a:spcPct val="0"/>
                  </a:spcBef>
                  <a:spcAft>
                    <a:spcPct val="0"/>
                  </a:spcAft>
                  <a:defRPr/>
                </a:pPr>
                <a:r>
                  <a:rPr lang="en-US" sz="1200" kern="0" dirty="0" smtClean="0">
                    <a:solidFill>
                      <a:srgbClr val="000000"/>
                    </a:solidFill>
                    <a:cs typeface="Arial" charset="0"/>
                  </a:rPr>
                  <a:t>Drives</a:t>
                </a:r>
                <a:endParaRPr lang="en-US" sz="1200" kern="0" dirty="0">
                  <a:solidFill>
                    <a:srgbClr val="000000"/>
                  </a:solidFill>
                  <a:cs typeface="Arial" charset="0"/>
                </a:endParaRPr>
              </a:p>
            </p:txBody>
          </p:sp>
        </p:grpSp>
      </p:grpSp>
    </p:spTree>
    <p:extLst>
      <p:ext uri="{BB962C8B-B14F-4D97-AF65-F5344CB8AC3E}">
        <p14:creationId xmlns:p14="http://schemas.microsoft.com/office/powerpoint/2010/main" val="19559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xit" presetSubtype="10" fill="hold" grpId="0" nodeType="afterEffect">
                                  <p:stCondLst>
                                    <p:cond delay="0"/>
                                  </p:stCondLst>
                                  <p:childTnLst>
                                    <p:animEffect transition="out" filter="randombar(horizontal)">
                                      <p:cBhvr>
                                        <p:cTn id="6" dur="1000"/>
                                        <p:tgtEl>
                                          <p:spTgt spid="25"/>
                                        </p:tgtEl>
                                      </p:cBhvr>
                                    </p:animEffect>
                                    <p:set>
                                      <p:cBhvr>
                                        <p:cTn id="7" dur="1" fill="hold">
                                          <p:stCondLst>
                                            <p:cond delay="999"/>
                                          </p:stCondLst>
                                        </p:cTn>
                                        <p:tgtEl>
                                          <p:spTgt spid="25"/>
                                        </p:tgtEl>
                                        <p:attrNameLst>
                                          <p:attrName>style.visibility</p:attrName>
                                        </p:attrNameLst>
                                      </p:cBhvr>
                                      <p:to>
                                        <p:strVal val="hidden"/>
                                      </p:to>
                                    </p:set>
                                  </p:childTnLst>
                                </p:cTn>
                              </p:par>
                              <p:par>
                                <p:cTn id="8" presetID="14" presetClass="entr" presetSubtype="1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randombar(horizontal)">
                                      <p:cBhvr>
                                        <p:cTn id="10"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pPr>
              <a:tabLst>
                <a:tab pos="1360488" algn="l"/>
              </a:tabLst>
            </a:pPr>
            <a:r>
              <a:rPr lang="en-US" dirty="0"/>
              <a:t>Preferred 	= </a:t>
            </a:r>
            <a:r>
              <a:rPr lang="en-US" dirty="0" smtClean="0"/>
              <a:t/>
            </a:r>
            <a:br>
              <a:rPr lang="en-US" dirty="0" smtClean="0"/>
            </a:br>
            <a:r>
              <a:rPr lang="en-US" dirty="0" smtClean="0"/>
              <a:t>EDT </a:t>
            </a:r>
            <a:r>
              <a:rPr lang="en-US" dirty="0"/>
              <a:t>first; fallback to TCP</a:t>
            </a:r>
          </a:p>
          <a:p>
            <a:pPr>
              <a:tabLst>
                <a:tab pos="1360488" algn="l"/>
              </a:tabLst>
            </a:pPr>
            <a:endParaRPr lang="en-US" dirty="0"/>
          </a:p>
          <a:p>
            <a:pPr>
              <a:tabLst>
                <a:tab pos="1360488" algn="l"/>
              </a:tabLst>
            </a:pPr>
            <a:r>
              <a:rPr lang="en-US" dirty="0" smtClean="0"/>
              <a:t>Off =</a:t>
            </a:r>
            <a:br>
              <a:rPr lang="en-US" dirty="0" smtClean="0"/>
            </a:br>
            <a:r>
              <a:rPr lang="en-US" dirty="0" smtClean="0"/>
              <a:t>Never </a:t>
            </a:r>
            <a:r>
              <a:rPr lang="en-US" dirty="0"/>
              <a:t>Use EDT; only TCP</a:t>
            </a:r>
          </a:p>
          <a:p>
            <a:pPr>
              <a:tabLst>
                <a:tab pos="1360488" algn="l"/>
              </a:tabLst>
            </a:pPr>
            <a:endParaRPr lang="en-US" dirty="0"/>
          </a:p>
          <a:p>
            <a:pPr>
              <a:tabLst>
                <a:tab pos="1360488" algn="l"/>
              </a:tabLst>
            </a:pPr>
            <a:r>
              <a:rPr lang="en-US" dirty="0"/>
              <a:t>Diagnostic </a:t>
            </a:r>
            <a:r>
              <a:rPr lang="en-US" dirty="0" smtClean="0"/>
              <a:t>= </a:t>
            </a:r>
            <a:br>
              <a:rPr lang="en-US" dirty="0" smtClean="0"/>
            </a:br>
            <a:r>
              <a:rPr lang="en-US" dirty="0" smtClean="0"/>
              <a:t>Always </a:t>
            </a:r>
            <a:r>
              <a:rPr lang="en-US" dirty="0"/>
              <a:t>use EDT; no TCP</a:t>
            </a:r>
          </a:p>
          <a:p>
            <a:endParaRPr lang="en-US" dirty="0"/>
          </a:p>
        </p:txBody>
      </p:sp>
      <p:sp>
        <p:nvSpPr>
          <p:cNvPr id="2" name="Title 1"/>
          <p:cNvSpPr>
            <a:spLocks noGrp="1"/>
          </p:cNvSpPr>
          <p:nvPr>
            <p:ph type="title"/>
          </p:nvPr>
        </p:nvSpPr>
        <p:spPr/>
        <p:txBody>
          <a:bodyPr/>
          <a:lstStyle/>
          <a:p>
            <a:r>
              <a:rPr lang="en-US" dirty="0" smtClean="0"/>
              <a:t>Adaptive </a:t>
            </a:r>
            <a:r>
              <a:rPr lang="en-US" dirty="0"/>
              <a:t>Transport</a:t>
            </a:r>
          </a:p>
        </p:txBody>
      </p:sp>
      <p:sp>
        <p:nvSpPr>
          <p:cNvPr id="3" name="Text Placeholder 2"/>
          <p:cNvSpPr>
            <a:spLocks noGrp="1"/>
          </p:cNvSpPr>
          <p:nvPr>
            <p:ph type="body" idx="10"/>
          </p:nvPr>
        </p:nvSpPr>
        <p:spPr/>
        <p:txBody>
          <a:bodyPr/>
          <a:lstStyle/>
          <a:p>
            <a:r>
              <a:rPr lang="en-US" dirty="0" smtClean="0"/>
              <a:t>Configuration</a:t>
            </a:r>
            <a:endParaRPr lang="en-US" dirty="0"/>
          </a:p>
        </p:txBody>
      </p:sp>
      <p:pic>
        <p:nvPicPr>
          <p:cNvPr id="6" name="Content Placeholder 5" descr="cid:image017.png@01D21257.D86247E0"/>
          <p:cNvPicPr>
            <a:picLocks noGrp="1" noChangeAspect="1"/>
          </p:cNvPicPr>
          <p:nvPr>
            <p:ph idx="11"/>
          </p:nvPr>
        </p:nvPicPr>
        <p:blipFill>
          <a:blip r:embed="rId2" r:link="rId3">
            <a:extLst>
              <a:ext uri="{28A0092B-C50C-407E-A947-70E740481C1C}">
                <a14:useLocalDpi xmlns:a14="http://schemas.microsoft.com/office/drawing/2010/main" val="0"/>
              </a:ext>
            </a:extLst>
          </a:blip>
          <a:srcRect/>
          <a:stretch>
            <a:fillRect/>
          </a:stretch>
        </p:blipFill>
        <p:spPr bwMode="auto">
          <a:xfrm>
            <a:off x="5269952" y="2366963"/>
            <a:ext cx="5558934" cy="4033837"/>
          </a:xfrm>
          <a:prstGeom prst="rect">
            <a:avLst/>
          </a:prstGeom>
          <a:ln w="190500">
            <a:solidFill>
              <a:schemeClr val="bg2">
                <a:lumMod val="60000"/>
                <a:lumOff val="40000"/>
              </a:schemeClr>
            </a:solidFill>
            <a:miter lim="800000"/>
          </a:ln>
        </p:spPr>
      </p:pic>
    </p:spTree>
    <p:extLst>
      <p:ext uri="{BB962C8B-B14F-4D97-AF65-F5344CB8AC3E}">
        <p14:creationId xmlns:p14="http://schemas.microsoft.com/office/powerpoint/2010/main" val="240679422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idx="1"/>
          </p:nvPr>
        </p:nvPicPr>
        <p:blipFill>
          <a:blip r:embed="rId3"/>
          <a:stretch>
            <a:fillRect/>
          </a:stretch>
        </p:blipFill>
        <p:spPr>
          <a:xfrm>
            <a:off x="2286922" y="2366963"/>
            <a:ext cx="7618155" cy="4033837"/>
          </a:xfrm>
          <a:prstGeom prst="rect">
            <a:avLst/>
          </a:prstGeom>
          <a:ln w="190500">
            <a:solidFill>
              <a:schemeClr val="bg2">
                <a:lumMod val="60000"/>
                <a:lumOff val="40000"/>
              </a:schemeClr>
            </a:solidFill>
            <a:miter lim="800000"/>
          </a:ln>
        </p:spPr>
      </p:pic>
      <p:sp>
        <p:nvSpPr>
          <p:cNvPr id="3" name="Title 2"/>
          <p:cNvSpPr>
            <a:spLocks noGrp="1"/>
          </p:cNvSpPr>
          <p:nvPr>
            <p:ph type="title"/>
          </p:nvPr>
        </p:nvSpPr>
        <p:spPr/>
        <p:txBody>
          <a:bodyPr/>
          <a:lstStyle/>
          <a:p>
            <a:r>
              <a:rPr lang="en-US" dirty="0"/>
              <a:t>Enlightened and Adaptive Transport</a:t>
            </a:r>
          </a:p>
        </p:txBody>
      </p:sp>
      <p:sp>
        <p:nvSpPr>
          <p:cNvPr id="5" name="Text Placeholder 4"/>
          <p:cNvSpPr>
            <a:spLocks noGrp="1"/>
          </p:cNvSpPr>
          <p:nvPr>
            <p:ph type="body" idx="10"/>
          </p:nvPr>
        </p:nvSpPr>
        <p:spPr/>
        <p:txBody>
          <a:bodyPr/>
          <a:lstStyle/>
          <a:p>
            <a:r>
              <a:rPr lang="en-US" dirty="0" smtClean="0"/>
              <a:t>Demo: Application Responsiveness</a:t>
            </a:r>
            <a:endParaRPr lang="en-US" dirty="0"/>
          </a:p>
        </p:txBody>
      </p:sp>
      <p:sp>
        <p:nvSpPr>
          <p:cNvPr id="11" name="Rectangle 10"/>
          <p:cNvSpPr/>
          <p:nvPr/>
        </p:nvSpPr>
        <p:spPr>
          <a:xfrm>
            <a:off x="2859663" y="1818551"/>
            <a:ext cx="6472669" cy="430887"/>
          </a:xfrm>
          <a:prstGeom prst="rect">
            <a:avLst/>
          </a:prstGeom>
        </p:spPr>
        <p:txBody>
          <a:bodyPr wrap="none">
            <a:spAutoFit/>
          </a:bodyPr>
          <a:lstStyle/>
          <a:p>
            <a:r>
              <a:rPr lang="en-US" sz="2200" kern="100" spc="50" dirty="0" smtClean="0">
                <a:solidFill>
                  <a:prstClr val="black"/>
                </a:solidFill>
              </a:rPr>
              <a:t>Demo Video: </a:t>
            </a:r>
            <a:r>
              <a:rPr lang="en-US" dirty="0">
                <a:hlinkClick r:id="rId4"/>
              </a:rPr>
              <a:t>https://</a:t>
            </a:r>
            <a:r>
              <a:rPr lang="en-US" dirty="0" smtClean="0">
                <a:hlinkClick r:id="rId4"/>
              </a:rPr>
              <a:t>www.youtube.com/watch?v=OzYhyXPzMAI</a:t>
            </a:r>
            <a:r>
              <a:rPr lang="en-US" dirty="0" smtClean="0"/>
              <a:t> </a:t>
            </a:r>
            <a:endParaRPr lang="en-US" dirty="0"/>
          </a:p>
        </p:txBody>
      </p:sp>
    </p:spTree>
    <p:extLst>
      <p:ext uri="{BB962C8B-B14F-4D97-AF65-F5344CB8AC3E}">
        <p14:creationId xmlns:p14="http://schemas.microsoft.com/office/powerpoint/2010/main" val="327354010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Enlightened and Adaptive Transport</a:t>
            </a:r>
          </a:p>
        </p:txBody>
      </p:sp>
      <p:sp>
        <p:nvSpPr>
          <p:cNvPr id="5" name="Text Placeholder 4"/>
          <p:cNvSpPr>
            <a:spLocks noGrp="1"/>
          </p:cNvSpPr>
          <p:nvPr>
            <p:ph type="body" idx="10"/>
          </p:nvPr>
        </p:nvSpPr>
        <p:spPr/>
        <p:txBody>
          <a:bodyPr/>
          <a:lstStyle/>
          <a:p>
            <a:r>
              <a:rPr lang="en-US" dirty="0" smtClean="0"/>
              <a:t>Demo: Video Performance</a:t>
            </a:r>
            <a:endParaRPr lang="en-US" dirty="0"/>
          </a:p>
        </p:txBody>
      </p:sp>
      <p:sp>
        <p:nvSpPr>
          <p:cNvPr id="11" name="Rectangle 10"/>
          <p:cNvSpPr/>
          <p:nvPr/>
        </p:nvSpPr>
        <p:spPr>
          <a:xfrm>
            <a:off x="2859663" y="1818551"/>
            <a:ext cx="6472669" cy="430887"/>
          </a:xfrm>
          <a:prstGeom prst="rect">
            <a:avLst/>
          </a:prstGeom>
        </p:spPr>
        <p:txBody>
          <a:bodyPr wrap="none">
            <a:spAutoFit/>
          </a:bodyPr>
          <a:lstStyle/>
          <a:p>
            <a:r>
              <a:rPr lang="en-US" sz="2200" kern="100" spc="50" dirty="0" smtClean="0">
                <a:solidFill>
                  <a:prstClr val="black"/>
                </a:solidFill>
              </a:rPr>
              <a:t>Demo Video: </a:t>
            </a:r>
            <a:r>
              <a:rPr lang="en-US" dirty="0">
                <a:hlinkClick r:id="rId3"/>
              </a:rPr>
              <a:t>https://</a:t>
            </a:r>
            <a:r>
              <a:rPr lang="en-US" dirty="0" smtClean="0">
                <a:hlinkClick r:id="rId3"/>
              </a:rPr>
              <a:t>www.youtube.com/watch?v=6dDOLomIjXc</a:t>
            </a:r>
            <a:r>
              <a:rPr lang="en-US" dirty="0" smtClean="0"/>
              <a:t> </a:t>
            </a:r>
            <a:endParaRPr lang="en-US" dirty="0"/>
          </a:p>
        </p:txBody>
      </p:sp>
      <p:pic>
        <p:nvPicPr>
          <p:cNvPr id="4" name="Content Placeholder 3"/>
          <p:cNvPicPr>
            <a:picLocks noGrp="1" noChangeAspect="1"/>
          </p:cNvPicPr>
          <p:nvPr>
            <p:ph idx="1"/>
          </p:nvPr>
        </p:nvPicPr>
        <p:blipFill>
          <a:blip r:embed="rId4"/>
          <a:stretch>
            <a:fillRect/>
          </a:stretch>
        </p:blipFill>
        <p:spPr>
          <a:xfrm>
            <a:off x="2330325" y="2366963"/>
            <a:ext cx="7531350" cy="4033837"/>
          </a:xfrm>
          <a:prstGeom prst="rect">
            <a:avLst/>
          </a:prstGeom>
          <a:ln w="190500">
            <a:solidFill>
              <a:schemeClr val="bg2">
                <a:lumMod val="60000"/>
                <a:lumOff val="40000"/>
              </a:schemeClr>
            </a:solidFill>
            <a:miter lim="800000"/>
          </a:ln>
        </p:spPr>
      </p:pic>
    </p:spTree>
    <p:extLst>
      <p:ext uri="{BB962C8B-B14F-4D97-AF65-F5344CB8AC3E}">
        <p14:creationId xmlns:p14="http://schemas.microsoft.com/office/powerpoint/2010/main" val="102338829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Enlightened and Adaptive Transport</a:t>
            </a:r>
          </a:p>
        </p:txBody>
      </p:sp>
      <p:sp>
        <p:nvSpPr>
          <p:cNvPr id="5" name="Text Placeholder 4"/>
          <p:cNvSpPr>
            <a:spLocks noGrp="1"/>
          </p:cNvSpPr>
          <p:nvPr>
            <p:ph type="body" idx="10"/>
          </p:nvPr>
        </p:nvSpPr>
        <p:spPr/>
        <p:txBody>
          <a:bodyPr/>
          <a:lstStyle/>
          <a:p>
            <a:r>
              <a:rPr lang="en-US" dirty="0" smtClean="0"/>
              <a:t>Demo: File Copy Performance</a:t>
            </a:r>
            <a:endParaRPr lang="en-US" dirty="0"/>
          </a:p>
        </p:txBody>
      </p:sp>
      <p:sp>
        <p:nvSpPr>
          <p:cNvPr id="11" name="Rectangle 10"/>
          <p:cNvSpPr/>
          <p:nvPr/>
        </p:nvSpPr>
        <p:spPr>
          <a:xfrm>
            <a:off x="2859663" y="1818551"/>
            <a:ext cx="6584751" cy="430887"/>
          </a:xfrm>
          <a:prstGeom prst="rect">
            <a:avLst/>
          </a:prstGeom>
        </p:spPr>
        <p:txBody>
          <a:bodyPr wrap="none">
            <a:spAutoFit/>
          </a:bodyPr>
          <a:lstStyle/>
          <a:p>
            <a:r>
              <a:rPr lang="en-US" sz="2200" kern="100" spc="50" dirty="0" smtClean="0">
                <a:solidFill>
                  <a:prstClr val="black"/>
                </a:solidFill>
              </a:rPr>
              <a:t>Demo Video: </a:t>
            </a:r>
            <a:r>
              <a:rPr lang="en-US" dirty="0">
                <a:hlinkClick r:id="rId3"/>
              </a:rPr>
              <a:t>https://</a:t>
            </a:r>
            <a:r>
              <a:rPr lang="en-US" dirty="0" smtClean="0">
                <a:hlinkClick r:id="rId3"/>
              </a:rPr>
              <a:t>www.youtube.com/watch?v=QfD-TMDDt54</a:t>
            </a:r>
            <a:r>
              <a:rPr lang="en-US" dirty="0" smtClean="0"/>
              <a:t> </a:t>
            </a:r>
            <a:endParaRPr lang="en-US" dirty="0"/>
          </a:p>
        </p:txBody>
      </p:sp>
      <p:pic>
        <p:nvPicPr>
          <p:cNvPr id="4" name="Content Placeholder 3"/>
          <p:cNvPicPr>
            <a:picLocks noGrp="1" noChangeAspect="1"/>
          </p:cNvPicPr>
          <p:nvPr>
            <p:ph idx="1"/>
          </p:nvPr>
        </p:nvPicPr>
        <p:blipFill>
          <a:blip r:embed="rId4"/>
          <a:stretch>
            <a:fillRect/>
          </a:stretch>
        </p:blipFill>
        <p:spPr>
          <a:xfrm>
            <a:off x="2246584" y="2366963"/>
            <a:ext cx="7698832" cy="4033837"/>
          </a:xfrm>
          <a:prstGeom prst="rect">
            <a:avLst/>
          </a:prstGeom>
          <a:ln w="190500">
            <a:solidFill>
              <a:schemeClr val="bg2">
                <a:lumMod val="60000"/>
                <a:lumOff val="40000"/>
              </a:schemeClr>
            </a:solidFill>
            <a:miter lim="800000"/>
          </a:ln>
        </p:spPr>
      </p:pic>
    </p:spTree>
    <p:extLst>
      <p:ext uri="{BB962C8B-B14F-4D97-AF65-F5344CB8AC3E}">
        <p14:creationId xmlns:p14="http://schemas.microsoft.com/office/powerpoint/2010/main" val="125444716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p:txBody>
          <a:bodyPr/>
          <a:lstStyle/>
          <a:p>
            <a:r>
              <a:rPr lang="en-US" dirty="0" smtClean="0"/>
              <a:t>Version 1</a:t>
            </a:r>
          </a:p>
          <a:p>
            <a:pPr lvl="1"/>
            <a:r>
              <a:rPr lang="en-US" dirty="0" err="1" smtClean="0"/>
              <a:t>Framehawk</a:t>
            </a:r>
            <a:r>
              <a:rPr lang="en-US" dirty="0" smtClean="0"/>
              <a:t> runs over UDP</a:t>
            </a:r>
          </a:p>
          <a:p>
            <a:pPr lvl="1"/>
            <a:r>
              <a:rPr lang="en-US" dirty="0" smtClean="0"/>
              <a:t>ICA switches between TCP/EDT</a:t>
            </a:r>
            <a:endParaRPr lang="en-US" dirty="0"/>
          </a:p>
        </p:txBody>
      </p:sp>
      <p:sp>
        <p:nvSpPr>
          <p:cNvPr id="3" name="Title 2"/>
          <p:cNvSpPr>
            <a:spLocks noGrp="1"/>
          </p:cNvSpPr>
          <p:nvPr>
            <p:ph type="title"/>
          </p:nvPr>
        </p:nvSpPr>
        <p:spPr/>
        <p:txBody>
          <a:bodyPr/>
          <a:lstStyle/>
          <a:p>
            <a:r>
              <a:rPr lang="en-US" dirty="0" smtClean="0"/>
              <a:t>Adaptive </a:t>
            </a:r>
            <a:r>
              <a:rPr lang="en-US" dirty="0"/>
              <a:t>Transport</a:t>
            </a:r>
          </a:p>
        </p:txBody>
      </p:sp>
      <p:sp>
        <p:nvSpPr>
          <p:cNvPr id="5" name="Text Placeholder 4"/>
          <p:cNvSpPr>
            <a:spLocks noGrp="1"/>
          </p:cNvSpPr>
          <p:nvPr>
            <p:ph type="body" idx="10"/>
          </p:nvPr>
        </p:nvSpPr>
        <p:spPr/>
        <p:txBody>
          <a:bodyPr/>
          <a:lstStyle/>
          <a:p>
            <a:r>
              <a:rPr lang="en-US" dirty="0" smtClean="0"/>
              <a:t>Design Considerations</a:t>
            </a:r>
            <a:endParaRPr lang="en-US" dirty="0"/>
          </a:p>
        </p:txBody>
      </p:sp>
    </p:spTree>
    <p:extLst>
      <p:ext uri="{BB962C8B-B14F-4D97-AF65-F5344CB8AC3E}">
        <p14:creationId xmlns:p14="http://schemas.microsoft.com/office/powerpoint/2010/main" val="188200026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dirty="0" err="1" smtClean="0"/>
              <a:t>SmartAccess</a:t>
            </a:r>
            <a:r>
              <a:rPr lang="en-US" dirty="0" smtClean="0"/>
              <a:t> for Mobile</a:t>
            </a:r>
            <a:endParaRPr lang="en-US" dirty="0"/>
          </a:p>
        </p:txBody>
      </p:sp>
      <p:sp>
        <p:nvSpPr>
          <p:cNvPr id="3" name="Title 2"/>
          <p:cNvSpPr>
            <a:spLocks noGrp="1"/>
          </p:cNvSpPr>
          <p:nvPr>
            <p:ph type="ctrTitle"/>
          </p:nvPr>
        </p:nvSpPr>
        <p:spPr>
          <a:xfrm>
            <a:off x="457199" y="1732617"/>
            <a:ext cx="9267714" cy="1627803"/>
          </a:xfrm>
        </p:spPr>
        <p:txBody>
          <a:bodyPr/>
          <a:lstStyle/>
          <a:p>
            <a:r>
              <a:rPr lang="en-US" dirty="0" smtClean="0"/>
              <a:t>Contextual and Embedded Security</a:t>
            </a:r>
            <a:endParaRPr lang="en-US" dirty="0"/>
          </a:p>
        </p:txBody>
      </p:sp>
    </p:spTree>
    <p:extLst>
      <p:ext uri="{BB962C8B-B14F-4D97-AF65-F5344CB8AC3E}">
        <p14:creationId xmlns:p14="http://schemas.microsoft.com/office/powerpoint/2010/main" val="179941173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err="1" smtClean="0"/>
              <a:t>SmartAccess</a:t>
            </a:r>
            <a:r>
              <a:rPr lang="en-US" dirty="0" smtClean="0"/>
              <a:t> for Mobile</a:t>
            </a:r>
            <a:endParaRPr lang="en-US" dirty="0"/>
          </a:p>
        </p:txBody>
      </p:sp>
      <p:sp>
        <p:nvSpPr>
          <p:cNvPr id="5" name="Text Placeholder 4"/>
          <p:cNvSpPr>
            <a:spLocks noGrp="1"/>
          </p:cNvSpPr>
          <p:nvPr>
            <p:ph type="body" idx="10"/>
          </p:nvPr>
        </p:nvSpPr>
        <p:spPr/>
        <p:txBody>
          <a:bodyPr/>
          <a:lstStyle/>
          <a:p>
            <a:r>
              <a:rPr lang="en-US" dirty="0" smtClean="0"/>
              <a:t>Why</a:t>
            </a:r>
            <a:endParaRPr lang="en-US" dirty="0"/>
          </a:p>
        </p:txBody>
      </p:sp>
      <p:sp>
        <p:nvSpPr>
          <p:cNvPr id="50" name="TextBox 49"/>
          <p:cNvSpPr txBox="1"/>
          <p:nvPr/>
        </p:nvSpPr>
        <p:spPr>
          <a:xfrm>
            <a:off x="10232328" y="97888"/>
            <a:ext cx="1868910" cy="1077218"/>
          </a:xfrm>
          <a:prstGeom prst="rect">
            <a:avLst/>
          </a:prstGeom>
          <a:solidFill>
            <a:schemeClr val="bg1"/>
          </a:solidFill>
        </p:spPr>
        <p:txBody>
          <a:bodyPr wrap="none" rtlCol="0">
            <a:spAutoFit/>
          </a:bodyPr>
          <a:lstStyle/>
          <a:p>
            <a:pPr defTabSz="1088291"/>
            <a:r>
              <a:rPr lang="en-US" sz="1600" dirty="0" err="1" smtClean="0">
                <a:solidFill>
                  <a:srgbClr val="000000"/>
                </a:solidFill>
              </a:rPr>
              <a:t>SmartAccess</a:t>
            </a:r>
            <a:r>
              <a:rPr lang="en-US" sz="1600" dirty="0" smtClean="0">
                <a:solidFill>
                  <a:srgbClr val="000000"/>
                </a:solidFill>
              </a:rPr>
              <a:t> Policy</a:t>
            </a:r>
          </a:p>
          <a:p>
            <a:pPr marL="285750" indent="-285750" defTabSz="1088291">
              <a:buFont typeface="Arial" panose="020B0604020202020204" pitchFamily="34" charset="0"/>
              <a:buChar char="•"/>
            </a:pPr>
            <a:r>
              <a:rPr lang="en-US" sz="1600" b="1" dirty="0" smtClean="0">
                <a:solidFill>
                  <a:schemeClr val="accent2"/>
                </a:solidFill>
              </a:rPr>
              <a:t>Full Access</a:t>
            </a:r>
          </a:p>
          <a:p>
            <a:pPr marL="285750" indent="-285750" defTabSz="1088291">
              <a:buFont typeface="Arial" panose="020B0604020202020204" pitchFamily="34" charset="0"/>
              <a:buChar char="•"/>
            </a:pPr>
            <a:r>
              <a:rPr lang="en-US" sz="1600" b="1" dirty="0" smtClean="0">
                <a:solidFill>
                  <a:schemeClr val="accent1"/>
                </a:solidFill>
              </a:rPr>
              <a:t>Restricted Access</a:t>
            </a:r>
          </a:p>
          <a:p>
            <a:pPr marL="285750" indent="-285750" defTabSz="1088291">
              <a:buFont typeface="Arial" panose="020B0604020202020204" pitchFamily="34" charset="0"/>
              <a:buChar char="•"/>
            </a:pPr>
            <a:r>
              <a:rPr lang="en-US" sz="1600" b="1" dirty="0" smtClean="0">
                <a:solidFill>
                  <a:schemeClr val="accent4"/>
                </a:solidFill>
              </a:rPr>
              <a:t>No Access</a:t>
            </a:r>
            <a:endParaRPr lang="en-US" sz="1600" b="1" dirty="0">
              <a:solidFill>
                <a:schemeClr val="accent4"/>
              </a:solidFill>
            </a:endParaRPr>
          </a:p>
        </p:txBody>
      </p:sp>
      <p:pic>
        <p:nvPicPr>
          <p:cNvPr id="51" name="Picture 50"/>
          <p:cNvPicPr>
            <a:picLocks noChangeAspect="1"/>
          </p:cNvPicPr>
          <p:nvPr/>
        </p:nvPicPr>
        <p:blipFill>
          <a:blip r:embed="rId3"/>
          <a:stretch>
            <a:fillRect/>
          </a:stretch>
        </p:blipFill>
        <p:spPr>
          <a:xfrm>
            <a:off x="9653199" y="390710"/>
            <a:ext cx="579129" cy="491574"/>
          </a:xfrm>
          <a:prstGeom prst="rect">
            <a:avLst/>
          </a:prstGeom>
        </p:spPr>
      </p:pic>
      <p:grpSp>
        <p:nvGrpSpPr>
          <p:cNvPr id="63" name="Group 62"/>
          <p:cNvGrpSpPr/>
          <p:nvPr/>
        </p:nvGrpSpPr>
        <p:grpSpPr>
          <a:xfrm>
            <a:off x="10327163" y="2140841"/>
            <a:ext cx="1722971" cy="1139701"/>
            <a:chOff x="7344623" y="3697202"/>
            <a:chExt cx="1722971" cy="1139701"/>
          </a:xfrm>
        </p:grpSpPr>
        <p:grpSp>
          <p:nvGrpSpPr>
            <p:cNvPr id="64" name="Group 63"/>
            <p:cNvGrpSpPr/>
            <p:nvPr/>
          </p:nvGrpSpPr>
          <p:grpSpPr>
            <a:xfrm>
              <a:off x="7782536" y="3697202"/>
              <a:ext cx="849736" cy="850393"/>
              <a:chOff x="7782536" y="3697202"/>
              <a:chExt cx="849736" cy="850393"/>
            </a:xfrm>
          </p:grpSpPr>
          <p:sp>
            <p:nvSpPr>
              <p:cNvPr id="68" name="Rectangle 67"/>
              <p:cNvSpPr/>
              <p:nvPr/>
            </p:nvSpPr>
            <p:spPr>
              <a:xfrm>
                <a:off x="7813474" y="3697202"/>
                <a:ext cx="784854" cy="838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pic>
            <p:nvPicPr>
              <p:cNvPr id="69" name="Picture 68"/>
              <p:cNvPicPr>
                <a:picLocks noChangeAspect="1"/>
              </p:cNvPicPr>
              <p:nvPr/>
            </p:nvPicPr>
            <p:blipFill>
              <a:blip r:embed="rId4"/>
              <a:stretch>
                <a:fillRect/>
              </a:stretch>
            </p:blipFill>
            <p:spPr>
              <a:xfrm>
                <a:off x="7782536" y="3697203"/>
                <a:ext cx="849736" cy="850392"/>
              </a:xfrm>
              <a:prstGeom prst="rect">
                <a:avLst/>
              </a:prstGeom>
            </p:spPr>
          </p:pic>
        </p:grpSp>
        <p:sp>
          <p:nvSpPr>
            <p:cNvPr id="67" name="Rectangle 66"/>
            <p:cNvSpPr/>
            <p:nvPr/>
          </p:nvSpPr>
          <p:spPr>
            <a:xfrm>
              <a:off x="7344623" y="4498349"/>
              <a:ext cx="1722971" cy="338554"/>
            </a:xfrm>
            <a:prstGeom prst="rect">
              <a:avLst/>
            </a:prstGeom>
          </p:spPr>
          <p:txBody>
            <a:bodyPr wrap="none">
              <a:spAutoFit/>
            </a:bodyPr>
            <a:lstStyle/>
            <a:p>
              <a:pPr algn="ctr" defTabSz="1088291">
                <a:defRPr/>
              </a:pPr>
              <a:r>
                <a:rPr lang="en-US" sz="1600" dirty="0" smtClean="0"/>
                <a:t>Delivery Controller</a:t>
              </a:r>
              <a:endParaRPr lang="en-US" sz="1600" dirty="0"/>
            </a:p>
          </p:txBody>
        </p:sp>
      </p:grpSp>
      <p:grpSp>
        <p:nvGrpSpPr>
          <p:cNvPr id="54" name="Group 53"/>
          <p:cNvGrpSpPr/>
          <p:nvPr/>
        </p:nvGrpSpPr>
        <p:grpSpPr>
          <a:xfrm>
            <a:off x="2853710" y="1730682"/>
            <a:ext cx="1603389" cy="1367124"/>
            <a:chOff x="75709" y="2586376"/>
            <a:chExt cx="1603389" cy="1367124"/>
          </a:xfrm>
        </p:grpSpPr>
        <p:grpSp>
          <p:nvGrpSpPr>
            <p:cNvPr id="60" name="Group 59"/>
            <p:cNvGrpSpPr>
              <a:grpSpLocks noChangeAspect="1"/>
            </p:cNvGrpSpPr>
            <p:nvPr/>
          </p:nvGrpSpPr>
          <p:grpSpPr>
            <a:xfrm>
              <a:off x="361819" y="2586376"/>
              <a:ext cx="1050857" cy="822960"/>
              <a:chOff x="9545645" y="3634974"/>
              <a:chExt cx="758952" cy="594360"/>
            </a:xfrm>
          </p:grpSpPr>
          <p:pic>
            <p:nvPicPr>
              <p:cNvPr id="62" name="Picture 61"/>
              <p:cNvPicPr>
                <a:picLocks noChangeAspect="1"/>
              </p:cNvPicPr>
              <p:nvPr/>
            </p:nvPicPr>
            <p:blipFill>
              <a:blip r:embed="rId5"/>
              <a:stretch>
                <a:fillRect/>
              </a:stretch>
            </p:blipFill>
            <p:spPr>
              <a:xfrm>
                <a:off x="9545645" y="3634974"/>
                <a:ext cx="758952" cy="594360"/>
              </a:xfrm>
              <a:prstGeom prst="rect">
                <a:avLst/>
              </a:prstGeom>
            </p:spPr>
          </p:pic>
          <p:pic>
            <p:nvPicPr>
              <p:cNvPr id="75" name="Picture 74"/>
              <p:cNvPicPr>
                <a:picLocks noChangeAspect="1"/>
              </p:cNvPicPr>
              <p:nvPr/>
            </p:nvPicPr>
            <p:blipFill>
              <a:blip r:embed="rId6"/>
              <a:stretch>
                <a:fillRect/>
              </a:stretch>
            </p:blipFill>
            <p:spPr>
              <a:xfrm>
                <a:off x="9787626" y="3740556"/>
                <a:ext cx="260768" cy="260768"/>
              </a:xfrm>
              <a:prstGeom prst="rect">
                <a:avLst/>
              </a:prstGeom>
            </p:spPr>
          </p:pic>
        </p:grpSp>
        <p:sp>
          <p:nvSpPr>
            <p:cNvPr id="61" name="TextBox 60"/>
            <p:cNvSpPr txBox="1"/>
            <p:nvPr/>
          </p:nvSpPr>
          <p:spPr>
            <a:xfrm>
              <a:off x="75709" y="3368725"/>
              <a:ext cx="1603389" cy="584775"/>
            </a:xfrm>
            <a:prstGeom prst="rect">
              <a:avLst/>
            </a:prstGeom>
            <a:solidFill>
              <a:schemeClr val="bg1"/>
            </a:solidFill>
          </p:spPr>
          <p:txBody>
            <a:bodyPr wrap="none" rtlCol="0">
              <a:spAutoFit/>
            </a:bodyPr>
            <a:lstStyle/>
            <a:p>
              <a:pPr algn="ctr" defTabSz="1088291"/>
              <a:r>
                <a:rPr lang="en-US" sz="1600" dirty="0" smtClean="0">
                  <a:solidFill>
                    <a:srgbClr val="000000"/>
                  </a:solidFill>
                </a:rPr>
                <a:t>External User</a:t>
              </a:r>
            </a:p>
            <a:p>
              <a:pPr algn="ctr" defTabSz="1088291"/>
              <a:r>
                <a:rPr lang="en-US" sz="1600" dirty="0" smtClean="0">
                  <a:solidFill>
                    <a:srgbClr val="000000"/>
                  </a:solidFill>
                </a:rPr>
                <a:t>(Personal Device)</a:t>
              </a:r>
              <a:endParaRPr lang="en-US" sz="1600" dirty="0">
                <a:solidFill>
                  <a:srgbClr val="000000"/>
                </a:solidFill>
              </a:endParaRPr>
            </a:p>
          </p:txBody>
        </p:sp>
      </p:grpSp>
      <p:grpSp>
        <p:nvGrpSpPr>
          <p:cNvPr id="58" name="Group 57"/>
          <p:cNvGrpSpPr/>
          <p:nvPr/>
        </p:nvGrpSpPr>
        <p:grpSpPr>
          <a:xfrm>
            <a:off x="2786520" y="5095426"/>
            <a:ext cx="1730538" cy="1367124"/>
            <a:chOff x="12136" y="2586376"/>
            <a:chExt cx="1730538" cy="1367124"/>
          </a:xfrm>
        </p:grpSpPr>
        <p:grpSp>
          <p:nvGrpSpPr>
            <p:cNvPr id="73" name="Group 72"/>
            <p:cNvGrpSpPr>
              <a:grpSpLocks noChangeAspect="1"/>
            </p:cNvGrpSpPr>
            <p:nvPr/>
          </p:nvGrpSpPr>
          <p:grpSpPr>
            <a:xfrm>
              <a:off x="361819" y="2586376"/>
              <a:ext cx="1050857" cy="822960"/>
              <a:chOff x="9545645" y="3634974"/>
              <a:chExt cx="758952" cy="594360"/>
            </a:xfrm>
          </p:grpSpPr>
          <p:pic>
            <p:nvPicPr>
              <p:cNvPr id="79" name="Picture 78"/>
              <p:cNvPicPr>
                <a:picLocks noChangeAspect="1"/>
              </p:cNvPicPr>
              <p:nvPr/>
            </p:nvPicPr>
            <p:blipFill>
              <a:blip r:embed="rId5"/>
              <a:stretch>
                <a:fillRect/>
              </a:stretch>
            </p:blipFill>
            <p:spPr>
              <a:xfrm>
                <a:off x="9545645" y="3634974"/>
                <a:ext cx="758952" cy="594360"/>
              </a:xfrm>
              <a:prstGeom prst="rect">
                <a:avLst/>
              </a:prstGeom>
            </p:spPr>
          </p:pic>
          <p:pic>
            <p:nvPicPr>
              <p:cNvPr id="81" name="Picture 80"/>
              <p:cNvPicPr>
                <a:picLocks noChangeAspect="1"/>
              </p:cNvPicPr>
              <p:nvPr/>
            </p:nvPicPr>
            <p:blipFill>
              <a:blip r:embed="rId6"/>
              <a:stretch>
                <a:fillRect/>
              </a:stretch>
            </p:blipFill>
            <p:spPr>
              <a:xfrm>
                <a:off x="9787626" y="3740556"/>
                <a:ext cx="260768" cy="260768"/>
              </a:xfrm>
              <a:prstGeom prst="rect">
                <a:avLst/>
              </a:prstGeom>
            </p:spPr>
          </p:pic>
        </p:grpSp>
        <p:sp>
          <p:nvSpPr>
            <p:cNvPr id="76" name="TextBox 75"/>
            <p:cNvSpPr txBox="1"/>
            <p:nvPr/>
          </p:nvSpPr>
          <p:spPr>
            <a:xfrm>
              <a:off x="12136" y="3368725"/>
              <a:ext cx="1730538" cy="584775"/>
            </a:xfrm>
            <a:prstGeom prst="rect">
              <a:avLst/>
            </a:prstGeom>
            <a:solidFill>
              <a:schemeClr val="bg1"/>
            </a:solidFill>
          </p:spPr>
          <p:txBody>
            <a:bodyPr wrap="none" rtlCol="0">
              <a:spAutoFit/>
            </a:bodyPr>
            <a:lstStyle/>
            <a:p>
              <a:pPr algn="ctr" defTabSz="1088291"/>
              <a:r>
                <a:rPr lang="en-US" sz="1600" dirty="0" smtClean="0">
                  <a:solidFill>
                    <a:srgbClr val="000000"/>
                  </a:solidFill>
                </a:rPr>
                <a:t>External User</a:t>
              </a:r>
            </a:p>
            <a:p>
              <a:pPr algn="ctr" defTabSz="1088291"/>
              <a:r>
                <a:rPr lang="en-US" sz="1600" dirty="0" smtClean="0">
                  <a:solidFill>
                    <a:srgbClr val="000000"/>
                  </a:solidFill>
                </a:rPr>
                <a:t>(Corporate Device)</a:t>
              </a:r>
              <a:endParaRPr lang="en-US" sz="1600" dirty="0">
                <a:solidFill>
                  <a:srgbClr val="000000"/>
                </a:solidFill>
              </a:endParaRPr>
            </a:p>
          </p:txBody>
        </p:sp>
      </p:grpSp>
      <p:cxnSp>
        <p:nvCxnSpPr>
          <p:cNvPr id="89" name="Straight Arrow Connector 60"/>
          <p:cNvCxnSpPr>
            <a:stCxn id="61" idx="2"/>
            <a:endCxn id="24" idx="1"/>
          </p:cNvCxnSpPr>
          <p:nvPr/>
        </p:nvCxnSpPr>
        <p:spPr bwMode="auto">
          <a:xfrm>
            <a:off x="3655405" y="3097806"/>
            <a:ext cx="1801810" cy="968882"/>
          </a:xfrm>
          <a:prstGeom prst="straightConnector1">
            <a:avLst/>
          </a:prstGeom>
          <a:noFill/>
          <a:ln w="38100" cap="flat" cmpd="sng" algn="ctr">
            <a:solidFill>
              <a:schemeClr val="accent1"/>
            </a:solidFill>
            <a:prstDash val="solid"/>
            <a:round/>
            <a:headEnd type="none" w="lg" len="lg"/>
            <a:tailEnd type="none" w="lg" len="lg"/>
          </a:ln>
          <a:effectLst/>
        </p:spPr>
      </p:cxnSp>
      <p:cxnSp>
        <p:nvCxnSpPr>
          <p:cNvPr id="92" name="Straight Arrow Connector 60"/>
          <p:cNvCxnSpPr>
            <a:stCxn id="79" idx="0"/>
            <a:endCxn id="24" idx="1"/>
          </p:cNvCxnSpPr>
          <p:nvPr/>
        </p:nvCxnSpPr>
        <p:spPr bwMode="auto">
          <a:xfrm flipV="1">
            <a:off x="3661632" y="4066688"/>
            <a:ext cx="1795583" cy="1028738"/>
          </a:xfrm>
          <a:prstGeom prst="straightConnector1">
            <a:avLst/>
          </a:prstGeom>
          <a:noFill/>
          <a:ln w="38100" cap="flat" cmpd="sng" algn="ctr">
            <a:solidFill>
              <a:schemeClr val="accent2"/>
            </a:solidFill>
            <a:prstDash val="solid"/>
            <a:round/>
            <a:headEnd type="none" w="lg" len="lg"/>
            <a:tailEnd type="none" w="lg" len="lg"/>
          </a:ln>
          <a:effectLst/>
        </p:spPr>
      </p:cxnSp>
      <p:cxnSp>
        <p:nvCxnSpPr>
          <p:cNvPr id="93" name="Straight Arrow Connector 60"/>
          <p:cNvCxnSpPr>
            <a:stCxn id="103" idx="0"/>
            <a:endCxn id="69" idx="1"/>
          </p:cNvCxnSpPr>
          <p:nvPr/>
        </p:nvCxnSpPr>
        <p:spPr bwMode="auto">
          <a:xfrm flipV="1">
            <a:off x="6891309" y="2566038"/>
            <a:ext cx="3873767" cy="1260589"/>
          </a:xfrm>
          <a:prstGeom prst="straightConnector1">
            <a:avLst/>
          </a:prstGeom>
          <a:noFill/>
          <a:ln w="38100" cap="flat" cmpd="sng" algn="ctr">
            <a:solidFill>
              <a:srgbClr val="4D4F53"/>
            </a:solidFill>
            <a:prstDash val="solid"/>
            <a:round/>
            <a:headEnd type="none" w="lg" len="lg"/>
            <a:tailEnd type="triangle" w="lg" len="lg"/>
          </a:ln>
          <a:effectLst/>
        </p:spPr>
      </p:cxnSp>
      <p:pic>
        <p:nvPicPr>
          <p:cNvPr id="59" name="Picture 58"/>
          <p:cNvPicPr>
            <a:picLocks noChangeAspect="1"/>
          </p:cNvPicPr>
          <p:nvPr/>
        </p:nvPicPr>
        <p:blipFill>
          <a:blip r:embed="rId3">
            <a:duotone>
              <a:schemeClr val="accent2">
                <a:shade val="45000"/>
                <a:satMod val="135000"/>
              </a:schemeClr>
              <a:prstClr val="white"/>
            </a:duotone>
          </a:blip>
          <a:stretch>
            <a:fillRect/>
          </a:stretch>
        </p:blipFill>
        <p:spPr>
          <a:xfrm>
            <a:off x="4376994" y="4343074"/>
            <a:ext cx="579129" cy="491574"/>
          </a:xfrm>
          <a:prstGeom prst="rect">
            <a:avLst/>
          </a:prstGeom>
        </p:spPr>
      </p:pic>
      <p:pic>
        <p:nvPicPr>
          <p:cNvPr id="78" name="Picture 77"/>
          <p:cNvPicPr>
            <a:picLocks noChangeAspect="1"/>
          </p:cNvPicPr>
          <p:nvPr/>
        </p:nvPicPr>
        <p:blipFill>
          <a:blip r:embed="rId3">
            <a:duotone>
              <a:schemeClr val="accent1">
                <a:shade val="45000"/>
                <a:satMod val="135000"/>
              </a:schemeClr>
              <a:prstClr val="white"/>
            </a:duotone>
          </a:blip>
          <a:stretch>
            <a:fillRect/>
          </a:stretch>
        </p:blipFill>
        <p:spPr>
          <a:xfrm>
            <a:off x="4376896" y="3349614"/>
            <a:ext cx="579129" cy="491574"/>
          </a:xfrm>
          <a:prstGeom prst="rect">
            <a:avLst/>
          </a:prstGeom>
        </p:spPr>
      </p:pic>
      <p:grpSp>
        <p:nvGrpSpPr>
          <p:cNvPr id="46" name="Group 45"/>
          <p:cNvGrpSpPr/>
          <p:nvPr/>
        </p:nvGrpSpPr>
        <p:grpSpPr>
          <a:xfrm>
            <a:off x="9062451" y="3717205"/>
            <a:ext cx="1072147" cy="1159562"/>
            <a:chOff x="9062451" y="3658213"/>
            <a:chExt cx="1072147" cy="1159562"/>
          </a:xfrm>
        </p:grpSpPr>
        <p:grpSp>
          <p:nvGrpSpPr>
            <p:cNvPr id="29" name="Group 28"/>
            <p:cNvGrpSpPr/>
            <p:nvPr/>
          </p:nvGrpSpPr>
          <p:grpSpPr>
            <a:xfrm>
              <a:off x="9062451" y="3658213"/>
              <a:ext cx="1072147" cy="1159562"/>
              <a:chOff x="10196625" y="4314173"/>
              <a:chExt cx="1072147" cy="1159562"/>
            </a:xfrm>
          </p:grpSpPr>
          <p:pic>
            <p:nvPicPr>
              <p:cNvPr id="30" name="Picture 29"/>
              <p:cNvPicPr>
                <a:picLocks noChangeAspect="1"/>
              </p:cNvPicPr>
              <p:nvPr/>
            </p:nvPicPr>
            <p:blipFill>
              <a:blip r:embed="rId7"/>
              <a:stretch>
                <a:fillRect/>
              </a:stretch>
            </p:blipFill>
            <p:spPr>
              <a:xfrm>
                <a:off x="10196625" y="4314173"/>
                <a:ext cx="1072147" cy="822960"/>
              </a:xfrm>
              <a:prstGeom prst="rect">
                <a:avLst/>
              </a:prstGeom>
            </p:spPr>
          </p:pic>
          <p:sp>
            <p:nvSpPr>
              <p:cNvPr id="31" name="TextBox 30"/>
              <p:cNvSpPr txBox="1"/>
              <p:nvPr/>
            </p:nvSpPr>
            <p:spPr>
              <a:xfrm>
                <a:off x="10464226" y="5135181"/>
                <a:ext cx="536943"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VDA</a:t>
                </a:r>
                <a:endParaRPr lang="en-US" sz="1600" dirty="0">
                  <a:solidFill>
                    <a:srgbClr val="000000"/>
                  </a:solidFill>
                </a:endParaRPr>
              </a:p>
            </p:txBody>
          </p:sp>
        </p:grpSp>
        <p:sp>
          <p:nvSpPr>
            <p:cNvPr id="34" name="Rectangle 33"/>
            <p:cNvSpPr/>
            <p:nvPr/>
          </p:nvSpPr>
          <p:spPr>
            <a:xfrm>
              <a:off x="9075022" y="3708361"/>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97" name="Rectangle 96"/>
            <p:cNvSpPr/>
            <p:nvPr/>
          </p:nvSpPr>
          <p:spPr>
            <a:xfrm>
              <a:off x="9075022" y="3882089"/>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98" name="Rectangle 97"/>
            <p:cNvSpPr/>
            <p:nvPr/>
          </p:nvSpPr>
          <p:spPr>
            <a:xfrm>
              <a:off x="9075022" y="4055817"/>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99" name="Rectangle 98"/>
            <p:cNvSpPr/>
            <p:nvPr/>
          </p:nvSpPr>
          <p:spPr>
            <a:xfrm>
              <a:off x="9075022" y="4229545"/>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grpSp>
      <p:cxnSp>
        <p:nvCxnSpPr>
          <p:cNvPr id="101" name="Straight Arrow Connector 60"/>
          <p:cNvCxnSpPr>
            <a:stCxn id="105" idx="3"/>
            <a:endCxn id="99" idx="1"/>
          </p:cNvCxnSpPr>
          <p:nvPr/>
        </p:nvCxnSpPr>
        <p:spPr bwMode="auto">
          <a:xfrm>
            <a:off x="6900453" y="4154085"/>
            <a:ext cx="2174569" cy="163882"/>
          </a:xfrm>
          <a:prstGeom prst="straightConnector1">
            <a:avLst/>
          </a:prstGeom>
          <a:noFill/>
          <a:ln w="38100" cap="flat" cmpd="sng" algn="ctr">
            <a:solidFill>
              <a:schemeClr val="accent2"/>
            </a:solidFill>
            <a:prstDash val="solid"/>
            <a:round/>
            <a:headEnd type="none" w="lg" len="lg"/>
            <a:tailEnd type="none" w="lg" len="lg"/>
          </a:ln>
          <a:effectLst/>
        </p:spPr>
      </p:cxnSp>
      <p:cxnSp>
        <p:nvCxnSpPr>
          <p:cNvPr id="88" name="Straight Arrow Connector 60"/>
          <p:cNvCxnSpPr>
            <a:stCxn id="104" idx="3"/>
            <a:endCxn id="34" idx="1"/>
          </p:cNvCxnSpPr>
          <p:nvPr/>
        </p:nvCxnSpPr>
        <p:spPr bwMode="auto">
          <a:xfrm flipV="1">
            <a:off x="6900453" y="3796783"/>
            <a:ext cx="2174569" cy="133781"/>
          </a:xfrm>
          <a:prstGeom prst="straightConnector1">
            <a:avLst/>
          </a:prstGeom>
          <a:noFill/>
          <a:ln w="38100" cap="flat" cmpd="sng" algn="ctr">
            <a:solidFill>
              <a:schemeClr val="accent1"/>
            </a:solidFill>
            <a:prstDash val="solid"/>
            <a:round/>
            <a:headEnd type="none" w="lg" len="lg"/>
            <a:tailEnd type="none" w="lg" len="lg"/>
          </a:ln>
          <a:effectLst/>
        </p:spPr>
      </p:cxnSp>
      <p:grpSp>
        <p:nvGrpSpPr>
          <p:cNvPr id="2" name="Group 1"/>
          <p:cNvGrpSpPr/>
          <p:nvPr/>
        </p:nvGrpSpPr>
        <p:grpSpPr>
          <a:xfrm>
            <a:off x="5457215" y="3792368"/>
            <a:ext cx="1482232" cy="891252"/>
            <a:chOff x="5457215" y="3792368"/>
            <a:chExt cx="1482232" cy="891252"/>
          </a:xfrm>
        </p:grpSpPr>
        <p:grpSp>
          <p:nvGrpSpPr>
            <p:cNvPr id="23" name="Group 22"/>
            <p:cNvGrpSpPr/>
            <p:nvPr/>
          </p:nvGrpSpPr>
          <p:grpSpPr>
            <a:xfrm>
              <a:off x="5457215" y="3792368"/>
              <a:ext cx="1482232" cy="891252"/>
              <a:chOff x="2465082" y="2792653"/>
              <a:chExt cx="1482232" cy="891252"/>
            </a:xfrm>
          </p:grpSpPr>
          <p:pic>
            <p:nvPicPr>
              <p:cNvPr id="24" name="Picture 23"/>
              <p:cNvPicPr>
                <a:picLocks noChangeAspect="1"/>
              </p:cNvPicPr>
              <p:nvPr/>
            </p:nvPicPr>
            <p:blipFill>
              <a:blip r:embed="rId8"/>
              <a:stretch>
                <a:fillRect/>
              </a:stretch>
            </p:blipFill>
            <p:spPr>
              <a:xfrm>
                <a:off x="2465082" y="2792653"/>
                <a:ext cx="1482232" cy="548640"/>
              </a:xfrm>
              <a:prstGeom prst="rect">
                <a:avLst/>
              </a:prstGeom>
            </p:spPr>
          </p:pic>
          <p:sp>
            <p:nvSpPr>
              <p:cNvPr id="25" name="TextBox 24"/>
              <p:cNvSpPr txBox="1"/>
              <p:nvPr/>
            </p:nvSpPr>
            <p:spPr>
              <a:xfrm>
                <a:off x="2713261" y="3345351"/>
                <a:ext cx="973536"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NetScaler</a:t>
                </a:r>
                <a:endParaRPr lang="en-US" sz="1600" dirty="0">
                  <a:solidFill>
                    <a:srgbClr val="000000"/>
                  </a:solidFill>
                </a:endParaRPr>
              </a:p>
            </p:txBody>
          </p:sp>
        </p:grpSp>
        <p:sp>
          <p:nvSpPr>
            <p:cNvPr id="103" name="Rectangle 102"/>
            <p:cNvSpPr/>
            <p:nvPr/>
          </p:nvSpPr>
          <p:spPr>
            <a:xfrm>
              <a:off x="6882165" y="3826627"/>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04" name="Rectangle 103"/>
            <p:cNvSpPr/>
            <p:nvPr/>
          </p:nvSpPr>
          <p:spPr>
            <a:xfrm>
              <a:off x="6882165" y="3901134"/>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05" name="Rectangle 104"/>
            <p:cNvSpPr/>
            <p:nvPr/>
          </p:nvSpPr>
          <p:spPr>
            <a:xfrm>
              <a:off x="6882165" y="4124655"/>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06" name="Rectangle 105"/>
            <p:cNvSpPr/>
            <p:nvPr/>
          </p:nvSpPr>
          <p:spPr>
            <a:xfrm>
              <a:off x="6882165" y="4050148"/>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07" name="Rectangle 106"/>
            <p:cNvSpPr/>
            <p:nvPr/>
          </p:nvSpPr>
          <p:spPr>
            <a:xfrm>
              <a:off x="6882165" y="3975641"/>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08" name="Rectangle 107"/>
            <p:cNvSpPr/>
            <p:nvPr/>
          </p:nvSpPr>
          <p:spPr>
            <a:xfrm>
              <a:off x="6882165" y="4199161"/>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grpSp>
      <p:grpSp>
        <p:nvGrpSpPr>
          <p:cNvPr id="84" name="Group 83"/>
          <p:cNvGrpSpPr/>
          <p:nvPr/>
        </p:nvGrpSpPr>
        <p:grpSpPr>
          <a:xfrm>
            <a:off x="657322" y="4463074"/>
            <a:ext cx="1372491" cy="1082039"/>
            <a:chOff x="2417672" y="4954590"/>
            <a:chExt cx="1372491" cy="1082039"/>
          </a:xfrm>
        </p:grpSpPr>
        <p:pic>
          <p:nvPicPr>
            <p:cNvPr id="109" name="Picture 108"/>
            <p:cNvPicPr>
              <a:picLocks noChangeAspect="1"/>
            </p:cNvPicPr>
            <p:nvPr/>
          </p:nvPicPr>
          <p:blipFill>
            <a:blip r:embed="rId9"/>
            <a:stretch>
              <a:fillRect/>
            </a:stretch>
          </p:blipFill>
          <p:spPr>
            <a:xfrm>
              <a:off x="2964923" y="4954590"/>
              <a:ext cx="277987" cy="494199"/>
            </a:xfrm>
            <a:prstGeom prst="rect">
              <a:avLst/>
            </a:prstGeom>
          </p:spPr>
        </p:pic>
        <p:sp>
          <p:nvSpPr>
            <p:cNvPr id="110" name="TextBox 109"/>
            <p:cNvSpPr txBox="1"/>
            <p:nvPr/>
          </p:nvSpPr>
          <p:spPr>
            <a:xfrm>
              <a:off x="2417672" y="5451854"/>
              <a:ext cx="1372491" cy="584775"/>
            </a:xfrm>
            <a:prstGeom prst="rect">
              <a:avLst/>
            </a:prstGeom>
            <a:solidFill>
              <a:schemeClr val="bg1"/>
            </a:solidFill>
          </p:spPr>
          <p:txBody>
            <a:bodyPr wrap="none" rtlCol="0">
              <a:spAutoFit/>
            </a:bodyPr>
            <a:lstStyle/>
            <a:p>
              <a:pPr algn="ctr" defTabSz="1088291"/>
              <a:r>
                <a:rPr lang="en-US" sz="1600" dirty="0" smtClean="0">
                  <a:solidFill>
                    <a:srgbClr val="000000"/>
                  </a:solidFill>
                </a:rPr>
                <a:t>External User</a:t>
              </a:r>
              <a:br>
                <a:rPr lang="en-US" sz="1600" dirty="0" smtClean="0">
                  <a:solidFill>
                    <a:srgbClr val="000000"/>
                  </a:solidFill>
                </a:rPr>
              </a:br>
              <a:r>
                <a:rPr lang="en-US" sz="1600" dirty="0" smtClean="0">
                  <a:solidFill>
                    <a:srgbClr val="000000"/>
                  </a:solidFill>
                </a:rPr>
                <a:t>(Smartphone)</a:t>
              </a:r>
              <a:endParaRPr lang="en-US" sz="1600" dirty="0">
                <a:solidFill>
                  <a:srgbClr val="000000"/>
                </a:solidFill>
              </a:endParaRPr>
            </a:p>
          </p:txBody>
        </p:sp>
      </p:grpSp>
      <p:grpSp>
        <p:nvGrpSpPr>
          <p:cNvPr id="112" name="Group 111"/>
          <p:cNvGrpSpPr/>
          <p:nvPr/>
        </p:nvGrpSpPr>
        <p:grpSpPr>
          <a:xfrm>
            <a:off x="570959" y="2648120"/>
            <a:ext cx="1555298" cy="1312140"/>
            <a:chOff x="2848926" y="1885716"/>
            <a:chExt cx="1555298" cy="1312140"/>
          </a:xfrm>
        </p:grpSpPr>
        <p:pic>
          <p:nvPicPr>
            <p:cNvPr id="114" name="Picture 113"/>
            <p:cNvPicPr>
              <a:picLocks noChangeAspect="1"/>
            </p:cNvPicPr>
            <p:nvPr/>
          </p:nvPicPr>
          <p:blipFill>
            <a:blip r:embed="rId10"/>
            <a:stretch>
              <a:fillRect/>
            </a:stretch>
          </p:blipFill>
          <p:spPr>
            <a:xfrm>
              <a:off x="3322504" y="1885716"/>
              <a:ext cx="608140" cy="775379"/>
            </a:xfrm>
            <a:prstGeom prst="rect">
              <a:avLst/>
            </a:prstGeom>
          </p:spPr>
        </p:pic>
        <p:sp>
          <p:nvSpPr>
            <p:cNvPr id="115" name="TextBox 114"/>
            <p:cNvSpPr txBox="1"/>
            <p:nvPr/>
          </p:nvSpPr>
          <p:spPr>
            <a:xfrm>
              <a:off x="2848926" y="2613081"/>
              <a:ext cx="1555298" cy="584775"/>
            </a:xfrm>
            <a:prstGeom prst="rect">
              <a:avLst/>
            </a:prstGeom>
            <a:solidFill>
              <a:schemeClr val="bg1"/>
            </a:solidFill>
          </p:spPr>
          <p:txBody>
            <a:bodyPr wrap="none" rtlCol="0">
              <a:spAutoFit/>
            </a:bodyPr>
            <a:lstStyle/>
            <a:p>
              <a:pPr algn="ctr" defTabSz="1088291"/>
              <a:r>
                <a:rPr lang="en-US" sz="1600" dirty="0" smtClean="0">
                  <a:solidFill>
                    <a:srgbClr val="000000"/>
                  </a:solidFill>
                </a:rPr>
                <a:t>External User</a:t>
              </a:r>
              <a:br>
                <a:rPr lang="en-US" sz="1600" dirty="0" smtClean="0">
                  <a:solidFill>
                    <a:srgbClr val="000000"/>
                  </a:solidFill>
                </a:rPr>
              </a:br>
              <a:r>
                <a:rPr lang="en-US" sz="1600" dirty="0" smtClean="0">
                  <a:solidFill>
                    <a:srgbClr val="000000"/>
                  </a:solidFill>
                </a:rPr>
                <a:t>(Personal Tablet)</a:t>
              </a:r>
              <a:endParaRPr lang="en-US" sz="1600" dirty="0">
                <a:solidFill>
                  <a:srgbClr val="000000"/>
                </a:solidFill>
              </a:endParaRPr>
            </a:p>
          </p:txBody>
        </p:sp>
      </p:grpSp>
    </p:spTree>
    <p:extLst>
      <p:ext uri="{BB962C8B-B14F-4D97-AF65-F5344CB8AC3E}">
        <p14:creationId xmlns:p14="http://schemas.microsoft.com/office/powerpoint/2010/main" val="238988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0">
                                            <p:txEl>
                                              <p:pRg st="0" end="0"/>
                                            </p:txEl>
                                          </p:spTgt>
                                        </p:tgtEl>
                                        <p:attrNameLst>
                                          <p:attrName>style.visibility</p:attrName>
                                        </p:attrNameLst>
                                      </p:cBhvr>
                                      <p:to>
                                        <p:strVal val="visible"/>
                                      </p:to>
                                    </p:set>
                                    <p:animEffect transition="in" filter="fade">
                                      <p:cBhvr>
                                        <p:cTn id="11" dur="500"/>
                                        <p:tgtEl>
                                          <p:spTgt spid="50">
                                            <p:txEl>
                                              <p:pRg st="0" end="0"/>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0">
                                            <p:txEl>
                                              <p:pRg st="1" end="1"/>
                                            </p:txEl>
                                          </p:spTgt>
                                        </p:tgtEl>
                                        <p:attrNameLst>
                                          <p:attrName>style.visibility</p:attrName>
                                        </p:attrNameLst>
                                      </p:cBhvr>
                                      <p:to>
                                        <p:strVal val="visible"/>
                                      </p:to>
                                    </p:set>
                                    <p:animEffect transition="in" filter="fade">
                                      <p:cBhvr>
                                        <p:cTn id="15" dur="500"/>
                                        <p:tgtEl>
                                          <p:spTgt spid="50">
                                            <p:txEl>
                                              <p:pRg st="1" end="1"/>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0">
                                            <p:txEl>
                                              <p:pRg st="2" end="2"/>
                                            </p:txEl>
                                          </p:spTgt>
                                        </p:tgtEl>
                                        <p:attrNameLst>
                                          <p:attrName>style.visibility</p:attrName>
                                        </p:attrNameLst>
                                      </p:cBhvr>
                                      <p:to>
                                        <p:strVal val="visible"/>
                                      </p:to>
                                    </p:set>
                                    <p:animEffect transition="in" filter="fade">
                                      <p:cBhvr>
                                        <p:cTn id="19" dur="500"/>
                                        <p:tgtEl>
                                          <p:spTgt spid="50">
                                            <p:txEl>
                                              <p:pRg st="2" end="2"/>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50">
                                            <p:txEl>
                                              <p:pRg st="3" end="3"/>
                                            </p:txEl>
                                          </p:spTgt>
                                        </p:tgtEl>
                                        <p:attrNameLst>
                                          <p:attrName>style.visibility</p:attrName>
                                        </p:attrNameLst>
                                      </p:cBhvr>
                                      <p:to>
                                        <p:strVal val="visible"/>
                                      </p:to>
                                    </p:set>
                                    <p:animEffect transition="in" filter="fade">
                                      <p:cBhvr>
                                        <p:cTn id="23" dur="500"/>
                                        <p:tgtEl>
                                          <p:spTgt spid="50">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58"/>
                                        </p:tgtEl>
                                        <p:attrNameLst>
                                          <p:attrName>style.visibility</p:attrName>
                                        </p:attrNameLst>
                                      </p:cBhvr>
                                      <p:to>
                                        <p:strVal val="visible"/>
                                      </p:to>
                                    </p:set>
                                    <p:animEffect transition="in" filter="fade">
                                      <p:cBhvr>
                                        <p:cTn id="28" dur="500"/>
                                        <p:tgtEl>
                                          <p:spTgt spid="58"/>
                                        </p:tgtEl>
                                      </p:cBhvr>
                                    </p:animEffect>
                                  </p:childTnLst>
                                </p:cTn>
                              </p:par>
                              <p:par>
                                <p:cTn id="29" presetID="10" presetClass="entr" presetSubtype="0"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par>
                                <p:cTn id="32" presetID="10" presetClass="entr" presetSubtype="0" fill="hold" nodeType="with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par>
                                <p:cTn id="35" presetID="10" presetClass="entr" presetSubtype="0" fill="hold" nodeType="withEffect">
                                  <p:stCondLst>
                                    <p:cond delay="0"/>
                                  </p:stCondLst>
                                  <p:childTnLst>
                                    <p:set>
                                      <p:cBhvr>
                                        <p:cTn id="36" dur="1" fill="hold">
                                          <p:stCondLst>
                                            <p:cond delay="0"/>
                                          </p:stCondLst>
                                        </p:cTn>
                                        <p:tgtEl>
                                          <p:spTgt spid="63"/>
                                        </p:tgtEl>
                                        <p:attrNameLst>
                                          <p:attrName>style.visibility</p:attrName>
                                        </p:attrNameLst>
                                      </p:cBhvr>
                                      <p:to>
                                        <p:strVal val="visible"/>
                                      </p:to>
                                    </p:set>
                                    <p:animEffect transition="in" filter="fade">
                                      <p:cBhvr>
                                        <p:cTn id="37" dur="500"/>
                                        <p:tgtEl>
                                          <p:spTgt spid="63"/>
                                        </p:tgtEl>
                                      </p:cBhvr>
                                    </p:animEffect>
                                  </p:childTnLst>
                                </p:cTn>
                              </p:par>
                            </p:childTnLst>
                          </p:cTn>
                        </p:par>
                        <p:par>
                          <p:cTn id="38" fill="hold">
                            <p:stCondLst>
                              <p:cond delay="500"/>
                            </p:stCondLst>
                            <p:childTnLst>
                              <p:par>
                                <p:cTn id="39" presetID="22" presetClass="entr" presetSubtype="8" fill="hold" nodeType="afterEffect">
                                  <p:stCondLst>
                                    <p:cond delay="0"/>
                                  </p:stCondLst>
                                  <p:childTnLst>
                                    <p:set>
                                      <p:cBhvr>
                                        <p:cTn id="40" dur="1" fill="hold">
                                          <p:stCondLst>
                                            <p:cond delay="0"/>
                                          </p:stCondLst>
                                        </p:cTn>
                                        <p:tgtEl>
                                          <p:spTgt spid="92"/>
                                        </p:tgtEl>
                                        <p:attrNameLst>
                                          <p:attrName>style.visibility</p:attrName>
                                        </p:attrNameLst>
                                      </p:cBhvr>
                                      <p:to>
                                        <p:strVal val="visible"/>
                                      </p:to>
                                    </p:set>
                                    <p:animEffect transition="in" filter="wipe(left)">
                                      <p:cBhvr>
                                        <p:cTn id="41" dur="500"/>
                                        <p:tgtEl>
                                          <p:spTgt spid="92"/>
                                        </p:tgtEl>
                                      </p:cBhvr>
                                    </p:animEffect>
                                  </p:childTnLst>
                                </p:cTn>
                              </p:par>
                              <p:par>
                                <p:cTn id="42" presetID="22" presetClass="entr" presetSubtype="8" fill="hold" nodeType="withEffect">
                                  <p:stCondLst>
                                    <p:cond delay="0"/>
                                  </p:stCondLst>
                                  <p:childTnLst>
                                    <p:set>
                                      <p:cBhvr>
                                        <p:cTn id="43" dur="1" fill="hold">
                                          <p:stCondLst>
                                            <p:cond delay="0"/>
                                          </p:stCondLst>
                                        </p:cTn>
                                        <p:tgtEl>
                                          <p:spTgt spid="59"/>
                                        </p:tgtEl>
                                        <p:attrNameLst>
                                          <p:attrName>style.visibility</p:attrName>
                                        </p:attrNameLst>
                                      </p:cBhvr>
                                      <p:to>
                                        <p:strVal val="visible"/>
                                      </p:to>
                                    </p:set>
                                    <p:animEffect transition="in" filter="wipe(left)">
                                      <p:cBhvr>
                                        <p:cTn id="44" dur="500"/>
                                        <p:tgtEl>
                                          <p:spTgt spid="59"/>
                                        </p:tgtEl>
                                      </p:cBhvr>
                                    </p:animEffect>
                                  </p:childTnLst>
                                </p:cTn>
                              </p:par>
                            </p:childTnLst>
                          </p:cTn>
                        </p:par>
                        <p:par>
                          <p:cTn id="45" fill="hold">
                            <p:stCondLst>
                              <p:cond delay="1000"/>
                            </p:stCondLst>
                            <p:childTnLst>
                              <p:par>
                                <p:cTn id="46" presetID="22" presetClass="entr" presetSubtype="8" fill="hold" nodeType="afterEffect">
                                  <p:stCondLst>
                                    <p:cond delay="0"/>
                                  </p:stCondLst>
                                  <p:childTnLst>
                                    <p:set>
                                      <p:cBhvr>
                                        <p:cTn id="47" dur="1" fill="hold">
                                          <p:stCondLst>
                                            <p:cond delay="0"/>
                                          </p:stCondLst>
                                        </p:cTn>
                                        <p:tgtEl>
                                          <p:spTgt spid="93"/>
                                        </p:tgtEl>
                                        <p:attrNameLst>
                                          <p:attrName>style.visibility</p:attrName>
                                        </p:attrNameLst>
                                      </p:cBhvr>
                                      <p:to>
                                        <p:strVal val="visible"/>
                                      </p:to>
                                    </p:set>
                                    <p:animEffect transition="in" filter="wipe(left)">
                                      <p:cBhvr>
                                        <p:cTn id="48" dur="500"/>
                                        <p:tgtEl>
                                          <p:spTgt spid="93"/>
                                        </p:tgtEl>
                                      </p:cBhvr>
                                    </p:animEffect>
                                  </p:childTnLst>
                                </p:cTn>
                              </p:par>
                            </p:childTnLst>
                          </p:cTn>
                        </p:par>
                        <p:par>
                          <p:cTn id="49" fill="hold">
                            <p:stCondLst>
                              <p:cond delay="1500"/>
                            </p:stCondLst>
                            <p:childTnLst>
                              <p:par>
                                <p:cTn id="50" presetID="22" presetClass="entr" presetSubtype="8" fill="hold" nodeType="afterEffect">
                                  <p:stCondLst>
                                    <p:cond delay="0"/>
                                  </p:stCondLst>
                                  <p:childTnLst>
                                    <p:set>
                                      <p:cBhvr>
                                        <p:cTn id="51" dur="1" fill="hold">
                                          <p:stCondLst>
                                            <p:cond delay="0"/>
                                          </p:stCondLst>
                                        </p:cTn>
                                        <p:tgtEl>
                                          <p:spTgt spid="101"/>
                                        </p:tgtEl>
                                        <p:attrNameLst>
                                          <p:attrName>style.visibility</p:attrName>
                                        </p:attrNameLst>
                                      </p:cBhvr>
                                      <p:to>
                                        <p:strVal val="visible"/>
                                      </p:to>
                                    </p:set>
                                    <p:animEffect transition="in" filter="wipe(left)">
                                      <p:cBhvr>
                                        <p:cTn id="52" dur="500"/>
                                        <p:tgtEl>
                                          <p:spTgt spid="10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54"/>
                                        </p:tgtEl>
                                        <p:attrNameLst>
                                          <p:attrName>style.visibility</p:attrName>
                                        </p:attrNameLst>
                                      </p:cBhvr>
                                      <p:to>
                                        <p:strVal val="visible"/>
                                      </p:to>
                                    </p:set>
                                    <p:animEffect transition="in" filter="fade">
                                      <p:cBhvr>
                                        <p:cTn id="57" dur="500"/>
                                        <p:tgtEl>
                                          <p:spTgt spid="54"/>
                                        </p:tgtEl>
                                      </p:cBhvr>
                                    </p:animEffect>
                                  </p:childTnLst>
                                </p:cTn>
                              </p:par>
                            </p:childTnLst>
                          </p:cTn>
                        </p:par>
                        <p:par>
                          <p:cTn id="58" fill="hold">
                            <p:stCondLst>
                              <p:cond delay="500"/>
                            </p:stCondLst>
                            <p:childTnLst>
                              <p:par>
                                <p:cTn id="59" presetID="22" presetClass="entr" presetSubtype="8" fill="hold" nodeType="afterEffect">
                                  <p:stCondLst>
                                    <p:cond delay="0"/>
                                  </p:stCondLst>
                                  <p:childTnLst>
                                    <p:set>
                                      <p:cBhvr>
                                        <p:cTn id="60" dur="1" fill="hold">
                                          <p:stCondLst>
                                            <p:cond delay="0"/>
                                          </p:stCondLst>
                                        </p:cTn>
                                        <p:tgtEl>
                                          <p:spTgt spid="89"/>
                                        </p:tgtEl>
                                        <p:attrNameLst>
                                          <p:attrName>style.visibility</p:attrName>
                                        </p:attrNameLst>
                                      </p:cBhvr>
                                      <p:to>
                                        <p:strVal val="visible"/>
                                      </p:to>
                                    </p:set>
                                    <p:animEffect transition="in" filter="wipe(left)">
                                      <p:cBhvr>
                                        <p:cTn id="61" dur="500"/>
                                        <p:tgtEl>
                                          <p:spTgt spid="89"/>
                                        </p:tgtEl>
                                      </p:cBhvr>
                                    </p:animEffect>
                                  </p:childTnLst>
                                </p:cTn>
                              </p:par>
                              <p:par>
                                <p:cTn id="62" presetID="22" presetClass="entr" presetSubtype="8" fill="hold" nodeType="with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wipe(left)">
                                      <p:cBhvr>
                                        <p:cTn id="64" dur="500"/>
                                        <p:tgtEl>
                                          <p:spTgt spid="78"/>
                                        </p:tgtEl>
                                      </p:cBhvr>
                                    </p:animEffect>
                                  </p:childTnLst>
                                </p:cTn>
                              </p:par>
                            </p:childTnLst>
                          </p:cTn>
                        </p:par>
                        <p:par>
                          <p:cTn id="65" fill="hold">
                            <p:stCondLst>
                              <p:cond delay="1000"/>
                            </p:stCondLst>
                            <p:childTnLst>
                              <p:par>
                                <p:cTn id="66" presetID="22" presetClass="entr" presetSubtype="8" fill="hold" nodeType="afterEffect">
                                  <p:stCondLst>
                                    <p:cond delay="0"/>
                                  </p:stCondLst>
                                  <p:childTnLst>
                                    <p:set>
                                      <p:cBhvr>
                                        <p:cTn id="67" dur="1" fill="hold">
                                          <p:stCondLst>
                                            <p:cond delay="0"/>
                                          </p:stCondLst>
                                        </p:cTn>
                                        <p:tgtEl>
                                          <p:spTgt spid="88"/>
                                        </p:tgtEl>
                                        <p:attrNameLst>
                                          <p:attrName>style.visibility</p:attrName>
                                        </p:attrNameLst>
                                      </p:cBhvr>
                                      <p:to>
                                        <p:strVal val="visible"/>
                                      </p:to>
                                    </p:set>
                                    <p:animEffect transition="in" filter="wipe(left)">
                                      <p:cBhvr>
                                        <p:cTn id="68" dur="500"/>
                                        <p:tgtEl>
                                          <p:spTgt spid="88"/>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nodeType="clickEffect">
                                  <p:stCondLst>
                                    <p:cond delay="0"/>
                                  </p:stCondLst>
                                  <p:childTnLst>
                                    <p:set>
                                      <p:cBhvr>
                                        <p:cTn id="72" dur="1" fill="hold">
                                          <p:stCondLst>
                                            <p:cond delay="0"/>
                                          </p:stCondLst>
                                        </p:cTn>
                                        <p:tgtEl>
                                          <p:spTgt spid="112"/>
                                        </p:tgtEl>
                                        <p:attrNameLst>
                                          <p:attrName>style.visibility</p:attrName>
                                        </p:attrNameLst>
                                      </p:cBhvr>
                                      <p:to>
                                        <p:strVal val="visible"/>
                                      </p:to>
                                    </p:set>
                                    <p:animEffect transition="in" filter="fade">
                                      <p:cBhvr>
                                        <p:cTn id="73" dur="500"/>
                                        <p:tgtEl>
                                          <p:spTgt spid="112"/>
                                        </p:tgtEl>
                                      </p:cBhvr>
                                    </p:animEffect>
                                  </p:childTnLst>
                                </p:cTn>
                              </p:par>
                              <p:par>
                                <p:cTn id="74" presetID="10" presetClass="entr" presetSubtype="0" fill="hold" nodeType="withEffect">
                                  <p:stCondLst>
                                    <p:cond delay="0"/>
                                  </p:stCondLst>
                                  <p:childTnLst>
                                    <p:set>
                                      <p:cBhvr>
                                        <p:cTn id="75" dur="1" fill="hold">
                                          <p:stCondLst>
                                            <p:cond delay="0"/>
                                          </p:stCondLst>
                                        </p:cTn>
                                        <p:tgtEl>
                                          <p:spTgt spid="84"/>
                                        </p:tgtEl>
                                        <p:attrNameLst>
                                          <p:attrName>style.visibility</p:attrName>
                                        </p:attrNameLst>
                                      </p:cBhvr>
                                      <p:to>
                                        <p:strVal val="visible"/>
                                      </p:to>
                                    </p:set>
                                    <p:animEffect transition="in" filter="fade">
                                      <p:cBhvr>
                                        <p:cTn id="76"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err="1" smtClean="0"/>
              <a:t>SmartAccess</a:t>
            </a:r>
            <a:r>
              <a:rPr lang="en-US" dirty="0" smtClean="0"/>
              <a:t> for Mobile</a:t>
            </a:r>
            <a:endParaRPr lang="en-US" dirty="0"/>
          </a:p>
        </p:txBody>
      </p:sp>
      <p:sp>
        <p:nvSpPr>
          <p:cNvPr id="5" name="Text Placeholder 4"/>
          <p:cNvSpPr>
            <a:spLocks noGrp="1"/>
          </p:cNvSpPr>
          <p:nvPr>
            <p:ph type="body" idx="10"/>
          </p:nvPr>
        </p:nvSpPr>
        <p:spPr/>
        <p:txBody>
          <a:bodyPr/>
          <a:lstStyle/>
          <a:p>
            <a:r>
              <a:rPr lang="en-US" dirty="0" smtClean="0"/>
              <a:t>Why</a:t>
            </a:r>
            <a:endParaRPr lang="en-US" dirty="0"/>
          </a:p>
        </p:txBody>
      </p:sp>
      <p:grpSp>
        <p:nvGrpSpPr>
          <p:cNvPr id="23" name="Group 22"/>
          <p:cNvGrpSpPr/>
          <p:nvPr/>
        </p:nvGrpSpPr>
        <p:grpSpPr>
          <a:xfrm>
            <a:off x="5457215" y="3792368"/>
            <a:ext cx="1482232" cy="891252"/>
            <a:chOff x="2465082" y="2792653"/>
            <a:chExt cx="1482232" cy="891252"/>
          </a:xfrm>
        </p:grpSpPr>
        <p:pic>
          <p:nvPicPr>
            <p:cNvPr id="24" name="Picture 23"/>
            <p:cNvPicPr>
              <a:picLocks noChangeAspect="1"/>
            </p:cNvPicPr>
            <p:nvPr/>
          </p:nvPicPr>
          <p:blipFill>
            <a:blip r:embed="rId3"/>
            <a:stretch>
              <a:fillRect/>
            </a:stretch>
          </p:blipFill>
          <p:spPr>
            <a:xfrm>
              <a:off x="2465082" y="2792653"/>
              <a:ext cx="1482232" cy="548640"/>
            </a:xfrm>
            <a:prstGeom prst="rect">
              <a:avLst/>
            </a:prstGeom>
          </p:spPr>
        </p:pic>
        <p:sp>
          <p:nvSpPr>
            <p:cNvPr id="25" name="TextBox 24"/>
            <p:cNvSpPr txBox="1"/>
            <p:nvPr/>
          </p:nvSpPr>
          <p:spPr>
            <a:xfrm>
              <a:off x="2713261" y="3345351"/>
              <a:ext cx="973536"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NetScaler</a:t>
              </a:r>
              <a:endParaRPr lang="en-US" sz="1600" dirty="0">
                <a:solidFill>
                  <a:srgbClr val="000000"/>
                </a:solidFill>
              </a:endParaRPr>
            </a:p>
          </p:txBody>
        </p:sp>
      </p:grpSp>
      <p:sp>
        <p:nvSpPr>
          <p:cNvPr id="50" name="TextBox 49"/>
          <p:cNvSpPr txBox="1"/>
          <p:nvPr/>
        </p:nvSpPr>
        <p:spPr>
          <a:xfrm>
            <a:off x="10232328" y="97888"/>
            <a:ext cx="1868910" cy="1077218"/>
          </a:xfrm>
          <a:prstGeom prst="rect">
            <a:avLst/>
          </a:prstGeom>
          <a:solidFill>
            <a:schemeClr val="bg1"/>
          </a:solidFill>
        </p:spPr>
        <p:txBody>
          <a:bodyPr wrap="none" rtlCol="0">
            <a:spAutoFit/>
          </a:bodyPr>
          <a:lstStyle/>
          <a:p>
            <a:pPr defTabSz="1088291"/>
            <a:r>
              <a:rPr lang="en-US" sz="1600" dirty="0" err="1" smtClean="0">
                <a:solidFill>
                  <a:srgbClr val="000000"/>
                </a:solidFill>
              </a:rPr>
              <a:t>SmartAccess</a:t>
            </a:r>
            <a:r>
              <a:rPr lang="en-US" sz="1600" dirty="0" smtClean="0">
                <a:solidFill>
                  <a:srgbClr val="000000"/>
                </a:solidFill>
              </a:rPr>
              <a:t> Policy</a:t>
            </a:r>
          </a:p>
          <a:p>
            <a:pPr marL="285750" indent="-285750" defTabSz="1088291">
              <a:buFont typeface="Arial" panose="020B0604020202020204" pitchFamily="34" charset="0"/>
              <a:buChar char="•"/>
            </a:pPr>
            <a:r>
              <a:rPr lang="en-US" sz="1600" b="1" dirty="0" smtClean="0">
                <a:solidFill>
                  <a:schemeClr val="accent2"/>
                </a:solidFill>
              </a:rPr>
              <a:t>Full Access</a:t>
            </a:r>
          </a:p>
          <a:p>
            <a:pPr marL="285750" indent="-285750" defTabSz="1088291">
              <a:buFont typeface="Arial" panose="020B0604020202020204" pitchFamily="34" charset="0"/>
              <a:buChar char="•"/>
            </a:pPr>
            <a:r>
              <a:rPr lang="en-US" sz="1600" b="1" dirty="0" smtClean="0">
                <a:solidFill>
                  <a:schemeClr val="accent1"/>
                </a:solidFill>
              </a:rPr>
              <a:t>Restricted Access</a:t>
            </a:r>
          </a:p>
          <a:p>
            <a:pPr marL="285750" indent="-285750" defTabSz="1088291">
              <a:buFont typeface="Arial" panose="020B0604020202020204" pitchFamily="34" charset="0"/>
              <a:buChar char="•"/>
            </a:pPr>
            <a:r>
              <a:rPr lang="en-US" sz="1600" b="1" dirty="0" smtClean="0">
                <a:solidFill>
                  <a:schemeClr val="accent4"/>
                </a:solidFill>
              </a:rPr>
              <a:t>No Access</a:t>
            </a:r>
            <a:endParaRPr lang="en-US" sz="1600" b="1" dirty="0">
              <a:solidFill>
                <a:schemeClr val="accent4"/>
              </a:solidFill>
            </a:endParaRPr>
          </a:p>
        </p:txBody>
      </p:sp>
      <p:pic>
        <p:nvPicPr>
          <p:cNvPr id="51" name="Picture 50"/>
          <p:cNvPicPr>
            <a:picLocks noChangeAspect="1"/>
          </p:cNvPicPr>
          <p:nvPr/>
        </p:nvPicPr>
        <p:blipFill>
          <a:blip r:embed="rId4"/>
          <a:stretch>
            <a:fillRect/>
          </a:stretch>
        </p:blipFill>
        <p:spPr>
          <a:xfrm>
            <a:off x="9653199" y="390710"/>
            <a:ext cx="579129" cy="491574"/>
          </a:xfrm>
          <a:prstGeom prst="rect">
            <a:avLst/>
          </a:prstGeom>
        </p:spPr>
      </p:pic>
      <p:grpSp>
        <p:nvGrpSpPr>
          <p:cNvPr id="63" name="Group 62"/>
          <p:cNvGrpSpPr/>
          <p:nvPr/>
        </p:nvGrpSpPr>
        <p:grpSpPr>
          <a:xfrm>
            <a:off x="10327163" y="2140841"/>
            <a:ext cx="1722971" cy="1139701"/>
            <a:chOff x="7344623" y="3697202"/>
            <a:chExt cx="1722971" cy="1139701"/>
          </a:xfrm>
        </p:grpSpPr>
        <p:grpSp>
          <p:nvGrpSpPr>
            <p:cNvPr id="64" name="Group 63"/>
            <p:cNvGrpSpPr/>
            <p:nvPr/>
          </p:nvGrpSpPr>
          <p:grpSpPr>
            <a:xfrm>
              <a:off x="7782536" y="3697202"/>
              <a:ext cx="849736" cy="850393"/>
              <a:chOff x="7782536" y="3697202"/>
              <a:chExt cx="849736" cy="850393"/>
            </a:xfrm>
          </p:grpSpPr>
          <p:sp>
            <p:nvSpPr>
              <p:cNvPr id="68" name="Rectangle 67"/>
              <p:cNvSpPr/>
              <p:nvPr/>
            </p:nvSpPr>
            <p:spPr>
              <a:xfrm>
                <a:off x="7813474" y="3697202"/>
                <a:ext cx="784854" cy="838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pic>
            <p:nvPicPr>
              <p:cNvPr id="69" name="Picture 68"/>
              <p:cNvPicPr>
                <a:picLocks noChangeAspect="1"/>
              </p:cNvPicPr>
              <p:nvPr/>
            </p:nvPicPr>
            <p:blipFill>
              <a:blip r:embed="rId5"/>
              <a:stretch>
                <a:fillRect/>
              </a:stretch>
            </p:blipFill>
            <p:spPr>
              <a:xfrm>
                <a:off x="7782536" y="3697203"/>
                <a:ext cx="849736" cy="850392"/>
              </a:xfrm>
              <a:prstGeom prst="rect">
                <a:avLst/>
              </a:prstGeom>
            </p:spPr>
          </p:pic>
        </p:grpSp>
        <p:sp>
          <p:nvSpPr>
            <p:cNvPr id="67" name="Rectangle 66"/>
            <p:cNvSpPr/>
            <p:nvPr/>
          </p:nvSpPr>
          <p:spPr>
            <a:xfrm>
              <a:off x="7344623" y="4498349"/>
              <a:ext cx="1722971" cy="338554"/>
            </a:xfrm>
            <a:prstGeom prst="rect">
              <a:avLst/>
            </a:prstGeom>
          </p:spPr>
          <p:txBody>
            <a:bodyPr wrap="none">
              <a:spAutoFit/>
            </a:bodyPr>
            <a:lstStyle/>
            <a:p>
              <a:pPr algn="ctr" defTabSz="1088291">
                <a:defRPr/>
              </a:pPr>
              <a:r>
                <a:rPr lang="en-US" sz="1600" dirty="0" smtClean="0"/>
                <a:t>Delivery Controller</a:t>
              </a:r>
              <a:endParaRPr lang="en-US" sz="1600" dirty="0"/>
            </a:p>
          </p:txBody>
        </p:sp>
      </p:grpSp>
      <p:grpSp>
        <p:nvGrpSpPr>
          <p:cNvPr id="7" name="Group 6"/>
          <p:cNvGrpSpPr/>
          <p:nvPr/>
        </p:nvGrpSpPr>
        <p:grpSpPr>
          <a:xfrm>
            <a:off x="10367158" y="5401222"/>
            <a:ext cx="1642566" cy="978152"/>
            <a:chOff x="7374473" y="5611561"/>
            <a:chExt cx="1642566" cy="978152"/>
          </a:xfrm>
        </p:grpSpPr>
        <p:sp>
          <p:nvSpPr>
            <p:cNvPr id="71" name="Freeform 11"/>
            <p:cNvSpPr>
              <a:spLocks noEditPoints="1"/>
            </p:cNvSpPr>
            <p:nvPr/>
          </p:nvSpPr>
          <p:spPr bwMode="auto">
            <a:xfrm>
              <a:off x="7886102" y="5611561"/>
              <a:ext cx="639598" cy="639598"/>
            </a:xfrm>
            <a:custGeom>
              <a:avLst/>
              <a:gdLst>
                <a:gd name="T0" fmla="*/ 1234 w 2136"/>
                <a:gd name="T1" fmla="*/ 1637 h 2136"/>
                <a:gd name="T2" fmla="*/ 1126 w 2136"/>
                <a:gd name="T3" fmla="*/ 1676 h 2136"/>
                <a:gd name="T4" fmla="*/ 1014 w 2136"/>
                <a:gd name="T5" fmla="*/ 1672 h 2136"/>
                <a:gd name="T6" fmla="*/ 909 w 2136"/>
                <a:gd name="T7" fmla="*/ 1625 h 2136"/>
                <a:gd name="T8" fmla="*/ 524 w 2136"/>
                <a:gd name="T9" fmla="*/ 1249 h 2136"/>
                <a:gd name="T10" fmla="*/ 474 w 2136"/>
                <a:gd name="T11" fmla="*/ 1145 h 2136"/>
                <a:gd name="T12" fmla="*/ 467 w 2136"/>
                <a:gd name="T13" fmla="*/ 1033 h 2136"/>
                <a:gd name="T14" fmla="*/ 504 w 2136"/>
                <a:gd name="T15" fmla="*/ 925 h 2136"/>
                <a:gd name="T16" fmla="*/ 873 w 2136"/>
                <a:gd name="T17" fmla="*/ 535 h 2136"/>
                <a:gd name="T18" fmla="*/ 972 w 2136"/>
                <a:gd name="T19" fmla="*/ 473 h 2136"/>
                <a:gd name="T20" fmla="*/ 1084 w 2136"/>
                <a:gd name="T21" fmla="*/ 455 h 2136"/>
                <a:gd name="T22" fmla="*/ 1194 w 2136"/>
                <a:gd name="T23" fmla="*/ 481 h 2136"/>
                <a:gd name="T24" fmla="*/ 1599 w 2136"/>
                <a:gd name="T25" fmla="*/ 852 h 2136"/>
                <a:gd name="T26" fmla="*/ 1661 w 2136"/>
                <a:gd name="T27" fmla="*/ 936 h 2136"/>
                <a:gd name="T28" fmla="*/ 1689 w 2136"/>
                <a:gd name="T29" fmla="*/ 1046 h 2136"/>
                <a:gd name="T30" fmla="*/ 1674 w 2136"/>
                <a:gd name="T31" fmla="*/ 1158 h 2136"/>
                <a:gd name="T32" fmla="*/ 1616 w 2136"/>
                <a:gd name="T33" fmla="*/ 1259 h 2136"/>
                <a:gd name="T34" fmla="*/ 1779 w 2136"/>
                <a:gd name="T35" fmla="*/ 1151 h 2136"/>
                <a:gd name="T36" fmla="*/ 1766 w 2136"/>
                <a:gd name="T37" fmla="*/ 1058 h 2136"/>
                <a:gd name="T38" fmla="*/ 1800 w 2136"/>
                <a:gd name="T39" fmla="*/ 985 h 2136"/>
                <a:gd name="T40" fmla="*/ 2081 w 2136"/>
                <a:gd name="T41" fmla="*/ 696 h 2136"/>
                <a:gd name="T42" fmla="*/ 2131 w 2136"/>
                <a:gd name="T43" fmla="*/ 560 h 2136"/>
                <a:gd name="T44" fmla="*/ 2127 w 2136"/>
                <a:gd name="T45" fmla="*/ 416 h 2136"/>
                <a:gd name="T46" fmla="*/ 2067 w 2136"/>
                <a:gd name="T47" fmla="*/ 283 h 2136"/>
                <a:gd name="T48" fmla="*/ 1885 w 2136"/>
                <a:gd name="T49" fmla="*/ 95 h 2136"/>
                <a:gd name="T50" fmla="*/ 1754 w 2136"/>
                <a:gd name="T51" fmla="*/ 31 h 2136"/>
                <a:gd name="T52" fmla="*/ 1612 w 2136"/>
                <a:gd name="T53" fmla="*/ 22 h 2136"/>
                <a:gd name="T54" fmla="*/ 1473 w 2136"/>
                <a:gd name="T55" fmla="*/ 67 h 2136"/>
                <a:gd name="T56" fmla="*/ 1191 w 2136"/>
                <a:gd name="T57" fmla="*/ 326 h 2136"/>
                <a:gd name="T58" fmla="*/ 1115 w 2136"/>
                <a:gd name="T59" fmla="*/ 375 h 2136"/>
                <a:gd name="T60" fmla="*/ 1022 w 2136"/>
                <a:gd name="T61" fmla="*/ 364 h 2136"/>
                <a:gd name="T62" fmla="*/ 961 w 2136"/>
                <a:gd name="T63" fmla="*/ 312 h 2136"/>
                <a:gd name="T64" fmla="*/ 680 w 2136"/>
                <a:gd name="T65" fmla="*/ 46 h 2136"/>
                <a:gd name="T66" fmla="*/ 542 w 2136"/>
                <a:gd name="T67" fmla="*/ 2 h 2136"/>
                <a:gd name="T68" fmla="*/ 399 w 2136"/>
                <a:gd name="T69" fmla="*/ 14 h 2136"/>
                <a:gd name="T70" fmla="*/ 268 w 2136"/>
                <a:gd name="T71" fmla="*/ 80 h 2136"/>
                <a:gd name="T72" fmla="*/ 85 w 2136"/>
                <a:gd name="T73" fmla="*/ 266 h 2136"/>
                <a:gd name="T74" fmla="*/ 27 w 2136"/>
                <a:gd name="T75" fmla="*/ 399 h 2136"/>
                <a:gd name="T76" fmla="*/ 25 w 2136"/>
                <a:gd name="T77" fmla="*/ 543 h 2136"/>
                <a:gd name="T78" fmla="*/ 77 w 2136"/>
                <a:gd name="T79" fmla="*/ 678 h 2136"/>
                <a:gd name="T80" fmla="*/ 362 w 2136"/>
                <a:gd name="T81" fmla="*/ 989 h 2136"/>
                <a:gd name="T82" fmla="*/ 374 w 2136"/>
                <a:gd name="T83" fmla="*/ 1095 h 2136"/>
                <a:gd name="T84" fmla="*/ 320 w 2136"/>
                <a:gd name="T85" fmla="*/ 1170 h 2136"/>
                <a:gd name="T86" fmla="*/ 76 w 2136"/>
                <a:gd name="T87" fmla="*/ 1409 h 2136"/>
                <a:gd name="T88" fmla="*/ 12 w 2136"/>
                <a:gd name="T89" fmla="*/ 1540 h 2136"/>
                <a:gd name="T90" fmla="*/ 3 w 2136"/>
                <a:gd name="T91" fmla="*/ 1684 h 2136"/>
                <a:gd name="T92" fmla="*/ 49 w 2136"/>
                <a:gd name="T93" fmla="*/ 1821 h 2136"/>
                <a:gd name="T94" fmla="*/ 222 w 2136"/>
                <a:gd name="T95" fmla="*/ 2016 h 2136"/>
                <a:gd name="T96" fmla="*/ 347 w 2136"/>
                <a:gd name="T97" fmla="*/ 2093 h 2136"/>
                <a:gd name="T98" fmla="*/ 488 w 2136"/>
                <a:gd name="T99" fmla="*/ 2116 h 2136"/>
                <a:gd name="T100" fmla="*/ 629 w 2136"/>
                <a:gd name="T101" fmla="*/ 2084 h 2136"/>
                <a:gd name="T102" fmla="*/ 952 w 2136"/>
                <a:gd name="T103" fmla="*/ 1803 h 2136"/>
                <a:gd name="T104" fmla="*/ 990 w 2136"/>
                <a:gd name="T105" fmla="*/ 1770 h 2136"/>
                <a:gd name="T106" fmla="*/ 1103 w 2136"/>
                <a:gd name="T107" fmla="*/ 1763 h 2136"/>
                <a:gd name="T108" fmla="*/ 1367 w 2136"/>
                <a:gd name="T109" fmla="*/ 2022 h 2136"/>
                <a:gd name="T110" fmla="*/ 1489 w 2136"/>
                <a:gd name="T111" fmla="*/ 2106 h 2136"/>
                <a:gd name="T112" fmla="*/ 1630 w 2136"/>
                <a:gd name="T113" fmla="*/ 2136 h 2136"/>
                <a:gd name="T114" fmla="*/ 1771 w 2136"/>
                <a:gd name="T115" fmla="*/ 2111 h 2136"/>
                <a:gd name="T116" fmla="*/ 1896 w 2136"/>
                <a:gd name="T117" fmla="*/ 2031 h 2136"/>
                <a:gd name="T118" fmla="*/ 2071 w 2136"/>
                <a:gd name="T119" fmla="*/ 1838 h 2136"/>
                <a:gd name="T120" fmla="*/ 2114 w 2136"/>
                <a:gd name="T121" fmla="*/ 1701 h 2136"/>
                <a:gd name="T122" fmla="*/ 2103 w 2136"/>
                <a:gd name="T123" fmla="*/ 1558 h 2136"/>
                <a:gd name="T124" fmla="*/ 2036 w 2136"/>
                <a:gd name="T125" fmla="*/ 1427 h 2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36" h="2136">
                  <a:moveTo>
                    <a:pt x="1606" y="1270"/>
                  </a:moveTo>
                  <a:lnTo>
                    <a:pt x="1292" y="1590"/>
                  </a:lnTo>
                  <a:lnTo>
                    <a:pt x="1292" y="1590"/>
                  </a:lnTo>
                  <a:lnTo>
                    <a:pt x="1281" y="1600"/>
                  </a:lnTo>
                  <a:lnTo>
                    <a:pt x="1270" y="1611"/>
                  </a:lnTo>
                  <a:lnTo>
                    <a:pt x="1258" y="1621"/>
                  </a:lnTo>
                  <a:lnTo>
                    <a:pt x="1246" y="1629"/>
                  </a:lnTo>
                  <a:lnTo>
                    <a:pt x="1234" y="1637"/>
                  </a:lnTo>
                  <a:lnTo>
                    <a:pt x="1221" y="1644"/>
                  </a:lnTo>
                  <a:lnTo>
                    <a:pt x="1208" y="1651"/>
                  </a:lnTo>
                  <a:lnTo>
                    <a:pt x="1195" y="1657"/>
                  </a:lnTo>
                  <a:lnTo>
                    <a:pt x="1182" y="1662"/>
                  </a:lnTo>
                  <a:lnTo>
                    <a:pt x="1168" y="1667"/>
                  </a:lnTo>
                  <a:lnTo>
                    <a:pt x="1154" y="1671"/>
                  </a:lnTo>
                  <a:lnTo>
                    <a:pt x="1140" y="1674"/>
                  </a:lnTo>
                  <a:lnTo>
                    <a:pt x="1126" y="1676"/>
                  </a:lnTo>
                  <a:lnTo>
                    <a:pt x="1112" y="1678"/>
                  </a:lnTo>
                  <a:lnTo>
                    <a:pt x="1098" y="1679"/>
                  </a:lnTo>
                  <a:lnTo>
                    <a:pt x="1084" y="1680"/>
                  </a:lnTo>
                  <a:lnTo>
                    <a:pt x="1070" y="1680"/>
                  </a:lnTo>
                  <a:lnTo>
                    <a:pt x="1056" y="1679"/>
                  </a:lnTo>
                  <a:lnTo>
                    <a:pt x="1042" y="1677"/>
                  </a:lnTo>
                  <a:lnTo>
                    <a:pt x="1028" y="1675"/>
                  </a:lnTo>
                  <a:lnTo>
                    <a:pt x="1014" y="1672"/>
                  </a:lnTo>
                  <a:lnTo>
                    <a:pt x="1000" y="1669"/>
                  </a:lnTo>
                  <a:lnTo>
                    <a:pt x="986" y="1664"/>
                  </a:lnTo>
                  <a:lnTo>
                    <a:pt x="973" y="1660"/>
                  </a:lnTo>
                  <a:lnTo>
                    <a:pt x="959" y="1654"/>
                  </a:lnTo>
                  <a:lnTo>
                    <a:pt x="946" y="1648"/>
                  </a:lnTo>
                  <a:lnTo>
                    <a:pt x="933" y="1641"/>
                  </a:lnTo>
                  <a:lnTo>
                    <a:pt x="921" y="1633"/>
                  </a:lnTo>
                  <a:lnTo>
                    <a:pt x="909" y="1625"/>
                  </a:lnTo>
                  <a:lnTo>
                    <a:pt x="897" y="1616"/>
                  </a:lnTo>
                  <a:lnTo>
                    <a:pt x="885" y="1606"/>
                  </a:lnTo>
                  <a:lnTo>
                    <a:pt x="874" y="1595"/>
                  </a:lnTo>
                  <a:lnTo>
                    <a:pt x="555" y="1283"/>
                  </a:lnTo>
                  <a:lnTo>
                    <a:pt x="555" y="1283"/>
                  </a:lnTo>
                  <a:lnTo>
                    <a:pt x="544" y="1272"/>
                  </a:lnTo>
                  <a:lnTo>
                    <a:pt x="533" y="1261"/>
                  </a:lnTo>
                  <a:lnTo>
                    <a:pt x="524" y="1249"/>
                  </a:lnTo>
                  <a:lnTo>
                    <a:pt x="515" y="1237"/>
                  </a:lnTo>
                  <a:lnTo>
                    <a:pt x="507" y="1225"/>
                  </a:lnTo>
                  <a:lnTo>
                    <a:pt x="500" y="1212"/>
                  </a:lnTo>
                  <a:lnTo>
                    <a:pt x="494" y="1199"/>
                  </a:lnTo>
                  <a:lnTo>
                    <a:pt x="488" y="1186"/>
                  </a:lnTo>
                  <a:lnTo>
                    <a:pt x="482" y="1173"/>
                  </a:lnTo>
                  <a:lnTo>
                    <a:pt x="478" y="1159"/>
                  </a:lnTo>
                  <a:lnTo>
                    <a:pt x="474" y="1145"/>
                  </a:lnTo>
                  <a:lnTo>
                    <a:pt x="471" y="1131"/>
                  </a:lnTo>
                  <a:lnTo>
                    <a:pt x="468" y="1117"/>
                  </a:lnTo>
                  <a:lnTo>
                    <a:pt x="466" y="1103"/>
                  </a:lnTo>
                  <a:lnTo>
                    <a:pt x="465" y="1089"/>
                  </a:lnTo>
                  <a:lnTo>
                    <a:pt x="465" y="1075"/>
                  </a:lnTo>
                  <a:lnTo>
                    <a:pt x="465" y="1061"/>
                  </a:lnTo>
                  <a:lnTo>
                    <a:pt x="466" y="1047"/>
                  </a:lnTo>
                  <a:lnTo>
                    <a:pt x="467" y="1033"/>
                  </a:lnTo>
                  <a:lnTo>
                    <a:pt x="469" y="1019"/>
                  </a:lnTo>
                  <a:lnTo>
                    <a:pt x="472" y="1005"/>
                  </a:lnTo>
                  <a:lnTo>
                    <a:pt x="476" y="991"/>
                  </a:lnTo>
                  <a:lnTo>
                    <a:pt x="480" y="977"/>
                  </a:lnTo>
                  <a:lnTo>
                    <a:pt x="485" y="964"/>
                  </a:lnTo>
                  <a:lnTo>
                    <a:pt x="491" y="950"/>
                  </a:lnTo>
                  <a:lnTo>
                    <a:pt x="497" y="937"/>
                  </a:lnTo>
                  <a:lnTo>
                    <a:pt x="504" y="925"/>
                  </a:lnTo>
                  <a:lnTo>
                    <a:pt x="511" y="912"/>
                  </a:lnTo>
                  <a:lnTo>
                    <a:pt x="520" y="900"/>
                  </a:lnTo>
                  <a:lnTo>
                    <a:pt x="529" y="888"/>
                  </a:lnTo>
                  <a:lnTo>
                    <a:pt x="539" y="876"/>
                  </a:lnTo>
                  <a:lnTo>
                    <a:pt x="550" y="865"/>
                  </a:lnTo>
                  <a:lnTo>
                    <a:pt x="862" y="545"/>
                  </a:lnTo>
                  <a:lnTo>
                    <a:pt x="862" y="545"/>
                  </a:lnTo>
                  <a:lnTo>
                    <a:pt x="873" y="535"/>
                  </a:lnTo>
                  <a:lnTo>
                    <a:pt x="884" y="524"/>
                  </a:lnTo>
                  <a:lnTo>
                    <a:pt x="896" y="514"/>
                  </a:lnTo>
                  <a:lnTo>
                    <a:pt x="908" y="506"/>
                  </a:lnTo>
                  <a:lnTo>
                    <a:pt x="920" y="498"/>
                  </a:lnTo>
                  <a:lnTo>
                    <a:pt x="933" y="491"/>
                  </a:lnTo>
                  <a:lnTo>
                    <a:pt x="946" y="484"/>
                  </a:lnTo>
                  <a:lnTo>
                    <a:pt x="959" y="478"/>
                  </a:lnTo>
                  <a:lnTo>
                    <a:pt x="972" y="473"/>
                  </a:lnTo>
                  <a:lnTo>
                    <a:pt x="986" y="468"/>
                  </a:lnTo>
                  <a:lnTo>
                    <a:pt x="999" y="464"/>
                  </a:lnTo>
                  <a:lnTo>
                    <a:pt x="1013" y="461"/>
                  </a:lnTo>
                  <a:lnTo>
                    <a:pt x="1027" y="459"/>
                  </a:lnTo>
                  <a:lnTo>
                    <a:pt x="1041" y="457"/>
                  </a:lnTo>
                  <a:lnTo>
                    <a:pt x="1055" y="456"/>
                  </a:lnTo>
                  <a:lnTo>
                    <a:pt x="1069" y="455"/>
                  </a:lnTo>
                  <a:lnTo>
                    <a:pt x="1084" y="455"/>
                  </a:lnTo>
                  <a:lnTo>
                    <a:pt x="1098" y="456"/>
                  </a:lnTo>
                  <a:lnTo>
                    <a:pt x="1112" y="458"/>
                  </a:lnTo>
                  <a:lnTo>
                    <a:pt x="1126" y="460"/>
                  </a:lnTo>
                  <a:lnTo>
                    <a:pt x="1140" y="463"/>
                  </a:lnTo>
                  <a:lnTo>
                    <a:pt x="1154" y="466"/>
                  </a:lnTo>
                  <a:lnTo>
                    <a:pt x="1167" y="471"/>
                  </a:lnTo>
                  <a:lnTo>
                    <a:pt x="1181" y="475"/>
                  </a:lnTo>
                  <a:lnTo>
                    <a:pt x="1194" y="481"/>
                  </a:lnTo>
                  <a:lnTo>
                    <a:pt x="1207" y="487"/>
                  </a:lnTo>
                  <a:lnTo>
                    <a:pt x="1220" y="494"/>
                  </a:lnTo>
                  <a:lnTo>
                    <a:pt x="1232" y="502"/>
                  </a:lnTo>
                  <a:lnTo>
                    <a:pt x="1245" y="510"/>
                  </a:lnTo>
                  <a:lnTo>
                    <a:pt x="1257" y="519"/>
                  </a:lnTo>
                  <a:lnTo>
                    <a:pt x="1268" y="529"/>
                  </a:lnTo>
                  <a:lnTo>
                    <a:pt x="1279" y="540"/>
                  </a:lnTo>
                  <a:lnTo>
                    <a:pt x="1599" y="852"/>
                  </a:lnTo>
                  <a:lnTo>
                    <a:pt x="1599" y="852"/>
                  </a:lnTo>
                  <a:lnTo>
                    <a:pt x="1611" y="863"/>
                  </a:lnTo>
                  <a:lnTo>
                    <a:pt x="1621" y="875"/>
                  </a:lnTo>
                  <a:lnTo>
                    <a:pt x="1630" y="886"/>
                  </a:lnTo>
                  <a:lnTo>
                    <a:pt x="1639" y="898"/>
                  </a:lnTo>
                  <a:lnTo>
                    <a:pt x="1647" y="911"/>
                  </a:lnTo>
                  <a:lnTo>
                    <a:pt x="1654" y="923"/>
                  </a:lnTo>
                  <a:lnTo>
                    <a:pt x="1661" y="936"/>
                  </a:lnTo>
                  <a:lnTo>
                    <a:pt x="1666" y="950"/>
                  </a:lnTo>
                  <a:lnTo>
                    <a:pt x="1672" y="963"/>
                  </a:lnTo>
                  <a:lnTo>
                    <a:pt x="1676" y="976"/>
                  </a:lnTo>
                  <a:lnTo>
                    <a:pt x="1680" y="990"/>
                  </a:lnTo>
                  <a:lnTo>
                    <a:pt x="1683" y="1004"/>
                  </a:lnTo>
                  <a:lnTo>
                    <a:pt x="1686" y="1018"/>
                  </a:lnTo>
                  <a:lnTo>
                    <a:pt x="1688" y="1032"/>
                  </a:lnTo>
                  <a:lnTo>
                    <a:pt x="1689" y="1046"/>
                  </a:lnTo>
                  <a:lnTo>
                    <a:pt x="1689" y="1061"/>
                  </a:lnTo>
                  <a:lnTo>
                    <a:pt x="1689" y="1075"/>
                  </a:lnTo>
                  <a:lnTo>
                    <a:pt x="1688" y="1089"/>
                  </a:lnTo>
                  <a:lnTo>
                    <a:pt x="1687" y="1103"/>
                  </a:lnTo>
                  <a:lnTo>
                    <a:pt x="1685" y="1117"/>
                  </a:lnTo>
                  <a:lnTo>
                    <a:pt x="1682" y="1131"/>
                  </a:lnTo>
                  <a:lnTo>
                    <a:pt x="1678" y="1145"/>
                  </a:lnTo>
                  <a:lnTo>
                    <a:pt x="1674" y="1158"/>
                  </a:lnTo>
                  <a:lnTo>
                    <a:pt x="1669" y="1172"/>
                  </a:lnTo>
                  <a:lnTo>
                    <a:pt x="1664" y="1185"/>
                  </a:lnTo>
                  <a:lnTo>
                    <a:pt x="1657" y="1198"/>
                  </a:lnTo>
                  <a:lnTo>
                    <a:pt x="1650" y="1211"/>
                  </a:lnTo>
                  <a:lnTo>
                    <a:pt x="1643" y="1224"/>
                  </a:lnTo>
                  <a:lnTo>
                    <a:pt x="1634" y="1236"/>
                  </a:lnTo>
                  <a:lnTo>
                    <a:pt x="1625" y="1248"/>
                  </a:lnTo>
                  <a:lnTo>
                    <a:pt x="1616" y="1259"/>
                  </a:lnTo>
                  <a:lnTo>
                    <a:pt x="1606" y="1270"/>
                  </a:lnTo>
                  <a:lnTo>
                    <a:pt x="1606" y="1270"/>
                  </a:lnTo>
                  <a:close/>
                  <a:moveTo>
                    <a:pt x="1800" y="1181"/>
                  </a:moveTo>
                  <a:lnTo>
                    <a:pt x="1800" y="1180"/>
                  </a:lnTo>
                  <a:lnTo>
                    <a:pt x="1800" y="1180"/>
                  </a:lnTo>
                  <a:lnTo>
                    <a:pt x="1792" y="1171"/>
                  </a:lnTo>
                  <a:lnTo>
                    <a:pt x="1785" y="1161"/>
                  </a:lnTo>
                  <a:lnTo>
                    <a:pt x="1779" y="1151"/>
                  </a:lnTo>
                  <a:lnTo>
                    <a:pt x="1774" y="1141"/>
                  </a:lnTo>
                  <a:lnTo>
                    <a:pt x="1770" y="1129"/>
                  </a:lnTo>
                  <a:lnTo>
                    <a:pt x="1767" y="1118"/>
                  </a:lnTo>
                  <a:lnTo>
                    <a:pt x="1765" y="1106"/>
                  </a:lnTo>
                  <a:lnTo>
                    <a:pt x="1764" y="1094"/>
                  </a:lnTo>
                  <a:lnTo>
                    <a:pt x="1764" y="1082"/>
                  </a:lnTo>
                  <a:lnTo>
                    <a:pt x="1764" y="1070"/>
                  </a:lnTo>
                  <a:lnTo>
                    <a:pt x="1766" y="1058"/>
                  </a:lnTo>
                  <a:lnTo>
                    <a:pt x="1769" y="1047"/>
                  </a:lnTo>
                  <a:lnTo>
                    <a:pt x="1772" y="1035"/>
                  </a:lnTo>
                  <a:lnTo>
                    <a:pt x="1777" y="1024"/>
                  </a:lnTo>
                  <a:lnTo>
                    <a:pt x="1782" y="1014"/>
                  </a:lnTo>
                  <a:lnTo>
                    <a:pt x="1789" y="1004"/>
                  </a:lnTo>
                  <a:lnTo>
                    <a:pt x="1789" y="1004"/>
                  </a:lnTo>
                  <a:lnTo>
                    <a:pt x="1794" y="994"/>
                  </a:lnTo>
                  <a:lnTo>
                    <a:pt x="1800" y="985"/>
                  </a:lnTo>
                  <a:lnTo>
                    <a:pt x="1800" y="983"/>
                  </a:lnTo>
                  <a:lnTo>
                    <a:pt x="2022" y="769"/>
                  </a:lnTo>
                  <a:lnTo>
                    <a:pt x="2022" y="769"/>
                  </a:lnTo>
                  <a:lnTo>
                    <a:pt x="2036" y="755"/>
                  </a:lnTo>
                  <a:lnTo>
                    <a:pt x="2048" y="741"/>
                  </a:lnTo>
                  <a:lnTo>
                    <a:pt x="2060" y="726"/>
                  </a:lnTo>
                  <a:lnTo>
                    <a:pt x="2071" y="711"/>
                  </a:lnTo>
                  <a:lnTo>
                    <a:pt x="2081" y="696"/>
                  </a:lnTo>
                  <a:lnTo>
                    <a:pt x="2090" y="680"/>
                  </a:lnTo>
                  <a:lnTo>
                    <a:pt x="2098" y="663"/>
                  </a:lnTo>
                  <a:lnTo>
                    <a:pt x="2106" y="647"/>
                  </a:lnTo>
                  <a:lnTo>
                    <a:pt x="2113" y="630"/>
                  </a:lnTo>
                  <a:lnTo>
                    <a:pt x="2119" y="613"/>
                  </a:lnTo>
                  <a:lnTo>
                    <a:pt x="2123" y="595"/>
                  </a:lnTo>
                  <a:lnTo>
                    <a:pt x="2128" y="578"/>
                  </a:lnTo>
                  <a:lnTo>
                    <a:pt x="2131" y="560"/>
                  </a:lnTo>
                  <a:lnTo>
                    <a:pt x="2133" y="542"/>
                  </a:lnTo>
                  <a:lnTo>
                    <a:pt x="2135" y="523"/>
                  </a:lnTo>
                  <a:lnTo>
                    <a:pt x="2136" y="505"/>
                  </a:lnTo>
                  <a:lnTo>
                    <a:pt x="2136" y="487"/>
                  </a:lnTo>
                  <a:lnTo>
                    <a:pt x="2135" y="470"/>
                  </a:lnTo>
                  <a:lnTo>
                    <a:pt x="2133" y="452"/>
                  </a:lnTo>
                  <a:lnTo>
                    <a:pt x="2130" y="434"/>
                  </a:lnTo>
                  <a:lnTo>
                    <a:pt x="2127" y="416"/>
                  </a:lnTo>
                  <a:lnTo>
                    <a:pt x="2122" y="399"/>
                  </a:lnTo>
                  <a:lnTo>
                    <a:pt x="2117" y="381"/>
                  </a:lnTo>
                  <a:lnTo>
                    <a:pt x="2111" y="364"/>
                  </a:lnTo>
                  <a:lnTo>
                    <a:pt x="2104" y="347"/>
                  </a:lnTo>
                  <a:lnTo>
                    <a:pt x="2096" y="331"/>
                  </a:lnTo>
                  <a:lnTo>
                    <a:pt x="2087" y="314"/>
                  </a:lnTo>
                  <a:lnTo>
                    <a:pt x="2078" y="299"/>
                  </a:lnTo>
                  <a:lnTo>
                    <a:pt x="2067" y="283"/>
                  </a:lnTo>
                  <a:lnTo>
                    <a:pt x="2056" y="268"/>
                  </a:lnTo>
                  <a:lnTo>
                    <a:pt x="2044" y="253"/>
                  </a:lnTo>
                  <a:lnTo>
                    <a:pt x="2031" y="239"/>
                  </a:lnTo>
                  <a:lnTo>
                    <a:pt x="1928" y="133"/>
                  </a:lnTo>
                  <a:lnTo>
                    <a:pt x="1928" y="133"/>
                  </a:lnTo>
                  <a:lnTo>
                    <a:pt x="1914" y="120"/>
                  </a:lnTo>
                  <a:lnTo>
                    <a:pt x="1900" y="107"/>
                  </a:lnTo>
                  <a:lnTo>
                    <a:pt x="1885" y="95"/>
                  </a:lnTo>
                  <a:lnTo>
                    <a:pt x="1870" y="84"/>
                  </a:lnTo>
                  <a:lnTo>
                    <a:pt x="1855" y="74"/>
                  </a:lnTo>
                  <a:lnTo>
                    <a:pt x="1839" y="65"/>
                  </a:lnTo>
                  <a:lnTo>
                    <a:pt x="1822" y="57"/>
                  </a:lnTo>
                  <a:lnTo>
                    <a:pt x="1806" y="49"/>
                  </a:lnTo>
                  <a:lnTo>
                    <a:pt x="1789" y="42"/>
                  </a:lnTo>
                  <a:lnTo>
                    <a:pt x="1772" y="36"/>
                  </a:lnTo>
                  <a:lnTo>
                    <a:pt x="1754" y="31"/>
                  </a:lnTo>
                  <a:lnTo>
                    <a:pt x="1737" y="27"/>
                  </a:lnTo>
                  <a:lnTo>
                    <a:pt x="1719" y="24"/>
                  </a:lnTo>
                  <a:lnTo>
                    <a:pt x="1701" y="21"/>
                  </a:lnTo>
                  <a:lnTo>
                    <a:pt x="1683" y="20"/>
                  </a:lnTo>
                  <a:lnTo>
                    <a:pt x="1665" y="19"/>
                  </a:lnTo>
                  <a:lnTo>
                    <a:pt x="1647" y="19"/>
                  </a:lnTo>
                  <a:lnTo>
                    <a:pt x="1629" y="20"/>
                  </a:lnTo>
                  <a:lnTo>
                    <a:pt x="1612" y="22"/>
                  </a:lnTo>
                  <a:lnTo>
                    <a:pt x="1593" y="25"/>
                  </a:lnTo>
                  <a:lnTo>
                    <a:pt x="1575" y="28"/>
                  </a:lnTo>
                  <a:lnTo>
                    <a:pt x="1558" y="33"/>
                  </a:lnTo>
                  <a:lnTo>
                    <a:pt x="1540" y="38"/>
                  </a:lnTo>
                  <a:lnTo>
                    <a:pt x="1523" y="44"/>
                  </a:lnTo>
                  <a:lnTo>
                    <a:pt x="1506" y="51"/>
                  </a:lnTo>
                  <a:lnTo>
                    <a:pt x="1490" y="59"/>
                  </a:lnTo>
                  <a:lnTo>
                    <a:pt x="1473" y="67"/>
                  </a:lnTo>
                  <a:lnTo>
                    <a:pt x="1458" y="77"/>
                  </a:lnTo>
                  <a:lnTo>
                    <a:pt x="1442" y="87"/>
                  </a:lnTo>
                  <a:lnTo>
                    <a:pt x="1427" y="99"/>
                  </a:lnTo>
                  <a:lnTo>
                    <a:pt x="1412" y="111"/>
                  </a:lnTo>
                  <a:lnTo>
                    <a:pt x="1398" y="124"/>
                  </a:lnTo>
                  <a:lnTo>
                    <a:pt x="1200" y="317"/>
                  </a:lnTo>
                  <a:lnTo>
                    <a:pt x="1200" y="317"/>
                  </a:lnTo>
                  <a:lnTo>
                    <a:pt x="1191" y="326"/>
                  </a:lnTo>
                  <a:lnTo>
                    <a:pt x="1181" y="335"/>
                  </a:lnTo>
                  <a:lnTo>
                    <a:pt x="1181" y="335"/>
                  </a:lnTo>
                  <a:lnTo>
                    <a:pt x="1173" y="344"/>
                  </a:lnTo>
                  <a:lnTo>
                    <a:pt x="1163" y="353"/>
                  </a:lnTo>
                  <a:lnTo>
                    <a:pt x="1153" y="360"/>
                  </a:lnTo>
                  <a:lnTo>
                    <a:pt x="1141" y="366"/>
                  </a:lnTo>
                  <a:lnTo>
                    <a:pt x="1129" y="371"/>
                  </a:lnTo>
                  <a:lnTo>
                    <a:pt x="1115" y="375"/>
                  </a:lnTo>
                  <a:lnTo>
                    <a:pt x="1100" y="377"/>
                  </a:lnTo>
                  <a:lnTo>
                    <a:pt x="1084" y="378"/>
                  </a:lnTo>
                  <a:lnTo>
                    <a:pt x="1084" y="378"/>
                  </a:lnTo>
                  <a:lnTo>
                    <a:pt x="1070" y="378"/>
                  </a:lnTo>
                  <a:lnTo>
                    <a:pt x="1057" y="376"/>
                  </a:lnTo>
                  <a:lnTo>
                    <a:pt x="1044" y="373"/>
                  </a:lnTo>
                  <a:lnTo>
                    <a:pt x="1033" y="369"/>
                  </a:lnTo>
                  <a:lnTo>
                    <a:pt x="1022" y="364"/>
                  </a:lnTo>
                  <a:lnTo>
                    <a:pt x="1012" y="358"/>
                  </a:lnTo>
                  <a:lnTo>
                    <a:pt x="1003" y="351"/>
                  </a:lnTo>
                  <a:lnTo>
                    <a:pt x="994" y="343"/>
                  </a:lnTo>
                  <a:lnTo>
                    <a:pt x="994" y="343"/>
                  </a:lnTo>
                  <a:lnTo>
                    <a:pt x="985" y="337"/>
                  </a:lnTo>
                  <a:lnTo>
                    <a:pt x="976" y="329"/>
                  </a:lnTo>
                  <a:lnTo>
                    <a:pt x="968" y="321"/>
                  </a:lnTo>
                  <a:lnTo>
                    <a:pt x="961" y="312"/>
                  </a:lnTo>
                  <a:lnTo>
                    <a:pt x="769" y="114"/>
                  </a:lnTo>
                  <a:lnTo>
                    <a:pt x="769" y="114"/>
                  </a:lnTo>
                  <a:lnTo>
                    <a:pt x="755" y="100"/>
                  </a:lnTo>
                  <a:lnTo>
                    <a:pt x="741" y="88"/>
                  </a:lnTo>
                  <a:lnTo>
                    <a:pt x="726" y="76"/>
                  </a:lnTo>
                  <a:lnTo>
                    <a:pt x="711" y="65"/>
                  </a:lnTo>
                  <a:lnTo>
                    <a:pt x="696" y="55"/>
                  </a:lnTo>
                  <a:lnTo>
                    <a:pt x="680" y="46"/>
                  </a:lnTo>
                  <a:lnTo>
                    <a:pt x="663" y="37"/>
                  </a:lnTo>
                  <a:lnTo>
                    <a:pt x="647" y="30"/>
                  </a:lnTo>
                  <a:lnTo>
                    <a:pt x="630" y="23"/>
                  </a:lnTo>
                  <a:lnTo>
                    <a:pt x="613" y="17"/>
                  </a:lnTo>
                  <a:lnTo>
                    <a:pt x="595" y="12"/>
                  </a:lnTo>
                  <a:lnTo>
                    <a:pt x="578" y="8"/>
                  </a:lnTo>
                  <a:lnTo>
                    <a:pt x="560" y="5"/>
                  </a:lnTo>
                  <a:lnTo>
                    <a:pt x="542" y="2"/>
                  </a:lnTo>
                  <a:lnTo>
                    <a:pt x="524" y="1"/>
                  </a:lnTo>
                  <a:lnTo>
                    <a:pt x="506" y="0"/>
                  </a:lnTo>
                  <a:lnTo>
                    <a:pt x="488" y="0"/>
                  </a:lnTo>
                  <a:lnTo>
                    <a:pt x="470" y="1"/>
                  </a:lnTo>
                  <a:lnTo>
                    <a:pt x="452" y="3"/>
                  </a:lnTo>
                  <a:lnTo>
                    <a:pt x="434" y="6"/>
                  </a:lnTo>
                  <a:lnTo>
                    <a:pt x="416" y="9"/>
                  </a:lnTo>
                  <a:lnTo>
                    <a:pt x="399" y="14"/>
                  </a:lnTo>
                  <a:lnTo>
                    <a:pt x="382" y="19"/>
                  </a:lnTo>
                  <a:lnTo>
                    <a:pt x="364" y="25"/>
                  </a:lnTo>
                  <a:lnTo>
                    <a:pt x="348" y="32"/>
                  </a:lnTo>
                  <a:lnTo>
                    <a:pt x="331" y="40"/>
                  </a:lnTo>
                  <a:lnTo>
                    <a:pt x="315" y="49"/>
                  </a:lnTo>
                  <a:lnTo>
                    <a:pt x="299" y="58"/>
                  </a:lnTo>
                  <a:lnTo>
                    <a:pt x="283" y="69"/>
                  </a:lnTo>
                  <a:lnTo>
                    <a:pt x="268" y="80"/>
                  </a:lnTo>
                  <a:lnTo>
                    <a:pt x="253" y="92"/>
                  </a:lnTo>
                  <a:lnTo>
                    <a:pt x="239" y="105"/>
                  </a:lnTo>
                  <a:lnTo>
                    <a:pt x="133" y="208"/>
                  </a:lnTo>
                  <a:lnTo>
                    <a:pt x="133" y="208"/>
                  </a:lnTo>
                  <a:lnTo>
                    <a:pt x="120" y="222"/>
                  </a:lnTo>
                  <a:lnTo>
                    <a:pt x="107" y="236"/>
                  </a:lnTo>
                  <a:lnTo>
                    <a:pt x="96" y="251"/>
                  </a:lnTo>
                  <a:lnTo>
                    <a:pt x="85" y="266"/>
                  </a:lnTo>
                  <a:lnTo>
                    <a:pt x="74" y="281"/>
                  </a:lnTo>
                  <a:lnTo>
                    <a:pt x="65" y="297"/>
                  </a:lnTo>
                  <a:lnTo>
                    <a:pt x="57" y="314"/>
                  </a:lnTo>
                  <a:lnTo>
                    <a:pt x="49" y="330"/>
                  </a:lnTo>
                  <a:lnTo>
                    <a:pt x="42" y="347"/>
                  </a:lnTo>
                  <a:lnTo>
                    <a:pt x="37" y="364"/>
                  </a:lnTo>
                  <a:lnTo>
                    <a:pt x="32" y="381"/>
                  </a:lnTo>
                  <a:lnTo>
                    <a:pt x="27" y="399"/>
                  </a:lnTo>
                  <a:lnTo>
                    <a:pt x="24" y="417"/>
                  </a:lnTo>
                  <a:lnTo>
                    <a:pt x="22" y="434"/>
                  </a:lnTo>
                  <a:lnTo>
                    <a:pt x="20" y="452"/>
                  </a:lnTo>
                  <a:lnTo>
                    <a:pt x="19" y="470"/>
                  </a:lnTo>
                  <a:lnTo>
                    <a:pt x="19" y="488"/>
                  </a:lnTo>
                  <a:lnTo>
                    <a:pt x="20" y="506"/>
                  </a:lnTo>
                  <a:lnTo>
                    <a:pt x="22" y="524"/>
                  </a:lnTo>
                  <a:lnTo>
                    <a:pt x="25" y="543"/>
                  </a:lnTo>
                  <a:lnTo>
                    <a:pt x="28" y="560"/>
                  </a:lnTo>
                  <a:lnTo>
                    <a:pt x="33" y="578"/>
                  </a:lnTo>
                  <a:lnTo>
                    <a:pt x="38" y="595"/>
                  </a:lnTo>
                  <a:lnTo>
                    <a:pt x="44" y="612"/>
                  </a:lnTo>
                  <a:lnTo>
                    <a:pt x="51" y="629"/>
                  </a:lnTo>
                  <a:lnTo>
                    <a:pt x="59" y="646"/>
                  </a:lnTo>
                  <a:lnTo>
                    <a:pt x="68" y="662"/>
                  </a:lnTo>
                  <a:lnTo>
                    <a:pt x="77" y="678"/>
                  </a:lnTo>
                  <a:lnTo>
                    <a:pt x="88" y="693"/>
                  </a:lnTo>
                  <a:lnTo>
                    <a:pt x="99" y="708"/>
                  </a:lnTo>
                  <a:lnTo>
                    <a:pt x="111" y="723"/>
                  </a:lnTo>
                  <a:lnTo>
                    <a:pt x="124" y="737"/>
                  </a:lnTo>
                  <a:lnTo>
                    <a:pt x="354" y="975"/>
                  </a:lnTo>
                  <a:lnTo>
                    <a:pt x="354" y="978"/>
                  </a:lnTo>
                  <a:lnTo>
                    <a:pt x="354" y="978"/>
                  </a:lnTo>
                  <a:lnTo>
                    <a:pt x="362" y="989"/>
                  </a:lnTo>
                  <a:lnTo>
                    <a:pt x="367" y="1001"/>
                  </a:lnTo>
                  <a:lnTo>
                    <a:pt x="372" y="1014"/>
                  </a:lnTo>
                  <a:lnTo>
                    <a:pt x="376" y="1027"/>
                  </a:lnTo>
                  <a:lnTo>
                    <a:pt x="378" y="1040"/>
                  </a:lnTo>
                  <a:lnTo>
                    <a:pt x="379" y="1054"/>
                  </a:lnTo>
                  <a:lnTo>
                    <a:pt x="378" y="1068"/>
                  </a:lnTo>
                  <a:lnTo>
                    <a:pt x="377" y="1081"/>
                  </a:lnTo>
                  <a:lnTo>
                    <a:pt x="374" y="1095"/>
                  </a:lnTo>
                  <a:lnTo>
                    <a:pt x="370" y="1108"/>
                  </a:lnTo>
                  <a:lnTo>
                    <a:pt x="365" y="1120"/>
                  </a:lnTo>
                  <a:lnTo>
                    <a:pt x="358" y="1132"/>
                  </a:lnTo>
                  <a:lnTo>
                    <a:pt x="351" y="1143"/>
                  </a:lnTo>
                  <a:lnTo>
                    <a:pt x="342" y="1153"/>
                  </a:lnTo>
                  <a:lnTo>
                    <a:pt x="332" y="1162"/>
                  </a:lnTo>
                  <a:lnTo>
                    <a:pt x="320" y="1170"/>
                  </a:lnTo>
                  <a:lnTo>
                    <a:pt x="320" y="1170"/>
                  </a:lnTo>
                  <a:lnTo>
                    <a:pt x="308" y="1183"/>
                  </a:lnTo>
                  <a:lnTo>
                    <a:pt x="301" y="1188"/>
                  </a:lnTo>
                  <a:lnTo>
                    <a:pt x="294" y="1193"/>
                  </a:lnTo>
                  <a:lnTo>
                    <a:pt x="114" y="1367"/>
                  </a:lnTo>
                  <a:lnTo>
                    <a:pt x="114" y="1367"/>
                  </a:lnTo>
                  <a:lnTo>
                    <a:pt x="100" y="1380"/>
                  </a:lnTo>
                  <a:lnTo>
                    <a:pt x="88" y="1395"/>
                  </a:lnTo>
                  <a:lnTo>
                    <a:pt x="76" y="1409"/>
                  </a:lnTo>
                  <a:lnTo>
                    <a:pt x="65" y="1425"/>
                  </a:lnTo>
                  <a:lnTo>
                    <a:pt x="55" y="1440"/>
                  </a:lnTo>
                  <a:lnTo>
                    <a:pt x="46" y="1456"/>
                  </a:lnTo>
                  <a:lnTo>
                    <a:pt x="37" y="1472"/>
                  </a:lnTo>
                  <a:lnTo>
                    <a:pt x="30" y="1489"/>
                  </a:lnTo>
                  <a:lnTo>
                    <a:pt x="23" y="1506"/>
                  </a:lnTo>
                  <a:lnTo>
                    <a:pt x="17" y="1523"/>
                  </a:lnTo>
                  <a:lnTo>
                    <a:pt x="12" y="1540"/>
                  </a:lnTo>
                  <a:lnTo>
                    <a:pt x="8" y="1558"/>
                  </a:lnTo>
                  <a:lnTo>
                    <a:pt x="5" y="1576"/>
                  </a:lnTo>
                  <a:lnTo>
                    <a:pt x="2" y="1593"/>
                  </a:lnTo>
                  <a:lnTo>
                    <a:pt x="1" y="1612"/>
                  </a:lnTo>
                  <a:lnTo>
                    <a:pt x="0" y="1630"/>
                  </a:lnTo>
                  <a:lnTo>
                    <a:pt x="0" y="1648"/>
                  </a:lnTo>
                  <a:lnTo>
                    <a:pt x="1" y="1666"/>
                  </a:lnTo>
                  <a:lnTo>
                    <a:pt x="3" y="1684"/>
                  </a:lnTo>
                  <a:lnTo>
                    <a:pt x="6" y="1702"/>
                  </a:lnTo>
                  <a:lnTo>
                    <a:pt x="9" y="1719"/>
                  </a:lnTo>
                  <a:lnTo>
                    <a:pt x="14" y="1737"/>
                  </a:lnTo>
                  <a:lnTo>
                    <a:pt x="19" y="1754"/>
                  </a:lnTo>
                  <a:lnTo>
                    <a:pt x="25" y="1771"/>
                  </a:lnTo>
                  <a:lnTo>
                    <a:pt x="32" y="1788"/>
                  </a:lnTo>
                  <a:lnTo>
                    <a:pt x="40" y="1805"/>
                  </a:lnTo>
                  <a:lnTo>
                    <a:pt x="49" y="1821"/>
                  </a:lnTo>
                  <a:lnTo>
                    <a:pt x="58" y="1837"/>
                  </a:lnTo>
                  <a:lnTo>
                    <a:pt x="69" y="1852"/>
                  </a:lnTo>
                  <a:lnTo>
                    <a:pt x="80" y="1867"/>
                  </a:lnTo>
                  <a:lnTo>
                    <a:pt x="92" y="1882"/>
                  </a:lnTo>
                  <a:lnTo>
                    <a:pt x="105" y="1896"/>
                  </a:lnTo>
                  <a:lnTo>
                    <a:pt x="208" y="2002"/>
                  </a:lnTo>
                  <a:lnTo>
                    <a:pt x="208" y="2002"/>
                  </a:lnTo>
                  <a:lnTo>
                    <a:pt x="222" y="2016"/>
                  </a:lnTo>
                  <a:lnTo>
                    <a:pt x="236" y="2029"/>
                  </a:lnTo>
                  <a:lnTo>
                    <a:pt x="251" y="2040"/>
                  </a:lnTo>
                  <a:lnTo>
                    <a:pt x="266" y="2051"/>
                  </a:lnTo>
                  <a:lnTo>
                    <a:pt x="281" y="2061"/>
                  </a:lnTo>
                  <a:lnTo>
                    <a:pt x="297" y="2071"/>
                  </a:lnTo>
                  <a:lnTo>
                    <a:pt x="314" y="2079"/>
                  </a:lnTo>
                  <a:lnTo>
                    <a:pt x="330" y="2087"/>
                  </a:lnTo>
                  <a:lnTo>
                    <a:pt x="347" y="2093"/>
                  </a:lnTo>
                  <a:lnTo>
                    <a:pt x="364" y="2099"/>
                  </a:lnTo>
                  <a:lnTo>
                    <a:pt x="382" y="2104"/>
                  </a:lnTo>
                  <a:lnTo>
                    <a:pt x="399" y="2108"/>
                  </a:lnTo>
                  <a:lnTo>
                    <a:pt x="417" y="2112"/>
                  </a:lnTo>
                  <a:lnTo>
                    <a:pt x="435" y="2114"/>
                  </a:lnTo>
                  <a:lnTo>
                    <a:pt x="452" y="2116"/>
                  </a:lnTo>
                  <a:lnTo>
                    <a:pt x="470" y="2116"/>
                  </a:lnTo>
                  <a:lnTo>
                    <a:pt x="488" y="2116"/>
                  </a:lnTo>
                  <a:lnTo>
                    <a:pt x="506" y="2115"/>
                  </a:lnTo>
                  <a:lnTo>
                    <a:pt x="524" y="2113"/>
                  </a:lnTo>
                  <a:lnTo>
                    <a:pt x="543" y="2111"/>
                  </a:lnTo>
                  <a:lnTo>
                    <a:pt x="560" y="2107"/>
                  </a:lnTo>
                  <a:lnTo>
                    <a:pt x="578" y="2103"/>
                  </a:lnTo>
                  <a:lnTo>
                    <a:pt x="595" y="2097"/>
                  </a:lnTo>
                  <a:lnTo>
                    <a:pt x="612" y="2091"/>
                  </a:lnTo>
                  <a:lnTo>
                    <a:pt x="629" y="2084"/>
                  </a:lnTo>
                  <a:lnTo>
                    <a:pt x="646" y="2076"/>
                  </a:lnTo>
                  <a:lnTo>
                    <a:pt x="662" y="2068"/>
                  </a:lnTo>
                  <a:lnTo>
                    <a:pt x="678" y="2058"/>
                  </a:lnTo>
                  <a:lnTo>
                    <a:pt x="693" y="2048"/>
                  </a:lnTo>
                  <a:lnTo>
                    <a:pt x="708" y="2036"/>
                  </a:lnTo>
                  <a:lnTo>
                    <a:pt x="723" y="2024"/>
                  </a:lnTo>
                  <a:lnTo>
                    <a:pt x="737" y="2011"/>
                  </a:lnTo>
                  <a:lnTo>
                    <a:pt x="952" y="1803"/>
                  </a:lnTo>
                  <a:lnTo>
                    <a:pt x="952" y="1803"/>
                  </a:lnTo>
                  <a:lnTo>
                    <a:pt x="959" y="1795"/>
                  </a:lnTo>
                  <a:lnTo>
                    <a:pt x="965" y="1788"/>
                  </a:lnTo>
                  <a:lnTo>
                    <a:pt x="973" y="1782"/>
                  </a:lnTo>
                  <a:lnTo>
                    <a:pt x="981" y="1776"/>
                  </a:lnTo>
                  <a:lnTo>
                    <a:pt x="987" y="1770"/>
                  </a:lnTo>
                  <a:lnTo>
                    <a:pt x="990" y="1770"/>
                  </a:lnTo>
                  <a:lnTo>
                    <a:pt x="990" y="1770"/>
                  </a:lnTo>
                  <a:lnTo>
                    <a:pt x="1004" y="1763"/>
                  </a:lnTo>
                  <a:lnTo>
                    <a:pt x="1019" y="1759"/>
                  </a:lnTo>
                  <a:lnTo>
                    <a:pt x="1035" y="1756"/>
                  </a:lnTo>
                  <a:lnTo>
                    <a:pt x="1053" y="1755"/>
                  </a:lnTo>
                  <a:lnTo>
                    <a:pt x="1053" y="1755"/>
                  </a:lnTo>
                  <a:lnTo>
                    <a:pt x="1071" y="1756"/>
                  </a:lnTo>
                  <a:lnTo>
                    <a:pt x="1088" y="1759"/>
                  </a:lnTo>
                  <a:lnTo>
                    <a:pt x="1103" y="1763"/>
                  </a:lnTo>
                  <a:lnTo>
                    <a:pt x="1117" y="1770"/>
                  </a:lnTo>
                  <a:lnTo>
                    <a:pt x="1123" y="1770"/>
                  </a:lnTo>
                  <a:lnTo>
                    <a:pt x="1137" y="1784"/>
                  </a:lnTo>
                  <a:lnTo>
                    <a:pt x="1137" y="1784"/>
                  </a:lnTo>
                  <a:lnTo>
                    <a:pt x="1144" y="1791"/>
                  </a:lnTo>
                  <a:lnTo>
                    <a:pt x="1150" y="1798"/>
                  </a:lnTo>
                  <a:lnTo>
                    <a:pt x="1367" y="2022"/>
                  </a:lnTo>
                  <a:lnTo>
                    <a:pt x="1367" y="2022"/>
                  </a:lnTo>
                  <a:lnTo>
                    <a:pt x="1381" y="2035"/>
                  </a:lnTo>
                  <a:lnTo>
                    <a:pt x="1395" y="2048"/>
                  </a:lnTo>
                  <a:lnTo>
                    <a:pt x="1410" y="2060"/>
                  </a:lnTo>
                  <a:lnTo>
                    <a:pt x="1425" y="2071"/>
                  </a:lnTo>
                  <a:lnTo>
                    <a:pt x="1440" y="2081"/>
                  </a:lnTo>
                  <a:lnTo>
                    <a:pt x="1456" y="2090"/>
                  </a:lnTo>
                  <a:lnTo>
                    <a:pt x="1473" y="2098"/>
                  </a:lnTo>
                  <a:lnTo>
                    <a:pt x="1489" y="2106"/>
                  </a:lnTo>
                  <a:lnTo>
                    <a:pt x="1506" y="2113"/>
                  </a:lnTo>
                  <a:lnTo>
                    <a:pt x="1523" y="2118"/>
                  </a:lnTo>
                  <a:lnTo>
                    <a:pt x="1541" y="2123"/>
                  </a:lnTo>
                  <a:lnTo>
                    <a:pt x="1558" y="2127"/>
                  </a:lnTo>
                  <a:lnTo>
                    <a:pt x="1576" y="2131"/>
                  </a:lnTo>
                  <a:lnTo>
                    <a:pt x="1594" y="2133"/>
                  </a:lnTo>
                  <a:lnTo>
                    <a:pt x="1612" y="2135"/>
                  </a:lnTo>
                  <a:lnTo>
                    <a:pt x="1630" y="2136"/>
                  </a:lnTo>
                  <a:lnTo>
                    <a:pt x="1648" y="2135"/>
                  </a:lnTo>
                  <a:lnTo>
                    <a:pt x="1666" y="2134"/>
                  </a:lnTo>
                  <a:lnTo>
                    <a:pt x="1684" y="2133"/>
                  </a:lnTo>
                  <a:lnTo>
                    <a:pt x="1702" y="2130"/>
                  </a:lnTo>
                  <a:lnTo>
                    <a:pt x="1719" y="2126"/>
                  </a:lnTo>
                  <a:lnTo>
                    <a:pt x="1737" y="2122"/>
                  </a:lnTo>
                  <a:lnTo>
                    <a:pt x="1754" y="2117"/>
                  </a:lnTo>
                  <a:lnTo>
                    <a:pt x="1771" y="2111"/>
                  </a:lnTo>
                  <a:lnTo>
                    <a:pt x="1788" y="2104"/>
                  </a:lnTo>
                  <a:lnTo>
                    <a:pt x="1805" y="2096"/>
                  </a:lnTo>
                  <a:lnTo>
                    <a:pt x="1821" y="2087"/>
                  </a:lnTo>
                  <a:lnTo>
                    <a:pt x="1837" y="2078"/>
                  </a:lnTo>
                  <a:lnTo>
                    <a:pt x="1852" y="2067"/>
                  </a:lnTo>
                  <a:lnTo>
                    <a:pt x="1867" y="2056"/>
                  </a:lnTo>
                  <a:lnTo>
                    <a:pt x="1882" y="2044"/>
                  </a:lnTo>
                  <a:lnTo>
                    <a:pt x="1896" y="2031"/>
                  </a:lnTo>
                  <a:lnTo>
                    <a:pt x="2003" y="1928"/>
                  </a:lnTo>
                  <a:lnTo>
                    <a:pt x="2003" y="1928"/>
                  </a:lnTo>
                  <a:lnTo>
                    <a:pt x="2016" y="1914"/>
                  </a:lnTo>
                  <a:lnTo>
                    <a:pt x="2029" y="1900"/>
                  </a:lnTo>
                  <a:lnTo>
                    <a:pt x="2040" y="1885"/>
                  </a:lnTo>
                  <a:lnTo>
                    <a:pt x="2051" y="1870"/>
                  </a:lnTo>
                  <a:lnTo>
                    <a:pt x="2062" y="1854"/>
                  </a:lnTo>
                  <a:lnTo>
                    <a:pt x="2071" y="1838"/>
                  </a:lnTo>
                  <a:lnTo>
                    <a:pt x="2079" y="1822"/>
                  </a:lnTo>
                  <a:lnTo>
                    <a:pt x="2087" y="1805"/>
                  </a:lnTo>
                  <a:lnTo>
                    <a:pt x="2093" y="1789"/>
                  </a:lnTo>
                  <a:lnTo>
                    <a:pt x="2099" y="1771"/>
                  </a:lnTo>
                  <a:lnTo>
                    <a:pt x="2104" y="1754"/>
                  </a:lnTo>
                  <a:lnTo>
                    <a:pt x="2108" y="1737"/>
                  </a:lnTo>
                  <a:lnTo>
                    <a:pt x="2112" y="1719"/>
                  </a:lnTo>
                  <a:lnTo>
                    <a:pt x="2114" y="1701"/>
                  </a:lnTo>
                  <a:lnTo>
                    <a:pt x="2116" y="1683"/>
                  </a:lnTo>
                  <a:lnTo>
                    <a:pt x="2116" y="1665"/>
                  </a:lnTo>
                  <a:lnTo>
                    <a:pt x="2116" y="1647"/>
                  </a:lnTo>
                  <a:lnTo>
                    <a:pt x="2115" y="1629"/>
                  </a:lnTo>
                  <a:lnTo>
                    <a:pt x="2113" y="1612"/>
                  </a:lnTo>
                  <a:lnTo>
                    <a:pt x="2111" y="1593"/>
                  </a:lnTo>
                  <a:lnTo>
                    <a:pt x="2107" y="1575"/>
                  </a:lnTo>
                  <a:lnTo>
                    <a:pt x="2103" y="1558"/>
                  </a:lnTo>
                  <a:lnTo>
                    <a:pt x="2097" y="1540"/>
                  </a:lnTo>
                  <a:lnTo>
                    <a:pt x="2091" y="1523"/>
                  </a:lnTo>
                  <a:lnTo>
                    <a:pt x="2084" y="1506"/>
                  </a:lnTo>
                  <a:lnTo>
                    <a:pt x="2076" y="1490"/>
                  </a:lnTo>
                  <a:lnTo>
                    <a:pt x="2068" y="1474"/>
                  </a:lnTo>
                  <a:lnTo>
                    <a:pt x="2058" y="1458"/>
                  </a:lnTo>
                  <a:lnTo>
                    <a:pt x="2048" y="1442"/>
                  </a:lnTo>
                  <a:lnTo>
                    <a:pt x="2036" y="1427"/>
                  </a:lnTo>
                  <a:lnTo>
                    <a:pt x="2024" y="1413"/>
                  </a:lnTo>
                  <a:lnTo>
                    <a:pt x="2011" y="1399"/>
                  </a:lnTo>
                  <a:lnTo>
                    <a:pt x="1800" y="1181"/>
                  </a:lnTo>
                  <a:close/>
                </a:path>
              </a:pathLst>
            </a:custGeom>
            <a:solidFill>
              <a:srgbClr val="4D4F53"/>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72" name="Rectangle 71"/>
            <p:cNvSpPr/>
            <p:nvPr/>
          </p:nvSpPr>
          <p:spPr>
            <a:xfrm>
              <a:off x="7374473" y="6251159"/>
              <a:ext cx="1642566" cy="338554"/>
            </a:xfrm>
            <a:prstGeom prst="rect">
              <a:avLst/>
            </a:prstGeom>
          </p:spPr>
          <p:txBody>
            <a:bodyPr wrap="none">
              <a:spAutoFit/>
            </a:bodyPr>
            <a:lstStyle/>
            <a:p>
              <a:pPr algn="ctr" defTabSz="1088291">
                <a:defRPr/>
              </a:pPr>
              <a:r>
                <a:rPr lang="en-US" sz="1600" dirty="0" err="1" smtClean="0"/>
                <a:t>XenMobile</a:t>
              </a:r>
              <a:r>
                <a:rPr lang="en-US" sz="1600" dirty="0" smtClean="0"/>
                <a:t> Server</a:t>
              </a:r>
              <a:endParaRPr lang="en-US" sz="1600" dirty="0"/>
            </a:p>
          </p:txBody>
        </p:sp>
      </p:grpSp>
      <p:grpSp>
        <p:nvGrpSpPr>
          <p:cNvPr id="82" name="Group 81"/>
          <p:cNvGrpSpPr/>
          <p:nvPr/>
        </p:nvGrpSpPr>
        <p:grpSpPr>
          <a:xfrm>
            <a:off x="657322" y="4463074"/>
            <a:ext cx="1372491" cy="1082039"/>
            <a:chOff x="2417672" y="4954590"/>
            <a:chExt cx="1372491" cy="1082039"/>
          </a:xfrm>
        </p:grpSpPr>
        <p:pic>
          <p:nvPicPr>
            <p:cNvPr id="77" name="Picture 76"/>
            <p:cNvPicPr>
              <a:picLocks noChangeAspect="1"/>
            </p:cNvPicPr>
            <p:nvPr/>
          </p:nvPicPr>
          <p:blipFill>
            <a:blip r:embed="rId6"/>
            <a:stretch>
              <a:fillRect/>
            </a:stretch>
          </p:blipFill>
          <p:spPr>
            <a:xfrm>
              <a:off x="2964923" y="4954590"/>
              <a:ext cx="277987" cy="494199"/>
            </a:xfrm>
            <a:prstGeom prst="rect">
              <a:avLst/>
            </a:prstGeom>
          </p:spPr>
        </p:pic>
        <p:sp>
          <p:nvSpPr>
            <p:cNvPr id="80" name="TextBox 79"/>
            <p:cNvSpPr txBox="1"/>
            <p:nvPr/>
          </p:nvSpPr>
          <p:spPr>
            <a:xfrm>
              <a:off x="2417672" y="5451854"/>
              <a:ext cx="1372491" cy="584775"/>
            </a:xfrm>
            <a:prstGeom prst="rect">
              <a:avLst/>
            </a:prstGeom>
            <a:solidFill>
              <a:schemeClr val="bg1"/>
            </a:solidFill>
          </p:spPr>
          <p:txBody>
            <a:bodyPr wrap="none" rtlCol="0">
              <a:spAutoFit/>
            </a:bodyPr>
            <a:lstStyle/>
            <a:p>
              <a:pPr algn="ctr" defTabSz="1088291"/>
              <a:r>
                <a:rPr lang="en-US" sz="1600" dirty="0" smtClean="0">
                  <a:solidFill>
                    <a:srgbClr val="000000"/>
                  </a:solidFill>
                </a:rPr>
                <a:t>External User</a:t>
              </a:r>
              <a:br>
                <a:rPr lang="en-US" sz="1600" dirty="0" smtClean="0">
                  <a:solidFill>
                    <a:srgbClr val="000000"/>
                  </a:solidFill>
                </a:rPr>
              </a:br>
              <a:r>
                <a:rPr lang="en-US" sz="1600" dirty="0" smtClean="0">
                  <a:solidFill>
                    <a:srgbClr val="000000"/>
                  </a:solidFill>
                </a:rPr>
                <a:t>(Smartphone)</a:t>
              </a:r>
              <a:endParaRPr lang="en-US" sz="1600" dirty="0">
                <a:solidFill>
                  <a:srgbClr val="000000"/>
                </a:solidFill>
              </a:endParaRPr>
            </a:p>
          </p:txBody>
        </p:sp>
      </p:grpSp>
      <p:grpSp>
        <p:nvGrpSpPr>
          <p:cNvPr id="54" name="Group 53"/>
          <p:cNvGrpSpPr/>
          <p:nvPr/>
        </p:nvGrpSpPr>
        <p:grpSpPr>
          <a:xfrm>
            <a:off x="2853710" y="1730682"/>
            <a:ext cx="1603389" cy="1367124"/>
            <a:chOff x="75709" y="2586376"/>
            <a:chExt cx="1603389" cy="1367124"/>
          </a:xfrm>
        </p:grpSpPr>
        <p:grpSp>
          <p:nvGrpSpPr>
            <p:cNvPr id="60" name="Group 59"/>
            <p:cNvGrpSpPr>
              <a:grpSpLocks noChangeAspect="1"/>
            </p:cNvGrpSpPr>
            <p:nvPr/>
          </p:nvGrpSpPr>
          <p:grpSpPr>
            <a:xfrm>
              <a:off x="361819" y="2586376"/>
              <a:ext cx="1050857" cy="822960"/>
              <a:chOff x="9545645" y="3634974"/>
              <a:chExt cx="758952" cy="594360"/>
            </a:xfrm>
          </p:grpSpPr>
          <p:pic>
            <p:nvPicPr>
              <p:cNvPr id="62" name="Picture 61"/>
              <p:cNvPicPr>
                <a:picLocks noChangeAspect="1"/>
              </p:cNvPicPr>
              <p:nvPr/>
            </p:nvPicPr>
            <p:blipFill>
              <a:blip r:embed="rId7"/>
              <a:stretch>
                <a:fillRect/>
              </a:stretch>
            </p:blipFill>
            <p:spPr>
              <a:xfrm>
                <a:off x="9545645" y="3634974"/>
                <a:ext cx="758952" cy="594360"/>
              </a:xfrm>
              <a:prstGeom prst="rect">
                <a:avLst/>
              </a:prstGeom>
            </p:spPr>
          </p:pic>
          <p:pic>
            <p:nvPicPr>
              <p:cNvPr id="75" name="Picture 74"/>
              <p:cNvPicPr>
                <a:picLocks noChangeAspect="1"/>
              </p:cNvPicPr>
              <p:nvPr/>
            </p:nvPicPr>
            <p:blipFill>
              <a:blip r:embed="rId8"/>
              <a:stretch>
                <a:fillRect/>
              </a:stretch>
            </p:blipFill>
            <p:spPr>
              <a:xfrm>
                <a:off x="9787626" y="3740556"/>
                <a:ext cx="260768" cy="260768"/>
              </a:xfrm>
              <a:prstGeom prst="rect">
                <a:avLst/>
              </a:prstGeom>
            </p:spPr>
          </p:pic>
        </p:grpSp>
        <p:sp>
          <p:nvSpPr>
            <p:cNvPr id="61" name="TextBox 60"/>
            <p:cNvSpPr txBox="1"/>
            <p:nvPr/>
          </p:nvSpPr>
          <p:spPr>
            <a:xfrm>
              <a:off x="75709" y="3368725"/>
              <a:ext cx="1603389" cy="584775"/>
            </a:xfrm>
            <a:prstGeom prst="rect">
              <a:avLst/>
            </a:prstGeom>
            <a:solidFill>
              <a:schemeClr val="bg1"/>
            </a:solidFill>
          </p:spPr>
          <p:txBody>
            <a:bodyPr wrap="none" rtlCol="0">
              <a:spAutoFit/>
            </a:bodyPr>
            <a:lstStyle/>
            <a:p>
              <a:pPr algn="ctr" defTabSz="1088291"/>
              <a:r>
                <a:rPr lang="en-US" sz="1600" dirty="0" smtClean="0">
                  <a:solidFill>
                    <a:srgbClr val="000000"/>
                  </a:solidFill>
                </a:rPr>
                <a:t>External User</a:t>
              </a:r>
            </a:p>
            <a:p>
              <a:pPr algn="ctr" defTabSz="1088291"/>
              <a:r>
                <a:rPr lang="en-US" sz="1600" dirty="0" smtClean="0">
                  <a:solidFill>
                    <a:srgbClr val="000000"/>
                  </a:solidFill>
                </a:rPr>
                <a:t>(Personal Device)</a:t>
              </a:r>
              <a:endParaRPr lang="en-US" sz="1600" dirty="0">
                <a:solidFill>
                  <a:srgbClr val="000000"/>
                </a:solidFill>
              </a:endParaRPr>
            </a:p>
          </p:txBody>
        </p:sp>
      </p:grpSp>
      <p:grpSp>
        <p:nvGrpSpPr>
          <p:cNvPr id="83" name="Group 82"/>
          <p:cNvGrpSpPr/>
          <p:nvPr/>
        </p:nvGrpSpPr>
        <p:grpSpPr>
          <a:xfrm>
            <a:off x="570959" y="2648120"/>
            <a:ext cx="1555298" cy="1312140"/>
            <a:chOff x="2848926" y="1885716"/>
            <a:chExt cx="1555298" cy="1312140"/>
          </a:xfrm>
        </p:grpSpPr>
        <p:pic>
          <p:nvPicPr>
            <p:cNvPr id="85" name="Picture 84"/>
            <p:cNvPicPr>
              <a:picLocks noChangeAspect="1"/>
            </p:cNvPicPr>
            <p:nvPr/>
          </p:nvPicPr>
          <p:blipFill>
            <a:blip r:embed="rId9"/>
            <a:stretch>
              <a:fillRect/>
            </a:stretch>
          </p:blipFill>
          <p:spPr>
            <a:xfrm>
              <a:off x="3322504" y="1885716"/>
              <a:ext cx="608140" cy="775379"/>
            </a:xfrm>
            <a:prstGeom prst="rect">
              <a:avLst/>
            </a:prstGeom>
          </p:spPr>
        </p:pic>
        <p:sp>
          <p:nvSpPr>
            <p:cNvPr id="86" name="TextBox 85"/>
            <p:cNvSpPr txBox="1"/>
            <p:nvPr/>
          </p:nvSpPr>
          <p:spPr>
            <a:xfrm>
              <a:off x="2848926" y="2613081"/>
              <a:ext cx="1555298" cy="584775"/>
            </a:xfrm>
            <a:prstGeom prst="rect">
              <a:avLst/>
            </a:prstGeom>
            <a:solidFill>
              <a:schemeClr val="bg1"/>
            </a:solidFill>
          </p:spPr>
          <p:txBody>
            <a:bodyPr wrap="none" rtlCol="0">
              <a:spAutoFit/>
            </a:bodyPr>
            <a:lstStyle/>
            <a:p>
              <a:pPr algn="ctr" defTabSz="1088291"/>
              <a:r>
                <a:rPr lang="en-US" sz="1600" dirty="0" smtClean="0">
                  <a:solidFill>
                    <a:srgbClr val="000000"/>
                  </a:solidFill>
                </a:rPr>
                <a:t>External User</a:t>
              </a:r>
              <a:br>
                <a:rPr lang="en-US" sz="1600" dirty="0" smtClean="0">
                  <a:solidFill>
                    <a:srgbClr val="000000"/>
                  </a:solidFill>
                </a:rPr>
              </a:br>
              <a:r>
                <a:rPr lang="en-US" sz="1600" dirty="0" smtClean="0">
                  <a:solidFill>
                    <a:srgbClr val="000000"/>
                  </a:solidFill>
                </a:rPr>
                <a:t>(Personal Tablet)</a:t>
              </a:r>
              <a:endParaRPr lang="en-US" sz="1600" dirty="0">
                <a:solidFill>
                  <a:srgbClr val="000000"/>
                </a:solidFill>
              </a:endParaRPr>
            </a:p>
          </p:txBody>
        </p:sp>
      </p:grpSp>
      <p:grpSp>
        <p:nvGrpSpPr>
          <p:cNvPr id="58" name="Group 57"/>
          <p:cNvGrpSpPr/>
          <p:nvPr/>
        </p:nvGrpSpPr>
        <p:grpSpPr>
          <a:xfrm>
            <a:off x="2786520" y="5095426"/>
            <a:ext cx="1730538" cy="1367124"/>
            <a:chOff x="12136" y="2586376"/>
            <a:chExt cx="1730538" cy="1367124"/>
          </a:xfrm>
        </p:grpSpPr>
        <p:grpSp>
          <p:nvGrpSpPr>
            <p:cNvPr id="73" name="Group 72"/>
            <p:cNvGrpSpPr>
              <a:grpSpLocks noChangeAspect="1"/>
            </p:cNvGrpSpPr>
            <p:nvPr/>
          </p:nvGrpSpPr>
          <p:grpSpPr>
            <a:xfrm>
              <a:off x="361819" y="2586376"/>
              <a:ext cx="1050857" cy="822960"/>
              <a:chOff x="9545645" y="3634974"/>
              <a:chExt cx="758952" cy="594360"/>
            </a:xfrm>
          </p:grpSpPr>
          <p:pic>
            <p:nvPicPr>
              <p:cNvPr id="79" name="Picture 78"/>
              <p:cNvPicPr>
                <a:picLocks noChangeAspect="1"/>
              </p:cNvPicPr>
              <p:nvPr/>
            </p:nvPicPr>
            <p:blipFill>
              <a:blip r:embed="rId7"/>
              <a:stretch>
                <a:fillRect/>
              </a:stretch>
            </p:blipFill>
            <p:spPr>
              <a:xfrm>
                <a:off x="9545645" y="3634974"/>
                <a:ext cx="758952" cy="594360"/>
              </a:xfrm>
              <a:prstGeom prst="rect">
                <a:avLst/>
              </a:prstGeom>
            </p:spPr>
          </p:pic>
          <p:pic>
            <p:nvPicPr>
              <p:cNvPr id="81" name="Picture 80"/>
              <p:cNvPicPr>
                <a:picLocks noChangeAspect="1"/>
              </p:cNvPicPr>
              <p:nvPr/>
            </p:nvPicPr>
            <p:blipFill>
              <a:blip r:embed="rId8"/>
              <a:stretch>
                <a:fillRect/>
              </a:stretch>
            </p:blipFill>
            <p:spPr>
              <a:xfrm>
                <a:off x="9787626" y="3740556"/>
                <a:ext cx="260768" cy="260768"/>
              </a:xfrm>
              <a:prstGeom prst="rect">
                <a:avLst/>
              </a:prstGeom>
            </p:spPr>
          </p:pic>
        </p:grpSp>
        <p:sp>
          <p:nvSpPr>
            <p:cNvPr id="76" name="TextBox 75"/>
            <p:cNvSpPr txBox="1"/>
            <p:nvPr/>
          </p:nvSpPr>
          <p:spPr>
            <a:xfrm>
              <a:off x="12136" y="3368725"/>
              <a:ext cx="1730538" cy="584775"/>
            </a:xfrm>
            <a:prstGeom prst="rect">
              <a:avLst/>
            </a:prstGeom>
            <a:solidFill>
              <a:schemeClr val="bg1"/>
            </a:solidFill>
          </p:spPr>
          <p:txBody>
            <a:bodyPr wrap="none" rtlCol="0">
              <a:spAutoFit/>
            </a:bodyPr>
            <a:lstStyle/>
            <a:p>
              <a:pPr algn="ctr" defTabSz="1088291"/>
              <a:r>
                <a:rPr lang="en-US" sz="1600" dirty="0" smtClean="0">
                  <a:solidFill>
                    <a:srgbClr val="000000"/>
                  </a:solidFill>
                </a:rPr>
                <a:t>External User</a:t>
              </a:r>
            </a:p>
            <a:p>
              <a:pPr algn="ctr" defTabSz="1088291"/>
              <a:r>
                <a:rPr lang="en-US" sz="1600" dirty="0" smtClean="0">
                  <a:solidFill>
                    <a:srgbClr val="000000"/>
                  </a:solidFill>
                </a:rPr>
                <a:t>(Corporate Device)</a:t>
              </a:r>
              <a:endParaRPr lang="en-US" sz="1600" dirty="0">
                <a:solidFill>
                  <a:srgbClr val="000000"/>
                </a:solidFill>
              </a:endParaRPr>
            </a:p>
          </p:txBody>
        </p:sp>
      </p:grpSp>
      <p:cxnSp>
        <p:nvCxnSpPr>
          <p:cNvPr id="89" name="Straight Arrow Connector 60"/>
          <p:cNvCxnSpPr>
            <a:stCxn id="61" idx="2"/>
            <a:endCxn id="24" idx="1"/>
          </p:cNvCxnSpPr>
          <p:nvPr/>
        </p:nvCxnSpPr>
        <p:spPr bwMode="auto">
          <a:xfrm>
            <a:off x="3655405" y="3097806"/>
            <a:ext cx="1801810" cy="968882"/>
          </a:xfrm>
          <a:prstGeom prst="straightConnector1">
            <a:avLst/>
          </a:prstGeom>
          <a:noFill/>
          <a:ln w="38100" cap="flat" cmpd="sng" algn="ctr">
            <a:solidFill>
              <a:schemeClr val="accent1"/>
            </a:solidFill>
            <a:prstDash val="solid"/>
            <a:round/>
            <a:headEnd type="none" w="lg" len="lg"/>
            <a:tailEnd type="none" w="lg" len="lg"/>
          </a:ln>
          <a:effectLst/>
        </p:spPr>
      </p:cxnSp>
      <p:cxnSp>
        <p:nvCxnSpPr>
          <p:cNvPr id="90" name="Straight Arrow Connector 60"/>
          <p:cNvCxnSpPr>
            <a:stCxn id="85" idx="3"/>
            <a:endCxn id="24" idx="1"/>
          </p:cNvCxnSpPr>
          <p:nvPr/>
        </p:nvCxnSpPr>
        <p:spPr bwMode="auto">
          <a:xfrm>
            <a:off x="1652677" y="3035810"/>
            <a:ext cx="3804538" cy="1030878"/>
          </a:xfrm>
          <a:prstGeom prst="straightConnector1">
            <a:avLst/>
          </a:prstGeom>
          <a:noFill/>
          <a:ln w="38100" cap="flat" cmpd="sng" algn="ctr">
            <a:solidFill>
              <a:schemeClr val="accent2"/>
            </a:solidFill>
            <a:prstDash val="solid"/>
            <a:round/>
            <a:headEnd type="none" w="lg" len="lg"/>
            <a:tailEnd type="none" w="lg" len="lg"/>
          </a:ln>
          <a:effectLst/>
        </p:spPr>
      </p:cxnSp>
      <p:cxnSp>
        <p:nvCxnSpPr>
          <p:cNvPr id="91" name="Straight Arrow Connector 60"/>
          <p:cNvCxnSpPr>
            <a:stCxn id="77" idx="3"/>
            <a:endCxn id="24" idx="1"/>
          </p:cNvCxnSpPr>
          <p:nvPr/>
        </p:nvCxnSpPr>
        <p:spPr bwMode="auto">
          <a:xfrm flipV="1">
            <a:off x="1482560" y="4066688"/>
            <a:ext cx="3974655" cy="643486"/>
          </a:xfrm>
          <a:prstGeom prst="straightConnector1">
            <a:avLst/>
          </a:prstGeom>
          <a:noFill/>
          <a:ln w="38100" cap="flat" cmpd="sng" algn="ctr">
            <a:solidFill>
              <a:schemeClr val="accent4"/>
            </a:solidFill>
            <a:prstDash val="solid"/>
            <a:round/>
            <a:headEnd type="none" w="lg" len="lg"/>
            <a:tailEnd type="none" w="lg" len="lg"/>
          </a:ln>
          <a:effectLst/>
        </p:spPr>
      </p:cxnSp>
      <p:cxnSp>
        <p:nvCxnSpPr>
          <p:cNvPr id="92" name="Straight Arrow Connector 60"/>
          <p:cNvCxnSpPr>
            <a:stCxn id="79" idx="0"/>
            <a:endCxn id="24" idx="1"/>
          </p:cNvCxnSpPr>
          <p:nvPr/>
        </p:nvCxnSpPr>
        <p:spPr bwMode="auto">
          <a:xfrm flipV="1">
            <a:off x="3661632" y="4066688"/>
            <a:ext cx="1795583" cy="1028738"/>
          </a:xfrm>
          <a:prstGeom prst="straightConnector1">
            <a:avLst/>
          </a:prstGeom>
          <a:noFill/>
          <a:ln w="38100" cap="flat" cmpd="sng" algn="ctr">
            <a:solidFill>
              <a:schemeClr val="accent2"/>
            </a:solidFill>
            <a:prstDash val="solid"/>
            <a:round/>
            <a:headEnd type="none" w="lg" len="lg"/>
            <a:tailEnd type="none" w="lg" len="lg"/>
          </a:ln>
          <a:effectLst/>
        </p:spPr>
      </p:cxnSp>
      <p:cxnSp>
        <p:nvCxnSpPr>
          <p:cNvPr id="93" name="Straight Arrow Connector 60"/>
          <p:cNvCxnSpPr>
            <a:stCxn id="103" idx="0"/>
            <a:endCxn id="69" idx="1"/>
          </p:cNvCxnSpPr>
          <p:nvPr/>
        </p:nvCxnSpPr>
        <p:spPr bwMode="auto">
          <a:xfrm flipV="1">
            <a:off x="6891309" y="2566038"/>
            <a:ext cx="3873767" cy="1260589"/>
          </a:xfrm>
          <a:prstGeom prst="straightConnector1">
            <a:avLst/>
          </a:prstGeom>
          <a:noFill/>
          <a:ln w="38100" cap="flat" cmpd="sng" algn="ctr">
            <a:solidFill>
              <a:srgbClr val="4D4F53"/>
            </a:solidFill>
            <a:prstDash val="solid"/>
            <a:round/>
            <a:headEnd type="none" w="lg" len="lg"/>
            <a:tailEnd type="triangle" w="lg" len="lg"/>
          </a:ln>
          <a:effectLst/>
        </p:spPr>
      </p:cxnSp>
      <p:cxnSp>
        <p:nvCxnSpPr>
          <p:cNvPr id="95" name="Straight Arrow Connector 60"/>
          <p:cNvCxnSpPr>
            <a:stCxn id="108" idx="2"/>
          </p:cNvCxnSpPr>
          <p:nvPr/>
        </p:nvCxnSpPr>
        <p:spPr bwMode="auto">
          <a:xfrm>
            <a:off x="6891309" y="4258020"/>
            <a:ext cx="3983225" cy="1262677"/>
          </a:xfrm>
          <a:prstGeom prst="straightConnector1">
            <a:avLst/>
          </a:prstGeom>
          <a:noFill/>
          <a:ln w="38100" cap="flat" cmpd="sng" algn="ctr">
            <a:solidFill>
              <a:srgbClr val="4D4F53"/>
            </a:solidFill>
            <a:prstDash val="solid"/>
            <a:round/>
            <a:headEnd type="none" w="lg" len="lg"/>
            <a:tailEnd type="triangle" w="lg" len="lg"/>
          </a:ln>
          <a:effectLst/>
        </p:spPr>
      </p:cxnSp>
      <p:cxnSp>
        <p:nvCxnSpPr>
          <p:cNvPr id="96" name="Straight Arrow Connector 60"/>
          <p:cNvCxnSpPr>
            <a:stCxn id="71" idx="10"/>
            <a:endCxn id="67" idx="2"/>
          </p:cNvCxnSpPr>
          <p:nvPr/>
        </p:nvCxnSpPr>
        <p:spPr bwMode="auto">
          <a:xfrm flipH="1" flipV="1">
            <a:off x="11188649" y="3280542"/>
            <a:ext cx="14728" cy="2256924"/>
          </a:xfrm>
          <a:prstGeom prst="straightConnector1">
            <a:avLst/>
          </a:prstGeom>
          <a:noFill/>
          <a:ln w="38100" cap="flat" cmpd="sng" algn="ctr">
            <a:solidFill>
              <a:srgbClr val="4D4F53"/>
            </a:solidFill>
            <a:prstDash val="solid"/>
            <a:round/>
            <a:headEnd type="none" w="lg" len="lg"/>
            <a:tailEnd type="triangle" w="lg" len="lg"/>
          </a:ln>
          <a:effectLst/>
        </p:spPr>
      </p:cxnSp>
      <p:pic>
        <p:nvPicPr>
          <p:cNvPr id="45" name="Picture 44"/>
          <p:cNvPicPr>
            <a:picLocks noChangeAspect="1"/>
          </p:cNvPicPr>
          <p:nvPr/>
        </p:nvPicPr>
        <p:blipFill>
          <a:blip r:embed="rId4">
            <a:duotone>
              <a:schemeClr val="accent4">
                <a:shade val="45000"/>
                <a:satMod val="135000"/>
              </a:schemeClr>
              <a:prstClr val="white"/>
            </a:duotone>
          </a:blip>
          <a:stretch>
            <a:fillRect/>
          </a:stretch>
        </p:blipFill>
        <p:spPr>
          <a:xfrm>
            <a:off x="2169508" y="4296587"/>
            <a:ext cx="579129" cy="491574"/>
          </a:xfrm>
          <a:prstGeom prst="rect">
            <a:avLst/>
          </a:prstGeom>
        </p:spPr>
      </p:pic>
      <p:pic>
        <p:nvPicPr>
          <p:cNvPr id="44" name="Picture 43"/>
          <p:cNvPicPr>
            <a:picLocks noChangeAspect="1"/>
          </p:cNvPicPr>
          <p:nvPr/>
        </p:nvPicPr>
        <p:blipFill>
          <a:blip r:embed="rId4">
            <a:duotone>
              <a:schemeClr val="accent2">
                <a:shade val="45000"/>
                <a:satMod val="135000"/>
              </a:schemeClr>
              <a:prstClr val="white"/>
            </a:duotone>
          </a:blip>
          <a:stretch>
            <a:fillRect/>
          </a:stretch>
        </p:blipFill>
        <p:spPr>
          <a:xfrm>
            <a:off x="2163298" y="3070576"/>
            <a:ext cx="579129" cy="491574"/>
          </a:xfrm>
          <a:prstGeom prst="rect">
            <a:avLst/>
          </a:prstGeom>
        </p:spPr>
      </p:pic>
      <p:pic>
        <p:nvPicPr>
          <p:cNvPr id="59" name="Picture 58"/>
          <p:cNvPicPr>
            <a:picLocks noChangeAspect="1"/>
          </p:cNvPicPr>
          <p:nvPr/>
        </p:nvPicPr>
        <p:blipFill>
          <a:blip r:embed="rId4">
            <a:duotone>
              <a:schemeClr val="accent2">
                <a:shade val="45000"/>
                <a:satMod val="135000"/>
              </a:schemeClr>
              <a:prstClr val="white"/>
            </a:duotone>
          </a:blip>
          <a:stretch>
            <a:fillRect/>
          </a:stretch>
        </p:blipFill>
        <p:spPr>
          <a:xfrm>
            <a:off x="4376994" y="4343074"/>
            <a:ext cx="579129" cy="491574"/>
          </a:xfrm>
          <a:prstGeom prst="rect">
            <a:avLst/>
          </a:prstGeom>
        </p:spPr>
      </p:pic>
      <p:pic>
        <p:nvPicPr>
          <p:cNvPr id="78" name="Picture 77"/>
          <p:cNvPicPr>
            <a:picLocks noChangeAspect="1"/>
          </p:cNvPicPr>
          <p:nvPr/>
        </p:nvPicPr>
        <p:blipFill>
          <a:blip r:embed="rId4">
            <a:duotone>
              <a:schemeClr val="accent1">
                <a:shade val="45000"/>
                <a:satMod val="135000"/>
              </a:schemeClr>
              <a:prstClr val="white"/>
            </a:duotone>
          </a:blip>
          <a:stretch>
            <a:fillRect/>
          </a:stretch>
        </p:blipFill>
        <p:spPr>
          <a:xfrm>
            <a:off x="4376896" y="3349614"/>
            <a:ext cx="579129" cy="491574"/>
          </a:xfrm>
          <a:prstGeom prst="rect">
            <a:avLst/>
          </a:prstGeom>
        </p:spPr>
      </p:pic>
      <p:grpSp>
        <p:nvGrpSpPr>
          <p:cNvPr id="46" name="Group 45"/>
          <p:cNvGrpSpPr/>
          <p:nvPr/>
        </p:nvGrpSpPr>
        <p:grpSpPr>
          <a:xfrm>
            <a:off x="9062451" y="3717205"/>
            <a:ext cx="1072147" cy="1159562"/>
            <a:chOff x="9062451" y="3658213"/>
            <a:chExt cx="1072147" cy="1159562"/>
          </a:xfrm>
        </p:grpSpPr>
        <p:grpSp>
          <p:nvGrpSpPr>
            <p:cNvPr id="29" name="Group 28"/>
            <p:cNvGrpSpPr/>
            <p:nvPr/>
          </p:nvGrpSpPr>
          <p:grpSpPr>
            <a:xfrm>
              <a:off x="9062451" y="3658213"/>
              <a:ext cx="1072147" cy="1159562"/>
              <a:chOff x="10196625" y="4314173"/>
              <a:chExt cx="1072147" cy="1159562"/>
            </a:xfrm>
          </p:grpSpPr>
          <p:pic>
            <p:nvPicPr>
              <p:cNvPr id="30" name="Picture 29"/>
              <p:cNvPicPr>
                <a:picLocks noChangeAspect="1"/>
              </p:cNvPicPr>
              <p:nvPr/>
            </p:nvPicPr>
            <p:blipFill>
              <a:blip r:embed="rId10"/>
              <a:stretch>
                <a:fillRect/>
              </a:stretch>
            </p:blipFill>
            <p:spPr>
              <a:xfrm>
                <a:off x="10196625" y="4314173"/>
                <a:ext cx="1072147" cy="822960"/>
              </a:xfrm>
              <a:prstGeom prst="rect">
                <a:avLst/>
              </a:prstGeom>
            </p:spPr>
          </p:pic>
          <p:sp>
            <p:nvSpPr>
              <p:cNvPr id="31" name="TextBox 30"/>
              <p:cNvSpPr txBox="1"/>
              <p:nvPr/>
            </p:nvSpPr>
            <p:spPr>
              <a:xfrm>
                <a:off x="10464226" y="5135181"/>
                <a:ext cx="536943"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VDA</a:t>
                </a:r>
                <a:endParaRPr lang="en-US" sz="1600" dirty="0">
                  <a:solidFill>
                    <a:srgbClr val="000000"/>
                  </a:solidFill>
                </a:endParaRPr>
              </a:p>
            </p:txBody>
          </p:sp>
        </p:grpSp>
        <p:sp>
          <p:nvSpPr>
            <p:cNvPr id="34" name="Rectangle 33"/>
            <p:cNvSpPr/>
            <p:nvPr/>
          </p:nvSpPr>
          <p:spPr>
            <a:xfrm>
              <a:off x="9075022" y="3708361"/>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97" name="Rectangle 96"/>
            <p:cNvSpPr/>
            <p:nvPr/>
          </p:nvSpPr>
          <p:spPr>
            <a:xfrm>
              <a:off x="9075022" y="3882089"/>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98" name="Rectangle 97"/>
            <p:cNvSpPr/>
            <p:nvPr/>
          </p:nvSpPr>
          <p:spPr>
            <a:xfrm>
              <a:off x="9075022" y="4055817"/>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99" name="Rectangle 98"/>
            <p:cNvSpPr/>
            <p:nvPr/>
          </p:nvSpPr>
          <p:spPr>
            <a:xfrm>
              <a:off x="9075022" y="4229545"/>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grpSp>
      <p:cxnSp>
        <p:nvCxnSpPr>
          <p:cNvPr id="100" name="Straight Arrow Connector 60"/>
          <p:cNvCxnSpPr>
            <a:stCxn id="107" idx="3"/>
            <a:endCxn id="97" idx="1"/>
          </p:cNvCxnSpPr>
          <p:nvPr/>
        </p:nvCxnSpPr>
        <p:spPr bwMode="auto">
          <a:xfrm flipV="1">
            <a:off x="6900453" y="3970511"/>
            <a:ext cx="2174569" cy="34560"/>
          </a:xfrm>
          <a:prstGeom prst="straightConnector1">
            <a:avLst/>
          </a:prstGeom>
          <a:noFill/>
          <a:ln w="38100" cap="flat" cmpd="sng" algn="ctr">
            <a:solidFill>
              <a:schemeClr val="accent2"/>
            </a:solidFill>
            <a:prstDash val="solid"/>
            <a:round/>
            <a:headEnd type="none" w="lg" len="lg"/>
            <a:tailEnd type="none" w="lg" len="lg"/>
          </a:ln>
          <a:effectLst/>
        </p:spPr>
      </p:cxnSp>
      <p:cxnSp>
        <p:nvCxnSpPr>
          <p:cNvPr id="101" name="Straight Arrow Connector 60"/>
          <p:cNvCxnSpPr>
            <a:stCxn id="105" idx="3"/>
            <a:endCxn id="99" idx="1"/>
          </p:cNvCxnSpPr>
          <p:nvPr/>
        </p:nvCxnSpPr>
        <p:spPr bwMode="auto">
          <a:xfrm>
            <a:off x="6900453" y="4154085"/>
            <a:ext cx="2174569" cy="163882"/>
          </a:xfrm>
          <a:prstGeom prst="straightConnector1">
            <a:avLst/>
          </a:prstGeom>
          <a:noFill/>
          <a:ln w="38100" cap="flat" cmpd="sng" algn="ctr">
            <a:solidFill>
              <a:schemeClr val="accent2"/>
            </a:solidFill>
            <a:prstDash val="solid"/>
            <a:round/>
            <a:headEnd type="none" w="lg" len="lg"/>
            <a:tailEnd type="none" w="lg" len="lg"/>
          </a:ln>
          <a:effectLst/>
        </p:spPr>
      </p:cxnSp>
      <p:cxnSp>
        <p:nvCxnSpPr>
          <p:cNvPr id="102" name="Straight Arrow Connector 60"/>
          <p:cNvCxnSpPr>
            <a:stCxn id="106" idx="3"/>
            <a:endCxn id="98" idx="1"/>
          </p:cNvCxnSpPr>
          <p:nvPr/>
        </p:nvCxnSpPr>
        <p:spPr bwMode="auto">
          <a:xfrm>
            <a:off x="6900453" y="4079578"/>
            <a:ext cx="2174569" cy="64661"/>
          </a:xfrm>
          <a:prstGeom prst="straightConnector1">
            <a:avLst/>
          </a:prstGeom>
          <a:noFill/>
          <a:ln w="38100" cap="flat" cmpd="sng" algn="ctr">
            <a:solidFill>
              <a:schemeClr val="accent4"/>
            </a:solidFill>
            <a:prstDash val="solid"/>
            <a:round/>
            <a:headEnd type="none" w="lg" len="lg"/>
            <a:tailEnd type="none" w="lg" len="lg"/>
          </a:ln>
          <a:effectLst/>
        </p:spPr>
      </p:cxnSp>
      <p:cxnSp>
        <p:nvCxnSpPr>
          <p:cNvPr id="88" name="Straight Arrow Connector 60"/>
          <p:cNvCxnSpPr>
            <a:stCxn id="104" idx="3"/>
            <a:endCxn id="34" idx="1"/>
          </p:cNvCxnSpPr>
          <p:nvPr/>
        </p:nvCxnSpPr>
        <p:spPr bwMode="auto">
          <a:xfrm flipV="1">
            <a:off x="6900453" y="3796783"/>
            <a:ext cx="2174569" cy="133781"/>
          </a:xfrm>
          <a:prstGeom prst="straightConnector1">
            <a:avLst/>
          </a:prstGeom>
          <a:noFill/>
          <a:ln w="38100" cap="flat" cmpd="sng" algn="ctr">
            <a:solidFill>
              <a:schemeClr val="accent1"/>
            </a:solidFill>
            <a:prstDash val="solid"/>
            <a:round/>
            <a:headEnd type="none" w="lg" len="lg"/>
            <a:tailEnd type="none" w="lg" len="lg"/>
          </a:ln>
          <a:effectLst/>
        </p:spPr>
      </p:cxnSp>
      <p:sp>
        <p:nvSpPr>
          <p:cNvPr id="103" name="Rectangle 102"/>
          <p:cNvSpPr/>
          <p:nvPr/>
        </p:nvSpPr>
        <p:spPr>
          <a:xfrm>
            <a:off x="6882165" y="3826627"/>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04" name="Rectangle 103"/>
          <p:cNvSpPr/>
          <p:nvPr/>
        </p:nvSpPr>
        <p:spPr>
          <a:xfrm>
            <a:off x="6882165" y="3901134"/>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05" name="Rectangle 104"/>
          <p:cNvSpPr/>
          <p:nvPr/>
        </p:nvSpPr>
        <p:spPr>
          <a:xfrm>
            <a:off x="6882165" y="4124655"/>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06" name="Rectangle 105"/>
          <p:cNvSpPr/>
          <p:nvPr/>
        </p:nvSpPr>
        <p:spPr>
          <a:xfrm>
            <a:off x="6882165" y="4050148"/>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07" name="Rectangle 106"/>
          <p:cNvSpPr/>
          <p:nvPr/>
        </p:nvSpPr>
        <p:spPr>
          <a:xfrm>
            <a:off x="6882165" y="3975641"/>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08" name="Rectangle 107"/>
          <p:cNvSpPr/>
          <p:nvPr/>
        </p:nvSpPr>
        <p:spPr>
          <a:xfrm>
            <a:off x="6882165" y="4199161"/>
            <a:ext cx="18288" cy="58859"/>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66" name="Freeform 13"/>
          <p:cNvSpPr>
            <a:spLocks noChangeAspect="1" noEditPoints="1"/>
          </p:cNvSpPr>
          <p:nvPr/>
        </p:nvSpPr>
        <p:spPr bwMode="auto">
          <a:xfrm>
            <a:off x="1235900" y="4602617"/>
            <a:ext cx="203699" cy="203792"/>
          </a:xfrm>
          <a:custGeom>
            <a:avLst/>
            <a:gdLst>
              <a:gd name="T0" fmla="*/ 3823 w 4318"/>
              <a:gd name="T1" fmla="*/ 55 h 4320"/>
              <a:gd name="T2" fmla="*/ 4203 w 4318"/>
              <a:gd name="T3" fmla="*/ 389 h 4320"/>
              <a:gd name="T4" fmla="*/ 4318 w 4318"/>
              <a:gd name="T5" fmla="*/ 718 h 4320"/>
              <a:gd name="T6" fmla="*/ 4250 w 4318"/>
              <a:gd name="T7" fmla="*/ 1145 h 4320"/>
              <a:gd name="T8" fmla="*/ 3833 w 4318"/>
              <a:gd name="T9" fmla="*/ 1635 h 4320"/>
              <a:gd name="T10" fmla="*/ 3307 w 4318"/>
              <a:gd name="T11" fmla="*/ 2180 h 4320"/>
              <a:gd name="T12" fmla="*/ 4139 w 4318"/>
              <a:gd name="T13" fmla="*/ 3012 h 4320"/>
              <a:gd name="T14" fmla="*/ 4285 w 4318"/>
              <a:gd name="T15" fmla="*/ 3278 h 4320"/>
              <a:gd name="T16" fmla="*/ 4273 w 4318"/>
              <a:gd name="T17" fmla="*/ 3788 h 4320"/>
              <a:gd name="T18" fmla="*/ 3923 w 4318"/>
              <a:gd name="T19" fmla="*/ 4207 h 4320"/>
              <a:gd name="T20" fmla="*/ 3448 w 4318"/>
              <a:gd name="T21" fmla="*/ 4320 h 4320"/>
              <a:gd name="T22" fmla="*/ 3204 w 4318"/>
              <a:gd name="T23" fmla="*/ 4255 h 4320"/>
              <a:gd name="T24" fmla="*/ 2573 w 4318"/>
              <a:gd name="T25" fmla="*/ 3704 h 4320"/>
              <a:gd name="T26" fmla="*/ 2084 w 4318"/>
              <a:gd name="T27" fmla="*/ 3368 h 4320"/>
              <a:gd name="T28" fmla="*/ 1189 w 4318"/>
              <a:gd name="T29" fmla="*/ 4219 h 4320"/>
              <a:gd name="T30" fmla="*/ 731 w 4318"/>
              <a:gd name="T31" fmla="*/ 4320 h 4320"/>
              <a:gd name="T32" fmla="*/ 384 w 4318"/>
              <a:gd name="T33" fmla="*/ 4204 h 4320"/>
              <a:gd name="T34" fmla="*/ 68 w 4318"/>
              <a:gd name="T35" fmla="*/ 3850 h 4320"/>
              <a:gd name="T36" fmla="*/ 5 w 4318"/>
              <a:gd name="T37" fmla="*/ 3403 h 4320"/>
              <a:gd name="T38" fmla="*/ 148 w 4318"/>
              <a:gd name="T39" fmla="*/ 3051 h 4320"/>
              <a:gd name="T40" fmla="*/ 996 w 4318"/>
              <a:gd name="T41" fmla="*/ 2195 h 4320"/>
              <a:gd name="T42" fmla="*/ 869 w 4318"/>
              <a:gd name="T43" fmla="*/ 2015 h 4320"/>
              <a:gd name="T44" fmla="*/ 108 w 4318"/>
              <a:gd name="T45" fmla="*/ 1221 h 4320"/>
              <a:gd name="T46" fmla="*/ 0 w 4318"/>
              <a:gd name="T47" fmla="*/ 897 h 4320"/>
              <a:gd name="T48" fmla="*/ 123 w 4318"/>
              <a:gd name="T49" fmla="*/ 372 h 4320"/>
              <a:gd name="T50" fmla="*/ 468 w 4318"/>
              <a:gd name="T51" fmla="*/ 66 h 4320"/>
              <a:gd name="T52" fmla="*/ 913 w 4318"/>
              <a:gd name="T53" fmla="*/ 3 h 4320"/>
              <a:gd name="T54" fmla="*/ 1217 w 4318"/>
              <a:gd name="T55" fmla="*/ 111 h 4320"/>
              <a:gd name="T56" fmla="*/ 2146 w 4318"/>
              <a:gd name="T57" fmla="*/ 1010 h 4320"/>
              <a:gd name="T58" fmla="*/ 3031 w 4318"/>
              <a:gd name="T59" fmla="*/ 160 h 4320"/>
              <a:gd name="T60" fmla="*/ 3380 w 4318"/>
              <a:gd name="T61" fmla="*/ 7 h 4320"/>
              <a:gd name="T62" fmla="*/ 668 w 4318"/>
              <a:gd name="T63" fmla="*/ 517 h 4320"/>
              <a:gd name="T64" fmla="*/ 492 w 4318"/>
              <a:gd name="T65" fmla="*/ 761 h 4320"/>
              <a:gd name="T66" fmla="*/ 578 w 4318"/>
              <a:gd name="T67" fmla="*/ 1040 h 4320"/>
              <a:gd name="T68" fmla="*/ 1354 w 4318"/>
              <a:gd name="T69" fmla="*/ 1806 h 4320"/>
              <a:gd name="T70" fmla="*/ 1556 w 4318"/>
              <a:gd name="T71" fmla="*/ 1628 h 4320"/>
              <a:gd name="T72" fmla="*/ 1799 w 4318"/>
              <a:gd name="T73" fmla="*/ 1359 h 4320"/>
              <a:gd name="T74" fmla="*/ 859 w 4318"/>
              <a:gd name="T75" fmla="*/ 490 h 4320"/>
              <a:gd name="T76" fmla="*/ 3350 w 4318"/>
              <a:gd name="T77" fmla="*/ 533 h 4320"/>
              <a:gd name="T78" fmla="*/ 2513 w 4318"/>
              <a:gd name="T79" fmla="*/ 1379 h 4320"/>
              <a:gd name="T80" fmla="*/ 2941 w 4318"/>
              <a:gd name="T81" fmla="*/ 1806 h 4320"/>
              <a:gd name="T82" fmla="*/ 3773 w 4318"/>
              <a:gd name="T83" fmla="*/ 999 h 4320"/>
              <a:gd name="T84" fmla="*/ 3830 w 4318"/>
              <a:gd name="T85" fmla="*/ 749 h 4320"/>
              <a:gd name="T86" fmla="*/ 3712 w 4318"/>
              <a:gd name="T87" fmla="*/ 553 h 4320"/>
              <a:gd name="T88" fmla="*/ 3831 w 4318"/>
              <a:gd name="T89" fmla="*/ 3526 h 4320"/>
              <a:gd name="T90" fmla="*/ 3366 w 4318"/>
              <a:gd name="T91" fmla="*/ 2928 h 4320"/>
              <a:gd name="T92" fmla="*/ 2878 w 4318"/>
              <a:gd name="T93" fmla="*/ 2582 h 4320"/>
              <a:gd name="T94" fmla="*/ 2536 w 4318"/>
              <a:gd name="T95" fmla="*/ 2982 h 4320"/>
              <a:gd name="T96" fmla="*/ 3444 w 4318"/>
              <a:gd name="T97" fmla="*/ 3823 h 4320"/>
              <a:gd name="T98" fmla="*/ 3720 w 4318"/>
              <a:gd name="T99" fmla="*/ 3753 h 4320"/>
              <a:gd name="T100" fmla="*/ 487 w 4318"/>
              <a:gd name="T101" fmla="*/ 3522 h 4320"/>
              <a:gd name="T102" fmla="*/ 586 w 4318"/>
              <a:gd name="T103" fmla="*/ 3738 h 4320"/>
              <a:gd name="T104" fmla="*/ 827 w 4318"/>
              <a:gd name="T105" fmla="*/ 3830 h 4320"/>
              <a:gd name="T106" fmla="*/ 1750 w 4318"/>
              <a:gd name="T107" fmla="*/ 3011 h 4320"/>
              <a:gd name="T108" fmla="*/ 1784 w 4318"/>
              <a:gd name="T109" fmla="*/ 2919 h 4320"/>
              <a:gd name="T110" fmla="*/ 573 w 4318"/>
              <a:gd name="T111" fmla="*/ 3306 h 4320"/>
              <a:gd name="T112" fmla="*/ 2597 w 4318"/>
              <a:gd name="T113" fmla="*/ 2165 h 4320"/>
              <a:gd name="T114" fmla="*/ 2154 w 4318"/>
              <a:gd name="T115" fmla="*/ 1730 h 4320"/>
              <a:gd name="T116" fmla="*/ 1722 w 4318"/>
              <a:gd name="T117" fmla="*/ 2173 h 4320"/>
              <a:gd name="T118" fmla="*/ 2154 w 4318"/>
              <a:gd name="T119" fmla="*/ 2597 h 4320"/>
              <a:gd name="T120" fmla="*/ 2584 w 4318"/>
              <a:gd name="T121" fmla="*/ 2188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18" h="4320">
                <a:moveTo>
                  <a:pt x="3415" y="0"/>
                </a:moveTo>
                <a:lnTo>
                  <a:pt x="3415" y="0"/>
                </a:lnTo>
                <a:lnTo>
                  <a:pt x="3620" y="0"/>
                </a:lnTo>
                <a:lnTo>
                  <a:pt x="3620" y="0"/>
                </a:lnTo>
                <a:lnTo>
                  <a:pt x="3627" y="2"/>
                </a:lnTo>
                <a:lnTo>
                  <a:pt x="3634" y="3"/>
                </a:lnTo>
                <a:lnTo>
                  <a:pt x="3634" y="3"/>
                </a:lnTo>
                <a:lnTo>
                  <a:pt x="3684" y="12"/>
                </a:lnTo>
                <a:lnTo>
                  <a:pt x="3732" y="23"/>
                </a:lnTo>
                <a:lnTo>
                  <a:pt x="3778" y="38"/>
                </a:lnTo>
                <a:lnTo>
                  <a:pt x="3823" y="55"/>
                </a:lnTo>
                <a:lnTo>
                  <a:pt x="3866" y="73"/>
                </a:lnTo>
                <a:lnTo>
                  <a:pt x="3906" y="95"/>
                </a:lnTo>
                <a:lnTo>
                  <a:pt x="3946" y="120"/>
                </a:lnTo>
                <a:lnTo>
                  <a:pt x="3983" y="145"/>
                </a:lnTo>
                <a:lnTo>
                  <a:pt x="4019" y="174"/>
                </a:lnTo>
                <a:lnTo>
                  <a:pt x="4054" y="204"/>
                </a:lnTo>
                <a:lnTo>
                  <a:pt x="4087" y="238"/>
                </a:lnTo>
                <a:lnTo>
                  <a:pt x="4117" y="272"/>
                </a:lnTo>
                <a:lnTo>
                  <a:pt x="4147" y="309"/>
                </a:lnTo>
                <a:lnTo>
                  <a:pt x="4177" y="349"/>
                </a:lnTo>
                <a:lnTo>
                  <a:pt x="4203" y="389"/>
                </a:lnTo>
                <a:lnTo>
                  <a:pt x="4230" y="432"/>
                </a:lnTo>
                <a:lnTo>
                  <a:pt x="4230" y="432"/>
                </a:lnTo>
                <a:lnTo>
                  <a:pt x="4248" y="465"/>
                </a:lnTo>
                <a:lnTo>
                  <a:pt x="4263" y="498"/>
                </a:lnTo>
                <a:lnTo>
                  <a:pt x="4276" y="535"/>
                </a:lnTo>
                <a:lnTo>
                  <a:pt x="4288" y="570"/>
                </a:lnTo>
                <a:lnTo>
                  <a:pt x="4296" y="606"/>
                </a:lnTo>
                <a:lnTo>
                  <a:pt x="4305" y="643"/>
                </a:lnTo>
                <a:lnTo>
                  <a:pt x="4311" y="680"/>
                </a:lnTo>
                <a:lnTo>
                  <a:pt x="4318" y="718"/>
                </a:lnTo>
                <a:lnTo>
                  <a:pt x="4318" y="718"/>
                </a:lnTo>
                <a:lnTo>
                  <a:pt x="4318" y="897"/>
                </a:lnTo>
                <a:lnTo>
                  <a:pt x="4318" y="897"/>
                </a:lnTo>
                <a:lnTo>
                  <a:pt x="4313" y="924"/>
                </a:lnTo>
                <a:lnTo>
                  <a:pt x="4313" y="924"/>
                </a:lnTo>
                <a:lnTo>
                  <a:pt x="4308" y="957"/>
                </a:lnTo>
                <a:lnTo>
                  <a:pt x="4301" y="989"/>
                </a:lnTo>
                <a:lnTo>
                  <a:pt x="4293" y="1022"/>
                </a:lnTo>
                <a:lnTo>
                  <a:pt x="4285" y="1053"/>
                </a:lnTo>
                <a:lnTo>
                  <a:pt x="4275" y="1083"/>
                </a:lnTo>
                <a:lnTo>
                  <a:pt x="4263" y="1115"/>
                </a:lnTo>
                <a:lnTo>
                  <a:pt x="4250" y="1145"/>
                </a:lnTo>
                <a:lnTo>
                  <a:pt x="4237" y="1173"/>
                </a:lnTo>
                <a:lnTo>
                  <a:pt x="4222" y="1201"/>
                </a:lnTo>
                <a:lnTo>
                  <a:pt x="4207" y="1230"/>
                </a:lnTo>
                <a:lnTo>
                  <a:pt x="4188" y="1258"/>
                </a:lnTo>
                <a:lnTo>
                  <a:pt x="4170" y="1284"/>
                </a:lnTo>
                <a:lnTo>
                  <a:pt x="4152" y="1311"/>
                </a:lnTo>
                <a:lnTo>
                  <a:pt x="4130" y="1336"/>
                </a:lnTo>
                <a:lnTo>
                  <a:pt x="4109" y="1361"/>
                </a:lnTo>
                <a:lnTo>
                  <a:pt x="4085" y="1386"/>
                </a:lnTo>
                <a:lnTo>
                  <a:pt x="4085" y="1386"/>
                </a:lnTo>
                <a:lnTo>
                  <a:pt x="3833" y="1635"/>
                </a:lnTo>
                <a:lnTo>
                  <a:pt x="3582" y="1884"/>
                </a:lnTo>
                <a:lnTo>
                  <a:pt x="3582" y="1884"/>
                </a:lnTo>
                <a:lnTo>
                  <a:pt x="3451" y="2012"/>
                </a:lnTo>
                <a:lnTo>
                  <a:pt x="3318" y="2142"/>
                </a:lnTo>
                <a:lnTo>
                  <a:pt x="3318" y="2142"/>
                </a:lnTo>
                <a:lnTo>
                  <a:pt x="3312" y="2148"/>
                </a:lnTo>
                <a:lnTo>
                  <a:pt x="3308" y="2155"/>
                </a:lnTo>
                <a:lnTo>
                  <a:pt x="3305" y="2162"/>
                </a:lnTo>
                <a:lnTo>
                  <a:pt x="3303" y="2167"/>
                </a:lnTo>
                <a:lnTo>
                  <a:pt x="3305" y="2173"/>
                </a:lnTo>
                <a:lnTo>
                  <a:pt x="3307" y="2180"/>
                </a:lnTo>
                <a:lnTo>
                  <a:pt x="3312" y="2185"/>
                </a:lnTo>
                <a:lnTo>
                  <a:pt x="3318" y="2192"/>
                </a:lnTo>
                <a:lnTo>
                  <a:pt x="3318" y="2192"/>
                </a:lnTo>
                <a:lnTo>
                  <a:pt x="3348" y="2216"/>
                </a:lnTo>
                <a:lnTo>
                  <a:pt x="3375" y="2243"/>
                </a:lnTo>
                <a:lnTo>
                  <a:pt x="3375" y="2243"/>
                </a:lnTo>
                <a:lnTo>
                  <a:pt x="3697" y="2570"/>
                </a:lnTo>
                <a:lnTo>
                  <a:pt x="3697" y="2570"/>
                </a:lnTo>
                <a:lnTo>
                  <a:pt x="4117" y="2991"/>
                </a:lnTo>
                <a:lnTo>
                  <a:pt x="4117" y="2991"/>
                </a:lnTo>
                <a:lnTo>
                  <a:pt x="4139" y="3012"/>
                </a:lnTo>
                <a:lnTo>
                  <a:pt x="4159" y="3036"/>
                </a:lnTo>
                <a:lnTo>
                  <a:pt x="4177" y="3059"/>
                </a:lnTo>
                <a:lnTo>
                  <a:pt x="4193" y="3084"/>
                </a:lnTo>
                <a:lnTo>
                  <a:pt x="4210" y="3110"/>
                </a:lnTo>
                <a:lnTo>
                  <a:pt x="4225" y="3135"/>
                </a:lnTo>
                <a:lnTo>
                  <a:pt x="4238" y="3164"/>
                </a:lnTo>
                <a:lnTo>
                  <a:pt x="4252" y="3190"/>
                </a:lnTo>
                <a:lnTo>
                  <a:pt x="4252" y="3190"/>
                </a:lnTo>
                <a:lnTo>
                  <a:pt x="4265" y="3218"/>
                </a:lnTo>
                <a:lnTo>
                  <a:pt x="4275" y="3248"/>
                </a:lnTo>
                <a:lnTo>
                  <a:pt x="4285" y="3278"/>
                </a:lnTo>
                <a:lnTo>
                  <a:pt x="4293" y="3308"/>
                </a:lnTo>
                <a:lnTo>
                  <a:pt x="4306" y="3368"/>
                </a:lnTo>
                <a:lnTo>
                  <a:pt x="4318" y="3429"/>
                </a:lnTo>
                <a:lnTo>
                  <a:pt x="4318" y="3429"/>
                </a:lnTo>
                <a:lnTo>
                  <a:pt x="4318" y="3602"/>
                </a:lnTo>
                <a:lnTo>
                  <a:pt x="4318" y="3602"/>
                </a:lnTo>
                <a:lnTo>
                  <a:pt x="4313" y="3632"/>
                </a:lnTo>
                <a:lnTo>
                  <a:pt x="4313" y="3632"/>
                </a:lnTo>
                <a:lnTo>
                  <a:pt x="4301" y="3685"/>
                </a:lnTo>
                <a:lnTo>
                  <a:pt x="4288" y="3738"/>
                </a:lnTo>
                <a:lnTo>
                  <a:pt x="4273" y="3788"/>
                </a:lnTo>
                <a:lnTo>
                  <a:pt x="4253" y="3836"/>
                </a:lnTo>
                <a:lnTo>
                  <a:pt x="4232" y="3883"/>
                </a:lnTo>
                <a:lnTo>
                  <a:pt x="4208" y="3926"/>
                </a:lnTo>
                <a:lnTo>
                  <a:pt x="4180" y="3968"/>
                </a:lnTo>
                <a:lnTo>
                  <a:pt x="4152" y="4009"/>
                </a:lnTo>
                <a:lnTo>
                  <a:pt x="4119" y="4046"/>
                </a:lnTo>
                <a:lnTo>
                  <a:pt x="4085" y="4082"/>
                </a:lnTo>
                <a:lnTo>
                  <a:pt x="4047" y="4116"/>
                </a:lnTo>
                <a:lnTo>
                  <a:pt x="4009" y="4149"/>
                </a:lnTo>
                <a:lnTo>
                  <a:pt x="3966" y="4179"/>
                </a:lnTo>
                <a:lnTo>
                  <a:pt x="3923" y="4207"/>
                </a:lnTo>
                <a:lnTo>
                  <a:pt x="3876" y="4234"/>
                </a:lnTo>
                <a:lnTo>
                  <a:pt x="3826" y="4259"/>
                </a:lnTo>
                <a:lnTo>
                  <a:pt x="3826" y="4259"/>
                </a:lnTo>
                <a:lnTo>
                  <a:pt x="3798" y="4270"/>
                </a:lnTo>
                <a:lnTo>
                  <a:pt x="3768" y="4282"/>
                </a:lnTo>
                <a:lnTo>
                  <a:pt x="3740" y="4290"/>
                </a:lnTo>
                <a:lnTo>
                  <a:pt x="3710" y="4298"/>
                </a:lnTo>
                <a:lnTo>
                  <a:pt x="3649" y="4310"/>
                </a:lnTo>
                <a:lnTo>
                  <a:pt x="3587" y="4320"/>
                </a:lnTo>
                <a:lnTo>
                  <a:pt x="3587" y="4320"/>
                </a:lnTo>
                <a:lnTo>
                  <a:pt x="3448" y="4320"/>
                </a:lnTo>
                <a:lnTo>
                  <a:pt x="3448" y="4320"/>
                </a:lnTo>
                <a:lnTo>
                  <a:pt x="3439" y="4317"/>
                </a:lnTo>
                <a:lnTo>
                  <a:pt x="3431" y="4315"/>
                </a:lnTo>
                <a:lnTo>
                  <a:pt x="3431" y="4315"/>
                </a:lnTo>
                <a:lnTo>
                  <a:pt x="3398" y="4312"/>
                </a:lnTo>
                <a:lnTo>
                  <a:pt x="3363" y="4305"/>
                </a:lnTo>
                <a:lnTo>
                  <a:pt x="3330" y="4298"/>
                </a:lnTo>
                <a:lnTo>
                  <a:pt x="3297" y="4290"/>
                </a:lnTo>
                <a:lnTo>
                  <a:pt x="3265" y="4280"/>
                </a:lnTo>
                <a:lnTo>
                  <a:pt x="3234" y="4268"/>
                </a:lnTo>
                <a:lnTo>
                  <a:pt x="3204" y="4255"/>
                </a:lnTo>
                <a:lnTo>
                  <a:pt x="3174" y="4242"/>
                </a:lnTo>
                <a:lnTo>
                  <a:pt x="3144" y="4227"/>
                </a:lnTo>
                <a:lnTo>
                  <a:pt x="3116" y="4210"/>
                </a:lnTo>
                <a:lnTo>
                  <a:pt x="3087" y="4192"/>
                </a:lnTo>
                <a:lnTo>
                  <a:pt x="3059" y="4174"/>
                </a:lnTo>
                <a:lnTo>
                  <a:pt x="3033" y="4152"/>
                </a:lnTo>
                <a:lnTo>
                  <a:pt x="3006" y="4131"/>
                </a:lnTo>
                <a:lnTo>
                  <a:pt x="2981" y="4109"/>
                </a:lnTo>
                <a:lnTo>
                  <a:pt x="2955" y="4084"/>
                </a:lnTo>
                <a:lnTo>
                  <a:pt x="2955" y="4084"/>
                </a:lnTo>
                <a:lnTo>
                  <a:pt x="2573" y="3704"/>
                </a:lnTo>
                <a:lnTo>
                  <a:pt x="2189" y="3325"/>
                </a:lnTo>
                <a:lnTo>
                  <a:pt x="2189" y="3325"/>
                </a:lnTo>
                <a:lnTo>
                  <a:pt x="2174" y="3311"/>
                </a:lnTo>
                <a:lnTo>
                  <a:pt x="2167" y="3308"/>
                </a:lnTo>
                <a:lnTo>
                  <a:pt x="2161" y="3305"/>
                </a:lnTo>
                <a:lnTo>
                  <a:pt x="2154" y="3306"/>
                </a:lnTo>
                <a:lnTo>
                  <a:pt x="2147" y="3308"/>
                </a:lnTo>
                <a:lnTo>
                  <a:pt x="2139" y="3313"/>
                </a:lnTo>
                <a:lnTo>
                  <a:pt x="2131" y="3321"/>
                </a:lnTo>
                <a:lnTo>
                  <a:pt x="2131" y="3321"/>
                </a:lnTo>
                <a:lnTo>
                  <a:pt x="2084" y="3368"/>
                </a:lnTo>
                <a:lnTo>
                  <a:pt x="2038" y="3413"/>
                </a:lnTo>
                <a:lnTo>
                  <a:pt x="1943" y="3504"/>
                </a:lnTo>
                <a:lnTo>
                  <a:pt x="1943" y="3504"/>
                </a:lnTo>
                <a:lnTo>
                  <a:pt x="1362" y="4084"/>
                </a:lnTo>
                <a:lnTo>
                  <a:pt x="1362" y="4084"/>
                </a:lnTo>
                <a:lnTo>
                  <a:pt x="1335" y="4109"/>
                </a:lnTo>
                <a:lnTo>
                  <a:pt x="1309" y="4134"/>
                </a:lnTo>
                <a:lnTo>
                  <a:pt x="1280" y="4157"/>
                </a:lnTo>
                <a:lnTo>
                  <a:pt x="1251" y="4179"/>
                </a:lnTo>
                <a:lnTo>
                  <a:pt x="1221" y="4200"/>
                </a:lnTo>
                <a:lnTo>
                  <a:pt x="1189" y="4219"/>
                </a:lnTo>
                <a:lnTo>
                  <a:pt x="1156" y="4237"/>
                </a:lnTo>
                <a:lnTo>
                  <a:pt x="1123" y="4254"/>
                </a:lnTo>
                <a:lnTo>
                  <a:pt x="1123" y="4254"/>
                </a:lnTo>
                <a:lnTo>
                  <a:pt x="1093" y="4265"/>
                </a:lnTo>
                <a:lnTo>
                  <a:pt x="1061" y="4277"/>
                </a:lnTo>
                <a:lnTo>
                  <a:pt x="1030" y="4287"/>
                </a:lnTo>
                <a:lnTo>
                  <a:pt x="998" y="4295"/>
                </a:lnTo>
                <a:lnTo>
                  <a:pt x="935" y="4308"/>
                </a:lnTo>
                <a:lnTo>
                  <a:pt x="870" y="4320"/>
                </a:lnTo>
                <a:lnTo>
                  <a:pt x="870" y="4320"/>
                </a:lnTo>
                <a:lnTo>
                  <a:pt x="731" y="4320"/>
                </a:lnTo>
                <a:lnTo>
                  <a:pt x="731" y="4320"/>
                </a:lnTo>
                <a:lnTo>
                  <a:pt x="721" y="4317"/>
                </a:lnTo>
                <a:lnTo>
                  <a:pt x="711" y="4315"/>
                </a:lnTo>
                <a:lnTo>
                  <a:pt x="711" y="4315"/>
                </a:lnTo>
                <a:lnTo>
                  <a:pt x="659" y="4308"/>
                </a:lnTo>
                <a:lnTo>
                  <a:pt x="608" y="4297"/>
                </a:lnTo>
                <a:lnTo>
                  <a:pt x="560" y="4283"/>
                </a:lnTo>
                <a:lnTo>
                  <a:pt x="513" y="4268"/>
                </a:lnTo>
                <a:lnTo>
                  <a:pt x="468" y="4249"/>
                </a:lnTo>
                <a:lnTo>
                  <a:pt x="425" y="4227"/>
                </a:lnTo>
                <a:lnTo>
                  <a:pt x="384" y="4204"/>
                </a:lnTo>
                <a:lnTo>
                  <a:pt x="344" y="4177"/>
                </a:lnTo>
                <a:lnTo>
                  <a:pt x="306" y="4149"/>
                </a:lnTo>
                <a:lnTo>
                  <a:pt x="271" y="4117"/>
                </a:lnTo>
                <a:lnTo>
                  <a:pt x="236" y="4084"/>
                </a:lnTo>
                <a:lnTo>
                  <a:pt x="203" y="4048"/>
                </a:lnTo>
                <a:lnTo>
                  <a:pt x="171" y="4009"/>
                </a:lnTo>
                <a:lnTo>
                  <a:pt x="141" y="3969"/>
                </a:lnTo>
                <a:lnTo>
                  <a:pt x="113" y="3928"/>
                </a:lnTo>
                <a:lnTo>
                  <a:pt x="86" y="3883"/>
                </a:lnTo>
                <a:lnTo>
                  <a:pt x="86" y="3883"/>
                </a:lnTo>
                <a:lnTo>
                  <a:pt x="68" y="3850"/>
                </a:lnTo>
                <a:lnTo>
                  <a:pt x="53" y="3817"/>
                </a:lnTo>
                <a:lnTo>
                  <a:pt x="42" y="3782"/>
                </a:lnTo>
                <a:lnTo>
                  <a:pt x="30" y="3747"/>
                </a:lnTo>
                <a:lnTo>
                  <a:pt x="22" y="3710"/>
                </a:lnTo>
                <a:lnTo>
                  <a:pt x="13" y="3675"/>
                </a:lnTo>
                <a:lnTo>
                  <a:pt x="0" y="3602"/>
                </a:lnTo>
                <a:lnTo>
                  <a:pt x="0" y="3602"/>
                </a:lnTo>
                <a:lnTo>
                  <a:pt x="0" y="3429"/>
                </a:lnTo>
                <a:lnTo>
                  <a:pt x="0" y="3429"/>
                </a:lnTo>
                <a:lnTo>
                  <a:pt x="5" y="3403"/>
                </a:lnTo>
                <a:lnTo>
                  <a:pt x="5" y="3403"/>
                </a:lnTo>
                <a:lnTo>
                  <a:pt x="15" y="3348"/>
                </a:lnTo>
                <a:lnTo>
                  <a:pt x="28" y="3295"/>
                </a:lnTo>
                <a:lnTo>
                  <a:pt x="43" y="3242"/>
                </a:lnTo>
                <a:lnTo>
                  <a:pt x="53" y="3215"/>
                </a:lnTo>
                <a:lnTo>
                  <a:pt x="63" y="3190"/>
                </a:lnTo>
                <a:lnTo>
                  <a:pt x="75" y="3165"/>
                </a:lnTo>
                <a:lnTo>
                  <a:pt x="88" y="3142"/>
                </a:lnTo>
                <a:lnTo>
                  <a:pt x="101" y="3119"/>
                </a:lnTo>
                <a:lnTo>
                  <a:pt x="115" y="3095"/>
                </a:lnTo>
                <a:lnTo>
                  <a:pt x="131" y="3072"/>
                </a:lnTo>
                <a:lnTo>
                  <a:pt x="148" y="3051"/>
                </a:lnTo>
                <a:lnTo>
                  <a:pt x="166" y="3029"/>
                </a:lnTo>
                <a:lnTo>
                  <a:pt x="184" y="3007"/>
                </a:lnTo>
                <a:lnTo>
                  <a:pt x="184" y="3007"/>
                </a:lnTo>
                <a:lnTo>
                  <a:pt x="330" y="2858"/>
                </a:lnTo>
                <a:lnTo>
                  <a:pt x="478" y="2710"/>
                </a:lnTo>
                <a:lnTo>
                  <a:pt x="774" y="2413"/>
                </a:lnTo>
                <a:lnTo>
                  <a:pt x="774" y="2413"/>
                </a:lnTo>
                <a:lnTo>
                  <a:pt x="884" y="2301"/>
                </a:lnTo>
                <a:lnTo>
                  <a:pt x="938" y="2246"/>
                </a:lnTo>
                <a:lnTo>
                  <a:pt x="967" y="2220"/>
                </a:lnTo>
                <a:lnTo>
                  <a:pt x="996" y="2195"/>
                </a:lnTo>
                <a:lnTo>
                  <a:pt x="996" y="2195"/>
                </a:lnTo>
                <a:lnTo>
                  <a:pt x="1005" y="2187"/>
                </a:lnTo>
                <a:lnTo>
                  <a:pt x="1010" y="2180"/>
                </a:lnTo>
                <a:lnTo>
                  <a:pt x="1013" y="2173"/>
                </a:lnTo>
                <a:lnTo>
                  <a:pt x="1015" y="2167"/>
                </a:lnTo>
                <a:lnTo>
                  <a:pt x="1013" y="2160"/>
                </a:lnTo>
                <a:lnTo>
                  <a:pt x="1010" y="2153"/>
                </a:lnTo>
                <a:lnTo>
                  <a:pt x="1005" y="2147"/>
                </a:lnTo>
                <a:lnTo>
                  <a:pt x="996" y="2138"/>
                </a:lnTo>
                <a:lnTo>
                  <a:pt x="996" y="2138"/>
                </a:lnTo>
                <a:lnTo>
                  <a:pt x="869" y="2015"/>
                </a:lnTo>
                <a:lnTo>
                  <a:pt x="742" y="1891"/>
                </a:lnTo>
                <a:lnTo>
                  <a:pt x="742" y="1891"/>
                </a:lnTo>
                <a:lnTo>
                  <a:pt x="498" y="1647"/>
                </a:lnTo>
                <a:lnTo>
                  <a:pt x="252" y="1404"/>
                </a:lnTo>
                <a:lnTo>
                  <a:pt x="252" y="1404"/>
                </a:lnTo>
                <a:lnTo>
                  <a:pt x="224" y="1376"/>
                </a:lnTo>
                <a:lnTo>
                  <a:pt x="199" y="1348"/>
                </a:lnTo>
                <a:lnTo>
                  <a:pt x="173" y="1318"/>
                </a:lnTo>
                <a:lnTo>
                  <a:pt x="149" y="1286"/>
                </a:lnTo>
                <a:lnTo>
                  <a:pt x="128" y="1254"/>
                </a:lnTo>
                <a:lnTo>
                  <a:pt x="108" y="1221"/>
                </a:lnTo>
                <a:lnTo>
                  <a:pt x="88" y="1188"/>
                </a:lnTo>
                <a:lnTo>
                  <a:pt x="71" y="1151"/>
                </a:lnTo>
                <a:lnTo>
                  <a:pt x="71" y="1151"/>
                </a:lnTo>
                <a:lnTo>
                  <a:pt x="58" y="1122"/>
                </a:lnTo>
                <a:lnTo>
                  <a:pt x="47" y="1090"/>
                </a:lnTo>
                <a:lnTo>
                  <a:pt x="37" y="1058"/>
                </a:lnTo>
                <a:lnTo>
                  <a:pt x="27" y="1027"/>
                </a:lnTo>
                <a:lnTo>
                  <a:pt x="18" y="995"/>
                </a:lnTo>
                <a:lnTo>
                  <a:pt x="12" y="962"/>
                </a:lnTo>
                <a:lnTo>
                  <a:pt x="0" y="897"/>
                </a:lnTo>
                <a:lnTo>
                  <a:pt x="0" y="897"/>
                </a:lnTo>
                <a:lnTo>
                  <a:pt x="0" y="718"/>
                </a:lnTo>
                <a:lnTo>
                  <a:pt x="0" y="718"/>
                </a:lnTo>
                <a:lnTo>
                  <a:pt x="5" y="688"/>
                </a:lnTo>
                <a:lnTo>
                  <a:pt x="5" y="688"/>
                </a:lnTo>
                <a:lnTo>
                  <a:pt x="15" y="638"/>
                </a:lnTo>
                <a:lnTo>
                  <a:pt x="27" y="590"/>
                </a:lnTo>
                <a:lnTo>
                  <a:pt x="42" y="542"/>
                </a:lnTo>
                <a:lnTo>
                  <a:pt x="58" y="497"/>
                </a:lnTo>
                <a:lnTo>
                  <a:pt x="76" y="454"/>
                </a:lnTo>
                <a:lnTo>
                  <a:pt x="98" y="412"/>
                </a:lnTo>
                <a:lnTo>
                  <a:pt x="123" y="372"/>
                </a:lnTo>
                <a:lnTo>
                  <a:pt x="149" y="334"/>
                </a:lnTo>
                <a:lnTo>
                  <a:pt x="178" y="297"/>
                </a:lnTo>
                <a:lnTo>
                  <a:pt x="208" y="261"/>
                </a:lnTo>
                <a:lnTo>
                  <a:pt x="241" y="228"/>
                </a:lnTo>
                <a:lnTo>
                  <a:pt x="276" y="196"/>
                </a:lnTo>
                <a:lnTo>
                  <a:pt x="314" y="164"/>
                </a:lnTo>
                <a:lnTo>
                  <a:pt x="352" y="136"/>
                </a:lnTo>
                <a:lnTo>
                  <a:pt x="394" y="108"/>
                </a:lnTo>
                <a:lnTo>
                  <a:pt x="437" y="81"/>
                </a:lnTo>
                <a:lnTo>
                  <a:pt x="437" y="81"/>
                </a:lnTo>
                <a:lnTo>
                  <a:pt x="468" y="66"/>
                </a:lnTo>
                <a:lnTo>
                  <a:pt x="498" y="52"/>
                </a:lnTo>
                <a:lnTo>
                  <a:pt x="531" y="40"/>
                </a:lnTo>
                <a:lnTo>
                  <a:pt x="563" y="28"/>
                </a:lnTo>
                <a:lnTo>
                  <a:pt x="596" y="20"/>
                </a:lnTo>
                <a:lnTo>
                  <a:pt x="629" y="12"/>
                </a:lnTo>
                <a:lnTo>
                  <a:pt x="698" y="0"/>
                </a:lnTo>
                <a:lnTo>
                  <a:pt x="698" y="0"/>
                </a:lnTo>
                <a:lnTo>
                  <a:pt x="903" y="0"/>
                </a:lnTo>
                <a:lnTo>
                  <a:pt x="903" y="0"/>
                </a:lnTo>
                <a:lnTo>
                  <a:pt x="908" y="2"/>
                </a:lnTo>
                <a:lnTo>
                  <a:pt x="913" y="3"/>
                </a:lnTo>
                <a:lnTo>
                  <a:pt x="913" y="3"/>
                </a:lnTo>
                <a:lnTo>
                  <a:pt x="947" y="8"/>
                </a:lnTo>
                <a:lnTo>
                  <a:pt x="978" y="15"/>
                </a:lnTo>
                <a:lnTo>
                  <a:pt x="1011" y="23"/>
                </a:lnTo>
                <a:lnTo>
                  <a:pt x="1043" y="32"/>
                </a:lnTo>
                <a:lnTo>
                  <a:pt x="1073" y="42"/>
                </a:lnTo>
                <a:lnTo>
                  <a:pt x="1103" y="53"/>
                </a:lnTo>
                <a:lnTo>
                  <a:pt x="1133" y="66"/>
                </a:lnTo>
                <a:lnTo>
                  <a:pt x="1161" y="80"/>
                </a:lnTo>
                <a:lnTo>
                  <a:pt x="1189" y="96"/>
                </a:lnTo>
                <a:lnTo>
                  <a:pt x="1217" y="111"/>
                </a:lnTo>
                <a:lnTo>
                  <a:pt x="1244" y="130"/>
                </a:lnTo>
                <a:lnTo>
                  <a:pt x="1270" y="148"/>
                </a:lnTo>
                <a:lnTo>
                  <a:pt x="1297" y="168"/>
                </a:lnTo>
                <a:lnTo>
                  <a:pt x="1322" y="189"/>
                </a:lnTo>
                <a:lnTo>
                  <a:pt x="1347" y="213"/>
                </a:lnTo>
                <a:lnTo>
                  <a:pt x="1372" y="236"/>
                </a:lnTo>
                <a:lnTo>
                  <a:pt x="1372" y="236"/>
                </a:lnTo>
                <a:lnTo>
                  <a:pt x="1749" y="615"/>
                </a:lnTo>
                <a:lnTo>
                  <a:pt x="2127" y="992"/>
                </a:lnTo>
                <a:lnTo>
                  <a:pt x="2127" y="992"/>
                </a:lnTo>
                <a:lnTo>
                  <a:pt x="2146" y="1010"/>
                </a:lnTo>
                <a:lnTo>
                  <a:pt x="2152" y="1015"/>
                </a:lnTo>
                <a:lnTo>
                  <a:pt x="2159" y="1017"/>
                </a:lnTo>
                <a:lnTo>
                  <a:pt x="2166" y="1015"/>
                </a:lnTo>
                <a:lnTo>
                  <a:pt x="2172" y="1010"/>
                </a:lnTo>
                <a:lnTo>
                  <a:pt x="2191" y="992"/>
                </a:lnTo>
                <a:lnTo>
                  <a:pt x="2191" y="992"/>
                </a:lnTo>
                <a:lnTo>
                  <a:pt x="2971" y="213"/>
                </a:lnTo>
                <a:lnTo>
                  <a:pt x="2971" y="213"/>
                </a:lnTo>
                <a:lnTo>
                  <a:pt x="2991" y="194"/>
                </a:lnTo>
                <a:lnTo>
                  <a:pt x="3011" y="176"/>
                </a:lnTo>
                <a:lnTo>
                  <a:pt x="3031" y="160"/>
                </a:lnTo>
                <a:lnTo>
                  <a:pt x="3052" y="143"/>
                </a:lnTo>
                <a:lnTo>
                  <a:pt x="3097" y="113"/>
                </a:lnTo>
                <a:lnTo>
                  <a:pt x="3144" y="86"/>
                </a:lnTo>
                <a:lnTo>
                  <a:pt x="3144" y="86"/>
                </a:lnTo>
                <a:lnTo>
                  <a:pt x="3177" y="70"/>
                </a:lnTo>
                <a:lnTo>
                  <a:pt x="3209" y="56"/>
                </a:lnTo>
                <a:lnTo>
                  <a:pt x="3242" y="43"/>
                </a:lnTo>
                <a:lnTo>
                  <a:pt x="3277" y="32"/>
                </a:lnTo>
                <a:lnTo>
                  <a:pt x="3310" y="22"/>
                </a:lnTo>
                <a:lnTo>
                  <a:pt x="3345" y="13"/>
                </a:lnTo>
                <a:lnTo>
                  <a:pt x="3380" y="7"/>
                </a:lnTo>
                <a:lnTo>
                  <a:pt x="3415" y="0"/>
                </a:lnTo>
                <a:lnTo>
                  <a:pt x="3415" y="0"/>
                </a:lnTo>
                <a:close/>
                <a:moveTo>
                  <a:pt x="794" y="485"/>
                </a:moveTo>
                <a:lnTo>
                  <a:pt x="794" y="485"/>
                </a:lnTo>
                <a:lnTo>
                  <a:pt x="776" y="485"/>
                </a:lnTo>
                <a:lnTo>
                  <a:pt x="759" y="487"/>
                </a:lnTo>
                <a:lnTo>
                  <a:pt x="742" y="488"/>
                </a:lnTo>
                <a:lnTo>
                  <a:pt x="726" y="492"/>
                </a:lnTo>
                <a:lnTo>
                  <a:pt x="711" y="497"/>
                </a:lnTo>
                <a:lnTo>
                  <a:pt x="696" y="502"/>
                </a:lnTo>
                <a:lnTo>
                  <a:pt x="668" y="517"/>
                </a:lnTo>
                <a:lnTo>
                  <a:pt x="639" y="533"/>
                </a:lnTo>
                <a:lnTo>
                  <a:pt x="613" y="553"/>
                </a:lnTo>
                <a:lnTo>
                  <a:pt x="586" y="577"/>
                </a:lnTo>
                <a:lnTo>
                  <a:pt x="561" y="601"/>
                </a:lnTo>
                <a:lnTo>
                  <a:pt x="561" y="601"/>
                </a:lnTo>
                <a:lnTo>
                  <a:pt x="543" y="623"/>
                </a:lnTo>
                <a:lnTo>
                  <a:pt x="526" y="648"/>
                </a:lnTo>
                <a:lnTo>
                  <a:pt x="513" y="673"/>
                </a:lnTo>
                <a:lnTo>
                  <a:pt x="503" y="701"/>
                </a:lnTo>
                <a:lnTo>
                  <a:pt x="497" y="731"/>
                </a:lnTo>
                <a:lnTo>
                  <a:pt x="492" y="761"/>
                </a:lnTo>
                <a:lnTo>
                  <a:pt x="488" y="791"/>
                </a:lnTo>
                <a:lnTo>
                  <a:pt x="488" y="822"/>
                </a:lnTo>
                <a:lnTo>
                  <a:pt x="492" y="852"/>
                </a:lnTo>
                <a:lnTo>
                  <a:pt x="497" y="884"/>
                </a:lnTo>
                <a:lnTo>
                  <a:pt x="503" y="914"/>
                </a:lnTo>
                <a:lnTo>
                  <a:pt x="515" y="942"/>
                </a:lnTo>
                <a:lnTo>
                  <a:pt x="526" y="970"/>
                </a:lnTo>
                <a:lnTo>
                  <a:pt x="541" y="995"/>
                </a:lnTo>
                <a:lnTo>
                  <a:pt x="560" y="1019"/>
                </a:lnTo>
                <a:lnTo>
                  <a:pt x="578" y="1040"/>
                </a:lnTo>
                <a:lnTo>
                  <a:pt x="578" y="1040"/>
                </a:lnTo>
                <a:lnTo>
                  <a:pt x="678" y="1136"/>
                </a:lnTo>
                <a:lnTo>
                  <a:pt x="777" y="1235"/>
                </a:lnTo>
                <a:lnTo>
                  <a:pt x="875" y="1331"/>
                </a:lnTo>
                <a:lnTo>
                  <a:pt x="973" y="1429"/>
                </a:lnTo>
                <a:lnTo>
                  <a:pt x="973" y="1429"/>
                </a:lnTo>
                <a:lnTo>
                  <a:pt x="1066" y="1519"/>
                </a:lnTo>
                <a:lnTo>
                  <a:pt x="1158" y="1610"/>
                </a:lnTo>
                <a:lnTo>
                  <a:pt x="1340" y="1794"/>
                </a:lnTo>
                <a:lnTo>
                  <a:pt x="1340" y="1794"/>
                </a:lnTo>
                <a:lnTo>
                  <a:pt x="1347" y="1801"/>
                </a:lnTo>
                <a:lnTo>
                  <a:pt x="1354" y="1806"/>
                </a:lnTo>
                <a:lnTo>
                  <a:pt x="1360" y="1809"/>
                </a:lnTo>
                <a:lnTo>
                  <a:pt x="1365" y="1809"/>
                </a:lnTo>
                <a:lnTo>
                  <a:pt x="1372" y="1809"/>
                </a:lnTo>
                <a:lnTo>
                  <a:pt x="1377" y="1806"/>
                </a:lnTo>
                <a:lnTo>
                  <a:pt x="1383" y="1801"/>
                </a:lnTo>
                <a:lnTo>
                  <a:pt x="1390" y="1794"/>
                </a:lnTo>
                <a:lnTo>
                  <a:pt x="1390" y="1794"/>
                </a:lnTo>
                <a:lnTo>
                  <a:pt x="1435" y="1750"/>
                </a:lnTo>
                <a:lnTo>
                  <a:pt x="1480" y="1705"/>
                </a:lnTo>
                <a:lnTo>
                  <a:pt x="1480" y="1705"/>
                </a:lnTo>
                <a:lnTo>
                  <a:pt x="1556" y="1628"/>
                </a:lnTo>
                <a:lnTo>
                  <a:pt x="1631" y="1552"/>
                </a:lnTo>
                <a:lnTo>
                  <a:pt x="1707" y="1475"/>
                </a:lnTo>
                <a:lnTo>
                  <a:pt x="1747" y="1439"/>
                </a:lnTo>
                <a:lnTo>
                  <a:pt x="1787" y="1404"/>
                </a:lnTo>
                <a:lnTo>
                  <a:pt x="1787" y="1404"/>
                </a:lnTo>
                <a:lnTo>
                  <a:pt x="1795" y="1396"/>
                </a:lnTo>
                <a:lnTo>
                  <a:pt x="1802" y="1387"/>
                </a:lnTo>
                <a:lnTo>
                  <a:pt x="1804" y="1381"/>
                </a:lnTo>
                <a:lnTo>
                  <a:pt x="1804" y="1374"/>
                </a:lnTo>
                <a:lnTo>
                  <a:pt x="1802" y="1367"/>
                </a:lnTo>
                <a:lnTo>
                  <a:pt x="1799" y="1359"/>
                </a:lnTo>
                <a:lnTo>
                  <a:pt x="1785" y="1346"/>
                </a:lnTo>
                <a:lnTo>
                  <a:pt x="1785" y="1346"/>
                </a:lnTo>
                <a:lnTo>
                  <a:pt x="1400" y="960"/>
                </a:lnTo>
                <a:lnTo>
                  <a:pt x="1016" y="575"/>
                </a:lnTo>
                <a:lnTo>
                  <a:pt x="1016" y="575"/>
                </a:lnTo>
                <a:lnTo>
                  <a:pt x="993" y="553"/>
                </a:lnTo>
                <a:lnTo>
                  <a:pt x="968" y="535"/>
                </a:lnTo>
                <a:lnTo>
                  <a:pt x="943" y="518"/>
                </a:lnTo>
                <a:lnTo>
                  <a:pt x="917" y="507"/>
                </a:lnTo>
                <a:lnTo>
                  <a:pt x="889" y="497"/>
                </a:lnTo>
                <a:lnTo>
                  <a:pt x="859" y="490"/>
                </a:lnTo>
                <a:lnTo>
                  <a:pt x="827" y="487"/>
                </a:lnTo>
                <a:lnTo>
                  <a:pt x="794" y="485"/>
                </a:lnTo>
                <a:lnTo>
                  <a:pt x="794" y="485"/>
                </a:lnTo>
                <a:close/>
                <a:moveTo>
                  <a:pt x="3518" y="485"/>
                </a:moveTo>
                <a:lnTo>
                  <a:pt x="3518" y="485"/>
                </a:lnTo>
                <a:lnTo>
                  <a:pt x="3484" y="487"/>
                </a:lnTo>
                <a:lnTo>
                  <a:pt x="3454" y="490"/>
                </a:lnTo>
                <a:lnTo>
                  <a:pt x="3426" y="497"/>
                </a:lnTo>
                <a:lnTo>
                  <a:pt x="3400" y="507"/>
                </a:lnTo>
                <a:lnTo>
                  <a:pt x="3375" y="518"/>
                </a:lnTo>
                <a:lnTo>
                  <a:pt x="3350" y="533"/>
                </a:lnTo>
                <a:lnTo>
                  <a:pt x="3327" y="553"/>
                </a:lnTo>
                <a:lnTo>
                  <a:pt x="3302" y="575"/>
                </a:lnTo>
                <a:lnTo>
                  <a:pt x="3302" y="575"/>
                </a:lnTo>
                <a:lnTo>
                  <a:pt x="2880" y="999"/>
                </a:lnTo>
                <a:lnTo>
                  <a:pt x="2880" y="999"/>
                </a:lnTo>
                <a:lnTo>
                  <a:pt x="2529" y="1349"/>
                </a:lnTo>
                <a:lnTo>
                  <a:pt x="2529" y="1349"/>
                </a:lnTo>
                <a:lnTo>
                  <a:pt x="2518" y="1361"/>
                </a:lnTo>
                <a:lnTo>
                  <a:pt x="2514" y="1367"/>
                </a:lnTo>
                <a:lnTo>
                  <a:pt x="2513" y="1372"/>
                </a:lnTo>
                <a:lnTo>
                  <a:pt x="2513" y="1379"/>
                </a:lnTo>
                <a:lnTo>
                  <a:pt x="2514" y="1386"/>
                </a:lnTo>
                <a:lnTo>
                  <a:pt x="2519" y="1392"/>
                </a:lnTo>
                <a:lnTo>
                  <a:pt x="2526" y="1399"/>
                </a:lnTo>
                <a:lnTo>
                  <a:pt x="2526" y="1399"/>
                </a:lnTo>
                <a:lnTo>
                  <a:pt x="2563" y="1429"/>
                </a:lnTo>
                <a:lnTo>
                  <a:pt x="2596" y="1462"/>
                </a:lnTo>
                <a:lnTo>
                  <a:pt x="2596" y="1462"/>
                </a:lnTo>
                <a:lnTo>
                  <a:pt x="2762" y="1628"/>
                </a:lnTo>
                <a:lnTo>
                  <a:pt x="2928" y="1796"/>
                </a:lnTo>
                <a:lnTo>
                  <a:pt x="2928" y="1796"/>
                </a:lnTo>
                <a:lnTo>
                  <a:pt x="2941" y="1806"/>
                </a:lnTo>
                <a:lnTo>
                  <a:pt x="2946" y="1809"/>
                </a:lnTo>
                <a:lnTo>
                  <a:pt x="2951" y="1809"/>
                </a:lnTo>
                <a:lnTo>
                  <a:pt x="2958" y="1809"/>
                </a:lnTo>
                <a:lnTo>
                  <a:pt x="2963" y="1806"/>
                </a:lnTo>
                <a:lnTo>
                  <a:pt x="2969" y="1803"/>
                </a:lnTo>
                <a:lnTo>
                  <a:pt x="2976" y="1796"/>
                </a:lnTo>
                <a:lnTo>
                  <a:pt x="2976" y="1796"/>
                </a:lnTo>
                <a:lnTo>
                  <a:pt x="3743" y="1033"/>
                </a:lnTo>
                <a:lnTo>
                  <a:pt x="3743" y="1033"/>
                </a:lnTo>
                <a:lnTo>
                  <a:pt x="3760" y="1017"/>
                </a:lnTo>
                <a:lnTo>
                  <a:pt x="3773" y="999"/>
                </a:lnTo>
                <a:lnTo>
                  <a:pt x="3787" y="979"/>
                </a:lnTo>
                <a:lnTo>
                  <a:pt x="3798" y="959"/>
                </a:lnTo>
                <a:lnTo>
                  <a:pt x="3808" y="937"/>
                </a:lnTo>
                <a:lnTo>
                  <a:pt x="3816" y="914"/>
                </a:lnTo>
                <a:lnTo>
                  <a:pt x="3823" y="892"/>
                </a:lnTo>
                <a:lnTo>
                  <a:pt x="3828" y="869"/>
                </a:lnTo>
                <a:lnTo>
                  <a:pt x="3833" y="844"/>
                </a:lnTo>
                <a:lnTo>
                  <a:pt x="3835" y="821"/>
                </a:lnTo>
                <a:lnTo>
                  <a:pt x="3835" y="798"/>
                </a:lnTo>
                <a:lnTo>
                  <a:pt x="3833" y="773"/>
                </a:lnTo>
                <a:lnTo>
                  <a:pt x="3830" y="749"/>
                </a:lnTo>
                <a:lnTo>
                  <a:pt x="3825" y="726"/>
                </a:lnTo>
                <a:lnTo>
                  <a:pt x="3816" y="704"/>
                </a:lnTo>
                <a:lnTo>
                  <a:pt x="3808" y="681"/>
                </a:lnTo>
                <a:lnTo>
                  <a:pt x="3808" y="681"/>
                </a:lnTo>
                <a:lnTo>
                  <a:pt x="3798" y="661"/>
                </a:lnTo>
                <a:lnTo>
                  <a:pt x="3787" y="641"/>
                </a:lnTo>
                <a:lnTo>
                  <a:pt x="3773" y="621"/>
                </a:lnTo>
                <a:lnTo>
                  <a:pt x="3760" y="603"/>
                </a:lnTo>
                <a:lnTo>
                  <a:pt x="3745" y="585"/>
                </a:lnTo>
                <a:lnTo>
                  <a:pt x="3728" y="568"/>
                </a:lnTo>
                <a:lnTo>
                  <a:pt x="3712" y="553"/>
                </a:lnTo>
                <a:lnTo>
                  <a:pt x="3694" y="540"/>
                </a:lnTo>
                <a:lnTo>
                  <a:pt x="3675" y="527"/>
                </a:lnTo>
                <a:lnTo>
                  <a:pt x="3655" y="515"/>
                </a:lnTo>
                <a:lnTo>
                  <a:pt x="3634" y="505"/>
                </a:lnTo>
                <a:lnTo>
                  <a:pt x="3612" y="497"/>
                </a:lnTo>
                <a:lnTo>
                  <a:pt x="3591" y="492"/>
                </a:lnTo>
                <a:lnTo>
                  <a:pt x="3567" y="487"/>
                </a:lnTo>
                <a:lnTo>
                  <a:pt x="3542" y="485"/>
                </a:lnTo>
                <a:lnTo>
                  <a:pt x="3518" y="485"/>
                </a:lnTo>
                <a:lnTo>
                  <a:pt x="3518" y="485"/>
                </a:lnTo>
                <a:close/>
                <a:moveTo>
                  <a:pt x="3831" y="3526"/>
                </a:moveTo>
                <a:lnTo>
                  <a:pt x="3831" y="3526"/>
                </a:lnTo>
                <a:lnTo>
                  <a:pt x="3831" y="3496"/>
                </a:lnTo>
                <a:lnTo>
                  <a:pt x="3828" y="3468"/>
                </a:lnTo>
                <a:lnTo>
                  <a:pt x="3823" y="3439"/>
                </a:lnTo>
                <a:lnTo>
                  <a:pt x="3816" y="3414"/>
                </a:lnTo>
                <a:lnTo>
                  <a:pt x="3806" y="3390"/>
                </a:lnTo>
                <a:lnTo>
                  <a:pt x="3795" y="3366"/>
                </a:lnTo>
                <a:lnTo>
                  <a:pt x="3780" y="3345"/>
                </a:lnTo>
                <a:lnTo>
                  <a:pt x="3762" y="3325"/>
                </a:lnTo>
                <a:lnTo>
                  <a:pt x="3762" y="3325"/>
                </a:lnTo>
                <a:lnTo>
                  <a:pt x="3366" y="2928"/>
                </a:lnTo>
                <a:lnTo>
                  <a:pt x="2971" y="2532"/>
                </a:lnTo>
                <a:lnTo>
                  <a:pt x="2971" y="2532"/>
                </a:lnTo>
                <a:lnTo>
                  <a:pt x="2964" y="2527"/>
                </a:lnTo>
                <a:lnTo>
                  <a:pt x="2959" y="2522"/>
                </a:lnTo>
                <a:lnTo>
                  <a:pt x="2953" y="2521"/>
                </a:lnTo>
                <a:lnTo>
                  <a:pt x="2948" y="2521"/>
                </a:lnTo>
                <a:lnTo>
                  <a:pt x="2943" y="2521"/>
                </a:lnTo>
                <a:lnTo>
                  <a:pt x="2936" y="2524"/>
                </a:lnTo>
                <a:lnTo>
                  <a:pt x="2926" y="2534"/>
                </a:lnTo>
                <a:lnTo>
                  <a:pt x="2926" y="2534"/>
                </a:lnTo>
                <a:lnTo>
                  <a:pt x="2878" y="2582"/>
                </a:lnTo>
                <a:lnTo>
                  <a:pt x="2832" y="2629"/>
                </a:lnTo>
                <a:lnTo>
                  <a:pt x="2832" y="2629"/>
                </a:lnTo>
                <a:lnTo>
                  <a:pt x="2533" y="2921"/>
                </a:lnTo>
                <a:lnTo>
                  <a:pt x="2533" y="2921"/>
                </a:lnTo>
                <a:lnTo>
                  <a:pt x="2516" y="2939"/>
                </a:lnTo>
                <a:lnTo>
                  <a:pt x="2513" y="2946"/>
                </a:lnTo>
                <a:lnTo>
                  <a:pt x="2511" y="2953"/>
                </a:lnTo>
                <a:lnTo>
                  <a:pt x="2513" y="2959"/>
                </a:lnTo>
                <a:lnTo>
                  <a:pt x="2518" y="2966"/>
                </a:lnTo>
                <a:lnTo>
                  <a:pt x="2536" y="2982"/>
                </a:lnTo>
                <a:lnTo>
                  <a:pt x="2536" y="2982"/>
                </a:lnTo>
                <a:lnTo>
                  <a:pt x="2558" y="3001"/>
                </a:lnTo>
                <a:lnTo>
                  <a:pt x="2579" y="3019"/>
                </a:lnTo>
                <a:lnTo>
                  <a:pt x="2579" y="3019"/>
                </a:lnTo>
                <a:lnTo>
                  <a:pt x="2948" y="3385"/>
                </a:lnTo>
                <a:lnTo>
                  <a:pt x="3317" y="3752"/>
                </a:lnTo>
                <a:lnTo>
                  <a:pt x="3317" y="3752"/>
                </a:lnTo>
                <a:lnTo>
                  <a:pt x="3340" y="3772"/>
                </a:lnTo>
                <a:lnTo>
                  <a:pt x="3365" y="3790"/>
                </a:lnTo>
                <a:lnTo>
                  <a:pt x="3390" y="3803"/>
                </a:lnTo>
                <a:lnTo>
                  <a:pt x="3418" y="3815"/>
                </a:lnTo>
                <a:lnTo>
                  <a:pt x="3444" y="3823"/>
                </a:lnTo>
                <a:lnTo>
                  <a:pt x="3474" y="3828"/>
                </a:lnTo>
                <a:lnTo>
                  <a:pt x="3503" y="3832"/>
                </a:lnTo>
                <a:lnTo>
                  <a:pt x="3534" y="3832"/>
                </a:lnTo>
                <a:lnTo>
                  <a:pt x="3534" y="3832"/>
                </a:lnTo>
                <a:lnTo>
                  <a:pt x="3561" y="3830"/>
                </a:lnTo>
                <a:lnTo>
                  <a:pt x="3589" y="3825"/>
                </a:lnTo>
                <a:lnTo>
                  <a:pt x="3617" y="3815"/>
                </a:lnTo>
                <a:lnTo>
                  <a:pt x="3644" y="3803"/>
                </a:lnTo>
                <a:lnTo>
                  <a:pt x="3670" y="3790"/>
                </a:lnTo>
                <a:lnTo>
                  <a:pt x="3697" y="3773"/>
                </a:lnTo>
                <a:lnTo>
                  <a:pt x="3720" y="3753"/>
                </a:lnTo>
                <a:lnTo>
                  <a:pt x="3742" y="3733"/>
                </a:lnTo>
                <a:lnTo>
                  <a:pt x="3763" y="3710"/>
                </a:lnTo>
                <a:lnTo>
                  <a:pt x="3782" y="3687"/>
                </a:lnTo>
                <a:lnTo>
                  <a:pt x="3798" y="3660"/>
                </a:lnTo>
                <a:lnTo>
                  <a:pt x="3811" y="3635"/>
                </a:lnTo>
                <a:lnTo>
                  <a:pt x="3821" y="3607"/>
                </a:lnTo>
                <a:lnTo>
                  <a:pt x="3828" y="3581"/>
                </a:lnTo>
                <a:lnTo>
                  <a:pt x="3831" y="3552"/>
                </a:lnTo>
                <a:lnTo>
                  <a:pt x="3831" y="3526"/>
                </a:lnTo>
                <a:lnTo>
                  <a:pt x="3831" y="3526"/>
                </a:lnTo>
                <a:close/>
                <a:moveTo>
                  <a:pt x="487" y="3522"/>
                </a:moveTo>
                <a:lnTo>
                  <a:pt x="487" y="3522"/>
                </a:lnTo>
                <a:lnTo>
                  <a:pt x="490" y="3569"/>
                </a:lnTo>
                <a:lnTo>
                  <a:pt x="490" y="3569"/>
                </a:lnTo>
                <a:lnTo>
                  <a:pt x="492" y="3584"/>
                </a:lnTo>
                <a:lnTo>
                  <a:pt x="495" y="3597"/>
                </a:lnTo>
                <a:lnTo>
                  <a:pt x="505" y="3625"/>
                </a:lnTo>
                <a:lnTo>
                  <a:pt x="516" y="3650"/>
                </a:lnTo>
                <a:lnTo>
                  <a:pt x="531" y="3674"/>
                </a:lnTo>
                <a:lnTo>
                  <a:pt x="548" y="3697"/>
                </a:lnTo>
                <a:lnTo>
                  <a:pt x="566" y="3719"/>
                </a:lnTo>
                <a:lnTo>
                  <a:pt x="586" y="3738"/>
                </a:lnTo>
                <a:lnTo>
                  <a:pt x="606" y="3758"/>
                </a:lnTo>
                <a:lnTo>
                  <a:pt x="606" y="3758"/>
                </a:lnTo>
                <a:lnTo>
                  <a:pt x="626" y="3777"/>
                </a:lnTo>
                <a:lnTo>
                  <a:pt x="648" y="3790"/>
                </a:lnTo>
                <a:lnTo>
                  <a:pt x="671" y="3803"/>
                </a:lnTo>
                <a:lnTo>
                  <a:pt x="696" y="3813"/>
                </a:lnTo>
                <a:lnTo>
                  <a:pt x="721" y="3822"/>
                </a:lnTo>
                <a:lnTo>
                  <a:pt x="747" y="3827"/>
                </a:lnTo>
                <a:lnTo>
                  <a:pt x="774" y="3830"/>
                </a:lnTo>
                <a:lnTo>
                  <a:pt x="800" y="3832"/>
                </a:lnTo>
                <a:lnTo>
                  <a:pt x="827" y="3830"/>
                </a:lnTo>
                <a:lnTo>
                  <a:pt x="854" y="3827"/>
                </a:lnTo>
                <a:lnTo>
                  <a:pt x="880" y="3822"/>
                </a:lnTo>
                <a:lnTo>
                  <a:pt x="905" y="3813"/>
                </a:lnTo>
                <a:lnTo>
                  <a:pt x="930" y="3803"/>
                </a:lnTo>
                <a:lnTo>
                  <a:pt x="953" y="3790"/>
                </a:lnTo>
                <a:lnTo>
                  <a:pt x="975" y="3775"/>
                </a:lnTo>
                <a:lnTo>
                  <a:pt x="993" y="3758"/>
                </a:lnTo>
                <a:lnTo>
                  <a:pt x="993" y="3758"/>
                </a:lnTo>
                <a:lnTo>
                  <a:pt x="1721" y="3039"/>
                </a:lnTo>
                <a:lnTo>
                  <a:pt x="1721" y="3039"/>
                </a:lnTo>
                <a:lnTo>
                  <a:pt x="1750" y="3011"/>
                </a:lnTo>
                <a:lnTo>
                  <a:pt x="1780" y="2982"/>
                </a:lnTo>
                <a:lnTo>
                  <a:pt x="1780" y="2982"/>
                </a:lnTo>
                <a:lnTo>
                  <a:pt x="1792" y="2974"/>
                </a:lnTo>
                <a:lnTo>
                  <a:pt x="1800" y="2966"/>
                </a:lnTo>
                <a:lnTo>
                  <a:pt x="1805" y="2959"/>
                </a:lnTo>
                <a:lnTo>
                  <a:pt x="1807" y="2953"/>
                </a:lnTo>
                <a:lnTo>
                  <a:pt x="1805" y="2946"/>
                </a:lnTo>
                <a:lnTo>
                  <a:pt x="1802" y="2939"/>
                </a:lnTo>
                <a:lnTo>
                  <a:pt x="1794" y="2929"/>
                </a:lnTo>
                <a:lnTo>
                  <a:pt x="1784" y="2919"/>
                </a:lnTo>
                <a:lnTo>
                  <a:pt x="1784" y="2919"/>
                </a:lnTo>
                <a:lnTo>
                  <a:pt x="1402" y="2544"/>
                </a:lnTo>
                <a:lnTo>
                  <a:pt x="1402" y="2544"/>
                </a:lnTo>
                <a:lnTo>
                  <a:pt x="1382" y="2526"/>
                </a:lnTo>
                <a:lnTo>
                  <a:pt x="1375" y="2521"/>
                </a:lnTo>
                <a:lnTo>
                  <a:pt x="1368" y="2519"/>
                </a:lnTo>
                <a:lnTo>
                  <a:pt x="1362" y="2521"/>
                </a:lnTo>
                <a:lnTo>
                  <a:pt x="1355" y="2526"/>
                </a:lnTo>
                <a:lnTo>
                  <a:pt x="1335" y="2544"/>
                </a:lnTo>
                <a:lnTo>
                  <a:pt x="1335" y="2544"/>
                </a:lnTo>
                <a:lnTo>
                  <a:pt x="953" y="2926"/>
                </a:lnTo>
                <a:lnTo>
                  <a:pt x="573" y="3306"/>
                </a:lnTo>
                <a:lnTo>
                  <a:pt x="573" y="3306"/>
                </a:lnTo>
                <a:lnTo>
                  <a:pt x="551" y="3330"/>
                </a:lnTo>
                <a:lnTo>
                  <a:pt x="535" y="3353"/>
                </a:lnTo>
                <a:lnTo>
                  <a:pt x="520" y="3378"/>
                </a:lnTo>
                <a:lnTo>
                  <a:pt x="508" y="3403"/>
                </a:lnTo>
                <a:lnTo>
                  <a:pt x="498" y="3431"/>
                </a:lnTo>
                <a:lnTo>
                  <a:pt x="492" y="3459"/>
                </a:lnTo>
                <a:lnTo>
                  <a:pt x="488" y="3491"/>
                </a:lnTo>
                <a:lnTo>
                  <a:pt x="487" y="3522"/>
                </a:lnTo>
                <a:lnTo>
                  <a:pt x="487" y="3522"/>
                </a:lnTo>
                <a:close/>
                <a:moveTo>
                  <a:pt x="2597" y="2165"/>
                </a:moveTo>
                <a:lnTo>
                  <a:pt x="2597" y="2165"/>
                </a:lnTo>
                <a:lnTo>
                  <a:pt x="2596" y="2160"/>
                </a:lnTo>
                <a:lnTo>
                  <a:pt x="2592" y="2153"/>
                </a:lnTo>
                <a:lnTo>
                  <a:pt x="2584" y="2145"/>
                </a:lnTo>
                <a:lnTo>
                  <a:pt x="2584" y="2145"/>
                </a:lnTo>
                <a:lnTo>
                  <a:pt x="2181" y="1740"/>
                </a:lnTo>
                <a:lnTo>
                  <a:pt x="2181" y="1740"/>
                </a:lnTo>
                <a:lnTo>
                  <a:pt x="2169" y="1731"/>
                </a:lnTo>
                <a:lnTo>
                  <a:pt x="2164" y="1730"/>
                </a:lnTo>
                <a:lnTo>
                  <a:pt x="2159" y="1728"/>
                </a:lnTo>
                <a:lnTo>
                  <a:pt x="2154" y="1730"/>
                </a:lnTo>
                <a:lnTo>
                  <a:pt x="2149" y="1731"/>
                </a:lnTo>
                <a:lnTo>
                  <a:pt x="2144" y="1735"/>
                </a:lnTo>
                <a:lnTo>
                  <a:pt x="2139" y="1740"/>
                </a:lnTo>
                <a:lnTo>
                  <a:pt x="2139" y="1740"/>
                </a:lnTo>
                <a:lnTo>
                  <a:pt x="1732" y="2147"/>
                </a:lnTo>
                <a:lnTo>
                  <a:pt x="1732" y="2147"/>
                </a:lnTo>
                <a:lnTo>
                  <a:pt x="1727" y="2152"/>
                </a:lnTo>
                <a:lnTo>
                  <a:pt x="1724" y="2157"/>
                </a:lnTo>
                <a:lnTo>
                  <a:pt x="1722" y="2163"/>
                </a:lnTo>
                <a:lnTo>
                  <a:pt x="1721" y="2168"/>
                </a:lnTo>
                <a:lnTo>
                  <a:pt x="1722" y="2173"/>
                </a:lnTo>
                <a:lnTo>
                  <a:pt x="1724" y="2178"/>
                </a:lnTo>
                <a:lnTo>
                  <a:pt x="1734" y="2188"/>
                </a:lnTo>
                <a:lnTo>
                  <a:pt x="1734" y="2188"/>
                </a:lnTo>
                <a:lnTo>
                  <a:pt x="1772" y="2221"/>
                </a:lnTo>
                <a:lnTo>
                  <a:pt x="1810" y="2256"/>
                </a:lnTo>
                <a:lnTo>
                  <a:pt x="1810" y="2256"/>
                </a:lnTo>
                <a:lnTo>
                  <a:pt x="2134" y="2580"/>
                </a:lnTo>
                <a:lnTo>
                  <a:pt x="2134" y="2580"/>
                </a:lnTo>
                <a:lnTo>
                  <a:pt x="2144" y="2590"/>
                </a:lnTo>
                <a:lnTo>
                  <a:pt x="2149" y="2595"/>
                </a:lnTo>
                <a:lnTo>
                  <a:pt x="2154" y="2597"/>
                </a:lnTo>
                <a:lnTo>
                  <a:pt x="2161" y="2597"/>
                </a:lnTo>
                <a:lnTo>
                  <a:pt x="2166" y="2595"/>
                </a:lnTo>
                <a:lnTo>
                  <a:pt x="2172" y="2592"/>
                </a:lnTo>
                <a:lnTo>
                  <a:pt x="2179" y="2587"/>
                </a:lnTo>
                <a:lnTo>
                  <a:pt x="2179" y="2587"/>
                </a:lnTo>
                <a:lnTo>
                  <a:pt x="2280" y="2486"/>
                </a:lnTo>
                <a:lnTo>
                  <a:pt x="2380" y="2384"/>
                </a:lnTo>
                <a:lnTo>
                  <a:pt x="2480" y="2285"/>
                </a:lnTo>
                <a:lnTo>
                  <a:pt x="2531" y="2236"/>
                </a:lnTo>
                <a:lnTo>
                  <a:pt x="2584" y="2188"/>
                </a:lnTo>
                <a:lnTo>
                  <a:pt x="2584" y="2188"/>
                </a:lnTo>
                <a:lnTo>
                  <a:pt x="2592" y="2178"/>
                </a:lnTo>
                <a:lnTo>
                  <a:pt x="2596" y="2173"/>
                </a:lnTo>
                <a:lnTo>
                  <a:pt x="2597" y="2165"/>
                </a:lnTo>
                <a:lnTo>
                  <a:pt x="2597" y="2165"/>
                </a:lnTo>
                <a:close/>
              </a:path>
            </a:pathLst>
          </a:custGeom>
          <a:solidFill>
            <a:srgbClr val="4D4F53"/>
          </a:solidFill>
          <a:ln>
            <a:noFill/>
          </a:ln>
        </p:spPr>
        <p:txBody>
          <a:bodyPr vert="horz" wrap="square" lIns="91440" tIns="45720" rIns="91440" bIns="45720" numCol="1" anchor="t" anchorCtr="0" compatLnSpc="1">
            <a:prstTxWarp prst="textNoShape">
              <a:avLst/>
            </a:prstTxWarp>
          </a:bodyPr>
          <a:lstStyle/>
          <a:p>
            <a:endParaRPr lang="en-US">
              <a:solidFill>
                <a:srgbClr val="4D4F53"/>
              </a:solidFill>
            </a:endParaRPr>
          </a:p>
        </p:txBody>
      </p:sp>
      <p:sp>
        <p:nvSpPr>
          <p:cNvPr id="70" name="Freeform 13"/>
          <p:cNvSpPr>
            <a:spLocks noChangeAspect="1" noEditPoints="1"/>
          </p:cNvSpPr>
          <p:nvPr/>
        </p:nvSpPr>
        <p:spPr bwMode="auto">
          <a:xfrm>
            <a:off x="1160231" y="2836551"/>
            <a:ext cx="366674" cy="366843"/>
          </a:xfrm>
          <a:custGeom>
            <a:avLst/>
            <a:gdLst>
              <a:gd name="T0" fmla="*/ 3823 w 4318"/>
              <a:gd name="T1" fmla="*/ 55 h 4320"/>
              <a:gd name="T2" fmla="*/ 4203 w 4318"/>
              <a:gd name="T3" fmla="*/ 389 h 4320"/>
              <a:gd name="T4" fmla="*/ 4318 w 4318"/>
              <a:gd name="T5" fmla="*/ 718 h 4320"/>
              <a:gd name="T6" fmla="*/ 4250 w 4318"/>
              <a:gd name="T7" fmla="*/ 1145 h 4320"/>
              <a:gd name="T8" fmla="*/ 3833 w 4318"/>
              <a:gd name="T9" fmla="*/ 1635 h 4320"/>
              <a:gd name="T10" fmla="*/ 3307 w 4318"/>
              <a:gd name="T11" fmla="*/ 2180 h 4320"/>
              <a:gd name="T12" fmla="*/ 4139 w 4318"/>
              <a:gd name="T13" fmla="*/ 3012 h 4320"/>
              <a:gd name="T14" fmla="*/ 4285 w 4318"/>
              <a:gd name="T15" fmla="*/ 3278 h 4320"/>
              <a:gd name="T16" fmla="*/ 4273 w 4318"/>
              <a:gd name="T17" fmla="*/ 3788 h 4320"/>
              <a:gd name="T18" fmla="*/ 3923 w 4318"/>
              <a:gd name="T19" fmla="*/ 4207 h 4320"/>
              <a:gd name="T20" fmla="*/ 3448 w 4318"/>
              <a:gd name="T21" fmla="*/ 4320 h 4320"/>
              <a:gd name="T22" fmla="*/ 3204 w 4318"/>
              <a:gd name="T23" fmla="*/ 4255 h 4320"/>
              <a:gd name="T24" fmla="*/ 2573 w 4318"/>
              <a:gd name="T25" fmla="*/ 3704 h 4320"/>
              <a:gd name="T26" fmla="*/ 2084 w 4318"/>
              <a:gd name="T27" fmla="*/ 3368 h 4320"/>
              <a:gd name="T28" fmla="*/ 1189 w 4318"/>
              <a:gd name="T29" fmla="*/ 4219 h 4320"/>
              <a:gd name="T30" fmla="*/ 731 w 4318"/>
              <a:gd name="T31" fmla="*/ 4320 h 4320"/>
              <a:gd name="T32" fmla="*/ 384 w 4318"/>
              <a:gd name="T33" fmla="*/ 4204 h 4320"/>
              <a:gd name="T34" fmla="*/ 68 w 4318"/>
              <a:gd name="T35" fmla="*/ 3850 h 4320"/>
              <a:gd name="T36" fmla="*/ 5 w 4318"/>
              <a:gd name="T37" fmla="*/ 3403 h 4320"/>
              <a:gd name="T38" fmla="*/ 148 w 4318"/>
              <a:gd name="T39" fmla="*/ 3051 h 4320"/>
              <a:gd name="T40" fmla="*/ 996 w 4318"/>
              <a:gd name="T41" fmla="*/ 2195 h 4320"/>
              <a:gd name="T42" fmla="*/ 869 w 4318"/>
              <a:gd name="T43" fmla="*/ 2015 h 4320"/>
              <a:gd name="T44" fmla="*/ 108 w 4318"/>
              <a:gd name="T45" fmla="*/ 1221 h 4320"/>
              <a:gd name="T46" fmla="*/ 0 w 4318"/>
              <a:gd name="T47" fmla="*/ 897 h 4320"/>
              <a:gd name="T48" fmla="*/ 123 w 4318"/>
              <a:gd name="T49" fmla="*/ 372 h 4320"/>
              <a:gd name="T50" fmla="*/ 468 w 4318"/>
              <a:gd name="T51" fmla="*/ 66 h 4320"/>
              <a:gd name="T52" fmla="*/ 913 w 4318"/>
              <a:gd name="T53" fmla="*/ 3 h 4320"/>
              <a:gd name="T54" fmla="*/ 1217 w 4318"/>
              <a:gd name="T55" fmla="*/ 111 h 4320"/>
              <a:gd name="T56" fmla="*/ 2146 w 4318"/>
              <a:gd name="T57" fmla="*/ 1010 h 4320"/>
              <a:gd name="T58" fmla="*/ 3031 w 4318"/>
              <a:gd name="T59" fmla="*/ 160 h 4320"/>
              <a:gd name="T60" fmla="*/ 3380 w 4318"/>
              <a:gd name="T61" fmla="*/ 7 h 4320"/>
              <a:gd name="T62" fmla="*/ 668 w 4318"/>
              <a:gd name="T63" fmla="*/ 517 h 4320"/>
              <a:gd name="T64" fmla="*/ 492 w 4318"/>
              <a:gd name="T65" fmla="*/ 761 h 4320"/>
              <a:gd name="T66" fmla="*/ 578 w 4318"/>
              <a:gd name="T67" fmla="*/ 1040 h 4320"/>
              <a:gd name="T68" fmla="*/ 1354 w 4318"/>
              <a:gd name="T69" fmla="*/ 1806 h 4320"/>
              <a:gd name="T70" fmla="*/ 1556 w 4318"/>
              <a:gd name="T71" fmla="*/ 1628 h 4320"/>
              <a:gd name="T72" fmla="*/ 1799 w 4318"/>
              <a:gd name="T73" fmla="*/ 1359 h 4320"/>
              <a:gd name="T74" fmla="*/ 859 w 4318"/>
              <a:gd name="T75" fmla="*/ 490 h 4320"/>
              <a:gd name="T76" fmla="*/ 3350 w 4318"/>
              <a:gd name="T77" fmla="*/ 533 h 4320"/>
              <a:gd name="T78" fmla="*/ 2513 w 4318"/>
              <a:gd name="T79" fmla="*/ 1379 h 4320"/>
              <a:gd name="T80" fmla="*/ 2941 w 4318"/>
              <a:gd name="T81" fmla="*/ 1806 h 4320"/>
              <a:gd name="T82" fmla="*/ 3773 w 4318"/>
              <a:gd name="T83" fmla="*/ 999 h 4320"/>
              <a:gd name="T84" fmla="*/ 3830 w 4318"/>
              <a:gd name="T85" fmla="*/ 749 h 4320"/>
              <a:gd name="T86" fmla="*/ 3712 w 4318"/>
              <a:gd name="T87" fmla="*/ 553 h 4320"/>
              <a:gd name="T88" fmla="*/ 3831 w 4318"/>
              <a:gd name="T89" fmla="*/ 3526 h 4320"/>
              <a:gd name="T90" fmla="*/ 3366 w 4318"/>
              <a:gd name="T91" fmla="*/ 2928 h 4320"/>
              <a:gd name="T92" fmla="*/ 2878 w 4318"/>
              <a:gd name="T93" fmla="*/ 2582 h 4320"/>
              <a:gd name="T94" fmla="*/ 2536 w 4318"/>
              <a:gd name="T95" fmla="*/ 2982 h 4320"/>
              <a:gd name="T96" fmla="*/ 3444 w 4318"/>
              <a:gd name="T97" fmla="*/ 3823 h 4320"/>
              <a:gd name="T98" fmla="*/ 3720 w 4318"/>
              <a:gd name="T99" fmla="*/ 3753 h 4320"/>
              <a:gd name="T100" fmla="*/ 487 w 4318"/>
              <a:gd name="T101" fmla="*/ 3522 h 4320"/>
              <a:gd name="T102" fmla="*/ 586 w 4318"/>
              <a:gd name="T103" fmla="*/ 3738 h 4320"/>
              <a:gd name="T104" fmla="*/ 827 w 4318"/>
              <a:gd name="T105" fmla="*/ 3830 h 4320"/>
              <a:gd name="T106" fmla="*/ 1750 w 4318"/>
              <a:gd name="T107" fmla="*/ 3011 h 4320"/>
              <a:gd name="T108" fmla="*/ 1784 w 4318"/>
              <a:gd name="T109" fmla="*/ 2919 h 4320"/>
              <a:gd name="T110" fmla="*/ 573 w 4318"/>
              <a:gd name="T111" fmla="*/ 3306 h 4320"/>
              <a:gd name="T112" fmla="*/ 2597 w 4318"/>
              <a:gd name="T113" fmla="*/ 2165 h 4320"/>
              <a:gd name="T114" fmla="*/ 2154 w 4318"/>
              <a:gd name="T115" fmla="*/ 1730 h 4320"/>
              <a:gd name="T116" fmla="*/ 1722 w 4318"/>
              <a:gd name="T117" fmla="*/ 2173 h 4320"/>
              <a:gd name="T118" fmla="*/ 2154 w 4318"/>
              <a:gd name="T119" fmla="*/ 2597 h 4320"/>
              <a:gd name="T120" fmla="*/ 2584 w 4318"/>
              <a:gd name="T121" fmla="*/ 2188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18" h="4320">
                <a:moveTo>
                  <a:pt x="3415" y="0"/>
                </a:moveTo>
                <a:lnTo>
                  <a:pt x="3415" y="0"/>
                </a:lnTo>
                <a:lnTo>
                  <a:pt x="3620" y="0"/>
                </a:lnTo>
                <a:lnTo>
                  <a:pt x="3620" y="0"/>
                </a:lnTo>
                <a:lnTo>
                  <a:pt x="3627" y="2"/>
                </a:lnTo>
                <a:lnTo>
                  <a:pt x="3634" y="3"/>
                </a:lnTo>
                <a:lnTo>
                  <a:pt x="3634" y="3"/>
                </a:lnTo>
                <a:lnTo>
                  <a:pt x="3684" y="12"/>
                </a:lnTo>
                <a:lnTo>
                  <a:pt x="3732" y="23"/>
                </a:lnTo>
                <a:lnTo>
                  <a:pt x="3778" y="38"/>
                </a:lnTo>
                <a:lnTo>
                  <a:pt x="3823" y="55"/>
                </a:lnTo>
                <a:lnTo>
                  <a:pt x="3866" y="73"/>
                </a:lnTo>
                <a:lnTo>
                  <a:pt x="3906" y="95"/>
                </a:lnTo>
                <a:lnTo>
                  <a:pt x="3946" y="120"/>
                </a:lnTo>
                <a:lnTo>
                  <a:pt x="3983" y="145"/>
                </a:lnTo>
                <a:lnTo>
                  <a:pt x="4019" y="174"/>
                </a:lnTo>
                <a:lnTo>
                  <a:pt x="4054" y="204"/>
                </a:lnTo>
                <a:lnTo>
                  <a:pt x="4087" y="238"/>
                </a:lnTo>
                <a:lnTo>
                  <a:pt x="4117" y="272"/>
                </a:lnTo>
                <a:lnTo>
                  <a:pt x="4147" y="309"/>
                </a:lnTo>
                <a:lnTo>
                  <a:pt x="4177" y="349"/>
                </a:lnTo>
                <a:lnTo>
                  <a:pt x="4203" y="389"/>
                </a:lnTo>
                <a:lnTo>
                  <a:pt x="4230" y="432"/>
                </a:lnTo>
                <a:lnTo>
                  <a:pt x="4230" y="432"/>
                </a:lnTo>
                <a:lnTo>
                  <a:pt x="4248" y="465"/>
                </a:lnTo>
                <a:lnTo>
                  <a:pt x="4263" y="498"/>
                </a:lnTo>
                <a:lnTo>
                  <a:pt x="4276" y="535"/>
                </a:lnTo>
                <a:lnTo>
                  <a:pt x="4288" y="570"/>
                </a:lnTo>
                <a:lnTo>
                  <a:pt x="4296" y="606"/>
                </a:lnTo>
                <a:lnTo>
                  <a:pt x="4305" y="643"/>
                </a:lnTo>
                <a:lnTo>
                  <a:pt x="4311" y="680"/>
                </a:lnTo>
                <a:lnTo>
                  <a:pt x="4318" y="718"/>
                </a:lnTo>
                <a:lnTo>
                  <a:pt x="4318" y="718"/>
                </a:lnTo>
                <a:lnTo>
                  <a:pt x="4318" y="897"/>
                </a:lnTo>
                <a:lnTo>
                  <a:pt x="4318" y="897"/>
                </a:lnTo>
                <a:lnTo>
                  <a:pt x="4313" y="924"/>
                </a:lnTo>
                <a:lnTo>
                  <a:pt x="4313" y="924"/>
                </a:lnTo>
                <a:lnTo>
                  <a:pt x="4308" y="957"/>
                </a:lnTo>
                <a:lnTo>
                  <a:pt x="4301" y="989"/>
                </a:lnTo>
                <a:lnTo>
                  <a:pt x="4293" y="1022"/>
                </a:lnTo>
                <a:lnTo>
                  <a:pt x="4285" y="1053"/>
                </a:lnTo>
                <a:lnTo>
                  <a:pt x="4275" y="1083"/>
                </a:lnTo>
                <a:lnTo>
                  <a:pt x="4263" y="1115"/>
                </a:lnTo>
                <a:lnTo>
                  <a:pt x="4250" y="1145"/>
                </a:lnTo>
                <a:lnTo>
                  <a:pt x="4237" y="1173"/>
                </a:lnTo>
                <a:lnTo>
                  <a:pt x="4222" y="1201"/>
                </a:lnTo>
                <a:lnTo>
                  <a:pt x="4207" y="1230"/>
                </a:lnTo>
                <a:lnTo>
                  <a:pt x="4188" y="1258"/>
                </a:lnTo>
                <a:lnTo>
                  <a:pt x="4170" y="1284"/>
                </a:lnTo>
                <a:lnTo>
                  <a:pt x="4152" y="1311"/>
                </a:lnTo>
                <a:lnTo>
                  <a:pt x="4130" y="1336"/>
                </a:lnTo>
                <a:lnTo>
                  <a:pt x="4109" y="1361"/>
                </a:lnTo>
                <a:lnTo>
                  <a:pt x="4085" y="1386"/>
                </a:lnTo>
                <a:lnTo>
                  <a:pt x="4085" y="1386"/>
                </a:lnTo>
                <a:lnTo>
                  <a:pt x="3833" y="1635"/>
                </a:lnTo>
                <a:lnTo>
                  <a:pt x="3582" y="1884"/>
                </a:lnTo>
                <a:lnTo>
                  <a:pt x="3582" y="1884"/>
                </a:lnTo>
                <a:lnTo>
                  <a:pt x="3451" y="2012"/>
                </a:lnTo>
                <a:lnTo>
                  <a:pt x="3318" y="2142"/>
                </a:lnTo>
                <a:lnTo>
                  <a:pt x="3318" y="2142"/>
                </a:lnTo>
                <a:lnTo>
                  <a:pt x="3312" y="2148"/>
                </a:lnTo>
                <a:lnTo>
                  <a:pt x="3308" y="2155"/>
                </a:lnTo>
                <a:lnTo>
                  <a:pt x="3305" y="2162"/>
                </a:lnTo>
                <a:lnTo>
                  <a:pt x="3303" y="2167"/>
                </a:lnTo>
                <a:lnTo>
                  <a:pt x="3305" y="2173"/>
                </a:lnTo>
                <a:lnTo>
                  <a:pt x="3307" y="2180"/>
                </a:lnTo>
                <a:lnTo>
                  <a:pt x="3312" y="2185"/>
                </a:lnTo>
                <a:lnTo>
                  <a:pt x="3318" y="2192"/>
                </a:lnTo>
                <a:lnTo>
                  <a:pt x="3318" y="2192"/>
                </a:lnTo>
                <a:lnTo>
                  <a:pt x="3348" y="2216"/>
                </a:lnTo>
                <a:lnTo>
                  <a:pt x="3375" y="2243"/>
                </a:lnTo>
                <a:lnTo>
                  <a:pt x="3375" y="2243"/>
                </a:lnTo>
                <a:lnTo>
                  <a:pt x="3697" y="2570"/>
                </a:lnTo>
                <a:lnTo>
                  <a:pt x="3697" y="2570"/>
                </a:lnTo>
                <a:lnTo>
                  <a:pt x="4117" y="2991"/>
                </a:lnTo>
                <a:lnTo>
                  <a:pt x="4117" y="2991"/>
                </a:lnTo>
                <a:lnTo>
                  <a:pt x="4139" y="3012"/>
                </a:lnTo>
                <a:lnTo>
                  <a:pt x="4159" y="3036"/>
                </a:lnTo>
                <a:lnTo>
                  <a:pt x="4177" y="3059"/>
                </a:lnTo>
                <a:lnTo>
                  <a:pt x="4193" y="3084"/>
                </a:lnTo>
                <a:lnTo>
                  <a:pt x="4210" y="3110"/>
                </a:lnTo>
                <a:lnTo>
                  <a:pt x="4225" y="3135"/>
                </a:lnTo>
                <a:lnTo>
                  <a:pt x="4238" y="3164"/>
                </a:lnTo>
                <a:lnTo>
                  <a:pt x="4252" y="3190"/>
                </a:lnTo>
                <a:lnTo>
                  <a:pt x="4252" y="3190"/>
                </a:lnTo>
                <a:lnTo>
                  <a:pt x="4265" y="3218"/>
                </a:lnTo>
                <a:lnTo>
                  <a:pt x="4275" y="3248"/>
                </a:lnTo>
                <a:lnTo>
                  <a:pt x="4285" y="3278"/>
                </a:lnTo>
                <a:lnTo>
                  <a:pt x="4293" y="3308"/>
                </a:lnTo>
                <a:lnTo>
                  <a:pt x="4306" y="3368"/>
                </a:lnTo>
                <a:lnTo>
                  <a:pt x="4318" y="3429"/>
                </a:lnTo>
                <a:lnTo>
                  <a:pt x="4318" y="3429"/>
                </a:lnTo>
                <a:lnTo>
                  <a:pt x="4318" y="3602"/>
                </a:lnTo>
                <a:lnTo>
                  <a:pt x="4318" y="3602"/>
                </a:lnTo>
                <a:lnTo>
                  <a:pt x="4313" y="3632"/>
                </a:lnTo>
                <a:lnTo>
                  <a:pt x="4313" y="3632"/>
                </a:lnTo>
                <a:lnTo>
                  <a:pt x="4301" y="3685"/>
                </a:lnTo>
                <a:lnTo>
                  <a:pt x="4288" y="3738"/>
                </a:lnTo>
                <a:lnTo>
                  <a:pt x="4273" y="3788"/>
                </a:lnTo>
                <a:lnTo>
                  <a:pt x="4253" y="3836"/>
                </a:lnTo>
                <a:lnTo>
                  <a:pt x="4232" y="3883"/>
                </a:lnTo>
                <a:lnTo>
                  <a:pt x="4208" y="3926"/>
                </a:lnTo>
                <a:lnTo>
                  <a:pt x="4180" y="3968"/>
                </a:lnTo>
                <a:lnTo>
                  <a:pt x="4152" y="4009"/>
                </a:lnTo>
                <a:lnTo>
                  <a:pt x="4119" y="4046"/>
                </a:lnTo>
                <a:lnTo>
                  <a:pt x="4085" y="4082"/>
                </a:lnTo>
                <a:lnTo>
                  <a:pt x="4047" y="4116"/>
                </a:lnTo>
                <a:lnTo>
                  <a:pt x="4009" y="4149"/>
                </a:lnTo>
                <a:lnTo>
                  <a:pt x="3966" y="4179"/>
                </a:lnTo>
                <a:lnTo>
                  <a:pt x="3923" y="4207"/>
                </a:lnTo>
                <a:lnTo>
                  <a:pt x="3876" y="4234"/>
                </a:lnTo>
                <a:lnTo>
                  <a:pt x="3826" y="4259"/>
                </a:lnTo>
                <a:lnTo>
                  <a:pt x="3826" y="4259"/>
                </a:lnTo>
                <a:lnTo>
                  <a:pt x="3798" y="4270"/>
                </a:lnTo>
                <a:lnTo>
                  <a:pt x="3768" y="4282"/>
                </a:lnTo>
                <a:lnTo>
                  <a:pt x="3740" y="4290"/>
                </a:lnTo>
                <a:lnTo>
                  <a:pt x="3710" y="4298"/>
                </a:lnTo>
                <a:lnTo>
                  <a:pt x="3649" y="4310"/>
                </a:lnTo>
                <a:lnTo>
                  <a:pt x="3587" y="4320"/>
                </a:lnTo>
                <a:lnTo>
                  <a:pt x="3587" y="4320"/>
                </a:lnTo>
                <a:lnTo>
                  <a:pt x="3448" y="4320"/>
                </a:lnTo>
                <a:lnTo>
                  <a:pt x="3448" y="4320"/>
                </a:lnTo>
                <a:lnTo>
                  <a:pt x="3439" y="4317"/>
                </a:lnTo>
                <a:lnTo>
                  <a:pt x="3431" y="4315"/>
                </a:lnTo>
                <a:lnTo>
                  <a:pt x="3431" y="4315"/>
                </a:lnTo>
                <a:lnTo>
                  <a:pt x="3398" y="4312"/>
                </a:lnTo>
                <a:lnTo>
                  <a:pt x="3363" y="4305"/>
                </a:lnTo>
                <a:lnTo>
                  <a:pt x="3330" y="4298"/>
                </a:lnTo>
                <a:lnTo>
                  <a:pt x="3297" y="4290"/>
                </a:lnTo>
                <a:lnTo>
                  <a:pt x="3265" y="4280"/>
                </a:lnTo>
                <a:lnTo>
                  <a:pt x="3234" y="4268"/>
                </a:lnTo>
                <a:lnTo>
                  <a:pt x="3204" y="4255"/>
                </a:lnTo>
                <a:lnTo>
                  <a:pt x="3174" y="4242"/>
                </a:lnTo>
                <a:lnTo>
                  <a:pt x="3144" y="4227"/>
                </a:lnTo>
                <a:lnTo>
                  <a:pt x="3116" y="4210"/>
                </a:lnTo>
                <a:lnTo>
                  <a:pt x="3087" y="4192"/>
                </a:lnTo>
                <a:lnTo>
                  <a:pt x="3059" y="4174"/>
                </a:lnTo>
                <a:lnTo>
                  <a:pt x="3033" y="4152"/>
                </a:lnTo>
                <a:lnTo>
                  <a:pt x="3006" y="4131"/>
                </a:lnTo>
                <a:lnTo>
                  <a:pt x="2981" y="4109"/>
                </a:lnTo>
                <a:lnTo>
                  <a:pt x="2955" y="4084"/>
                </a:lnTo>
                <a:lnTo>
                  <a:pt x="2955" y="4084"/>
                </a:lnTo>
                <a:lnTo>
                  <a:pt x="2573" y="3704"/>
                </a:lnTo>
                <a:lnTo>
                  <a:pt x="2189" y="3325"/>
                </a:lnTo>
                <a:lnTo>
                  <a:pt x="2189" y="3325"/>
                </a:lnTo>
                <a:lnTo>
                  <a:pt x="2174" y="3311"/>
                </a:lnTo>
                <a:lnTo>
                  <a:pt x="2167" y="3308"/>
                </a:lnTo>
                <a:lnTo>
                  <a:pt x="2161" y="3305"/>
                </a:lnTo>
                <a:lnTo>
                  <a:pt x="2154" y="3306"/>
                </a:lnTo>
                <a:lnTo>
                  <a:pt x="2147" y="3308"/>
                </a:lnTo>
                <a:lnTo>
                  <a:pt x="2139" y="3313"/>
                </a:lnTo>
                <a:lnTo>
                  <a:pt x="2131" y="3321"/>
                </a:lnTo>
                <a:lnTo>
                  <a:pt x="2131" y="3321"/>
                </a:lnTo>
                <a:lnTo>
                  <a:pt x="2084" y="3368"/>
                </a:lnTo>
                <a:lnTo>
                  <a:pt x="2038" y="3413"/>
                </a:lnTo>
                <a:lnTo>
                  <a:pt x="1943" y="3504"/>
                </a:lnTo>
                <a:lnTo>
                  <a:pt x="1943" y="3504"/>
                </a:lnTo>
                <a:lnTo>
                  <a:pt x="1362" y="4084"/>
                </a:lnTo>
                <a:lnTo>
                  <a:pt x="1362" y="4084"/>
                </a:lnTo>
                <a:lnTo>
                  <a:pt x="1335" y="4109"/>
                </a:lnTo>
                <a:lnTo>
                  <a:pt x="1309" y="4134"/>
                </a:lnTo>
                <a:lnTo>
                  <a:pt x="1280" y="4157"/>
                </a:lnTo>
                <a:lnTo>
                  <a:pt x="1251" y="4179"/>
                </a:lnTo>
                <a:lnTo>
                  <a:pt x="1221" y="4200"/>
                </a:lnTo>
                <a:lnTo>
                  <a:pt x="1189" y="4219"/>
                </a:lnTo>
                <a:lnTo>
                  <a:pt x="1156" y="4237"/>
                </a:lnTo>
                <a:lnTo>
                  <a:pt x="1123" y="4254"/>
                </a:lnTo>
                <a:lnTo>
                  <a:pt x="1123" y="4254"/>
                </a:lnTo>
                <a:lnTo>
                  <a:pt x="1093" y="4265"/>
                </a:lnTo>
                <a:lnTo>
                  <a:pt x="1061" y="4277"/>
                </a:lnTo>
                <a:lnTo>
                  <a:pt x="1030" y="4287"/>
                </a:lnTo>
                <a:lnTo>
                  <a:pt x="998" y="4295"/>
                </a:lnTo>
                <a:lnTo>
                  <a:pt x="935" y="4308"/>
                </a:lnTo>
                <a:lnTo>
                  <a:pt x="870" y="4320"/>
                </a:lnTo>
                <a:lnTo>
                  <a:pt x="870" y="4320"/>
                </a:lnTo>
                <a:lnTo>
                  <a:pt x="731" y="4320"/>
                </a:lnTo>
                <a:lnTo>
                  <a:pt x="731" y="4320"/>
                </a:lnTo>
                <a:lnTo>
                  <a:pt x="721" y="4317"/>
                </a:lnTo>
                <a:lnTo>
                  <a:pt x="711" y="4315"/>
                </a:lnTo>
                <a:lnTo>
                  <a:pt x="711" y="4315"/>
                </a:lnTo>
                <a:lnTo>
                  <a:pt x="659" y="4308"/>
                </a:lnTo>
                <a:lnTo>
                  <a:pt x="608" y="4297"/>
                </a:lnTo>
                <a:lnTo>
                  <a:pt x="560" y="4283"/>
                </a:lnTo>
                <a:lnTo>
                  <a:pt x="513" y="4268"/>
                </a:lnTo>
                <a:lnTo>
                  <a:pt x="468" y="4249"/>
                </a:lnTo>
                <a:lnTo>
                  <a:pt x="425" y="4227"/>
                </a:lnTo>
                <a:lnTo>
                  <a:pt x="384" y="4204"/>
                </a:lnTo>
                <a:lnTo>
                  <a:pt x="344" y="4177"/>
                </a:lnTo>
                <a:lnTo>
                  <a:pt x="306" y="4149"/>
                </a:lnTo>
                <a:lnTo>
                  <a:pt x="271" y="4117"/>
                </a:lnTo>
                <a:lnTo>
                  <a:pt x="236" y="4084"/>
                </a:lnTo>
                <a:lnTo>
                  <a:pt x="203" y="4048"/>
                </a:lnTo>
                <a:lnTo>
                  <a:pt x="171" y="4009"/>
                </a:lnTo>
                <a:lnTo>
                  <a:pt x="141" y="3969"/>
                </a:lnTo>
                <a:lnTo>
                  <a:pt x="113" y="3928"/>
                </a:lnTo>
                <a:lnTo>
                  <a:pt x="86" y="3883"/>
                </a:lnTo>
                <a:lnTo>
                  <a:pt x="86" y="3883"/>
                </a:lnTo>
                <a:lnTo>
                  <a:pt x="68" y="3850"/>
                </a:lnTo>
                <a:lnTo>
                  <a:pt x="53" y="3817"/>
                </a:lnTo>
                <a:lnTo>
                  <a:pt x="42" y="3782"/>
                </a:lnTo>
                <a:lnTo>
                  <a:pt x="30" y="3747"/>
                </a:lnTo>
                <a:lnTo>
                  <a:pt x="22" y="3710"/>
                </a:lnTo>
                <a:lnTo>
                  <a:pt x="13" y="3675"/>
                </a:lnTo>
                <a:lnTo>
                  <a:pt x="0" y="3602"/>
                </a:lnTo>
                <a:lnTo>
                  <a:pt x="0" y="3602"/>
                </a:lnTo>
                <a:lnTo>
                  <a:pt x="0" y="3429"/>
                </a:lnTo>
                <a:lnTo>
                  <a:pt x="0" y="3429"/>
                </a:lnTo>
                <a:lnTo>
                  <a:pt x="5" y="3403"/>
                </a:lnTo>
                <a:lnTo>
                  <a:pt x="5" y="3403"/>
                </a:lnTo>
                <a:lnTo>
                  <a:pt x="15" y="3348"/>
                </a:lnTo>
                <a:lnTo>
                  <a:pt x="28" y="3295"/>
                </a:lnTo>
                <a:lnTo>
                  <a:pt x="43" y="3242"/>
                </a:lnTo>
                <a:lnTo>
                  <a:pt x="53" y="3215"/>
                </a:lnTo>
                <a:lnTo>
                  <a:pt x="63" y="3190"/>
                </a:lnTo>
                <a:lnTo>
                  <a:pt x="75" y="3165"/>
                </a:lnTo>
                <a:lnTo>
                  <a:pt x="88" y="3142"/>
                </a:lnTo>
                <a:lnTo>
                  <a:pt x="101" y="3119"/>
                </a:lnTo>
                <a:lnTo>
                  <a:pt x="115" y="3095"/>
                </a:lnTo>
                <a:lnTo>
                  <a:pt x="131" y="3072"/>
                </a:lnTo>
                <a:lnTo>
                  <a:pt x="148" y="3051"/>
                </a:lnTo>
                <a:lnTo>
                  <a:pt x="166" y="3029"/>
                </a:lnTo>
                <a:lnTo>
                  <a:pt x="184" y="3007"/>
                </a:lnTo>
                <a:lnTo>
                  <a:pt x="184" y="3007"/>
                </a:lnTo>
                <a:lnTo>
                  <a:pt x="330" y="2858"/>
                </a:lnTo>
                <a:lnTo>
                  <a:pt x="478" y="2710"/>
                </a:lnTo>
                <a:lnTo>
                  <a:pt x="774" y="2413"/>
                </a:lnTo>
                <a:lnTo>
                  <a:pt x="774" y="2413"/>
                </a:lnTo>
                <a:lnTo>
                  <a:pt x="884" y="2301"/>
                </a:lnTo>
                <a:lnTo>
                  <a:pt x="938" y="2246"/>
                </a:lnTo>
                <a:lnTo>
                  <a:pt x="967" y="2220"/>
                </a:lnTo>
                <a:lnTo>
                  <a:pt x="996" y="2195"/>
                </a:lnTo>
                <a:lnTo>
                  <a:pt x="996" y="2195"/>
                </a:lnTo>
                <a:lnTo>
                  <a:pt x="1005" y="2187"/>
                </a:lnTo>
                <a:lnTo>
                  <a:pt x="1010" y="2180"/>
                </a:lnTo>
                <a:lnTo>
                  <a:pt x="1013" y="2173"/>
                </a:lnTo>
                <a:lnTo>
                  <a:pt x="1015" y="2167"/>
                </a:lnTo>
                <a:lnTo>
                  <a:pt x="1013" y="2160"/>
                </a:lnTo>
                <a:lnTo>
                  <a:pt x="1010" y="2153"/>
                </a:lnTo>
                <a:lnTo>
                  <a:pt x="1005" y="2147"/>
                </a:lnTo>
                <a:lnTo>
                  <a:pt x="996" y="2138"/>
                </a:lnTo>
                <a:lnTo>
                  <a:pt x="996" y="2138"/>
                </a:lnTo>
                <a:lnTo>
                  <a:pt x="869" y="2015"/>
                </a:lnTo>
                <a:lnTo>
                  <a:pt x="742" y="1891"/>
                </a:lnTo>
                <a:lnTo>
                  <a:pt x="742" y="1891"/>
                </a:lnTo>
                <a:lnTo>
                  <a:pt x="498" y="1647"/>
                </a:lnTo>
                <a:lnTo>
                  <a:pt x="252" y="1404"/>
                </a:lnTo>
                <a:lnTo>
                  <a:pt x="252" y="1404"/>
                </a:lnTo>
                <a:lnTo>
                  <a:pt x="224" y="1376"/>
                </a:lnTo>
                <a:lnTo>
                  <a:pt x="199" y="1348"/>
                </a:lnTo>
                <a:lnTo>
                  <a:pt x="173" y="1318"/>
                </a:lnTo>
                <a:lnTo>
                  <a:pt x="149" y="1286"/>
                </a:lnTo>
                <a:lnTo>
                  <a:pt x="128" y="1254"/>
                </a:lnTo>
                <a:lnTo>
                  <a:pt x="108" y="1221"/>
                </a:lnTo>
                <a:lnTo>
                  <a:pt x="88" y="1188"/>
                </a:lnTo>
                <a:lnTo>
                  <a:pt x="71" y="1151"/>
                </a:lnTo>
                <a:lnTo>
                  <a:pt x="71" y="1151"/>
                </a:lnTo>
                <a:lnTo>
                  <a:pt x="58" y="1122"/>
                </a:lnTo>
                <a:lnTo>
                  <a:pt x="47" y="1090"/>
                </a:lnTo>
                <a:lnTo>
                  <a:pt x="37" y="1058"/>
                </a:lnTo>
                <a:lnTo>
                  <a:pt x="27" y="1027"/>
                </a:lnTo>
                <a:lnTo>
                  <a:pt x="18" y="995"/>
                </a:lnTo>
                <a:lnTo>
                  <a:pt x="12" y="962"/>
                </a:lnTo>
                <a:lnTo>
                  <a:pt x="0" y="897"/>
                </a:lnTo>
                <a:lnTo>
                  <a:pt x="0" y="897"/>
                </a:lnTo>
                <a:lnTo>
                  <a:pt x="0" y="718"/>
                </a:lnTo>
                <a:lnTo>
                  <a:pt x="0" y="718"/>
                </a:lnTo>
                <a:lnTo>
                  <a:pt x="5" y="688"/>
                </a:lnTo>
                <a:lnTo>
                  <a:pt x="5" y="688"/>
                </a:lnTo>
                <a:lnTo>
                  <a:pt x="15" y="638"/>
                </a:lnTo>
                <a:lnTo>
                  <a:pt x="27" y="590"/>
                </a:lnTo>
                <a:lnTo>
                  <a:pt x="42" y="542"/>
                </a:lnTo>
                <a:lnTo>
                  <a:pt x="58" y="497"/>
                </a:lnTo>
                <a:lnTo>
                  <a:pt x="76" y="454"/>
                </a:lnTo>
                <a:lnTo>
                  <a:pt x="98" y="412"/>
                </a:lnTo>
                <a:lnTo>
                  <a:pt x="123" y="372"/>
                </a:lnTo>
                <a:lnTo>
                  <a:pt x="149" y="334"/>
                </a:lnTo>
                <a:lnTo>
                  <a:pt x="178" y="297"/>
                </a:lnTo>
                <a:lnTo>
                  <a:pt x="208" y="261"/>
                </a:lnTo>
                <a:lnTo>
                  <a:pt x="241" y="228"/>
                </a:lnTo>
                <a:lnTo>
                  <a:pt x="276" y="196"/>
                </a:lnTo>
                <a:lnTo>
                  <a:pt x="314" y="164"/>
                </a:lnTo>
                <a:lnTo>
                  <a:pt x="352" y="136"/>
                </a:lnTo>
                <a:lnTo>
                  <a:pt x="394" y="108"/>
                </a:lnTo>
                <a:lnTo>
                  <a:pt x="437" y="81"/>
                </a:lnTo>
                <a:lnTo>
                  <a:pt x="437" y="81"/>
                </a:lnTo>
                <a:lnTo>
                  <a:pt x="468" y="66"/>
                </a:lnTo>
                <a:lnTo>
                  <a:pt x="498" y="52"/>
                </a:lnTo>
                <a:lnTo>
                  <a:pt x="531" y="40"/>
                </a:lnTo>
                <a:lnTo>
                  <a:pt x="563" y="28"/>
                </a:lnTo>
                <a:lnTo>
                  <a:pt x="596" y="20"/>
                </a:lnTo>
                <a:lnTo>
                  <a:pt x="629" y="12"/>
                </a:lnTo>
                <a:lnTo>
                  <a:pt x="698" y="0"/>
                </a:lnTo>
                <a:lnTo>
                  <a:pt x="698" y="0"/>
                </a:lnTo>
                <a:lnTo>
                  <a:pt x="903" y="0"/>
                </a:lnTo>
                <a:lnTo>
                  <a:pt x="903" y="0"/>
                </a:lnTo>
                <a:lnTo>
                  <a:pt x="908" y="2"/>
                </a:lnTo>
                <a:lnTo>
                  <a:pt x="913" y="3"/>
                </a:lnTo>
                <a:lnTo>
                  <a:pt x="913" y="3"/>
                </a:lnTo>
                <a:lnTo>
                  <a:pt x="947" y="8"/>
                </a:lnTo>
                <a:lnTo>
                  <a:pt x="978" y="15"/>
                </a:lnTo>
                <a:lnTo>
                  <a:pt x="1011" y="23"/>
                </a:lnTo>
                <a:lnTo>
                  <a:pt x="1043" y="32"/>
                </a:lnTo>
                <a:lnTo>
                  <a:pt x="1073" y="42"/>
                </a:lnTo>
                <a:lnTo>
                  <a:pt x="1103" y="53"/>
                </a:lnTo>
                <a:lnTo>
                  <a:pt x="1133" y="66"/>
                </a:lnTo>
                <a:lnTo>
                  <a:pt x="1161" y="80"/>
                </a:lnTo>
                <a:lnTo>
                  <a:pt x="1189" y="96"/>
                </a:lnTo>
                <a:lnTo>
                  <a:pt x="1217" y="111"/>
                </a:lnTo>
                <a:lnTo>
                  <a:pt x="1244" y="130"/>
                </a:lnTo>
                <a:lnTo>
                  <a:pt x="1270" y="148"/>
                </a:lnTo>
                <a:lnTo>
                  <a:pt x="1297" y="168"/>
                </a:lnTo>
                <a:lnTo>
                  <a:pt x="1322" y="189"/>
                </a:lnTo>
                <a:lnTo>
                  <a:pt x="1347" y="213"/>
                </a:lnTo>
                <a:lnTo>
                  <a:pt x="1372" y="236"/>
                </a:lnTo>
                <a:lnTo>
                  <a:pt x="1372" y="236"/>
                </a:lnTo>
                <a:lnTo>
                  <a:pt x="1749" y="615"/>
                </a:lnTo>
                <a:lnTo>
                  <a:pt x="2127" y="992"/>
                </a:lnTo>
                <a:lnTo>
                  <a:pt x="2127" y="992"/>
                </a:lnTo>
                <a:lnTo>
                  <a:pt x="2146" y="1010"/>
                </a:lnTo>
                <a:lnTo>
                  <a:pt x="2152" y="1015"/>
                </a:lnTo>
                <a:lnTo>
                  <a:pt x="2159" y="1017"/>
                </a:lnTo>
                <a:lnTo>
                  <a:pt x="2166" y="1015"/>
                </a:lnTo>
                <a:lnTo>
                  <a:pt x="2172" y="1010"/>
                </a:lnTo>
                <a:lnTo>
                  <a:pt x="2191" y="992"/>
                </a:lnTo>
                <a:lnTo>
                  <a:pt x="2191" y="992"/>
                </a:lnTo>
                <a:lnTo>
                  <a:pt x="2971" y="213"/>
                </a:lnTo>
                <a:lnTo>
                  <a:pt x="2971" y="213"/>
                </a:lnTo>
                <a:lnTo>
                  <a:pt x="2991" y="194"/>
                </a:lnTo>
                <a:lnTo>
                  <a:pt x="3011" y="176"/>
                </a:lnTo>
                <a:lnTo>
                  <a:pt x="3031" y="160"/>
                </a:lnTo>
                <a:lnTo>
                  <a:pt x="3052" y="143"/>
                </a:lnTo>
                <a:lnTo>
                  <a:pt x="3097" y="113"/>
                </a:lnTo>
                <a:lnTo>
                  <a:pt x="3144" y="86"/>
                </a:lnTo>
                <a:lnTo>
                  <a:pt x="3144" y="86"/>
                </a:lnTo>
                <a:lnTo>
                  <a:pt x="3177" y="70"/>
                </a:lnTo>
                <a:lnTo>
                  <a:pt x="3209" y="56"/>
                </a:lnTo>
                <a:lnTo>
                  <a:pt x="3242" y="43"/>
                </a:lnTo>
                <a:lnTo>
                  <a:pt x="3277" y="32"/>
                </a:lnTo>
                <a:lnTo>
                  <a:pt x="3310" y="22"/>
                </a:lnTo>
                <a:lnTo>
                  <a:pt x="3345" y="13"/>
                </a:lnTo>
                <a:lnTo>
                  <a:pt x="3380" y="7"/>
                </a:lnTo>
                <a:lnTo>
                  <a:pt x="3415" y="0"/>
                </a:lnTo>
                <a:lnTo>
                  <a:pt x="3415" y="0"/>
                </a:lnTo>
                <a:close/>
                <a:moveTo>
                  <a:pt x="794" y="485"/>
                </a:moveTo>
                <a:lnTo>
                  <a:pt x="794" y="485"/>
                </a:lnTo>
                <a:lnTo>
                  <a:pt x="776" y="485"/>
                </a:lnTo>
                <a:lnTo>
                  <a:pt x="759" y="487"/>
                </a:lnTo>
                <a:lnTo>
                  <a:pt x="742" y="488"/>
                </a:lnTo>
                <a:lnTo>
                  <a:pt x="726" y="492"/>
                </a:lnTo>
                <a:lnTo>
                  <a:pt x="711" y="497"/>
                </a:lnTo>
                <a:lnTo>
                  <a:pt x="696" y="502"/>
                </a:lnTo>
                <a:lnTo>
                  <a:pt x="668" y="517"/>
                </a:lnTo>
                <a:lnTo>
                  <a:pt x="639" y="533"/>
                </a:lnTo>
                <a:lnTo>
                  <a:pt x="613" y="553"/>
                </a:lnTo>
                <a:lnTo>
                  <a:pt x="586" y="577"/>
                </a:lnTo>
                <a:lnTo>
                  <a:pt x="561" y="601"/>
                </a:lnTo>
                <a:lnTo>
                  <a:pt x="561" y="601"/>
                </a:lnTo>
                <a:lnTo>
                  <a:pt x="543" y="623"/>
                </a:lnTo>
                <a:lnTo>
                  <a:pt x="526" y="648"/>
                </a:lnTo>
                <a:lnTo>
                  <a:pt x="513" y="673"/>
                </a:lnTo>
                <a:lnTo>
                  <a:pt x="503" y="701"/>
                </a:lnTo>
                <a:lnTo>
                  <a:pt x="497" y="731"/>
                </a:lnTo>
                <a:lnTo>
                  <a:pt x="492" y="761"/>
                </a:lnTo>
                <a:lnTo>
                  <a:pt x="488" y="791"/>
                </a:lnTo>
                <a:lnTo>
                  <a:pt x="488" y="822"/>
                </a:lnTo>
                <a:lnTo>
                  <a:pt x="492" y="852"/>
                </a:lnTo>
                <a:lnTo>
                  <a:pt x="497" y="884"/>
                </a:lnTo>
                <a:lnTo>
                  <a:pt x="503" y="914"/>
                </a:lnTo>
                <a:lnTo>
                  <a:pt x="515" y="942"/>
                </a:lnTo>
                <a:lnTo>
                  <a:pt x="526" y="970"/>
                </a:lnTo>
                <a:lnTo>
                  <a:pt x="541" y="995"/>
                </a:lnTo>
                <a:lnTo>
                  <a:pt x="560" y="1019"/>
                </a:lnTo>
                <a:lnTo>
                  <a:pt x="578" y="1040"/>
                </a:lnTo>
                <a:lnTo>
                  <a:pt x="578" y="1040"/>
                </a:lnTo>
                <a:lnTo>
                  <a:pt x="678" y="1136"/>
                </a:lnTo>
                <a:lnTo>
                  <a:pt x="777" y="1235"/>
                </a:lnTo>
                <a:lnTo>
                  <a:pt x="875" y="1331"/>
                </a:lnTo>
                <a:lnTo>
                  <a:pt x="973" y="1429"/>
                </a:lnTo>
                <a:lnTo>
                  <a:pt x="973" y="1429"/>
                </a:lnTo>
                <a:lnTo>
                  <a:pt x="1066" y="1519"/>
                </a:lnTo>
                <a:lnTo>
                  <a:pt x="1158" y="1610"/>
                </a:lnTo>
                <a:lnTo>
                  <a:pt x="1340" y="1794"/>
                </a:lnTo>
                <a:lnTo>
                  <a:pt x="1340" y="1794"/>
                </a:lnTo>
                <a:lnTo>
                  <a:pt x="1347" y="1801"/>
                </a:lnTo>
                <a:lnTo>
                  <a:pt x="1354" y="1806"/>
                </a:lnTo>
                <a:lnTo>
                  <a:pt x="1360" y="1809"/>
                </a:lnTo>
                <a:lnTo>
                  <a:pt x="1365" y="1809"/>
                </a:lnTo>
                <a:lnTo>
                  <a:pt x="1372" y="1809"/>
                </a:lnTo>
                <a:lnTo>
                  <a:pt x="1377" y="1806"/>
                </a:lnTo>
                <a:lnTo>
                  <a:pt x="1383" y="1801"/>
                </a:lnTo>
                <a:lnTo>
                  <a:pt x="1390" y="1794"/>
                </a:lnTo>
                <a:lnTo>
                  <a:pt x="1390" y="1794"/>
                </a:lnTo>
                <a:lnTo>
                  <a:pt x="1435" y="1750"/>
                </a:lnTo>
                <a:lnTo>
                  <a:pt x="1480" y="1705"/>
                </a:lnTo>
                <a:lnTo>
                  <a:pt x="1480" y="1705"/>
                </a:lnTo>
                <a:lnTo>
                  <a:pt x="1556" y="1628"/>
                </a:lnTo>
                <a:lnTo>
                  <a:pt x="1631" y="1552"/>
                </a:lnTo>
                <a:lnTo>
                  <a:pt x="1707" y="1475"/>
                </a:lnTo>
                <a:lnTo>
                  <a:pt x="1747" y="1439"/>
                </a:lnTo>
                <a:lnTo>
                  <a:pt x="1787" y="1404"/>
                </a:lnTo>
                <a:lnTo>
                  <a:pt x="1787" y="1404"/>
                </a:lnTo>
                <a:lnTo>
                  <a:pt x="1795" y="1396"/>
                </a:lnTo>
                <a:lnTo>
                  <a:pt x="1802" y="1387"/>
                </a:lnTo>
                <a:lnTo>
                  <a:pt x="1804" y="1381"/>
                </a:lnTo>
                <a:lnTo>
                  <a:pt x="1804" y="1374"/>
                </a:lnTo>
                <a:lnTo>
                  <a:pt x="1802" y="1367"/>
                </a:lnTo>
                <a:lnTo>
                  <a:pt x="1799" y="1359"/>
                </a:lnTo>
                <a:lnTo>
                  <a:pt x="1785" y="1346"/>
                </a:lnTo>
                <a:lnTo>
                  <a:pt x="1785" y="1346"/>
                </a:lnTo>
                <a:lnTo>
                  <a:pt x="1400" y="960"/>
                </a:lnTo>
                <a:lnTo>
                  <a:pt x="1016" y="575"/>
                </a:lnTo>
                <a:lnTo>
                  <a:pt x="1016" y="575"/>
                </a:lnTo>
                <a:lnTo>
                  <a:pt x="993" y="553"/>
                </a:lnTo>
                <a:lnTo>
                  <a:pt x="968" y="535"/>
                </a:lnTo>
                <a:lnTo>
                  <a:pt x="943" y="518"/>
                </a:lnTo>
                <a:lnTo>
                  <a:pt x="917" y="507"/>
                </a:lnTo>
                <a:lnTo>
                  <a:pt x="889" y="497"/>
                </a:lnTo>
                <a:lnTo>
                  <a:pt x="859" y="490"/>
                </a:lnTo>
                <a:lnTo>
                  <a:pt x="827" y="487"/>
                </a:lnTo>
                <a:lnTo>
                  <a:pt x="794" y="485"/>
                </a:lnTo>
                <a:lnTo>
                  <a:pt x="794" y="485"/>
                </a:lnTo>
                <a:close/>
                <a:moveTo>
                  <a:pt x="3518" y="485"/>
                </a:moveTo>
                <a:lnTo>
                  <a:pt x="3518" y="485"/>
                </a:lnTo>
                <a:lnTo>
                  <a:pt x="3484" y="487"/>
                </a:lnTo>
                <a:lnTo>
                  <a:pt x="3454" y="490"/>
                </a:lnTo>
                <a:lnTo>
                  <a:pt x="3426" y="497"/>
                </a:lnTo>
                <a:lnTo>
                  <a:pt x="3400" y="507"/>
                </a:lnTo>
                <a:lnTo>
                  <a:pt x="3375" y="518"/>
                </a:lnTo>
                <a:lnTo>
                  <a:pt x="3350" y="533"/>
                </a:lnTo>
                <a:lnTo>
                  <a:pt x="3327" y="553"/>
                </a:lnTo>
                <a:lnTo>
                  <a:pt x="3302" y="575"/>
                </a:lnTo>
                <a:lnTo>
                  <a:pt x="3302" y="575"/>
                </a:lnTo>
                <a:lnTo>
                  <a:pt x="2880" y="999"/>
                </a:lnTo>
                <a:lnTo>
                  <a:pt x="2880" y="999"/>
                </a:lnTo>
                <a:lnTo>
                  <a:pt x="2529" y="1349"/>
                </a:lnTo>
                <a:lnTo>
                  <a:pt x="2529" y="1349"/>
                </a:lnTo>
                <a:lnTo>
                  <a:pt x="2518" y="1361"/>
                </a:lnTo>
                <a:lnTo>
                  <a:pt x="2514" y="1367"/>
                </a:lnTo>
                <a:lnTo>
                  <a:pt x="2513" y="1372"/>
                </a:lnTo>
                <a:lnTo>
                  <a:pt x="2513" y="1379"/>
                </a:lnTo>
                <a:lnTo>
                  <a:pt x="2514" y="1386"/>
                </a:lnTo>
                <a:lnTo>
                  <a:pt x="2519" y="1392"/>
                </a:lnTo>
                <a:lnTo>
                  <a:pt x="2526" y="1399"/>
                </a:lnTo>
                <a:lnTo>
                  <a:pt x="2526" y="1399"/>
                </a:lnTo>
                <a:lnTo>
                  <a:pt x="2563" y="1429"/>
                </a:lnTo>
                <a:lnTo>
                  <a:pt x="2596" y="1462"/>
                </a:lnTo>
                <a:lnTo>
                  <a:pt x="2596" y="1462"/>
                </a:lnTo>
                <a:lnTo>
                  <a:pt x="2762" y="1628"/>
                </a:lnTo>
                <a:lnTo>
                  <a:pt x="2928" y="1796"/>
                </a:lnTo>
                <a:lnTo>
                  <a:pt x="2928" y="1796"/>
                </a:lnTo>
                <a:lnTo>
                  <a:pt x="2941" y="1806"/>
                </a:lnTo>
                <a:lnTo>
                  <a:pt x="2946" y="1809"/>
                </a:lnTo>
                <a:lnTo>
                  <a:pt x="2951" y="1809"/>
                </a:lnTo>
                <a:lnTo>
                  <a:pt x="2958" y="1809"/>
                </a:lnTo>
                <a:lnTo>
                  <a:pt x="2963" y="1806"/>
                </a:lnTo>
                <a:lnTo>
                  <a:pt x="2969" y="1803"/>
                </a:lnTo>
                <a:lnTo>
                  <a:pt x="2976" y="1796"/>
                </a:lnTo>
                <a:lnTo>
                  <a:pt x="2976" y="1796"/>
                </a:lnTo>
                <a:lnTo>
                  <a:pt x="3743" y="1033"/>
                </a:lnTo>
                <a:lnTo>
                  <a:pt x="3743" y="1033"/>
                </a:lnTo>
                <a:lnTo>
                  <a:pt x="3760" y="1017"/>
                </a:lnTo>
                <a:lnTo>
                  <a:pt x="3773" y="999"/>
                </a:lnTo>
                <a:lnTo>
                  <a:pt x="3787" y="979"/>
                </a:lnTo>
                <a:lnTo>
                  <a:pt x="3798" y="959"/>
                </a:lnTo>
                <a:lnTo>
                  <a:pt x="3808" y="937"/>
                </a:lnTo>
                <a:lnTo>
                  <a:pt x="3816" y="914"/>
                </a:lnTo>
                <a:lnTo>
                  <a:pt x="3823" y="892"/>
                </a:lnTo>
                <a:lnTo>
                  <a:pt x="3828" y="869"/>
                </a:lnTo>
                <a:lnTo>
                  <a:pt x="3833" y="844"/>
                </a:lnTo>
                <a:lnTo>
                  <a:pt x="3835" y="821"/>
                </a:lnTo>
                <a:lnTo>
                  <a:pt x="3835" y="798"/>
                </a:lnTo>
                <a:lnTo>
                  <a:pt x="3833" y="773"/>
                </a:lnTo>
                <a:lnTo>
                  <a:pt x="3830" y="749"/>
                </a:lnTo>
                <a:lnTo>
                  <a:pt x="3825" y="726"/>
                </a:lnTo>
                <a:lnTo>
                  <a:pt x="3816" y="704"/>
                </a:lnTo>
                <a:lnTo>
                  <a:pt x="3808" y="681"/>
                </a:lnTo>
                <a:lnTo>
                  <a:pt x="3808" y="681"/>
                </a:lnTo>
                <a:lnTo>
                  <a:pt x="3798" y="661"/>
                </a:lnTo>
                <a:lnTo>
                  <a:pt x="3787" y="641"/>
                </a:lnTo>
                <a:lnTo>
                  <a:pt x="3773" y="621"/>
                </a:lnTo>
                <a:lnTo>
                  <a:pt x="3760" y="603"/>
                </a:lnTo>
                <a:lnTo>
                  <a:pt x="3745" y="585"/>
                </a:lnTo>
                <a:lnTo>
                  <a:pt x="3728" y="568"/>
                </a:lnTo>
                <a:lnTo>
                  <a:pt x="3712" y="553"/>
                </a:lnTo>
                <a:lnTo>
                  <a:pt x="3694" y="540"/>
                </a:lnTo>
                <a:lnTo>
                  <a:pt x="3675" y="527"/>
                </a:lnTo>
                <a:lnTo>
                  <a:pt x="3655" y="515"/>
                </a:lnTo>
                <a:lnTo>
                  <a:pt x="3634" y="505"/>
                </a:lnTo>
                <a:lnTo>
                  <a:pt x="3612" y="497"/>
                </a:lnTo>
                <a:lnTo>
                  <a:pt x="3591" y="492"/>
                </a:lnTo>
                <a:lnTo>
                  <a:pt x="3567" y="487"/>
                </a:lnTo>
                <a:lnTo>
                  <a:pt x="3542" y="485"/>
                </a:lnTo>
                <a:lnTo>
                  <a:pt x="3518" y="485"/>
                </a:lnTo>
                <a:lnTo>
                  <a:pt x="3518" y="485"/>
                </a:lnTo>
                <a:close/>
                <a:moveTo>
                  <a:pt x="3831" y="3526"/>
                </a:moveTo>
                <a:lnTo>
                  <a:pt x="3831" y="3526"/>
                </a:lnTo>
                <a:lnTo>
                  <a:pt x="3831" y="3496"/>
                </a:lnTo>
                <a:lnTo>
                  <a:pt x="3828" y="3468"/>
                </a:lnTo>
                <a:lnTo>
                  <a:pt x="3823" y="3439"/>
                </a:lnTo>
                <a:lnTo>
                  <a:pt x="3816" y="3414"/>
                </a:lnTo>
                <a:lnTo>
                  <a:pt x="3806" y="3390"/>
                </a:lnTo>
                <a:lnTo>
                  <a:pt x="3795" y="3366"/>
                </a:lnTo>
                <a:lnTo>
                  <a:pt x="3780" y="3345"/>
                </a:lnTo>
                <a:lnTo>
                  <a:pt x="3762" y="3325"/>
                </a:lnTo>
                <a:lnTo>
                  <a:pt x="3762" y="3325"/>
                </a:lnTo>
                <a:lnTo>
                  <a:pt x="3366" y="2928"/>
                </a:lnTo>
                <a:lnTo>
                  <a:pt x="2971" y="2532"/>
                </a:lnTo>
                <a:lnTo>
                  <a:pt x="2971" y="2532"/>
                </a:lnTo>
                <a:lnTo>
                  <a:pt x="2964" y="2527"/>
                </a:lnTo>
                <a:lnTo>
                  <a:pt x="2959" y="2522"/>
                </a:lnTo>
                <a:lnTo>
                  <a:pt x="2953" y="2521"/>
                </a:lnTo>
                <a:lnTo>
                  <a:pt x="2948" y="2521"/>
                </a:lnTo>
                <a:lnTo>
                  <a:pt x="2943" y="2521"/>
                </a:lnTo>
                <a:lnTo>
                  <a:pt x="2936" y="2524"/>
                </a:lnTo>
                <a:lnTo>
                  <a:pt x="2926" y="2534"/>
                </a:lnTo>
                <a:lnTo>
                  <a:pt x="2926" y="2534"/>
                </a:lnTo>
                <a:lnTo>
                  <a:pt x="2878" y="2582"/>
                </a:lnTo>
                <a:lnTo>
                  <a:pt x="2832" y="2629"/>
                </a:lnTo>
                <a:lnTo>
                  <a:pt x="2832" y="2629"/>
                </a:lnTo>
                <a:lnTo>
                  <a:pt x="2533" y="2921"/>
                </a:lnTo>
                <a:lnTo>
                  <a:pt x="2533" y="2921"/>
                </a:lnTo>
                <a:lnTo>
                  <a:pt x="2516" y="2939"/>
                </a:lnTo>
                <a:lnTo>
                  <a:pt x="2513" y="2946"/>
                </a:lnTo>
                <a:lnTo>
                  <a:pt x="2511" y="2953"/>
                </a:lnTo>
                <a:lnTo>
                  <a:pt x="2513" y="2959"/>
                </a:lnTo>
                <a:lnTo>
                  <a:pt x="2518" y="2966"/>
                </a:lnTo>
                <a:lnTo>
                  <a:pt x="2536" y="2982"/>
                </a:lnTo>
                <a:lnTo>
                  <a:pt x="2536" y="2982"/>
                </a:lnTo>
                <a:lnTo>
                  <a:pt x="2558" y="3001"/>
                </a:lnTo>
                <a:lnTo>
                  <a:pt x="2579" y="3019"/>
                </a:lnTo>
                <a:lnTo>
                  <a:pt x="2579" y="3019"/>
                </a:lnTo>
                <a:lnTo>
                  <a:pt x="2948" y="3385"/>
                </a:lnTo>
                <a:lnTo>
                  <a:pt x="3317" y="3752"/>
                </a:lnTo>
                <a:lnTo>
                  <a:pt x="3317" y="3752"/>
                </a:lnTo>
                <a:lnTo>
                  <a:pt x="3340" y="3772"/>
                </a:lnTo>
                <a:lnTo>
                  <a:pt x="3365" y="3790"/>
                </a:lnTo>
                <a:lnTo>
                  <a:pt x="3390" y="3803"/>
                </a:lnTo>
                <a:lnTo>
                  <a:pt x="3418" y="3815"/>
                </a:lnTo>
                <a:lnTo>
                  <a:pt x="3444" y="3823"/>
                </a:lnTo>
                <a:lnTo>
                  <a:pt x="3474" y="3828"/>
                </a:lnTo>
                <a:lnTo>
                  <a:pt x="3503" y="3832"/>
                </a:lnTo>
                <a:lnTo>
                  <a:pt x="3534" y="3832"/>
                </a:lnTo>
                <a:lnTo>
                  <a:pt x="3534" y="3832"/>
                </a:lnTo>
                <a:lnTo>
                  <a:pt x="3561" y="3830"/>
                </a:lnTo>
                <a:lnTo>
                  <a:pt x="3589" y="3825"/>
                </a:lnTo>
                <a:lnTo>
                  <a:pt x="3617" y="3815"/>
                </a:lnTo>
                <a:lnTo>
                  <a:pt x="3644" y="3803"/>
                </a:lnTo>
                <a:lnTo>
                  <a:pt x="3670" y="3790"/>
                </a:lnTo>
                <a:lnTo>
                  <a:pt x="3697" y="3773"/>
                </a:lnTo>
                <a:lnTo>
                  <a:pt x="3720" y="3753"/>
                </a:lnTo>
                <a:lnTo>
                  <a:pt x="3742" y="3733"/>
                </a:lnTo>
                <a:lnTo>
                  <a:pt x="3763" y="3710"/>
                </a:lnTo>
                <a:lnTo>
                  <a:pt x="3782" y="3687"/>
                </a:lnTo>
                <a:lnTo>
                  <a:pt x="3798" y="3660"/>
                </a:lnTo>
                <a:lnTo>
                  <a:pt x="3811" y="3635"/>
                </a:lnTo>
                <a:lnTo>
                  <a:pt x="3821" y="3607"/>
                </a:lnTo>
                <a:lnTo>
                  <a:pt x="3828" y="3581"/>
                </a:lnTo>
                <a:lnTo>
                  <a:pt x="3831" y="3552"/>
                </a:lnTo>
                <a:lnTo>
                  <a:pt x="3831" y="3526"/>
                </a:lnTo>
                <a:lnTo>
                  <a:pt x="3831" y="3526"/>
                </a:lnTo>
                <a:close/>
                <a:moveTo>
                  <a:pt x="487" y="3522"/>
                </a:moveTo>
                <a:lnTo>
                  <a:pt x="487" y="3522"/>
                </a:lnTo>
                <a:lnTo>
                  <a:pt x="490" y="3569"/>
                </a:lnTo>
                <a:lnTo>
                  <a:pt x="490" y="3569"/>
                </a:lnTo>
                <a:lnTo>
                  <a:pt x="492" y="3584"/>
                </a:lnTo>
                <a:lnTo>
                  <a:pt x="495" y="3597"/>
                </a:lnTo>
                <a:lnTo>
                  <a:pt x="505" y="3625"/>
                </a:lnTo>
                <a:lnTo>
                  <a:pt x="516" y="3650"/>
                </a:lnTo>
                <a:lnTo>
                  <a:pt x="531" y="3674"/>
                </a:lnTo>
                <a:lnTo>
                  <a:pt x="548" y="3697"/>
                </a:lnTo>
                <a:lnTo>
                  <a:pt x="566" y="3719"/>
                </a:lnTo>
                <a:lnTo>
                  <a:pt x="586" y="3738"/>
                </a:lnTo>
                <a:lnTo>
                  <a:pt x="606" y="3758"/>
                </a:lnTo>
                <a:lnTo>
                  <a:pt x="606" y="3758"/>
                </a:lnTo>
                <a:lnTo>
                  <a:pt x="626" y="3777"/>
                </a:lnTo>
                <a:lnTo>
                  <a:pt x="648" y="3790"/>
                </a:lnTo>
                <a:lnTo>
                  <a:pt x="671" y="3803"/>
                </a:lnTo>
                <a:lnTo>
                  <a:pt x="696" y="3813"/>
                </a:lnTo>
                <a:lnTo>
                  <a:pt x="721" y="3822"/>
                </a:lnTo>
                <a:lnTo>
                  <a:pt x="747" y="3827"/>
                </a:lnTo>
                <a:lnTo>
                  <a:pt x="774" y="3830"/>
                </a:lnTo>
                <a:lnTo>
                  <a:pt x="800" y="3832"/>
                </a:lnTo>
                <a:lnTo>
                  <a:pt x="827" y="3830"/>
                </a:lnTo>
                <a:lnTo>
                  <a:pt x="854" y="3827"/>
                </a:lnTo>
                <a:lnTo>
                  <a:pt x="880" y="3822"/>
                </a:lnTo>
                <a:lnTo>
                  <a:pt x="905" y="3813"/>
                </a:lnTo>
                <a:lnTo>
                  <a:pt x="930" y="3803"/>
                </a:lnTo>
                <a:lnTo>
                  <a:pt x="953" y="3790"/>
                </a:lnTo>
                <a:lnTo>
                  <a:pt x="975" y="3775"/>
                </a:lnTo>
                <a:lnTo>
                  <a:pt x="993" y="3758"/>
                </a:lnTo>
                <a:lnTo>
                  <a:pt x="993" y="3758"/>
                </a:lnTo>
                <a:lnTo>
                  <a:pt x="1721" y="3039"/>
                </a:lnTo>
                <a:lnTo>
                  <a:pt x="1721" y="3039"/>
                </a:lnTo>
                <a:lnTo>
                  <a:pt x="1750" y="3011"/>
                </a:lnTo>
                <a:lnTo>
                  <a:pt x="1780" y="2982"/>
                </a:lnTo>
                <a:lnTo>
                  <a:pt x="1780" y="2982"/>
                </a:lnTo>
                <a:lnTo>
                  <a:pt x="1792" y="2974"/>
                </a:lnTo>
                <a:lnTo>
                  <a:pt x="1800" y="2966"/>
                </a:lnTo>
                <a:lnTo>
                  <a:pt x="1805" y="2959"/>
                </a:lnTo>
                <a:lnTo>
                  <a:pt x="1807" y="2953"/>
                </a:lnTo>
                <a:lnTo>
                  <a:pt x="1805" y="2946"/>
                </a:lnTo>
                <a:lnTo>
                  <a:pt x="1802" y="2939"/>
                </a:lnTo>
                <a:lnTo>
                  <a:pt x="1794" y="2929"/>
                </a:lnTo>
                <a:lnTo>
                  <a:pt x="1784" y="2919"/>
                </a:lnTo>
                <a:lnTo>
                  <a:pt x="1784" y="2919"/>
                </a:lnTo>
                <a:lnTo>
                  <a:pt x="1402" y="2544"/>
                </a:lnTo>
                <a:lnTo>
                  <a:pt x="1402" y="2544"/>
                </a:lnTo>
                <a:lnTo>
                  <a:pt x="1382" y="2526"/>
                </a:lnTo>
                <a:lnTo>
                  <a:pt x="1375" y="2521"/>
                </a:lnTo>
                <a:lnTo>
                  <a:pt x="1368" y="2519"/>
                </a:lnTo>
                <a:lnTo>
                  <a:pt x="1362" y="2521"/>
                </a:lnTo>
                <a:lnTo>
                  <a:pt x="1355" y="2526"/>
                </a:lnTo>
                <a:lnTo>
                  <a:pt x="1335" y="2544"/>
                </a:lnTo>
                <a:lnTo>
                  <a:pt x="1335" y="2544"/>
                </a:lnTo>
                <a:lnTo>
                  <a:pt x="953" y="2926"/>
                </a:lnTo>
                <a:lnTo>
                  <a:pt x="573" y="3306"/>
                </a:lnTo>
                <a:lnTo>
                  <a:pt x="573" y="3306"/>
                </a:lnTo>
                <a:lnTo>
                  <a:pt x="551" y="3330"/>
                </a:lnTo>
                <a:lnTo>
                  <a:pt x="535" y="3353"/>
                </a:lnTo>
                <a:lnTo>
                  <a:pt x="520" y="3378"/>
                </a:lnTo>
                <a:lnTo>
                  <a:pt x="508" y="3403"/>
                </a:lnTo>
                <a:lnTo>
                  <a:pt x="498" y="3431"/>
                </a:lnTo>
                <a:lnTo>
                  <a:pt x="492" y="3459"/>
                </a:lnTo>
                <a:lnTo>
                  <a:pt x="488" y="3491"/>
                </a:lnTo>
                <a:lnTo>
                  <a:pt x="487" y="3522"/>
                </a:lnTo>
                <a:lnTo>
                  <a:pt x="487" y="3522"/>
                </a:lnTo>
                <a:close/>
                <a:moveTo>
                  <a:pt x="2597" y="2165"/>
                </a:moveTo>
                <a:lnTo>
                  <a:pt x="2597" y="2165"/>
                </a:lnTo>
                <a:lnTo>
                  <a:pt x="2596" y="2160"/>
                </a:lnTo>
                <a:lnTo>
                  <a:pt x="2592" y="2153"/>
                </a:lnTo>
                <a:lnTo>
                  <a:pt x="2584" y="2145"/>
                </a:lnTo>
                <a:lnTo>
                  <a:pt x="2584" y="2145"/>
                </a:lnTo>
                <a:lnTo>
                  <a:pt x="2181" y="1740"/>
                </a:lnTo>
                <a:lnTo>
                  <a:pt x="2181" y="1740"/>
                </a:lnTo>
                <a:lnTo>
                  <a:pt x="2169" y="1731"/>
                </a:lnTo>
                <a:lnTo>
                  <a:pt x="2164" y="1730"/>
                </a:lnTo>
                <a:lnTo>
                  <a:pt x="2159" y="1728"/>
                </a:lnTo>
                <a:lnTo>
                  <a:pt x="2154" y="1730"/>
                </a:lnTo>
                <a:lnTo>
                  <a:pt x="2149" y="1731"/>
                </a:lnTo>
                <a:lnTo>
                  <a:pt x="2144" y="1735"/>
                </a:lnTo>
                <a:lnTo>
                  <a:pt x="2139" y="1740"/>
                </a:lnTo>
                <a:lnTo>
                  <a:pt x="2139" y="1740"/>
                </a:lnTo>
                <a:lnTo>
                  <a:pt x="1732" y="2147"/>
                </a:lnTo>
                <a:lnTo>
                  <a:pt x="1732" y="2147"/>
                </a:lnTo>
                <a:lnTo>
                  <a:pt x="1727" y="2152"/>
                </a:lnTo>
                <a:lnTo>
                  <a:pt x="1724" y="2157"/>
                </a:lnTo>
                <a:lnTo>
                  <a:pt x="1722" y="2163"/>
                </a:lnTo>
                <a:lnTo>
                  <a:pt x="1721" y="2168"/>
                </a:lnTo>
                <a:lnTo>
                  <a:pt x="1722" y="2173"/>
                </a:lnTo>
                <a:lnTo>
                  <a:pt x="1724" y="2178"/>
                </a:lnTo>
                <a:lnTo>
                  <a:pt x="1734" y="2188"/>
                </a:lnTo>
                <a:lnTo>
                  <a:pt x="1734" y="2188"/>
                </a:lnTo>
                <a:lnTo>
                  <a:pt x="1772" y="2221"/>
                </a:lnTo>
                <a:lnTo>
                  <a:pt x="1810" y="2256"/>
                </a:lnTo>
                <a:lnTo>
                  <a:pt x="1810" y="2256"/>
                </a:lnTo>
                <a:lnTo>
                  <a:pt x="2134" y="2580"/>
                </a:lnTo>
                <a:lnTo>
                  <a:pt x="2134" y="2580"/>
                </a:lnTo>
                <a:lnTo>
                  <a:pt x="2144" y="2590"/>
                </a:lnTo>
                <a:lnTo>
                  <a:pt x="2149" y="2595"/>
                </a:lnTo>
                <a:lnTo>
                  <a:pt x="2154" y="2597"/>
                </a:lnTo>
                <a:lnTo>
                  <a:pt x="2161" y="2597"/>
                </a:lnTo>
                <a:lnTo>
                  <a:pt x="2166" y="2595"/>
                </a:lnTo>
                <a:lnTo>
                  <a:pt x="2172" y="2592"/>
                </a:lnTo>
                <a:lnTo>
                  <a:pt x="2179" y="2587"/>
                </a:lnTo>
                <a:lnTo>
                  <a:pt x="2179" y="2587"/>
                </a:lnTo>
                <a:lnTo>
                  <a:pt x="2280" y="2486"/>
                </a:lnTo>
                <a:lnTo>
                  <a:pt x="2380" y="2384"/>
                </a:lnTo>
                <a:lnTo>
                  <a:pt x="2480" y="2285"/>
                </a:lnTo>
                <a:lnTo>
                  <a:pt x="2531" y="2236"/>
                </a:lnTo>
                <a:lnTo>
                  <a:pt x="2584" y="2188"/>
                </a:lnTo>
                <a:lnTo>
                  <a:pt x="2584" y="2188"/>
                </a:lnTo>
                <a:lnTo>
                  <a:pt x="2592" y="2178"/>
                </a:lnTo>
                <a:lnTo>
                  <a:pt x="2596" y="2173"/>
                </a:lnTo>
                <a:lnTo>
                  <a:pt x="2597" y="2165"/>
                </a:lnTo>
                <a:lnTo>
                  <a:pt x="2597" y="2165"/>
                </a:lnTo>
                <a:close/>
              </a:path>
            </a:pathLst>
          </a:custGeom>
          <a:solidFill>
            <a:srgbClr val="4D4F53"/>
          </a:solidFill>
          <a:ln>
            <a:noFill/>
          </a:ln>
        </p:spPr>
        <p:txBody>
          <a:bodyPr vert="horz" wrap="square" lIns="91440" tIns="45720" rIns="91440" bIns="45720" numCol="1" anchor="t" anchorCtr="0" compatLnSpc="1">
            <a:prstTxWarp prst="textNoShape">
              <a:avLst/>
            </a:prstTxWarp>
          </a:bodyPr>
          <a:lstStyle/>
          <a:p>
            <a:endParaRPr lang="en-US">
              <a:solidFill>
                <a:srgbClr val="4D4F53"/>
              </a:solidFill>
            </a:endParaRPr>
          </a:p>
        </p:txBody>
      </p:sp>
    </p:spTree>
    <p:extLst>
      <p:ext uri="{BB962C8B-B14F-4D97-AF65-F5344CB8AC3E}">
        <p14:creationId xmlns:p14="http://schemas.microsoft.com/office/powerpoint/2010/main" val="3910517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500"/>
                                        <p:tgtEl>
                                          <p:spTgt spid="7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0"/>
                                        </p:tgtEl>
                                        <p:attrNameLst>
                                          <p:attrName>style.visibility</p:attrName>
                                        </p:attrNameLst>
                                      </p:cBhvr>
                                      <p:to>
                                        <p:strVal val="visible"/>
                                      </p:to>
                                    </p:set>
                                    <p:animEffect transition="in" filter="wipe(left)">
                                      <p:cBhvr>
                                        <p:cTn id="11" dur="500"/>
                                        <p:tgtEl>
                                          <p:spTgt spid="90"/>
                                        </p:tgtEl>
                                      </p:cBhvr>
                                    </p:animEffect>
                                  </p:childTnLst>
                                </p:cTn>
                              </p:par>
                              <p:par>
                                <p:cTn id="12" presetID="22" presetClass="entr" presetSubtype="8" fill="hold" nodeType="with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wipe(left)">
                                      <p:cBhvr>
                                        <p:cTn id="14" dur="500"/>
                                        <p:tgtEl>
                                          <p:spTgt spid="44"/>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95"/>
                                        </p:tgtEl>
                                        <p:attrNameLst>
                                          <p:attrName>style.visibility</p:attrName>
                                        </p:attrNameLst>
                                      </p:cBhvr>
                                      <p:to>
                                        <p:strVal val="visible"/>
                                      </p:to>
                                    </p:set>
                                    <p:animEffect transition="in" filter="wipe(left)">
                                      <p:cBhvr>
                                        <p:cTn id="18" dur="500"/>
                                        <p:tgtEl>
                                          <p:spTgt spid="95"/>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2000"/>
                            </p:stCondLst>
                            <p:childTnLst>
                              <p:par>
                                <p:cTn id="24" presetID="22" presetClass="entr" presetSubtype="4" fill="hold" nodeType="afterEffect">
                                  <p:stCondLst>
                                    <p:cond delay="0"/>
                                  </p:stCondLst>
                                  <p:childTnLst>
                                    <p:set>
                                      <p:cBhvr>
                                        <p:cTn id="25" dur="1" fill="hold">
                                          <p:stCondLst>
                                            <p:cond delay="0"/>
                                          </p:stCondLst>
                                        </p:cTn>
                                        <p:tgtEl>
                                          <p:spTgt spid="96"/>
                                        </p:tgtEl>
                                        <p:attrNameLst>
                                          <p:attrName>style.visibility</p:attrName>
                                        </p:attrNameLst>
                                      </p:cBhvr>
                                      <p:to>
                                        <p:strVal val="visible"/>
                                      </p:to>
                                    </p:set>
                                    <p:animEffect transition="in" filter="wipe(down)">
                                      <p:cBhvr>
                                        <p:cTn id="26" dur="500"/>
                                        <p:tgtEl>
                                          <p:spTgt spid="96"/>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100"/>
                                        </p:tgtEl>
                                        <p:attrNameLst>
                                          <p:attrName>style.visibility</p:attrName>
                                        </p:attrNameLst>
                                      </p:cBhvr>
                                      <p:to>
                                        <p:strVal val="visible"/>
                                      </p:to>
                                    </p:set>
                                    <p:animEffect transition="in" filter="wipe(left)">
                                      <p:cBhvr>
                                        <p:cTn id="30" dur="500"/>
                                        <p:tgtEl>
                                          <p:spTgt spid="10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fade">
                                      <p:cBhvr>
                                        <p:cTn id="35" dur="500"/>
                                        <p:tgtEl>
                                          <p:spTgt spid="66"/>
                                        </p:tgtEl>
                                      </p:cBhvr>
                                    </p:animEffect>
                                  </p:childTnLst>
                                </p:cTn>
                              </p:par>
                            </p:childTnLst>
                          </p:cTn>
                        </p:par>
                        <p:par>
                          <p:cTn id="36" fill="hold">
                            <p:stCondLst>
                              <p:cond delay="500"/>
                            </p:stCondLst>
                            <p:childTnLst>
                              <p:par>
                                <p:cTn id="37" presetID="22" presetClass="entr" presetSubtype="8" fill="hold" nodeType="afterEffect">
                                  <p:stCondLst>
                                    <p:cond delay="0"/>
                                  </p:stCondLst>
                                  <p:childTnLst>
                                    <p:set>
                                      <p:cBhvr>
                                        <p:cTn id="38" dur="1" fill="hold">
                                          <p:stCondLst>
                                            <p:cond delay="0"/>
                                          </p:stCondLst>
                                        </p:cTn>
                                        <p:tgtEl>
                                          <p:spTgt spid="91"/>
                                        </p:tgtEl>
                                        <p:attrNameLst>
                                          <p:attrName>style.visibility</p:attrName>
                                        </p:attrNameLst>
                                      </p:cBhvr>
                                      <p:to>
                                        <p:strVal val="visible"/>
                                      </p:to>
                                    </p:set>
                                    <p:animEffect transition="in" filter="wipe(left)">
                                      <p:cBhvr>
                                        <p:cTn id="39" dur="500"/>
                                        <p:tgtEl>
                                          <p:spTgt spid="91"/>
                                        </p:tgtEl>
                                      </p:cBhvr>
                                    </p:animEffect>
                                  </p:childTnLst>
                                </p:cTn>
                              </p:par>
                              <p:par>
                                <p:cTn id="40" presetID="22" presetClass="entr" presetSubtype="8" fill="hold" nodeType="withEffect">
                                  <p:stCondLst>
                                    <p:cond delay="0"/>
                                  </p:stCondLst>
                                  <p:childTnLst>
                                    <p:set>
                                      <p:cBhvr>
                                        <p:cTn id="41" dur="1" fill="hold">
                                          <p:stCondLst>
                                            <p:cond delay="0"/>
                                          </p:stCondLst>
                                        </p:cTn>
                                        <p:tgtEl>
                                          <p:spTgt spid="45"/>
                                        </p:tgtEl>
                                        <p:attrNameLst>
                                          <p:attrName>style.visibility</p:attrName>
                                        </p:attrNameLst>
                                      </p:cBhvr>
                                      <p:to>
                                        <p:strVal val="visible"/>
                                      </p:to>
                                    </p:set>
                                    <p:animEffect transition="in" filter="wipe(left)">
                                      <p:cBhvr>
                                        <p:cTn id="42" dur="500"/>
                                        <p:tgtEl>
                                          <p:spTgt spid="45"/>
                                        </p:tgtEl>
                                      </p:cBhvr>
                                    </p:animEffect>
                                  </p:childTnLst>
                                </p:cTn>
                              </p:par>
                            </p:childTnLst>
                          </p:cTn>
                        </p:par>
                        <p:par>
                          <p:cTn id="43" fill="hold">
                            <p:stCondLst>
                              <p:cond delay="1000"/>
                            </p:stCondLst>
                            <p:childTnLst>
                              <p:par>
                                <p:cTn id="44" presetID="22" presetClass="entr" presetSubtype="8" fill="hold" nodeType="afterEffect">
                                  <p:stCondLst>
                                    <p:cond delay="0"/>
                                  </p:stCondLst>
                                  <p:childTnLst>
                                    <p:set>
                                      <p:cBhvr>
                                        <p:cTn id="45" dur="1" fill="hold">
                                          <p:stCondLst>
                                            <p:cond delay="0"/>
                                          </p:stCondLst>
                                        </p:cTn>
                                        <p:tgtEl>
                                          <p:spTgt spid="102"/>
                                        </p:tgtEl>
                                        <p:attrNameLst>
                                          <p:attrName>style.visibility</p:attrName>
                                        </p:attrNameLst>
                                      </p:cBhvr>
                                      <p:to>
                                        <p:strVal val="visible"/>
                                      </p:to>
                                    </p:set>
                                    <p:animEffect transition="in" filter="wipe(left)">
                                      <p:cBhvr>
                                        <p:cTn id="46"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7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err="1" smtClean="0"/>
              <a:t>SmartAccess</a:t>
            </a:r>
            <a:r>
              <a:rPr lang="en-US" dirty="0" smtClean="0"/>
              <a:t> for Mobile</a:t>
            </a:r>
            <a:endParaRPr lang="en-US" dirty="0"/>
          </a:p>
        </p:txBody>
      </p:sp>
      <p:sp>
        <p:nvSpPr>
          <p:cNvPr id="5" name="Text Placeholder 4"/>
          <p:cNvSpPr>
            <a:spLocks noGrp="1"/>
          </p:cNvSpPr>
          <p:nvPr>
            <p:ph type="body" idx="10"/>
          </p:nvPr>
        </p:nvSpPr>
        <p:spPr/>
        <p:txBody>
          <a:bodyPr/>
          <a:lstStyle/>
          <a:p>
            <a:r>
              <a:rPr lang="en-US" dirty="0" smtClean="0"/>
              <a:t>Overview</a:t>
            </a:r>
            <a:endParaRPr lang="en-US" dirty="0"/>
          </a:p>
        </p:txBody>
      </p:sp>
      <p:grpSp>
        <p:nvGrpSpPr>
          <p:cNvPr id="63" name="Group 62"/>
          <p:cNvGrpSpPr/>
          <p:nvPr/>
        </p:nvGrpSpPr>
        <p:grpSpPr>
          <a:xfrm>
            <a:off x="10011827" y="3551453"/>
            <a:ext cx="1722971" cy="1139701"/>
            <a:chOff x="7344623" y="3697202"/>
            <a:chExt cx="1722971" cy="1139701"/>
          </a:xfrm>
        </p:grpSpPr>
        <p:grpSp>
          <p:nvGrpSpPr>
            <p:cNvPr id="64" name="Group 63"/>
            <p:cNvGrpSpPr/>
            <p:nvPr/>
          </p:nvGrpSpPr>
          <p:grpSpPr>
            <a:xfrm>
              <a:off x="7782536" y="3697202"/>
              <a:ext cx="849736" cy="850393"/>
              <a:chOff x="7782536" y="3697202"/>
              <a:chExt cx="849736" cy="850393"/>
            </a:xfrm>
          </p:grpSpPr>
          <p:sp>
            <p:nvSpPr>
              <p:cNvPr id="68" name="Rectangle 67"/>
              <p:cNvSpPr/>
              <p:nvPr/>
            </p:nvSpPr>
            <p:spPr>
              <a:xfrm>
                <a:off x="7813474" y="3697202"/>
                <a:ext cx="784854" cy="838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pic>
            <p:nvPicPr>
              <p:cNvPr id="69" name="Picture 68"/>
              <p:cNvPicPr>
                <a:picLocks noChangeAspect="1"/>
              </p:cNvPicPr>
              <p:nvPr/>
            </p:nvPicPr>
            <p:blipFill>
              <a:blip r:embed="rId3"/>
              <a:stretch>
                <a:fillRect/>
              </a:stretch>
            </p:blipFill>
            <p:spPr>
              <a:xfrm>
                <a:off x="7782536" y="3697203"/>
                <a:ext cx="849736" cy="850392"/>
              </a:xfrm>
              <a:prstGeom prst="rect">
                <a:avLst/>
              </a:prstGeom>
            </p:spPr>
          </p:pic>
        </p:grpSp>
        <p:sp>
          <p:nvSpPr>
            <p:cNvPr id="67" name="Rectangle 66"/>
            <p:cNvSpPr/>
            <p:nvPr/>
          </p:nvSpPr>
          <p:spPr>
            <a:xfrm>
              <a:off x="7344623" y="4498349"/>
              <a:ext cx="1722971" cy="338554"/>
            </a:xfrm>
            <a:prstGeom prst="rect">
              <a:avLst/>
            </a:prstGeom>
          </p:spPr>
          <p:txBody>
            <a:bodyPr wrap="none">
              <a:spAutoFit/>
            </a:bodyPr>
            <a:lstStyle/>
            <a:p>
              <a:pPr algn="ctr" defTabSz="1088291">
                <a:defRPr/>
              </a:pPr>
              <a:r>
                <a:rPr lang="en-US" sz="1600" dirty="0" smtClean="0"/>
                <a:t>Delivery Controller</a:t>
              </a:r>
              <a:endParaRPr lang="en-US" sz="1600" dirty="0"/>
            </a:p>
          </p:txBody>
        </p:sp>
      </p:grpSp>
      <p:grpSp>
        <p:nvGrpSpPr>
          <p:cNvPr id="12" name="Group 11"/>
          <p:cNvGrpSpPr/>
          <p:nvPr/>
        </p:nvGrpSpPr>
        <p:grpSpPr>
          <a:xfrm>
            <a:off x="3706880" y="3682522"/>
            <a:ext cx="1070293" cy="1001233"/>
            <a:chOff x="3887685" y="3682522"/>
            <a:chExt cx="1070293" cy="1001233"/>
          </a:xfrm>
        </p:grpSpPr>
        <p:sp>
          <p:nvSpPr>
            <p:cNvPr id="71" name="Freeform 11"/>
            <p:cNvSpPr>
              <a:spLocks noEditPoints="1"/>
            </p:cNvSpPr>
            <p:nvPr/>
          </p:nvSpPr>
          <p:spPr bwMode="auto">
            <a:xfrm>
              <a:off x="4103033" y="3682522"/>
              <a:ext cx="639598" cy="639598"/>
            </a:xfrm>
            <a:custGeom>
              <a:avLst/>
              <a:gdLst>
                <a:gd name="T0" fmla="*/ 1234 w 2136"/>
                <a:gd name="T1" fmla="*/ 1637 h 2136"/>
                <a:gd name="T2" fmla="*/ 1126 w 2136"/>
                <a:gd name="T3" fmla="*/ 1676 h 2136"/>
                <a:gd name="T4" fmla="*/ 1014 w 2136"/>
                <a:gd name="T5" fmla="*/ 1672 h 2136"/>
                <a:gd name="T6" fmla="*/ 909 w 2136"/>
                <a:gd name="T7" fmla="*/ 1625 h 2136"/>
                <a:gd name="T8" fmla="*/ 524 w 2136"/>
                <a:gd name="T9" fmla="*/ 1249 h 2136"/>
                <a:gd name="T10" fmla="*/ 474 w 2136"/>
                <a:gd name="T11" fmla="*/ 1145 h 2136"/>
                <a:gd name="T12" fmla="*/ 467 w 2136"/>
                <a:gd name="T13" fmla="*/ 1033 h 2136"/>
                <a:gd name="T14" fmla="*/ 504 w 2136"/>
                <a:gd name="T15" fmla="*/ 925 h 2136"/>
                <a:gd name="T16" fmla="*/ 873 w 2136"/>
                <a:gd name="T17" fmla="*/ 535 h 2136"/>
                <a:gd name="T18" fmla="*/ 972 w 2136"/>
                <a:gd name="T19" fmla="*/ 473 h 2136"/>
                <a:gd name="T20" fmla="*/ 1084 w 2136"/>
                <a:gd name="T21" fmla="*/ 455 h 2136"/>
                <a:gd name="T22" fmla="*/ 1194 w 2136"/>
                <a:gd name="T23" fmla="*/ 481 h 2136"/>
                <a:gd name="T24" fmla="*/ 1599 w 2136"/>
                <a:gd name="T25" fmla="*/ 852 h 2136"/>
                <a:gd name="T26" fmla="*/ 1661 w 2136"/>
                <a:gd name="T27" fmla="*/ 936 h 2136"/>
                <a:gd name="T28" fmla="*/ 1689 w 2136"/>
                <a:gd name="T29" fmla="*/ 1046 h 2136"/>
                <a:gd name="T30" fmla="*/ 1674 w 2136"/>
                <a:gd name="T31" fmla="*/ 1158 h 2136"/>
                <a:gd name="T32" fmla="*/ 1616 w 2136"/>
                <a:gd name="T33" fmla="*/ 1259 h 2136"/>
                <a:gd name="T34" fmla="*/ 1779 w 2136"/>
                <a:gd name="T35" fmla="*/ 1151 h 2136"/>
                <a:gd name="T36" fmla="*/ 1766 w 2136"/>
                <a:gd name="T37" fmla="*/ 1058 h 2136"/>
                <a:gd name="T38" fmla="*/ 1800 w 2136"/>
                <a:gd name="T39" fmla="*/ 985 h 2136"/>
                <a:gd name="T40" fmla="*/ 2081 w 2136"/>
                <a:gd name="T41" fmla="*/ 696 h 2136"/>
                <a:gd name="T42" fmla="*/ 2131 w 2136"/>
                <a:gd name="T43" fmla="*/ 560 h 2136"/>
                <a:gd name="T44" fmla="*/ 2127 w 2136"/>
                <a:gd name="T45" fmla="*/ 416 h 2136"/>
                <a:gd name="T46" fmla="*/ 2067 w 2136"/>
                <a:gd name="T47" fmla="*/ 283 h 2136"/>
                <a:gd name="T48" fmla="*/ 1885 w 2136"/>
                <a:gd name="T49" fmla="*/ 95 h 2136"/>
                <a:gd name="T50" fmla="*/ 1754 w 2136"/>
                <a:gd name="T51" fmla="*/ 31 h 2136"/>
                <a:gd name="T52" fmla="*/ 1612 w 2136"/>
                <a:gd name="T53" fmla="*/ 22 h 2136"/>
                <a:gd name="T54" fmla="*/ 1473 w 2136"/>
                <a:gd name="T55" fmla="*/ 67 h 2136"/>
                <a:gd name="T56" fmla="*/ 1191 w 2136"/>
                <a:gd name="T57" fmla="*/ 326 h 2136"/>
                <a:gd name="T58" fmla="*/ 1115 w 2136"/>
                <a:gd name="T59" fmla="*/ 375 h 2136"/>
                <a:gd name="T60" fmla="*/ 1022 w 2136"/>
                <a:gd name="T61" fmla="*/ 364 h 2136"/>
                <a:gd name="T62" fmla="*/ 961 w 2136"/>
                <a:gd name="T63" fmla="*/ 312 h 2136"/>
                <a:gd name="T64" fmla="*/ 680 w 2136"/>
                <a:gd name="T65" fmla="*/ 46 h 2136"/>
                <a:gd name="T66" fmla="*/ 542 w 2136"/>
                <a:gd name="T67" fmla="*/ 2 h 2136"/>
                <a:gd name="T68" fmla="*/ 399 w 2136"/>
                <a:gd name="T69" fmla="*/ 14 h 2136"/>
                <a:gd name="T70" fmla="*/ 268 w 2136"/>
                <a:gd name="T71" fmla="*/ 80 h 2136"/>
                <a:gd name="T72" fmla="*/ 85 w 2136"/>
                <a:gd name="T73" fmla="*/ 266 h 2136"/>
                <a:gd name="T74" fmla="*/ 27 w 2136"/>
                <a:gd name="T75" fmla="*/ 399 h 2136"/>
                <a:gd name="T76" fmla="*/ 25 w 2136"/>
                <a:gd name="T77" fmla="*/ 543 h 2136"/>
                <a:gd name="T78" fmla="*/ 77 w 2136"/>
                <a:gd name="T79" fmla="*/ 678 h 2136"/>
                <a:gd name="T80" fmla="*/ 362 w 2136"/>
                <a:gd name="T81" fmla="*/ 989 h 2136"/>
                <a:gd name="T82" fmla="*/ 374 w 2136"/>
                <a:gd name="T83" fmla="*/ 1095 h 2136"/>
                <a:gd name="T84" fmla="*/ 320 w 2136"/>
                <a:gd name="T85" fmla="*/ 1170 h 2136"/>
                <a:gd name="T86" fmla="*/ 76 w 2136"/>
                <a:gd name="T87" fmla="*/ 1409 h 2136"/>
                <a:gd name="T88" fmla="*/ 12 w 2136"/>
                <a:gd name="T89" fmla="*/ 1540 h 2136"/>
                <a:gd name="T90" fmla="*/ 3 w 2136"/>
                <a:gd name="T91" fmla="*/ 1684 h 2136"/>
                <a:gd name="T92" fmla="*/ 49 w 2136"/>
                <a:gd name="T93" fmla="*/ 1821 h 2136"/>
                <a:gd name="T94" fmla="*/ 222 w 2136"/>
                <a:gd name="T95" fmla="*/ 2016 h 2136"/>
                <a:gd name="T96" fmla="*/ 347 w 2136"/>
                <a:gd name="T97" fmla="*/ 2093 h 2136"/>
                <a:gd name="T98" fmla="*/ 488 w 2136"/>
                <a:gd name="T99" fmla="*/ 2116 h 2136"/>
                <a:gd name="T100" fmla="*/ 629 w 2136"/>
                <a:gd name="T101" fmla="*/ 2084 h 2136"/>
                <a:gd name="T102" fmla="*/ 952 w 2136"/>
                <a:gd name="T103" fmla="*/ 1803 h 2136"/>
                <a:gd name="T104" fmla="*/ 990 w 2136"/>
                <a:gd name="T105" fmla="*/ 1770 h 2136"/>
                <a:gd name="T106" fmla="*/ 1103 w 2136"/>
                <a:gd name="T107" fmla="*/ 1763 h 2136"/>
                <a:gd name="T108" fmla="*/ 1367 w 2136"/>
                <a:gd name="T109" fmla="*/ 2022 h 2136"/>
                <a:gd name="T110" fmla="*/ 1489 w 2136"/>
                <a:gd name="T111" fmla="*/ 2106 h 2136"/>
                <a:gd name="T112" fmla="*/ 1630 w 2136"/>
                <a:gd name="T113" fmla="*/ 2136 h 2136"/>
                <a:gd name="T114" fmla="*/ 1771 w 2136"/>
                <a:gd name="T115" fmla="*/ 2111 h 2136"/>
                <a:gd name="T116" fmla="*/ 1896 w 2136"/>
                <a:gd name="T117" fmla="*/ 2031 h 2136"/>
                <a:gd name="T118" fmla="*/ 2071 w 2136"/>
                <a:gd name="T119" fmla="*/ 1838 h 2136"/>
                <a:gd name="T120" fmla="*/ 2114 w 2136"/>
                <a:gd name="T121" fmla="*/ 1701 h 2136"/>
                <a:gd name="T122" fmla="*/ 2103 w 2136"/>
                <a:gd name="T123" fmla="*/ 1558 h 2136"/>
                <a:gd name="T124" fmla="*/ 2036 w 2136"/>
                <a:gd name="T125" fmla="*/ 1427 h 2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36" h="2136">
                  <a:moveTo>
                    <a:pt x="1606" y="1270"/>
                  </a:moveTo>
                  <a:lnTo>
                    <a:pt x="1292" y="1590"/>
                  </a:lnTo>
                  <a:lnTo>
                    <a:pt x="1292" y="1590"/>
                  </a:lnTo>
                  <a:lnTo>
                    <a:pt x="1281" y="1600"/>
                  </a:lnTo>
                  <a:lnTo>
                    <a:pt x="1270" y="1611"/>
                  </a:lnTo>
                  <a:lnTo>
                    <a:pt x="1258" y="1621"/>
                  </a:lnTo>
                  <a:lnTo>
                    <a:pt x="1246" y="1629"/>
                  </a:lnTo>
                  <a:lnTo>
                    <a:pt x="1234" y="1637"/>
                  </a:lnTo>
                  <a:lnTo>
                    <a:pt x="1221" y="1644"/>
                  </a:lnTo>
                  <a:lnTo>
                    <a:pt x="1208" y="1651"/>
                  </a:lnTo>
                  <a:lnTo>
                    <a:pt x="1195" y="1657"/>
                  </a:lnTo>
                  <a:lnTo>
                    <a:pt x="1182" y="1662"/>
                  </a:lnTo>
                  <a:lnTo>
                    <a:pt x="1168" y="1667"/>
                  </a:lnTo>
                  <a:lnTo>
                    <a:pt x="1154" y="1671"/>
                  </a:lnTo>
                  <a:lnTo>
                    <a:pt x="1140" y="1674"/>
                  </a:lnTo>
                  <a:lnTo>
                    <a:pt x="1126" y="1676"/>
                  </a:lnTo>
                  <a:lnTo>
                    <a:pt x="1112" y="1678"/>
                  </a:lnTo>
                  <a:lnTo>
                    <a:pt x="1098" y="1679"/>
                  </a:lnTo>
                  <a:lnTo>
                    <a:pt x="1084" y="1680"/>
                  </a:lnTo>
                  <a:lnTo>
                    <a:pt x="1070" y="1680"/>
                  </a:lnTo>
                  <a:lnTo>
                    <a:pt x="1056" y="1679"/>
                  </a:lnTo>
                  <a:lnTo>
                    <a:pt x="1042" y="1677"/>
                  </a:lnTo>
                  <a:lnTo>
                    <a:pt x="1028" y="1675"/>
                  </a:lnTo>
                  <a:lnTo>
                    <a:pt x="1014" y="1672"/>
                  </a:lnTo>
                  <a:lnTo>
                    <a:pt x="1000" y="1669"/>
                  </a:lnTo>
                  <a:lnTo>
                    <a:pt x="986" y="1664"/>
                  </a:lnTo>
                  <a:lnTo>
                    <a:pt x="973" y="1660"/>
                  </a:lnTo>
                  <a:lnTo>
                    <a:pt x="959" y="1654"/>
                  </a:lnTo>
                  <a:lnTo>
                    <a:pt x="946" y="1648"/>
                  </a:lnTo>
                  <a:lnTo>
                    <a:pt x="933" y="1641"/>
                  </a:lnTo>
                  <a:lnTo>
                    <a:pt x="921" y="1633"/>
                  </a:lnTo>
                  <a:lnTo>
                    <a:pt x="909" y="1625"/>
                  </a:lnTo>
                  <a:lnTo>
                    <a:pt x="897" y="1616"/>
                  </a:lnTo>
                  <a:lnTo>
                    <a:pt x="885" y="1606"/>
                  </a:lnTo>
                  <a:lnTo>
                    <a:pt x="874" y="1595"/>
                  </a:lnTo>
                  <a:lnTo>
                    <a:pt x="555" y="1283"/>
                  </a:lnTo>
                  <a:lnTo>
                    <a:pt x="555" y="1283"/>
                  </a:lnTo>
                  <a:lnTo>
                    <a:pt x="544" y="1272"/>
                  </a:lnTo>
                  <a:lnTo>
                    <a:pt x="533" y="1261"/>
                  </a:lnTo>
                  <a:lnTo>
                    <a:pt x="524" y="1249"/>
                  </a:lnTo>
                  <a:lnTo>
                    <a:pt x="515" y="1237"/>
                  </a:lnTo>
                  <a:lnTo>
                    <a:pt x="507" y="1225"/>
                  </a:lnTo>
                  <a:lnTo>
                    <a:pt x="500" y="1212"/>
                  </a:lnTo>
                  <a:lnTo>
                    <a:pt x="494" y="1199"/>
                  </a:lnTo>
                  <a:lnTo>
                    <a:pt x="488" y="1186"/>
                  </a:lnTo>
                  <a:lnTo>
                    <a:pt x="482" y="1173"/>
                  </a:lnTo>
                  <a:lnTo>
                    <a:pt x="478" y="1159"/>
                  </a:lnTo>
                  <a:lnTo>
                    <a:pt x="474" y="1145"/>
                  </a:lnTo>
                  <a:lnTo>
                    <a:pt x="471" y="1131"/>
                  </a:lnTo>
                  <a:lnTo>
                    <a:pt x="468" y="1117"/>
                  </a:lnTo>
                  <a:lnTo>
                    <a:pt x="466" y="1103"/>
                  </a:lnTo>
                  <a:lnTo>
                    <a:pt x="465" y="1089"/>
                  </a:lnTo>
                  <a:lnTo>
                    <a:pt x="465" y="1075"/>
                  </a:lnTo>
                  <a:lnTo>
                    <a:pt x="465" y="1061"/>
                  </a:lnTo>
                  <a:lnTo>
                    <a:pt x="466" y="1047"/>
                  </a:lnTo>
                  <a:lnTo>
                    <a:pt x="467" y="1033"/>
                  </a:lnTo>
                  <a:lnTo>
                    <a:pt x="469" y="1019"/>
                  </a:lnTo>
                  <a:lnTo>
                    <a:pt x="472" y="1005"/>
                  </a:lnTo>
                  <a:lnTo>
                    <a:pt x="476" y="991"/>
                  </a:lnTo>
                  <a:lnTo>
                    <a:pt x="480" y="977"/>
                  </a:lnTo>
                  <a:lnTo>
                    <a:pt x="485" y="964"/>
                  </a:lnTo>
                  <a:lnTo>
                    <a:pt x="491" y="950"/>
                  </a:lnTo>
                  <a:lnTo>
                    <a:pt x="497" y="937"/>
                  </a:lnTo>
                  <a:lnTo>
                    <a:pt x="504" y="925"/>
                  </a:lnTo>
                  <a:lnTo>
                    <a:pt x="511" y="912"/>
                  </a:lnTo>
                  <a:lnTo>
                    <a:pt x="520" y="900"/>
                  </a:lnTo>
                  <a:lnTo>
                    <a:pt x="529" y="888"/>
                  </a:lnTo>
                  <a:lnTo>
                    <a:pt x="539" y="876"/>
                  </a:lnTo>
                  <a:lnTo>
                    <a:pt x="550" y="865"/>
                  </a:lnTo>
                  <a:lnTo>
                    <a:pt x="862" y="545"/>
                  </a:lnTo>
                  <a:lnTo>
                    <a:pt x="862" y="545"/>
                  </a:lnTo>
                  <a:lnTo>
                    <a:pt x="873" y="535"/>
                  </a:lnTo>
                  <a:lnTo>
                    <a:pt x="884" y="524"/>
                  </a:lnTo>
                  <a:lnTo>
                    <a:pt x="896" y="514"/>
                  </a:lnTo>
                  <a:lnTo>
                    <a:pt x="908" y="506"/>
                  </a:lnTo>
                  <a:lnTo>
                    <a:pt x="920" y="498"/>
                  </a:lnTo>
                  <a:lnTo>
                    <a:pt x="933" y="491"/>
                  </a:lnTo>
                  <a:lnTo>
                    <a:pt x="946" y="484"/>
                  </a:lnTo>
                  <a:lnTo>
                    <a:pt x="959" y="478"/>
                  </a:lnTo>
                  <a:lnTo>
                    <a:pt x="972" y="473"/>
                  </a:lnTo>
                  <a:lnTo>
                    <a:pt x="986" y="468"/>
                  </a:lnTo>
                  <a:lnTo>
                    <a:pt x="999" y="464"/>
                  </a:lnTo>
                  <a:lnTo>
                    <a:pt x="1013" y="461"/>
                  </a:lnTo>
                  <a:lnTo>
                    <a:pt x="1027" y="459"/>
                  </a:lnTo>
                  <a:lnTo>
                    <a:pt x="1041" y="457"/>
                  </a:lnTo>
                  <a:lnTo>
                    <a:pt x="1055" y="456"/>
                  </a:lnTo>
                  <a:lnTo>
                    <a:pt x="1069" y="455"/>
                  </a:lnTo>
                  <a:lnTo>
                    <a:pt x="1084" y="455"/>
                  </a:lnTo>
                  <a:lnTo>
                    <a:pt x="1098" y="456"/>
                  </a:lnTo>
                  <a:lnTo>
                    <a:pt x="1112" y="458"/>
                  </a:lnTo>
                  <a:lnTo>
                    <a:pt x="1126" y="460"/>
                  </a:lnTo>
                  <a:lnTo>
                    <a:pt x="1140" y="463"/>
                  </a:lnTo>
                  <a:lnTo>
                    <a:pt x="1154" y="466"/>
                  </a:lnTo>
                  <a:lnTo>
                    <a:pt x="1167" y="471"/>
                  </a:lnTo>
                  <a:lnTo>
                    <a:pt x="1181" y="475"/>
                  </a:lnTo>
                  <a:lnTo>
                    <a:pt x="1194" y="481"/>
                  </a:lnTo>
                  <a:lnTo>
                    <a:pt x="1207" y="487"/>
                  </a:lnTo>
                  <a:lnTo>
                    <a:pt x="1220" y="494"/>
                  </a:lnTo>
                  <a:lnTo>
                    <a:pt x="1232" y="502"/>
                  </a:lnTo>
                  <a:lnTo>
                    <a:pt x="1245" y="510"/>
                  </a:lnTo>
                  <a:lnTo>
                    <a:pt x="1257" y="519"/>
                  </a:lnTo>
                  <a:lnTo>
                    <a:pt x="1268" y="529"/>
                  </a:lnTo>
                  <a:lnTo>
                    <a:pt x="1279" y="540"/>
                  </a:lnTo>
                  <a:lnTo>
                    <a:pt x="1599" y="852"/>
                  </a:lnTo>
                  <a:lnTo>
                    <a:pt x="1599" y="852"/>
                  </a:lnTo>
                  <a:lnTo>
                    <a:pt x="1611" y="863"/>
                  </a:lnTo>
                  <a:lnTo>
                    <a:pt x="1621" y="875"/>
                  </a:lnTo>
                  <a:lnTo>
                    <a:pt x="1630" y="886"/>
                  </a:lnTo>
                  <a:lnTo>
                    <a:pt x="1639" y="898"/>
                  </a:lnTo>
                  <a:lnTo>
                    <a:pt x="1647" y="911"/>
                  </a:lnTo>
                  <a:lnTo>
                    <a:pt x="1654" y="923"/>
                  </a:lnTo>
                  <a:lnTo>
                    <a:pt x="1661" y="936"/>
                  </a:lnTo>
                  <a:lnTo>
                    <a:pt x="1666" y="950"/>
                  </a:lnTo>
                  <a:lnTo>
                    <a:pt x="1672" y="963"/>
                  </a:lnTo>
                  <a:lnTo>
                    <a:pt x="1676" y="976"/>
                  </a:lnTo>
                  <a:lnTo>
                    <a:pt x="1680" y="990"/>
                  </a:lnTo>
                  <a:lnTo>
                    <a:pt x="1683" y="1004"/>
                  </a:lnTo>
                  <a:lnTo>
                    <a:pt x="1686" y="1018"/>
                  </a:lnTo>
                  <a:lnTo>
                    <a:pt x="1688" y="1032"/>
                  </a:lnTo>
                  <a:lnTo>
                    <a:pt x="1689" y="1046"/>
                  </a:lnTo>
                  <a:lnTo>
                    <a:pt x="1689" y="1061"/>
                  </a:lnTo>
                  <a:lnTo>
                    <a:pt x="1689" y="1075"/>
                  </a:lnTo>
                  <a:lnTo>
                    <a:pt x="1688" y="1089"/>
                  </a:lnTo>
                  <a:lnTo>
                    <a:pt x="1687" y="1103"/>
                  </a:lnTo>
                  <a:lnTo>
                    <a:pt x="1685" y="1117"/>
                  </a:lnTo>
                  <a:lnTo>
                    <a:pt x="1682" y="1131"/>
                  </a:lnTo>
                  <a:lnTo>
                    <a:pt x="1678" y="1145"/>
                  </a:lnTo>
                  <a:lnTo>
                    <a:pt x="1674" y="1158"/>
                  </a:lnTo>
                  <a:lnTo>
                    <a:pt x="1669" y="1172"/>
                  </a:lnTo>
                  <a:lnTo>
                    <a:pt x="1664" y="1185"/>
                  </a:lnTo>
                  <a:lnTo>
                    <a:pt x="1657" y="1198"/>
                  </a:lnTo>
                  <a:lnTo>
                    <a:pt x="1650" y="1211"/>
                  </a:lnTo>
                  <a:lnTo>
                    <a:pt x="1643" y="1224"/>
                  </a:lnTo>
                  <a:lnTo>
                    <a:pt x="1634" y="1236"/>
                  </a:lnTo>
                  <a:lnTo>
                    <a:pt x="1625" y="1248"/>
                  </a:lnTo>
                  <a:lnTo>
                    <a:pt x="1616" y="1259"/>
                  </a:lnTo>
                  <a:lnTo>
                    <a:pt x="1606" y="1270"/>
                  </a:lnTo>
                  <a:lnTo>
                    <a:pt x="1606" y="1270"/>
                  </a:lnTo>
                  <a:close/>
                  <a:moveTo>
                    <a:pt x="1800" y="1181"/>
                  </a:moveTo>
                  <a:lnTo>
                    <a:pt x="1800" y="1180"/>
                  </a:lnTo>
                  <a:lnTo>
                    <a:pt x="1800" y="1180"/>
                  </a:lnTo>
                  <a:lnTo>
                    <a:pt x="1792" y="1171"/>
                  </a:lnTo>
                  <a:lnTo>
                    <a:pt x="1785" y="1161"/>
                  </a:lnTo>
                  <a:lnTo>
                    <a:pt x="1779" y="1151"/>
                  </a:lnTo>
                  <a:lnTo>
                    <a:pt x="1774" y="1141"/>
                  </a:lnTo>
                  <a:lnTo>
                    <a:pt x="1770" y="1129"/>
                  </a:lnTo>
                  <a:lnTo>
                    <a:pt x="1767" y="1118"/>
                  </a:lnTo>
                  <a:lnTo>
                    <a:pt x="1765" y="1106"/>
                  </a:lnTo>
                  <a:lnTo>
                    <a:pt x="1764" y="1094"/>
                  </a:lnTo>
                  <a:lnTo>
                    <a:pt x="1764" y="1082"/>
                  </a:lnTo>
                  <a:lnTo>
                    <a:pt x="1764" y="1070"/>
                  </a:lnTo>
                  <a:lnTo>
                    <a:pt x="1766" y="1058"/>
                  </a:lnTo>
                  <a:lnTo>
                    <a:pt x="1769" y="1047"/>
                  </a:lnTo>
                  <a:lnTo>
                    <a:pt x="1772" y="1035"/>
                  </a:lnTo>
                  <a:lnTo>
                    <a:pt x="1777" y="1024"/>
                  </a:lnTo>
                  <a:lnTo>
                    <a:pt x="1782" y="1014"/>
                  </a:lnTo>
                  <a:lnTo>
                    <a:pt x="1789" y="1004"/>
                  </a:lnTo>
                  <a:lnTo>
                    <a:pt x="1789" y="1004"/>
                  </a:lnTo>
                  <a:lnTo>
                    <a:pt x="1794" y="994"/>
                  </a:lnTo>
                  <a:lnTo>
                    <a:pt x="1800" y="985"/>
                  </a:lnTo>
                  <a:lnTo>
                    <a:pt x="1800" y="983"/>
                  </a:lnTo>
                  <a:lnTo>
                    <a:pt x="2022" y="769"/>
                  </a:lnTo>
                  <a:lnTo>
                    <a:pt x="2022" y="769"/>
                  </a:lnTo>
                  <a:lnTo>
                    <a:pt x="2036" y="755"/>
                  </a:lnTo>
                  <a:lnTo>
                    <a:pt x="2048" y="741"/>
                  </a:lnTo>
                  <a:lnTo>
                    <a:pt x="2060" y="726"/>
                  </a:lnTo>
                  <a:lnTo>
                    <a:pt x="2071" y="711"/>
                  </a:lnTo>
                  <a:lnTo>
                    <a:pt x="2081" y="696"/>
                  </a:lnTo>
                  <a:lnTo>
                    <a:pt x="2090" y="680"/>
                  </a:lnTo>
                  <a:lnTo>
                    <a:pt x="2098" y="663"/>
                  </a:lnTo>
                  <a:lnTo>
                    <a:pt x="2106" y="647"/>
                  </a:lnTo>
                  <a:lnTo>
                    <a:pt x="2113" y="630"/>
                  </a:lnTo>
                  <a:lnTo>
                    <a:pt x="2119" y="613"/>
                  </a:lnTo>
                  <a:lnTo>
                    <a:pt x="2123" y="595"/>
                  </a:lnTo>
                  <a:lnTo>
                    <a:pt x="2128" y="578"/>
                  </a:lnTo>
                  <a:lnTo>
                    <a:pt x="2131" y="560"/>
                  </a:lnTo>
                  <a:lnTo>
                    <a:pt x="2133" y="542"/>
                  </a:lnTo>
                  <a:lnTo>
                    <a:pt x="2135" y="523"/>
                  </a:lnTo>
                  <a:lnTo>
                    <a:pt x="2136" y="505"/>
                  </a:lnTo>
                  <a:lnTo>
                    <a:pt x="2136" y="487"/>
                  </a:lnTo>
                  <a:lnTo>
                    <a:pt x="2135" y="470"/>
                  </a:lnTo>
                  <a:lnTo>
                    <a:pt x="2133" y="452"/>
                  </a:lnTo>
                  <a:lnTo>
                    <a:pt x="2130" y="434"/>
                  </a:lnTo>
                  <a:lnTo>
                    <a:pt x="2127" y="416"/>
                  </a:lnTo>
                  <a:lnTo>
                    <a:pt x="2122" y="399"/>
                  </a:lnTo>
                  <a:lnTo>
                    <a:pt x="2117" y="381"/>
                  </a:lnTo>
                  <a:lnTo>
                    <a:pt x="2111" y="364"/>
                  </a:lnTo>
                  <a:lnTo>
                    <a:pt x="2104" y="347"/>
                  </a:lnTo>
                  <a:lnTo>
                    <a:pt x="2096" y="331"/>
                  </a:lnTo>
                  <a:lnTo>
                    <a:pt x="2087" y="314"/>
                  </a:lnTo>
                  <a:lnTo>
                    <a:pt x="2078" y="299"/>
                  </a:lnTo>
                  <a:lnTo>
                    <a:pt x="2067" y="283"/>
                  </a:lnTo>
                  <a:lnTo>
                    <a:pt x="2056" y="268"/>
                  </a:lnTo>
                  <a:lnTo>
                    <a:pt x="2044" y="253"/>
                  </a:lnTo>
                  <a:lnTo>
                    <a:pt x="2031" y="239"/>
                  </a:lnTo>
                  <a:lnTo>
                    <a:pt x="1928" y="133"/>
                  </a:lnTo>
                  <a:lnTo>
                    <a:pt x="1928" y="133"/>
                  </a:lnTo>
                  <a:lnTo>
                    <a:pt x="1914" y="120"/>
                  </a:lnTo>
                  <a:lnTo>
                    <a:pt x="1900" y="107"/>
                  </a:lnTo>
                  <a:lnTo>
                    <a:pt x="1885" y="95"/>
                  </a:lnTo>
                  <a:lnTo>
                    <a:pt x="1870" y="84"/>
                  </a:lnTo>
                  <a:lnTo>
                    <a:pt x="1855" y="74"/>
                  </a:lnTo>
                  <a:lnTo>
                    <a:pt x="1839" y="65"/>
                  </a:lnTo>
                  <a:lnTo>
                    <a:pt x="1822" y="57"/>
                  </a:lnTo>
                  <a:lnTo>
                    <a:pt x="1806" y="49"/>
                  </a:lnTo>
                  <a:lnTo>
                    <a:pt x="1789" y="42"/>
                  </a:lnTo>
                  <a:lnTo>
                    <a:pt x="1772" y="36"/>
                  </a:lnTo>
                  <a:lnTo>
                    <a:pt x="1754" y="31"/>
                  </a:lnTo>
                  <a:lnTo>
                    <a:pt x="1737" y="27"/>
                  </a:lnTo>
                  <a:lnTo>
                    <a:pt x="1719" y="24"/>
                  </a:lnTo>
                  <a:lnTo>
                    <a:pt x="1701" y="21"/>
                  </a:lnTo>
                  <a:lnTo>
                    <a:pt x="1683" y="20"/>
                  </a:lnTo>
                  <a:lnTo>
                    <a:pt x="1665" y="19"/>
                  </a:lnTo>
                  <a:lnTo>
                    <a:pt x="1647" y="19"/>
                  </a:lnTo>
                  <a:lnTo>
                    <a:pt x="1629" y="20"/>
                  </a:lnTo>
                  <a:lnTo>
                    <a:pt x="1612" y="22"/>
                  </a:lnTo>
                  <a:lnTo>
                    <a:pt x="1593" y="25"/>
                  </a:lnTo>
                  <a:lnTo>
                    <a:pt x="1575" y="28"/>
                  </a:lnTo>
                  <a:lnTo>
                    <a:pt x="1558" y="33"/>
                  </a:lnTo>
                  <a:lnTo>
                    <a:pt x="1540" y="38"/>
                  </a:lnTo>
                  <a:lnTo>
                    <a:pt x="1523" y="44"/>
                  </a:lnTo>
                  <a:lnTo>
                    <a:pt x="1506" y="51"/>
                  </a:lnTo>
                  <a:lnTo>
                    <a:pt x="1490" y="59"/>
                  </a:lnTo>
                  <a:lnTo>
                    <a:pt x="1473" y="67"/>
                  </a:lnTo>
                  <a:lnTo>
                    <a:pt x="1458" y="77"/>
                  </a:lnTo>
                  <a:lnTo>
                    <a:pt x="1442" y="87"/>
                  </a:lnTo>
                  <a:lnTo>
                    <a:pt x="1427" y="99"/>
                  </a:lnTo>
                  <a:lnTo>
                    <a:pt x="1412" y="111"/>
                  </a:lnTo>
                  <a:lnTo>
                    <a:pt x="1398" y="124"/>
                  </a:lnTo>
                  <a:lnTo>
                    <a:pt x="1200" y="317"/>
                  </a:lnTo>
                  <a:lnTo>
                    <a:pt x="1200" y="317"/>
                  </a:lnTo>
                  <a:lnTo>
                    <a:pt x="1191" y="326"/>
                  </a:lnTo>
                  <a:lnTo>
                    <a:pt x="1181" y="335"/>
                  </a:lnTo>
                  <a:lnTo>
                    <a:pt x="1181" y="335"/>
                  </a:lnTo>
                  <a:lnTo>
                    <a:pt x="1173" y="344"/>
                  </a:lnTo>
                  <a:lnTo>
                    <a:pt x="1163" y="353"/>
                  </a:lnTo>
                  <a:lnTo>
                    <a:pt x="1153" y="360"/>
                  </a:lnTo>
                  <a:lnTo>
                    <a:pt x="1141" y="366"/>
                  </a:lnTo>
                  <a:lnTo>
                    <a:pt x="1129" y="371"/>
                  </a:lnTo>
                  <a:lnTo>
                    <a:pt x="1115" y="375"/>
                  </a:lnTo>
                  <a:lnTo>
                    <a:pt x="1100" y="377"/>
                  </a:lnTo>
                  <a:lnTo>
                    <a:pt x="1084" y="378"/>
                  </a:lnTo>
                  <a:lnTo>
                    <a:pt x="1084" y="378"/>
                  </a:lnTo>
                  <a:lnTo>
                    <a:pt x="1070" y="378"/>
                  </a:lnTo>
                  <a:lnTo>
                    <a:pt x="1057" y="376"/>
                  </a:lnTo>
                  <a:lnTo>
                    <a:pt x="1044" y="373"/>
                  </a:lnTo>
                  <a:lnTo>
                    <a:pt x="1033" y="369"/>
                  </a:lnTo>
                  <a:lnTo>
                    <a:pt x="1022" y="364"/>
                  </a:lnTo>
                  <a:lnTo>
                    <a:pt x="1012" y="358"/>
                  </a:lnTo>
                  <a:lnTo>
                    <a:pt x="1003" y="351"/>
                  </a:lnTo>
                  <a:lnTo>
                    <a:pt x="994" y="343"/>
                  </a:lnTo>
                  <a:lnTo>
                    <a:pt x="994" y="343"/>
                  </a:lnTo>
                  <a:lnTo>
                    <a:pt x="985" y="337"/>
                  </a:lnTo>
                  <a:lnTo>
                    <a:pt x="976" y="329"/>
                  </a:lnTo>
                  <a:lnTo>
                    <a:pt x="968" y="321"/>
                  </a:lnTo>
                  <a:lnTo>
                    <a:pt x="961" y="312"/>
                  </a:lnTo>
                  <a:lnTo>
                    <a:pt x="769" y="114"/>
                  </a:lnTo>
                  <a:lnTo>
                    <a:pt x="769" y="114"/>
                  </a:lnTo>
                  <a:lnTo>
                    <a:pt x="755" y="100"/>
                  </a:lnTo>
                  <a:lnTo>
                    <a:pt x="741" y="88"/>
                  </a:lnTo>
                  <a:lnTo>
                    <a:pt x="726" y="76"/>
                  </a:lnTo>
                  <a:lnTo>
                    <a:pt x="711" y="65"/>
                  </a:lnTo>
                  <a:lnTo>
                    <a:pt x="696" y="55"/>
                  </a:lnTo>
                  <a:lnTo>
                    <a:pt x="680" y="46"/>
                  </a:lnTo>
                  <a:lnTo>
                    <a:pt x="663" y="37"/>
                  </a:lnTo>
                  <a:lnTo>
                    <a:pt x="647" y="30"/>
                  </a:lnTo>
                  <a:lnTo>
                    <a:pt x="630" y="23"/>
                  </a:lnTo>
                  <a:lnTo>
                    <a:pt x="613" y="17"/>
                  </a:lnTo>
                  <a:lnTo>
                    <a:pt x="595" y="12"/>
                  </a:lnTo>
                  <a:lnTo>
                    <a:pt x="578" y="8"/>
                  </a:lnTo>
                  <a:lnTo>
                    <a:pt x="560" y="5"/>
                  </a:lnTo>
                  <a:lnTo>
                    <a:pt x="542" y="2"/>
                  </a:lnTo>
                  <a:lnTo>
                    <a:pt x="524" y="1"/>
                  </a:lnTo>
                  <a:lnTo>
                    <a:pt x="506" y="0"/>
                  </a:lnTo>
                  <a:lnTo>
                    <a:pt x="488" y="0"/>
                  </a:lnTo>
                  <a:lnTo>
                    <a:pt x="470" y="1"/>
                  </a:lnTo>
                  <a:lnTo>
                    <a:pt x="452" y="3"/>
                  </a:lnTo>
                  <a:lnTo>
                    <a:pt x="434" y="6"/>
                  </a:lnTo>
                  <a:lnTo>
                    <a:pt x="416" y="9"/>
                  </a:lnTo>
                  <a:lnTo>
                    <a:pt x="399" y="14"/>
                  </a:lnTo>
                  <a:lnTo>
                    <a:pt x="382" y="19"/>
                  </a:lnTo>
                  <a:lnTo>
                    <a:pt x="364" y="25"/>
                  </a:lnTo>
                  <a:lnTo>
                    <a:pt x="348" y="32"/>
                  </a:lnTo>
                  <a:lnTo>
                    <a:pt x="331" y="40"/>
                  </a:lnTo>
                  <a:lnTo>
                    <a:pt x="315" y="49"/>
                  </a:lnTo>
                  <a:lnTo>
                    <a:pt x="299" y="58"/>
                  </a:lnTo>
                  <a:lnTo>
                    <a:pt x="283" y="69"/>
                  </a:lnTo>
                  <a:lnTo>
                    <a:pt x="268" y="80"/>
                  </a:lnTo>
                  <a:lnTo>
                    <a:pt x="253" y="92"/>
                  </a:lnTo>
                  <a:lnTo>
                    <a:pt x="239" y="105"/>
                  </a:lnTo>
                  <a:lnTo>
                    <a:pt x="133" y="208"/>
                  </a:lnTo>
                  <a:lnTo>
                    <a:pt x="133" y="208"/>
                  </a:lnTo>
                  <a:lnTo>
                    <a:pt x="120" y="222"/>
                  </a:lnTo>
                  <a:lnTo>
                    <a:pt x="107" y="236"/>
                  </a:lnTo>
                  <a:lnTo>
                    <a:pt x="96" y="251"/>
                  </a:lnTo>
                  <a:lnTo>
                    <a:pt x="85" y="266"/>
                  </a:lnTo>
                  <a:lnTo>
                    <a:pt x="74" y="281"/>
                  </a:lnTo>
                  <a:lnTo>
                    <a:pt x="65" y="297"/>
                  </a:lnTo>
                  <a:lnTo>
                    <a:pt x="57" y="314"/>
                  </a:lnTo>
                  <a:lnTo>
                    <a:pt x="49" y="330"/>
                  </a:lnTo>
                  <a:lnTo>
                    <a:pt x="42" y="347"/>
                  </a:lnTo>
                  <a:lnTo>
                    <a:pt x="37" y="364"/>
                  </a:lnTo>
                  <a:lnTo>
                    <a:pt x="32" y="381"/>
                  </a:lnTo>
                  <a:lnTo>
                    <a:pt x="27" y="399"/>
                  </a:lnTo>
                  <a:lnTo>
                    <a:pt x="24" y="417"/>
                  </a:lnTo>
                  <a:lnTo>
                    <a:pt x="22" y="434"/>
                  </a:lnTo>
                  <a:lnTo>
                    <a:pt x="20" y="452"/>
                  </a:lnTo>
                  <a:lnTo>
                    <a:pt x="19" y="470"/>
                  </a:lnTo>
                  <a:lnTo>
                    <a:pt x="19" y="488"/>
                  </a:lnTo>
                  <a:lnTo>
                    <a:pt x="20" y="506"/>
                  </a:lnTo>
                  <a:lnTo>
                    <a:pt x="22" y="524"/>
                  </a:lnTo>
                  <a:lnTo>
                    <a:pt x="25" y="543"/>
                  </a:lnTo>
                  <a:lnTo>
                    <a:pt x="28" y="560"/>
                  </a:lnTo>
                  <a:lnTo>
                    <a:pt x="33" y="578"/>
                  </a:lnTo>
                  <a:lnTo>
                    <a:pt x="38" y="595"/>
                  </a:lnTo>
                  <a:lnTo>
                    <a:pt x="44" y="612"/>
                  </a:lnTo>
                  <a:lnTo>
                    <a:pt x="51" y="629"/>
                  </a:lnTo>
                  <a:lnTo>
                    <a:pt x="59" y="646"/>
                  </a:lnTo>
                  <a:lnTo>
                    <a:pt x="68" y="662"/>
                  </a:lnTo>
                  <a:lnTo>
                    <a:pt x="77" y="678"/>
                  </a:lnTo>
                  <a:lnTo>
                    <a:pt x="88" y="693"/>
                  </a:lnTo>
                  <a:lnTo>
                    <a:pt x="99" y="708"/>
                  </a:lnTo>
                  <a:lnTo>
                    <a:pt x="111" y="723"/>
                  </a:lnTo>
                  <a:lnTo>
                    <a:pt x="124" y="737"/>
                  </a:lnTo>
                  <a:lnTo>
                    <a:pt x="354" y="975"/>
                  </a:lnTo>
                  <a:lnTo>
                    <a:pt x="354" y="978"/>
                  </a:lnTo>
                  <a:lnTo>
                    <a:pt x="354" y="978"/>
                  </a:lnTo>
                  <a:lnTo>
                    <a:pt x="362" y="989"/>
                  </a:lnTo>
                  <a:lnTo>
                    <a:pt x="367" y="1001"/>
                  </a:lnTo>
                  <a:lnTo>
                    <a:pt x="372" y="1014"/>
                  </a:lnTo>
                  <a:lnTo>
                    <a:pt x="376" y="1027"/>
                  </a:lnTo>
                  <a:lnTo>
                    <a:pt x="378" y="1040"/>
                  </a:lnTo>
                  <a:lnTo>
                    <a:pt x="379" y="1054"/>
                  </a:lnTo>
                  <a:lnTo>
                    <a:pt x="378" y="1068"/>
                  </a:lnTo>
                  <a:lnTo>
                    <a:pt x="377" y="1081"/>
                  </a:lnTo>
                  <a:lnTo>
                    <a:pt x="374" y="1095"/>
                  </a:lnTo>
                  <a:lnTo>
                    <a:pt x="370" y="1108"/>
                  </a:lnTo>
                  <a:lnTo>
                    <a:pt x="365" y="1120"/>
                  </a:lnTo>
                  <a:lnTo>
                    <a:pt x="358" y="1132"/>
                  </a:lnTo>
                  <a:lnTo>
                    <a:pt x="351" y="1143"/>
                  </a:lnTo>
                  <a:lnTo>
                    <a:pt x="342" y="1153"/>
                  </a:lnTo>
                  <a:lnTo>
                    <a:pt x="332" y="1162"/>
                  </a:lnTo>
                  <a:lnTo>
                    <a:pt x="320" y="1170"/>
                  </a:lnTo>
                  <a:lnTo>
                    <a:pt x="320" y="1170"/>
                  </a:lnTo>
                  <a:lnTo>
                    <a:pt x="308" y="1183"/>
                  </a:lnTo>
                  <a:lnTo>
                    <a:pt x="301" y="1188"/>
                  </a:lnTo>
                  <a:lnTo>
                    <a:pt x="294" y="1193"/>
                  </a:lnTo>
                  <a:lnTo>
                    <a:pt x="114" y="1367"/>
                  </a:lnTo>
                  <a:lnTo>
                    <a:pt x="114" y="1367"/>
                  </a:lnTo>
                  <a:lnTo>
                    <a:pt x="100" y="1380"/>
                  </a:lnTo>
                  <a:lnTo>
                    <a:pt x="88" y="1395"/>
                  </a:lnTo>
                  <a:lnTo>
                    <a:pt x="76" y="1409"/>
                  </a:lnTo>
                  <a:lnTo>
                    <a:pt x="65" y="1425"/>
                  </a:lnTo>
                  <a:lnTo>
                    <a:pt x="55" y="1440"/>
                  </a:lnTo>
                  <a:lnTo>
                    <a:pt x="46" y="1456"/>
                  </a:lnTo>
                  <a:lnTo>
                    <a:pt x="37" y="1472"/>
                  </a:lnTo>
                  <a:lnTo>
                    <a:pt x="30" y="1489"/>
                  </a:lnTo>
                  <a:lnTo>
                    <a:pt x="23" y="1506"/>
                  </a:lnTo>
                  <a:lnTo>
                    <a:pt x="17" y="1523"/>
                  </a:lnTo>
                  <a:lnTo>
                    <a:pt x="12" y="1540"/>
                  </a:lnTo>
                  <a:lnTo>
                    <a:pt x="8" y="1558"/>
                  </a:lnTo>
                  <a:lnTo>
                    <a:pt x="5" y="1576"/>
                  </a:lnTo>
                  <a:lnTo>
                    <a:pt x="2" y="1593"/>
                  </a:lnTo>
                  <a:lnTo>
                    <a:pt x="1" y="1612"/>
                  </a:lnTo>
                  <a:lnTo>
                    <a:pt x="0" y="1630"/>
                  </a:lnTo>
                  <a:lnTo>
                    <a:pt x="0" y="1648"/>
                  </a:lnTo>
                  <a:lnTo>
                    <a:pt x="1" y="1666"/>
                  </a:lnTo>
                  <a:lnTo>
                    <a:pt x="3" y="1684"/>
                  </a:lnTo>
                  <a:lnTo>
                    <a:pt x="6" y="1702"/>
                  </a:lnTo>
                  <a:lnTo>
                    <a:pt x="9" y="1719"/>
                  </a:lnTo>
                  <a:lnTo>
                    <a:pt x="14" y="1737"/>
                  </a:lnTo>
                  <a:lnTo>
                    <a:pt x="19" y="1754"/>
                  </a:lnTo>
                  <a:lnTo>
                    <a:pt x="25" y="1771"/>
                  </a:lnTo>
                  <a:lnTo>
                    <a:pt x="32" y="1788"/>
                  </a:lnTo>
                  <a:lnTo>
                    <a:pt x="40" y="1805"/>
                  </a:lnTo>
                  <a:lnTo>
                    <a:pt x="49" y="1821"/>
                  </a:lnTo>
                  <a:lnTo>
                    <a:pt x="58" y="1837"/>
                  </a:lnTo>
                  <a:lnTo>
                    <a:pt x="69" y="1852"/>
                  </a:lnTo>
                  <a:lnTo>
                    <a:pt x="80" y="1867"/>
                  </a:lnTo>
                  <a:lnTo>
                    <a:pt x="92" y="1882"/>
                  </a:lnTo>
                  <a:lnTo>
                    <a:pt x="105" y="1896"/>
                  </a:lnTo>
                  <a:lnTo>
                    <a:pt x="208" y="2002"/>
                  </a:lnTo>
                  <a:lnTo>
                    <a:pt x="208" y="2002"/>
                  </a:lnTo>
                  <a:lnTo>
                    <a:pt x="222" y="2016"/>
                  </a:lnTo>
                  <a:lnTo>
                    <a:pt x="236" y="2029"/>
                  </a:lnTo>
                  <a:lnTo>
                    <a:pt x="251" y="2040"/>
                  </a:lnTo>
                  <a:lnTo>
                    <a:pt x="266" y="2051"/>
                  </a:lnTo>
                  <a:lnTo>
                    <a:pt x="281" y="2061"/>
                  </a:lnTo>
                  <a:lnTo>
                    <a:pt x="297" y="2071"/>
                  </a:lnTo>
                  <a:lnTo>
                    <a:pt x="314" y="2079"/>
                  </a:lnTo>
                  <a:lnTo>
                    <a:pt x="330" y="2087"/>
                  </a:lnTo>
                  <a:lnTo>
                    <a:pt x="347" y="2093"/>
                  </a:lnTo>
                  <a:lnTo>
                    <a:pt x="364" y="2099"/>
                  </a:lnTo>
                  <a:lnTo>
                    <a:pt x="382" y="2104"/>
                  </a:lnTo>
                  <a:lnTo>
                    <a:pt x="399" y="2108"/>
                  </a:lnTo>
                  <a:lnTo>
                    <a:pt x="417" y="2112"/>
                  </a:lnTo>
                  <a:lnTo>
                    <a:pt x="435" y="2114"/>
                  </a:lnTo>
                  <a:lnTo>
                    <a:pt x="452" y="2116"/>
                  </a:lnTo>
                  <a:lnTo>
                    <a:pt x="470" y="2116"/>
                  </a:lnTo>
                  <a:lnTo>
                    <a:pt x="488" y="2116"/>
                  </a:lnTo>
                  <a:lnTo>
                    <a:pt x="506" y="2115"/>
                  </a:lnTo>
                  <a:lnTo>
                    <a:pt x="524" y="2113"/>
                  </a:lnTo>
                  <a:lnTo>
                    <a:pt x="543" y="2111"/>
                  </a:lnTo>
                  <a:lnTo>
                    <a:pt x="560" y="2107"/>
                  </a:lnTo>
                  <a:lnTo>
                    <a:pt x="578" y="2103"/>
                  </a:lnTo>
                  <a:lnTo>
                    <a:pt x="595" y="2097"/>
                  </a:lnTo>
                  <a:lnTo>
                    <a:pt x="612" y="2091"/>
                  </a:lnTo>
                  <a:lnTo>
                    <a:pt x="629" y="2084"/>
                  </a:lnTo>
                  <a:lnTo>
                    <a:pt x="646" y="2076"/>
                  </a:lnTo>
                  <a:lnTo>
                    <a:pt x="662" y="2068"/>
                  </a:lnTo>
                  <a:lnTo>
                    <a:pt x="678" y="2058"/>
                  </a:lnTo>
                  <a:lnTo>
                    <a:pt x="693" y="2048"/>
                  </a:lnTo>
                  <a:lnTo>
                    <a:pt x="708" y="2036"/>
                  </a:lnTo>
                  <a:lnTo>
                    <a:pt x="723" y="2024"/>
                  </a:lnTo>
                  <a:lnTo>
                    <a:pt x="737" y="2011"/>
                  </a:lnTo>
                  <a:lnTo>
                    <a:pt x="952" y="1803"/>
                  </a:lnTo>
                  <a:lnTo>
                    <a:pt x="952" y="1803"/>
                  </a:lnTo>
                  <a:lnTo>
                    <a:pt x="959" y="1795"/>
                  </a:lnTo>
                  <a:lnTo>
                    <a:pt x="965" y="1788"/>
                  </a:lnTo>
                  <a:lnTo>
                    <a:pt x="973" y="1782"/>
                  </a:lnTo>
                  <a:lnTo>
                    <a:pt x="981" y="1776"/>
                  </a:lnTo>
                  <a:lnTo>
                    <a:pt x="987" y="1770"/>
                  </a:lnTo>
                  <a:lnTo>
                    <a:pt x="990" y="1770"/>
                  </a:lnTo>
                  <a:lnTo>
                    <a:pt x="990" y="1770"/>
                  </a:lnTo>
                  <a:lnTo>
                    <a:pt x="1004" y="1763"/>
                  </a:lnTo>
                  <a:lnTo>
                    <a:pt x="1019" y="1759"/>
                  </a:lnTo>
                  <a:lnTo>
                    <a:pt x="1035" y="1756"/>
                  </a:lnTo>
                  <a:lnTo>
                    <a:pt x="1053" y="1755"/>
                  </a:lnTo>
                  <a:lnTo>
                    <a:pt x="1053" y="1755"/>
                  </a:lnTo>
                  <a:lnTo>
                    <a:pt x="1071" y="1756"/>
                  </a:lnTo>
                  <a:lnTo>
                    <a:pt x="1088" y="1759"/>
                  </a:lnTo>
                  <a:lnTo>
                    <a:pt x="1103" y="1763"/>
                  </a:lnTo>
                  <a:lnTo>
                    <a:pt x="1117" y="1770"/>
                  </a:lnTo>
                  <a:lnTo>
                    <a:pt x="1123" y="1770"/>
                  </a:lnTo>
                  <a:lnTo>
                    <a:pt x="1137" y="1784"/>
                  </a:lnTo>
                  <a:lnTo>
                    <a:pt x="1137" y="1784"/>
                  </a:lnTo>
                  <a:lnTo>
                    <a:pt x="1144" y="1791"/>
                  </a:lnTo>
                  <a:lnTo>
                    <a:pt x="1150" y="1798"/>
                  </a:lnTo>
                  <a:lnTo>
                    <a:pt x="1367" y="2022"/>
                  </a:lnTo>
                  <a:lnTo>
                    <a:pt x="1367" y="2022"/>
                  </a:lnTo>
                  <a:lnTo>
                    <a:pt x="1381" y="2035"/>
                  </a:lnTo>
                  <a:lnTo>
                    <a:pt x="1395" y="2048"/>
                  </a:lnTo>
                  <a:lnTo>
                    <a:pt x="1410" y="2060"/>
                  </a:lnTo>
                  <a:lnTo>
                    <a:pt x="1425" y="2071"/>
                  </a:lnTo>
                  <a:lnTo>
                    <a:pt x="1440" y="2081"/>
                  </a:lnTo>
                  <a:lnTo>
                    <a:pt x="1456" y="2090"/>
                  </a:lnTo>
                  <a:lnTo>
                    <a:pt x="1473" y="2098"/>
                  </a:lnTo>
                  <a:lnTo>
                    <a:pt x="1489" y="2106"/>
                  </a:lnTo>
                  <a:lnTo>
                    <a:pt x="1506" y="2113"/>
                  </a:lnTo>
                  <a:lnTo>
                    <a:pt x="1523" y="2118"/>
                  </a:lnTo>
                  <a:lnTo>
                    <a:pt x="1541" y="2123"/>
                  </a:lnTo>
                  <a:lnTo>
                    <a:pt x="1558" y="2127"/>
                  </a:lnTo>
                  <a:lnTo>
                    <a:pt x="1576" y="2131"/>
                  </a:lnTo>
                  <a:lnTo>
                    <a:pt x="1594" y="2133"/>
                  </a:lnTo>
                  <a:lnTo>
                    <a:pt x="1612" y="2135"/>
                  </a:lnTo>
                  <a:lnTo>
                    <a:pt x="1630" y="2136"/>
                  </a:lnTo>
                  <a:lnTo>
                    <a:pt x="1648" y="2135"/>
                  </a:lnTo>
                  <a:lnTo>
                    <a:pt x="1666" y="2134"/>
                  </a:lnTo>
                  <a:lnTo>
                    <a:pt x="1684" y="2133"/>
                  </a:lnTo>
                  <a:lnTo>
                    <a:pt x="1702" y="2130"/>
                  </a:lnTo>
                  <a:lnTo>
                    <a:pt x="1719" y="2126"/>
                  </a:lnTo>
                  <a:lnTo>
                    <a:pt x="1737" y="2122"/>
                  </a:lnTo>
                  <a:lnTo>
                    <a:pt x="1754" y="2117"/>
                  </a:lnTo>
                  <a:lnTo>
                    <a:pt x="1771" y="2111"/>
                  </a:lnTo>
                  <a:lnTo>
                    <a:pt x="1788" y="2104"/>
                  </a:lnTo>
                  <a:lnTo>
                    <a:pt x="1805" y="2096"/>
                  </a:lnTo>
                  <a:lnTo>
                    <a:pt x="1821" y="2087"/>
                  </a:lnTo>
                  <a:lnTo>
                    <a:pt x="1837" y="2078"/>
                  </a:lnTo>
                  <a:lnTo>
                    <a:pt x="1852" y="2067"/>
                  </a:lnTo>
                  <a:lnTo>
                    <a:pt x="1867" y="2056"/>
                  </a:lnTo>
                  <a:lnTo>
                    <a:pt x="1882" y="2044"/>
                  </a:lnTo>
                  <a:lnTo>
                    <a:pt x="1896" y="2031"/>
                  </a:lnTo>
                  <a:lnTo>
                    <a:pt x="2003" y="1928"/>
                  </a:lnTo>
                  <a:lnTo>
                    <a:pt x="2003" y="1928"/>
                  </a:lnTo>
                  <a:lnTo>
                    <a:pt x="2016" y="1914"/>
                  </a:lnTo>
                  <a:lnTo>
                    <a:pt x="2029" y="1900"/>
                  </a:lnTo>
                  <a:lnTo>
                    <a:pt x="2040" y="1885"/>
                  </a:lnTo>
                  <a:lnTo>
                    <a:pt x="2051" y="1870"/>
                  </a:lnTo>
                  <a:lnTo>
                    <a:pt x="2062" y="1854"/>
                  </a:lnTo>
                  <a:lnTo>
                    <a:pt x="2071" y="1838"/>
                  </a:lnTo>
                  <a:lnTo>
                    <a:pt x="2079" y="1822"/>
                  </a:lnTo>
                  <a:lnTo>
                    <a:pt x="2087" y="1805"/>
                  </a:lnTo>
                  <a:lnTo>
                    <a:pt x="2093" y="1789"/>
                  </a:lnTo>
                  <a:lnTo>
                    <a:pt x="2099" y="1771"/>
                  </a:lnTo>
                  <a:lnTo>
                    <a:pt x="2104" y="1754"/>
                  </a:lnTo>
                  <a:lnTo>
                    <a:pt x="2108" y="1737"/>
                  </a:lnTo>
                  <a:lnTo>
                    <a:pt x="2112" y="1719"/>
                  </a:lnTo>
                  <a:lnTo>
                    <a:pt x="2114" y="1701"/>
                  </a:lnTo>
                  <a:lnTo>
                    <a:pt x="2116" y="1683"/>
                  </a:lnTo>
                  <a:lnTo>
                    <a:pt x="2116" y="1665"/>
                  </a:lnTo>
                  <a:lnTo>
                    <a:pt x="2116" y="1647"/>
                  </a:lnTo>
                  <a:lnTo>
                    <a:pt x="2115" y="1629"/>
                  </a:lnTo>
                  <a:lnTo>
                    <a:pt x="2113" y="1612"/>
                  </a:lnTo>
                  <a:lnTo>
                    <a:pt x="2111" y="1593"/>
                  </a:lnTo>
                  <a:lnTo>
                    <a:pt x="2107" y="1575"/>
                  </a:lnTo>
                  <a:lnTo>
                    <a:pt x="2103" y="1558"/>
                  </a:lnTo>
                  <a:lnTo>
                    <a:pt x="2097" y="1540"/>
                  </a:lnTo>
                  <a:lnTo>
                    <a:pt x="2091" y="1523"/>
                  </a:lnTo>
                  <a:lnTo>
                    <a:pt x="2084" y="1506"/>
                  </a:lnTo>
                  <a:lnTo>
                    <a:pt x="2076" y="1490"/>
                  </a:lnTo>
                  <a:lnTo>
                    <a:pt x="2068" y="1474"/>
                  </a:lnTo>
                  <a:lnTo>
                    <a:pt x="2058" y="1458"/>
                  </a:lnTo>
                  <a:lnTo>
                    <a:pt x="2048" y="1442"/>
                  </a:lnTo>
                  <a:lnTo>
                    <a:pt x="2036" y="1427"/>
                  </a:lnTo>
                  <a:lnTo>
                    <a:pt x="2024" y="1413"/>
                  </a:lnTo>
                  <a:lnTo>
                    <a:pt x="2011" y="1399"/>
                  </a:lnTo>
                  <a:lnTo>
                    <a:pt x="1800" y="1181"/>
                  </a:lnTo>
                  <a:close/>
                </a:path>
              </a:pathLst>
            </a:custGeom>
            <a:solidFill>
              <a:srgbClr val="4D4F53"/>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72" name="Rectangle 71"/>
            <p:cNvSpPr/>
            <p:nvPr/>
          </p:nvSpPr>
          <p:spPr>
            <a:xfrm>
              <a:off x="3887685" y="4345201"/>
              <a:ext cx="1070293" cy="338554"/>
            </a:xfrm>
            <a:prstGeom prst="rect">
              <a:avLst/>
            </a:prstGeom>
          </p:spPr>
          <p:txBody>
            <a:bodyPr wrap="none">
              <a:spAutoFit/>
            </a:bodyPr>
            <a:lstStyle/>
            <a:p>
              <a:pPr algn="ctr" defTabSz="1088291">
                <a:defRPr/>
              </a:pPr>
              <a:r>
                <a:rPr lang="en-US" sz="1600" dirty="0" err="1" smtClean="0"/>
                <a:t>XenMobile</a:t>
              </a:r>
              <a:endParaRPr lang="en-US" sz="1600" dirty="0"/>
            </a:p>
          </p:txBody>
        </p:sp>
      </p:grpSp>
      <p:grpSp>
        <p:nvGrpSpPr>
          <p:cNvPr id="81" name="Group 80"/>
          <p:cNvGrpSpPr/>
          <p:nvPr/>
        </p:nvGrpSpPr>
        <p:grpSpPr>
          <a:xfrm>
            <a:off x="81842" y="3620602"/>
            <a:ext cx="2306016" cy="1322300"/>
            <a:chOff x="2473569" y="1875556"/>
            <a:chExt cx="2306016" cy="1322300"/>
          </a:xfrm>
        </p:grpSpPr>
        <p:pic>
          <p:nvPicPr>
            <p:cNvPr id="76" name="Picture 75"/>
            <p:cNvPicPr>
              <a:picLocks noChangeAspect="1"/>
            </p:cNvPicPr>
            <p:nvPr/>
          </p:nvPicPr>
          <p:blipFill>
            <a:blip r:embed="rId4"/>
            <a:stretch>
              <a:fillRect/>
            </a:stretch>
          </p:blipFill>
          <p:spPr>
            <a:xfrm>
              <a:off x="3322504" y="1875556"/>
              <a:ext cx="608140" cy="775379"/>
            </a:xfrm>
            <a:prstGeom prst="rect">
              <a:avLst/>
            </a:prstGeom>
          </p:spPr>
        </p:pic>
        <p:sp>
          <p:nvSpPr>
            <p:cNvPr id="79" name="TextBox 78"/>
            <p:cNvSpPr txBox="1"/>
            <p:nvPr/>
          </p:nvSpPr>
          <p:spPr>
            <a:xfrm>
              <a:off x="2473569" y="2613081"/>
              <a:ext cx="2306016" cy="584775"/>
            </a:xfrm>
            <a:prstGeom prst="rect">
              <a:avLst/>
            </a:prstGeom>
            <a:solidFill>
              <a:schemeClr val="bg1"/>
            </a:solidFill>
          </p:spPr>
          <p:txBody>
            <a:bodyPr wrap="none" rtlCol="0">
              <a:spAutoFit/>
            </a:bodyPr>
            <a:lstStyle/>
            <a:p>
              <a:pPr algn="ctr" defTabSz="1088291"/>
              <a:r>
                <a:rPr lang="en-US" sz="1600" dirty="0" smtClean="0">
                  <a:solidFill>
                    <a:srgbClr val="000000"/>
                  </a:solidFill>
                </a:rPr>
                <a:t>Mobile User </a:t>
              </a:r>
              <a:br>
                <a:rPr lang="en-US" sz="1600" dirty="0" smtClean="0">
                  <a:solidFill>
                    <a:srgbClr val="000000"/>
                  </a:solidFill>
                </a:rPr>
              </a:br>
              <a:r>
                <a:rPr lang="en-US" sz="1600" dirty="0" smtClean="0">
                  <a:solidFill>
                    <a:srgbClr val="000000"/>
                  </a:solidFill>
                </a:rPr>
                <a:t>(</a:t>
              </a:r>
              <a:r>
                <a:rPr lang="en-US" sz="1600" dirty="0" err="1" smtClean="0">
                  <a:solidFill>
                    <a:srgbClr val="000000"/>
                  </a:solidFill>
                </a:rPr>
                <a:t>SecureHub</a:t>
              </a:r>
              <a:r>
                <a:rPr lang="en-US" sz="1600" dirty="0" smtClean="0">
                  <a:solidFill>
                    <a:srgbClr val="000000"/>
                  </a:solidFill>
                </a:rPr>
                <a:t> and Receiver)</a:t>
              </a:r>
              <a:endParaRPr lang="en-US" sz="1600" dirty="0">
                <a:solidFill>
                  <a:srgbClr val="000000"/>
                </a:solidFill>
              </a:endParaRPr>
            </a:p>
          </p:txBody>
        </p:sp>
      </p:grpSp>
      <p:sp>
        <p:nvSpPr>
          <p:cNvPr id="73" name="Freeform 13"/>
          <p:cNvSpPr>
            <a:spLocks noChangeAspect="1" noEditPoints="1"/>
          </p:cNvSpPr>
          <p:nvPr/>
        </p:nvSpPr>
        <p:spPr bwMode="auto">
          <a:xfrm>
            <a:off x="1048415" y="3958345"/>
            <a:ext cx="223104" cy="223207"/>
          </a:xfrm>
          <a:custGeom>
            <a:avLst/>
            <a:gdLst>
              <a:gd name="T0" fmla="*/ 3823 w 4318"/>
              <a:gd name="T1" fmla="*/ 55 h 4320"/>
              <a:gd name="T2" fmla="*/ 4203 w 4318"/>
              <a:gd name="T3" fmla="*/ 389 h 4320"/>
              <a:gd name="T4" fmla="*/ 4318 w 4318"/>
              <a:gd name="T5" fmla="*/ 718 h 4320"/>
              <a:gd name="T6" fmla="*/ 4250 w 4318"/>
              <a:gd name="T7" fmla="*/ 1145 h 4320"/>
              <a:gd name="T8" fmla="*/ 3833 w 4318"/>
              <a:gd name="T9" fmla="*/ 1635 h 4320"/>
              <a:gd name="T10" fmla="*/ 3307 w 4318"/>
              <a:gd name="T11" fmla="*/ 2180 h 4320"/>
              <a:gd name="T12" fmla="*/ 4139 w 4318"/>
              <a:gd name="T13" fmla="*/ 3012 h 4320"/>
              <a:gd name="T14" fmla="*/ 4285 w 4318"/>
              <a:gd name="T15" fmla="*/ 3278 h 4320"/>
              <a:gd name="T16" fmla="*/ 4273 w 4318"/>
              <a:gd name="T17" fmla="*/ 3788 h 4320"/>
              <a:gd name="T18" fmla="*/ 3923 w 4318"/>
              <a:gd name="T19" fmla="*/ 4207 h 4320"/>
              <a:gd name="T20" fmla="*/ 3448 w 4318"/>
              <a:gd name="T21" fmla="*/ 4320 h 4320"/>
              <a:gd name="T22" fmla="*/ 3204 w 4318"/>
              <a:gd name="T23" fmla="*/ 4255 h 4320"/>
              <a:gd name="T24" fmla="*/ 2573 w 4318"/>
              <a:gd name="T25" fmla="*/ 3704 h 4320"/>
              <a:gd name="T26" fmla="*/ 2084 w 4318"/>
              <a:gd name="T27" fmla="*/ 3368 h 4320"/>
              <a:gd name="T28" fmla="*/ 1189 w 4318"/>
              <a:gd name="T29" fmla="*/ 4219 h 4320"/>
              <a:gd name="T30" fmla="*/ 731 w 4318"/>
              <a:gd name="T31" fmla="*/ 4320 h 4320"/>
              <a:gd name="T32" fmla="*/ 384 w 4318"/>
              <a:gd name="T33" fmla="*/ 4204 h 4320"/>
              <a:gd name="T34" fmla="*/ 68 w 4318"/>
              <a:gd name="T35" fmla="*/ 3850 h 4320"/>
              <a:gd name="T36" fmla="*/ 5 w 4318"/>
              <a:gd name="T37" fmla="*/ 3403 h 4320"/>
              <a:gd name="T38" fmla="*/ 148 w 4318"/>
              <a:gd name="T39" fmla="*/ 3051 h 4320"/>
              <a:gd name="T40" fmla="*/ 996 w 4318"/>
              <a:gd name="T41" fmla="*/ 2195 h 4320"/>
              <a:gd name="T42" fmla="*/ 869 w 4318"/>
              <a:gd name="T43" fmla="*/ 2015 h 4320"/>
              <a:gd name="T44" fmla="*/ 108 w 4318"/>
              <a:gd name="T45" fmla="*/ 1221 h 4320"/>
              <a:gd name="T46" fmla="*/ 0 w 4318"/>
              <a:gd name="T47" fmla="*/ 897 h 4320"/>
              <a:gd name="T48" fmla="*/ 123 w 4318"/>
              <a:gd name="T49" fmla="*/ 372 h 4320"/>
              <a:gd name="T50" fmla="*/ 468 w 4318"/>
              <a:gd name="T51" fmla="*/ 66 h 4320"/>
              <a:gd name="T52" fmla="*/ 913 w 4318"/>
              <a:gd name="T53" fmla="*/ 3 h 4320"/>
              <a:gd name="T54" fmla="*/ 1217 w 4318"/>
              <a:gd name="T55" fmla="*/ 111 h 4320"/>
              <a:gd name="T56" fmla="*/ 2146 w 4318"/>
              <a:gd name="T57" fmla="*/ 1010 h 4320"/>
              <a:gd name="T58" fmla="*/ 3031 w 4318"/>
              <a:gd name="T59" fmla="*/ 160 h 4320"/>
              <a:gd name="T60" fmla="*/ 3380 w 4318"/>
              <a:gd name="T61" fmla="*/ 7 h 4320"/>
              <a:gd name="T62" fmla="*/ 668 w 4318"/>
              <a:gd name="T63" fmla="*/ 517 h 4320"/>
              <a:gd name="T64" fmla="*/ 492 w 4318"/>
              <a:gd name="T65" fmla="*/ 761 h 4320"/>
              <a:gd name="T66" fmla="*/ 578 w 4318"/>
              <a:gd name="T67" fmla="*/ 1040 h 4320"/>
              <a:gd name="T68" fmla="*/ 1354 w 4318"/>
              <a:gd name="T69" fmla="*/ 1806 h 4320"/>
              <a:gd name="T70" fmla="*/ 1556 w 4318"/>
              <a:gd name="T71" fmla="*/ 1628 h 4320"/>
              <a:gd name="T72" fmla="*/ 1799 w 4318"/>
              <a:gd name="T73" fmla="*/ 1359 h 4320"/>
              <a:gd name="T74" fmla="*/ 859 w 4318"/>
              <a:gd name="T75" fmla="*/ 490 h 4320"/>
              <a:gd name="T76" fmla="*/ 3350 w 4318"/>
              <a:gd name="T77" fmla="*/ 533 h 4320"/>
              <a:gd name="T78" fmla="*/ 2513 w 4318"/>
              <a:gd name="T79" fmla="*/ 1379 h 4320"/>
              <a:gd name="T80" fmla="*/ 2941 w 4318"/>
              <a:gd name="T81" fmla="*/ 1806 h 4320"/>
              <a:gd name="T82" fmla="*/ 3773 w 4318"/>
              <a:gd name="T83" fmla="*/ 999 h 4320"/>
              <a:gd name="T84" fmla="*/ 3830 w 4318"/>
              <a:gd name="T85" fmla="*/ 749 h 4320"/>
              <a:gd name="T86" fmla="*/ 3712 w 4318"/>
              <a:gd name="T87" fmla="*/ 553 h 4320"/>
              <a:gd name="T88" fmla="*/ 3831 w 4318"/>
              <a:gd name="T89" fmla="*/ 3526 h 4320"/>
              <a:gd name="T90" fmla="*/ 3366 w 4318"/>
              <a:gd name="T91" fmla="*/ 2928 h 4320"/>
              <a:gd name="T92" fmla="*/ 2878 w 4318"/>
              <a:gd name="T93" fmla="*/ 2582 h 4320"/>
              <a:gd name="T94" fmla="*/ 2536 w 4318"/>
              <a:gd name="T95" fmla="*/ 2982 h 4320"/>
              <a:gd name="T96" fmla="*/ 3444 w 4318"/>
              <a:gd name="T97" fmla="*/ 3823 h 4320"/>
              <a:gd name="T98" fmla="*/ 3720 w 4318"/>
              <a:gd name="T99" fmla="*/ 3753 h 4320"/>
              <a:gd name="T100" fmla="*/ 487 w 4318"/>
              <a:gd name="T101" fmla="*/ 3522 h 4320"/>
              <a:gd name="T102" fmla="*/ 586 w 4318"/>
              <a:gd name="T103" fmla="*/ 3738 h 4320"/>
              <a:gd name="T104" fmla="*/ 827 w 4318"/>
              <a:gd name="T105" fmla="*/ 3830 h 4320"/>
              <a:gd name="T106" fmla="*/ 1750 w 4318"/>
              <a:gd name="T107" fmla="*/ 3011 h 4320"/>
              <a:gd name="T108" fmla="*/ 1784 w 4318"/>
              <a:gd name="T109" fmla="*/ 2919 h 4320"/>
              <a:gd name="T110" fmla="*/ 573 w 4318"/>
              <a:gd name="T111" fmla="*/ 3306 h 4320"/>
              <a:gd name="T112" fmla="*/ 2597 w 4318"/>
              <a:gd name="T113" fmla="*/ 2165 h 4320"/>
              <a:gd name="T114" fmla="*/ 2154 w 4318"/>
              <a:gd name="T115" fmla="*/ 1730 h 4320"/>
              <a:gd name="T116" fmla="*/ 1722 w 4318"/>
              <a:gd name="T117" fmla="*/ 2173 h 4320"/>
              <a:gd name="T118" fmla="*/ 2154 w 4318"/>
              <a:gd name="T119" fmla="*/ 2597 h 4320"/>
              <a:gd name="T120" fmla="*/ 2584 w 4318"/>
              <a:gd name="T121" fmla="*/ 2188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18" h="4320">
                <a:moveTo>
                  <a:pt x="3415" y="0"/>
                </a:moveTo>
                <a:lnTo>
                  <a:pt x="3415" y="0"/>
                </a:lnTo>
                <a:lnTo>
                  <a:pt x="3620" y="0"/>
                </a:lnTo>
                <a:lnTo>
                  <a:pt x="3620" y="0"/>
                </a:lnTo>
                <a:lnTo>
                  <a:pt x="3627" y="2"/>
                </a:lnTo>
                <a:lnTo>
                  <a:pt x="3634" y="3"/>
                </a:lnTo>
                <a:lnTo>
                  <a:pt x="3634" y="3"/>
                </a:lnTo>
                <a:lnTo>
                  <a:pt x="3684" y="12"/>
                </a:lnTo>
                <a:lnTo>
                  <a:pt x="3732" y="23"/>
                </a:lnTo>
                <a:lnTo>
                  <a:pt x="3778" y="38"/>
                </a:lnTo>
                <a:lnTo>
                  <a:pt x="3823" y="55"/>
                </a:lnTo>
                <a:lnTo>
                  <a:pt x="3866" y="73"/>
                </a:lnTo>
                <a:lnTo>
                  <a:pt x="3906" y="95"/>
                </a:lnTo>
                <a:lnTo>
                  <a:pt x="3946" y="120"/>
                </a:lnTo>
                <a:lnTo>
                  <a:pt x="3983" y="145"/>
                </a:lnTo>
                <a:lnTo>
                  <a:pt x="4019" y="174"/>
                </a:lnTo>
                <a:lnTo>
                  <a:pt x="4054" y="204"/>
                </a:lnTo>
                <a:lnTo>
                  <a:pt x="4087" y="238"/>
                </a:lnTo>
                <a:lnTo>
                  <a:pt x="4117" y="272"/>
                </a:lnTo>
                <a:lnTo>
                  <a:pt x="4147" y="309"/>
                </a:lnTo>
                <a:lnTo>
                  <a:pt x="4177" y="349"/>
                </a:lnTo>
                <a:lnTo>
                  <a:pt x="4203" y="389"/>
                </a:lnTo>
                <a:lnTo>
                  <a:pt x="4230" y="432"/>
                </a:lnTo>
                <a:lnTo>
                  <a:pt x="4230" y="432"/>
                </a:lnTo>
                <a:lnTo>
                  <a:pt x="4248" y="465"/>
                </a:lnTo>
                <a:lnTo>
                  <a:pt x="4263" y="498"/>
                </a:lnTo>
                <a:lnTo>
                  <a:pt x="4276" y="535"/>
                </a:lnTo>
                <a:lnTo>
                  <a:pt x="4288" y="570"/>
                </a:lnTo>
                <a:lnTo>
                  <a:pt x="4296" y="606"/>
                </a:lnTo>
                <a:lnTo>
                  <a:pt x="4305" y="643"/>
                </a:lnTo>
                <a:lnTo>
                  <a:pt x="4311" y="680"/>
                </a:lnTo>
                <a:lnTo>
                  <a:pt x="4318" y="718"/>
                </a:lnTo>
                <a:lnTo>
                  <a:pt x="4318" y="718"/>
                </a:lnTo>
                <a:lnTo>
                  <a:pt x="4318" y="897"/>
                </a:lnTo>
                <a:lnTo>
                  <a:pt x="4318" y="897"/>
                </a:lnTo>
                <a:lnTo>
                  <a:pt x="4313" y="924"/>
                </a:lnTo>
                <a:lnTo>
                  <a:pt x="4313" y="924"/>
                </a:lnTo>
                <a:lnTo>
                  <a:pt x="4308" y="957"/>
                </a:lnTo>
                <a:lnTo>
                  <a:pt x="4301" y="989"/>
                </a:lnTo>
                <a:lnTo>
                  <a:pt x="4293" y="1022"/>
                </a:lnTo>
                <a:lnTo>
                  <a:pt x="4285" y="1053"/>
                </a:lnTo>
                <a:lnTo>
                  <a:pt x="4275" y="1083"/>
                </a:lnTo>
                <a:lnTo>
                  <a:pt x="4263" y="1115"/>
                </a:lnTo>
                <a:lnTo>
                  <a:pt x="4250" y="1145"/>
                </a:lnTo>
                <a:lnTo>
                  <a:pt x="4237" y="1173"/>
                </a:lnTo>
                <a:lnTo>
                  <a:pt x="4222" y="1201"/>
                </a:lnTo>
                <a:lnTo>
                  <a:pt x="4207" y="1230"/>
                </a:lnTo>
                <a:lnTo>
                  <a:pt x="4188" y="1258"/>
                </a:lnTo>
                <a:lnTo>
                  <a:pt x="4170" y="1284"/>
                </a:lnTo>
                <a:lnTo>
                  <a:pt x="4152" y="1311"/>
                </a:lnTo>
                <a:lnTo>
                  <a:pt x="4130" y="1336"/>
                </a:lnTo>
                <a:lnTo>
                  <a:pt x="4109" y="1361"/>
                </a:lnTo>
                <a:lnTo>
                  <a:pt x="4085" y="1386"/>
                </a:lnTo>
                <a:lnTo>
                  <a:pt x="4085" y="1386"/>
                </a:lnTo>
                <a:lnTo>
                  <a:pt x="3833" y="1635"/>
                </a:lnTo>
                <a:lnTo>
                  <a:pt x="3582" y="1884"/>
                </a:lnTo>
                <a:lnTo>
                  <a:pt x="3582" y="1884"/>
                </a:lnTo>
                <a:lnTo>
                  <a:pt x="3451" y="2012"/>
                </a:lnTo>
                <a:lnTo>
                  <a:pt x="3318" y="2142"/>
                </a:lnTo>
                <a:lnTo>
                  <a:pt x="3318" y="2142"/>
                </a:lnTo>
                <a:lnTo>
                  <a:pt x="3312" y="2148"/>
                </a:lnTo>
                <a:lnTo>
                  <a:pt x="3308" y="2155"/>
                </a:lnTo>
                <a:lnTo>
                  <a:pt x="3305" y="2162"/>
                </a:lnTo>
                <a:lnTo>
                  <a:pt x="3303" y="2167"/>
                </a:lnTo>
                <a:lnTo>
                  <a:pt x="3305" y="2173"/>
                </a:lnTo>
                <a:lnTo>
                  <a:pt x="3307" y="2180"/>
                </a:lnTo>
                <a:lnTo>
                  <a:pt x="3312" y="2185"/>
                </a:lnTo>
                <a:lnTo>
                  <a:pt x="3318" y="2192"/>
                </a:lnTo>
                <a:lnTo>
                  <a:pt x="3318" y="2192"/>
                </a:lnTo>
                <a:lnTo>
                  <a:pt x="3348" y="2216"/>
                </a:lnTo>
                <a:lnTo>
                  <a:pt x="3375" y="2243"/>
                </a:lnTo>
                <a:lnTo>
                  <a:pt x="3375" y="2243"/>
                </a:lnTo>
                <a:lnTo>
                  <a:pt x="3697" y="2570"/>
                </a:lnTo>
                <a:lnTo>
                  <a:pt x="3697" y="2570"/>
                </a:lnTo>
                <a:lnTo>
                  <a:pt x="4117" y="2991"/>
                </a:lnTo>
                <a:lnTo>
                  <a:pt x="4117" y="2991"/>
                </a:lnTo>
                <a:lnTo>
                  <a:pt x="4139" y="3012"/>
                </a:lnTo>
                <a:lnTo>
                  <a:pt x="4159" y="3036"/>
                </a:lnTo>
                <a:lnTo>
                  <a:pt x="4177" y="3059"/>
                </a:lnTo>
                <a:lnTo>
                  <a:pt x="4193" y="3084"/>
                </a:lnTo>
                <a:lnTo>
                  <a:pt x="4210" y="3110"/>
                </a:lnTo>
                <a:lnTo>
                  <a:pt x="4225" y="3135"/>
                </a:lnTo>
                <a:lnTo>
                  <a:pt x="4238" y="3164"/>
                </a:lnTo>
                <a:lnTo>
                  <a:pt x="4252" y="3190"/>
                </a:lnTo>
                <a:lnTo>
                  <a:pt x="4252" y="3190"/>
                </a:lnTo>
                <a:lnTo>
                  <a:pt x="4265" y="3218"/>
                </a:lnTo>
                <a:lnTo>
                  <a:pt x="4275" y="3248"/>
                </a:lnTo>
                <a:lnTo>
                  <a:pt x="4285" y="3278"/>
                </a:lnTo>
                <a:lnTo>
                  <a:pt x="4293" y="3308"/>
                </a:lnTo>
                <a:lnTo>
                  <a:pt x="4306" y="3368"/>
                </a:lnTo>
                <a:lnTo>
                  <a:pt x="4318" y="3429"/>
                </a:lnTo>
                <a:lnTo>
                  <a:pt x="4318" y="3429"/>
                </a:lnTo>
                <a:lnTo>
                  <a:pt x="4318" y="3602"/>
                </a:lnTo>
                <a:lnTo>
                  <a:pt x="4318" y="3602"/>
                </a:lnTo>
                <a:lnTo>
                  <a:pt x="4313" y="3632"/>
                </a:lnTo>
                <a:lnTo>
                  <a:pt x="4313" y="3632"/>
                </a:lnTo>
                <a:lnTo>
                  <a:pt x="4301" y="3685"/>
                </a:lnTo>
                <a:lnTo>
                  <a:pt x="4288" y="3738"/>
                </a:lnTo>
                <a:lnTo>
                  <a:pt x="4273" y="3788"/>
                </a:lnTo>
                <a:lnTo>
                  <a:pt x="4253" y="3836"/>
                </a:lnTo>
                <a:lnTo>
                  <a:pt x="4232" y="3883"/>
                </a:lnTo>
                <a:lnTo>
                  <a:pt x="4208" y="3926"/>
                </a:lnTo>
                <a:lnTo>
                  <a:pt x="4180" y="3968"/>
                </a:lnTo>
                <a:lnTo>
                  <a:pt x="4152" y="4009"/>
                </a:lnTo>
                <a:lnTo>
                  <a:pt x="4119" y="4046"/>
                </a:lnTo>
                <a:lnTo>
                  <a:pt x="4085" y="4082"/>
                </a:lnTo>
                <a:lnTo>
                  <a:pt x="4047" y="4116"/>
                </a:lnTo>
                <a:lnTo>
                  <a:pt x="4009" y="4149"/>
                </a:lnTo>
                <a:lnTo>
                  <a:pt x="3966" y="4179"/>
                </a:lnTo>
                <a:lnTo>
                  <a:pt x="3923" y="4207"/>
                </a:lnTo>
                <a:lnTo>
                  <a:pt x="3876" y="4234"/>
                </a:lnTo>
                <a:lnTo>
                  <a:pt x="3826" y="4259"/>
                </a:lnTo>
                <a:lnTo>
                  <a:pt x="3826" y="4259"/>
                </a:lnTo>
                <a:lnTo>
                  <a:pt x="3798" y="4270"/>
                </a:lnTo>
                <a:lnTo>
                  <a:pt x="3768" y="4282"/>
                </a:lnTo>
                <a:lnTo>
                  <a:pt x="3740" y="4290"/>
                </a:lnTo>
                <a:lnTo>
                  <a:pt x="3710" y="4298"/>
                </a:lnTo>
                <a:lnTo>
                  <a:pt x="3649" y="4310"/>
                </a:lnTo>
                <a:lnTo>
                  <a:pt x="3587" y="4320"/>
                </a:lnTo>
                <a:lnTo>
                  <a:pt x="3587" y="4320"/>
                </a:lnTo>
                <a:lnTo>
                  <a:pt x="3448" y="4320"/>
                </a:lnTo>
                <a:lnTo>
                  <a:pt x="3448" y="4320"/>
                </a:lnTo>
                <a:lnTo>
                  <a:pt x="3439" y="4317"/>
                </a:lnTo>
                <a:lnTo>
                  <a:pt x="3431" y="4315"/>
                </a:lnTo>
                <a:lnTo>
                  <a:pt x="3431" y="4315"/>
                </a:lnTo>
                <a:lnTo>
                  <a:pt x="3398" y="4312"/>
                </a:lnTo>
                <a:lnTo>
                  <a:pt x="3363" y="4305"/>
                </a:lnTo>
                <a:lnTo>
                  <a:pt x="3330" y="4298"/>
                </a:lnTo>
                <a:lnTo>
                  <a:pt x="3297" y="4290"/>
                </a:lnTo>
                <a:lnTo>
                  <a:pt x="3265" y="4280"/>
                </a:lnTo>
                <a:lnTo>
                  <a:pt x="3234" y="4268"/>
                </a:lnTo>
                <a:lnTo>
                  <a:pt x="3204" y="4255"/>
                </a:lnTo>
                <a:lnTo>
                  <a:pt x="3174" y="4242"/>
                </a:lnTo>
                <a:lnTo>
                  <a:pt x="3144" y="4227"/>
                </a:lnTo>
                <a:lnTo>
                  <a:pt x="3116" y="4210"/>
                </a:lnTo>
                <a:lnTo>
                  <a:pt x="3087" y="4192"/>
                </a:lnTo>
                <a:lnTo>
                  <a:pt x="3059" y="4174"/>
                </a:lnTo>
                <a:lnTo>
                  <a:pt x="3033" y="4152"/>
                </a:lnTo>
                <a:lnTo>
                  <a:pt x="3006" y="4131"/>
                </a:lnTo>
                <a:lnTo>
                  <a:pt x="2981" y="4109"/>
                </a:lnTo>
                <a:lnTo>
                  <a:pt x="2955" y="4084"/>
                </a:lnTo>
                <a:lnTo>
                  <a:pt x="2955" y="4084"/>
                </a:lnTo>
                <a:lnTo>
                  <a:pt x="2573" y="3704"/>
                </a:lnTo>
                <a:lnTo>
                  <a:pt x="2189" y="3325"/>
                </a:lnTo>
                <a:lnTo>
                  <a:pt x="2189" y="3325"/>
                </a:lnTo>
                <a:lnTo>
                  <a:pt x="2174" y="3311"/>
                </a:lnTo>
                <a:lnTo>
                  <a:pt x="2167" y="3308"/>
                </a:lnTo>
                <a:lnTo>
                  <a:pt x="2161" y="3305"/>
                </a:lnTo>
                <a:lnTo>
                  <a:pt x="2154" y="3306"/>
                </a:lnTo>
                <a:lnTo>
                  <a:pt x="2147" y="3308"/>
                </a:lnTo>
                <a:lnTo>
                  <a:pt x="2139" y="3313"/>
                </a:lnTo>
                <a:lnTo>
                  <a:pt x="2131" y="3321"/>
                </a:lnTo>
                <a:lnTo>
                  <a:pt x="2131" y="3321"/>
                </a:lnTo>
                <a:lnTo>
                  <a:pt x="2084" y="3368"/>
                </a:lnTo>
                <a:lnTo>
                  <a:pt x="2038" y="3413"/>
                </a:lnTo>
                <a:lnTo>
                  <a:pt x="1943" y="3504"/>
                </a:lnTo>
                <a:lnTo>
                  <a:pt x="1943" y="3504"/>
                </a:lnTo>
                <a:lnTo>
                  <a:pt x="1362" y="4084"/>
                </a:lnTo>
                <a:lnTo>
                  <a:pt x="1362" y="4084"/>
                </a:lnTo>
                <a:lnTo>
                  <a:pt x="1335" y="4109"/>
                </a:lnTo>
                <a:lnTo>
                  <a:pt x="1309" y="4134"/>
                </a:lnTo>
                <a:lnTo>
                  <a:pt x="1280" y="4157"/>
                </a:lnTo>
                <a:lnTo>
                  <a:pt x="1251" y="4179"/>
                </a:lnTo>
                <a:lnTo>
                  <a:pt x="1221" y="4200"/>
                </a:lnTo>
                <a:lnTo>
                  <a:pt x="1189" y="4219"/>
                </a:lnTo>
                <a:lnTo>
                  <a:pt x="1156" y="4237"/>
                </a:lnTo>
                <a:lnTo>
                  <a:pt x="1123" y="4254"/>
                </a:lnTo>
                <a:lnTo>
                  <a:pt x="1123" y="4254"/>
                </a:lnTo>
                <a:lnTo>
                  <a:pt x="1093" y="4265"/>
                </a:lnTo>
                <a:lnTo>
                  <a:pt x="1061" y="4277"/>
                </a:lnTo>
                <a:lnTo>
                  <a:pt x="1030" y="4287"/>
                </a:lnTo>
                <a:lnTo>
                  <a:pt x="998" y="4295"/>
                </a:lnTo>
                <a:lnTo>
                  <a:pt x="935" y="4308"/>
                </a:lnTo>
                <a:lnTo>
                  <a:pt x="870" y="4320"/>
                </a:lnTo>
                <a:lnTo>
                  <a:pt x="870" y="4320"/>
                </a:lnTo>
                <a:lnTo>
                  <a:pt x="731" y="4320"/>
                </a:lnTo>
                <a:lnTo>
                  <a:pt x="731" y="4320"/>
                </a:lnTo>
                <a:lnTo>
                  <a:pt x="721" y="4317"/>
                </a:lnTo>
                <a:lnTo>
                  <a:pt x="711" y="4315"/>
                </a:lnTo>
                <a:lnTo>
                  <a:pt x="711" y="4315"/>
                </a:lnTo>
                <a:lnTo>
                  <a:pt x="659" y="4308"/>
                </a:lnTo>
                <a:lnTo>
                  <a:pt x="608" y="4297"/>
                </a:lnTo>
                <a:lnTo>
                  <a:pt x="560" y="4283"/>
                </a:lnTo>
                <a:lnTo>
                  <a:pt x="513" y="4268"/>
                </a:lnTo>
                <a:lnTo>
                  <a:pt x="468" y="4249"/>
                </a:lnTo>
                <a:lnTo>
                  <a:pt x="425" y="4227"/>
                </a:lnTo>
                <a:lnTo>
                  <a:pt x="384" y="4204"/>
                </a:lnTo>
                <a:lnTo>
                  <a:pt x="344" y="4177"/>
                </a:lnTo>
                <a:lnTo>
                  <a:pt x="306" y="4149"/>
                </a:lnTo>
                <a:lnTo>
                  <a:pt x="271" y="4117"/>
                </a:lnTo>
                <a:lnTo>
                  <a:pt x="236" y="4084"/>
                </a:lnTo>
                <a:lnTo>
                  <a:pt x="203" y="4048"/>
                </a:lnTo>
                <a:lnTo>
                  <a:pt x="171" y="4009"/>
                </a:lnTo>
                <a:lnTo>
                  <a:pt x="141" y="3969"/>
                </a:lnTo>
                <a:lnTo>
                  <a:pt x="113" y="3928"/>
                </a:lnTo>
                <a:lnTo>
                  <a:pt x="86" y="3883"/>
                </a:lnTo>
                <a:lnTo>
                  <a:pt x="86" y="3883"/>
                </a:lnTo>
                <a:lnTo>
                  <a:pt x="68" y="3850"/>
                </a:lnTo>
                <a:lnTo>
                  <a:pt x="53" y="3817"/>
                </a:lnTo>
                <a:lnTo>
                  <a:pt x="42" y="3782"/>
                </a:lnTo>
                <a:lnTo>
                  <a:pt x="30" y="3747"/>
                </a:lnTo>
                <a:lnTo>
                  <a:pt x="22" y="3710"/>
                </a:lnTo>
                <a:lnTo>
                  <a:pt x="13" y="3675"/>
                </a:lnTo>
                <a:lnTo>
                  <a:pt x="0" y="3602"/>
                </a:lnTo>
                <a:lnTo>
                  <a:pt x="0" y="3602"/>
                </a:lnTo>
                <a:lnTo>
                  <a:pt x="0" y="3429"/>
                </a:lnTo>
                <a:lnTo>
                  <a:pt x="0" y="3429"/>
                </a:lnTo>
                <a:lnTo>
                  <a:pt x="5" y="3403"/>
                </a:lnTo>
                <a:lnTo>
                  <a:pt x="5" y="3403"/>
                </a:lnTo>
                <a:lnTo>
                  <a:pt x="15" y="3348"/>
                </a:lnTo>
                <a:lnTo>
                  <a:pt x="28" y="3295"/>
                </a:lnTo>
                <a:lnTo>
                  <a:pt x="43" y="3242"/>
                </a:lnTo>
                <a:lnTo>
                  <a:pt x="53" y="3215"/>
                </a:lnTo>
                <a:lnTo>
                  <a:pt x="63" y="3190"/>
                </a:lnTo>
                <a:lnTo>
                  <a:pt x="75" y="3165"/>
                </a:lnTo>
                <a:lnTo>
                  <a:pt x="88" y="3142"/>
                </a:lnTo>
                <a:lnTo>
                  <a:pt x="101" y="3119"/>
                </a:lnTo>
                <a:lnTo>
                  <a:pt x="115" y="3095"/>
                </a:lnTo>
                <a:lnTo>
                  <a:pt x="131" y="3072"/>
                </a:lnTo>
                <a:lnTo>
                  <a:pt x="148" y="3051"/>
                </a:lnTo>
                <a:lnTo>
                  <a:pt x="166" y="3029"/>
                </a:lnTo>
                <a:lnTo>
                  <a:pt x="184" y="3007"/>
                </a:lnTo>
                <a:lnTo>
                  <a:pt x="184" y="3007"/>
                </a:lnTo>
                <a:lnTo>
                  <a:pt x="330" y="2858"/>
                </a:lnTo>
                <a:lnTo>
                  <a:pt x="478" y="2710"/>
                </a:lnTo>
                <a:lnTo>
                  <a:pt x="774" y="2413"/>
                </a:lnTo>
                <a:lnTo>
                  <a:pt x="774" y="2413"/>
                </a:lnTo>
                <a:lnTo>
                  <a:pt x="884" y="2301"/>
                </a:lnTo>
                <a:lnTo>
                  <a:pt x="938" y="2246"/>
                </a:lnTo>
                <a:lnTo>
                  <a:pt x="967" y="2220"/>
                </a:lnTo>
                <a:lnTo>
                  <a:pt x="996" y="2195"/>
                </a:lnTo>
                <a:lnTo>
                  <a:pt x="996" y="2195"/>
                </a:lnTo>
                <a:lnTo>
                  <a:pt x="1005" y="2187"/>
                </a:lnTo>
                <a:lnTo>
                  <a:pt x="1010" y="2180"/>
                </a:lnTo>
                <a:lnTo>
                  <a:pt x="1013" y="2173"/>
                </a:lnTo>
                <a:lnTo>
                  <a:pt x="1015" y="2167"/>
                </a:lnTo>
                <a:lnTo>
                  <a:pt x="1013" y="2160"/>
                </a:lnTo>
                <a:lnTo>
                  <a:pt x="1010" y="2153"/>
                </a:lnTo>
                <a:lnTo>
                  <a:pt x="1005" y="2147"/>
                </a:lnTo>
                <a:lnTo>
                  <a:pt x="996" y="2138"/>
                </a:lnTo>
                <a:lnTo>
                  <a:pt x="996" y="2138"/>
                </a:lnTo>
                <a:lnTo>
                  <a:pt x="869" y="2015"/>
                </a:lnTo>
                <a:lnTo>
                  <a:pt x="742" y="1891"/>
                </a:lnTo>
                <a:lnTo>
                  <a:pt x="742" y="1891"/>
                </a:lnTo>
                <a:lnTo>
                  <a:pt x="498" y="1647"/>
                </a:lnTo>
                <a:lnTo>
                  <a:pt x="252" y="1404"/>
                </a:lnTo>
                <a:lnTo>
                  <a:pt x="252" y="1404"/>
                </a:lnTo>
                <a:lnTo>
                  <a:pt x="224" y="1376"/>
                </a:lnTo>
                <a:lnTo>
                  <a:pt x="199" y="1348"/>
                </a:lnTo>
                <a:lnTo>
                  <a:pt x="173" y="1318"/>
                </a:lnTo>
                <a:lnTo>
                  <a:pt x="149" y="1286"/>
                </a:lnTo>
                <a:lnTo>
                  <a:pt x="128" y="1254"/>
                </a:lnTo>
                <a:lnTo>
                  <a:pt x="108" y="1221"/>
                </a:lnTo>
                <a:lnTo>
                  <a:pt x="88" y="1188"/>
                </a:lnTo>
                <a:lnTo>
                  <a:pt x="71" y="1151"/>
                </a:lnTo>
                <a:lnTo>
                  <a:pt x="71" y="1151"/>
                </a:lnTo>
                <a:lnTo>
                  <a:pt x="58" y="1122"/>
                </a:lnTo>
                <a:lnTo>
                  <a:pt x="47" y="1090"/>
                </a:lnTo>
                <a:lnTo>
                  <a:pt x="37" y="1058"/>
                </a:lnTo>
                <a:lnTo>
                  <a:pt x="27" y="1027"/>
                </a:lnTo>
                <a:lnTo>
                  <a:pt x="18" y="995"/>
                </a:lnTo>
                <a:lnTo>
                  <a:pt x="12" y="962"/>
                </a:lnTo>
                <a:lnTo>
                  <a:pt x="0" y="897"/>
                </a:lnTo>
                <a:lnTo>
                  <a:pt x="0" y="897"/>
                </a:lnTo>
                <a:lnTo>
                  <a:pt x="0" y="718"/>
                </a:lnTo>
                <a:lnTo>
                  <a:pt x="0" y="718"/>
                </a:lnTo>
                <a:lnTo>
                  <a:pt x="5" y="688"/>
                </a:lnTo>
                <a:lnTo>
                  <a:pt x="5" y="688"/>
                </a:lnTo>
                <a:lnTo>
                  <a:pt x="15" y="638"/>
                </a:lnTo>
                <a:lnTo>
                  <a:pt x="27" y="590"/>
                </a:lnTo>
                <a:lnTo>
                  <a:pt x="42" y="542"/>
                </a:lnTo>
                <a:lnTo>
                  <a:pt x="58" y="497"/>
                </a:lnTo>
                <a:lnTo>
                  <a:pt x="76" y="454"/>
                </a:lnTo>
                <a:lnTo>
                  <a:pt x="98" y="412"/>
                </a:lnTo>
                <a:lnTo>
                  <a:pt x="123" y="372"/>
                </a:lnTo>
                <a:lnTo>
                  <a:pt x="149" y="334"/>
                </a:lnTo>
                <a:lnTo>
                  <a:pt x="178" y="297"/>
                </a:lnTo>
                <a:lnTo>
                  <a:pt x="208" y="261"/>
                </a:lnTo>
                <a:lnTo>
                  <a:pt x="241" y="228"/>
                </a:lnTo>
                <a:lnTo>
                  <a:pt x="276" y="196"/>
                </a:lnTo>
                <a:lnTo>
                  <a:pt x="314" y="164"/>
                </a:lnTo>
                <a:lnTo>
                  <a:pt x="352" y="136"/>
                </a:lnTo>
                <a:lnTo>
                  <a:pt x="394" y="108"/>
                </a:lnTo>
                <a:lnTo>
                  <a:pt x="437" y="81"/>
                </a:lnTo>
                <a:lnTo>
                  <a:pt x="437" y="81"/>
                </a:lnTo>
                <a:lnTo>
                  <a:pt x="468" y="66"/>
                </a:lnTo>
                <a:lnTo>
                  <a:pt x="498" y="52"/>
                </a:lnTo>
                <a:lnTo>
                  <a:pt x="531" y="40"/>
                </a:lnTo>
                <a:lnTo>
                  <a:pt x="563" y="28"/>
                </a:lnTo>
                <a:lnTo>
                  <a:pt x="596" y="20"/>
                </a:lnTo>
                <a:lnTo>
                  <a:pt x="629" y="12"/>
                </a:lnTo>
                <a:lnTo>
                  <a:pt x="698" y="0"/>
                </a:lnTo>
                <a:lnTo>
                  <a:pt x="698" y="0"/>
                </a:lnTo>
                <a:lnTo>
                  <a:pt x="903" y="0"/>
                </a:lnTo>
                <a:lnTo>
                  <a:pt x="903" y="0"/>
                </a:lnTo>
                <a:lnTo>
                  <a:pt x="908" y="2"/>
                </a:lnTo>
                <a:lnTo>
                  <a:pt x="913" y="3"/>
                </a:lnTo>
                <a:lnTo>
                  <a:pt x="913" y="3"/>
                </a:lnTo>
                <a:lnTo>
                  <a:pt x="947" y="8"/>
                </a:lnTo>
                <a:lnTo>
                  <a:pt x="978" y="15"/>
                </a:lnTo>
                <a:lnTo>
                  <a:pt x="1011" y="23"/>
                </a:lnTo>
                <a:lnTo>
                  <a:pt x="1043" y="32"/>
                </a:lnTo>
                <a:lnTo>
                  <a:pt x="1073" y="42"/>
                </a:lnTo>
                <a:lnTo>
                  <a:pt x="1103" y="53"/>
                </a:lnTo>
                <a:lnTo>
                  <a:pt x="1133" y="66"/>
                </a:lnTo>
                <a:lnTo>
                  <a:pt x="1161" y="80"/>
                </a:lnTo>
                <a:lnTo>
                  <a:pt x="1189" y="96"/>
                </a:lnTo>
                <a:lnTo>
                  <a:pt x="1217" y="111"/>
                </a:lnTo>
                <a:lnTo>
                  <a:pt x="1244" y="130"/>
                </a:lnTo>
                <a:lnTo>
                  <a:pt x="1270" y="148"/>
                </a:lnTo>
                <a:lnTo>
                  <a:pt x="1297" y="168"/>
                </a:lnTo>
                <a:lnTo>
                  <a:pt x="1322" y="189"/>
                </a:lnTo>
                <a:lnTo>
                  <a:pt x="1347" y="213"/>
                </a:lnTo>
                <a:lnTo>
                  <a:pt x="1372" y="236"/>
                </a:lnTo>
                <a:lnTo>
                  <a:pt x="1372" y="236"/>
                </a:lnTo>
                <a:lnTo>
                  <a:pt x="1749" y="615"/>
                </a:lnTo>
                <a:lnTo>
                  <a:pt x="2127" y="992"/>
                </a:lnTo>
                <a:lnTo>
                  <a:pt x="2127" y="992"/>
                </a:lnTo>
                <a:lnTo>
                  <a:pt x="2146" y="1010"/>
                </a:lnTo>
                <a:lnTo>
                  <a:pt x="2152" y="1015"/>
                </a:lnTo>
                <a:lnTo>
                  <a:pt x="2159" y="1017"/>
                </a:lnTo>
                <a:lnTo>
                  <a:pt x="2166" y="1015"/>
                </a:lnTo>
                <a:lnTo>
                  <a:pt x="2172" y="1010"/>
                </a:lnTo>
                <a:lnTo>
                  <a:pt x="2191" y="992"/>
                </a:lnTo>
                <a:lnTo>
                  <a:pt x="2191" y="992"/>
                </a:lnTo>
                <a:lnTo>
                  <a:pt x="2971" y="213"/>
                </a:lnTo>
                <a:lnTo>
                  <a:pt x="2971" y="213"/>
                </a:lnTo>
                <a:lnTo>
                  <a:pt x="2991" y="194"/>
                </a:lnTo>
                <a:lnTo>
                  <a:pt x="3011" y="176"/>
                </a:lnTo>
                <a:lnTo>
                  <a:pt x="3031" y="160"/>
                </a:lnTo>
                <a:lnTo>
                  <a:pt x="3052" y="143"/>
                </a:lnTo>
                <a:lnTo>
                  <a:pt x="3097" y="113"/>
                </a:lnTo>
                <a:lnTo>
                  <a:pt x="3144" y="86"/>
                </a:lnTo>
                <a:lnTo>
                  <a:pt x="3144" y="86"/>
                </a:lnTo>
                <a:lnTo>
                  <a:pt x="3177" y="70"/>
                </a:lnTo>
                <a:lnTo>
                  <a:pt x="3209" y="56"/>
                </a:lnTo>
                <a:lnTo>
                  <a:pt x="3242" y="43"/>
                </a:lnTo>
                <a:lnTo>
                  <a:pt x="3277" y="32"/>
                </a:lnTo>
                <a:lnTo>
                  <a:pt x="3310" y="22"/>
                </a:lnTo>
                <a:lnTo>
                  <a:pt x="3345" y="13"/>
                </a:lnTo>
                <a:lnTo>
                  <a:pt x="3380" y="7"/>
                </a:lnTo>
                <a:lnTo>
                  <a:pt x="3415" y="0"/>
                </a:lnTo>
                <a:lnTo>
                  <a:pt x="3415" y="0"/>
                </a:lnTo>
                <a:close/>
                <a:moveTo>
                  <a:pt x="794" y="485"/>
                </a:moveTo>
                <a:lnTo>
                  <a:pt x="794" y="485"/>
                </a:lnTo>
                <a:lnTo>
                  <a:pt x="776" y="485"/>
                </a:lnTo>
                <a:lnTo>
                  <a:pt x="759" y="487"/>
                </a:lnTo>
                <a:lnTo>
                  <a:pt x="742" y="488"/>
                </a:lnTo>
                <a:lnTo>
                  <a:pt x="726" y="492"/>
                </a:lnTo>
                <a:lnTo>
                  <a:pt x="711" y="497"/>
                </a:lnTo>
                <a:lnTo>
                  <a:pt x="696" y="502"/>
                </a:lnTo>
                <a:lnTo>
                  <a:pt x="668" y="517"/>
                </a:lnTo>
                <a:lnTo>
                  <a:pt x="639" y="533"/>
                </a:lnTo>
                <a:lnTo>
                  <a:pt x="613" y="553"/>
                </a:lnTo>
                <a:lnTo>
                  <a:pt x="586" y="577"/>
                </a:lnTo>
                <a:lnTo>
                  <a:pt x="561" y="601"/>
                </a:lnTo>
                <a:lnTo>
                  <a:pt x="561" y="601"/>
                </a:lnTo>
                <a:lnTo>
                  <a:pt x="543" y="623"/>
                </a:lnTo>
                <a:lnTo>
                  <a:pt x="526" y="648"/>
                </a:lnTo>
                <a:lnTo>
                  <a:pt x="513" y="673"/>
                </a:lnTo>
                <a:lnTo>
                  <a:pt x="503" y="701"/>
                </a:lnTo>
                <a:lnTo>
                  <a:pt x="497" y="731"/>
                </a:lnTo>
                <a:lnTo>
                  <a:pt x="492" y="761"/>
                </a:lnTo>
                <a:lnTo>
                  <a:pt x="488" y="791"/>
                </a:lnTo>
                <a:lnTo>
                  <a:pt x="488" y="822"/>
                </a:lnTo>
                <a:lnTo>
                  <a:pt x="492" y="852"/>
                </a:lnTo>
                <a:lnTo>
                  <a:pt x="497" y="884"/>
                </a:lnTo>
                <a:lnTo>
                  <a:pt x="503" y="914"/>
                </a:lnTo>
                <a:lnTo>
                  <a:pt x="515" y="942"/>
                </a:lnTo>
                <a:lnTo>
                  <a:pt x="526" y="970"/>
                </a:lnTo>
                <a:lnTo>
                  <a:pt x="541" y="995"/>
                </a:lnTo>
                <a:lnTo>
                  <a:pt x="560" y="1019"/>
                </a:lnTo>
                <a:lnTo>
                  <a:pt x="578" y="1040"/>
                </a:lnTo>
                <a:lnTo>
                  <a:pt x="578" y="1040"/>
                </a:lnTo>
                <a:lnTo>
                  <a:pt x="678" y="1136"/>
                </a:lnTo>
                <a:lnTo>
                  <a:pt x="777" y="1235"/>
                </a:lnTo>
                <a:lnTo>
                  <a:pt x="875" y="1331"/>
                </a:lnTo>
                <a:lnTo>
                  <a:pt x="973" y="1429"/>
                </a:lnTo>
                <a:lnTo>
                  <a:pt x="973" y="1429"/>
                </a:lnTo>
                <a:lnTo>
                  <a:pt x="1066" y="1519"/>
                </a:lnTo>
                <a:lnTo>
                  <a:pt x="1158" y="1610"/>
                </a:lnTo>
                <a:lnTo>
                  <a:pt x="1340" y="1794"/>
                </a:lnTo>
                <a:lnTo>
                  <a:pt x="1340" y="1794"/>
                </a:lnTo>
                <a:lnTo>
                  <a:pt x="1347" y="1801"/>
                </a:lnTo>
                <a:lnTo>
                  <a:pt x="1354" y="1806"/>
                </a:lnTo>
                <a:lnTo>
                  <a:pt x="1360" y="1809"/>
                </a:lnTo>
                <a:lnTo>
                  <a:pt x="1365" y="1809"/>
                </a:lnTo>
                <a:lnTo>
                  <a:pt x="1372" y="1809"/>
                </a:lnTo>
                <a:lnTo>
                  <a:pt x="1377" y="1806"/>
                </a:lnTo>
                <a:lnTo>
                  <a:pt x="1383" y="1801"/>
                </a:lnTo>
                <a:lnTo>
                  <a:pt x="1390" y="1794"/>
                </a:lnTo>
                <a:lnTo>
                  <a:pt x="1390" y="1794"/>
                </a:lnTo>
                <a:lnTo>
                  <a:pt x="1435" y="1750"/>
                </a:lnTo>
                <a:lnTo>
                  <a:pt x="1480" y="1705"/>
                </a:lnTo>
                <a:lnTo>
                  <a:pt x="1480" y="1705"/>
                </a:lnTo>
                <a:lnTo>
                  <a:pt x="1556" y="1628"/>
                </a:lnTo>
                <a:lnTo>
                  <a:pt x="1631" y="1552"/>
                </a:lnTo>
                <a:lnTo>
                  <a:pt x="1707" y="1475"/>
                </a:lnTo>
                <a:lnTo>
                  <a:pt x="1747" y="1439"/>
                </a:lnTo>
                <a:lnTo>
                  <a:pt x="1787" y="1404"/>
                </a:lnTo>
                <a:lnTo>
                  <a:pt x="1787" y="1404"/>
                </a:lnTo>
                <a:lnTo>
                  <a:pt x="1795" y="1396"/>
                </a:lnTo>
                <a:lnTo>
                  <a:pt x="1802" y="1387"/>
                </a:lnTo>
                <a:lnTo>
                  <a:pt x="1804" y="1381"/>
                </a:lnTo>
                <a:lnTo>
                  <a:pt x="1804" y="1374"/>
                </a:lnTo>
                <a:lnTo>
                  <a:pt x="1802" y="1367"/>
                </a:lnTo>
                <a:lnTo>
                  <a:pt x="1799" y="1359"/>
                </a:lnTo>
                <a:lnTo>
                  <a:pt x="1785" y="1346"/>
                </a:lnTo>
                <a:lnTo>
                  <a:pt x="1785" y="1346"/>
                </a:lnTo>
                <a:lnTo>
                  <a:pt x="1400" y="960"/>
                </a:lnTo>
                <a:lnTo>
                  <a:pt x="1016" y="575"/>
                </a:lnTo>
                <a:lnTo>
                  <a:pt x="1016" y="575"/>
                </a:lnTo>
                <a:lnTo>
                  <a:pt x="993" y="553"/>
                </a:lnTo>
                <a:lnTo>
                  <a:pt x="968" y="535"/>
                </a:lnTo>
                <a:lnTo>
                  <a:pt x="943" y="518"/>
                </a:lnTo>
                <a:lnTo>
                  <a:pt x="917" y="507"/>
                </a:lnTo>
                <a:lnTo>
                  <a:pt x="889" y="497"/>
                </a:lnTo>
                <a:lnTo>
                  <a:pt x="859" y="490"/>
                </a:lnTo>
                <a:lnTo>
                  <a:pt x="827" y="487"/>
                </a:lnTo>
                <a:lnTo>
                  <a:pt x="794" y="485"/>
                </a:lnTo>
                <a:lnTo>
                  <a:pt x="794" y="485"/>
                </a:lnTo>
                <a:close/>
                <a:moveTo>
                  <a:pt x="3518" y="485"/>
                </a:moveTo>
                <a:lnTo>
                  <a:pt x="3518" y="485"/>
                </a:lnTo>
                <a:lnTo>
                  <a:pt x="3484" y="487"/>
                </a:lnTo>
                <a:lnTo>
                  <a:pt x="3454" y="490"/>
                </a:lnTo>
                <a:lnTo>
                  <a:pt x="3426" y="497"/>
                </a:lnTo>
                <a:lnTo>
                  <a:pt x="3400" y="507"/>
                </a:lnTo>
                <a:lnTo>
                  <a:pt x="3375" y="518"/>
                </a:lnTo>
                <a:lnTo>
                  <a:pt x="3350" y="533"/>
                </a:lnTo>
                <a:lnTo>
                  <a:pt x="3327" y="553"/>
                </a:lnTo>
                <a:lnTo>
                  <a:pt x="3302" y="575"/>
                </a:lnTo>
                <a:lnTo>
                  <a:pt x="3302" y="575"/>
                </a:lnTo>
                <a:lnTo>
                  <a:pt x="2880" y="999"/>
                </a:lnTo>
                <a:lnTo>
                  <a:pt x="2880" y="999"/>
                </a:lnTo>
                <a:lnTo>
                  <a:pt x="2529" y="1349"/>
                </a:lnTo>
                <a:lnTo>
                  <a:pt x="2529" y="1349"/>
                </a:lnTo>
                <a:lnTo>
                  <a:pt x="2518" y="1361"/>
                </a:lnTo>
                <a:lnTo>
                  <a:pt x="2514" y="1367"/>
                </a:lnTo>
                <a:lnTo>
                  <a:pt x="2513" y="1372"/>
                </a:lnTo>
                <a:lnTo>
                  <a:pt x="2513" y="1379"/>
                </a:lnTo>
                <a:lnTo>
                  <a:pt x="2514" y="1386"/>
                </a:lnTo>
                <a:lnTo>
                  <a:pt x="2519" y="1392"/>
                </a:lnTo>
                <a:lnTo>
                  <a:pt x="2526" y="1399"/>
                </a:lnTo>
                <a:lnTo>
                  <a:pt x="2526" y="1399"/>
                </a:lnTo>
                <a:lnTo>
                  <a:pt x="2563" y="1429"/>
                </a:lnTo>
                <a:lnTo>
                  <a:pt x="2596" y="1462"/>
                </a:lnTo>
                <a:lnTo>
                  <a:pt x="2596" y="1462"/>
                </a:lnTo>
                <a:lnTo>
                  <a:pt x="2762" y="1628"/>
                </a:lnTo>
                <a:lnTo>
                  <a:pt x="2928" y="1796"/>
                </a:lnTo>
                <a:lnTo>
                  <a:pt x="2928" y="1796"/>
                </a:lnTo>
                <a:lnTo>
                  <a:pt x="2941" y="1806"/>
                </a:lnTo>
                <a:lnTo>
                  <a:pt x="2946" y="1809"/>
                </a:lnTo>
                <a:lnTo>
                  <a:pt x="2951" y="1809"/>
                </a:lnTo>
                <a:lnTo>
                  <a:pt x="2958" y="1809"/>
                </a:lnTo>
                <a:lnTo>
                  <a:pt x="2963" y="1806"/>
                </a:lnTo>
                <a:lnTo>
                  <a:pt x="2969" y="1803"/>
                </a:lnTo>
                <a:lnTo>
                  <a:pt x="2976" y="1796"/>
                </a:lnTo>
                <a:lnTo>
                  <a:pt x="2976" y="1796"/>
                </a:lnTo>
                <a:lnTo>
                  <a:pt x="3743" y="1033"/>
                </a:lnTo>
                <a:lnTo>
                  <a:pt x="3743" y="1033"/>
                </a:lnTo>
                <a:lnTo>
                  <a:pt x="3760" y="1017"/>
                </a:lnTo>
                <a:lnTo>
                  <a:pt x="3773" y="999"/>
                </a:lnTo>
                <a:lnTo>
                  <a:pt x="3787" y="979"/>
                </a:lnTo>
                <a:lnTo>
                  <a:pt x="3798" y="959"/>
                </a:lnTo>
                <a:lnTo>
                  <a:pt x="3808" y="937"/>
                </a:lnTo>
                <a:lnTo>
                  <a:pt x="3816" y="914"/>
                </a:lnTo>
                <a:lnTo>
                  <a:pt x="3823" y="892"/>
                </a:lnTo>
                <a:lnTo>
                  <a:pt x="3828" y="869"/>
                </a:lnTo>
                <a:lnTo>
                  <a:pt x="3833" y="844"/>
                </a:lnTo>
                <a:lnTo>
                  <a:pt x="3835" y="821"/>
                </a:lnTo>
                <a:lnTo>
                  <a:pt x="3835" y="798"/>
                </a:lnTo>
                <a:lnTo>
                  <a:pt x="3833" y="773"/>
                </a:lnTo>
                <a:lnTo>
                  <a:pt x="3830" y="749"/>
                </a:lnTo>
                <a:lnTo>
                  <a:pt x="3825" y="726"/>
                </a:lnTo>
                <a:lnTo>
                  <a:pt x="3816" y="704"/>
                </a:lnTo>
                <a:lnTo>
                  <a:pt x="3808" y="681"/>
                </a:lnTo>
                <a:lnTo>
                  <a:pt x="3808" y="681"/>
                </a:lnTo>
                <a:lnTo>
                  <a:pt x="3798" y="661"/>
                </a:lnTo>
                <a:lnTo>
                  <a:pt x="3787" y="641"/>
                </a:lnTo>
                <a:lnTo>
                  <a:pt x="3773" y="621"/>
                </a:lnTo>
                <a:lnTo>
                  <a:pt x="3760" y="603"/>
                </a:lnTo>
                <a:lnTo>
                  <a:pt x="3745" y="585"/>
                </a:lnTo>
                <a:lnTo>
                  <a:pt x="3728" y="568"/>
                </a:lnTo>
                <a:lnTo>
                  <a:pt x="3712" y="553"/>
                </a:lnTo>
                <a:lnTo>
                  <a:pt x="3694" y="540"/>
                </a:lnTo>
                <a:lnTo>
                  <a:pt x="3675" y="527"/>
                </a:lnTo>
                <a:lnTo>
                  <a:pt x="3655" y="515"/>
                </a:lnTo>
                <a:lnTo>
                  <a:pt x="3634" y="505"/>
                </a:lnTo>
                <a:lnTo>
                  <a:pt x="3612" y="497"/>
                </a:lnTo>
                <a:lnTo>
                  <a:pt x="3591" y="492"/>
                </a:lnTo>
                <a:lnTo>
                  <a:pt x="3567" y="487"/>
                </a:lnTo>
                <a:lnTo>
                  <a:pt x="3542" y="485"/>
                </a:lnTo>
                <a:lnTo>
                  <a:pt x="3518" y="485"/>
                </a:lnTo>
                <a:lnTo>
                  <a:pt x="3518" y="485"/>
                </a:lnTo>
                <a:close/>
                <a:moveTo>
                  <a:pt x="3831" y="3526"/>
                </a:moveTo>
                <a:lnTo>
                  <a:pt x="3831" y="3526"/>
                </a:lnTo>
                <a:lnTo>
                  <a:pt x="3831" y="3496"/>
                </a:lnTo>
                <a:lnTo>
                  <a:pt x="3828" y="3468"/>
                </a:lnTo>
                <a:lnTo>
                  <a:pt x="3823" y="3439"/>
                </a:lnTo>
                <a:lnTo>
                  <a:pt x="3816" y="3414"/>
                </a:lnTo>
                <a:lnTo>
                  <a:pt x="3806" y="3390"/>
                </a:lnTo>
                <a:lnTo>
                  <a:pt x="3795" y="3366"/>
                </a:lnTo>
                <a:lnTo>
                  <a:pt x="3780" y="3345"/>
                </a:lnTo>
                <a:lnTo>
                  <a:pt x="3762" y="3325"/>
                </a:lnTo>
                <a:lnTo>
                  <a:pt x="3762" y="3325"/>
                </a:lnTo>
                <a:lnTo>
                  <a:pt x="3366" y="2928"/>
                </a:lnTo>
                <a:lnTo>
                  <a:pt x="2971" y="2532"/>
                </a:lnTo>
                <a:lnTo>
                  <a:pt x="2971" y="2532"/>
                </a:lnTo>
                <a:lnTo>
                  <a:pt x="2964" y="2527"/>
                </a:lnTo>
                <a:lnTo>
                  <a:pt x="2959" y="2522"/>
                </a:lnTo>
                <a:lnTo>
                  <a:pt x="2953" y="2521"/>
                </a:lnTo>
                <a:lnTo>
                  <a:pt x="2948" y="2521"/>
                </a:lnTo>
                <a:lnTo>
                  <a:pt x="2943" y="2521"/>
                </a:lnTo>
                <a:lnTo>
                  <a:pt x="2936" y="2524"/>
                </a:lnTo>
                <a:lnTo>
                  <a:pt x="2926" y="2534"/>
                </a:lnTo>
                <a:lnTo>
                  <a:pt x="2926" y="2534"/>
                </a:lnTo>
                <a:lnTo>
                  <a:pt x="2878" y="2582"/>
                </a:lnTo>
                <a:lnTo>
                  <a:pt x="2832" y="2629"/>
                </a:lnTo>
                <a:lnTo>
                  <a:pt x="2832" y="2629"/>
                </a:lnTo>
                <a:lnTo>
                  <a:pt x="2533" y="2921"/>
                </a:lnTo>
                <a:lnTo>
                  <a:pt x="2533" y="2921"/>
                </a:lnTo>
                <a:lnTo>
                  <a:pt x="2516" y="2939"/>
                </a:lnTo>
                <a:lnTo>
                  <a:pt x="2513" y="2946"/>
                </a:lnTo>
                <a:lnTo>
                  <a:pt x="2511" y="2953"/>
                </a:lnTo>
                <a:lnTo>
                  <a:pt x="2513" y="2959"/>
                </a:lnTo>
                <a:lnTo>
                  <a:pt x="2518" y="2966"/>
                </a:lnTo>
                <a:lnTo>
                  <a:pt x="2536" y="2982"/>
                </a:lnTo>
                <a:lnTo>
                  <a:pt x="2536" y="2982"/>
                </a:lnTo>
                <a:lnTo>
                  <a:pt x="2558" y="3001"/>
                </a:lnTo>
                <a:lnTo>
                  <a:pt x="2579" y="3019"/>
                </a:lnTo>
                <a:lnTo>
                  <a:pt x="2579" y="3019"/>
                </a:lnTo>
                <a:lnTo>
                  <a:pt x="2948" y="3385"/>
                </a:lnTo>
                <a:lnTo>
                  <a:pt x="3317" y="3752"/>
                </a:lnTo>
                <a:lnTo>
                  <a:pt x="3317" y="3752"/>
                </a:lnTo>
                <a:lnTo>
                  <a:pt x="3340" y="3772"/>
                </a:lnTo>
                <a:lnTo>
                  <a:pt x="3365" y="3790"/>
                </a:lnTo>
                <a:lnTo>
                  <a:pt x="3390" y="3803"/>
                </a:lnTo>
                <a:lnTo>
                  <a:pt x="3418" y="3815"/>
                </a:lnTo>
                <a:lnTo>
                  <a:pt x="3444" y="3823"/>
                </a:lnTo>
                <a:lnTo>
                  <a:pt x="3474" y="3828"/>
                </a:lnTo>
                <a:lnTo>
                  <a:pt x="3503" y="3832"/>
                </a:lnTo>
                <a:lnTo>
                  <a:pt x="3534" y="3832"/>
                </a:lnTo>
                <a:lnTo>
                  <a:pt x="3534" y="3832"/>
                </a:lnTo>
                <a:lnTo>
                  <a:pt x="3561" y="3830"/>
                </a:lnTo>
                <a:lnTo>
                  <a:pt x="3589" y="3825"/>
                </a:lnTo>
                <a:lnTo>
                  <a:pt x="3617" y="3815"/>
                </a:lnTo>
                <a:lnTo>
                  <a:pt x="3644" y="3803"/>
                </a:lnTo>
                <a:lnTo>
                  <a:pt x="3670" y="3790"/>
                </a:lnTo>
                <a:lnTo>
                  <a:pt x="3697" y="3773"/>
                </a:lnTo>
                <a:lnTo>
                  <a:pt x="3720" y="3753"/>
                </a:lnTo>
                <a:lnTo>
                  <a:pt x="3742" y="3733"/>
                </a:lnTo>
                <a:lnTo>
                  <a:pt x="3763" y="3710"/>
                </a:lnTo>
                <a:lnTo>
                  <a:pt x="3782" y="3687"/>
                </a:lnTo>
                <a:lnTo>
                  <a:pt x="3798" y="3660"/>
                </a:lnTo>
                <a:lnTo>
                  <a:pt x="3811" y="3635"/>
                </a:lnTo>
                <a:lnTo>
                  <a:pt x="3821" y="3607"/>
                </a:lnTo>
                <a:lnTo>
                  <a:pt x="3828" y="3581"/>
                </a:lnTo>
                <a:lnTo>
                  <a:pt x="3831" y="3552"/>
                </a:lnTo>
                <a:lnTo>
                  <a:pt x="3831" y="3526"/>
                </a:lnTo>
                <a:lnTo>
                  <a:pt x="3831" y="3526"/>
                </a:lnTo>
                <a:close/>
                <a:moveTo>
                  <a:pt x="487" y="3522"/>
                </a:moveTo>
                <a:lnTo>
                  <a:pt x="487" y="3522"/>
                </a:lnTo>
                <a:lnTo>
                  <a:pt x="490" y="3569"/>
                </a:lnTo>
                <a:lnTo>
                  <a:pt x="490" y="3569"/>
                </a:lnTo>
                <a:lnTo>
                  <a:pt x="492" y="3584"/>
                </a:lnTo>
                <a:lnTo>
                  <a:pt x="495" y="3597"/>
                </a:lnTo>
                <a:lnTo>
                  <a:pt x="505" y="3625"/>
                </a:lnTo>
                <a:lnTo>
                  <a:pt x="516" y="3650"/>
                </a:lnTo>
                <a:lnTo>
                  <a:pt x="531" y="3674"/>
                </a:lnTo>
                <a:lnTo>
                  <a:pt x="548" y="3697"/>
                </a:lnTo>
                <a:lnTo>
                  <a:pt x="566" y="3719"/>
                </a:lnTo>
                <a:lnTo>
                  <a:pt x="586" y="3738"/>
                </a:lnTo>
                <a:lnTo>
                  <a:pt x="606" y="3758"/>
                </a:lnTo>
                <a:lnTo>
                  <a:pt x="606" y="3758"/>
                </a:lnTo>
                <a:lnTo>
                  <a:pt x="626" y="3777"/>
                </a:lnTo>
                <a:lnTo>
                  <a:pt x="648" y="3790"/>
                </a:lnTo>
                <a:lnTo>
                  <a:pt x="671" y="3803"/>
                </a:lnTo>
                <a:lnTo>
                  <a:pt x="696" y="3813"/>
                </a:lnTo>
                <a:lnTo>
                  <a:pt x="721" y="3822"/>
                </a:lnTo>
                <a:lnTo>
                  <a:pt x="747" y="3827"/>
                </a:lnTo>
                <a:lnTo>
                  <a:pt x="774" y="3830"/>
                </a:lnTo>
                <a:lnTo>
                  <a:pt x="800" y="3832"/>
                </a:lnTo>
                <a:lnTo>
                  <a:pt x="827" y="3830"/>
                </a:lnTo>
                <a:lnTo>
                  <a:pt x="854" y="3827"/>
                </a:lnTo>
                <a:lnTo>
                  <a:pt x="880" y="3822"/>
                </a:lnTo>
                <a:lnTo>
                  <a:pt x="905" y="3813"/>
                </a:lnTo>
                <a:lnTo>
                  <a:pt x="930" y="3803"/>
                </a:lnTo>
                <a:lnTo>
                  <a:pt x="953" y="3790"/>
                </a:lnTo>
                <a:lnTo>
                  <a:pt x="975" y="3775"/>
                </a:lnTo>
                <a:lnTo>
                  <a:pt x="993" y="3758"/>
                </a:lnTo>
                <a:lnTo>
                  <a:pt x="993" y="3758"/>
                </a:lnTo>
                <a:lnTo>
                  <a:pt x="1721" y="3039"/>
                </a:lnTo>
                <a:lnTo>
                  <a:pt x="1721" y="3039"/>
                </a:lnTo>
                <a:lnTo>
                  <a:pt x="1750" y="3011"/>
                </a:lnTo>
                <a:lnTo>
                  <a:pt x="1780" y="2982"/>
                </a:lnTo>
                <a:lnTo>
                  <a:pt x="1780" y="2982"/>
                </a:lnTo>
                <a:lnTo>
                  <a:pt x="1792" y="2974"/>
                </a:lnTo>
                <a:lnTo>
                  <a:pt x="1800" y="2966"/>
                </a:lnTo>
                <a:lnTo>
                  <a:pt x="1805" y="2959"/>
                </a:lnTo>
                <a:lnTo>
                  <a:pt x="1807" y="2953"/>
                </a:lnTo>
                <a:lnTo>
                  <a:pt x="1805" y="2946"/>
                </a:lnTo>
                <a:lnTo>
                  <a:pt x="1802" y="2939"/>
                </a:lnTo>
                <a:lnTo>
                  <a:pt x="1794" y="2929"/>
                </a:lnTo>
                <a:lnTo>
                  <a:pt x="1784" y="2919"/>
                </a:lnTo>
                <a:lnTo>
                  <a:pt x="1784" y="2919"/>
                </a:lnTo>
                <a:lnTo>
                  <a:pt x="1402" y="2544"/>
                </a:lnTo>
                <a:lnTo>
                  <a:pt x="1402" y="2544"/>
                </a:lnTo>
                <a:lnTo>
                  <a:pt x="1382" y="2526"/>
                </a:lnTo>
                <a:lnTo>
                  <a:pt x="1375" y="2521"/>
                </a:lnTo>
                <a:lnTo>
                  <a:pt x="1368" y="2519"/>
                </a:lnTo>
                <a:lnTo>
                  <a:pt x="1362" y="2521"/>
                </a:lnTo>
                <a:lnTo>
                  <a:pt x="1355" y="2526"/>
                </a:lnTo>
                <a:lnTo>
                  <a:pt x="1335" y="2544"/>
                </a:lnTo>
                <a:lnTo>
                  <a:pt x="1335" y="2544"/>
                </a:lnTo>
                <a:lnTo>
                  <a:pt x="953" y="2926"/>
                </a:lnTo>
                <a:lnTo>
                  <a:pt x="573" y="3306"/>
                </a:lnTo>
                <a:lnTo>
                  <a:pt x="573" y="3306"/>
                </a:lnTo>
                <a:lnTo>
                  <a:pt x="551" y="3330"/>
                </a:lnTo>
                <a:lnTo>
                  <a:pt x="535" y="3353"/>
                </a:lnTo>
                <a:lnTo>
                  <a:pt x="520" y="3378"/>
                </a:lnTo>
                <a:lnTo>
                  <a:pt x="508" y="3403"/>
                </a:lnTo>
                <a:lnTo>
                  <a:pt x="498" y="3431"/>
                </a:lnTo>
                <a:lnTo>
                  <a:pt x="492" y="3459"/>
                </a:lnTo>
                <a:lnTo>
                  <a:pt x="488" y="3491"/>
                </a:lnTo>
                <a:lnTo>
                  <a:pt x="487" y="3522"/>
                </a:lnTo>
                <a:lnTo>
                  <a:pt x="487" y="3522"/>
                </a:lnTo>
                <a:close/>
                <a:moveTo>
                  <a:pt x="2597" y="2165"/>
                </a:moveTo>
                <a:lnTo>
                  <a:pt x="2597" y="2165"/>
                </a:lnTo>
                <a:lnTo>
                  <a:pt x="2596" y="2160"/>
                </a:lnTo>
                <a:lnTo>
                  <a:pt x="2592" y="2153"/>
                </a:lnTo>
                <a:lnTo>
                  <a:pt x="2584" y="2145"/>
                </a:lnTo>
                <a:lnTo>
                  <a:pt x="2584" y="2145"/>
                </a:lnTo>
                <a:lnTo>
                  <a:pt x="2181" y="1740"/>
                </a:lnTo>
                <a:lnTo>
                  <a:pt x="2181" y="1740"/>
                </a:lnTo>
                <a:lnTo>
                  <a:pt x="2169" y="1731"/>
                </a:lnTo>
                <a:lnTo>
                  <a:pt x="2164" y="1730"/>
                </a:lnTo>
                <a:lnTo>
                  <a:pt x="2159" y="1728"/>
                </a:lnTo>
                <a:lnTo>
                  <a:pt x="2154" y="1730"/>
                </a:lnTo>
                <a:lnTo>
                  <a:pt x="2149" y="1731"/>
                </a:lnTo>
                <a:lnTo>
                  <a:pt x="2144" y="1735"/>
                </a:lnTo>
                <a:lnTo>
                  <a:pt x="2139" y="1740"/>
                </a:lnTo>
                <a:lnTo>
                  <a:pt x="2139" y="1740"/>
                </a:lnTo>
                <a:lnTo>
                  <a:pt x="1732" y="2147"/>
                </a:lnTo>
                <a:lnTo>
                  <a:pt x="1732" y="2147"/>
                </a:lnTo>
                <a:lnTo>
                  <a:pt x="1727" y="2152"/>
                </a:lnTo>
                <a:lnTo>
                  <a:pt x="1724" y="2157"/>
                </a:lnTo>
                <a:lnTo>
                  <a:pt x="1722" y="2163"/>
                </a:lnTo>
                <a:lnTo>
                  <a:pt x="1721" y="2168"/>
                </a:lnTo>
                <a:lnTo>
                  <a:pt x="1722" y="2173"/>
                </a:lnTo>
                <a:lnTo>
                  <a:pt x="1724" y="2178"/>
                </a:lnTo>
                <a:lnTo>
                  <a:pt x="1734" y="2188"/>
                </a:lnTo>
                <a:lnTo>
                  <a:pt x="1734" y="2188"/>
                </a:lnTo>
                <a:lnTo>
                  <a:pt x="1772" y="2221"/>
                </a:lnTo>
                <a:lnTo>
                  <a:pt x="1810" y="2256"/>
                </a:lnTo>
                <a:lnTo>
                  <a:pt x="1810" y="2256"/>
                </a:lnTo>
                <a:lnTo>
                  <a:pt x="2134" y="2580"/>
                </a:lnTo>
                <a:lnTo>
                  <a:pt x="2134" y="2580"/>
                </a:lnTo>
                <a:lnTo>
                  <a:pt x="2144" y="2590"/>
                </a:lnTo>
                <a:lnTo>
                  <a:pt x="2149" y="2595"/>
                </a:lnTo>
                <a:lnTo>
                  <a:pt x="2154" y="2597"/>
                </a:lnTo>
                <a:lnTo>
                  <a:pt x="2161" y="2597"/>
                </a:lnTo>
                <a:lnTo>
                  <a:pt x="2166" y="2595"/>
                </a:lnTo>
                <a:lnTo>
                  <a:pt x="2172" y="2592"/>
                </a:lnTo>
                <a:lnTo>
                  <a:pt x="2179" y="2587"/>
                </a:lnTo>
                <a:lnTo>
                  <a:pt x="2179" y="2587"/>
                </a:lnTo>
                <a:lnTo>
                  <a:pt x="2280" y="2486"/>
                </a:lnTo>
                <a:lnTo>
                  <a:pt x="2380" y="2384"/>
                </a:lnTo>
                <a:lnTo>
                  <a:pt x="2480" y="2285"/>
                </a:lnTo>
                <a:lnTo>
                  <a:pt x="2531" y="2236"/>
                </a:lnTo>
                <a:lnTo>
                  <a:pt x="2584" y="2188"/>
                </a:lnTo>
                <a:lnTo>
                  <a:pt x="2584" y="2188"/>
                </a:lnTo>
                <a:lnTo>
                  <a:pt x="2592" y="2178"/>
                </a:lnTo>
                <a:lnTo>
                  <a:pt x="2596" y="2173"/>
                </a:lnTo>
                <a:lnTo>
                  <a:pt x="2597" y="2165"/>
                </a:lnTo>
                <a:lnTo>
                  <a:pt x="2597" y="2165"/>
                </a:lnTo>
                <a:close/>
              </a:path>
            </a:pathLst>
          </a:custGeom>
          <a:solidFill>
            <a:srgbClr val="4D4F53"/>
          </a:solidFill>
          <a:ln>
            <a:noFill/>
          </a:ln>
        </p:spPr>
        <p:txBody>
          <a:bodyPr vert="horz" wrap="square" lIns="91440" tIns="45720" rIns="91440" bIns="45720" numCol="1" anchor="t" anchorCtr="0" compatLnSpc="1">
            <a:prstTxWarp prst="textNoShape">
              <a:avLst/>
            </a:prstTxWarp>
          </a:bodyPr>
          <a:lstStyle/>
          <a:p>
            <a:endParaRPr lang="en-US">
              <a:solidFill>
                <a:srgbClr val="4D4F53"/>
              </a:solidFill>
            </a:endParaRPr>
          </a:p>
        </p:txBody>
      </p:sp>
      <p:grpSp>
        <p:nvGrpSpPr>
          <p:cNvPr id="11" name="Group 10"/>
          <p:cNvGrpSpPr/>
          <p:nvPr/>
        </p:nvGrpSpPr>
        <p:grpSpPr>
          <a:xfrm>
            <a:off x="7007519" y="3567495"/>
            <a:ext cx="1060098" cy="1151972"/>
            <a:chOff x="6224238" y="3567495"/>
            <a:chExt cx="1060098" cy="1151972"/>
          </a:xfrm>
        </p:grpSpPr>
        <p:pic>
          <p:nvPicPr>
            <p:cNvPr id="60" name="Picture 59"/>
            <p:cNvPicPr>
              <a:picLocks noChangeAspect="1"/>
            </p:cNvPicPr>
            <p:nvPr/>
          </p:nvPicPr>
          <p:blipFill>
            <a:blip r:embed="rId5"/>
            <a:stretch>
              <a:fillRect/>
            </a:stretch>
          </p:blipFill>
          <p:spPr>
            <a:xfrm>
              <a:off x="6364616" y="3567495"/>
              <a:ext cx="779342" cy="822960"/>
            </a:xfrm>
            <a:prstGeom prst="rect">
              <a:avLst/>
            </a:prstGeom>
          </p:spPr>
        </p:pic>
        <p:sp>
          <p:nvSpPr>
            <p:cNvPr id="61" name="TextBox 60"/>
            <p:cNvSpPr txBox="1"/>
            <p:nvPr/>
          </p:nvSpPr>
          <p:spPr>
            <a:xfrm>
              <a:off x="6224238" y="4380913"/>
              <a:ext cx="1060098"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StoreFront</a:t>
              </a:r>
              <a:endParaRPr lang="en-US" sz="1600" dirty="0">
                <a:solidFill>
                  <a:srgbClr val="000000"/>
                </a:solidFill>
              </a:endParaRPr>
            </a:p>
          </p:txBody>
        </p:sp>
      </p:grpSp>
      <p:pic>
        <p:nvPicPr>
          <p:cNvPr id="62" name="Picture 61"/>
          <p:cNvPicPr>
            <a:picLocks noChangeAspect="1"/>
          </p:cNvPicPr>
          <p:nvPr/>
        </p:nvPicPr>
        <p:blipFill>
          <a:blip r:embed="rId6"/>
          <a:stretch>
            <a:fillRect/>
          </a:stretch>
        </p:blipFill>
        <p:spPr>
          <a:xfrm>
            <a:off x="1222238" y="3771610"/>
            <a:ext cx="254297" cy="254296"/>
          </a:xfrm>
          <a:prstGeom prst="rect">
            <a:avLst/>
          </a:prstGeom>
        </p:spPr>
      </p:pic>
      <p:cxnSp>
        <p:nvCxnSpPr>
          <p:cNvPr id="78" name="Straight Arrow Connector 60"/>
          <p:cNvCxnSpPr/>
          <p:nvPr/>
        </p:nvCxnSpPr>
        <p:spPr bwMode="auto">
          <a:xfrm>
            <a:off x="7990809" y="3870723"/>
            <a:ext cx="2458931" cy="1"/>
          </a:xfrm>
          <a:prstGeom prst="straightConnector1">
            <a:avLst/>
          </a:prstGeom>
          <a:noFill/>
          <a:ln w="38100" cap="flat" cmpd="sng" algn="ctr">
            <a:solidFill>
              <a:schemeClr val="tx1"/>
            </a:solidFill>
            <a:prstDash val="solid"/>
            <a:round/>
            <a:headEnd type="none" w="med" len="med"/>
            <a:tailEnd type="triangle" w="lg" len="lg"/>
          </a:ln>
          <a:effectLst/>
        </p:spPr>
      </p:cxnSp>
      <p:cxnSp>
        <p:nvCxnSpPr>
          <p:cNvPr id="83" name="Straight Arrow Connector 60"/>
          <p:cNvCxnSpPr/>
          <p:nvPr/>
        </p:nvCxnSpPr>
        <p:spPr bwMode="auto">
          <a:xfrm flipV="1">
            <a:off x="1564753" y="3861000"/>
            <a:ext cx="2286844" cy="19446"/>
          </a:xfrm>
          <a:prstGeom prst="straightConnector1">
            <a:avLst/>
          </a:prstGeom>
          <a:noFill/>
          <a:ln w="38100" cap="flat" cmpd="sng" algn="ctr">
            <a:solidFill>
              <a:schemeClr val="tx1"/>
            </a:solidFill>
            <a:prstDash val="solid"/>
            <a:round/>
            <a:headEnd type="none" w="med" len="med"/>
            <a:tailEnd type="triangle" w="lg" len="lg"/>
          </a:ln>
          <a:effectLst/>
        </p:spPr>
      </p:cxnSp>
      <p:cxnSp>
        <p:nvCxnSpPr>
          <p:cNvPr id="85" name="Straight Arrow Connector 60"/>
          <p:cNvCxnSpPr/>
          <p:nvPr/>
        </p:nvCxnSpPr>
        <p:spPr bwMode="auto">
          <a:xfrm>
            <a:off x="4632457" y="3870723"/>
            <a:ext cx="2451870" cy="0"/>
          </a:xfrm>
          <a:prstGeom prst="straightConnector1">
            <a:avLst/>
          </a:prstGeom>
          <a:noFill/>
          <a:ln w="38100" cap="flat" cmpd="sng" algn="ctr">
            <a:solidFill>
              <a:schemeClr val="tx1"/>
            </a:solidFill>
            <a:prstDash val="solid"/>
            <a:round/>
            <a:headEnd type="none" w="med" len="med"/>
            <a:tailEnd type="triangle" w="lg" len="lg"/>
          </a:ln>
          <a:effectLst/>
        </p:spPr>
      </p:cxnSp>
      <p:cxnSp>
        <p:nvCxnSpPr>
          <p:cNvPr id="91" name="Straight Arrow Connector 60"/>
          <p:cNvCxnSpPr/>
          <p:nvPr/>
        </p:nvCxnSpPr>
        <p:spPr bwMode="auto">
          <a:xfrm>
            <a:off x="7990809" y="4155203"/>
            <a:ext cx="2458931" cy="1"/>
          </a:xfrm>
          <a:prstGeom prst="straightConnector1">
            <a:avLst/>
          </a:prstGeom>
          <a:noFill/>
          <a:ln w="38100" cap="flat" cmpd="sng" algn="ctr">
            <a:solidFill>
              <a:schemeClr val="tx1"/>
            </a:solidFill>
            <a:prstDash val="solid"/>
            <a:round/>
            <a:headEnd type="triangle" w="lg" len="lg"/>
            <a:tailEnd type="none" w="lg" len="lg"/>
          </a:ln>
          <a:effectLst/>
        </p:spPr>
      </p:cxnSp>
      <p:cxnSp>
        <p:nvCxnSpPr>
          <p:cNvPr id="92" name="Straight Arrow Connector 60"/>
          <p:cNvCxnSpPr/>
          <p:nvPr/>
        </p:nvCxnSpPr>
        <p:spPr bwMode="auto">
          <a:xfrm flipV="1">
            <a:off x="1564753" y="4145480"/>
            <a:ext cx="2286844" cy="19446"/>
          </a:xfrm>
          <a:prstGeom prst="straightConnector1">
            <a:avLst/>
          </a:prstGeom>
          <a:noFill/>
          <a:ln w="38100" cap="flat" cmpd="sng" algn="ctr">
            <a:solidFill>
              <a:schemeClr val="tx1"/>
            </a:solidFill>
            <a:prstDash val="solid"/>
            <a:round/>
            <a:headEnd type="triangle" w="lg" len="lg"/>
            <a:tailEnd type="none" w="lg" len="lg"/>
          </a:ln>
          <a:effectLst/>
        </p:spPr>
      </p:cxnSp>
      <p:cxnSp>
        <p:nvCxnSpPr>
          <p:cNvPr id="93" name="Straight Arrow Connector 60"/>
          <p:cNvCxnSpPr/>
          <p:nvPr/>
        </p:nvCxnSpPr>
        <p:spPr bwMode="auto">
          <a:xfrm>
            <a:off x="4632457" y="4155203"/>
            <a:ext cx="2451870" cy="0"/>
          </a:xfrm>
          <a:prstGeom prst="straightConnector1">
            <a:avLst/>
          </a:prstGeom>
          <a:noFill/>
          <a:ln w="38100" cap="flat" cmpd="sng" algn="ctr">
            <a:solidFill>
              <a:schemeClr val="tx1"/>
            </a:solidFill>
            <a:prstDash val="solid"/>
            <a:round/>
            <a:headEnd type="triangle" w="lg" len="lg"/>
            <a:tailEnd type="none" w="lg" len="lg"/>
          </a:ln>
          <a:effectLst/>
        </p:spPr>
      </p:cxnSp>
      <p:grpSp>
        <p:nvGrpSpPr>
          <p:cNvPr id="15" name="Group 14"/>
          <p:cNvGrpSpPr/>
          <p:nvPr/>
        </p:nvGrpSpPr>
        <p:grpSpPr>
          <a:xfrm>
            <a:off x="5063309" y="3337237"/>
            <a:ext cx="1315167" cy="800627"/>
            <a:chOff x="5197280" y="3471066"/>
            <a:chExt cx="1315167" cy="800627"/>
          </a:xfrm>
        </p:grpSpPr>
        <p:pic>
          <p:nvPicPr>
            <p:cNvPr id="86" name="Picture 85"/>
            <p:cNvPicPr>
              <a:picLocks noChangeAspect="1"/>
            </p:cNvPicPr>
            <p:nvPr/>
          </p:nvPicPr>
          <p:blipFill>
            <a:blip r:embed="rId7"/>
            <a:stretch>
              <a:fillRect/>
            </a:stretch>
          </p:blipFill>
          <p:spPr>
            <a:xfrm>
              <a:off x="5565297" y="3780119"/>
              <a:ext cx="579129" cy="491574"/>
            </a:xfrm>
            <a:prstGeom prst="rect">
              <a:avLst/>
            </a:prstGeom>
          </p:spPr>
        </p:pic>
        <p:sp>
          <p:nvSpPr>
            <p:cNvPr id="87" name="TextBox 86"/>
            <p:cNvSpPr txBox="1"/>
            <p:nvPr/>
          </p:nvSpPr>
          <p:spPr>
            <a:xfrm>
              <a:off x="5197280" y="3471066"/>
              <a:ext cx="1315167" cy="307777"/>
            </a:xfrm>
            <a:prstGeom prst="rect">
              <a:avLst/>
            </a:prstGeom>
            <a:solidFill>
              <a:schemeClr val="bg1"/>
            </a:solidFill>
          </p:spPr>
          <p:txBody>
            <a:bodyPr wrap="none" rtlCol="0">
              <a:spAutoFit/>
            </a:bodyPr>
            <a:lstStyle/>
            <a:p>
              <a:pPr algn="ctr" defTabSz="1088291"/>
              <a:r>
                <a:rPr lang="en-US" sz="1400" dirty="0" smtClean="0"/>
                <a:t>Compliance Tag</a:t>
              </a:r>
              <a:endParaRPr lang="en-US" sz="1400" dirty="0"/>
            </a:p>
          </p:txBody>
        </p:sp>
      </p:grpSp>
    </p:spTree>
    <p:extLst>
      <p:ext uri="{BB962C8B-B14F-4D97-AF65-F5344CB8AC3E}">
        <p14:creationId xmlns:p14="http://schemas.microsoft.com/office/powerpoint/2010/main" val="1576603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wipe(left)">
                                      <p:cBhvr>
                                        <p:cTn id="7" dur="500"/>
                                        <p:tgtEl>
                                          <p:spTgt spid="8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85"/>
                                        </p:tgtEl>
                                        <p:attrNameLst>
                                          <p:attrName>style.visibility</p:attrName>
                                        </p:attrNameLst>
                                      </p:cBhvr>
                                      <p:to>
                                        <p:strVal val="visible"/>
                                      </p:to>
                                    </p:set>
                                    <p:animEffect transition="in" filter="wipe(left)">
                                      <p:cBhvr>
                                        <p:cTn id="16" dur="500"/>
                                        <p:tgtEl>
                                          <p:spTgt spid="85"/>
                                        </p:tgtEl>
                                      </p:cBhvr>
                                    </p:animEffect>
                                  </p:childTnLst>
                                </p:cTn>
                              </p:par>
                              <p:par>
                                <p:cTn id="17" presetID="22" presetClass="entr" presetSubtype="8"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left)">
                                      <p:cBhvr>
                                        <p:cTn id="19" dur="500"/>
                                        <p:tgtEl>
                                          <p:spTgt spid="15"/>
                                        </p:tgtEl>
                                      </p:cBhvr>
                                    </p:animEffect>
                                  </p:childTnLst>
                                </p:cTn>
                              </p:par>
                            </p:childTnLst>
                          </p:cTn>
                        </p:par>
                        <p:par>
                          <p:cTn id="20" fill="hold">
                            <p:stCondLst>
                              <p:cond delay="500"/>
                            </p:stCondLst>
                            <p:childTnLst>
                              <p:par>
                                <p:cTn id="21" presetID="22" presetClass="entr" presetSubtype="8"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78"/>
                                        </p:tgtEl>
                                        <p:attrNameLst>
                                          <p:attrName>style.visibility</p:attrName>
                                        </p:attrNameLst>
                                      </p:cBhvr>
                                      <p:to>
                                        <p:strVal val="visible"/>
                                      </p:to>
                                    </p:set>
                                    <p:animEffect transition="in" filter="wipe(left)">
                                      <p:cBhvr>
                                        <p:cTn id="28" dur="500"/>
                                        <p:tgtEl>
                                          <p:spTgt spid="78"/>
                                        </p:tgtEl>
                                      </p:cBhvr>
                                    </p:animEffect>
                                  </p:childTnLst>
                                </p:cTn>
                              </p:par>
                            </p:childTnLst>
                          </p:cTn>
                        </p:par>
                        <p:par>
                          <p:cTn id="29" fill="hold">
                            <p:stCondLst>
                              <p:cond delay="500"/>
                            </p:stCondLst>
                            <p:childTnLst>
                              <p:par>
                                <p:cTn id="30" presetID="22" presetClass="entr" presetSubtype="8" fill="hold" nodeType="afterEffect">
                                  <p:stCondLst>
                                    <p:cond delay="0"/>
                                  </p:stCondLst>
                                  <p:childTnLst>
                                    <p:set>
                                      <p:cBhvr>
                                        <p:cTn id="31" dur="1" fill="hold">
                                          <p:stCondLst>
                                            <p:cond delay="0"/>
                                          </p:stCondLst>
                                        </p:cTn>
                                        <p:tgtEl>
                                          <p:spTgt spid="63"/>
                                        </p:tgtEl>
                                        <p:attrNameLst>
                                          <p:attrName>style.visibility</p:attrName>
                                        </p:attrNameLst>
                                      </p:cBhvr>
                                      <p:to>
                                        <p:strVal val="visible"/>
                                      </p:to>
                                    </p:set>
                                    <p:animEffect transition="in" filter="wipe(left)">
                                      <p:cBhvr>
                                        <p:cTn id="32" dur="500"/>
                                        <p:tgtEl>
                                          <p:spTgt spid="6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2" fill="hold" nodeType="clickEffect">
                                  <p:stCondLst>
                                    <p:cond delay="0"/>
                                  </p:stCondLst>
                                  <p:childTnLst>
                                    <p:set>
                                      <p:cBhvr>
                                        <p:cTn id="36" dur="1" fill="hold">
                                          <p:stCondLst>
                                            <p:cond delay="0"/>
                                          </p:stCondLst>
                                        </p:cTn>
                                        <p:tgtEl>
                                          <p:spTgt spid="91"/>
                                        </p:tgtEl>
                                        <p:attrNameLst>
                                          <p:attrName>style.visibility</p:attrName>
                                        </p:attrNameLst>
                                      </p:cBhvr>
                                      <p:to>
                                        <p:strVal val="visible"/>
                                      </p:to>
                                    </p:set>
                                    <p:animEffect transition="in" filter="wipe(right)">
                                      <p:cBhvr>
                                        <p:cTn id="37" dur="500"/>
                                        <p:tgtEl>
                                          <p:spTgt spid="91"/>
                                        </p:tgtEl>
                                      </p:cBhvr>
                                    </p:animEffect>
                                  </p:childTnLst>
                                </p:cTn>
                              </p:par>
                            </p:childTnLst>
                          </p:cTn>
                        </p:par>
                        <p:par>
                          <p:cTn id="38" fill="hold">
                            <p:stCondLst>
                              <p:cond delay="500"/>
                            </p:stCondLst>
                            <p:childTnLst>
                              <p:par>
                                <p:cTn id="39" presetID="22" presetClass="entr" presetSubtype="2" fill="hold" nodeType="afterEffect">
                                  <p:stCondLst>
                                    <p:cond delay="0"/>
                                  </p:stCondLst>
                                  <p:childTnLst>
                                    <p:set>
                                      <p:cBhvr>
                                        <p:cTn id="40" dur="1" fill="hold">
                                          <p:stCondLst>
                                            <p:cond delay="0"/>
                                          </p:stCondLst>
                                        </p:cTn>
                                        <p:tgtEl>
                                          <p:spTgt spid="93"/>
                                        </p:tgtEl>
                                        <p:attrNameLst>
                                          <p:attrName>style.visibility</p:attrName>
                                        </p:attrNameLst>
                                      </p:cBhvr>
                                      <p:to>
                                        <p:strVal val="visible"/>
                                      </p:to>
                                    </p:set>
                                    <p:animEffect transition="in" filter="wipe(right)">
                                      <p:cBhvr>
                                        <p:cTn id="41" dur="500"/>
                                        <p:tgtEl>
                                          <p:spTgt spid="93"/>
                                        </p:tgtEl>
                                      </p:cBhvr>
                                    </p:animEffect>
                                  </p:childTnLst>
                                </p:cTn>
                              </p:par>
                            </p:childTnLst>
                          </p:cTn>
                        </p:par>
                        <p:par>
                          <p:cTn id="42" fill="hold">
                            <p:stCondLst>
                              <p:cond delay="1000"/>
                            </p:stCondLst>
                            <p:childTnLst>
                              <p:par>
                                <p:cTn id="43" presetID="22" presetClass="entr" presetSubtype="2" fill="hold" nodeType="afterEffect">
                                  <p:stCondLst>
                                    <p:cond delay="0"/>
                                  </p:stCondLst>
                                  <p:childTnLst>
                                    <p:set>
                                      <p:cBhvr>
                                        <p:cTn id="44" dur="1" fill="hold">
                                          <p:stCondLst>
                                            <p:cond delay="0"/>
                                          </p:stCondLst>
                                        </p:cTn>
                                        <p:tgtEl>
                                          <p:spTgt spid="92"/>
                                        </p:tgtEl>
                                        <p:attrNameLst>
                                          <p:attrName>style.visibility</p:attrName>
                                        </p:attrNameLst>
                                      </p:cBhvr>
                                      <p:to>
                                        <p:strVal val="visible"/>
                                      </p:to>
                                    </p:set>
                                    <p:animEffect transition="in" filter="wipe(right)">
                                      <p:cBhvr>
                                        <p:cTn id="45"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err="1"/>
              <a:t>SmartAccess</a:t>
            </a:r>
            <a:r>
              <a:rPr lang="en-US" dirty="0"/>
              <a:t> for Mobile</a:t>
            </a:r>
          </a:p>
        </p:txBody>
      </p:sp>
      <p:sp>
        <p:nvSpPr>
          <p:cNvPr id="5" name="Text Placeholder 4"/>
          <p:cNvSpPr>
            <a:spLocks noGrp="1"/>
          </p:cNvSpPr>
          <p:nvPr>
            <p:ph type="body" idx="10"/>
          </p:nvPr>
        </p:nvSpPr>
        <p:spPr/>
        <p:txBody>
          <a:bodyPr/>
          <a:lstStyle/>
          <a:p>
            <a:r>
              <a:rPr lang="en-US" dirty="0" smtClean="0"/>
              <a:t>Configuration - </a:t>
            </a:r>
            <a:r>
              <a:rPr lang="en-US" dirty="0" err="1" smtClean="0"/>
              <a:t>XenMobile</a:t>
            </a:r>
            <a:endParaRPr lang="en-US" dirty="0"/>
          </a:p>
        </p:txBody>
      </p:sp>
      <p:sp>
        <p:nvSpPr>
          <p:cNvPr id="2" name="Content Placeholder 1"/>
          <p:cNvSpPr>
            <a:spLocks noGrp="1"/>
          </p:cNvSpPr>
          <p:nvPr>
            <p:ph idx="4294967295"/>
          </p:nvPr>
        </p:nvSpPr>
        <p:spPr>
          <a:xfrm>
            <a:off x="457198" y="2366964"/>
            <a:ext cx="5229499" cy="1917654"/>
          </a:xfrm>
        </p:spPr>
        <p:txBody>
          <a:bodyPr/>
          <a:lstStyle/>
          <a:p>
            <a:r>
              <a:rPr lang="en-US" dirty="0"/>
              <a:t>Configure Settings &gt; </a:t>
            </a:r>
            <a:r>
              <a:rPr lang="en-US" dirty="0" smtClean="0"/>
              <a:t>XenApp/</a:t>
            </a:r>
            <a:r>
              <a:rPr lang="en-US" dirty="0" err="1" smtClean="0"/>
              <a:t>XenDesktop</a:t>
            </a:r>
            <a:endParaRPr lang="en-US" dirty="0"/>
          </a:p>
          <a:p>
            <a:pPr lvl="1"/>
            <a:r>
              <a:rPr lang="en-US" dirty="0"/>
              <a:t>Host = Delivery controller</a:t>
            </a:r>
          </a:p>
          <a:p>
            <a:pPr lvl="1"/>
            <a:r>
              <a:rPr lang="en-US" dirty="0"/>
              <a:t>Path = </a:t>
            </a:r>
            <a:r>
              <a:rPr lang="en-US" dirty="0" err="1"/>
              <a:t>PNAgent</a:t>
            </a:r>
            <a:r>
              <a:rPr lang="en-US" dirty="0"/>
              <a:t> store URL</a:t>
            </a:r>
          </a:p>
        </p:txBody>
      </p:sp>
      <p:sp>
        <p:nvSpPr>
          <p:cNvPr id="9" name="Content Placeholder 1"/>
          <p:cNvSpPr txBox="1">
            <a:spLocks/>
          </p:cNvSpPr>
          <p:nvPr/>
        </p:nvSpPr>
        <p:spPr bwMode="gray">
          <a:xfrm>
            <a:off x="6781797" y="2366964"/>
            <a:ext cx="4953001" cy="1556248"/>
          </a:xfrm>
          <a:prstGeom prst="rect">
            <a:avLst/>
          </a:prstGeom>
        </p:spPr>
        <p:txBody>
          <a:bodyPr vert="horz" lIns="0" tIns="0" rIns="0" bIns="0" rtlCol="0">
            <a:noAutofit/>
          </a:bodyPr>
          <a:lst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accent6"/>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400" kern="100" spc="-30" baseline="0">
                <a:solidFill>
                  <a:schemeClr val="accent6"/>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j-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r>
              <a:rPr lang="en-US" dirty="0"/>
              <a:t>Create Automated Action to set Compliance</a:t>
            </a:r>
          </a:p>
          <a:p>
            <a:pPr lvl="1"/>
            <a:r>
              <a:rPr lang="en-US" dirty="0"/>
              <a:t>Trigger = Event &gt; The device is jailbroken</a:t>
            </a:r>
          </a:p>
          <a:p>
            <a:pPr lvl="1"/>
            <a:r>
              <a:rPr lang="en-US" dirty="0"/>
              <a:t>Action = “Mark the device as out of compliance</a:t>
            </a:r>
            <a:r>
              <a:rPr lang="en-US" dirty="0" smtClean="0"/>
              <a:t>”</a:t>
            </a:r>
            <a:endParaRPr lang="en-US" dirty="0"/>
          </a:p>
        </p:txBody>
      </p:sp>
      <p:pic>
        <p:nvPicPr>
          <p:cNvPr id="10" name="Content Placeholder 6"/>
          <p:cNvPicPr>
            <a:picLocks noChangeAspect="1"/>
          </p:cNvPicPr>
          <p:nvPr/>
        </p:nvPicPr>
        <p:blipFill>
          <a:blip r:embed="rId2"/>
          <a:stretch>
            <a:fillRect/>
          </a:stretch>
        </p:blipFill>
        <p:spPr>
          <a:xfrm>
            <a:off x="805542" y="3976757"/>
            <a:ext cx="4532809" cy="2098896"/>
          </a:xfrm>
          <a:prstGeom prst="rect">
            <a:avLst/>
          </a:prstGeom>
          <a:ln w="190500">
            <a:solidFill>
              <a:schemeClr val="bg2">
                <a:lumMod val="60000"/>
                <a:lumOff val="40000"/>
              </a:schemeClr>
            </a:solidFill>
            <a:miter lim="800000"/>
          </a:ln>
        </p:spPr>
      </p:pic>
      <p:pic>
        <p:nvPicPr>
          <p:cNvPr id="11" name="Picture 10"/>
          <p:cNvPicPr>
            <a:picLocks noChangeAspect="1"/>
          </p:cNvPicPr>
          <p:nvPr/>
        </p:nvPicPr>
        <p:blipFill>
          <a:blip r:embed="rId3"/>
          <a:stretch>
            <a:fillRect/>
          </a:stretch>
        </p:blipFill>
        <p:spPr>
          <a:xfrm>
            <a:off x="7046860" y="3976757"/>
            <a:ext cx="4422874" cy="2098896"/>
          </a:xfrm>
          <a:prstGeom prst="rect">
            <a:avLst/>
          </a:prstGeom>
          <a:ln w="190500">
            <a:solidFill>
              <a:schemeClr val="bg2">
                <a:lumMod val="60000"/>
                <a:lumOff val="40000"/>
              </a:schemeClr>
            </a:solidFill>
            <a:miter lim="800000"/>
          </a:ln>
        </p:spPr>
      </p:pic>
    </p:spTree>
    <p:extLst>
      <p:ext uri="{BB962C8B-B14F-4D97-AF65-F5344CB8AC3E}">
        <p14:creationId xmlns:p14="http://schemas.microsoft.com/office/powerpoint/2010/main" val="1924202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childTnLst>
                          </p:cTn>
                        </p:par>
                        <p:par>
                          <p:cTn id="14" fill="hold">
                            <p:stCondLst>
                              <p:cond delay="500"/>
                            </p:stCondLst>
                            <p:childTnLst>
                              <p:par>
                                <p:cTn id="15" presetID="22" presetClass="entr" presetSubtype="1"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up)">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up)">
                                      <p:cBhvr>
                                        <p:cTn id="22" dur="500"/>
                                        <p:tgtEl>
                                          <p:spTgt spid="9"/>
                                        </p:tgtEl>
                                      </p:cBhvr>
                                    </p:animEffect>
                                  </p:childTnLst>
                                </p:cTn>
                              </p:par>
                            </p:childTnLst>
                          </p:cTn>
                        </p:par>
                        <p:par>
                          <p:cTn id="23" fill="hold">
                            <p:stCondLst>
                              <p:cond delay="500"/>
                            </p:stCondLst>
                            <p:childTnLst>
                              <p:par>
                                <p:cTn id="24" presetID="22" presetClass="entr" presetSubtype="1"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up)">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err="1"/>
              <a:t>SmartAccess</a:t>
            </a:r>
            <a:r>
              <a:rPr lang="en-US" dirty="0"/>
              <a:t> for Mobile</a:t>
            </a:r>
          </a:p>
        </p:txBody>
      </p:sp>
      <p:sp>
        <p:nvSpPr>
          <p:cNvPr id="5" name="Text Placeholder 4"/>
          <p:cNvSpPr>
            <a:spLocks noGrp="1"/>
          </p:cNvSpPr>
          <p:nvPr>
            <p:ph type="body" idx="10"/>
          </p:nvPr>
        </p:nvSpPr>
        <p:spPr/>
        <p:txBody>
          <a:bodyPr/>
          <a:lstStyle/>
          <a:p>
            <a:r>
              <a:rPr lang="en-US" dirty="0" smtClean="0"/>
              <a:t>Configuration - </a:t>
            </a:r>
            <a:r>
              <a:rPr lang="en-US" dirty="0" err="1" smtClean="0"/>
              <a:t>XenMobile</a:t>
            </a:r>
            <a:endParaRPr lang="en-US" dirty="0"/>
          </a:p>
        </p:txBody>
      </p:sp>
      <p:sp>
        <p:nvSpPr>
          <p:cNvPr id="2" name="Content Placeholder 1"/>
          <p:cNvSpPr>
            <a:spLocks noGrp="1"/>
          </p:cNvSpPr>
          <p:nvPr>
            <p:ph idx="4294967295"/>
          </p:nvPr>
        </p:nvSpPr>
        <p:spPr>
          <a:xfrm>
            <a:off x="457198" y="2366964"/>
            <a:ext cx="5229499" cy="1917654"/>
          </a:xfrm>
        </p:spPr>
        <p:txBody>
          <a:bodyPr/>
          <a:lstStyle/>
          <a:p>
            <a:r>
              <a:rPr lang="en-US" dirty="0"/>
              <a:t>Add custom key to Server Properties</a:t>
            </a:r>
          </a:p>
          <a:p>
            <a:pPr lvl="1"/>
            <a:r>
              <a:rPr lang="en-US" dirty="0"/>
              <a:t>Key=</a:t>
            </a:r>
            <a:r>
              <a:rPr lang="en-US" dirty="0" err="1"/>
              <a:t>pna.smartaccess.flag</a:t>
            </a:r>
            <a:endParaRPr lang="en-US" dirty="0"/>
          </a:p>
          <a:p>
            <a:pPr lvl="1"/>
            <a:r>
              <a:rPr lang="en-US" dirty="0"/>
              <a:t>Value=true</a:t>
            </a:r>
          </a:p>
          <a:p>
            <a:pPr lvl="1"/>
            <a:r>
              <a:rPr lang="en-US" dirty="0"/>
              <a:t>(XM Service must be enabled by the Cloud Ops team)</a:t>
            </a:r>
          </a:p>
        </p:txBody>
      </p:sp>
      <p:sp>
        <p:nvSpPr>
          <p:cNvPr id="9" name="Content Placeholder 1"/>
          <p:cNvSpPr txBox="1">
            <a:spLocks/>
          </p:cNvSpPr>
          <p:nvPr/>
        </p:nvSpPr>
        <p:spPr bwMode="gray">
          <a:xfrm>
            <a:off x="6781797" y="2366964"/>
            <a:ext cx="4953001" cy="1556248"/>
          </a:xfrm>
          <a:prstGeom prst="rect">
            <a:avLst/>
          </a:prstGeom>
        </p:spPr>
        <p:txBody>
          <a:bodyPr vert="horz" lIns="0" tIns="0" rIns="0" bIns="0" rtlCol="0">
            <a:noAutofit/>
          </a:bodyPr>
          <a:lst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accent6"/>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400" kern="100" spc="-30" baseline="0">
                <a:solidFill>
                  <a:schemeClr val="accent6"/>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j-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r>
              <a:rPr lang="en-US" dirty="0"/>
              <a:t>Export SAML Certificate</a:t>
            </a:r>
          </a:p>
          <a:p>
            <a:pPr lvl="1"/>
            <a:r>
              <a:rPr lang="en-US" dirty="0"/>
              <a:t>Do not export the private key</a:t>
            </a:r>
          </a:p>
          <a:p>
            <a:pPr lvl="1"/>
            <a:r>
              <a:rPr lang="en-US" dirty="0"/>
              <a:t>(Type = PEM)</a:t>
            </a:r>
          </a:p>
        </p:txBody>
      </p:sp>
      <p:pic>
        <p:nvPicPr>
          <p:cNvPr id="8" name="Content Placeholder 6"/>
          <p:cNvPicPr>
            <a:picLocks/>
          </p:cNvPicPr>
          <p:nvPr/>
        </p:nvPicPr>
        <p:blipFill>
          <a:blip r:embed="rId2"/>
          <a:stretch>
            <a:fillRect/>
          </a:stretch>
        </p:blipFill>
        <p:spPr bwMode="gray">
          <a:xfrm>
            <a:off x="805542" y="4561862"/>
            <a:ext cx="4532809" cy="778079"/>
          </a:xfrm>
          <a:prstGeom prst="rect">
            <a:avLst/>
          </a:prstGeom>
          <a:ln w="190500">
            <a:solidFill>
              <a:schemeClr val="bg2">
                <a:lumMod val="60000"/>
                <a:lumOff val="40000"/>
              </a:schemeClr>
            </a:solidFill>
            <a:miter lim="800000"/>
          </a:ln>
        </p:spPr>
      </p:pic>
      <p:pic>
        <p:nvPicPr>
          <p:cNvPr id="12" name="Picture 11"/>
          <p:cNvPicPr/>
          <p:nvPr/>
        </p:nvPicPr>
        <p:blipFill>
          <a:blip r:embed="rId3"/>
          <a:stretch>
            <a:fillRect/>
          </a:stretch>
        </p:blipFill>
        <p:spPr>
          <a:xfrm>
            <a:off x="7046860" y="4237597"/>
            <a:ext cx="4422874" cy="1426608"/>
          </a:xfrm>
          <a:prstGeom prst="rect">
            <a:avLst/>
          </a:prstGeom>
          <a:ln w="190500">
            <a:solidFill>
              <a:schemeClr val="bg2">
                <a:lumMod val="60000"/>
                <a:lumOff val="40000"/>
              </a:schemeClr>
            </a:solidFill>
            <a:miter lim="800000"/>
          </a:ln>
        </p:spPr>
      </p:pic>
    </p:spTree>
    <p:extLst>
      <p:ext uri="{BB962C8B-B14F-4D97-AF65-F5344CB8AC3E}">
        <p14:creationId xmlns:p14="http://schemas.microsoft.com/office/powerpoint/2010/main" val="1176034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up)">
                                      <p:cBhvr>
                                        <p:cTn id="10" dur="500"/>
                                        <p:tgtEl>
                                          <p:spTgt spid="2">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up)">
                                      <p:cBhvr>
                                        <p:cTn id="13" dur="500"/>
                                        <p:tgtEl>
                                          <p:spTgt spid="2">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wipe(up)">
                                      <p:cBhvr>
                                        <p:cTn id="16" dur="500"/>
                                        <p:tgtEl>
                                          <p:spTgt spid="2">
                                            <p:txEl>
                                              <p:pRg st="3" end="3"/>
                                            </p:txEl>
                                          </p:spTgt>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up)">
                                      <p:cBhvr>
                                        <p:cTn id="25" dur="500"/>
                                        <p:tgtEl>
                                          <p:spTgt spid="9"/>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a:srcRect t="-1" b="37987"/>
          <a:stretch/>
        </p:blipFill>
        <p:spPr>
          <a:xfrm>
            <a:off x="7046860" y="4388197"/>
            <a:ext cx="4422874" cy="1666494"/>
          </a:xfrm>
          <a:prstGeom prst="rect">
            <a:avLst/>
          </a:prstGeom>
          <a:ln w="190500">
            <a:solidFill>
              <a:schemeClr val="bg2">
                <a:lumMod val="60000"/>
                <a:lumOff val="40000"/>
              </a:schemeClr>
            </a:solidFill>
            <a:miter lim="800000"/>
          </a:ln>
        </p:spPr>
      </p:pic>
      <p:sp>
        <p:nvSpPr>
          <p:cNvPr id="2" name="Title 1"/>
          <p:cNvSpPr>
            <a:spLocks noGrp="1"/>
          </p:cNvSpPr>
          <p:nvPr>
            <p:ph type="title"/>
          </p:nvPr>
        </p:nvSpPr>
        <p:spPr/>
        <p:txBody>
          <a:bodyPr/>
          <a:lstStyle/>
          <a:p>
            <a:r>
              <a:rPr lang="en-US" dirty="0" err="1"/>
              <a:t>SmartAccess</a:t>
            </a:r>
            <a:r>
              <a:rPr lang="en-US" dirty="0"/>
              <a:t> for Mobile</a:t>
            </a:r>
          </a:p>
        </p:txBody>
      </p:sp>
      <p:sp>
        <p:nvSpPr>
          <p:cNvPr id="3" name="Text Placeholder 2"/>
          <p:cNvSpPr>
            <a:spLocks noGrp="1"/>
          </p:cNvSpPr>
          <p:nvPr>
            <p:ph type="body" idx="10"/>
          </p:nvPr>
        </p:nvSpPr>
        <p:spPr>
          <a:xfrm>
            <a:off x="457199" y="1451727"/>
            <a:ext cx="11277599" cy="249299"/>
          </a:xfrm>
        </p:spPr>
        <p:txBody>
          <a:bodyPr/>
          <a:lstStyle/>
          <a:p>
            <a:r>
              <a:rPr lang="en-US" dirty="0"/>
              <a:t>Configuration - </a:t>
            </a:r>
            <a:r>
              <a:rPr lang="en-US" dirty="0" smtClean="0"/>
              <a:t>StoreFront</a:t>
            </a:r>
            <a:endParaRPr lang="en-US" dirty="0"/>
          </a:p>
        </p:txBody>
      </p:sp>
      <p:sp>
        <p:nvSpPr>
          <p:cNvPr id="4" name="Content Placeholder 1"/>
          <p:cNvSpPr txBox="1">
            <a:spLocks/>
          </p:cNvSpPr>
          <p:nvPr/>
        </p:nvSpPr>
        <p:spPr bwMode="gray">
          <a:xfrm>
            <a:off x="457198" y="2366964"/>
            <a:ext cx="5229499" cy="1917654"/>
          </a:xfrm>
          <a:prstGeom prst="rect">
            <a:avLst/>
          </a:prstGeom>
        </p:spPr>
        <p:txBody>
          <a:bodyPr vert="horz" lIns="0" tIns="0" rIns="0" bIns="0" rtlCol="0">
            <a:noAutofit/>
          </a:bodyPr>
          <a:lst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accent6"/>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400" kern="100" spc="-30" baseline="0">
                <a:solidFill>
                  <a:schemeClr val="accent6"/>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j-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r>
              <a:rPr lang="en-US" dirty="0" smtClean="0"/>
              <a:t>Import </a:t>
            </a:r>
            <a:r>
              <a:rPr lang="en-US" dirty="0" err="1" smtClean="0"/>
              <a:t>XenMobile</a:t>
            </a:r>
            <a:r>
              <a:rPr lang="en-US" dirty="0" smtClean="0"/>
              <a:t> </a:t>
            </a:r>
            <a:r>
              <a:rPr lang="en-US" dirty="0"/>
              <a:t>SAML cert into </a:t>
            </a:r>
            <a:r>
              <a:rPr lang="en-US" dirty="0" smtClean="0"/>
              <a:t>StoreFront</a:t>
            </a:r>
            <a:endParaRPr lang="en-US" dirty="0"/>
          </a:p>
          <a:p>
            <a:r>
              <a:rPr lang="en-US" dirty="0" smtClean="0"/>
              <a:t>Convert </a:t>
            </a:r>
            <a:r>
              <a:rPr lang="en-US" dirty="0"/>
              <a:t>cert from PEM to CER</a:t>
            </a:r>
          </a:p>
          <a:p>
            <a:pPr lvl="1"/>
            <a:r>
              <a:rPr lang="en-US" dirty="0"/>
              <a:t>Import in MMC &gt; Certificates</a:t>
            </a:r>
          </a:p>
          <a:p>
            <a:pPr lvl="1"/>
            <a:r>
              <a:rPr lang="en-US" dirty="0"/>
              <a:t>Export as .DER</a:t>
            </a:r>
          </a:p>
        </p:txBody>
      </p:sp>
      <p:sp>
        <p:nvSpPr>
          <p:cNvPr id="5" name="Content Placeholder 1"/>
          <p:cNvSpPr txBox="1">
            <a:spLocks/>
          </p:cNvSpPr>
          <p:nvPr/>
        </p:nvSpPr>
        <p:spPr bwMode="gray">
          <a:xfrm>
            <a:off x="6781797" y="2366964"/>
            <a:ext cx="4953001" cy="1556248"/>
          </a:xfrm>
          <a:prstGeom prst="rect">
            <a:avLst/>
          </a:prstGeom>
        </p:spPr>
        <p:txBody>
          <a:bodyPr vert="horz" lIns="0" tIns="0" rIns="0" bIns="0" rtlCol="0">
            <a:noAutofit/>
          </a:bodyPr>
          <a:lst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accent6"/>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400" kern="100" spc="-30" baseline="0">
                <a:solidFill>
                  <a:schemeClr val="accent6"/>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j-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r>
              <a:rPr lang="en-US" dirty="0" smtClean="0"/>
              <a:t>Import </a:t>
            </a:r>
            <a:r>
              <a:rPr lang="en-US" dirty="0"/>
              <a:t>into StoreFront with </a:t>
            </a:r>
            <a:r>
              <a:rPr lang="en-US" dirty="0" smtClean="0"/>
              <a:t>PowerShell</a:t>
            </a:r>
            <a:endParaRPr lang="en-US" dirty="0"/>
          </a:p>
          <a:p>
            <a:pPr lvl="1"/>
            <a:r>
              <a:rPr lang="en-US" dirty="0"/>
              <a:t>Grant-</a:t>
            </a:r>
            <a:r>
              <a:rPr lang="en-US" dirty="0" err="1"/>
              <a:t>STFStorePnaSmartAccess</a:t>
            </a:r>
            <a:r>
              <a:rPr lang="en-US" dirty="0"/>
              <a:t> –</a:t>
            </a:r>
            <a:r>
              <a:rPr lang="en-US" dirty="0" err="1"/>
              <a:t>StoreService</a:t>
            </a:r>
            <a:r>
              <a:rPr lang="en-US" dirty="0"/>
              <a:t> $store –</a:t>
            </a:r>
            <a:r>
              <a:rPr lang="en-US" dirty="0" err="1"/>
              <a:t>CertificatePath</a:t>
            </a:r>
            <a:r>
              <a:rPr lang="en-US" dirty="0"/>
              <a:t> “C:\Smart </a:t>
            </a:r>
            <a:r>
              <a:rPr lang="en-US" dirty="0" err="1"/>
              <a:t>Access_Cert</a:t>
            </a:r>
            <a:r>
              <a:rPr lang="en-US" dirty="0"/>
              <a:t>\xms.cer” –</a:t>
            </a:r>
            <a:r>
              <a:rPr lang="en-US" dirty="0" err="1"/>
              <a:t>ServerName</a:t>
            </a:r>
            <a:r>
              <a:rPr lang="en-US" dirty="0"/>
              <a:t> “XMS server”</a:t>
            </a:r>
          </a:p>
        </p:txBody>
      </p:sp>
      <p:pic>
        <p:nvPicPr>
          <p:cNvPr id="8" name="Picture 7"/>
          <p:cNvPicPr/>
          <p:nvPr/>
        </p:nvPicPr>
        <p:blipFill rotWithShape="1">
          <a:blip r:embed="rId3"/>
          <a:srcRect b="30160"/>
          <a:stretch/>
        </p:blipFill>
        <p:spPr>
          <a:xfrm>
            <a:off x="805541" y="4388197"/>
            <a:ext cx="4532809" cy="1657302"/>
          </a:xfrm>
          <a:prstGeom prst="rect">
            <a:avLst/>
          </a:prstGeom>
          <a:ln w="190500">
            <a:solidFill>
              <a:schemeClr val="bg2">
                <a:lumMod val="60000"/>
                <a:lumOff val="40000"/>
              </a:schemeClr>
            </a:solidFill>
            <a:miter lim="800000"/>
          </a:ln>
        </p:spPr>
      </p:pic>
      <p:pic>
        <p:nvPicPr>
          <p:cNvPr id="9" name="Picture 8"/>
          <p:cNvPicPr/>
          <p:nvPr/>
        </p:nvPicPr>
        <p:blipFill>
          <a:blip r:embed="rId4"/>
          <a:stretch>
            <a:fillRect/>
          </a:stretch>
        </p:blipFill>
        <p:spPr>
          <a:xfrm>
            <a:off x="2908663" y="4691740"/>
            <a:ext cx="1499875" cy="1215448"/>
          </a:xfrm>
          <a:prstGeom prst="rect">
            <a:avLst/>
          </a:prstGeom>
        </p:spPr>
      </p:pic>
    </p:spTree>
    <p:extLst>
      <p:ext uri="{BB962C8B-B14F-4D97-AF65-F5344CB8AC3E}">
        <p14:creationId xmlns:p14="http://schemas.microsoft.com/office/powerpoint/2010/main" val="1234033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500"/>
                                        <p:tgtEl>
                                          <p:spTgt spid="4">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wipe(up)">
                                      <p:cBhvr>
                                        <p:cTn id="10" dur="500"/>
                                        <p:tgtEl>
                                          <p:spTgt spid="4">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wipe(up)">
                                      <p:cBhvr>
                                        <p:cTn id="13" dur="500"/>
                                        <p:tgtEl>
                                          <p:spTgt spid="4">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wipe(up)">
                                      <p:cBhvr>
                                        <p:cTn id="16" dur="500"/>
                                        <p:tgtEl>
                                          <p:spTgt spid="4">
                                            <p:txEl>
                                              <p:pRg st="3" end="3"/>
                                            </p:txEl>
                                          </p:spTgt>
                                        </p:tgtEl>
                                      </p:cBhvr>
                                    </p:animEffect>
                                  </p:childTnLst>
                                </p:cTn>
                              </p:par>
                            </p:childTnLst>
                          </p:cTn>
                        </p:par>
                        <p:par>
                          <p:cTn id="17" fill="hold">
                            <p:stCondLst>
                              <p:cond delay="500"/>
                            </p:stCondLst>
                            <p:childTnLst>
                              <p:par>
                                <p:cTn id="18" presetID="22" presetClass="entr" presetSubtype="1"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up)">
                                      <p:cBhvr>
                                        <p:cTn id="20" dur="500"/>
                                        <p:tgtEl>
                                          <p:spTgt spid="8"/>
                                        </p:tgtEl>
                                      </p:cBhvr>
                                    </p:animEffect>
                                  </p:childTnLst>
                                </p:cTn>
                              </p:par>
                              <p:par>
                                <p:cTn id="21" presetID="22" presetClass="entr" presetSubtype="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up)">
                                      <p:cBhvr>
                                        <p:cTn id="28" dur="500"/>
                                        <p:tgtEl>
                                          <p:spTgt spid="5"/>
                                        </p:tgtEl>
                                      </p:cBhvr>
                                    </p:animEffect>
                                  </p:childTnLst>
                                </p:cTn>
                              </p:par>
                            </p:childTnLst>
                          </p:cTn>
                        </p:par>
                        <p:par>
                          <p:cTn id="29" fill="hold">
                            <p:stCondLst>
                              <p:cond delay="500"/>
                            </p:stCondLst>
                            <p:childTnLst>
                              <p:par>
                                <p:cTn id="30" presetID="22" presetClass="entr" presetSubtype="1"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up)">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nchor="ctr"/>
          <a:lstStyle/>
          <a:p>
            <a:r>
              <a:rPr lang="en-US" dirty="0"/>
              <a:t>Create desired Access Policy</a:t>
            </a:r>
          </a:p>
          <a:p>
            <a:pPr lvl="1"/>
            <a:r>
              <a:rPr lang="en-US" dirty="0"/>
              <a:t>Set Farm Name</a:t>
            </a:r>
          </a:p>
          <a:p>
            <a:pPr lvl="1"/>
            <a:r>
              <a:rPr lang="en-US" dirty="0"/>
              <a:t>Set Filter = </a:t>
            </a:r>
            <a:r>
              <a:rPr lang="en-US" dirty="0" err="1"/>
              <a:t>XMCompliantDevice</a:t>
            </a:r>
            <a:endParaRPr lang="en-US" dirty="0"/>
          </a:p>
          <a:p>
            <a:endParaRPr lang="en-US" dirty="0"/>
          </a:p>
        </p:txBody>
      </p:sp>
      <p:sp>
        <p:nvSpPr>
          <p:cNvPr id="2" name="Title 1"/>
          <p:cNvSpPr>
            <a:spLocks noGrp="1"/>
          </p:cNvSpPr>
          <p:nvPr>
            <p:ph type="title"/>
          </p:nvPr>
        </p:nvSpPr>
        <p:spPr/>
        <p:txBody>
          <a:bodyPr/>
          <a:lstStyle/>
          <a:p>
            <a:r>
              <a:rPr lang="en-US" dirty="0" err="1"/>
              <a:t>SmartAccess</a:t>
            </a:r>
            <a:r>
              <a:rPr lang="en-US" dirty="0"/>
              <a:t> for Mobile</a:t>
            </a:r>
          </a:p>
        </p:txBody>
      </p:sp>
      <p:sp>
        <p:nvSpPr>
          <p:cNvPr id="3" name="Text Placeholder 2"/>
          <p:cNvSpPr>
            <a:spLocks noGrp="1"/>
          </p:cNvSpPr>
          <p:nvPr>
            <p:ph type="body" idx="10"/>
          </p:nvPr>
        </p:nvSpPr>
        <p:spPr/>
        <p:txBody>
          <a:bodyPr/>
          <a:lstStyle/>
          <a:p>
            <a:r>
              <a:rPr lang="en-US" dirty="0"/>
              <a:t>Configuration </a:t>
            </a:r>
            <a:r>
              <a:rPr lang="en-US" dirty="0" smtClean="0"/>
              <a:t>– Delivery Controller</a:t>
            </a:r>
            <a:endParaRPr lang="en-US" dirty="0"/>
          </a:p>
        </p:txBody>
      </p:sp>
      <p:pic>
        <p:nvPicPr>
          <p:cNvPr id="7" name="Content Placeholder 6"/>
          <p:cNvPicPr>
            <a:picLocks noGrp="1" noChangeAspect="1"/>
          </p:cNvPicPr>
          <p:nvPr>
            <p:ph idx="11"/>
          </p:nvPr>
        </p:nvPicPr>
        <p:blipFill>
          <a:blip r:embed="rId2"/>
          <a:stretch>
            <a:fillRect/>
          </a:stretch>
        </p:blipFill>
        <p:spPr>
          <a:xfrm>
            <a:off x="6324600" y="2613562"/>
            <a:ext cx="5410200" cy="3540639"/>
          </a:xfrm>
          <a:prstGeom prst="rect">
            <a:avLst/>
          </a:prstGeom>
          <a:ln w="190500">
            <a:solidFill>
              <a:schemeClr val="bg2">
                <a:lumMod val="60000"/>
                <a:lumOff val="40000"/>
              </a:schemeClr>
            </a:solidFill>
            <a:miter lim="800000"/>
          </a:ln>
        </p:spPr>
      </p:pic>
    </p:spTree>
    <p:extLst>
      <p:ext uri="{BB962C8B-B14F-4D97-AF65-F5344CB8AC3E}">
        <p14:creationId xmlns:p14="http://schemas.microsoft.com/office/powerpoint/2010/main" val="189716174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numCol="2"/>
          <a:lstStyle/>
          <a:p>
            <a:r>
              <a:rPr lang="en-US" dirty="0" smtClean="0"/>
              <a:t>V1 limited to</a:t>
            </a:r>
          </a:p>
          <a:p>
            <a:pPr lvl="1"/>
            <a:r>
              <a:rPr lang="en-US" dirty="0" smtClean="0"/>
              <a:t>Allow access to a XenApp/</a:t>
            </a:r>
            <a:r>
              <a:rPr lang="en-US" dirty="0" err="1" smtClean="0"/>
              <a:t>XenDesktop</a:t>
            </a:r>
            <a:r>
              <a:rPr lang="en-US" dirty="0" smtClean="0"/>
              <a:t> resource</a:t>
            </a:r>
          </a:p>
          <a:p>
            <a:pPr lvl="1"/>
            <a:r>
              <a:rPr lang="en-US" dirty="0" smtClean="0"/>
              <a:t>Deny access to </a:t>
            </a:r>
            <a:r>
              <a:rPr lang="en-US" dirty="0"/>
              <a:t>a </a:t>
            </a:r>
            <a:r>
              <a:rPr lang="en-US" dirty="0" smtClean="0"/>
              <a:t>XenApp/</a:t>
            </a:r>
            <a:r>
              <a:rPr lang="en-US" dirty="0" err="1" smtClean="0"/>
              <a:t>XenDesktop</a:t>
            </a:r>
            <a:r>
              <a:rPr lang="en-US" dirty="0" smtClean="0"/>
              <a:t> </a:t>
            </a:r>
            <a:r>
              <a:rPr lang="en-US" dirty="0"/>
              <a:t>resource</a:t>
            </a:r>
            <a:endParaRPr lang="en-US" dirty="0" smtClean="0"/>
          </a:p>
          <a:p>
            <a:endParaRPr lang="en-US" dirty="0" smtClean="0"/>
          </a:p>
        </p:txBody>
      </p:sp>
      <p:sp>
        <p:nvSpPr>
          <p:cNvPr id="4" name="Title 3"/>
          <p:cNvSpPr>
            <a:spLocks noGrp="1"/>
          </p:cNvSpPr>
          <p:nvPr>
            <p:ph type="title"/>
          </p:nvPr>
        </p:nvSpPr>
        <p:spPr/>
        <p:txBody>
          <a:bodyPr/>
          <a:lstStyle/>
          <a:p>
            <a:r>
              <a:rPr lang="en-US" dirty="0" err="1"/>
              <a:t>SmartAccess</a:t>
            </a:r>
            <a:r>
              <a:rPr lang="en-US" dirty="0"/>
              <a:t> for Mobile</a:t>
            </a:r>
          </a:p>
        </p:txBody>
      </p:sp>
      <p:sp>
        <p:nvSpPr>
          <p:cNvPr id="6" name="Text Placeholder 5"/>
          <p:cNvSpPr>
            <a:spLocks noGrp="1"/>
          </p:cNvSpPr>
          <p:nvPr>
            <p:ph type="body" idx="10"/>
          </p:nvPr>
        </p:nvSpPr>
        <p:spPr/>
        <p:txBody>
          <a:bodyPr/>
          <a:lstStyle/>
          <a:p>
            <a:r>
              <a:rPr lang="en-US" dirty="0"/>
              <a:t>Design Considerations</a:t>
            </a:r>
          </a:p>
        </p:txBody>
      </p:sp>
    </p:spTree>
    <p:extLst>
      <p:ext uri="{BB962C8B-B14F-4D97-AF65-F5344CB8AC3E}">
        <p14:creationId xmlns:p14="http://schemas.microsoft.com/office/powerpoint/2010/main" val="87117246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dirty="0" smtClean="0"/>
              <a:t>StoreFront SAML Authentication</a:t>
            </a:r>
            <a:endParaRPr lang="en-US" dirty="0"/>
          </a:p>
        </p:txBody>
      </p:sp>
      <p:sp>
        <p:nvSpPr>
          <p:cNvPr id="3" name="Title 2"/>
          <p:cNvSpPr>
            <a:spLocks noGrp="1"/>
          </p:cNvSpPr>
          <p:nvPr>
            <p:ph type="ctrTitle"/>
          </p:nvPr>
        </p:nvSpPr>
        <p:spPr>
          <a:xfrm>
            <a:off x="457199" y="1732617"/>
            <a:ext cx="9267714" cy="1627803"/>
          </a:xfrm>
        </p:spPr>
        <p:txBody>
          <a:bodyPr/>
          <a:lstStyle/>
          <a:p>
            <a:r>
              <a:rPr lang="en-US" dirty="0" smtClean="0"/>
              <a:t>Contextual and Embedded Security</a:t>
            </a:r>
            <a:endParaRPr lang="en-US" dirty="0"/>
          </a:p>
        </p:txBody>
      </p:sp>
    </p:spTree>
    <p:extLst>
      <p:ext uri="{BB962C8B-B14F-4D97-AF65-F5344CB8AC3E}">
        <p14:creationId xmlns:p14="http://schemas.microsoft.com/office/powerpoint/2010/main" val="3391374700"/>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StoreFront SAML Authentication</a:t>
            </a:r>
            <a:endParaRPr lang="en-US" dirty="0"/>
          </a:p>
        </p:txBody>
      </p:sp>
      <p:sp>
        <p:nvSpPr>
          <p:cNvPr id="5" name="Text Placeholder 4"/>
          <p:cNvSpPr>
            <a:spLocks noGrp="1"/>
          </p:cNvSpPr>
          <p:nvPr>
            <p:ph type="body" idx="10"/>
          </p:nvPr>
        </p:nvSpPr>
        <p:spPr/>
        <p:txBody>
          <a:bodyPr/>
          <a:lstStyle/>
          <a:p>
            <a:r>
              <a:rPr lang="en-US" dirty="0" smtClean="0"/>
              <a:t>Why</a:t>
            </a:r>
            <a:endParaRPr lang="en-US" dirty="0"/>
          </a:p>
        </p:txBody>
      </p:sp>
      <p:cxnSp>
        <p:nvCxnSpPr>
          <p:cNvPr id="24" name="Straight Arrow Connector 60"/>
          <p:cNvCxnSpPr>
            <a:stCxn id="39" idx="2"/>
            <a:endCxn id="10" idx="1"/>
          </p:cNvCxnSpPr>
          <p:nvPr/>
        </p:nvCxnSpPr>
        <p:spPr bwMode="auto">
          <a:xfrm rot="16200000" flipH="1">
            <a:off x="1170419" y="2830455"/>
            <a:ext cx="361039" cy="1217792"/>
          </a:xfrm>
          <a:prstGeom prst="bentConnector2">
            <a:avLst/>
          </a:prstGeom>
          <a:noFill/>
          <a:ln w="38100" cap="flat" cmpd="sng" algn="ctr">
            <a:solidFill>
              <a:schemeClr val="accent1"/>
            </a:solidFill>
            <a:prstDash val="solid"/>
            <a:round/>
            <a:headEnd type="none" w="lg" len="lg"/>
            <a:tailEnd type="triangle" w="lg" len="lg"/>
          </a:ln>
          <a:effectLst/>
        </p:spPr>
      </p:cxnSp>
      <p:cxnSp>
        <p:nvCxnSpPr>
          <p:cNvPr id="27" name="Straight Arrow Connector 60"/>
          <p:cNvCxnSpPr>
            <a:stCxn id="10" idx="0"/>
            <a:endCxn id="52" idx="1"/>
          </p:cNvCxnSpPr>
          <p:nvPr/>
        </p:nvCxnSpPr>
        <p:spPr bwMode="auto">
          <a:xfrm rot="5400000" flipH="1" flipV="1">
            <a:off x="4921383" y="-393326"/>
            <a:ext cx="1518445" cy="5959310"/>
          </a:xfrm>
          <a:prstGeom prst="bentConnector2">
            <a:avLst/>
          </a:prstGeom>
          <a:noFill/>
          <a:ln w="38100" cap="flat" cmpd="sng" algn="ctr">
            <a:solidFill>
              <a:schemeClr val="accent1"/>
            </a:solidFill>
            <a:prstDash val="solid"/>
            <a:round/>
            <a:headEnd type="none" w="lg" len="lg"/>
            <a:tailEnd type="triangle" w="lg" len="lg"/>
          </a:ln>
          <a:effectLst/>
        </p:spPr>
      </p:cxnSp>
      <p:cxnSp>
        <p:nvCxnSpPr>
          <p:cNvPr id="30" name="Straight Arrow Connector 60"/>
          <p:cNvCxnSpPr>
            <a:stCxn id="10" idx="3"/>
            <a:endCxn id="12" idx="1"/>
          </p:cNvCxnSpPr>
          <p:nvPr/>
        </p:nvCxnSpPr>
        <p:spPr bwMode="auto">
          <a:xfrm>
            <a:off x="3442066" y="3619871"/>
            <a:ext cx="714883" cy="1596"/>
          </a:xfrm>
          <a:prstGeom prst="bentConnector3">
            <a:avLst>
              <a:gd name="adj1" fmla="val 50000"/>
            </a:avLst>
          </a:prstGeom>
          <a:noFill/>
          <a:ln w="38100" cap="flat" cmpd="sng" algn="ctr">
            <a:solidFill>
              <a:schemeClr val="accent1"/>
            </a:solidFill>
            <a:prstDash val="solid"/>
            <a:round/>
            <a:headEnd type="none" w="lg" len="lg"/>
            <a:tailEnd type="triangle" w="lg" len="lg"/>
          </a:ln>
          <a:effectLst/>
        </p:spPr>
      </p:cxnSp>
      <p:cxnSp>
        <p:nvCxnSpPr>
          <p:cNvPr id="36" name="Straight Arrow Connector 60"/>
          <p:cNvCxnSpPr>
            <a:stCxn id="12" idx="3"/>
            <a:endCxn id="138" idx="1"/>
          </p:cNvCxnSpPr>
          <p:nvPr/>
        </p:nvCxnSpPr>
        <p:spPr bwMode="auto">
          <a:xfrm flipV="1">
            <a:off x="4936291" y="3616746"/>
            <a:ext cx="1129622" cy="4721"/>
          </a:xfrm>
          <a:prstGeom prst="straightConnector1">
            <a:avLst/>
          </a:prstGeom>
          <a:noFill/>
          <a:ln w="38100" cap="flat" cmpd="sng" algn="ctr">
            <a:solidFill>
              <a:schemeClr val="accent1"/>
            </a:solidFill>
            <a:prstDash val="solid"/>
            <a:round/>
            <a:headEnd type="none" w="lg" len="lg"/>
            <a:tailEnd type="triangle" w="lg" len="lg"/>
          </a:ln>
          <a:effectLst/>
        </p:spPr>
      </p:cxnSp>
      <p:grpSp>
        <p:nvGrpSpPr>
          <p:cNvPr id="56" name="Group 55"/>
          <p:cNvGrpSpPr/>
          <p:nvPr/>
        </p:nvGrpSpPr>
        <p:grpSpPr>
          <a:xfrm>
            <a:off x="98756" y="2137929"/>
            <a:ext cx="1286571" cy="1120903"/>
            <a:chOff x="234117" y="2586376"/>
            <a:chExt cx="1286571" cy="1120903"/>
          </a:xfrm>
        </p:grpSpPr>
        <p:grpSp>
          <p:nvGrpSpPr>
            <p:cNvPr id="22" name="Group 21"/>
            <p:cNvGrpSpPr>
              <a:grpSpLocks noChangeAspect="1"/>
            </p:cNvGrpSpPr>
            <p:nvPr/>
          </p:nvGrpSpPr>
          <p:grpSpPr>
            <a:xfrm>
              <a:off x="361819" y="2586376"/>
              <a:ext cx="1050857" cy="822960"/>
              <a:chOff x="9545645" y="3634974"/>
              <a:chExt cx="758952" cy="594360"/>
            </a:xfrm>
          </p:grpSpPr>
          <p:pic>
            <p:nvPicPr>
              <p:cNvPr id="19" name="Picture 18"/>
              <p:cNvPicPr>
                <a:picLocks noChangeAspect="1"/>
              </p:cNvPicPr>
              <p:nvPr/>
            </p:nvPicPr>
            <p:blipFill>
              <a:blip r:embed="rId3"/>
              <a:stretch>
                <a:fillRect/>
              </a:stretch>
            </p:blipFill>
            <p:spPr>
              <a:xfrm>
                <a:off x="9545645" y="3634974"/>
                <a:ext cx="758952" cy="594360"/>
              </a:xfrm>
              <a:prstGeom prst="rect">
                <a:avLst/>
              </a:prstGeom>
            </p:spPr>
          </p:pic>
          <p:pic>
            <p:nvPicPr>
              <p:cNvPr id="20" name="Picture 19"/>
              <p:cNvPicPr>
                <a:picLocks noChangeAspect="1"/>
              </p:cNvPicPr>
              <p:nvPr/>
            </p:nvPicPr>
            <p:blipFill>
              <a:blip r:embed="rId4"/>
              <a:stretch>
                <a:fillRect/>
              </a:stretch>
            </p:blipFill>
            <p:spPr>
              <a:xfrm>
                <a:off x="9787626" y="3740556"/>
                <a:ext cx="260768" cy="260768"/>
              </a:xfrm>
              <a:prstGeom prst="rect">
                <a:avLst/>
              </a:prstGeom>
            </p:spPr>
          </p:pic>
        </p:grpSp>
        <p:sp>
          <p:nvSpPr>
            <p:cNvPr id="39" name="TextBox 38"/>
            <p:cNvSpPr txBox="1"/>
            <p:nvPr/>
          </p:nvSpPr>
          <p:spPr>
            <a:xfrm>
              <a:off x="234117" y="3368725"/>
              <a:ext cx="1286571"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External User</a:t>
              </a:r>
              <a:endParaRPr lang="en-US" sz="1600" dirty="0">
                <a:solidFill>
                  <a:srgbClr val="000000"/>
                </a:solidFill>
              </a:endParaRPr>
            </a:p>
          </p:txBody>
        </p:sp>
      </p:grpSp>
      <p:grpSp>
        <p:nvGrpSpPr>
          <p:cNvPr id="9" name="Group 8"/>
          <p:cNvGrpSpPr/>
          <p:nvPr/>
        </p:nvGrpSpPr>
        <p:grpSpPr>
          <a:xfrm>
            <a:off x="1959834" y="3345551"/>
            <a:ext cx="1482232" cy="891252"/>
            <a:chOff x="2465082" y="2792653"/>
            <a:chExt cx="1482232" cy="891252"/>
          </a:xfrm>
        </p:grpSpPr>
        <p:pic>
          <p:nvPicPr>
            <p:cNvPr id="10" name="Picture 9"/>
            <p:cNvPicPr>
              <a:picLocks noChangeAspect="1"/>
            </p:cNvPicPr>
            <p:nvPr/>
          </p:nvPicPr>
          <p:blipFill>
            <a:blip r:embed="rId5"/>
            <a:stretch>
              <a:fillRect/>
            </a:stretch>
          </p:blipFill>
          <p:spPr>
            <a:xfrm>
              <a:off x="2465082" y="2792653"/>
              <a:ext cx="1482232" cy="548640"/>
            </a:xfrm>
            <a:prstGeom prst="rect">
              <a:avLst/>
            </a:prstGeom>
          </p:spPr>
        </p:pic>
        <p:sp>
          <p:nvSpPr>
            <p:cNvPr id="41" name="TextBox 40"/>
            <p:cNvSpPr txBox="1"/>
            <p:nvPr/>
          </p:nvSpPr>
          <p:spPr>
            <a:xfrm>
              <a:off x="2713261" y="3345351"/>
              <a:ext cx="973536"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NetScaler</a:t>
              </a:r>
              <a:endParaRPr lang="en-US" sz="1600" dirty="0">
                <a:solidFill>
                  <a:srgbClr val="000000"/>
                </a:solidFill>
              </a:endParaRPr>
            </a:p>
          </p:txBody>
        </p:sp>
      </p:grpSp>
      <p:grpSp>
        <p:nvGrpSpPr>
          <p:cNvPr id="148" name="Group 147"/>
          <p:cNvGrpSpPr/>
          <p:nvPr/>
        </p:nvGrpSpPr>
        <p:grpSpPr>
          <a:xfrm>
            <a:off x="4016573" y="3209987"/>
            <a:ext cx="1060098" cy="1167153"/>
            <a:chOff x="5235903" y="4314173"/>
            <a:chExt cx="1060098" cy="1167153"/>
          </a:xfrm>
        </p:grpSpPr>
        <p:pic>
          <p:nvPicPr>
            <p:cNvPr id="12" name="Picture 11"/>
            <p:cNvPicPr>
              <a:picLocks noChangeAspect="1"/>
            </p:cNvPicPr>
            <p:nvPr/>
          </p:nvPicPr>
          <p:blipFill>
            <a:blip r:embed="rId6"/>
            <a:stretch>
              <a:fillRect/>
            </a:stretch>
          </p:blipFill>
          <p:spPr>
            <a:xfrm>
              <a:off x="5376279" y="4314173"/>
              <a:ext cx="779342" cy="822960"/>
            </a:xfrm>
            <a:prstGeom prst="rect">
              <a:avLst/>
            </a:prstGeom>
          </p:spPr>
        </p:pic>
        <p:sp>
          <p:nvSpPr>
            <p:cNvPr id="42" name="TextBox 41"/>
            <p:cNvSpPr txBox="1"/>
            <p:nvPr/>
          </p:nvSpPr>
          <p:spPr>
            <a:xfrm>
              <a:off x="5235903" y="5142772"/>
              <a:ext cx="1060098"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StoreFront</a:t>
              </a:r>
              <a:endParaRPr lang="en-US" sz="1600" dirty="0">
                <a:solidFill>
                  <a:srgbClr val="000000"/>
                </a:solidFill>
              </a:endParaRPr>
            </a:p>
          </p:txBody>
        </p:sp>
      </p:grpSp>
      <p:grpSp>
        <p:nvGrpSpPr>
          <p:cNvPr id="2" name="Group 1"/>
          <p:cNvGrpSpPr/>
          <p:nvPr/>
        </p:nvGrpSpPr>
        <p:grpSpPr>
          <a:xfrm>
            <a:off x="6135098" y="5563520"/>
            <a:ext cx="1072147" cy="1159562"/>
            <a:chOff x="10196625" y="4314173"/>
            <a:chExt cx="1072147" cy="1159562"/>
          </a:xfrm>
        </p:grpSpPr>
        <p:pic>
          <p:nvPicPr>
            <p:cNvPr id="7" name="Picture 6"/>
            <p:cNvPicPr>
              <a:picLocks noChangeAspect="1"/>
            </p:cNvPicPr>
            <p:nvPr/>
          </p:nvPicPr>
          <p:blipFill>
            <a:blip r:embed="rId7"/>
            <a:stretch>
              <a:fillRect/>
            </a:stretch>
          </p:blipFill>
          <p:spPr>
            <a:xfrm>
              <a:off x="10196625" y="4314173"/>
              <a:ext cx="1072147" cy="822960"/>
            </a:xfrm>
            <a:prstGeom prst="rect">
              <a:avLst/>
            </a:prstGeom>
          </p:spPr>
        </p:pic>
        <p:sp>
          <p:nvSpPr>
            <p:cNvPr id="46" name="TextBox 45"/>
            <p:cNvSpPr txBox="1"/>
            <p:nvPr/>
          </p:nvSpPr>
          <p:spPr>
            <a:xfrm>
              <a:off x="10464226" y="5135181"/>
              <a:ext cx="536943"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VDA</a:t>
              </a:r>
              <a:endParaRPr lang="en-US" sz="1600" dirty="0">
                <a:solidFill>
                  <a:srgbClr val="000000"/>
                </a:solidFill>
              </a:endParaRPr>
            </a:p>
          </p:txBody>
        </p:sp>
      </p:grpSp>
      <p:cxnSp>
        <p:nvCxnSpPr>
          <p:cNvPr id="62" name="Straight Arrow Connector 60"/>
          <p:cNvCxnSpPr>
            <a:stCxn id="138" idx="3"/>
            <a:endCxn id="135" idx="1"/>
          </p:cNvCxnSpPr>
          <p:nvPr/>
        </p:nvCxnSpPr>
        <p:spPr bwMode="auto">
          <a:xfrm>
            <a:off x="7278222" y="3616746"/>
            <a:ext cx="1377082" cy="1"/>
          </a:xfrm>
          <a:prstGeom prst="straightConnector1">
            <a:avLst/>
          </a:prstGeom>
          <a:noFill/>
          <a:ln w="38100" cap="flat" cmpd="sng" algn="ctr">
            <a:solidFill>
              <a:schemeClr val="accent1"/>
            </a:solidFill>
            <a:prstDash val="solid"/>
            <a:round/>
            <a:headEnd type="none" w="lg" len="lg"/>
            <a:tailEnd type="triangle" w="lg" len="lg"/>
          </a:ln>
          <a:effectLst/>
        </p:spPr>
      </p:cxnSp>
      <p:cxnSp>
        <p:nvCxnSpPr>
          <p:cNvPr id="76" name="Straight Arrow Connector 60"/>
          <p:cNvCxnSpPr>
            <a:stCxn id="140" idx="1"/>
            <a:endCxn id="135" idx="3"/>
          </p:cNvCxnSpPr>
          <p:nvPr/>
        </p:nvCxnSpPr>
        <p:spPr bwMode="auto">
          <a:xfrm flipH="1">
            <a:off x="9624843" y="3611763"/>
            <a:ext cx="1181926" cy="4984"/>
          </a:xfrm>
          <a:prstGeom prst="straightConnector1">
            <a:avLst/>
          </a:prstGeom>
          <a:noFill/>
          <a:ln w="38100" cap="flat" cmpd="sng" algn="ctr">
            <a:solidFill>
              <a:schemeClr val="accent1"/>
            </a:solidFill>
            <a:prstDash val="solid"/>
            <a:round/>
            <a:headEnd type="none" w="lg" len="lg"/>
            <a:tailEnd type="triangle" w="lg" len="lg"/>
          </a:ln>
          <a:effectLst/>
        </p:spPr>
      </p:cxnSp>
      <p:sp>
        <p:nvSpPr>
          <p:cNvPr id="118" name="Rectangle 117"/>
          <p:cNvSpPr/>
          <p:nvPr/>
        </p:nvSpPr>
        <p:spPr>
          <a:xfrm>
            <a:off x="4554404" y="1654938"/>
            <a:ext cx="1851854" cy="338554"/>
          </a:xfrm>
          <a:prstGeom prst="rect">
            <a:avLst/>
          </a:prstGeom>
          <a:solidFill>
            <a:schemeClr val="bg1"/>
          </a:solidFill>
        </p:spPr>
        <p:txBody>
          <a:bodyPr wrap="none">
            <a:spAutoFit/>
          </a:bodyPr>
          <a:lstStyle/>
          <a:p>
            <a:pPr lvl="0" algn="ctr" defTabSz="1088291"/>
            <a:r>
              <a:rPr lang="en-US" sz="1600" dirty="0" smtClean="0">
                <a:solidFill>
                  <a:srgbClr val="000000"/>
                </a:solidFill>
              </a:rPr>
              <a:t>SAML/</a:t>
            </a:r>
            <a:r>
              <a:rPr lang="en-US" sz="1600" dirty="0" err="1" smtClean="0">
                <a:solidFill>
                  <a:srgbClr val="000000"/>
                </a:solidFill>
              </a:rPr>
              <a:t>OpenID</a:t>
            </a:r>
            <a:r>
              <a:rPr lang="en-US" sz="1600" dirty="0" smtClean="0">
                <a:solidFill>
                  <a:srgbClr val="000000"/>
                </a:solidFill>
              </a:rPr>
              <a:t> Trust</a:t>
            </a:r>
            <a:endParaRPr lang="en-US" sz="1600" dirty="0">
              <a:solidFill>
                <a:srgbClr val="000000"/>
              </a:solidFill>
            </a:endParaRPr>
          </a:p>
        </p:txBody>
      </p:sp>
      <p:cxnSp>
        <p:nvCxnSpPr>
          <p:cNvPr id="121" name="Straight Arrow Connector 60"/>
          <p:cNvCxnSpPr>
            <a:stCxn id="41" idx="2"/>
            <a:endCxn id="46" idx="1"/>
          </p:cNvCxnSpPr>
          <p:nvPr/>
        </p:nvCxnSpPr>
        <p:spPr bwMode="auto">
          <a:xfrm rot="16200000" flipH="1">
            <a:off x="3390239" y="3541345"/>
            <a:ext cx="2317002" cy="3707918"/>
          </a:xfrm>
          <a:prstGeom prst="bentConnector2">
            <a:avLst/>
          </a:prstGeom>
          <a:noFill/>
          <a:ln w="38100" cap="flat" cmpd="sng" algn="ctr">
            <a:solidFill>
              <a:schemeClr val="accent1"/>
            </a:solidFill>
            <a:prstDash val="solid"/>
            <a:round/>
            <a:headEnd type="none" w="med" len="med"/>
            <a:tailEnd type="triangle" w="lg" len="lg"/>
          </a:ln>
          <a:effectLst/>
        </p:spPr>
      </p:cxnSp>
      <p:cxnSp>
        <p:nvCxnSpPr>
          <p:cNvPr id="122" name="Straight Arrow Connector 60"/>
          <p:cNvCxnSpPr>
            <a:stCxn id="7" idx="0"/>
            <a:endCxn id="137" idx="2"/>
          </p:cNvCxnSpPr>
          <p:nvPr/>
        </p:nvCxnSpPr>
        <p:spPr bwMode="auto">
          <a:xfrm flipV="1">
            <a:off x="6671172" y="4554370"/>
            <a:ext cx="895" cy="1009150"/>
          </a:xfrm>
          <a:prstGeom prst="straightConnector1">
            <a:avLst/>
          </a:prstGeom>
          <a:noFill/>
          <a:ln w="38100" cap="flat" cmpd="sng" algn="ctr">
            <a:solidFill>
              <a:schemeClr val="accent1"/>
            </a:solidFill>
            <a:prstDash val="solid"/>
            <a:round/>
            <a:headEnd type="none" w="lg" len="lg"/>
            <a:tailEnd type="triangle" w="lg" len="lg"/>
          </a:ln>
          <a:effectLst/>
        </p:spPr>
      </p:cxnSp>
      <p:grpSp>
        <p:nvGrpSpPr>
          <p:cNvPr id="133" name="Group 132"/>
          <p:cNvGrpSpPr/>
          <p:nvPr/>
        </p:nvGrpSpPr>
        <p:grpSpPr>
          <a:xfrm>
            <a:off x="8267462" y="3205267"/>
            <a:ext cx="1745221" cy="1349103"/>
            <a:chOff x="7488089" y="2668913"/>
            <a:chExt cx="1745221" cy="1349103"/>
          </a:xfrm>
        </p:grpSpPr>
        <p:sp>
          <p:nvSpPr>
            <p:cNvPr id="134" name="TextBox 133"/>
            <p:cNvSpPr txBox="1"/>
            <p:nvPr/>
          </p:nvSpPr>
          <p:spPr>
            <a:xfrm>
              <a:off x="7488089" y="3433241"/>
              <a:ext cx="1745221" cy="584775"/>
            </a:xfrm>
            <a:prstGeom prst="rect">
              <a:avLst/>
            </a:prstGeom>
            <a:solidFill>
              <a:schemeClr val="bg1"/>
            </a:solidFill>
          </p:spPr>
          <p:txBody>
            <a:bodyPr wrap="none" rtlCol="0">
              <a:spAutoFit/>
            </a:bodyPr>
            <a:lstStyle/>
            <a:p>
              <a:pPr algn="ctr" defTabSz="1088291"/>
              <a:r>
                <a:rPr lang="en-US" sz="1600" dirty="0" smtClean="0">
                  <a:solidFill>
                    <a:srgbClr val="000000"/>
                  </a:solidFill>
                </a:rPr>
                <a:t>Microsoft</a:t>
              </a:r>
              <a:br>
                <a:rPr lang="en-US" sz="1600" dirty="0" smtClean="0">
                  <a:solidFill>
                    <a:srgbClr val="000000"/>
                  </a:solidFill>
                </a:rPr>
              </a:br>
              <a:r>
                <a:rPr lang="en-US" sz="1600" dirty="0" smtClean="0">
                  <a:solidFill>
                    <a:srgbClr val="000000"/>
                  </a:solidFill>
                </a:rPr>
                <a:t>Certificate Services</a:t>
              </a:r>
              <a:endParaRPr lang="en-US" sz="1600" dirty="0">
                <a:solidFill>
                  <a:srgbClr val="000000"/>
                </a:solidFill>
              </a:endParaRPr>
            </a:p>
          </p:txBody>
        </p:sp>
        <p:pic>
          <p:nvPicPr>
            <p:cNvPr id="135" name="Picture 134"/>
            <p:cNvPicPr>
              <a:picLocks noChangeAspect="1"/>
            </p:cNvPicPr>
            <p:nvPr/>
          </p:nvPicPr>
          <p:blipFill>
            <a:blip r:embed="rId8"/>
            <a:stretch>
              <a:fillRect/>
            </a:stretch>
          </p:blipFill>
          <p:spPr>
            <a:xfrm>
              <a:off x="7875931" y="2668913"/>
              <a:ext cx="969539" cy="822960"/>
            </a:xfrm>
            <a:prstGeom prst="rect">
              <a:avLst/>
            </a:prstGeom>
          </p:spPr>
        </p:pic>
      </p:grpSp>
      <p:grpSp>
        <p:nvGrpSpPr>
          <p:cNvPr id="136" name="Group 135"/>
          <p:cNvGrpSpPr/>
          <p:nvPr/>
        </p:nvGrpSpPr>
        <p:grpSpPr>
          <a:xfrm>
            <a:off x="5651178" y="3205266"/>
            <a:ext cx="2041777" cy="1349104"/>
            <a:chOff x="4745060" y="2668913"/>
            <a:chExt cx="2041777" cy="1349104"/>
          </a:xfrm>
        </p:grpSpPr>
        <p:sp>
          <p:nvSpPr>
            <p:cNvPr id="137" name="TextBox 136"/>
            <p:cNvSpPr txBox="1"/>
            <p:nvPr/>
          </p:nvSpPr>
          <p:spPr>
            <a:xfrm>
              <a:off x="4745060" y="3433242"/>
              <a:ext cx="2041777" cy="584775"/>
            </a:xfrm>
            <a:prstGeom prst="rect">
              <a:avLst/>
            </a:prstGeom>
            <a:solidFill>
              <a:schemeClr val="bg1"/>
            </a:solidFill>
          </p:spPr>
          <p:txBody>
            <a:bodyPr wrap="none" rtlCol="0">
              <a:spAutoFit/>
            </a:bodyPr>
            <a:lstStyle/>
            <a:p>
              <a:pPr algn="ctr" defTabSz="1088291"/>
              <a:r>
                <a:rPr lang="en-US" sz="1600" dirty="0" smtClean="0">
                  <a:solidFill>
                    <a:srgbClr val="000000"/>
                  </a:solidFill>
                </a:rPr>
                <a:t>Federated </a:t>
              </a:r>
              <a:br>
                <a:rPr lang="en-US" sz="1600" dirty="0" smtClean="0">
                  <a:solidFill>
                    <a:srgbClr val="000000"/>
                  </a:solidFill>
                </a:rPr>
              </a:br>
              <a:r>
                <a:rPr lang="en-US" sz="1600" dirty="0" smtClean="0">
                  <a:solidFill>
                    <a:srgbClr val="000000"/>
                  </a:solidFill>
                </a:rPr>
                <a:t>Authentication Service</a:t>
              </a:r>
              <a:endParaRPr lang="en-US" sz="1600" dirty="0">
                <a:solidFill>
                  <a:srgbClr val="000000"/>
                </a:solidFill>
              </a:endParaRPr>
            </a:p>
          </p:txBody>
        </p:sp>
        <p:pic>
          <p:nvPicPr>
            <p:cNvPr id="138" name="Picture 137"/>
            <p:cNvPicPr>
              <a:picLocks noChangeAspect="1"/>
            </p:cNvPicPr>
            <p:nvPr/>
          </p:nvPicPr>
          <p:blipFill>
            <a:blip r:embed="rId9"/>
            <a:stretch>
              <a:fillRect/>
            </a:stretch>
          </p:blipFill>
          <p:spPr>
            <a:xfrm>
              <a:off x="5159795" y="2668913"/>
              <a:ext cx="1212309" cy="822960"/>
            </a:xfrm>
            <a:prstGeom prst="rect">
              <a:avLst/>
            </a:prstGeom>
          </p:spPr>
        </p:pic>
      </p:grpSp>
      <p:grpSp>
        <p:nvGrpSpPr>
          <p:cNvPr id="139" name="Group 138"/>
          <p:cNvGrpSpPr/>
          <p:nvPr/>
        </p:nvGrpSpPr>
        <p:grpSpPr>
          <a:xfrm>
            <a:off x="10587188" y="3200283"/>
            <a:ext cx="1493166" cy="1231474"/>
            <a:chOff x="9986113" y="2668913"/>
            <a:chExt cx="1493166" cy="1231474"/>
          </a:xfrm>
        </p:grpSpPr>
        <p:pic>
          <p:nvPicPr>
            <p:cNvPr id="140" name="Picture 139"/>
            <p:cNvPicPr>
              <a:picLocks noChangeAspect="1"/>
            </p:cNvPicPr>
            <p:nvPr/>
          </p:nvPicPr>
          <p:blipFill>
            <a:blip r:embed="rId10"/>
            <a:stretch>
              <a:fillRect/>
            </a:stretch>
          </p:blipFill>
          <p:spPr>
            <a:xfrm>
              <a:off x="10205694" y="2668913"/>
              <a:ext cx="1054006" cy="822960"/>
            </a:xfrm>
            <a:prstGeom prst="rect">
              <a:avLst/>
            </a:prstGeom>
          </p:spPr>
        </p:pic>
        <p:sp>
          <p:nvSpPr>
            <p:cNvPr id="141" name="TextBox 140"/>
            <p:cNvSpPr txBox="1"/>
            <p:nvPr/>
          </p:nvSpPr>
          <p:spPr>
            <a:xfrm>
              <a:off x="9986113" y="3561833"/>
              <a:ext cx="1493166"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Active Directory</a:t>
              </a:r>
              <a:endParaRPr lang="en-US" sz="1600" dirty="0">
                <a:solidFill>
                  <a:srgbClr val="000000"/>
                </a:solidFill>
              </a:endParaRPr>
            </a:p>
          </p:txBody>
        </p:sp>
      </p:grpSp>
      <p:grpSp>
        <p:nvGrpSpPr>
          <p:cNvPr id="54" name="Group 53"/>
          <p:cNvGrpSpPr/>
          <p:nvPr/>
        </p:nvGrpSpPr>
        <p:grpSpPr>
          <a:xfrm>
            <a:off x="3907713" y="4862223"/>
            <a:ext cx="1253100" cy="1120903"/>
            <a:chOff x="250853" y="2586376"/>
            <a:chExt cx="1253100" cy="1120903"/>
          </a:xfrm>
        </p:grpSpPr>
        <p:grpSp>
          <p:nvGrpSpPr>
            <p:cNvPr id="55" name="Group 54"/>
            <p:cNvGrpSpPr>
              <a:grpSpLocks noChangeAspect="1"/>
            </p:cNvGrpSpPr>
            <p:nvPr/>
          </p:nvGrpSpPr>
          <p:grpSpPr>
            <a:xfrm>
              <a:off x="361819" y="2586376"/>
              <a:ext cx="1050857" cy="822960"/>
              <a:chOff x="9545645" y="3634974"/>
              <a:chExt cx="758952" cy="594360"/>
            </a:xfrm>
          </p:grpSpPr>
          <p:pic>
            <p:nvPicPr>
              <p:cNvPr id="65" name="Picture 64"/>
              <p:cNvPicPr>
                <a:picLocks noChangeAspect="1"/>
              </p:cNvPicPr>
              <p:nvPr/>
            </p:nvPicPr>
            <p:blipFill>
              <a:blip r:embed="rId3"/>
              <a:stretch>
                <a:fillRect/>
              </a:stretch>
            </p:blipFill>
            <p:spPr>
              <a:xfrm>
                <a:off x="9545645" y="3634974"/>
                <a:ext cx="758952" cy="594360"/>
              </a:xfrm>
              <a:prstGeom prst="rect">
                <a:avLst/>
              </a:prstGeom>
            </p:spPr>
          </p:pic>
          <p:pic>
            <p:nvPicPr>
              <p:cNvPr id="66" name="Picture 65"/>
              <p:cNvPicPr>
                <a:picLocks noChangeAspect="1"/>
              </p:cNvPicPr>
              <p:nvPr/>
            </p:nvPicPr>
            <p:blipFill>
              <a:blip r:embed="rId4"/>
              <a:stretch>
                <a:fillRect/>
              </a:stretch>
            </p:blipFill>
            <p:spPr>
              <a:xfrm>
                <a:off x="9787626" y="3740556"/>
                <a:ext cx="260768" cy="260768"/>
              </a:xfrm>
              <a:prstGeom prst="rect">
                <a:avLst/>
              </a:prstGeom>
            </p:spPr>
          </p:pic>
        </p:grpSp>
        <p:sp>
          <p:nvSpPr>
            <p:cNvPr id="64" name="TextBox 63"/>
            <p:cNvSpPr txBox="1"/>
            <p:nvPr/>
          </p:nvSpPr>
          <p:spPr>
            <a:xfrm>
              <a:off x="250853" y="3368725"/>
              <a:ext cx="1253100"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Internal User</a:t>
              </a:r>
              <a:endParaRPr lang="en-US" sz="1600" dirty="0">
                <a:solidFill>
                  <a:srgbClr val="000000"/>
                </a:solidFill>
              </a:endParaRPr>
            </a:p>
          </p:txBody>
        </p:sp>
      </p:grpSp>
      <p:cxnSp>
        <p:nvCxnSpPr>
          <p:cNvPr id="73" name="Straight Arrow Connector 60"/>
          <p:cNvCxnSpPr>
            <a:stCxn id="65" idx="1"/>
            <a:endCxn id="41" idx="3"/>
          </p:cNvCxnSpPr>
          <p:nvPr/>
        </p:nvCxnSpPr>
        <p:spPr bwMode="auto">
          <a:xfrm rot="10800000">
            <a:off x="3181549" y="4067527"/>
            <a:ext cx="837130" cy="1206177"/>
          </a:xfrm>
          <a:prstGeom prst="bentConnector3">
            <a:avLst>
              <a:gd name="adj1" fmla="val 50000"/>
            </a:avLst>
          </a:prstGeom>
          <a:noFill/>
          <a:ln w="38100" cap="flat" cmpd="sng" algn="ctr">
            <a:solidFill>
              <a:schemeClr val="accent3"/>
            </a:solidFill>
            <a:prstDash val="solid"/>
            <a:round/>
            <a:headEnd type="none" w="lg" len="lg"/>
            <a:tailEnd type="triangle" w="lg" len="lg"/>
          </a:ln>
          <a:effectLst/>
        </p:spPr>
      </p:cxnSp>
      <p:grpSp>
        <p:nvGrpSpPr>
          <p:cNvPr id="6" name="Group 5"/>
          <p:cNvGrpSpPr/>
          <p:nvPr/>
        </p:nvGrpSpPr>
        <p:grpSpPr>
          <a:xfrm>
            <a:off x="8363769" y="1521106"/>
            <a:ext cx="1552605" cy="1048793"/>
            <a:chOff x="7584397" y="1514259"/>
            <a:chExt cx="1552605" cy="1048793"/>
          </a:xfrm>
        </p:grpSpPr>
        <p:sp>
          <p:nvSpPr>
            <p:cNvPr id="82" name="TextBox 81"/>
            <p:cNvSpPr txBox="1"/>
            <p:nvPr/>
          </p:nvSpPr>
          <p:spPr>
            <a:xfrm>
              <a:off x="7584397" y="2224498"/>
              <a:ext cx="1552605"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Identity Provider</a:t>
              </a:r>
              <a:endParaRPr lang="en-US" sz="1600" dirty="0">
                <a:solidFill>
                  <a:srgbClr val="000000"/>
                </a:solidFill>
              </a:endParaRPr>
            </a:p>
          </p:txBody>
        </p:sp>
        <p:pic>
          <p:nvPicPr>
            <p:cNvPr id="52" name="Picture 51"/>
            <p:cNvPicPr>
              <a:picLocks noChangeAspect="1"/>
            </p:cNvPicPr>
            <p:nvPr/>
          </p:nvPicPr>
          <p:blipFill>
            <a:blip r:embed="rId11"/>
            <a:stretch>
              <a:fillRect/>
            </a:stretch>
          </p:blipFill>
          <p:spPr>
            <a:xfrm>
              <a:off x="7880888" y="1514259"/>
              <a:ext cx="959625" cy="612000"/>
            </a:xfrm>
            <a:prstGeom prst="rect">
              <a:avLst/>
            </a:prstGeom>
          </p:spPr>
        </p:pic>
      </p:grpSp>
    </p:spTree>
    <p:extLst>
      <p:ext uri="{BB962C8B-B14F-4D97-AF65-F5344CB8AC3E}">
        <p14:creationId xmlns:p14="http://schemas.microsoft.com/office/powerpoint/2010/main" val="1909701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left)">
                                      <p:cBhvr>
                                        <p:cTn id="7" dur="500"/>
                                        <p:tgtEl>
                                          <p:spTgt spid="5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wipe(left)">
                                      <p:cBhvr>
                                        <p:cTn id="20" dur="500"/>
                                        <p:tgtEl>
                                          <p:spTgt spid="2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18"/>
                                        </p:tgtEl>
                                        <p:attrNameLst>
                                          <p:attrName>style.visibility</p:attrName>
                                        </p:attrNameLst>
                                      </p:cBhvr>
                                      <p:to>
                                        <p:strVal val="visible"/>
                                      </p:to>
                                    </p:set>
                                    <p:animEffect transition="in" filter="fade">
                                      <p:cBhvr>
                                        <p:cTn id="23" dur="500"/>
                                        <p:tgtEl>
                                          <p:spTgt spid="118"/>
                                        </p:tgtEl>
                                      </p:cBhvr>
                                    </p:animEffect>
                                  </p:childTnLst>
                                </p:cTn>
                              </p:par>
                            </p:childTnLst>
                          </p:cTn>
                        </p:par>
                        <p:par>
                          <p:cTn id="24" fill="hold">
                            <p:stCondLst>
                              <p:cond delay="500"/>
                            </p:stCondLst>
                            <p:childTnLst>
                              <p:par>
                                <p:cTn id="25" presetID="22" presetClass="entr" presetSubtype="8"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wipe(left)">
                                      <p:cBhvr>
                                        <p:cTn id="32" dur="500"/>
                                        <p:tgtEl>
                                          <p:spTgt spid="30"/>
                                        </p:tgtEl>
                                      </p:cBhvr>
                                    </p:animEffect>
                                  </p:childTnLst>
                                </p:cTn>
                              </p:par>
                            </p:childTnLst>
                          </p:cTn>
                        </p:par>
                        <p:par>
                          <p:cTn id="33" fill="hold">
                            <p:stCondLst>
                              <p:cond delay="500"/>
                            </p:stCondLst>
                            <p:childTnLst>
                              <p:par>
                                <p:cTn id="34" presetID="22" presetClass="entr" presetSubtype="8" fill="hold" nodeType="afterEffect">
                                  <p:stCondLst>
                                    <p:cond delay="0"/>
                                  </p:stCondLst>
                                  <p:childTnLst>
                                    <p:set>
                                      <p:cBhvr>
                                        <p:cTn id="35" dur="1" fill="hold">
                                          <p:stCondLst>
                                            <p:cond delay="0"/>
                                          </p:stCondLst>
                                        </p:cTn>
                                        <p:tgtEl>
                                          <p:spTgt spid="148"/>
                                        </p:tgtEl>
                                        <p:attrNameLst>
                                          <p:attrName>style.visibility</p:attrName>
                                        </p:attrNameLst>
                                      </p:cBhvr>
                                      <p:to>
                                        <p:strVal val="visible"/>
                                      </p:to>
                                    </p:set>
                                    <p:animEffect transition="in" filter="wipe(left)">
                                      <p:cBhvr>
                                        <p:cTn id="36" dur="500"/>
                                        <p:tgtEl>
                                          <p:spTgt spid="148"/>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wipe(left)">
                                      <p:cBhvr>
                                        <p:cTn id="41" dur="500"/>
                                        <p:tgtEl>
                                          <p:spTgt spid="36"/>
                                        </p:tgtEl>
                                      </p:cBhvr>
                                    </p:animEffect>
                                  </p:childTnLst>
                                </p:cTn>
                              </p:par>
                            </p:childTnLst>
                          </p:cTn>
                        </p:par>
                        <p:par>
                          <p:cTn id="42" fill="hold">
                            <p:stCondLst>
                              <p:cond delay="500"/>
                            </p:stCondLst>
                            <p:childTnLst>
                              <p:par>
                                <p:cTn id="43" presetID="22" presetClass="entr" presetSubtype="8" fill="hold" nodeType="afterEffect">
                                  <p:stCondLst>
                                    <p:cond delay="0"/>
                                  </p:stCondLst>
                                  <p:childTnLst>
                                    <p:set>
                                      <p:cBhvr>
                                        <p:cTn id="44" dur="1" fill="hold">
                                          <p:stCondLst>
                                            <p:cond delay="0"/>
                                          </p:stCondLst>
                                        </p:cTn>
                                        <p:tgtEl>
                                          <p:spTgt spid="136"/>
                                        </p:tgtEl>
                                        <p:attrNameLst>
                                          <p:attrName>style.visibility</p:attrName>
                                        </p:attrNameLst>
                                      </p:cBhvr>
                                      <p:to>
                                        <p:strVal val="visible"/>
                                      </p:to>
                                    </p:set>
                                    <p:animEffect transition="in" filter="wipe(left)">
                                      <p:cBhvr>
                                        <p:cTn id="45" dur="500"/>
                                        <p:tgtEl>
                                          <p:spTgt spid="136"/>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139"/>
                                        </p:tgtEl>
                                        <p:attrNameLst>
                                          <p:attrName>style.visibility</p:attrName>
                                        </p:attrNameLst>
                                      </p:cBhvr>
                                      <p:to>
                                        <p:strVal val="visible"/>
                                      </p:to>
                                    </p:set>
                                    <p:animEffect transition="in" filter="fade">
                                      <p:cBhvr>
                                        <p:cTn id="50" dur="500"/>
                                        <p:tgtEl>
                                          <p:spTgt spid="139"/>
                                        </p:tgtEl>
                                      </p:cBhvr>
                                    </p:animEffect>
                                  </p:childTnLst>
                                </p:cTn>
                              </p:par>
                            </p:childTnLst>
                          </p:cTn>
                        </p:par>
                        <p:par>
                          <p:cTn id="51" fill="hold">
                            <p:stCondLst>
                              <p:cond delay="500"/>
                            </p:stCondLst>
                            <p:childTnLst>
                              <p:par>
                                <p:cTn id="52" presetID="22" presetClass="entr" presetSubtype="2" fill="hold"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wipe(right)">
                                      <p:cBhvr>
                                        <p:cTn id="54" dur="500"/>
                                        <p:tgtEl>
                                          <p:spTgt spid="76"/>
                                        </p:tgtEl>
                                      </p:cBhvr>
                                    </p:animEffect>
                                  </p:childTnLst>
                                </p:cTn>
                              </p:par>
                            </p:childTnLst>
                          </p:cTn>
                        </p:par>
                        <p:par>
                          <p:cTn id="55" fill="hold">
                            <p:stCondLst>
                              <p:cond delay="1000"/>
                            </p:stCondLst>
                            <p:childTnLst>
                              <p:par>
                                <p:cTn id="56" presetID="22" presetClass="entr" presetSubtype="2" fill="hold" nodeType="afterEffect">
                                  <p:stCondLst>
                                    <p:cond delay="0"/>
                                  </p:stCondLst>
                                  <p:childTnLst>
                                    <p:set>
                                      <p:cBhvr>
                                        <p:cTn id="57" dur="1" fill="hold">
                                          <p:stCondLst>
                                            <p:cond delay="0"/>
                                          </p:stCondLst>
                                        </p:cTn>
                                        <p:tgtEl>
                                          <p:spTgt spid="133"/>
                                        </p:tgtEl>
                                        <p:attrNameLst>
                                          <p:attrName>style.visibility</p:attrName>
                                        </p:attrNameLst>
                                      </p:cBhvr>
                                      <p:to>
                                        <p:strVal val="visible"/>
                                      </p:to>
                                    </p:set>
                                    <p:animEffect transition="in" filter="wipe(right)">
                                      <p:cBhvr>
                                        <p:cTn id="58" dur="500"/>
                                        <p:tgtEl>
                                          <p:spTgt spid="133"/>
                                        </p:tgtEl>
                                      </p:cBhvr>
                                    </p:animEffect>
                                  </p:childTnLst>
                                </p:cTn>
                              </p:par>
                            </p:childTnLst>
                          </p:cTn>
                        </p:par>
                        <p:par>
                          <p:cTn id="59" fill="hold">
                            <p:stCondLst>
                              <p:cond delay="1500"/>
                            </p:stCondLst>
                            <p:childTnLst>
                              <p:par>
                                <p:cTn id="60" presetID="22" presetClass="entr" presetSubtype="8" fill="hold" nodeType="afterEffect">
                                  <p:stCondLst>
                                    <p:cond delay="0"/>
                                  </p:stCondLst>
                                  <p:childTnLst>
                                    <p:set>
                                      <p:cBhvr>
                                        <p:cTn id="61" dur="1" fill="hold">
                                          <p:stCondLst>
                                            <p:cond delay="0"/>
                                          </p:stCondLst>
                                        </p:cTn>
                                        <p:tgtEl>
                                          <p:spTgt spid="62"/>
                                        </p:tgtEl>
                                        <p:attrNameLst>
                                          <p:attrName>style.visibility</p:attrName>
                                        </p:attrNameLst>
                                      </p:cBhvr>
                                      <p:to>
                                        <p:strVal val="visible"/>
                                      </p:to>
                                    </p:set>
                                    <p:animEffect transition="in" filter="wipe(left)">
                                      <p:cBhvr>
                                        <p:cTn id="62" dur="500"/>
                                        <p:tgtEl>
                                          <p:spTgt spid="62"/>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121"/>
                                        </p:tgtEl>
                                        <p:attrNameLst>
                                          <p:attrName>style.visibility</p:attrName>
                                        </p:attrNameLst>
                                      </p:cBhvr>
                                      <p:to>
                                        <p:strVal val="visible"/>
                                      </p:to>
                                    </p:set>
                                    <p:animEffect transition="in" filter="wipe(left)">
                                      <p:cBhvr>
                                        <p:cTn id="67" dur="500"/>
                                        <p:tgtEl>
                                          <p:spTgt spid="121"/>
                                        </p:tgtEl>
                                      </p:cBhvr>
                                    </p:animEffect>
                                  </p:childTnLst>
                                </p:cTn>
                              </p:par>
                            </p:childTnLst>
                          </p:cTn>
                        </p:par>
                        <p:par>
                          <p:cTn id="68" fill="hold">
                            <p:stCondLst>
                              <p:cond delay="500"/>
                            </p:stCondLst>
                            <p:childTnLst>
                              <p:par>
                                <p:cTn id="69" presetID="22" presetClass="entr" presetSubtype="8" fill="hold" nodeType="afterEffect">
                                  <p:stCondLst>
                                    <p:cond delay="0"/>
                                  </p:stCondLst>
                                  <p:childTnLst>
                                    <p:set>
                                      <p:cBhvr>
                                        <p:cTn id="70" dur="1" fill="hold">
                                          <p:stCondLst>
                                            <p:cond delay="0"/>
                                          </p:stCondLst>
                                        </p:cTn>
                                        <p:tgtEl>
                                          <p:spTgt spid="2"/>
                                        </p:tgtEl>
                                        <p:attrNameLst>
                                          <p:attrName>style.visibility</p:attrName>
                                        </p:attrNameLst>
                                      </p:cBhvr>
                                      <p:to>
                                        <p:strVal val="visible"/>
                                      </p:to>
                                    </p:set>
                                    <p:animEffect transition="in" filter="wipe(left)">
                                      <p:cBhvr>
                                        <p:cTn id="71" dur="500"/>
                                        <p:tgtEl>
                                          <p:spTgt spid="2"/>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4" fill="hold" nodeType="clickEffect">
                                  <p:stCondLst>
                                    <p:cond delay="0"/>
                                  </p:stCondLst>
                                  <p:childTnLst>
                                    <p:set>
                                      <p:cBhvr>
                                        <p:cTn id="75" dur="1" fill="hold">
                                          <p:stCondLst>
                                            <p:cond delay="0"/>
                                          </p:stCondLst>
                                        </p:cTn>
                                        <p:tgtEl>
                                          <p:spTgt spid="122"/>
                                        </p:tgtEl>
                                        <p:attrNameLst>
                                          <p:attrName>style.visibility</p:attrName>
                                        </p:attrNameLst>
                                      </p:cBhvr>
                                      <p:to>
                                        <p:strVal val="visible"/>
                                      </p:to>
                                    </p:set>
                                    <p:animEffect transition="in" filter="wipe(down)">
                                      <p:cBhvr>
                                        <p:cTn id="76" dur="500"/>
                                        <p:tgtEl>
                                          <p:spTgt spid="122"/>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54"/>
                                        </p:tgtEl>
                                        <p:attrNameLst>
                                          <p:attrName>style.visibility</p:attrName>
                                        </p:attrNameLst>
                                      </p:cBhvr>
                                      <p:to>
                                        <p:strVal val="visible"/>
                                      </p:to>
                                    </p:set>
                                    <p:animEffect transition="in" filter="fade">
                                      <p:cBhvr>
                                        <p:cTn id="81" dur="500"/>
                                        <p:tgtEl>
                                          <p:spTgt spid="54"/>
                                        </p:tgtEl>
                                      </p:cBhvr>
                                    </p:animEffect>
                                  </p:childTnLst>
                                </p:cTn>
                              </p:par>
                            </p:childTnLst>
                          </p:cTn>
                        </p:par>
                        <p:par>
                          <p:cTn id="82" fill="hold">
                            <p:stCondLst>
                              <p:cond delay="500"/>
                            </p:stCondLst>
                            <p:childTnLst>
                              <p:par>
                                <p:cTn id="83" presetID="22" presetClass="entr" presetSubtype="4" fill="hold" nodeType="afterEffect">
                                  <p:stCondLst>
                                    <p:cond delay="0"/>
                                  </p:stCondLst>
                                  <p:childTnLst>
                                    <p:set>
                                      <p:cBhvr>
                                        <p:cTn id="84" dur="1" fill="hold">
                                          <p:stCondLst>
                                            <p:cond delay="0"/>
                                          </p:stCondLst>
                                        </p:cTn>
                                        <p:tgtEl>
                                          <p:spTgt spid="73"/>
                                        </p:tgtEl>
                                        <p:attrNameLst>
                                          <p:attrName>style.visibility</p:attrName>
                                        </p:attrNameLst>
                                      </p:cBhvr>
                                      <p:to>
                                        <p:strVal val="visible"/>
                                      </p:to>
                                    </p:set>
                                    <p:animEffect transition="in" filter="wipe(down)">
                                      <p:cBhvr>
                                        <p:cTn id="85"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StoreFront SAML Authentication</a:t>
            </a:r>
            <a:endParaRPr lang="en-US" dirty="0"/>
          </a:p>
        </p:txBody>
      </p:sp>
      <p:sp>
        <p:nvSpPr>
          <p:cNvPr id="5" name="Text Placeholder 4"/>
          <p:cNvSpPr>
            <a:spLocks noGrp="1"/>
          </p:cNvSpPr>
          <p:nvPr>
            <p:ph type="body" idx="10"/>
          </p:nvPr>
        </p:nvSpPr>
        <p:spPr/>
        <p:txBody>
          <a:bodyPr/>
          <a:lstStyle/>
          <a:p>
            <a:r>
              <a:rPr lang="en-US" dirty="0" smtClean="0"/>
              <a:t>Overview</a:t>
            </a:r>
            <a:endParaRPr lang="en-US" dirty="0"/>
          </a:p>
        </p:txBody>
      </p:sp>
      <p:grpSp>
        <p:nvGrpSpPr>
          <p:cNvPr id="148" name="Group 147"/>
          <p:cNvGrpSpPr/>
          <p:nvPr/>
        </p:nvGrpSpPr>
        <p:grpSpPr>
          <a:xfrm>
            <a:off x="4016573" y="3209987"/>
            <a:ext cx="1060098" cy="1167153"/>
            <a:chOff x="5235903" y="4314173"/>
            <a:chExt cx="1060098" cy="1167153"/>
          </a:xfrm>
        </p:grpSpPr>
        <p:pic>
          <p:nvPicPr>
            <p:cNvPr id="12" name="Picture 11"/>
            <p:cNvPicPr>
              <a:picLocks noChangeAspect="1"/>
            </p:cNvPicPr>
            <p:nvPr/>
          </p:nvPicPr>
          <p:blipFill>
            <a:blip r:embed="rId3"/>
            <a:stretch>
              <a:fillRect/>
            </a:stretch>
          </p:blipFill>
          <p:spPr>
            <a:xfrm>
              <a:off x="5376279" y="4314173"/>
              <a:ext cx="779342" cy="822960"/>
            </a:xfrm>
            <a:prstGeom prst="rect">
              <a:avLst/>
            </a:prstGeom>
          </p:spPr>
        </p:pic>
        <p:sp>
          <p:nvSpPr>
            <p:cNvPr id="42" name="TextBox 41"/>
            <p:cNvSpPr txBox="1"/>
            <p:nvPr/>
          </p:nvSpPr>
          <p:spPr>
            <a:xfrm>
              <a:off x="5235903" y="5142772"/>
              <a:ext cx="1060098"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StoreFront</a:t>
              </a:r>
              <a:endParaRPr lang="en-US" sz="1600" dirty="0">
                <a:solidFill>
                  <a:srgbClr val="000000"/>
                </a:solidFill>
              </a:endParaRPr>
            </a:p>
          </p:txBody>
        </p:sp>
      </p:grpSp>
      <p:grpSp>
        <p:nvGrpSpPr>
          <p:cNvPr id="2" name="Group 1"/>
          <p:cNvGrpSpPr/>
          <p:nvPr/>
        </p:nvGrpSpPr>
        <p:grpSpPr>
          <a:xfrm>
            <a:off x="6135100" y="5563520"/>
            <a:ext cx="1072147" cy="1159562"/>
            <a:chOff x="10196625" y="4314173"/>
            <a:chExt cx="1072147" cy="1159562"/>
          </a:xfrm>
        </p:grpSpPr>
        <p:pic>
          <p:nvPicPr>
            <p:cNvPr id="7" name="Picture 6"/>
            <p:cNvPicPr>
              <a:picLocks noChangeAspect="1"/>
            </p:cNvPicPr>
            <p:nvPr/>
          </p:nvPicPr>
          <p:blipFill>
            <a:blip r:embed="rId4"/>
            <a:stretch>
              <a:fillRect/>
            </a:stretch>
          </p:blipFill>
          <p:spPr>
            <a:xfrm>
              <a:off x="10196625" y="4314173"/>
              <a:ext cx="1072147" cy="822960"/>
            </a:xfrm>
            <a:prstGeom prst="rect">
              <a:avLst/>
            </a:prstGeom>
          </p:spPr>
        </p:pic>
        <p:sp>
          <p:nvSpPr>
            <p:cNvPr id="46" name="TextBox 45"/>
            <p:cNvSpPr txBox="1"/>
            <p:nvPr/>
          </p:nvSpPr>
          <p:spPr>
            <a:xfrm>
              <a:off x="10464226" y="5135181"/>
              <a:ext cx="536943"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VDA</a:t>
              </a:r>
              <a:endParaRPr lang="en-US" sz="1600" dirty="0">
                <a:solidFill>
                  <a:srgbClr val="000000"/>
                </a:solidFill>
              </a:endParaRPr>
            </a:p>
          </p:txBody>
        </p:sp>
      </p:grpSp>
      <p:grpSp>
        <p:nvGrpSpPr>
          <p:cNvPr id="133" name="Group 132"/>
          <p:cNvGrpSpPr/>
          <p:nvPr/>
        </p:nvGrpSpPr>
        <p:grpSpPr>
          <a:xfrm>
            <a:off x="8267462" y="3205267"/>
            <a:ext cx="1745221" cy="1349103"/>
            <a:chOff x="7488089" y="2668913"/>
            <a:chExt cx="1745221" cy="1349103"/>
          </a:xfrm>
        </p:grpSpPr>
        <p:sp>
          <p:nvSpPr>
            <p:cNvPr id="134" name="TextBox 133"/>
            <p:cNvSpPr txBox="1"/>
            <p:nvPr/>
          </p:nvSpPr>
          <p:spPr>
            <a:xfrm>
              <a:off x="7488089" y="3433241"/>
              <a:ext cx="1745221" cy="584775"/>
            </a:xfrm>
            <a:prstGeom prst="rect">
              <a:avLst/>
            </a:prstGeom>
            <a:solidFill>
              <a:schemeClr val="bg1"/>
            </a:solidFill>
          </p:spPr>
          <p:txBody>
            <a:bodyPr wrap="none" rtlCol="0">
              <a:spAutoFit/>
            </a:bodyPr>
            <a:lstStyle/>
            <a:p>
              <a:pPr algn="ctr" defTabSz="1088291"/>
              <a:r>
                <a:rPr lang="en-US" sz="1600" dirty="0" smtClean="0">
                  <a:solidFill>
                    <a:srgbClr val="000000"/>
                  </a:solidFill>
                </a:rPr>
                <a:t>Microsoft</a:t>
              </a:r>
              <a:br>
                <a:rPr lang="en-US" sz="1600" dirty="0" smtClean="0">
                  <a:solidFill>
                    <a:srgbClr val="000000"/>
                  </a:solidFill>
                </a:rPr>
              </a:br>
              <a:r>
                <a:rPr lang="en-US" sz="1600" dirty="0" smtClean="0">
                  <a:solidFill>
                    <a:srgbClr val="000000"/>
                  </a:solidFill>
                </a:rPr>
                <a:t>Certificate Services</a:t>
              </a:r>
              <a:endParaRPr lang="en-US" sz="1600" dirty="0">
                <a:solidFill>
                  <a:srgbClr val="000000"/>
                </a:solidFill>
              </a:endParaRPr>
            </a:p>
          </p:txBody>
        </p:sp>
        <p:pic>
          <p:nvPicPr>
            <p:cNvPr id="135" name="Picture 134"/>
            <p:cNvPicPr>
              <a:picLocks noChangeAspect="1"/>
            </p:cNvPicPr>
            <p:nvPr/>
          </p:nvPicPr>
          <p:blipFill>
            <a:blip r:embed="rId5"/>
            <a:stretch>
              <a:fillRect/>
            </a:stretch>
          </p:blipFill>
          <p:spPr>
            <a:xfrm>
              <a:off x="7875931" y="2668913"/>
              <a:ext cx="969539" cy="822960"/>
            </a:xfrm>
            <a:prstGeom prst="rect">
              <a:avLst/>
            </a:prstGeom>
          </p:spPr>
        </p:pic>
      </p:grpSp>
      <p:grpSp>
        <p:nvGrpSpPr>
          <p:cNvPr id="136" name="Group 135"/>
          <p:cNvGrpSpPr/>
          <p:nvPr/>
        </p:nvGrpSpPr>
        <p:grpSpPr>
          <a:xfrm>
            <a:off x="5651178" y="3205266"/>
            <a:ext cx="2041777" cy="1349104"/>
            <a:chOff x="4745060" y="2668913"/>
            <a:chExt cx="2041777" cy="1349104"/>
          </a:xfrm>
        </p:grpSpPr>
        <p:sp>
          <p:nvSpPr>
            <p:cNvPr id="137" name="TextBox 136"/>
            <p:cNvSpPr txBox="1"/>
            <p:nvPr/>
          </p:nvSpPr>
          <p:spPr>
            <a:xfrm>
              <a:off x="4745060" y="3433242"/>
              <a:ext cx="2041777" cy="584775"/>
            </a:xfrm>
            <a:prstGeom prst="rect">
              <a:avLst/>
            </a:prstGeom>
            <a:solidFill>
              <a:schemeClr val="bg1"/>
            </a:solidFill>
          </p:spPr>
          <p:txBody>
            <a:bodyPr wrap="none" rtlCol="0">
              <a:spAutoFit/>
            </a:bodyPr>
            <a:lstStyle/>
            <a:p>
              <a:pPr algn="ctr" defTabSz="1088291"/>
              <a:r>
                <a:rPr lang="en-US" sz="1600" dirty="0" smtClean="0">
                  <a:solidFill>
                    <a:srgbClr val="000000"/>
                  </a:solidFill>
                </a:rPr>
                <a:t>Federated </a:t>
              </a:r>
              <a:br>
                <a:rPr lang="en-US" sz="1600" dirty="0" smtClean="0">
                  <a:solidFill>
                    <a:srgbClr val="000000"/>
                  </a:solidFill>
                </a:rPr>
              </a:br>
              <a:r>
                <a:rPr lang="en-US" sz="1600" dirty="0" smtClean="0">
                  <a:solidFill>
                    <a:srgbClr val="000000"/>
                  </a:solidFill>
                </a:rPr>
                <a:t>Authentication Service</a:t>
              </a:r>
              <a:endParaRPr lang="en-US" sz="1600" dirty="0">
                <a:solidFill>
                  <a:srgbClr val="000000"/>
                </a:solidFill>
              </a:endParaRPr>
            </a:p>
          </p:txBody>
        </p:sp>
        <p:pic>
          <p:nvPicPr>
            <p:cNvPr id="138" name="Picture 137"/>
            <p:cNvPicPr>
              <a:picLocks noChangeAspect="1"/>
            </p:cNvPicPr>
            <p:nvPr/>
          </p:nvPicPr>
          <p:blipFill>
            <a:blip r:embed="rId6"/>
            <a:stretch>
              <a:fillRect/>
            </a:stretch>
          </p:blipFill>
          <p:spPr>
            <a:xfrm>
              <a:off x="5159795" y="2668913"/>
              <a:ext cx="1212309" cy="822960"/>
            </a:xfrm>
            <a:prstGeom prst="rect">
              <a:avLst/>
            </a:prstGeom>
          </p:spPr>
        </p:pic>
      </p:grpSp>
      <p:grpSp>
        <p:nvGrpSpPr>
          <p:cNvPr id="139" name="Group 138"/>
          <p:cNvGrpSpPr/>
          <p:nvPr/>
        </p:nvGrpSpPr>
        <p:grpSpPr>
          <a:xfrm>
            <a:off x="10587188" y="3200283"/>
            <a:ext cx="1493166" cy="1231474"/>
            <a:chOff x="9986113" y="2668913"/>
            <a:chExt cx="1493166" cy="1231474"/>
          </a:xfrm>
        </p:grpSpPr>
        <p:pic>
          <p:nvPicPr>
            <p:cNvPr id="140" name="Picture 139"/>
            <p:cNvPicPr>
              <a:picLocks noChangeAspect="1"/>
            </p:cNvPicPr>
            <p:nvPr/>
          </p:nvPicPr>
          <p:blipFill>
            <a:blip r:embed="rId7"/>
            <a:stretch>
              <a:fillRect/>
            </a:stretch>
          </p:blipFill>
          <p:spPr>
            <a:xfrm>
              <a:off x="10205694" y="2668913"/>
              <a:ext cx="1054006" cy="822960"/>
            </a:xfrm>
            <a:prstGeom prst="rect">
              <a:avLst/>
            </a:prstGeom>
          </p:spPr>
        </p:pic>
        <p:sp>
          <p:nvSpPr>
            <p:cNvPr id="141" name="TextBox 140"/>
            <p:cNvSpPr txBox="1"/>
            <p:nvPr/>
          </p:nvSpPr>
          <p:spPr>
            <a:xfrm>
              <a:off x="9986113" y="3561833"/>
              <a:ext cx="1493166"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Active Directory</a:t>
              </a:r>
              <a:endParaRPr lang="en-US" sz="1600" dirty="0">
                <a:solidFill>
                  <a:srgbClr val="000000"/>
                </a:solidFill>
              </a:endParaRPr>
            </a:p>
          </p:txBody>
        </p:sp>
      </p:grpSp>
      <p:grpSp>
        <p:nvGrpSpPr>
          <p:cNvPr id="54" name="Group 53"/>
          <p:cNvGrpSpPr/>
          <p:nvPr/>
        </p:nvGrpSpPr>
        <p:grpSpPr>
          <a:xfrm>
            <a:off x="3909123" y="4856044"/>
            <a:ext cx="1253100" cy="1120903"/>
            <a:chOff x="250853" y="2586376"/>
            <a:chExt cx="1253100" cy="1120903"/>
          </a:xfrm>
        </p:grpSpPr>
        <p:grpSp>
          <p:nvGrpSpPr>
            <p:cNvPr id="55" name="Group 54"/>
            <p:cNvGrpSpPr>
              <a:grpSpLocks noChangeAspect="1"/>
            </p:cNvGrpSpPr>
            <p:nvPr/>
          </p:nvGrpSpPr>
          <p:grpSpPr>
            <a:xfrm>
              <a:off x="361819" y="2586376"/>
              <a:ext cx="1050857" cy="822960"/>
              <a:chOff x="9545645" y="3634974"/>
              <a:chExt cx="758952" cy="594360"/>
            </a:xfrm>
          </p:grpSpPr>
          <p:pic>
            <p:nvPicPr>
              <p:cNvPr id="65" name="Picture 64"/>
              <p:cNvPicPr>
                <a:picLocks noChangeAspect="1"/>
              </p:cNvPicPr>
              <p:nvPr/>
            </p:nvPicPr>
            <p:blipFill>
              <a:blip r:embed="rId8"/>
              <a:stretch>
                <a:fillRect/>
              </a:stretch>
            </p:blipFill>
            <p:spPr>
              <a:xfrm>
                <a:off x="9545645" y="3634974"/>
                <a:ext cx="758952" cy="594360"/>
              </a:xfrm>
              <a:prstGeom prst="rect">
                <a:avLst/>
              </a:prstGeom>
            </p:spPr>
          </p:pic>
          <p:pic>
            <p:nvPicPr>
              <p:cNvPr id="66" name="Picture 65"/>
              <p:cNvPicPr>
                <a:picLocks noChangeAspect="1"/>
              </p:cNvPicPr>
              <p:nvPr/>
            </p:nvPicPr>
            <p:blipFill>
              <a:blip r:embed="rId9"/>
              <a:stretch>
                <a:fillRect/>
              </a:stretch>
            </p:blipFill>
            <p:spPr>
              <a:xfrm>
                <a:off x="9787626" y="3740556"/>
                <a:ext cx="260768" cy="260768"/>
              </a:xfrm>
              <a:prstGeom prst="rect">
                <a:avLst/>
              </a:prstGeom>
            </p:spPr>
          </p:pic>
        </p:grpSp>
        <p:sp>
          <p:nvSpPr>
            <p:cNvPr id="64" name="TextBox 63"/>
            <p:cNvSpPr txBox="1"/>
            <p:nvPr/>
          </p:nvSpPr>
          <p:spPr>
            <a:xfrm>
              <a:off x="250853" y="3368725"/>
              <a:ext cx="1253100"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Internal User</a:t>
              </a:r>
              <a:endParaRPr lang="en-US" sz="1600" dirty="0">
                <a:solidFill>
                  <a:srgbClr val="000000"/>
                </a:solidFill>
              </a:endParaRPr>
            </a:p>
          </p:txBody>
        </p:sp>
      </p:grpSp>
      <p:cxnSp>
        <p:nvCxnSpPr>
          <p:cNvPr id="51" name="Straight Arrow Connector 60"/>
          <p:cNvCxnSpPr>
            <a:stCxn id="65" idx="0"/>
            <a:endCxn id="42" idx="2"/>
          </p:cNvCxnSpPr>
          <p:nvPr/>
        </p:nvCxnSpPr>
        <p:spPr bwMode="auto">
          <a:xfrm flipV="1">
            <a:off x="4545518" y="4377140"/>
            <a:ext cx="1104" cy="478904"/>
          </a:xfrm>
          <a:prstGeom prst="straightConnector1">
            <a:avLst/>
          </a:prstGeom>
          <a:noFill/>
          <a:ln w="38100" cap="flat" cmpd="sng" algn="ctr">
            <a:solidFill>
              <a:schemeClr val="accent3"/>
            </a:solidFill>
            <a:prstDash val="solid"/>
            <a:round/>
            <a:headEnd type="none" w="lg" len="lg"/>
            <a:tailEnd type="triangle" w="lg" len="lg"/>
          </a:ln>
          <a:effectLst/>
        </p:spPr>
      </p:cxnSp>
      <p:cxnSp>
        <p:nvCxnSpPr>
          <p:cNvPr id="57" name="Straight Arrow Connector 60"/>
          <p:cNvCxnSpPr>
            <a:stCxn id="12" idx="0"/>
            <a:endCxn id="78" idx="1"/>
          </p:cNvCxnSpPr>
          <p:nvPr/>
        </p:nvCxnSpPr>
        <p:spPr bwMode="auto">
          <a:xfrm rot="5400000" flipH="1" flipV="1">
            <a:off x="5912000" y="461727"/>
            <a:ext cx="1382881" cy="4113640"/>
          </a:xfrm>
          <a:prstGeom prst="bentConnector2">
            <a:avLst/>
          </a:prstGeom>
          <a:noFill/>
          <a:ln w="38100" cap="flat" cmpd="sng" algn="ctr">
            <a:solidFill>
              <a:schemeClr val="accent3"/>
            </a:solidFill>
            <a:prstDash val="solid"/>
            <a:round/>
            <a:headEnd type="none" w="lg" len="lg"/>
            <a:tailEnd type="triangle" w="lg" len="lg"/>
          </a:ln>
          <a:effectLst/>
        </p:spPr>
      </p:cxnSp>
      <p:sp>
        <p:nvSpPr>
          <p:cNvPr id="60" name="Rectangle 59"/>
          <p:cNvSpPr/>
          <p:nvPr/>
        </p:nvSpPr>
        <p:spPr>
          <a:xfrm>
            <a:off x="5960523" y="1658468"/>
            <a:ext cx="1106457" cy="338554"/>
          </a:xfrm>
          <a:prstGeom prst="rect">
            <a:avLst/>
          </a:prstGeom>
          <a:solidFill>
            <a:schemeClr val="bg1"/>
          </a:solidFill>
        </p:spPr>
        <p:txBody>
          <a:bodyPr wrap="none">
            <a:spAutoFit/>
          </a:bodyPr>
          <a:lstStyle/>
          <a:p>
            <a:pPr lvl="0" algn="ctr" defTabSz="1088291"/>
            <a:r>
              <a:rPr lang="en-US" sz="1600" dirty="0" smtClean="0">
                <a:solidFill>
                  <a:srgbClr val="000000"/>
                </a:solidFill>
              </a:rPr>
              <a:t>SAML Trust</a:t>
            </a:r>
            <a:endParaRPr lang="en-US" sz="1600" dirty="0">
              <a:solidFill>
                <a:srgbClr val="000000"/>
              </a:solidFill>
            </a:endParaRPr>
          </a:p>
        </p:txBody>
      </p:sp>
      <p:cxnSp>
        <p:nvCxnSpPr>
          <p:cNvPr id="68" name="Straight Arrow Connector 60"/>
          <p:cNvCxnSpPr>
            <a:stCxn id="65" idx="3"/>
            <a:endCxn id="7" idx="1"/>
          </p:cNvCxnSpPr>
          <p:nvPr/>
        </p:nvCxnSpPr>
        <p:spPr bwMode="auto">
          <a:xfrm>
            <a:off x="5070946" y="5267524"/>
            <a:ext cx="1064154" cy="707476"/>
          </a:xfrm>
          <a:prstGeom prst="bentConnector3">
            <a:avLst>
              <a:gd name="adj1" fmla="val 50000"/>
            </a:avLst>
          </a:prstGeom>
          <a:noFill/>
          <a:ln w="38100" cap="flat" cmpd="sng" algn="ctr">
            <a:solidFill>
              <a:schemeClr val="accent3"/>
            </a:solidFill>
            <a:prstDash val="solid"/>
            <a:round/>
            <a:headEnd type="none" w="lg" len="lg"/>
            <a:tailEnd type="triangle" w="lg" len="lg"/>
          </a:ln>
          <a:effectLst/>
        </p:spPr>
      </p:cxnSp>
      <p:cxnSp>
        <p:nvCxnSpPr>
          <p:cNvPr id="58" name="Straight Arrow Connector 60"/>
          <p:cNvCxnSpPr>
            <a:stCxn id="12" idx="3"/>
            <a:endCxn id="138" idx="1"/>
          </p:cNvCxnSpPr>
          <p:nvPr/>
        </p:nvCxnSpPr>
        <p:spPr bwMode="auto">
          <a:xfrm flipV="1">
            <a:off x="4936291" y="3616746"/>
            <a:ext cx="1129622" cy="4721"/>
          </a:xfrm>
          <a:prstGeom prst="straightConnector1">
            <a:avLst/>
          </a:prstGeom>
          <a:noFill/>
          <a:ln w="38100" cap="flat" cmpd="sng" algn="ctr">
            <a:solidFill>
              <a:schemeClr val="accent3"/>
            </a:solidFill>
            <a:prstDash val="solid"/>
            <a:round/>
            <a:headEnd type="none" w="lg" len="lg"/>
            <a:tailEnd type="triangle" w="lg" len="lg"/>
          </a:ln>
          <a:effectLst/>
        </p:spPr>
      </p:cxnSp>
      <p:cxnSp>
        <p:nvCxnSpPr>
          <p:cNvPr id="59" name="Straight Arrow Connector 60"/>
          <p:cNvCxnSpPr>
            <a:stCxn id="138" idx="3"/>
            <a:endCxn id="135" idx="1"/>
          </p:cNvCxnSpPr>
          <p:nvPr/>
        </p:nvCxnSpPr>
        <p:spPr bwMode="auto">
          <a:xfrm>
            <a:off x="7278222" y="3616746"/>
            <a:ext cx="1377082" cy="1"/>
          </a:xfrm>
          <a:prstGeom prst="straightConnector1">
            <a:avLst/>
          </a:prstGeom>
          <a:noFill/>
          <a:ln w="38100" cap="flat" cmpd="sng" algn="ctr">
            <a:solidFill>
              <a:schemeClr val="accent3"/>
            </a:solidFill>
            <a:prstDash val="solid"/>
            <a:round/>
            <a:headEnd type="none" w="lg" len="lg"/>
            <a:tailEnd type="triangle" w="lg" len="lg"/>
          </a:ln>
          <a:effectLst/>
        </p:spPr>
      </p:cxnSp>
      <p:cxnSp>
        <p:nvCxnSpPr>
          <p:cNvPr id="61" name="Straight Arrow Connector 60"/>
          <p:cNvCxnSpPr>
            <a:stCxn id="140" idx="1"/>
            <a:endCxn id="135" idx="3"/>
          </p:cNvCxnSpPr>
          <p:nvPr/>
        </p:nvCxnSpPr>
        <p:spPr bwMode="auto">
          <a:xfrm flipH="1">
            <a:off x="9624843" y="3611763"/>
            <a:ext cx="1181926" cy="4984"/>
          </a:xfrm>
          <a:prstGeom prst="straightConnector1">
            <a:avLst/>
          </a:prstGeom>
          <a:noFill/>
          <a:ln w="38100" cap="flat" cmpd="sng" algn="ctr">
            <a:solidFill>
              <a:schemeClr val="accent3"/>
            </a:solidFill>
            <a:prstDash val="solid"/>
            <a:round/>
            <a:headEnd type="none" w="lg" len="lg"/>
            <a:tailEnd type="triangle" w="lg" len="lg"/>
          </a:ln>
          <a:effectLst/>
        </p:spPr>
      </p:cxnSp>
      <p:cxnSp>
        <p:nvCxnSpPr>
          <p:cNvPr id="69" name="Straight Arrow Connector 60"/>
          <p:cNvCxnSpPr>
            <a:stCxn id="7" idx="0"/>
            <a:endCxn id="137" idx="2"/>
          </p:cNvCxnSpPr>
          <p:nvPr/>
        </p:nvCxnSpPr>
        <p:spPr bwMode="auto">
          <a:xfrm flipV="1">
            <a:off x="6671174" y="4554370"/>
            <a:ext cx="893" cy="1009150"/>
          </a:xfrm>
          <a:prstGeom prst="straightConnector1">
            <a:avLst/>
          </a:prstGeom>
          <a:noFill/>
          <a:ln w="38100" cap="flat" cmpd="sng" algn="ctr">
            <a:solidFill>
              <a:schemeClr val="accent3"/>
            </a:solidFill>
            <a:prstDash val="solid"/>
            <a:round/>
            <a:headEnd type="none" w="lg" len="lg"/>
            <a:tailEnd type="triangle" w="lg" len="lg"/>
          </a:ln>
          <a:effectLst/>
        </p:spPr>
      </p:cxnSp>
      <p:grpSp>
        <p:nvGrpSpPr>
          <p:cNvPr id="75" name="Group 74"/>
          <p:cNvGrpSpPr/>
          <p:nvPr/>
        </p:nvGrpSpPr>
        <p:grpSpPr>
          <a:xfrm>
            <a:off x="8363769" y="1521106"/>
            <a:ext cx="1552605" cy="1048793"/>
            <a:chOff x="7584397" y="1514259"/>
            <a:chExt cx="1552605" cy="1048793"/>
          </a:xfrm>
        </p:grpSpPr>
        <p:sp>
          <p:nvSpPr>
            <p:cNvPr id="77" name="TextBox 76"/>
            <p:cNvSpPr txBox="1"/>
            <p:nvPr/>
          </p:nvSpPr>
          <p:spPr>
            <a:xfrm>
              <a:off x="7584397" y="2224498"/>
              <a:ext cx="1552605" cy="338554"/>
            </a:xfrm>
            <a:prstGeom prst="rect">
              <a:avLst/>
            </a:prstGeom>
            <a:solidFill>
              <a:schemeClr val="bg1"/>
            </a:solidFill>
          </p:spPr>
          <p:txBody>
            <a:bodyPr wrap="none" rtlCol="0">
              <a:spAutoFit/>
            </a:bodyPr>
            <a:lstStyle/>
            <a:p>
              <a:pPr algn="ctr" defTabSz="1088291"/>
              <a:r>
                <a:rPr lang="en-US" sz="1600" dirty="0" smtClean="0">
                  <a:solidFill>
                    <a:srgbClr val="000000"/>
                  </a:solidFill>
                </a:rPr>
                <a:t>Identity Provider</a:t>
              </a:r>
              <a:endParaRPr lang="en-US" sz="1600" dirty="0">
                <a:solidFill>
                  <a:srgbClr val="000000"/>
                </a:solidFill>
              </a:endParaRPr>
            </a:p>
          </p:txBody>
        </p:sp>
        <p:pic>
          <p:nvPicPr>
            <p:cNvPr id="78" name="Picture 77"/>
            <p:cNvPicPr>
              <a:picLocks noChangeAspect="1"/>
            </p:cNvPicPr>
            <p:nvPr/>
          </p:nvPicPr>
          <p:blipFill>
            <a:blip r:embed="rId10"/>
            <a:stretch>
              <a:fillRect/>
            </a:stretch>
          </p:blipFill>
          <p:spPr>
            <a:xfrm>
              <a:off x="7880888" y="1514259"/>
              <a:ext cx="959625" cy="612000"/>
            </a:xfrm>
            <a:prstGeom prst="rect">
              <a:avLst/>
            </a:prstGeom>
          </p:spPr>
        </p:pic>
      </p:grpSp>
    </p:spTree>
    <p:extLst>
      <p:ext uri="{BB962C8B-B14F-4D97-AF65-F5344CB8AC3E}">
        <p14:creationId xmlns:p14="http://schemas.microsoft.com/office/powerpoint/2010/main" val="379366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down)">
                                      <p:cBhvr>
                                        <p:cTn id="7" dur="500"/>
                                        <p:tgtEl>
                                          <p:spTgt spid="5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wipe(left)">
                                      <p:cBhvr>
                                        <p:cTn id="12" dur="500"/>
                                        <p:tgtEl>
                                          <p:spTgt spid="57"/>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60"/>
                                        </p:tgtEl>
                                        <p:attrNameLst>
                                          <p:attrName>style.visibility</p:attrName>
                                        </p:attrNameLst>
                                      </p:cBhvr>
                                      <p:to>
                                        <p:strVal val="visible"/>
                                      </p:to>
                                    </p:set>
                                    <p:animEffect transition="in" filter="wipe(left)">
                                      <p:cBhvr>
                                        <p:cTn id="15" dur="500"/>
                                        <p:tgtEl>
                                          <p:spTgt spid="60"/>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58"/>
                                        </p:tgtEl>
                                        <p:attrNameLst>
                                          <p:attrName>style.visibility</p:attrName>
                                        </p:attrNameLst>
                                      </p:cBhvr>
                                      <p:to>
                                        <p:strVal val="visible"/>
                                      </p:to>
                                    </p:set>
                                    <p:animEffect transition="in" filter="wipe(left)">
                                      <p:cBhvr>
                                        <p:cTn id="20" dur="500"/>
                                        <p:tgtEl>
                                          <p:spTgt spid="58"/>
                                        </p:tgtEl>
                                      </p:cBhvr>
                                    </p:animEffect>
                                  </p:childTnLst>
                                </p:cTn>
                              </p:par>
                            </p:childTnLst>
                          </p:cTn>
                        </p:par>
                        <p:par>
                          <p:cTn id="21" fill="hold">
                            <p:stCondLst>
                              <p:cond delay="500"/>
                            </p:stCondLst>
                            <p:childTnLst>
                              <p:par>
                                <p:cTn id="22" presetID="22" presetClass="entr" presetSubtype="2" fill="hold" nodeType="afterEffect">
                                  <p:stCondLst>
                                    <p:cond delay="0"/>
                                  </p:stCondLst>
                                  <p:childTnLst>
                                    <p:set>
                                      <p:cBhvr>
                                        <p:cTn id="23" dur="1" fill="hold">
                                          <p:stCondLst>
                                            <p:cond delay="0"/>
                                          </p:stCondLst>
                                        </p:cTn>
                                        <p:tgtEl>
                                          <p:spTgt spid="61"/>
                                        </p:tgtEl>
                                        <p:attrNameLst>
                                          <p:attrName>style.visibility</p:attrName>
                                        </p:attrNameLst>
                                      </p:cBhvr>
                                      <p:to>
                                        <p:strVal val="visible"/>
                                      </p:to>
                                    </p:set>
                                    <p:animEffect transition="in" filter="wipe(right)">
                                      <p:cBhvr>
                                        <p:cTn id="24" dur="500"/>
                                        <p:tgtEl>
                                          <p:spTgt spid="61"/>
                                        </p:tgtEl>
                                      </p:cBhvr>
                                    </p:animEffect>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59"/>
                                        </p:tgtEl>
                                        <p:attrNameLst>
                                          <p:attrName>style.visibility</p:attrName>
                                        </p:attrNameLst>
                                      </p:cBhvr>
                                      <p:to>
                                        <p:strVal val="visible"/>
                                      </p:to>
                                    </p:set>
                                    <p:animEffect transition="in" filter="wipe(left)">
                                      <p:cBhvr>
                                        <p:cTn id="28" dur="500"/>
                                        <p:tgtEl>
                                          <p:spTgt spid="59"/>
                                        </p:tgtEl>
                                      </p:cBhvr>
                                    </p:animEffect>
                                  </p:childTnLst>
                                </p:cTn>
                              </p:par>
                            </p:childTnLst>
                          </p:cTn>
                        </p:par>
                        <p:par>
                          <p:cTn id="29" fill="hold">
                            <p:stCondLst>
                              <p:cond delay="1500"/>
                            </p:stCondLst>
                            <p:childTnLst>
                              <p:par>
                                <p:cTn id="30" presetID="22" presetClass="entr" presetSubtype="8" fill="hold" nodeType="afterEffect">
                                  <p:stCondLst>
                                    <p:cond delay="0"/>
                                  </p:stCondLst>
                                  <p:childTnLst>
                                    <p:set>
                                      <p:cBhvr>
                                        <p:cTn id="31" dur="1" fill="hold">
                                          <p:stCondLst>
                                            <p:cond delay="0"/>
                                          </p:stCondLst>
                                        </p:cTn>
                                        <p:tgtEl>
                                          <p:spTgt spid="68"/>
                                        </p:tgtEl>
                                        <p:attrNameLst>
                                          <p:attrName>style.visibility</p:attrName>
                                        </p:attrNameLst>
                                      </p:cBhvr>
                                      <p:to>
                                        <p:strVal val="visible"/>
                                      </p:to>
                                    </p:set>
                                    <p:animEffect transition="in" filter="wipe(left)">
                                      <p:cBhvr>
                                        <p:cTn id="32" dur="500"/>
                                        <p:tgtEl>
                                          <p:spTgt spid="68"/>
                                        </p:tgtEl>
                                      </p:cBhvr>
                                    </p:animEffect>
                                  </p:childTnLst>
                                </p:cTn>
                              </p:par>
                            </p:childTnLst>
                          </p:cTn>
                        </p:par>
                        <p:par>
                          <p:cTn id="33" fill="hold">
                            <p:stCondLst>
                              <p:cond delay="2000"/>
                            </p:stCondLst>
                            <p:childTnLst>
                              <p:par>
                                <p:cTn id="34" presetID="22" presetClass="entr" presetSubtype="4" fill="hold" nodeType="afterEffect">
                                  <p:stCondLst>
                                    <p:cond delay="0"/>
                                  </p:stCondLst>
                                  <p:childTnLst>
                                    <p:set>
                                      <p:cBhvr>
                                        <p:cTn id="35" dur="1" fill="hold">
                                          <p:stCondLst>
                                            <p:cond delay="0"/>
                                          </p:stCondLst>
                                        </p:cTn>
                                        <p:tgtEl>
                                          <p:spTgt spid="69"/>
                                        </p:tgtEl>
                                        <p:attrNameLst>
                                          <p:attrName>style.visibility</p:attrName>
                                        </p:attrNameLst>
                                      </p:cBhvr>
                                      <p:to>
                                        <p:strVal val="visible"/>
                                      </p:to>
                                    </p:set>
                                    <p:animEffect transition="in" filter="wipe(down)">
                                      <p:cBhvr>
                                        <p:cTn id="36"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nchor="ctr"/>
          <a:lstStyle/>
          <a:p>
            <a:r>
              <a:rPr lang="en-US" dirty="0" smtClean="0"/>
              <a:t>Add SAML authentication to store</a:t>
            </a:r>
          </a:p>
          <a:p>
            <a:pPr lvl="1"/>
            <a:endParaRPr lang="en-US" dirty="0" smtClean="0"/>
          </a:p>
          <a:p>
            <a:r>
              <a:rPr lang="en-US" dirty="0" smtClean="0"/>
              <a:t>Configure Identity Provider</a:t>
            </a:r>
          </a:p>
          <a:p>
            <a:pPr lvl="1"/>
            <a:endParaRPr lang="en-US" dirty="0"/>
          </a:p>
          <a:p>
            <a:r>
              <a:rPr lang="en-US" dirty="0" smtClean="0"/>
              <a:t>Configure Service Provider</a:t>
            </a:r>
          </a:p>
        </p:txBody>
      </p:sp>
      <p:sp>
        <p:nvSpPr>
          <p:cNvPr id="2" name="Title 1"/>
          <p:cNvSpPr>
            <a:spLocks noGrp="1"/>
          </p:cNvSpPr>
          <p:nvPr>
            <p:ph type="title"/>
          </p:nvPr>
        </p:nvSpPr>
        <p:spPr/>
        <p:txBody>
          <a:bodyPr/>
          <a:lstStyle/>
          <a:p>
            <a:r>
              <a:rPr lang="en-US" dirty="0"/>
              <a:t>StoreFront SAML Authentication</a:t>
            </a:r>
          </a:p>
        </p:txBody>
      </p:sp>
      <p:sp>
        <p:nvSpPr>
          <p:cNvPr id="3" name="Text Placeholder 2"/>
          <p:cNvSpPr>
            <a:spLocks noGrp="1"/>
          </p:cNvSpPr>
          <p:nvPr>
            <p:ph type="body" idx="10"/>
          </p:nvPr>
        </p:nvSpPr>
        <p:spPr/>
        <p:txBody>
          <a:bodyPr/>
          <a:lstStyle/>
          <a:p>
            <a:r>
              <a:rPr lang="en-US" dirty="0" smtClean="0"/>
              <a:t>Configuration</a:t>
            </a:r>
            <a:endParaRPr lang="en-US" dirty="0"/>
          </a:p>
        </p:txBody>
      </p:sp>
      <p:pic>
        <p:nvPicPr>
          <p:cNvPr id="8" name="Content Placeholder 7"/>
          <p:cNvPicPr>
            <a:picLocks noGrp="1" noChangeAspect="1"/>
          </p:cNvPicPr>
          <p:nvPr>
            <p:ph idx="11"/>
          </p:nvPr>
        </p:nvPicPr>
        <p:blipFill rotWithShape="1">
          <a:blip r:embed="rId3"/>
          <a:srcRect l="820" t="715" r="971" b="1314"/>
          <a:stretch/>
        </p:blipFill>
        <p:spPr>
          <a:xfrm>
            <a:off x="6377523" y="2366963"/>
            <a:ext cx="5304354" cy="4033837"/>
          </a:xfrm>
          <a:prstGeom prst="rect">
            <a:avLst/>
          </a:prstGeom>
          <a:ln w="190500">
            <a:solidFill>
              <a:schemeClr val="bg2">
                <a:lumMod val="60000"/>
                <a:lumOff val="40000"/>
              </a:schemeClr>
            </a:solidFill>
            <a:miter lim="800000"/>
          </a:ln>
        </p:spPr>
      </p:pic>
      <p:pic>
        <p:nvPicPr>
          <p:cNvPr id="5" name="Picture 4"/>
          <p:cNvPicPr>
            <a:picLocks noChangeAspect="1"/>
          </p:cNvPicPr>
          <p:nvPr/>
        </p:nvPicPr>
        <p:blipFill rotWithShape="1">
          <a:blip r:embed="rId4"/>
          <a:srcRect r="339"/>
          <a:stretch/>
        </p:blipFill>
        <p:spPr>
          <a:xfrm>
            <a:off x="7222999" y="3064282"/>
            <a:ext cx="3613401" cy="2639197"/>
          </a:xfrm>
          <a:prstGeom prst="rect">
            <a:avLst/>
          </a:prstGeom>
        </p:spPr>
      </p:pic>
      <p:pic>
        <p:nvPicPr>
          <p:cNvPr id="9" name="Picture 8"/>
          <p:cNvPicPr>
            <a:picLocks noChangeAspect="1"/>
          </p:cNvPicPr>
          <p:nvPr/>
        </p:nvPicPr>
        <p:blipFill rotWithShape="1">
          <a:blip r:embed="rId5"/>
          <a:srcRect r="442"/>
          <a:stretch/>
        </p:blipFill>
        <p:spPr>
          <a:xfrm>
            <a:off x="6552169" y="3345554"/>
            <a:ext cx="4955059" cy="2076651"/>
          </a:xfrm>
          <a:prstGeom prst="rect">
            <a:avLst/>
          </a:prstGeom>
        </p:spPr>
      </p:pic>
      <p:sp>
        <p:nvSpPr>
          <p:cNvPr id="10" name="Rectangle 9"/>
          <p:cNvSpPr/>
          <p:nvPr/>
        </p:nvSpPr>
        <p:spPr>
          <a:xfrm>
            <a:off x="9749479" y="2391677"/>
            <a:ext cx="914400" cy="225582"/>
          </a:xfrm>
          <a:prstGeom prst="rect">
            <a:avLst/>
          </a:prstGeom>
          <a:solidFill>
            <a:srgbClr val="66CB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Tree>
    <p:extLst>
      <p:ext uri="{BB962C8B-B14F-4D97-AF65-F5344CB8AC3E}">
        <p14:creationId xmlns:p14="http://schemas.microsoft.com/office/powerpoint/2010/main" val="2929760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6">
                                            <p:txEl>
                                              <p:pRg st="4" end="4"/>
                                            </p:txEl>
                                          </p:spTgt>
                                        </p:tgtEl>
                                        <p:attrNameLst>
                                          <p:attrName>style.visibility</p:attrName>
                                        </p:attrNameLst>
                                      </p:cBhvr>
                                      <p:to>
                                        <p:strVal val="visible"/>
                                      </p:to>
                                    </p:set>
                                    <p:animEffect transition="in" filter="fade">
                                      <p:cBhvr>
                                        <p:cTn id="16" dur="500"/>
                                        <p:tgtEl>
                                          <p:spTgt spid="6">
                                            <p:txEl>
                                              <p:pRg st="4" end="4"/>
                                            </p:txEl>
                                          </p:spTgt>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r>
              <a:rPr lang="en-US" dirty="0" smtClean="0"/>
              <a:t>Following SAML 2.0 </a:t>
            </a:r>
            <a:r>
              <a:rPr lang="en-US" dirty="0" err="1" smtClean="0"/>
              <a:t>IdP</a:t>
            </a:r>
            <a:r>
              <a:rPr lang="en-US" dirty="0" smtClean="0"/>
              <a:t> are supported</a:t>
            </a:r>
          </a:p>
          <a:p>
            <a:pPr lvl="1"/>
            <a:r>
              <a:rPr lang="en-US" dirty="0" smtClean="0"/>
              <a:t>NetScaler Gateway (configured as </a:t>
            </a:r>
            <a:r>
              <a:rPr lang="en-US" dirty="0" err="1" smtClean="0"/>
              <a:t>IdP</a:t>
            </a:r>
            <a:r>
              <a:rPr lang="en-US" dirty="0" smtClean="0"/>
              <a:t>)</a:t>
            </a:r>
          </a:p>
          <a:p>
            <a:pPr lvl="1"/>
            <a:r>
              <a:rPr lang="en-US" dirty="0" smtClean="0"/>
              <a:t>Microsoft AD FS v2.0 (Windows Server 2008R2)</a:t>
            </a:r>
          </a:p>
          <a:p>
            <a:pPr lvl="1"/>
            <a:r>
              <a:rPr lang="en-US" dirty="0" smtClean="0"/>
              <a:t>Microsoft AD FS v3.0 (Windows Server 2012R2)</a:t>
            </a:r>
          </a:p>
          <a:p>
            <a:pPr lvl="1"/>
            <a:r>
              <a:rPr lang="en-US" dirty="0" smtClean="0"/>
              <a:t>Microsoft AD FS v4.0 (Windows Server 2016)</a:t>
            </a:r>
          </a:p>
          <a:p>
            <a:r>
              <a:rPr lang="en-US" dirty="0" smtClean="0"/>
              <a:t>Other SAML 2.0 </a:t>
            </a:r>
            <a:r>
              <a:rPr lang="en-US" dirty="0" err="1" smtClean="0"/>
              <a:t>IdP</a:t>
            </a:r>
            <a:r>
              <a:rPr lang="en-US" dirty="0" smtClean="0"/>
              <a:t> should work</a:t>
            </a:r>
            <a:endParaRPr lang="en-US" dirty="0"/>
          </a:p>
        </p:txBody>
      </p:sp>
      <p:sp>
        <p:nvSpPr>
          <p:cNvPr id="2" name="Title 1"/>
          <p:cNvSpPr>
            <a:spLocks noGrp="1"/>
          </p:cNvSpPr>
          <p:nvPr>
            <p:ph type="title"/>
          </p:nvPr>
        </p:nvSpPr>
        <p:spPr/>
        <p:txBody>
          <a:bodyPr/>
          <a:lstStyle/>
          <a:p>
            <a:r>
              <a:rPr lang="en-US" dirty="0"/>
              <a:t>StoreFront SAML Authentication</a:t>
            </a:r>
          </a:p>
        </p:txBody>
      </p:sp>
      <p:sp>
        <p:nvSpPr>
          <p:cNvPr id="3" name="Text Placeholder 2"/>
          <p:cNvSpPr>
            <a:spLocks noGrp="1"/>
          </p:cNvSpPr>
          <p:nvPr>
            <p:ph type="body" idx="10"/>
          </p:nvPr>
        </p:nvSpPr>
        <p:spPr/>
        <p:txBody>
          <a:bodyPr/>
          <a:lstStyle/>
          <a:p>
            <a:r>
              <a:rPr lang="en-US" dirty="0" smtClean="0"/>
              <a:t>Design Considerations</a:t>
            </a:r>
            <a:endParaRPr lang="en-US" dirty="0"/>
          </a:p>
        </p:txBody>
      </p:sp>
    </p:spTree>
    <p:extLst>
      <p:ext uri="{BB962C8B-B14F-4D97-AF65-F5344CB8AC3E}">
        <p14:creationId xmlns:p14="http://schemas.microsoft.com/office/powerpoint/2010/main" val="392837692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57200" y="3444127"/>
            <a:ext cx="9209314" cy="332399"/>
          </a:xfrm>
        </p:spPr>
        <p:txBody>
          <a:bodyPr/>
          <a:lstStyle/>
          <a:p>
            <a:r>
              <a:rPr lang="en-US" dirty="0" smtClean="0"/>
              <a:t>XenServer Patching and Updates</a:t>
            </a:r>
            <a:endParaRPr lang="en-US" dirty="0"/>
          </a:p>
        </p:txBody>
      </p:sp>
      <p:sp>
        <p:nvSpPr>
          <p:cNvPr id="3" name="Title 2"/>
          <p:cNvSpPr>
            <a:spLocks noGrp="1"/>
          </p:cNvSpPr>
          <p:nvPr>
            <p:ph type="ctrTitle"/>
          </p:nvPr>
        </p:nvSpPr>
        <p:spPr>
          <a:xfrm>
            <a:off x="457199" y="1732617"/>
            <a:ext cx="8983133" cy="1627803"/>
          </a:xfrm>
        </p:spPr>
        <p:txBody>
          <a:bodyPr/>
          <a:lstStyle/>
          <a:p>
            <a:r>
              <a:rPr lang="en-US" dirty="0"/>
              <a:t>Simple and Scalable Management</a:t>
            </a:r>
          </a:p>
        </p:txBody>
      </p:sp>
    </p:spTree>
    <p:extLst>
      <p:ext uri="{BB962C8B-B14F-4D97-AF65-F5344CB8AC3E}">
        <p14:creationId xmlns:p14="http://schemas.microsoft.com/office/powerpoint/2010/main" val="3575035729"/>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r>
              <a:rPr lang="en-US" dirty="0" smtClean="0"/>
              <a:t>Current process</a:t>
            </a:r>
          </a:p>
          <a:p>
            <a:pPr lvl="1"/>
            <a:r>
              <a:rPr lang="en-US" dirty="0" smtClean="0"/>
              <a:t>Patch</a:t>
            </a:r>
          </a:p>
          <a:p>
            <a:pPr lvl="1"/>
            <a:r>
              <a:rPr lang="en-US" dirty="0" smtClean="0"/>
              <a:t>Wait</a:t>
            </a:r>
          </a:p>
          <a:p>
            <a:pPr lvl="1"/>
            <a:r>
              <a:rPr lang="en-US" dirty="0" smtClean="0"/>
              <a:t>Reboot </a:t>
            </a:r>
          </a:p>
          <a:p>
            <a:pPr lvl="1"/>
            <a:r>
              <a:rPr lang="en-US" dirty="0" smtClean="0"/>
              <a:t>Wait</a:t>
            </a:r>
          </a:p>
          <a:p>
            <a:pPr lvl="1"/>
            <a:r>
              <a:rPr lang="en-US" dirty="0" smtClean="0"/>
              <a:t>Patch</a:t>
            </a:r>
          </a:p>
          <a:p>
            <a:pPr lvl="1"/>
            <a:r>
              <a:rPr lang="en-US" dirty="0" smtClean="0"/>
              <a:t>Wait</a:t>
            </a:r>
          </a:p>
          <a:p>
            <a:pPr lvl="1"/>
            <a:r>
              <a:rPr lang="en-US" dirty="0" smtClean="0"/>
              <a:t>Reboot</a:t>
            </a:r>
          </a:p>
          <a:p>
            <a:pPr lvl="1"/>
            <a:r>
              <a:rPr lang="en-US" dirty="0" smtClean="0"/>
              <a:t>Wait</a:t>
            </a:r>
          </a:p>
          <a:p>
            <a:pPr lvl="1"/>
            <a:r>
              <a:rPr lang="en-US" dirty="0" smtClean="0"/>
              <a:t>Patch</a:t>
            </a:r>
          </a:p>
          <a:p>
            <a:pPr lvl="1"/>
            <a:r>
              <a:rPr lang="en-US" dirty="0" smtClean="0"/>
              <a:t>Wait</a:t>
            </a:r>
            <a:endParaRPr lang="en-US" dirty="0"/>
          </a:p>
        </p:txBody>
      </p:sp>
      <p:sp>
        <p:nvSpPr>
          <p:cNvPr id="4" name="Title 3"/>
          <p:cNvSpPr>
            <a:spLocks noGrp="1"/>
          </p:cNvSpPr>
          <p:nvPr>
            <p:ph type="title"/>
          </p:nvPr>
        </p:nvSpPr>
        <p:spPr/>
        <p:txBody>
          <a:bodyPr/>
          <a:lstStyle/>
          <a:p>
            <a:r>
              <a:rPr lang="en-US" dirty="0" smtClean="0"/>
              <a:t>XenServer Patching and Updates</a:t>
            </a:r>
            <a:endParaRPr lang="en-US" dirty="0"/>
          </a:p>
        </p:txBody>
      </p:sp>
      <p:sp>
        <p:nvSpPr>
          <p:cNvPr id="5" name="Text Placeholder 4"/>
          <p:cNvSpPr>
            <a:spLocks noGrp="1"/>
          </p:cNvSpPr>
          <p:nvPr>
            <p:ph type="body" idx="10"/>
          </p:nvPr>
        </p:nvSpPr>
        <p:spPr/>
        <p:txBody>
          <a:bodyPr/>
          <a:lstStyle/>
          <a:p>
            <a:r>
              <a:rPr lang="en-US" dirty="0" smtClean="0"/>
              <a:t>Why</a:t>
            </a:r>
            <a:endParaRPr lang="en-US" dirty="0"/>
          </a:p>
        </p:txBody>
      </p:sp>
      <p:pic>
        <p:nvPicPr>
          <p:cNvPr id="9" name="Content Placeholder 8"/>
          <p:cNvPicPr>
            <a:picLocks noGrp="1" noChangeAspect="1"/>
          </p:cNvPicPr>
          <p:nvPr>
            <p:ph idx="11"/>
          </p:nvPr>
        </p:nvPicPr>
        <p:blipFill>
          <a:blip r:embed="rId3"/>
          <a:stretch>
            <a:fillRect/>
          </a:stretch>
        </p:blipFill>
        <p:spPr>
          <a:xfrm>
            <a:off x="5051696" y="2366963"/>
            <a:ext cx="5995446" cy="4033837"/>
          </a:xfrm>
          <a:prstGeom prst="rect">
            <a:avLst/>
          </a:prstGeom>
          <a:ln w="190500">
            <a:solidFill>
              <a:schemeClr val="bg2">
                <a:lumMod val="60000"/>
                <a:lumOff val="40000"/>
              </a:schemeClr>
            </a:solidFill>
            <a:miter lim="800000"/>
          </a:ln>
        </p:spPr>
      </p:pic>
    </p:spTree>
    <p:extLst>
      <p:ext uri="{BB962C8B-B14F-4D97-AF65-F5344CB8AC3E}">
        <p14:creationId xmlns:p14="http://schemas.microsoft.com/office/powerpoint/2010/main" val="49828032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Apply multiple </a:t>
            </a:r>
            <a:r>
              <a:rPr lang="en-GB" dirty="0" smtClean="0"/>
              <a:t>patches</a:t>
            </a:r>
            <a:endParaRPr lang="en-GB" dirty="0"/>
          </a:p>
          <a:p>
            <a:r>
              <a:rPr lang="en-GB" dirty="0" smtClean="0"/>
              <a:t>Dependencies satisfied</a:t>
            </a:r>
          </a:p>
          <a:p>
            <a:r>
              <a:rPr lang="en-GB" dirty="0" smtClean="0"/>
              <a:t>Streamlines order</a:t>
            </a:r>
          </a:p>
          <a:p>
            <a:r>
              <a:rPr lang="en-GB" dirty="0" smtClean="0"/>
              <a:t>In-place patches </a:t>
            </a:r>
            <a:br>
              <a:rPr lang="en-GB" dirty="0" smtClean="0"/>
            </a:br>
            <a:r>
              <a:rPr lang="en-GB" dirty="0" smtClean="0"/>
              <a:t>(no reboots)</a:t>
            </a:r>
          </a:p>
          <a:p>
            <a:endParaRPr lang="en-US" dirty="0"/>
          </a:p>
        </p:txBody>
      </p:sp>
      <p:sp>
        <p:nvSpPr>
          <p:cNvPr id="3" name="Title 2"/>
          <p:cNvSpPr>
            <a:spLocks noGrp="1"/>
          </p:cNvSpPr>
          <p:nvPr>
            <p:ph type="title"/>
          </p:nvPr>
        </p:nvSpPr>
        <p:spPr/>
        <p:txBody>
          <a:bodyPr/>
          <a:lstStyle/>
          <a:p>
            <a:r>
              <a:rPr lang="en-US" dirty="0"/>
              <a:t>XenServer Patching and Updates</a:t>
            </a:r>
          </a:p>
        </p:txBody>
      </p:sp>
      <p:sp>
        <p:nvSpPr>
          <p:cNvPr id="5" name="Text Placeholder 4"/>
          <p:cNvSpPr>
            <a:spLocks noGrp="1"/>
          </p:cNvSpPr>
          <p:nvPr>
            <p:ph type="body" idx="10"/>
          </p:nvPr>
        </p:nvSpPr>
        <p:spPr/>
        <p:txBody>
          <a:bodyPr/>
          <a:lstStyle/>
          <a:p>
            <a:r>
              <a:rPr lang="en-US" dirty="0" smtClean="0"/>
              <a:t>Overview</a:t>
            </a:r>
            <a:endParaRPr lang="en-US" dirty="0"/>
          </a:p>
        </p:txBody>
      </p:sp>
      <p:pic>
        <p:nvPicPr>
          <p:cNvPr id="7" name="Content Placeholder 6"/>
          <p:cNvPicPr>
            <a:picLocks noGrp="1" noChangeAspect="1"/>
          </p:cNvPicPr>
          <p:nvPr>
            <p:ph idx="11"/>
          </p:nvPr>
        </p:nvPicPr>
        <p:blipFill>
          <a:blip r:embed="rId3">
            <a:extLst>
              <a:ext uri="{28A0092B-C50C-407E-A947-70E740481C1C}">
                <a14:useLocalDpi xmlns:a14="http://schemas.microsoft.com/office/drawing/2010/main" val="0"/>
              </a:ext>
            </a:extLst>
          </a:blip>
          <a:stretch>
            <a:fillRect/>
          </a:stretch>
        </p:blipFill>
        <p:spPr>
          <a:xfrm>
            <a:off x="5035003" y="2366963"/>
            <a:ext cx="6028832" cy="4033837"/>
          </a:xfrm>
          <a:prstGeom prst="rect">
            <a:avLst/>
          </a:prstGeom>
          <a:ln w="190500">
            <a:solidFill>
              <a:schemeClr val="bg2">
                <a:lumMod val="60000"/>
                <a:lumOff val="40000"/>
              </a:schemeClr>
            </a:solidFill>
            <a:miter lim="800000"/>
          </a:ln>
        </p:spPr>
      </p:pic>
    </p:spTree>
    <p:extLst>
      <p:ext uri="{BB962C8B-B14F-4D97-AF65-F5344CB8AC3E}">
        <p14:creationId xmlns:p14="http://schemas.microsoft.com/office/powerpoint/2010/main" val="340029413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r>
              <a:rPr lang="en-US" dirty="0" smtClean="0"/>
              <a:t>License Requirements</a:t>
            </a:r>
          </a:p>
          <a:p>
            <a:pPr lvl="1"/>
            <a:r>
              <a:rPr lang="en-US" dirty="0" smtClean="0"/>
              <a:t>XenApp/XenDesktop (All Editions)</a:t>
            </a:r>
          </a:p>
          <a:p>
            <a:pPr lvl="1"/>
            <a:r>
              <a:rPr lang="en-US" dirty="0" smtClean="0"/>
              <a:t>XenServer Enterprise</a:t>
            </a:r>
            <a:endParaRPr lang="en-US" dirty="0"/>
          </a:p>
          <a:p>
            <a:r>
              <a:rPr lang="en-GB" dirty="0" smtClean="0"/>
              <a:t>Still change a patch requires reboot if patching Dom0 (minimal)</a:t>
            </a:r>
          </a:p>
          <a:p>
            <a:endParaRPr lang="en-GB" dirty="0"/>
          </a:p>
          <a:p>
            <a:endParaRPr lang="en-US" dirty="0"/>
          </a:p>
        </p:txBody>
      </p:sp>
      <p:sp>
        <p:nvSpPr>
          <p:cNvPr id="3" name="Title 2"/>
          <p:cNvSpPr>
            <a:spLocks noGrp="1"/>
          </p:cNvSpPr>
          <p:nvPr>
            <p:ph type="title"/>
          </p:nvPr>
        </p:nvSpPr>
        <p:spPr/>
        <p:txBody>
          <a:bodyPr/>
          <a:lstStyle/>
          <a:p>
            <a:r>
              <a:rPr lang="en-US" dirty="0"/>
              <a:t>XenServer Patching and Updates</a:t>
            </a:r>
          </a:p>
        </p:txBody>
      </p:sp>
      <p:sp>
        <p:nvSpPr>
          <p:cNvPr id="5" name="Text Placeholder 4"/>
          <p:cNvSpPr>
            <a:spLocks noGrp="1"/>
          </p:cNvSpPr>
          <p:nvPr>
            <p:ph type="body" idx="10"/>
          </p:nvPr>
        </p:nvSpPr>
        <p:spPr/>
        <p:txBody>
          <a:bodyPr/>
          <a:lstStyle/>
          <a:p>
            <a:r>
              <a:rPr lang="en-US" dirty="0" smtClean="0"/>
              <a:t>Design Considerations</a:t>
            </a:r>
            <a:endParaRPr lang="en-US" dirty="0"/>
          </a:p>
        </p:txBody>
      </p:sp>
    </p:spTree>
    <p:extLst>
      <p:ext uri="{BB962C8B-B14F-4D97-AF65-F5344CB8AC3E}">
        <p14:creationId xmlns:p14="http://schemas.microsoft.com/office/powerpoint/2010/main" val="427968619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1829538"/>
      </p:ext>
    </p:extLst>
  </p:cSld>
  <p:clrMapOvr>
    <a:masterClrMapping/>
  </p:clrMapOvr>
</p:sld>
</file>

<file path=ppt/theme/theme1.xml><?xml version="1.0" encoding="utf-8"?>
<a:theme xmlns:a="http://schemas.openxmlformats.org/drawingml/2006/main" name="Citrix_2016">
  <a:themeElements>
    <a:clrScheme name="Citrix_2016">
      <a:dk1>
        <a:sysClr val="windowText" lastClr="000000"/>
      </a:dk1>
      <a:lt1>
        <a:sysClr val="window" lastClr="FFFFFF"/>
      </a:lt1>
      <a:dk2>
        <a:srgbClr val="DBD9D1"/>
      </a:dk2>
      <a:lt2>
        <a:srgbClr val="B8B3AD"/>
      </a:lt2>
      <a:accent1>
        <a:srgbClr val="00A3E0"/>
      </a:accent1>
      <a:accent2>
        <a:srgbClr val="ABCD01"/>
      </a:accent2>
      <a:accent3>
        <a:srgbClr val="FA9E0D"/>
      </a:accent3>
      <a:accent4>
        <a:srgbClr val="FD5520"/>
      </a:accent4>
      <a:accent5>
        <a:srgbClr val="E61794"/>
      </a:accent5>
      <a:accent6>
        <a:srgbClr val="737373"/>
      </a:accent6>
      <a:hlink>
        <a:srgbClr val="00A3E0"/>
      </a:hlink>
      <a:folHlink>
        <a:srgbClr val="DBD9D1"/>
      </a:folHlink>
    </a:clrScheme>
    <a:fontScheme name="Citrix_2016">
      <a:majorFont>
        <a:latin typeface="Calibri"/>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cap="rnd">
          <a:round/>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Citrix_2016">
      <a:dk1>
        <a:sysClr val="windowText" lastClr="000000"/>
      </a:dk1>
      <a:lt1>
        <a:sysClr val="window" lastClr="FFFFFF"/>
      </a:lt1>
      <a:dk2>
        <a:srgbClr val="DBD9D1"/>
      </a:dk2>
      <a:lt2>
        <a:srgbClr val="B8B3AD"/>
      </a:lt2>
      <a:accent1>
        <a:srgbClr val="00A3E0"/>
      </a:accent1>
      <a:accent2>
        <a:srgbClr val="ABCD01"/>
      </a:accent2>
      <a:accent3>
        <a:srgbClr val="FA9E0D"/>
      </a:accent3>
      <a:accent4>
        <a:srgbClr val="FD5520"/>
      </a:accent4>
      <a:accent5>
        <a:srgbClr val="E61794"/>
      </a:accent5>
      <a:accent6>
        <a:srgbClr val="737373"/>
      </a:accent6>
      <a:hlink>
        <a:srgbClr val="00A3E0"/>
      </a:hlink>
      <a:folHlink>
        <a:srgbClr val="DBD9D1"/>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itrix_2016">
      <a:dk1>
        <a:sysClr val="windowText" lastClr="000000"/>
      </a:dk1>
      <a:lt1>
        <a:sysClr val="window" lastClr="FFFFFF"/>
      </a:lt1>
      <a:dk2>
        <a:srgbClr val="DBD9D1"/>
      </a:dk2>
      <a:lt2>
        <a:srgbClr val="B8B3AD"/>
      </a:lt2>
      <a:accent1>
        <a:srgbClr val="00A3E0"/>
      </a:accent1>
      <a:accent2>
        <a:srgbClr val="ABCD01"/>
      </a:accent2>
      <a:accent3>
        <a:srgbClr val="FA9E0D"/>
      </a:accent3>
      <a:accent4>
        <a:srgbClr val="FD5520"/>
      </a:accent4>
      <a:accent5>
        <a:srgbClr val="E61794"/>
      </a:accent5>
      <a:accent6>
        <a:srgbClr val="737373"/>
      </a:accent6>
      <a:hlink>
        <a:srgbClr val="00A3E0"/>
      </a:hlink>
      <a:folHlink>
        <a:srgbClr val="DBD9D1"/>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018288E788CFC49BB83FA2E047B0597" ma:contentTypeVersion="1" ma:contentTypeDescription="Create a new document." ma:contentTypeScope="" ma:versionID="d082ce2f22ee77d464a33c2c99870b0f">
  <xsd:schema xmlns:xsd="http://www.w3.org/2001/XMLSchema" xmlns:xs="http://www.w3.org/2001/XMLSchema" xmlns:p="http://schemas.microsoft.com/office/2006/metadata/properties" xmlns:ns1="http://schemas.microsoft.com/sharepoint/v3" targetNamespace="http://schemas.microsoft.com/office/2006/metadata/properties" ma:root="true" ma:fieldsID="a447206dab0015f8b9f8924535193e8c"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 ma:hidden="true" ma:internalName="PublishingStartDate">
      <xsd:simpleType>
        <xsd:restriction base="dms:Unknown"/>
      </xsd:simpleType>
    </xsd:element>
    <xsd:element name="PublishingExpirationDate" ma:index="9" nillable="true" ma:displayName="Scheduling End Date" ma:description=""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AFD1215-7EE8-4D46-A9C3-27199207E1A0}">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microsoft.com/sharepoint/v3"/>
    <ds:schemaRef ds:uri="http://www.w3.org/XML/1998/namespace"/>
    <ds:schemaRef ds:uri="http://purl.org/dc/dcmitype/"/>
  </ds:schemaRefs>
</ds:datastoreItem>
</file>

<file path=customXml/itemProps2.xml><?xml version="1.0" encoding="utf-8"?>
<ds:datastoreItem xmlns:ds="http://schemas.openxmlformats.org/officeDocument/2006/customXml" ds:itemID="{A55970A7-60C0-4C88-9424-5AA8A1CA7B42}">
  <ds:schemaRefs>
    <ds:schemaRef ds:uri="http://schemas.microsoft.com/sharepoint/v3/contenttype/forms"/>
  </ds:schemaRefs>
</ds:datastoreItem>
</file>

<file path=customXml/itemProps3.xml><?xml version="1.0" encoding="utf-8"?>
<ds:datastoreItem xmlns:ds="http://schemas.openxmlformats.org/officeDocument/2006/customXml" ds:itemID="{2CD94BC9-5CF6-4DC7-AF9F-F7940DCEC6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5445</Words>
  <Application>Microsoft Office PowerPoint</Application>
  <PresentationFormat>Widescreen</PresentationFormat>
  <Paragraphs>790</Paragraphs>
  <Slides>68</Slides>
  <Notes>48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68</vt:i4>
      </vt:variant>
    </vt:vector>
  </HeadingPairs>
  <TitlesOfParts>
    <vt:vector size="75" baseType="lpstr">
      <vt:lpstr>Arial</vt:lpstr>
      <vt:lpstr>Calibri</vt:lpstr>
      <vt:lpstr>Calibri Light</vt:lpstr>
      <vt:lpstr>Gill Sans</vt:lpstr>
      <vt:lpstr>Lucida Grande</vt:lpstr>
      <vt:lpstr>Tahoma</vt:lpstr>
      <vt:lpstr>Citrix_2016</vt:lpstr>
      <vt:lpstr>What’s New – Technical </vt:lpstr>
      <vt:lpstr>XenApp and XenDesktop 7.13</vt:lpstr>
      <vt:lpstr>Simple and Scalable Management</vt:lpstr>
      <vt:lpstr>Smart Check</vt:lpstr>
      <vt:lpstr>Smart Check</vt:lpstr>
      <vt:lpstr>Smart Check</vt:lpstr>
      <vt:lpstr>Smart Check</vt:lpstr>
      <vt:lpstr>Smart Check</vt:lpstr>
      <vt:lpstr>Smart Check</vt:lpstr>
      <vt:lpstr>Simple and Scalable Management</vt:lpstr>
      <vt:lpstr>Provisioning Services Accelerator</vt:lpstr>
      <vt:lpstr>Provisioning Services Accelerator</vt:lpstr>
      <vt:lpstr>PowerPoint Presentation</vt:lpstr>
      <vt:lpstr>Provisioning Services Accelerator</vt:lpstr>
      <vt:lpstr>Provisioning Services Accelerator</vt:lpstr>
      <vt:lpstr>Provisioning Services Accelerator</vt:lpstr>
      <vt:lpstr>PowerPoint Presentation</vt:lpstr>
      <vt:lpstr>Provisioning Services Accelerator</vt:lpstr>
      <vt:lpstr>Provisioning Services Accelerator</vt:lpstr>
      <vt:lpstr>Provisioning Services Accelerator</vt:lpstr>
      <vt:lpstr>Provisioning Services Accelerator</vt:lpstr>
      <vt:lpstr>Contextual and Embedded Security</vt:lpstr>
      <vt:lpstr>XenServer Hypervisor Introspection (HVI)</vt:lpstr>
      <vt:lpstr>XenServer Hypervisor Introspection (HVI)</vt:lpstr>
      <vt:lpstr>XenServer Hypervisor Introspection (HVI)</vt:lpstr>
      <vt:lpstr>XenServer Hypervisor Introspection (HVI)</vt:lpstr>
      <vt:lpstr>XenServer Hypervisor Introspection (HVI)</vt:lpstr>
      <vt:lpstr>XenServer Hypervisor Introspection (HVI)</vt:lpstr>
      <vt:lpstr>XenServer Hypervisor Introspection (HVI)</vt:lpstr>
      <vt:lpstr>XenServer Hypervisor Introspection (HVI)</vt:lpstr>
      <vt:lpstr>Productive User Experience</vt:lpstr>
      <vt:lpstr>Adaptive Display</vt:lpstr>
      <vt:lpstr>PowerPoint Presentation</vt:lpstr>
      <vt:lpstr>HDX</vt:lpstr>
      <vt:lpstr>PowerPoint Presentation</vt:lpstr>
      <vt:lpstr>Adaptive Display</vt:lpstr>
      <vt:lpstr>PowerPoint Presentation</vt:lpstr>
      <vt:lpstr>Adaptive Transport</vt:lpstr>
      <vt:lpstr>PowerPoint Presentation</vt:lpstr>
      <vt:lpstr>PowerPoint Presentation</vt:lpstr>
      <vt:lpstr>PowerPoint Presentation</vt:lpstr>
      <vt:lpstr>Adaptive Transport</vt:lpstr>
      <vt:lpstr>Adaptive Transport</vt:lpstr>
      <vt:lpstr>Adaptive Transport</vt:lpstr>
      <vt:lpstr>Adaptive Transport</vt:lpstr>
      <vt:lpstr>Enlightened and Adaptive Transport</vt:lpstr>
      <vt:lpstr>Enlightened and Adaptive Transport</vt:lpstr>
      <vt:lpstr>Enlightened and Adaptive Transport</vt:lpstr>
      <vt:lpstr>Adaptive Transport</vt:lpstr>
      <vt:lpstr>Contextual and Embedded Security</vt:lpstr>
      <vt:lpstr>SmartAccess for Mobile</vt:lpstr>
      <vt:lpstr>SmartAccess for Mobile</vt:lpstr>
      <vt:lpstr>SmartAccess for Mobile</vt:lpstr>
      <vt:lpstr>SmartAccess for Mobile</vt:lpstr>
      <vt:lpstr>SmartAccess for Mobile</vt:lpstr>
      <vt:lpstr>SmartAccess for Mobile</vt:lpstr>
      <vt:lpstr>SmartAccess for Mobile</vt:lpstr>
      <vt:lpstr>SmartAccess for Mobile</vt:lpstr>
      <vt:lpstr>Contextual and Embedded Security</vt:lpstr>
      <vt:lpstr>StoreFront SAML Authentication</vt:lpstr>
      <vt:lpstr>StoreFront SAML Authentication</vt:lpstr>
      <vt:lpstr>StoreFront SAML Authentication</vt:lpstr>
      <vt:lpstr>StoreFront SAML Authentication</vt:lpstr>
      <vt:lpstr>Simple and Scalable Management</vt:lpstr>
      <vt:lpstr>XenServer Patching and Updates</vt:lpstr>
      <vt:lpstr>XenServer Patching and Updates</vt:lpstr>
      <vt:lpstr>XenServer Patching and Updates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What's New Tech Deck - XenApp and XenDesktop 7.11</dc:title>
  <dc:creator>daniel.feller@citrix.com</dc:creator>
  <cp:lastModifiedBy>Daniel Feller</cp:lastModifiedBy>
  <cp:revision>1077</cp:revision>
  <cp:lastPrinted>2016-03-21T18:27:23Z</cp:lastPrinted>
  <dcterms:created xsi:type="dcterms:W3CDTF">2016-03-21T16:46:57Z</dcterms:created>
  <dcterms:modified xsi:type="dcterms:W3CDTF">2017-02-15T21:51:40Z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0x0101007018288E788CFC49BB83FA2E047B0597</vt:lpwstr>
  </property>
</Properties>
</file>